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3" r:id="rId5"/>
    <p:sldMasterId id="2147483735" r:id="rId6"/>
    <p:sldMasterId id="2147483759" r:id="rId7"/>
    <p:sldMasterId id="2147483783" r:id="rId8"/>
    <p:sldMasterId id="2147483785" r:id="rId9"/>
    <p:sldMasterId id="2147483797" r:id="rId10"/>
    <p:sldMasterId id="2147483809" r:id="rId11"/>
    <p:sldMasterId id="2147483822" r:id="rId12"/>
    <p:sldMasterId id="2147483835" r:id="rId13"/>
    <p:sldMasterId id="2147483862" r:id="rId14"/>
    <p:sldMasterId id="2147483874" r:id="rId15"/>
    <p:sldMasterId id="2147483886" r:id="rId16"/>
  </p:sldMasterIdLst>
  <p:notesMasterIdLst>
    <p:notesMasterId r:id="rId69"/>
  </p:notesMasterIdLst>
  <p:sldIdLst>
    <p:sldId id="258" r:id="rId17"/>
    <p:sldId id="289" r:id="rId18"/>
    <p:sldId id="290" r:id="rId19"/>
    <p:sldId id="291" r:id="rId20"/>
    <p:sldId id="292" r:id="rId21"/>
    <p:sldId id="302" r:id="rId22"/>
    <p:sldId id="4048" r:id="rId23"/>
    <p:sldId id="293" r:id="rId24"/>
    <p:sldId id="654" r:id="rId25"/>
    <p:sldId id="655" r:id="rId26"/>
    <p:sldId id="656" r:id="rId27"/>
    <p:sldId id="294" r:id="rId28"/>
    <p:sldId id="295" r:id="rId29"/>
    <p:sldId id="321" r:id="rId30"/>
    <p:sldId id="297" r:id="rId31"/>
    <p:sldId id="298" r:id="rId32"/>
    <p:sldId id="299" r:id="rId33"/>
    <p:sldId id="707" r:id="rId34"/>
    <p:sldId id="300" r:id="rId35"/>
    <p:sldId id="301" r:id="rId36"/>
    <p:sldId id="322" r:id="rId37"/>
    <p:sldId id="303" r:id="rId38"/>
    <p:sldId id="304" r:id="rId39"/>
    <p:sldId id="305" r:id="rId40"/>
    <p:sldId id="306" r:id="rId41"/>
    <p:sldId id="307" r:id="rId42"/>
    <p:sldId id="308" r:id="rId43"/>
    <p:sldId id="309" r:id="rId44"/>
    <p:sldId id="703" r:id="rId45"/>
    <p:sldId id="704" r:id="rId46"/>
    <p:sldId id="659" r:id="rId47"/>
    <p:sldId id="313" r:id="rId48"/>
    <p:sldId id="314" r:id="rId49"/>
    <p:sldId id="705" r:id="rId50"/>
    <p:sldId id="317" r:id="rId51"/>
    <p:sldId id="710" r:id="rId52"/>
    <p:sldId id="709" r:id="rId53"/>
    <p:sldId id="711" r:id="rId54"/>
    <p:sldId id="712" r:id="rId55"/>
    <p:sldId id="4032" r:id="rId56"/>
    <p:sldId id="661" r:id="rId57"/>
    <p:sldId id="662" r:id="rId58"/>
    <p:sldId id="663" r:id="rId59"/>
    <p:sldId id="664" r:id="rId60"/>
    <p:sldId id="318" r:id="rId61"/>
    <p:sldId id="4047" r:id="rId62"/>
    <p:sldId id="331" r:id="rId63"/>
    <p:sldId id="781" r:id="rId64"/>
    <p:sldId id="778" r:id="rId65"/>
    <p:sldId id="4046" r:id="rId66"/>
    <p:sldId id="319" r:id="rId67"/>
    <p:sldId id="32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57" autoAdjust="0"/>
    <p:restoredTop sz="78114" autoAdjust="0"/>
  </p:normalViewPr>
  <p:slideViewPr>
    <p:cSldViewPr snapToGrid="0" snapToObjects="1">
      <p:cViewPr>
        <p:scale>
          <a:sx n="85" d="100"/>
          <a:sy n="85" d="100"/>
        </p:scale>
        <p:origin x="280" y="7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25D8A-9C62-764C-BEE7-3FBD2EB1984C}" type="datetimeFigureOut">
              <a:rPr lang="en-US" smtClean="0"/>
              <a:t>1/16/23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E87EB-EF37-7D43-8F32-70BB847A4B7B}" type="slidenum">
              <a:rPr lang="en-US" smtClean="0"/>
              <a:t>‹#›</a:t>
            </a:fld>
            <a:endParaRPr lang="en-US"/>
          </a:p>
        </p:txBody>
      </p:sp>
    </p:spTree>
    <p:extLst>
      <p:ext uri="{BB962C8B-B14F-4D97-AF65-F5344CB8AC3E}">
        <p14:creationId xmlns:p14="http://schemas.microsoft.com/office/powerpoint/2010/main" val="94024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mailto:feedback@sciencenews.org" TargetMode="External"/><Relationship Id="rId13" Type="http://schemas.openxmlformats.org/officeDocument/2006/relationships/hyperlink" Target="https://www.sciencenews.org/topic/humans" TargetMode="External"/><Relationship Id="rId3" Type="http://schemas.openxmlformats.org/officeDocument/2006/relationships/hyperlink" Target="https://www.sciencenews.org/author/bruce-bower" TargetMode="External"/><Relationship Id="rId7" Type="http://schemas.openxmlformats.org/officeDocument/2006/relationships/hyperlink" Target="https://www.sciencenews.org/article/homo-naledis-brain-shows-humanlike-features" TargetMode="External"/><Relationship Id="rId12" Type="http://schemas.openxmlformats.org/officeDocument/2006/relationships/hyperlink" Target="https://twitter.com/Bruce_Bower" TargetMode="External"/><Relationship Id="rId2" Type="http://schemas.openxmlformats.org/officeDocument/2006/relationships/slide" Target="../slides/slide7.xml"/><Relationship Id="rId16" Type="http://schemas.openxmlformats.org/officeDocument/2006/relationships/hyperlink" Target="https://www.sciencenews.org/article/fossil-skull-diversifies-family-tree" TargetMode="External"/><Relationship Id="rId1" Type="http://schemas.openxmlformats.org/officeDocument/2006/relationships/notesMaster" Target="../notesMasters/notesMaster1.xml"/><Relationship Id="rId6" Type="http://schemas.openxmlformats.org/officeDocument/2006/relationships/hyperlink" Target="https://www.sciencenews.org/article/ancient-hominid-little-foot-skeleton-reveals-brain-chimp" TargetMode="External"/><Relationship Id="rId11" Type="http://schemas.openxmlformats.org/officeDocument/2006/relationships/hyperlink" Target="mailto:bbower@sciencenews.org" TargetMode="External"/><Relationship Id="rId5" Type="http://schemas.openxmlformats.org/officeDocument/2006/relationships/hyperlink" Target="https://www.sciencenews.org/article/evolutions-child-fossil-puts-youthful-twist-lucys-kind" TargetMode="External"/><Relationship Id="rId15" Type="http://schemas.openxmlformats.org/officeDocument/2006/relationships/hyperlink" Target="https://www.sciencenews.org/topic/anthropology" TargetMode="External"/><Relationship Id="rId10" Type="http://schemas.openxmlformats.org/officeDocument/2006/relationships/hyperlink" Target="https://advances.sciencemag.org/content/6/14/eaaz4729" TargetMode="External"/><Relationship Id="rId4" Type="http://schemas.openxmlformats.org/officeDocument/2006/relationships/hyperlink" Target="https://www.sciencenews.org/article/ancient-jaw-may-hold-clues-origins-human-genus" TargetMode="External"/><Relationship Id="rId9" Type="http://schemas.openxmlformats.org/officeDocument/2006/relationships/hyperlink" Target="https://www.sciencenews.org/sn-magazine/may-9-2020-may-23-2020" TargetMode="External"/><Relationship Id="rId14" Type="http://schemas.openxmlformats.org/officeDocument/2006/relationships/hyperlink" Target="https://www.sciencenews.org/article/year-review-early-human-kin-could-shake-family-tre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CR-30-Gen_5_and_11_Genealogies-52_eng_cr_9230_v10-slide 1</a:t>
            </a:r>
          </a:p>
          <a:p>
            <a:r>
              <a:rPr lang="en-US" dirty="0"/>
              <a:t>OB-20-Chronology-124_eng_ob_7633_v7-Slide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OC-10-Gen_5_and_11_Genealogies-52_eng_oc_9230_v10-slide 1</a:t>
            </a:r>
          </a:p>
        </p:txBody>
      </p:sp>
      <p:sp>
        <p:nvSpPr>
          <p:cNvPr id="4" name="Slide Number Placeholder 3"/>
          <p:cNvSpPr>
            <a:spLocks noGrp="1"/>
          </p:cNvSpPr>
          <p:nvPr>
            <p:ph type="sldNum" sz="quarter" idx="5"/>
          </p:nvPr>
        </p:nvSpPr>
        <p:spPr/>
        <p:txBody>
          <a:bodyPr/>
          <a:lstStyle/>
          <a:p>
            <a:fld id="{1FCE87EB-EF37-7D43-8F32-70BB847A4B7B}" type="slidenum">
              <a:rPr lang="en-US" smtClean="0"/>
              <a:t>1</a:t>
            </a:fld>
            <a:endParaRPr lang="en-US"/>
          </a:p>
        </p:txBody>
      </p:sp>
    </p:spTree>
    <p:extLst>
      <p:ext uri="{BB962C8B-B14F-4D97-AF65-F5344CB8AC3E}">
        <p14:creationId xmlns:p14="http://schemas.microsoft.com/office/powerpoint/2010/main" val="14223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FC5E5-71CB-1B4E-B70D-6B9EB4616D2F}" type="slidenum">
              <a:rPr lang="en-US" sz="1200">
                <a:solidFill>
                  <a:prstClr val="black"/>
                </a:solidFill>
              </a:rPr>
              <a:pPr eaLnBrk="1" hangingPunct="1"/>
              <a:t>13</a:t>
            </a:fld>
            <a:endParaRPr lang="en-US" sz="1200">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14</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15</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16</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17</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19</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20</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21</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368E8-4827-054A-B1DF-9FA27E1B399A}" type="slidenum">
              <a:rPr lang="en-US" sz="1200">
                <a:solidFill>
                  <a:prstClr val="black"/>
                </a:solidFill>
              </a:rPr>
              <a:pPr eaLnBrk="1" hangingPunct="1"/>
              <a:t>22</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79A58-1933-CF4F-AE9D-AD4364D5340B}" type="slidenum">
              <a:rPr lang="en-US" sz="1200">
                <a:solidFill>
                  <a:prstClr val="black"/>
                </a:solidFill>
              </a:rPr>
              <a:pPr eaLnBrk="1" hangingPunct="1"/>
              <a:t>2</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585CC0-72DE-6C48-A330-33B5B726928F}" type="slidenum">
              <a:rPr lang="en-US" sz="1200">
                <a:solidFill>
                  <a:prstClr val="black"/>
                </a:solidFill>
              </a:rPr>
              <a:pPr eaLnBrk="1" hangingPunct="1"/>
              <a:t>23</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24</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26</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27</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28</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32</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D0D30-9436-CF4A-B3DC-1A105B751026}" type="slidenum">
              <a:rPr lang="en-US" sz="1200">
                <a:solidFill>
                  <a:prstClr val="black"/>
                </a:solidFill>
              </a:rPr>
              <a:pPr eaLnBrk="1" hangingPunct="1"/>
              <a:t>3</a:t>
            </a:fld>
            <a:endParaRPr lang="en-US" sz="1200">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33</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34</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35</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664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FFBDF-39B8-9748-94D2-9497CD5C7D23}" type="slidenum">
              <a:rPr lang="en-US" sz="1200">
                <a:solidFill>
                  <a:prstClr val="black"/>
                </a:solidFill>
              </a:rPr>
              <a:pPr eaLnBrk="1" hangingPunct="1"/>
              <a:t>4</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45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05DA2A-5C3F-1241-A85F-444C5F981CE7}" type="slidenum">
              <a:rPr lang="en-US" sz="1200">
                <a:solidFill>
                  <a:prstClr val="black"/>
                </a:solidFill>
              </a:rPr>
              <a:pPr eaLnBrk="1" hangingPunct="1"/>
              <a:t>5</a:t>
            </a:fld>
            <a:endParaRPr lang="en-US" sz="1200">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Picture from:</a:t>
            </a:r>
          </a:p>
          <a:p>
            <a:r>
              <a:rPr lang="en-US" b="1" dirty="0"/>
              <a:t>Lucy’s species heralded the rise of long childhoods in hominids</a:t>
            </a:r>
          </a:p>
          <a:p>
            <a:r>
              <a:rPr lang="en-US" b="1" dirty="0"/>
              <a:t>Prolonged brain growth was already a feature for hominids before </a:t>
            </a:r>
            <a:r>
              <a:rPr lang="en-US" b="1" i="1" dirty="0"/>
              <a:t>Homo</a:t>
            </a:r>
            <a:r>
              <a:rPr lang="en-US" b="1" dirty="0"/>
              <a:t> genus members appeared </a:t>
            </a:r>
          </a:p>
          <a:p>
            <a:r>
              <a:rPr lang="en-US" dirty="0"/>
              <a:t>A more than 3-million-year-old hominid species called </a:t>
            </a:r>
            <a:r>
              <a:rPr lang="en-US" i="1" dirty="0"/>
              <a:t>Australopithecus afarensis</a:t>
            </a:r>
            <a:r>
              <a:rPr lang="en-US" dirty="0"/>
              <a:t>, represented here by an adult’s reconstructed skull, foreshadowed the long period of childhood brain growth typical of people today, a new study suggests.</a:t>
            </a:r>
          </a:p>
          <a:p>
            <a:r>
              <a:rPr lang="en-US" dirty="0"/>
              <a:t>Lorenza photography / </a:t>
            </a:r>
            <a:r>
              <a:rPr lang="en-US" dirty="0" err="1"/>
              <a:t>Alamy</a:t>
            </a:r>
            <a:r>
              <a:rPr lang="en-US" dirty="0"/>
              <a:t> Stock Photo</a:t>
            </a:r>
          </a:p>
          <a:p>
            <a:r>
              <a:rPr lang="en-US" b="1" dirty="0"/>
              <a:t>Share this:</a:t>
            </a:r>
          </a:p>
          <a:p>
            <a:r>
              <a:rPr lang="en-US" dirty="0"/>
              <a:t>By </a:t>
            </a:r>
            <a:r>
              <a:rPr lang="en-US" dirty="0">
                <a:hlinkClick r:id="rId3"/>
              </a:rPr>
              <a:t>Bruce Bower</a:t>
            </a:r>
            <a:endParaRPr lang="en-US" dirty="0"/>
          </a:p>
          <a:p>
            <a:r>
              <a:rPr lang="en-US" dirty="0"/>
              <a:t>April 1, 2020 at 2:02 pm</a:t>
            </a:r>
          </a:p>
          <a:p>
            <a:r>
              <a:rPr lang="en-US" dirty="0"/>
              <a:t>Lucy’s kind had small, </a:t>
            </a:r>
            <a:r>
              <a:rPr lang="en-US" dirty="0" err="1"/>
              <a:t>chimplike</a:t>
            </a:r>
            <a:r>
              <a:rPr lang="en-US" dirty="0"/>
              <a:t> brains that, nevertheless, grew at a slow, humanlike pace.</a:t>
            </a:r>
          </a:p>
          <a:p>
            <a:r>
              <a:rPr lang="en-US" dirty="0"/>
              <a:t>This discovery, reported April 1 in </a:t>
            </a:r>
            <a:r>
              <a:rPr lang="en-US" i="1" dirty="0"/>
              <a:t>Science Advances</a:t>
            </a:r>
            <a:r>
              <a:rPr lang="en-US" dirty="0"/>
              <a:t>, shows for the first time that prolonged brain growth in hominid youngsters wasn’t a by-product of having unusually large brains. An influential idea over the last 20 years has held that extended brain development after birth originated in the </a:t>
            </a:r>
            <a:r>
              <a:rPr lang="en-US" i="1" dirty="0"/>
              <a:t>Homo</a:t>
            </a:r>
            <a:r>
              <a:rPr lang="en-US" dirty="0"/>
              <a:t> genus around 2.5 million years ago, so that mothers — whose pelvic bones and birth canal had narrowed to enable efficient upright walking — could safely deliver babies.</a:t>
            </a:r>
          </a:p>
          <a:p>
            <a:endParaRPr lang="en-US" dirty="0"/>
          </a:p>
          <a:p>
            <a:r>
              <a:rPr lang="en-US" dirty="0"/>
              <a:t>But </a:t>
            </a:r>
            <a:r>
              <a:rPr lang="en-US" i="1" dirty="0"/>
              <a:t>Australopithecus afarensis</a:t>
            </a:r>
            <a:r>
              <a:rPr lang="en-US" dirty="0"/>
              <a:t>, an East African hominid species best known for Lucy’s partial skeleton, also had slow-developing brains that reached only about one-third the volume of present-day human brains, say paleoanthropologist Philipp </a:t>
            </a:r>
            <a:r>
              <a:rPr lang="en-US" dirty="0" err="1"/>
              <a:t>Gunz</a:t>
            </a:r>
            <a:r>
              <a:rPr lang="en-US" dirty="0"/>
              <a:t> of the Max Planck Institute for Evolutionary Anthropology in Leipzig, Germany, and his colleagues. And </a:t>
            </a:r>
            <a:r>
              <a:rPr lang="en-US" i="1" dirty="0"/>
              <a:t>A. afarensis</a:t>
            </a:r>
            <a:r>
              <a:rPr lang="en-US" dirty="0"/>
              <a:t> is roughly 3 million to 4 million years old, meaning slow brain growth after birth developed </a:t>
            </a:r>
            <a:r>
              <a:rPr lang="en-US" dirty="0">
                <a:hlinkClick r:id="rId4"/>
              </a:rPr>
              <a:t>before members of the </a:t>
            </a:r>
            <a:r>
              <a:rPr lang="en-US" i="1" dirty="0">
                <a:hlinkClick r:id="rId4"/>
              </a:rPr>
              <a:t>Homo</a:t>
            </a:r>
            <a:r>
              <a:rPr lang="en-US" dirty="0">
                <a:hlinkClick r:id="rId4"/>
              </a:rPr>
              <a:t> genus appeared</a:t>
            </a:r>
            <a:r>
              <a:rPr lang="en-US" dirty="0"/>
              <a:t>, perhaps as early as 2.8 million years ago (</a:t>
            </a:r>
            <a:r>
              <a:rPr lang="en-US" i="1" dirty="0"/>
              <a:t>SN: 3/4/15</a:t>
            </a:r>
            <a:r>
              <a:rPr lang="en-US" dirty="0"/>
              <a:t>). </a:t>
            </a:r>
          </a:p>
          <a:p>
            <a:r>
              <a:rPr lang="en-US" dirty="0"/>
              <a:t>Too few </a:t>
            </a:r>
            <a:r>
              <a:rPr lang="en-US" i="1" dirty="0"/>
              <a:t>A. afarensis</a:t>
            </a:r>
            <a:r>
              <a:rPr lang="en-US" dirty="0"/>
              <a:t> infants have been studied to calculate the age at which this species attained adult-sized brains, </a:t>
            </a:r>
            <a:r>
              <a:rPr lang="en-US" dirty="0" err="1"/>
              <a:t>Gunz</a:t>
            </a:r>
            <a:r>
              <a:rPr lang="en-US" dirty="0"/>
              <a:t> cautions. The brains of human infants today reach adult sizes by close to age 5, versus an age of around 2 or 3 for both chimps and gorillas.</a:t>
            </a:r>
          </a:p>
          <a:p>
            <a:endParaRPr lang="en-US" dirty="0"/>
          </a:p>
          <a:p>
            <a:r>
              <a:rPr lang="en-US" dirty="0"/>
              <a:t>In the new study, </a:t>
            </a:r>
            <a:r>
              <a:rPr lang="en-US" dirty="0" err="1"/>
              <a:t>Gunz</a:t>
            </a:r>
            <a:r>
              <a:rPr lang="en-US" dirty="0"/>
              <a:t> and colleagues estimated brain volumes for six </a:t>
            </a:r>
            <a:r>
              <a:rPr lang="en-US" i="1" dirty="0"/>
              <a:t>A. afarensis</a:t>
            </a:r>
            <a:r>
              <a:rPr lang="en-US" dirty="0"/>
              <a:t> adults and two children, estimated to have been about 2 years and 5 months old. The kids had brains that were smaller than adult </a:t>
            </a:r>
            <a:r>
              <a:rPr lang="en-US" i="1" dirty="0"/>
              <a:t>A. afarensis</a:t>
            </a:r>
            <a:r>
              <a:rPr lang="en-US" dirty="0"/>
              <a:t> brain sizes in a proportion similar to human children’s brains at the same age relative to adult humans. </a:t>
            </a:r>
          </a:p>
          <a:p>
            <a:endParaRPr lang="en-US" dirty="0"/>
          </a:p>
          <a:p>
            <a:r>
              <a:rPr lang="en-US" dirty="0"/>
              <a:t>The new data suggest that, for Lucy’s species, “infant brain size [relative to that of an average adult] may have been proportionally even smaller than in human infants,” says biological anthropologist Zachary </a:t>
            </a:r>
            <a:r>
              <a:rPr lang="en-US" dirty="0" err="1"/>
              <a:t>Cofran</a:t>
            </a:r>
            <a:r>
              <a:rPr lang="en-US" dirty="0"/>
              <a:t> of Vassar College in Poughkeepsie, N.Y., who did not participate in the new study. If so, that pattern would strongly point to an extended period of brain growth for </a:t>
            </a:r>
            <a:r>
              <a:rPr lang="en-US" i="1" dirty="0"/>
              <a:t>A. afarensis</a:t>
            </a:r>
            <a:r>
              <a:rPr lang="en-US" dirty="0"/>
              <a:t>.</a:t>
            </a:r>
          </a:p>
          <a:p>
            <a:r>
              <a:rPr lang="en-US" dirty="0"/>
              <a:t>A roughly 3.3-million-year-old </a:t>
            </a:r>
            <a:r>
              <a:rPr lang="en-US" i="1" dirty="0"/>
              <a:t>A. afarensis</a:t>
            </a:r>
            <a:r>
              <a:rPr lang="en-US" dirty="0"/>
              <a:t> child’s skull, shown here, has revealed signs of prolonged growth of a brain that nonetheless had a </a:t>
            </a:r>
            <a:r>
              <a:rPr lang="en-US" dirty="0" err="1"/>
              <a:t>chimplike</a:t>
            </a:r>
            <a:r>
              <a:rPr lang="en-US" dirty="0"/>
              <a:t> structure.@ </a:t>
            </a:r>
            <a:r>
              <a:rPr lang="en-US" dirty="0" err="1"/>
              <a:t>Zeresenay</a:t>
            </a:r>
            <a:r>
              <a:rPr lang="en-US" dirty="0"/>
              <a:t> </a:t>
            </a:r>
            <a:r>
              <a:rPr lang="en-US" dirty="0" err="1"/>
              <a:t>Alemseged</a:t>
            </a:r>
            <a:r>
              <a:rPr lang="en-US" dirty="0"/>
              <a:t> </a:t>
            </a:r>
            <a:r>
              <a:rPr lang="en-US" dirty="0" err="1"/>
              <a:t>Gunz</a:t>
            </a:r>
            <a:r>
              <a:rPr lang="en-US" dirty="0"/>
              <a:t> suggests the extended post-birth brain growth among </a:t>
            </a:r>
            <a:r>
              <a:rPr lang="en-US" i="1" dirty="0"/>
              <a:t>A. afarensis</a:t>
            </a:r>
            <a:r>
              <a:rPr lang="en-US" dirty="0"/>
              <a:t> may have eased the physical and nutritional burden on mothers caring for infants, especially if food was scarce. It also “likely provided a foundation for the evolution of long childhoods in the human lineage,” he says.</a:t>
            </a:r>
          </a:p>
          <a:p>
            <a:endParaRPr lang="en-US" dirty="0"/>
          </a:p>
          <a:p>
            <a:r>
              <a:rPr lang="en-US" dirty="0"/>
              <a:t>His group used high-resolution CT scans to study fossilized braincases from an infant </a:t>
            </a:r>
            <a:r>
              <a:rPr lang="en-US" i="1" dirty="0"/>
              <a:t>A. afarensis</a:t>
            </a:r>
            <a:r>
              <a:rPr lang="en-US" dirty="0"/>
              <a:t> and six adults, including Lucy, all found at Ethiopia’s </a:t>
            </a:r>
            <a:r>
              <a:rPr lang="en-US" dirty="0" err="1"/>
              <a:t>Hadar</a:t>
            </a:r>
            <a:r>
              <a:rPr lang="en-US" dirty="0"/>
              <a:t> site. A second </a:t>
            </a:r>
            <a:r>
              <a:rPr lang="en-US" i="1" dirty="0"/>
              <a:t>A. afarensis</a:t>
            </a:r>
            <a:r>
              <a:rPr lang="en-US" dirty="0"/>
              <a:t> infant braincase came from </a:t>
            </a:r>
            <a:r>
              <a:rPr lang="en-US" dirty="0">
                <a:hlinkClick r:id="rId5"/>
              </a:rPr>
              <a:t>Ethiopia’s Dikika site</a:t>
            </a:r>
            <a:r>
              <a:rPr lang="en-US" dirty="0"/>
              <a:t> (</a:t>
            </a:r>
            <a:r>
              <a:rPr lang="en-US" i="1" dirty="0"/>
              <a:t>SN: 9/20/06</a:t>
            </a:r>
            <a:r>
              <a:rPr lang="en-US" dirty="0"/>
              <a:t>). The scans helped the researchers create 3-D digital reconstructions, or endocasts, of impressions made by the brain on the skull’s inner surface. Endocasts display signature folds and creases in brain tissue typical of humans or chimps, although preservation of these neural landmarks varies.</a:t>
            </a:r>
          </a:p>
          <a:p>
            <a:endParaRPr lang="en-US" dirty="0"/>
          </a:p>
          <a:p>
            <a:r>
              <a:rPr lang="en-US" dirty="0"/>
              <a:t>CT scans also let the researchers determine the infants’ ages by revealing microscopic layers of dental enamel that form daily during childhood, which can be counted like tree rings. </a:t>
            </a:r>
          </a:p>
          <a:p>
            <a:r>
              <a:rPr lang="en-US" dirty="0"/>
              <a:t>The </a:t>
            </a:r>
            <a:r>
              <a:rPr lang="en-US" dirty="0" err="1"/>
              <a:t>Dikika</a:t>
            </a:r>
            <a:r>
              <a:rPr lang="en-US" dirty="0"/>
              <a:t> child’s well-preserved endocast retained a crease and a set of grooves toward the back of the brain that are found in chimps, but not in humans. These impressions mark a prominent neural area involved in vision. Human brain surfaces lack these markings due to expanded neural tissue that integrates visual and sensory information. </a:t>
            </a:r>
            <a:r>
              <a:rPr lang="en-US" dirty="0">
                <a:hlinkClick r:id="rId6"/>
              </a:rPr>
              <a:t>A South African </a:t>
            </a:r>
            <a:r>
              <a:rPr lang="en-US" i="1" dirty="0">
                <a:hlinkClick r:id="rId6"/>
              </a:rPr>
              <a:t>Australopithecus</a:t>
            </a:r>
            <a:r>
              <a:rPr lang="en-US" dirty="0">
                <a:hlinkClick r:id="rId6"/>
              </a:rPr>
              <a:t> skull</a:t>
            </a:r>
            <a:r>
              <a:rPr lang="en-US" dirty="0"/>
              <a:t> was previously revealed to have signs of a </a:t>
            </a:r>
            <a:r>
              <a:rPr lang="en-US" dirty="0" err="1"/>
              <a:t>chimplike</a:t>
            </a:r>
            <a:r>
              <a:rPr lang="en-US" dirty="0"/>
              <a:t> visual area in the brain (</a:t>
            </a:r>
            <a:r>
              <a:rPr lang="en-US" i="1" dirty="0"/>
              <a:t>SN: 1/10/19</a:t>
            </a:r>
            <a:r>
              <a:rPr lang="en-US" dirty="0"/>
              <a:t>).</a:t>
            </a:r>
          </a:p>
          <a:p>
            <a:endParaRPr lang="en-US" dirty="0"/>
          </a:p>
          <a:p>
            <a:r>
              <a:rPr lang="en-US" dirty="0"/>
              <a:t>Neither of the </a:t>
            </a:r>
            <a:r>
              <a:rPr lang="en-US" i="1" dirty="0"/>
              <a:t>A. afarensis</a:t>
            </a:r>
            <a:r>
              <a:rPr lang="en-US" dirty="0"/>
              <a:t> infants showed evidence of humanlike frontal brain organization, as has been reported for an approximately 300,000-year-old South African hominid, </a:t>
            </a:r>
            <a:r>
              <a:rPr lang="en-US" i="1" dirty="0">
                <a:hlinkClick r:id="rId7"/>
              </a:rPr>
              <a:t>Homo naledi</a:t>
            </a:r>
            <a:r>
              <a:rPr lang="en-US" dirty="0"/>
              <a:t> (</a:t>
            </a:r>
            <a:r>
              <a:rPr lang="en-US" i="1" dirty="0"/>
              <a:t>SN: 4/25/17</a:t>
            </a:r>
            <a:r>
              <a:rPr lang="en-US" dirty="0"/>
              <a:t>).</a:t>
            </a:r>
          </a:p>
          <a:p>
            <a:r>
              <a:rPr lang="en-US" dirty="0"/>
              <a:t>Anthropologist and neuroscientist Todd Preuss of Emory University in Atlanta agrees. Endocasts of the </a:t>
            </a:r>
            <a:r>
              <a:rPr lang="en-US" dirty="0" err="1"/>
              <a:t>Hadar</a:t>
            </a:r>
            <a:r>
              <a:rPr lang="en-US" dirty="0"/>
              <a:t> </a:t>
            </a:r>
            <a:r>
              <a:rPr lang="en-US" i="1" dirty="0"/>
              <a:t>A. afarensis </a:t>
            </a:r>
            <a:r>
              <a:rPr lang="en-US" dirty="0"/>
              <a:t>skulls contain many preserved features from the brain’s visual area that resemble those on an </a:t>
            </a:r>
            <a:r>
              <a:rPr lang="en-US" i="1" dirty="0"/>
              <a:t>Australopithecus</a:t>
            </a:r>
            <a:r>
              <a:rPr lang="en-US" dirty="0"/>
              <a:t> child’s skull from South Africa that dates to about 2.8 million years ago, says Preuss, who was not part of </a:t>
            </a:r>
            <a:r>
              <a:rPr lang="en-US" dirty="0" err="1"/>
              <a:t>Gunz’s</a:t>
            </a:r>
            <a:r>
              <a:rPr lang="en-US" dirty="0"/>
              <a:t> team.</a:t>
            </a:r>
          </a:p>
          <a:p>
            <a:r>
              <a:rPr lang="en-US" dirty="0"/>
              <a:t>Much remains to be learned about the pace of brain growth in </a:t>
            </a:r>
            <a:r>
              <a:rPr lang="en-US" i="1" dirty="0"/>
              <a:t>A. afarensis</a:t>
            </a:r>
            <a:r>
              <a:rPr lang="en-US" dirty="0"/>
              <a:t>, says paleoanthropologist Aida Gomez-Robles of University College London. Researchers can’t track brain sizes of </a:t>
            </a:r>
            <a:r>
              <a:rPr lang="en-US" i="1" dirty="0"/>
              <a:t>A. afarensis</a:t>
            </a:r>
            <a:r>
              <a:rPr lang="en-US" dirty="0"/>
              <a:t> individuals from infancy into adulthood, so the new results don’t conclusively determine growth rates, she notes. And earlier interpretations of hominid brain organization based on endocasts have sparked frequent debate, leading Gomez-Robles to withhold judgment on the brains of Lucy’s kind.</a:t>
            </a:r>
          </a:p>
          <a:p>
            <a:r>
              <a:rPr lang="en-US" dirty="0"/>
              <a:t>Questions or comments on this article? E-mail us at </a:t>
            </a:r>
            <a:r>
              <a:rPr lang="en-US" dirty="0">
                <a:hlinkClick r:id="rId8"/>
              </a:rPr>
              <a:t>feedback@sciencenews.org</a:t>
            </a:r>
            <a:endParaRPr lang="en-US" dirty="0"/>
          </a:p>
          <a:p>
            <a:r>
              <a:rPr lang="en-US" dirty="0"/>
              <a:t>A version of this article appears in the </a:t>
            </a:r>
            <a:r>
              <a:rPr lang="en-US" dirty="0">
                <a:hlinkClick r:id="rId9"/>
              </a:rPr>
              <a:t>May 9, 2020</a:t>
            </a:r>
            <a:r>
              <a:rPr lang="en-US" dirty="0"/>
              <a:t> issue of </a:t>
            </a:r>
            <a:r>
              <a:rPr lang="en-US" i="1" dirty="0"/>
              <a:t>Science News</a:t>
            </a:r>
            <a:r>
              <a:rPr lang="en-US" dirty="0"/>
              <a:t>.</a:t>
            </a:r>
          </a:p>
          <a:p>
            <a:r>
              <a:rPr lang="en-US" b="1" dirty="0"/>
              <a:t>Citations</a:t>
            </a:r>
          </a:p>
          <a:p>
            <a:r>
              <a:rPr lang="en-US" dirty="0"/>
              <a:t>P. </a:t>
            </a:r>
            <a:r>
              <a:rPr lang="en-US" dirty="0" err="1"/>
              <a:t>Gunz</a:t>
            </a:r>
            <a:r>
              <a:rPr lang="en-US" dirty="0"/>
              <a:t> et al. </a:t>
            </a:r>
            <a:r>
              <a:rPr lang="en-US" i="1" dirty="0">
                <a:hlinkClick r:id="rId10"/>
              </a:rPr>
              <a:t>Australopithecus afarensis</a:t>
            </a:r>
            <a:r>
              <a:rPr lang="en-US" dirty="0">
                <a:hlinkClick r:id="rId10"/>
              </a:rPr>
              <a:t> endocasts suggest ape-like brain organization and prolonged brain growth</a:t>
            </a:r>
            <a:r>
              <a:rPr lang="en-US" dirty="0"/>
              <a:t>. </a:t>
            </a:r>
            <a:r>
              <a:rPr lang="en-US" i="1" dirty="0"/>
              <a:t>Science Advances</a:t>
            </a:r>
            <a:r>
              <a:rPr lang="en-US" dirty="0"/>
              <a:t>. Published online April 1, 2020. doi: 10.1126/sciadv.aaz4729.</a:t>
            </a:r>
          </a:p>
          <a:p>
            <a:r>
              <a:rPr lang="en-US" b="1" dirty="0"/>
              <a:t>About </a:t>
            </a:r>
            <a:r>
              <a:rPr lang="en-US" b="1" dirty="0">
                <a:hlinkClick r:id="rId3"/>
              </a:rPr>
              <a:t>Bruce Bower</a:t>
            </a:r>
            <a:endParaRPr lang="en-US" b="1" dirty="0"/>
          </a:p>
          <a:p>
            <a:r>
              <a:rPr lang="en-US" dirty="0">
                <a:hlinkClick r:id="rId11"/>
              </a:rPr>
              <a:t>E-mail </a:t>
            </a:r>
            <a:endParaRPr lang="en-US" dirty="0"/>
          </a:p>
          <a:p>
            <a:r>
              <a:rPr lang="en-US" dirty="0">
                <a:hlinkClick r:id="rId12"/>
              </a:rPr>
              <a:t>Twitter </a:t>
            </a:r>
            <a:endParaRPr lang="en-US" dirty="0"/>
          </a:p>
          <a:p>
            <a:r>
              <a:rPr lang="en-US" dirty="0"/>
              <a:t>Bruce Bower has written about the behavioral sciences for </a:t>
            </a:r>
            <a:r>
              <a:rPr lang="en-US" i="1" dirty="0"/>
              <a:t>Science News</a:t>
            </a:r>
            <a:r>
              <a:rPr lang="en-US" dirty="0"/>
              <a:t> since 1984. He writes about psychology, anthropology, archaeology and mental health issues.</a:t>
            </a:r>
          </a:p>
          <a:p>
            <a:r>
              <a:rPr lang="en-US" b="1" dirty="0"/>
              <a:t>Related Stories</a:t>
            </a:r>
          </a:p>
          <a:p>
            <a:r>
              <a:rPr lang="en-US" dirty="0">
                <a:hlinkClick r:id="rId13"/>
              </a:rPr>
              <a:t>Humans </a:t>
            </a:r>
            <a:r>
              <a:rPr lang="en-US" b="1" dirty="0">
                <a:hlinkClick r:id="rId14"/>
              </a:rPr>
              <a:t>Year in review: Early human kin could shake up family tree </a:t>
            </a:r>
            <a:endParaRPr lang="en-US" b="1" dirty="0"/>
          </a:p>
          <a:p>
            <a:r>
              <a:rPr lang="en-US" dirty="0"/>
              <a:t>By </a:t>
            </a:r>
            <a:r>
              <a:rPr lang="en-US" dirty="0">
                <a:hlinkClick r:id="rId3"/>
              </a:rPr>
              <a:t>Bruce </a:t>
            </a:r>
            <a:r>
              <a:rPr lang="en-US" dirty="0" err="1">
                <a:hlinkClick r:id="rId3"/>
              </a:rPr>
              <a:t>Bower</a:t>
            </a:r>
            <a:r>
              <a:rPr lang="en-US" dirty="0" err="1"/>
              <a:t>December</a:t>
            </a:r>
            <a:r>
              <a:rPr lang="en-US" dirty="0"/>
              <a:t> 15, 2015 </a:t>
            </a:r>
          </a:p>
          <a:p>
            <a:r>
              <a:rPr lang="en-US" dirty="0">
                <a:hlinkClick r:id="rId13"/>
              </a:rPr>
              <a:t>Humans </a:t>
            </a:r>
            <a:r>
              <a:rPr lang="en-US" b="1" dirty="0">
                <a:hlinkClick r:id="rId4"/>
              </a:rPr>
              <a:t>Ancient jaw may hold clues to origins of human genus </a:t>
            </a:r>
            <a:endParaRPr lang="en-US" b="1" dirty="0"/>
          </a:p>
          <a:p>
            <a:r>
              <a:rPr lang="en-US" dirty="0"/>
              <a:t>By </a:t>
            </a:r>
            <a:r>
              <a:rPr lang="en-US" dirty="0">
                <a:hlinkClick r:id="rId3"/>
              </a:rPr>
              <a:t>Bruce </a:t>
            </a:r>
            <a:r>
              <a:rPr lang="en-US" dirty="0" err="1">
                <a:hlinkClick r:id="rId3"/>
              </a:rPr>
              <a:t>Bower</a:t>
            </a:r>
            <a:r>
              <a:rPr lang="en-US" dirty="0" err="1"/>
              <a:t>March</a:t>
            </a:r>
            <a:r>
              <a:rPr lang="en-US" dirty="0"/>
              <a:t> 4, 2015 </a:t>
            </a:r>
          </a:p>
          <a:p>
            <a:r>
              <a:rPr lang="en-US" dirty="0">
                <a:hlinkClick r:id="rId15"/>
              </a:rPr>
              <a:t>Anthropology </a:t>
            </a:r>
            <a:r>
              <a:rPr lang="en-US" b="1" dirty="0">
                <a:hlinkClick r:id="rId16"/>
              </a:rPr>
              <a:t>Fossil Skull Diversifies Family Tree </a:t>
            </a:r>
            <a:endParaRPr lang="en-US" b="1" dirty="0"/>
          </a:p>
          <a:p>
            <a:r>
              <a:rPr lang="en-US" dirty="0"/>
              <a:t>By </a:t>
            </a:r>
            <a:r>
              <a:rPr lang="en-US" dirty="0">
                <a:hlinkClick r:id="rId3"/>
              </a:rPr>
              <a:t>Bruce </a:t>
            </a:r>
            <a:r>
              <a:rPr lang="en-US" dirty="0" err="1">
                <a:hlinkClick r:id="rId3"/>
              </a:rPr>
              <a:t>Bower</a:t>
            </a:r>
            <a:r>
              <a:rPr lang="en-US" dirty="0" err="1"/>
              <a:t>March</a:t>
            </a:r>
            <a:r>
              <a:rPr lang="en-US" dirty="0"/>
              <a:t> 21, 2001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612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0818F2-E410-854A-A632-E59289A52EBA}" type="slidenum">
              <a:rPr lang="en-US" sz="1200">
                <a:solidFill>
                  <a:prstClr val="black"/>
                </a:solidFill>
              </a:rPr>
              <a:pPr eaLnBrk="1" hangingPunct="1"/>
              <a:t>8</a:t>
            </a:fld>
            <a:endParaRPr lang="en-US" sz="1200">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12</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806251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72768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653445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4330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3804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0187"/>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6836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09170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5298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0793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1208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17940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200073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4784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0765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30609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52990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03695"/>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385550"/>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389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829172"/>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1561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66271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97800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56052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89480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42452"/>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6231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1931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020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209837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132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232674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0235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35977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4619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59828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447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39772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578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4962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4167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4613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04905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5959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651135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346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90854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488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125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574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57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8032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06566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092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7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448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67335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924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4671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690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249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857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619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78329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5210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1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07871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1877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16466419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114312152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163799843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110822057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20383606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2902752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16421705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87353429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11061760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875383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30517220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4475191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4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20313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32889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176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145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2794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2459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5374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10318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0480"/>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28978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9697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902608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53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24974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10321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284004685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15513227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309997688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307709799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301981292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99018610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55369637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161932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352298059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675542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20507671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73282332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5740395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083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1500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3860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22576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98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50023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4468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92422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7139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9975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4892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5821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525300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790541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43430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293362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6852474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843810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528464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9193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3510423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2558133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6053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825586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681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17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286882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7311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30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19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84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645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186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184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439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06787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6505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073922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89432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78581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4176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3172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808548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32950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36611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82770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0888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2630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6781948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14347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697293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945524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420419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192806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2141646"/>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002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809265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64884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39880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3.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6" Type="http://schemas.openxmlformats.org/officeDocument/2006/relationships/image" Target="../media/image6.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5.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6" Type="http://schemas.openxmlformats.org/officeDocument/2006/relationships/image" Target="../media/image6.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5.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1821189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920702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8468915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2761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53761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036610"/>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719698"/>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extLst>
      <p:ext uri="{BB962C8B-B14F-4D97-AF65-F5344CB8AC3E}">
        <p14:creationId xmlns:p14="http://schemas.microsoft.com/office/powerpoint/2010/main" val="339890077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4034074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46310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04735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572249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377618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81077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136063936"/>
      </p:ext>
    </p:extLst>
  </p:cSld>
  <p:clrMap bg1="lt1" tx1="dk1" bg2="lt2" tx2="dk2" accent1="accent1" accent2="accent2" accent3="accent3" accent4="accent4" accent5="accent5" accent6="accent6" hlink="hlink" folHlink="folHlink"/>
  <p:sldLayoutIdLst>
    <p:sldLayoutId id="214748378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12743634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http://www.biblicalhorizons.com/biblicalhorizons/ch/"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80.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6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en-US" sz="8000" b="1" dirty="0">
                <a:effectLst>
                  <a:glow rad="177800">
                    <a:schemeClr val="bg2"/>
                  </a:glow>
                </a:effectLst>
              </a:rPr>
              <a:t>Genealogies </a:t>
            </a:r>
            <a:br>
              <a:rPr lang="en-US" sz="8000" b="1" dirty="0">
                <a:effectLst>
                  <a:glow rad="177800">
                    <a:schemeClr val="bg2"/>
                  </a:glow>
                </a:effectLst>
              </a:rPr>
            </a:br>
            <a:r>
              <a:rPr lang="en-US" sz="8000" b="1" dirty="0">
                <a:effectLst>
                  <a:glow rad="177800">
                    <a:schemeClr val="bg2"/>
                  </a:glow>
                </a:effectLst>
              </a:rPr>
              <a:t>&amp; OT Chronology  </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en-US" sz="4800" b="1" i="1" dirty="0">
                <a:effectLst>
                  <a:glow rad="177800">
                    <a:schemeClr val="bg2"/>
                  </a:glow>
                </a:effectLst>
              </a:rPr>
              <a:t>Genesis 5 &amp; 11</a:t>
            </a: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a:ea typeface="ＭＳ Ｐゴシック" charset="-128"/>
                <a:cs typeface="Arial"/>
              </a:rPr>
              <a:t>GENEALOGY</a:t>
            </a: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en-US" sz="4000" b="1" dirty="0">
                <a:solidFill>
                  <a:schemeClr val="bg1"/>
                </a:solidFill>
                <a:latin typeface="Arial"/>
                <a:cs typeface="Arial"/>
              </a:rPr>
              <a:t>What’s the point?</a:t>
            </a: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Genealogies can help you catch up on your sleep?</a:t>
            </a: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en-US" altLang="zh-CN" sz="3600" b="1">
                <a:solidFill>
                  <a:schemeClr val="bg1"/>
                </a:solidFill>
                <a:effectLst>
                  <a:glow rad="190500">
                    <a:schemeClr val="tx2"/>
                  </a:glow>
                </a:effectLst>
                <a:latin typeface="Arial" charset="0"/>
                <a:ea typeface="ＭＳ Ｐゴシック" charset="0"/>
              </a:rPr>
              <a:t>Can We Find the Date of Creation from Genesis 5 &amp; 11?</a:t>
            </a:r>
            <a:endParaRPr lang="en-US" altLang="zh-CN" sz="4000" b="1">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altLang="zh-CN" sz="2800" b="1" dirty="0">
                <a:solidFill>
                  <a:srgbClr val="FFFF00"/>
                </a:solidFill>
                <a:effectLst>
                  <a:glow rad="190500">
                    <a:srgbClr val="000000"/>
                  </a:glow>
                </a:effectLst>
                <a:latin typeface="Arial" charset="0"/>
                <a:ea typeface="ＭＳ Ｐゴシック" charset="0"/>
                <a:cs typeface="ＭＳ Ｐゴシック" charset="0"/>
              </a:rPr>
              <a:t>Some Say </a:t>
            </a:r>
            <a:r>
              <a:rPr lang="en-US" altLang="ja-JP" sz="2800" b="1" dirty="0">
                <a:solidFill>
                  <a:srgbClr val="FFFF00"/>
                </a:solidFill>
                <a:effectLst>
                  <a:glow rad="190500">
                    <a:srgbClr val="000000"/>
                  </a:glow>
                </a:effectLst>
                <a:latin typeface="Arial" charset="0"/>
                <a:ea typeface="ＭＳ Ｐゴシック" charset="0"/>
                <a:cs typeface="ＭＳ Ｐゴシック" charset="0"/>
              </a:rPr>
              <a:t>"No" </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Other genealogies in the Bible have gaps (e.g., Matt. 1:1-17)</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Therefore there must be gaps in Genesis</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A </a:t>
            </a:r>
            <a:r>
              <a:rPr lang="en-US" altLang="ja-JP" sz="2800" b="1" dirty="0">
                <a:solidFill>
                  <a:srgbClr val="FFFFFF"/>
                </a:solidFill>
                <a:effectLst>
                  <a:glow rad="190500">
                    <a:srgbClr val="000000"/>
                  </a:glow>
                </a:effectLst>
                <a:latin typeface="Arial" charset="0"/>
                <a:ea typeface="ＭＳ Ｐゴシック" charset="0"/>
                <a:cs typeface="ＭＳ Ｐゴシック" charset="0"/>
              </a:rPr>
              <a:t>"no gap" view puts the Flood at 2487</a:t>
            </a:r>
            <a:r>
              <a:rPr lang="en-US" altLang="ja-JP" sz="3200" b="1" dirty="0">
                <a:solidFill>
                  <a:srgbClr val="FFFFFF"/>
                </a:solidFill>
                <a:effectLst>
                  <a:glow rad="190500">
                    <a:srgbClr val="000000"/>
                  </a:glow>
                </a:effectLst>
                <a:latin typeface="Arial" charset="0"/>
                <a:ea typeface="ＭＳ Ｐゴシック" charset="0"/>
                <a:cs typeface="ＭＳ Ｐゴシック" charset="0"/>
              </a:rPr>
              <a:t> </a:t>
            </a:r>
            <a:r>
              <a:rPr lang="en-US" altLang="ja-JP" sz="2800" b="1" dirty="0">
                <a:solidFill>
                  <a:srgbClr val="FFFFFF"/>
                </a:solidFill>
                <a:effectLst>
                  <a:glow rad="190500">
                    <a:srgbClr val="000000"/>
                  </a:glow>
                </a:effectLst>
                <a:latin typeface="Arial" charset="0"/>
                <a:ea typeface="ＭＳ Ｐゴシック" charset="0"/>
                <a:cs typeface="ＭＳ Ｐゴシック" charset="0"/>
              </a:rPr>
              <a:t>BC but Egypt</a:t>
            </a:r>
            <a:r>
              <a:rPr lang="fr-FR" altLang="ja-JP" sz="2800" b="1" dirty="0">
                <a:solidFill>
                  <a:srgbClr val="FFFFFF"/>
                </a:solidFill>
                <a:effectLst>
                  <a:glow rad="190500">
                    <a:srgbClr val="000000"/>
                  </a:glow>
                </a:effectLst>
                <a:latin typeface="Arial" charset="0"/>
                <a:ea typeface="ＭＳ Ｐゴシック" charset="0"/>
                <a:cs typeface="ＭＳ Ｐゴシック" charset="0"/>
              </a:rPr>
              <a:t>'</a:t>
            </a:r>
            <a:r>
              <a:rPr lang="en-US" altLang="ja-JP" sz="2800" b="1" dirty="0">
                <a:solidFill>
                  <a:srgbClr val="FFFFFF"/>
                </a:solidFill>
                <a:effectLst>
                  <a:glow rad="190500">
                    <a:srgbClr val="000000"/>
                  </a:glow>
                </a:effectLst>
                <a:latin typeface="Arial" charset="0"/>
                <a:ea typeface="ＭＳ Ｐゴシック" charset="0"/>
                <a:cs typeface="ＭＳ Ｐゴシック" charset="0"/>
              </a:rPr>
              <a:t>s history goes back before 3300 BC</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altLang="zh-CN" sz="2800" b="1" dirty="0">
                <a:solidFill>
                  <a:srgbClr val="FFFF00"/>
                </a:solidFill>
                <a:effectLst>
                  <a:glow rad="190500">
                    <a:srgbClr val="000000"/>
                  </a:glow>
                </a:effectLst>
                <a:latin typeface="Arial" charset="0"/>
                <a:ea typeface="ＭＳ Ｐゴシック" charset="0"/>
                <a:cs typeface="ＭＳ Ｐゴシック" charset="0"/>
              </a:rPr>
              <a:t>Others Say </a:t>
            </a:r>
            <a:r>
              <a:rPr lang="en-US" altLang="ja-JP" sz="2800" b="1" dirty="0">
                <a:solidFill>
                  <a:srgbClr val="FFFF00"/>
                </a:solidFill>
                <a:effectLst>
                  <a:glow rad="190500">
                    <a:srgbClr val="000000"/>
                  </a:glow>
                </a:effectLst>
                <a:latin typeface="Arial" charset="0"/>
                <a:ea typeface="ＭＳ Ｐゴシック" charset="0"/>
                <a:cs typeface="ＭＳ Ｐゴシック" charset="0"/>
              </a:rPr>
              <a:t>"Yes"</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The other genealogies do not give the father</a:t>
            </a:r>
            <a:r>
              <a:rPr lang="fr-FR" altLang="ja-JP" sz="2800" b="1" dirty="0">
                <a:solidFill>
                  <a:srgbClr val="FFFFFF"/>
                </a:solidFill>
                <a:effectLst>
                  <a:glow rad="190500">
                    <a:srgbClr val="000000"/>
                  </a:glow>
                </a:effectLst>
                <a:latin typeface="Arial" charset="0"/>
                <a:ea typeface="ＭＳ Ｐゴシック" charset="0"/>
                <a:cs typeface="ＭＳ Ｐゴシック" charset="0"/>
              </a:rPr>
              <a:t>'</a:t>
            </a:r>
            <a:r>
              <a:rPr lang="en-US" altLang="ja-JP" sz="2800" b="1" dirty="0">
                <a:solidFill>
                  <a:srgbClr val="FFFFFF"/>
                </a:solidFill>
                <a:effectLst>
                  <a:glow rad="190500">
                    <a:srgbClr val="000000"/>
                  </a:glow>
                </a:effectLst>
                <a:latin typeface="Arial" charset="0"/>
                <a:ea typeface="ＭＳ Ｐゴシック" charset="0"/>
                <a:cs typeface="ＭＳ Ｐゴシック" charset="0"/>
              </a:rPr>
              <a:t>s ages when their sons were born</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God wants us to </a:t>
            </a:r>
            <a:r>
              <a:rPr lang="en-US" altLang="ja-JP" sz="2800" b="1" dirty="0">
                <a:solidFill>
                  <a:srgbClr val="FFFFFF"/>
                </a:solidFill>
                <a:effectLst>
                  <a:glow rad="190500">
                    <a:srgbClr val="000000"/>
                  </a:glow>
                </a:effectLst>
                <a:latin typeface="Arial" charset="0"/>
                <a:ea typeface="ＭＳ Ｐゴシック" charset="0"/>
                <a:cs typeface="ＭＳ Ｐゴシック" charset="0"/>
              </a:rPr>
              <a:t>"mark seasons and days and years" (Gen. 1:14) </a:t>
            </a:r>
          </a:p>
          <a:p>
            <a:pPr marL="342900" indent="-342900" defTabSz="914400" fontAlgn="base">
              <a:lnSpc>
                <a:spcPct val="90000"/>
              </a:lnSpc>
              <a:spcBef>
                <a:spcPct val="20000"/>
              </a:spcBef>
              <a:spcAft>
                <a:spcPct val="0"/>
              </a:spcAft>
              <a:buFontTx/>
              <a:buChar char="•"/>
            </a:pPr>
            <a:r>
              <a:rPr lang="en-US" altLang="zh-CN" sz="2800" b="1" dirty="0">
                <a:solidFill>
                  <a:srgbClr val="FFFFFF"/>
                </a:solidFill>
                <a:effectLst>
                  <a:glow rad="190500">
                    <a:srgbClr val="000000"/>
                  </a:glow>
                </a:effectLst>
                <a:latin typeface="Arial" charset="0"/>
                <a:ea typeface="ＭＳ Ｐゴシック" charset="0"/>
                <a:cs typeface="ＭＳ Ｐゴシック" charset="0"/>
              </a:rPr>
              <a:t>Why else would God give us the ages of these men?</a:t>
            </a: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eaLnBrk="1" hangingPunct="1">
              <a:lnSpc>
                <a:spcPct val="90000"/>
              </a:lnSpc>
            </a:pPr>
            <a:r>
              <a:rPr lang="en-US">
                <a:solidFill>
                  <a:schemeClr val="accent1"/>
                </a:solidFill>
                <a:latin typeface="Arial" charset="0"/>
                <a:ea typeface="ＭＳ Ｐゴシック" charset="0"/>
                <a:cs typeface="Arial" charset="0"/>
              </a:rPr>
              <a:t>Genesis 5</a:t>
            </a:r>
            <a:r>
              <a:rPr lang="en-US">
                <a:latin typeface="Arial" charset="0"/>
                <a:ea typeface="ＭＳ Ｐゴシック" charset="0"/>
                <a:cs typeface="Arial" charset="0"/>
              </a:rPr>
              <a:t> carries the genealogy that stretches from Adam to the Flood. </a:t>
            </a:r>
            <a:r>
              <a:rPr lang="en-US">
                <a:solidFill>
                  <a:schemeClr val="accent1"/>
                </a:solidFill>
                <a:latin typeface="Arial" charset="0"/>
                <a:ea typeface="ＭＳ Ｐゴシック" charset="0"/>
                <a:cs typeface="Arial" charset="0"/>
              </a:rPr>
              <a:t>Genesis 11</a:t>
            </a:r>
            <a:r>
              <a:rPr lang="en-US">
                <a:latin typeface="Arial" charset="0"/>
                <a:ea typeface="ＭＳ Ｐゴシック" charset="0"/>
                <a:cs typeface="Arial" charset="0"/>
              </a:rPr>
              <a:t> carries the genealogy from Shem (son of Noah) to Terah (father of Abram) </a:t>
            </a:r>
          </a:p>
          <a:p>
            <a:pPr eaLnBrk="1" hangingPunct="1">
              <a:lnSpc>
                <a:spcPct val="90000"/>
              </a:lnSpc>
            </a:pPr>
            <a:r>
              <a:rPr lang="en-US">
                <a:latin typeface="Arial" charset="0"/>
                <a:ea typeface="ＭＳ Ｐゴシック" charset="0"/>
                <a:cs typeface="Arial" charset="0"/>
              </a:rPr>
              <a:t>Can information found in the genealogies of Genesis 5  and 11 be used to</a:t>
            </a:r>
            <a:r>
              <a:rPr lang="en-US">
                <a:solidFill>
                  <a:schemeClr val="accent1"/>
                </a:solidFill>
                <a:latin typeface="Arial" charset="0"/>
                <a:ea typeface="ＭＳ Ｐゴシック" charset="0"/>
                <a:cs typeface="Arial" charset="0"/>
              </a:rPr>
              <a:t> determine the dates</a:t>
            </a:r>
            <a:r>
              <a:rPr lang="en-US">
                <a:latin typeface="Arial" charset="0"/>
                <a:ea typeface="ＭＳ Ｐゴシック" charset="0"/>
                <a:cs typeface="Arial" charset="0"/>
              </a:rPr>
              <a:t> of certain events in history? </a:t>
            </a:r>
            <a:endParaRPr lang="en-US">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eaLnBrk="1" hangingPunct="1"/>
            <a:r>
              <a:rPr lang="en-US" sz="4300" b="1">
                <a:latin typeface="Arial" charset="0"/>
                <a:ea typeface="ＭＳ Ｐゴシック" charset="0"/>
                <a:cs typeface="Times New Roman" charset="0"/>
              </a:rPr>
              <a:t>The Mystery of the Genesis </a:t>
            </a:r>
            <a:br>
              <a:rPr lang="en-US" sz="4300" b="1">
                <a:latin typeface="Arial" charset="0"/>
                <a:ea typeface="ＭＳ Ｐゴシック" charset="0"/>
                <a:cs typeface="Times New Roman" charset="0"/>
              </a:rPr>
            </a:br>
            <a:r>
              <a:rPr lang="en-US" sz="4300" b="1">
                <a:latin typeface="Arial" charset="0"/>
                <a:ea typeface="ＭＳ Ｐゴシック" charset="0"/>
                <a:cs typeface="Times New Roman" charset="0"/>
              </a:rPr>
              <a:t>5 &amp; 11</a:t>
            </a:r>
            <a:r>
              <a:rPr lang="en-US" sz="4300" b="1">
                <a:latin typeface="Times New Roman" charset="0"/>
                <a:ea typeface="ＭＳ Ｐゴシック" charset="0"/>
                <a:cs typeface="ＭＳ Ｐゴシック" charset="0"/>
              </a:rPr>
              <a:t> </a:t>
            </a:r>
            <a:r>
              <a:rPr lang="en-US" sz="4300" b="1">
                <a:latin typeface="Arial" charset="0"/>
                <a:ea typeface="ＭＳ Ｐゴシック" charset="0"/>
                <a:cs typeface="Times New Roman" charset="0"/>
              </a:rPr>
              <a:t>Genealogies</a:t>
            </a: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eaLnBrk="1" hangingPunct="1">
              <a:buFont typeface="Symbol" charset="0"/>
              <a:buNone/>
            </a:pPr>
            <a:r>
              <a:rPr lang="en-US" b="1">
                <a:latin typeface="Arial" charset="0"/>
                <a:ea typeface="ＭＳ Ｐゴシック" charset="0"/>
                <a:cs typeface="Arial" charset="0"/>
              </a:rPr>
              <a:t>Can these genealogies help</a:t>
            </a:r>
            <a:r>
              <a:rPr lang="en-US" b="1">
                <a:solidFill>
                  <a:schemeClr val="accent1"/>
                </a:solidFill>
                <a:latin typeface="Arial" charset="0"/>
                <a:ea typeface="ＭＳ Ｐゴシック" charset="0"/>
                <a:cs typeface="Arial" charset="0"/>
              </a:rPr>
              <a:t> </a:t>
            </a:r>
            <a:r>
              <a:rPr lang="en-US" b="1">
                <a:solidFill>
                  <a:srgbClr val="FFFF00"/>
                </a:solidFill>
                <a:latin typeface="Arial" charset="0"/>
                <a:ea typeface="ＭＳ Ｐゴシック" charset="0"/>
                <a:cs typeface="Arial" charset="0"/>
              </a:rPr>
              <a:t>determine the dates </a:t>
            </a:r>
            <a:r>
              <a:rPr lang="en-US" b="1">
                <a:latin typeface="Arial" charset="0"/>
                <a:ea typeface="ＭＳ Ｐゴシック" charset="0"/>
                <a:cs typeface="Arial" charset="0"/>
              </a:rPr>
              <a:t>of events in history? </a:t>
            </a:r>
            <a:endParaRPr lang="en-US" b="1">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eaLnBrk="1" hangingPunct="1"/>
            <a:r>
              <a:rPr lang="en-US" b="1">
                <a:latin typeface="Arial" charset="0"/>
                <a:ea typeface="ＭＳ Ｐゴシック" charset="0"/>
                <a:cs typeface="Times New Roman" charset="0"/>
              </a:rPr>
              <a:t>Genesis Genealogy Mysteries</a:t>
            </a:r>
            <a:endParaRPr lang="en-US" sz="4300" b="1">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Adam</a:t>
            </a:r>
          </a:p>
        </p:txBody>
      </p:sp>
      <p:sp>
        <p:nvSpPr>
          <p:cNvPr id="160772" name="Rectangle 8"/>
          <p:cNvSpPr>
            <a:spLocks noChangeArrowheads="1"/>
          </p:cNvSpPr>
          <p:nvPr/>
        </p:nvSpPr>
        <p:spPr bwMode="auto">
          <a:xfrm>
            <a:off x="2330450" y="2600325"/>
            <a:ext cx="1155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Noah</a:t>
            </a:r>
          </a:p>
        </p:txBody>
      </p:sp>
      <p:sp>
        <p:nvSpPr>
          <p:cNvPr id="160773" name="Rectangle 7"/>
          <p:cNvSpPr>
            <a:spLocks noChangeArrowheads="1"/>
          </p:cNvSpPr>
          <p:nvPr/>
        </p:nvSpPr>
        <p:spPr bwMode="auto">
          <a:xfrm>
            <a:off x="2286000" y="329565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Shem</a:t>
            </a:r>
          </a:p>
        </p:txBody>
      </p:sp>
      <p:sp>
        <p:nvSpPr>
          <p:cNvPr id="160774" name="Rectangle 6"/>
          <p:cNvSpPr>
            <a:spLocks noChangeArrowheads="1"/>
          </p:cNvSpPr>
          <p:nvPr/>
        </p:nvSpPr>
        <p:spPr bwMode="auto">
          <a:xfrm>
            <a:off x="2286000" y="3992563"/>
            <a:ext cx="12461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Terah</a:t>
            </a: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Genesis 11</a:t>
            </a: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3200">
                <a:solidFill>
                  <a:srgbClr val="EAEAEA"/>
                </a:solidFill>
                <a:latin typeface="Arial" charset="0"/>
                <a:ea typeface="ＭＳ Ｐゴシック" charset="0"/>
                <a:cs typeface="Arial" charset="0"/>
              </a:rPr>
              <a:t>Genesis 5</a:t>
            </a: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en-US" b="1" dirty="0">
                <a:solidFill>
                  <a:schemeClr val="tx1"/>
                </a:solidFill>
                <a:effectLst/>
                <a:latin typeface="Arial" charset="0"/>
                <a:ea typeface="ＭＳ Ｐゴシック" charset="0"/>
                <a:cs typeface="ＭＳ Ｐゴシック" charset="0"/>
              </a:rPr>
              <a:t>Genesis 5 Genealogy</a:t>
            </a: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Enosh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78597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b="1">
                <a:solidFill>
                  <a:srgbClr val="FFFFFF"/>
                </a:solidFill>
                <a:latin typeface="Arial" charset="0"/>
                <a:ea typeface="ＭＳ Ｐゴシック" charset="0"/>
                <a:cs typeface="ＭＳ Ｐゴシック" charset="0"/>
              </a:rPr>
              <a:t>State lengths of time</a:t>
            </a:r>
            <a:endParaRPr lang="en-US" sz="3200">
              <a:solidFill>
                <a:srgbClr val="FFFFFF"/>
              </a:solidFill>
              <a:latin typeface="Arial"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Enosh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a:t>
            </a: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4000" b="1" dirty="0">
                <a:solidFill>
                  <a:schemeClr val="tx1"/>
                </a:solidFill>
                <a:effectLst/>
                <a:latin typeface="Arial" charset="0"/>
                <a:ea typeface="ＭＳ Ｐゴシック" charset="0"/>
              </a:rPr>
              <a:t>Age at Son</a:t>
            </a:r>
            <a:r>
              <a:rPr lang="fr-FR" altLang="ja-JP" sz="4000" b="1" dirty="0">
                <a:solidFill>
                  <a:schemeClr val="tx1"/>
                </a:solidFill>
                <a:effectLst/>
                <a:latin typeface="Arial" charset="0"/>
                <a:ea typeface="ＭＳ Ｐゴシック" charset="0"/>
              </a:rPr>
              <a:t>'</a:t>
            </a:r>
            <a:r>
              <a:rPr lang="en-US" sz="4000" b="1" dirty="0">
                <a:solidFill>
                  <a:schemeClr val="tx1"/>
                </a:solidFill>
                <a:effectLst/>
                <a:latin typeface="Arial" charset="0"/>
                <a:ea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Seth-105</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Enosh-90</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Kenan-70</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Mahalalel-65</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Jared-162</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Methuselah-187</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Lamech-122</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Noah-500</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Genesis 5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God took him without death</a:t>
            </a:r>
          </a:p>
        </p:txBody>
      </p:sp>
    </p:spTree>
    <p:extLst>
      <p:ext uri="{BB962C8B-B14F-4D97-AF65-F5344CB8AC3E}">
        <p14:creationId xmlns:p14="http://schemas.microsoft.com/office/powerpoint/2010/main" val="295733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b="1">
                <a:solidFill>
                  <a:srgbClr val="FFFFFF"/>
                </a:solidFill>
                <a:latin typeface="Arial" charset="0"/>
                <a:ea typeface="ＭＳ Ｐゴシック" charset="0"/>
                <a:cs typeface="ＭＳ Ｐゴシック" charset="0"/>
              </a:rPr>
              <a:t>State lengths of time</a:t>
            </a:r>
          </a:p>
          <a:p>
            <a:pPr marL="609600" indent="-609600" defTabSz="914400" fontAlgn="base">
              <a:spcBef>
                <a:spcPct val="20000"/>
              </a:spcBef>
              <a:spcAft>
                <a:spcPct val="0"/>
              </a:spcAft>
              <a:buClr>
                <a:srgbClr val="FFFFCC"/>
              </a:buClr>
              <a:buSzPct val="75000"/>
              <a:buFontTx/>
              <a:buAutoNum type="arabicPeriod"/>
            </a:pPr>
            <a:r>
              <a:rPr lang="en-US" sz="3200" b="1">
                <a:solidFill>
                  <a:srgbClr val="FFFFFF"/>
                </a:solidFill>
                <a:latin typeface="Arial" charset="0"/>
                <a:ea typeface="ＭＳ Ｐゴシック" charset="0"/>
                <a:cs typeface="ＭＳ Ｐゴシック" charset="0"/>
              </a:rPr>
              <a:t>Shorter lengths</a:t>
            </a:r>
            <a:endParaRPr lang="en-US" sz="3200">
              <a:solidFill>
                <a:srgbClr val="FFFFFF"/>
              </a:solidFill>
              <a:latin typeface="Arial"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Adam</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Enosh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a:t>
            </a: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en-US" b="1" dirty="0">
                <a:latin typeface="Arial" charset="0"/>
                <a:ea typeface="ＭＳ Ｐゴシック" charset="0"/>
                <a:cs typeface="ＭＳ Ｐゴシック" charset="0"/>
              </a:rPr>
              <a:t>What is OT Chronology?</a:t>
            </a:r>
          </a:p>
        </p:txBody>
      </p:sp>
      <p:sp>
        <p:nvSpPr>
          <p:cNvPr id="46083" name="Rectangle 3"/>
          <p:cNvSpPr>
            <a:spLocks noGrp="1" noChangeArrowheads="1"/>
          </p:cNvSpPr>
          <p:nvPr>
            <p:ph type="body" idx="1"/>
          </p:nvPr>
        </p:nvSpPr>
        <p:spPr>
          <a:xfrm>
            <a:off x="1219200" y="1828800"/>
            <a:ext cx="7772400" cy="4495800"/>
          </a:xfrm>
        </p:spPr>
        <p:txBody>
          <a:bodyPr/>
          <a:lstStyle/>
          <a:p>
            <a:pPr eaLnBrk="1" hangingPunct="1"/>
            <a:r>
              <a:rPr lang="en-US" dirty="0">
                <a:latin typeface="Arial" charset="0"/>
                <a:ea typeface="ＭＳ Ｐゴシック" charset="0"/>
                <a:cs typeface="Times New Roman" charset="0"/>
              </a:rPr>
              <a:t>The </a:t>
            </a:r>
            <a:r>
              <a:rPr lang="en-US" dirty="0">
                <a:solidFill>
                  <a:schemeClr val="accent1"/>
                </a:solidFill>
                <a:latin typeface="Arial" charset="0"/>
                <a:ea typeface="ＭＳ Ｐゴシック" charset="0"/>
                <a:cs typeface="Times New Roman" charset="0"/>
              </a:rPr>
              <a:t>arrangement</a:t>
            </a:r>
            <a:r>
              <a:rPr lang="en-US" dirty="0">
                <a:latin typeface="Arial" charset="0"/>
                <a:ea typeface="ＭＳ Ｐゴシック" charset="0"/>
                <a:cs typeface="Times New Roman" charset="0"/>
              </a:rPr>
              <a:t> of OT events in time, including their </a:t>
            </a:r>
            <a:r>
              <a:rPr lang="en-US" dirty="0">
                <a:solidFill>
                  <a:schemeClr val="accent1"/>
                </a:solidFill>
                <a:latin typeface="Arial" charset="0"/>
                <a:ea typeface="ＭＳ Ｐゴシック" charset="0"/>
                <a:cs typeface="Times New Roman" charset="0"/>
              </a:rPr>
              <a:t>dates</a:t>
            </a:r>
            <a:r>
              <a:rPr lang="en-US" dirty="0">
                <a:latin typeface="Arial" charset="0"/>
                <a:ea typeface="ＭＳ Ｐゴシック" charset="0"/>
                <a:cs typeface="Times New Roman" charset="0"/>
              </a:rPr>
              <a:t> and </a:t>
            </a:r>
            <a:r>
              <a:rPr lang="en-US" dirty="0">
                <a:solidFill>
                  <a:schemeClr val="accent1"/>
                </a:solidFill>
                <a:latin typeface="Arial" charset="0"/>
                <a:ea typeface="ＭＳ Ｐゴシック" charset="0"/>
                <a:cs typeface="Times New Roman" charset="0"/>
              </a:rPr>
              <a:t>correlation</a:t>
            </a:r>
            <a:r>
              <a:rPr lang="en-US" dirty="0">
                <a:latin typeface="Arial" charset="0"/>
                <a:ea typeface="ＭＳ Ｐゴシック" charset="0"/>
                <a:cs typeface="Times New Roman" charset="0"/>
              </a:rPr>
              <a:t> with secular history</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solidFill>
                  <a:schemeClr val="accent1"/>
                </a:solidFill>
                <a:latin typeface="Arial" charset="0"/>
                <a:ea typeface="ＭＳ Ｐゴシック" charset="0"/>
                <a:cs typeface="Times New Roman" charset="0"/>
              </a:rPr>
              <a:t>Purpose</a:t>
            </a:r>
            <a:r>
              <a:rPr lang="en-US" dirty="0">
                <a:latin typeface="Arial" charset="0"/>
                <a:ea typeface="ＭＳ Ｐゴシック" charset="0"/>
                <a:cs typeface="Times New Roman" charset="0"/>
              </a:rPr>
              <a:t>: To determine the correct dates of events and persons in the OT as precisely as possible</a:t>
            </a:r>
            <a:r>
              <a:rPr lang="en-US" dirty="0">
                <a:latin typeface="Arial" charset="0"/>
                <a:ea typeface="ＭＳ Ｐゴシック" charset="0"/>
                <a:cs typeface="ＭＳ Ｐゴシック" charset="0"/>
              </a:rPr>
              <a:t> </a:t>
            </a:r>
          </a:p>
        </p:txBody>
      </p:sp>
      <p:sp>
        <p:nvSpPr>
          <p:cNvPr id="146435" name="Text Box 4"/>
          <p:cNvSpPr txBox="1">
            <a:spLocks noChangeArrowheads="1"/>
          </p:cNvSpPr>
          <p:nvPr/>
        </p:nvSpPr>
        <p:spPr bwMode="auto">
          <a:xfrm>
            <a:off x="835818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Genesis 5 Shorter Than Luke 3</a:t>
            </a: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2006</a:t>
            </a:r>
          </a:p>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yrs</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Adam</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4138</a:t>
            </a:r>
          </a:p>
          <a:p>
            <a:pP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yrs</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Christ</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rPr>
              <a:t>38</a:t>
            </a: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uk-UA"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State lengths of time</a:t>
            </a:r>
          </a:p>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Shorter lengths</a:t>
            </a:r>
          </a:p>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Most natural</a:t>
            </a:r>
          </a:p>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Show father-son</a:t>
            </a:r>
          </a:p>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Jude 14</a:t>
            </a:r>
          </a:p>
          <a:p>
            <a:pPr marL="609600" indent="-609600" defTabSz="914400" fontAlgn="base">
              <a:spcBef>
                <a:spcPct val="20000"/>
              </a:spcBef>
              <a:spcAft>
                <a:spcPct val="0"/>
              </a:spcAft>
              <a:buClr>
                <a:srgbClr val="FFFFCC"/>
              </a:buClr>
              <a:buSzPct val="75000"/>
              <a:buFontTx/>
              <a:buAutoNum type="arabicPeriod"/>
            </a:pPr>
            <a:r>
              <a:rPr lang="en-US" sz="3200" b="1" dirty="0">
                <a:solidFill>
                  <a:srgbClr val="FFFFFF"/>
                </a:solidFill>
                <a:latin typeface="Arial" charset="0"/>
                <a:ea typeface="ＭＳ Ｐゴシック" charset="0"/>
                <a:cs typeface="ＭＳ Ｐゴシック" charset="0"/>
              </a:rPr>
              <a:t>Similar ANE chronologies</a:t>
            </a:r>
            <a:endParaRPr lang="en-US" sz="3200" dirty="0">
              <a:solidFill>
                <a:srgbClr val="FFFFFF"/>
              </a:solidFill>
              <a:latin typeface="Arial"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ru-RU" altLang="ja-JP" sz="2800" b="1" dirty="0">
                <a:solidFill>
                  <a:srgbClr val="FFFFFF"/>
                </a:solidFill>
                <a:cs typeface="Arial" charset="0"/>
              </a:rPr>
              <a:t>"</a:t>
            </a:r>
            <a:r>
              <a:rPr lang="en-US" altLang="ja-JP" sz="2800" b="1" dirty="0">
                <a:solidFill>
                  <a:srgbClr val="FFFFFF"/>
                </a:solidFill>
                <a:cs typeface="Arial" charset="0"/>
              </a:rPr>
              <a:t>Enoch, in the seventh generation from Adam, prophesied saying. . . </a:t>
            </a:r>
            <a:r>
              <a:rPr lang="ru-RU" altLang="ja-JP" sz="2800" b="1" dirty="0">
                <a:solidFill>
                  <a:srgbClr val="FFFFFF"/>
                </a:solidFill>
                <a:cs typeface="Arial" charset="0"/>
              </a:rPr>
              <a:t>"</a:t>
            </a:r>
            <a:r>
              <a:rPr lang="en-US" altLang="ja-JP" sz="2800" b="1" dirty="0">
                <a:solidFill>
                  <a:srgbClr val="FFFFFF"/>
                </a:solidFill>
                <a:cs typeface="Arial" charset="0"/>
              </a:rPr>
              <a:t> </a:t>
            </a:r>
          </a:p>
          <a:p>
            <a:pPr algn="r" defTabSz="914400" eaLnBrk="1" fontAlgn="base" hangingPunct="1">
              <a:spcBef>
                <a:spcPct val="0"/>
              </a:spcBef>
              <a:spcAft>
                <a:spcPct val="0"/>
              </a:spcAft>
            </a:pPr>
            <a:r>
              <a:rPr lang="en-US" sz="2800" b="1" dirty="0">
                <a:solidFill>
                  <a:srgbClr val="FFFFFF"/>
                </a:solidFill>
                <a:cs typeface="Arial" charset="0"/>
              </a:rPr>
              <a:t>(Jude 14a, NASB)</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Adam</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Enosh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a:t>
            </a: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en-US" b="1">
                <a:latin typeface="Arial" charset="0"/>
                <a:ea typeface="ＭＳ Ｐゴシック" charset="0"/>
                <a:cs typeface="ＭＳ Ｐゴシック" charset="0"/>
              </a:rPr>
              <a:t>Two Views</a:t>
            </a:r>
          </a:p>
        </p:txBody>
      </p:sp>
      <p:sp>
        <p:nvSpPr>
          <p:cNvPr id="119811" name="Rectangle 3"/>
          <p:cNvSpPr>
            <a:spLocks noGrp="1" noChangeArrowheads="1"/>
          </p:cNvSpPr>
          <p:nvPr>
            <p:ph type="body" idx="1"/>
          </p:nvPr>
        </p:nvSpPr>
        <p:spPr/>
        <p:txBody>
          <a:bodyPr/>
          <a:lstStyle/>
          <a:p>
            <a:pPr eaLnBrk="1" hangingPunct="1">
              <a:lnSpc>
                <a:spcPct val="90000"/>
              </a:lnSpc>
            </a:pPr>
            <a:r>
              <a:rPr lang="en-US">
                <a:solidFill>
                  <a:schemeClr val="accent1"/>
                </a:solidFill>
                <a:latin typeface="Arial" charset="0"/>
                <a:ea typeface="ＭＳ Ｐゴシック" charset="0"/>
                <a:cs typeface="Times New Roman" charset="0"/>
              </a:rPr>
              <a:t>Straight chronology</a:t>
            </a:r>
            <a:r>
              <a:rPr lang="en-US">
                <a:latin typeface="Arial" charset="0"/>
                <a:ea typeface="ＭＳ Ｐゴシック" charset="0"/>
                <a:cs typeface="Times New Roman" charset="0"/>
              </a:rPr>
              <a:t> </a:t>
            </a:r>
          </a:p>
          <a:p>
            <a:pPr lvl="1" eaLnBrk="1" hangingPunct="1">
              <a:lnSpc>
                <a:spcPct val="90000"/>
              </a:lnSpc>
            </a:pPr>
            <a:r>
              <a:rPr lang="en-US">
                <a:latin typeface="Arial" charset="0"/>
                <a:ea typeface="ＭＳ Ｐゴシック" charset="0"/>
                <a:cs typeface="Times New Roman" charset="0"/>
              </a:rPr>
              <a:t>The Bible has the necessary data to map out the basic historical timeline of the OT</a:t>
            </a:r>
          </a:p>
          <a:p>
            <a:pPr eaLnBrk="1" hangingPunct="1">
              <a:lnSpc>
                <a:spcPct val="90000"/>
              </a:lnSpc>
            </a:pPr>
            <a:r>
              <a:rPr lang="en-US">
                <a:solidFill>
                  <a:schemeClr val="accent1"/>
                </a:solidFill>
                <a:latin typeface="Arial" charset="0"/>
                <a:ea typeface="ＭＳ Ｐゴシック" charset="0"/>
                <a:cs typeface="Times New Roman" charset="0"/>
              </a:rPr>
              <a:t>Genealogical gaps</a:t>
            </a:r>
          </a:p>
          <a:p>
            <a:pPr lvl="1" eaLnBrk="1" hangingPunct="1">
              <a:lnSpc>
                <a:spcPct val="90000"/>
              </a:lnSpc>
            </a:pPr>
            <a:r>
              <a:rPr lang="en-US">
                <a:latin typeface="Arial" charset="0"/>
                <a:ea typeface="ＭＳ Ｐゴシック" charset="0"/>
                <a:cs typeface="Times New Roman" charset="0"/>
              </a:rPr>
              <a:t>There are gaps not mentioned in the Bible </a:t>
            </a:r>
          </a:p>
          <a:p>
            <a:pPr lvl="1" eaLnBrk="1" hangingPunct="1">
              <a:lnSpc>
                <a:spcPct val="90000"/>
              </a:lnSpc>
            </a:pPr>
            <a:r>
              <a:rPr lang="en-US">
                <a:latin typeface="Arial" charset="0"/>
                <a:ea typeface="ＭＳ Ｐゴシック" charset="0"/>
                <a:cs typeface="Times New Roman" charset="0"/>
              </a:rPr>
              <a:t>Genealogical information should not be used as the only source for dating events</a:t>
            </a:r>
            <a:endParaRPr lang="en-US">
              <a:latin typeface="Arial"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eaLnBrk="1" hangingPunct="1">
              <a:lnSpc>
                <a:spcPct val="90000"/>
              </a:lnSpc>
            </a:pPr>
            <a:r>
              <a:rPr lang="en-US" sz="2800" b="1">
                <a:latin typeface="Arial" charset="0"/>
                <a:ea typeface="ＭＳ Ｐゴシック" charset="0"/>
                <a:cs typeface="Times New Roman" charset="0"/>
              </a:rPr>
              <a:t>It is normal for Scripture to </a:t>
            </a:r>
            <a:r>
              <a:rPr lang="en-US" sz="2800" b="1">
                <a:solidFill>
                  <a:schemeClr val="accent1"/>
                </a:solidFill>
                <a:latin typeface="Arial" charset="0"/>
                <a:ea typeface="ＭＳ Ｐゴシック" charset="0"/>
                <a:cs typeface="Times New Roman" charset="0"/>
              </a:rPr>
              <a:t>pass over very long periods of time</a:t>
            </a:r>
            <a:r>
              <a:rPr lang="en-US" sz="2800" b="1">
                <a:latin typeface="Arial" charset="0"/>
                <a:ea typeface="ＭＳ Ｐゴシック" charset="0"/>
                <a:cs typeface="Times New Roman" charset="0"/>
              </a:rPr>
              <a:t> with little or no remark</a:t>
            </a:r>
            <a:r>
              <a:rPr lang="en-US" sz="2800" b="1">
                <a:solidFill>
                  <a:schemeClr val="accent1"/>
                </a:solidFill>
                <a:latin typeface="Arial" charset="0"/>
                <a:ea typeface="ＭＳ Ｐゴシック" charset="0"/>
                <a:cs typeface="Arial" charset="0"/>
              </a:rPr>
              <a:t> </a:t>
            </a:r>
          </a:p>
          <a:p>
            <a:pPr eaLnBrk="1" hangingPunct="1">
              <a:lnSpc>
                <a:spcPct val="90000"/>
              </a:lnSpc>
            </a:pPr>
            <a:r>
              <a:rPr lang="en-US" sz="2800" b="1">
                <a:solidFill>
                  <a:schemeClr val="accent1"/>
                </a:solidFill>
                <a:latin typeface="Arial" charset="0"/>
                <a:ea typeface="ＭＳ Ｐゴシック" charset="0"/>
                <a:cs typeface="Arial" charset="0"/>
              </a:rPr>
              <a:t>Omission of unimportant names</a:t>
            </a:r>
            <a:r>
              <a:rPr lang="en-US" sz="2800" b="1">
                <a:latin typeface="Arial" charset="0"/>
                <a:ea typeface="ＭＳ Ｐゴシック" charset="0"/>
                <a:cs typeface="Arial" charset="0"/>
              </a:rPr>
              <a:t> is the rule rather than the exception</a:t>
            </a:r>
          </a:p>
          <a:p>
            <a:pPr eaLnBrk="1" hangingPunct="1">
              <a:lnSpc>
                <a:spcPct val="90000"/>
              </a:lnSpc>
            </a:pPr>
            <a:r>
              <a:rPr lang="en-US" sz="2800" b="1">
                <a:latin typeface="Arial" charset="0"/>
                <a:ea typeface="ＭＳ Ｐゴシック" charset="0"/>
                <a:cs typeface="Arial" charset="0"/>
              </a:rPr>
              <a:t>In the ancient world "begat" simply indicated </a:t>
            </a:r>
            <a:r>
              <a:rPr lang="ja-JP" altLang="en-US" sz="2800" b="1">
                <a:latin typeface="Arial" charset="0"/>
                <a:ea typeface="ＭＳ Ｐゴシック" charset="0"/>
                <a:cs typeface="Arial" charset="0"/>
              </a:rPr>
              <a:t>“</a:t>
            </a:r>
            <a:r>
              <a:rPr lang="en-US" altLang="ja-JP" sz="2800" b="1">
                <a:solidFill>
                  <a:schemeClr val="accent1"/>
                </a:solidFill>
                <a:latin typeface="Arial" charset="0"/>
                <a:ea typeface="ＭＳ Ｐゴシック" charset="0"/>
                <a:cs typeface="Arial" charset="0"/>
              </a:rPr>
              <a:t>became the ancestor of,</a:t>
            </a:r>
            <a:r>
              <a:rPr lang="ja-JP" altLang="en-US" sz="2800" b="1">
                <a:latin typeface="Arial" charset="0"/>
                <a:ea typeface="ＭＳ Ｐゴシック" charset="0"/>
                <a:cs typeface="Arial" charset="0"/>
              </a:rPr>
              <a:t>”</a:t>
            </a:r>
            <a:r>
              <a:rPr lang="en-US" altLang="ja-JP" sz="2800" b="1">
                <a:latin typeface="Arial" charset="0"/>
                <a:ea typeface="ＭＳ Ｐゴシック" charset="0"/>
                <a:cs typeface="Arial" charset="0"/>
              </a:rPr>
              <a:t> however far removed that ancestor was</a:t>
            </a:r>
          </a:p>
          <a:p>
            <a:pPr eaLnBrk="1" hangingPunct="1">
              <a:lnSpc>
                <a:spcPct val="90000"/>
              </a:lnSpc>
            </a:pPr>
            <a:r>
              <a:rPr lang="en-US" sz="2800" b="1">
                <a:solidFill>
                  <a:schemeClr val="accent1"/>
                </a:solidFill>
                <a:latin typeface="Arial" charset="0"/>
                <a:ea typeface="ＭＳ Ｐゴシック" charset="0"/>
                <a:cs typeface="Arial" charset="0"/>
              </a:rPr>
              <a:t>Lack of harmony</a:t>
            </a:r>
            <a:r>
              <a:rPr lang="en-US" sz="2800" b="1">
                <a:latin typeface="Arial" charset="0"/>
                <a:ea typeface="ＭＳ Ｐゴシック" charset="0"/>
                <a:cs typeface="Arial" charset="0"/>
              </a:rPr>
              <a:t> exists between OT chronologies and neighboring states</a:t>
            </a:r>
            <a:r>
              <a:rPr lang="en-US" sz="2800" b="1">
                <a:latin typeface="Arial" charset="0"/>
                <a:ea typeface="ＭＳ Ｐゴシック" charset="0"/>
                <a:cs typeface="Times New Roman" charset="0"/>
              </a:rPr>
              <a:t> </a:t>
            </a:r>
            <a:endParaRPr lang="en-US" sz="2800" b="1">
              <a:latin typeface="Arial" charset="0"/>
              <a:ea typeface="ＭＳ Ｐゴシック" charset="0"/>
              <a:cs typeface="Arial"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Arguments Posed for Gaps</a:t>
            </a: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eaLnBrk="1" hangingPunct="1"/>
            <a:r>
              <a:rPr lang="en-US">
                <a:latin typeface="Arial" charset="0"/>
                <a:ea typeface="ＭＳ Ｐゴシック" charset="0"/>
                <a:cs typeface="Times New Roman" charset="0"/>
              </a:rPr>
              <a:t>The Bible is filled with much chronological information though </a:t>
            </a:r>
            <a:r>
              <a:rPr lang="en-US">
                <a:solidFill>
                  <a:schemeClr val="accent1"/>
                </a:solidFill>
                <a:latin typeface="Arial" charset="0"/>
                <a:ea typeface="ＭＳ Ｐゴシック" charset="0"/>
                <a:cs typeface="Times New Roman" charset="0"/>
              </a:rPr>
              <a:t>scattered</a:t>
            </a:r>
            <a:r>
              <a:rPr lang="en-US">
                <a:latin typeface="Arial" charset="0"/>
                <a:ea typeface="ＭＳ Ｐゴシック" charset="0"/>
                <a:cs typeface="Times New Roman" charset="0"/>
              </a:rPr>
              <a:t> in many places</a:t>
            </a:r>
          </a:p>
          <a:p>
            <a:pPr eaLnBrk="1" hangingPunct="1"/>
            <a:r>
              <a:rPr lang="en-US">
                <a:latin typeface="Arial" charset="0"/>
                <a:ea typeface="ＭＳ Ｐゴシック" charset="0"/>
                <a:cs typeface="Arial" charset="0"/>
              </a:rPr>
              <a:t>When this chronological information is fully </a:t>
            </a:r>
            <a:r>
              <a:rPr lang="en-US">
                <a:solidFill>
                  <a:schemeClr val="accent1"/>
                </a:solidFill>
                <a:latin typeface="Arial" charset="0"/>
                <a:ea typeface="ＭＳ Ｐゴシック" charset="0"/>
                <a:cs typeface="Arial" charset="0"/>
              </a:rPr>
              <a:t>systematized</a:t>
            </a:r>
            <a:r>
              <a:rPr lang="en-US">
                <a:latin typeface="Arial" charset="0"/>
                <a:ea typeface="ＭＳ Ｐゴシック" charset="0"/>
                <a:cs typeface="Arial" charset="0"/>
              </a:rPr>
              <a:t>, a straight chronology may be proven</a:t>
            </a:r>
            <a:endParaRPr lang="en-US">
              <a:latin typeface="Arial" charset="0"/>
              <a:ea typeface="ＭＳ Ｐゴシック" charset="0"/>
              <a:cs typeface="Times New Roman" charset="0"/>
            </a:endParaRPr>
          </a:p>
          <a:p>
            <a:pPr eaLnBrk="1" hangingPunct="1"/>
            <a:endParaRPr lang="en-US">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en-US" b="1">
                <a:latin typeface="Arial" charset="0"/>
                <a:ea typeface="ＭＳ Ｐゴシック" charset="0"/>
                <a:cs typeface="ＭＳ Ｐゴシック" charset="0"/>
              </a:rPr>
              <a:t>Straight Chronology Support</a:t>
            </a: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pPr>
            <a:r>
              <a:rPr lang="en-US" altLang="zh-CN" sz="4800" b="1" dirty="0">
                <a:solidFill>
                  <a:srgbClr val="FFFFFF"/>
                </a:solidFill>
                <a:effectLst>
                  <a:glow rad="165100">
                    <a:srgbClr val="000000"/>
                  </a:glow>
                </a:effectLst>
                <a:latin typeface="Arial" charset="0"/>
                <a:ea typeface="ＭＳ Ｐゴシック" charset="0"/>
                <a:cs typeface="ＭＳ Ｐゴシック" charset="0"/>
              </a:rPr>
              <a:t>Just ask the only Eyewitness!</a:t>
            </a: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"Just do the math."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4400" b="1" dirty="0">
                <a:solidFill>
                  <a:srgbClr val="000000"/>
                </a:solidFill>
                <a:latin typeface="Arial" charset="0"/>
                <a:ea typeface="ＭＳ Ｐゴシック" charset="0"/>
                <a:cs typeface="ＭＳ Ｐゴシック" charset="0"/>
              </a:rPr>
              <a:t>"God, how old is the earth?"</a:t>
            </a: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en-US" altLang="zh-CN" sz="2800" b="1" dirty="0">
                <a:solidFill>
                  <a:schemeClr val="bg1"/>
                </a:solidFill>
                <a:effectLst>
                  <a:glow rad="165100">
                    <a:schemeClr val="tx1"/>
                  </a:glow>
                </a:effectLst>
                <a:latin typeface="Arial" charset="0"/>
                <a:ea typeface="ＭＳ Ｐゴシック" charset="0"/>
              </a:rPr>
              <a:t>Chronology of the Patriarchs (Gen.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00"/>
                </a:solidFill>
                <a:effectLst>
                  <a:glow rad="165100">
                    <a:srgbClr val="000000"/>
                  </a:glow>
                </a:effectLst>
                <a:latin typeface="Arial" charset="0"/>
                <a:ea typeface="ＭＳ Ｐゴシック" charset="0"/>
                <a:cs typeface="ＭＳ Ｐゴシック" charset="0"/>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00"/>
                </a:solidFill>
                <a:effectLst>
                  <a:glow rad="165100">
                    <a:srgbClr val="000000"/>
                  </a:glow>
                </a:effectLst>
                <a:latin typeface="Arial" charset="0"/>
                <a:ea typeface="ＭＳ Ｐゴシック" charset="0"/>
                <a:cs typeface="ＭＳ Ｐゴシック" charset="0"/>
              </a:rPr>
              <a:t>BC</a:t>
            </a: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00"/>
                </a:solidFill>
                <a:effectLst>
                  <a:glow rad="165100">
                    <a:srgbClr val="000000"/>
                  </a:glow>
                </a:effectLst>
                <a:latin typeface="Arial" charset="0"/>
                <a:ea typeface="ＭＳ Ｐゴシック" charset="0"/>
                <a:cs typeface="ＭＳ Ｐゴシック" charset="0"/>
              </a:rPr>
              <a:t>Reference</a:t>
            </a: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effectLst>
                  <a:glow rad="165100">
                    <a:srgbClr val="000000"/>
                  </a:glow>
                </a:effectLst>
                <a:latin typeface="Arial" charset="0"/>
                <a:ea typeface="ＭＳ Ｐゴシック" charset="0"/>
              </a:rPr>
              <a:t>World created</a:t>
            </a: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-6 days</a:t>
            </a: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"God finished"</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effectLst>
                  <a:glow rad="165100">
                    <a:srgbClr val="000000"/>
                  </a:glow>
                </a:effectLst>
                <a:latin typeface="Arial" charset="0"/>
                <a:ea typeface="ＭＳ Ｐゴシック" charset="0"/>
              </a:rPr>
              <a:t>Adam created</a:t>
            </a: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"God created man"</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effectLst>
                  <a:glow rad="165100">
                    <a:srgbClr val="000000"/>
                  </a:glow>
                </a:effectLst>
                <a:latin typeface="Arial" charset="0"/>
                <a:ea typeface="ＭＳ Ｐゴシック" charset="0"/>
              </a:rPr>
              <a:t>Seth born</a:t>
            </a: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"Adam was 130…"</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effectLst>
                  <a:glow rad="165100">
                    <a:srgbClr val="000000"/>
                  </a:glow>
                </a:effectLst>
                <a:latin typeface="Arial" charset="0"/>
                <a:ea typeface="ＭＳ Ｐゴシック" charset="0"/>
              </a:rPr>
              <a:t>Enosh born</a:t>
            </a: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"Seth was 105…"</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effectLst>
                  <a:glow rad="165100">
                    <a:srgbClr val="000000"/>
                  </a:glow>
                </a:effectLst>
                <a:latin typeface="Arial" charset="0"/>
                <a:ea typeface="ＭＳ Ｐゴシック" charset="0"/>
              </a:rPr>
              <a:t>Jacob &amp; family go to Egypt</a:t>
            </a: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lnSpc>
                <a:spcPct val="90000"/>
              </a:lnSpc>
              <a:spcBef>
                <a:spcPct val="20000"/>
              </a:spcBef>
              <a:spcAft>
                <a:spcPct val="0"/>
              </a:spcAft>
            </a:pPr>
            <a:r>
              <a:rPr lang="en-US" altLang="zh-CN" sz="2800" b="1" dirty="0">
                <a:solidFill>
                  <a:srgbClr val="FFFFFF"/>
                </a:solidFill>
                <a:effectLst>
                  <a:glow rad="165100">
                    <a:srgbClr val="000000"/>
                  </a:glow>
                </a:effectLst>
                <a:latin typeface="Arial" charset="0"/>
                <a:ea typeface="ＭＳ Ｐゴシック" charset="0"/>
                <a:cs typeface="ＭＳ Ｐゴシック" charset="0"/>
              </a:rPr>
              <a:t>"Jacob age 130 at 400 years before Exodus in 1445 BC"</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en-US" altLang="zh-CN" sz="2800" b="1" dirty="0">
                <a:solidFill>
                  <a:srgbClr val="FFFF00"/>
                </a:solidFill>
                <a:effectLst>
                  <a:glow rad="165100">
                    <a:srgbClr val="000000"/>
                  </a:glow>
                </a:effectLst>
                <a:latin typeface="Arial" charset="0"/>
                <a:ea typeface="ＭＳ Ｐゴシック" charset="0"/>
              </a:rPr>
              <a:t>Event</a:t>
            </a: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latin typeface="Arial"/>
                <a:cs typeface="Arial"/>
              </a:rPr>
              <a:t>38-44</a:t>
            </a: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dirty="0">
                <a:solidFill>
                  <a:srgbClr val="2D196A"/>
                </a:solidFill>
              </a:rPr>
              <a:t>44</a:t>
            </a: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SzPct val="90000"/>
            </a:pPr>
            <a:r>
              <a:rPr lang="en-US" altLang="zh-CN" b="1">
                <a:solidFill>
                  <a:srgbClr val="FFFFFF"/>
                </a:solidFill>
              </a:rPr>
              <a:t>A straight chronology works out exactly to show that Methuselah died in the year of the Great Flood!</a:t>
            </a: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SzPct val="90000"/>
            </a:pPr>
            <a:r>
              <a:rPr lang="en-US" altLang="zh-CN" b="1">
                <a:solidFill>
                  <a:srgbClr val="FFFFFF"/>
                </a:solidFill>
              </a:rPr>
              <a:t>Adam probably told Methuselah the creation account, who told Shem, who told Abraham—only 3 retellings apart!</a:t>
            </a: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a:solidFill>
                    <a:srgbClr val="2D196A"/>
                  </a:solidFill>
                </a:rPr>
                <a:t>Adam &amp; Methuselah contemporaries</a:t>
              </a: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587"/>
            <a:chOff x="-76200" y="3961606"/>
            <a:chExt cx="2743200" cy="2286794"/>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a:solidFill>
                    <a:srgbClr val="2D196A"/>
                  </a:solidFill>
                </a:rPr>
                <a:t>Methuselah &amp; Shem contemporaries</a:t>
              </a: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1800" b="1">
                  <a:solidFill>
                    <a:srgbClr val="2D196A"/>
                  </a:solidFill>
                </a:rPr>
                <a:t>Shem &amp; Abraham contemporaries</a:t>
              </a: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en-US" altLang="zh-CN" sz="3200" b="1" kern="0" dirty="0">
                <a:solidFill>
                  <a:schemeClr val="bg1"/>
                </a:solidFill>
                <a:latin typeface="Times New Roman" charset="0"/>
              </a:rPr>
              <a:t>A “day” means a “day” in the Flood account.</a:t>
            </a:r>
            <a:endParaRPr lang="zh-CN" altLang="en-US" sz="3200" b="1" kern="0" dirty="0">
              <a:solidFill>
                <a:schemeClr val="bg1"/>
              </a:solidFill>
              <a:latin typeface="Times New Roman"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eaLnBrk="1" hangingPunct="1">
              <a:lnSpc>
                <a:spcPct val="90000"/>
              </a:lnSpc>
            </a:pPr>
            <a:r>
              <a:rPr lang="en-US">
                <a:latin typeface="Arial" charset="0"/>
                <a:ea typeface="ＭＳ Ｐゴシック" charset="0"/>
                <a:cs typeface="ＭＳ Ｐゴシック" charset="0"/>
              </a:rPr>
              <a:t>It describes the </a:t>
            </a:r>
            <a:r>
              <a:rPr lang="en-US">
                <a:solidFill>
                  <a:schemeClr val="accent1"/>
                </a:solidFill>
                <a:latin typeface="Arial" charset="0"/>
                <a:ea typeface="ＭＳ Ｐゴシック" charset="0"/>
                <a:cs typeface="ＭＳ Ｐゴシック" charset="0"/>
              </a:rPr>
              <a:t>building of the nation</a:t>
            </a:r>
            <a:r>
              <a:rPr lang="en-US">
                <a:latin typeface="Arial" charset="0"/>
                <a:ea typeface="ＭＳ Ｐゴシック" charset="0"/>
                <a:cs typeface="ＭＳ Ｐゴシック" charset="0"/>
              </a:rPr>
              <a:t> of Israel, a country with </a:t>
            </a:r>
            <a:r>
              <a:rPr lang="en-US">
                <a:solidFill>
                  <a:schemeClr val="accent1"/>
                </a:solidFill>
                <a:latin typeface="Arial" charset="0"/>
                <a:ea typeface="ＭＳ Ｐゴシック" charset="0"/>
                <a:cs typeface="ＭＳ Ｐゴシック" charset="0"/>
              </a:rPr>
              <a:t>timeless</a:t>
            </a:r>
            <a:r>
              <a:rPr lang="en-US">
                <a:latin typeface="Arial" charset="0"/>
                <a:ea typeface="ＭＳ Ｐゴシック" charset="0"/>
                <a:cs typeface="ＭＳ Ｐゴシック" charset="0"/>
              </a:rPr>
              <a:t> </a:t>
            </a:r>
            <a:r>
              <a:rPr lang="en-US">
                <a:solidFill>
                  <a:schemeClr val="accent1"/>
                </a:solidFill>
                <a:latin typeface="Arial" charset="0"/>
                <a:ea typeface="ＭＳ Ｐゴシック" charset="0"/>
                <a:cs typeface="ＭＳ Ｐゴシック" charset="0"/>
              </a:rPr>
              <a:t>significance</a:t>
            </a:r>
          </a:p>
          <a:p>
            <a:pPr eaLnBrk="1" hangingPunct="1">
              <a:lnSpc>
                <a:spcPct val="90000"/>
              </a:lnSpc>
            </a:pPr>
            <a:r>
              <a:rPr lang="en-US">
                <a:latin typeface="Arial" charset="0"/>
                <a:ea typeface="ＭＳ Ｐゴシック" charset="0"/>
                <a:cs typeface="ＭＳ Ｐゴシック" charset="0"/>
              </a:rPr>
              <a:t>It fits OT events into the </a:t>
            </a:r>
            <a:r>
              <a:rPr lang="en-US">
                <a:solidFill>
                  <a:schemeClr val="accent1"/>
                </a:solidFill>
                <a:latin typeface="Arial" charset="0"/>
                <a:ea typeface="ＭＳ Ｐゴシック" charset="0"/>
                <a:cs typeface="ＭＳ Ｐゴシック" charset="0"/>
              </a:rPr>
              <a:t>extra biblical records</a:t>
            </a:r>
            <a:r>
              <a:rPr lang="en-US">
                <a:latin typeface="Arial" charset="0"/>
                <a:ea typeface="ＭＳ Ｐゴシック" charset="0"/>
                <a:cs typeface="ＭＳ Ｐゴシック" charset="0"/>
              </a:rPr>
              <a:t> of the Near Eastern world</a:t>
            </a:r>
          </a:p>
          <a:p>
            <a:pPr eaLnBrk="1" hangingPunct="1">
              <a:lnSpc>
                <a:spcPct val="90000"/>
              </a:lnSpc>
            </a:pPr>
            <a:r>
              <a:rPr lang="en-US">
                <a:latin typeface="Arial" charset="0"/>
                <a:ea typeface="ＭＳ Ｐゴシック" charset="0"/>
                <a:cs typeface="ＭＳ Ｐゴシック" charset="0"/>
              </a:rPr>
              <a:t>It helps give confidence in the </a:t>
            </a:r>
            <a:r>
              <a:rPr lang="en-US">
                <a:solidFill>
                  <a:schemeClr val="accent1"/>
                </a:solidFill>
                <a:latin typeface="Arial" charset="0"/>
                <a:ea typeface="ＭＳ Ｐゴシック" charset="0"/>
                <a:cs typeface="ＭＳ Ｐゴシック" charset="0"/>
              </a:rPr>
              <a:t>historicity</a:t>
            </a:r>
            <a:r>
              <a:rPr lang="en-US">
                <a:latin typeface="Arial" charset="0"/>
                <a:ea typeface="ＭＳ Ｐゴシック" charset="0"/>
                <a:cs typeface="ＭＳ Ｐゴシック" charset="0"/>
              </a:rPr>
              <a:t> and </a:t>
            </a:r>
            <a:r>
              <a:rPr lang="en-US">
                <a:solidFill>
                  <a:schemeClr val="accent1"/>
                </a:solidFill>
                <a:latin typeface="Arial" charset="0"/>
                <a:ea typeface="ＭＳ Ｐゴシック" charset="0"/>
                <a:cs typeface="ＭＳ Ｐゴシック" charset="0"/>
              </a:rPr>
              <a:t>reliability</a:t>
            </a:r>
            <a:r>
              <a:rPr lang="en-US">
                <a:latin typeface="Arial" charset="0"/>
                <a:ea typeface="ＭＳ Ｐゴシック" charset="0"/>
                <a:cs typeface="ＭＳ Ｐゴシック" charset="0"/>
              </a:rPr>
              <a:t> of the Bible</a:t>
            </a:r>
          </a:p>
          <a:p>
            <a:pPr eaLnBrk="1" hangingPunct="1">
              <a:lnSpc>
                <a:spcPct val="90000"/>
              </a:lnSpc>
              <a:buClr>
                <a:srgbClr val="FF0000"/>
              </a:buClr>
              <a:buFont typeface="Wingdings 3" charset="0"/>
              <a:buChar char="¢"/>
            </a:pPr>
            <a:r>
              <a:rPr lang="en-US">
                <a:latin typeface="Arial" charset="0"/>
                <a:ea typeface="ＭＳ Ｐゴシック" charset="0"/>
                <a:cs typeface="ＭＳ Ｐゴシック" charset="0"/>
              </a:rPr>
              <a:t>It builds </a:t>
            </a:r>
            <a:r>
              <a:rPr lang="en-US">
                <a:solidFill>
                  <a:srgbClr val="FFFF00"/>
                </a:solidFill>
                <a:latin typeface="Arial" charset="0"/>
                <a:ea typeface="ＭＳ Ｐゴシック" charset="0"/>
                <a:cs typeface="ＭＳ Ｐゴシック" charset="0"/>
              </a:rPr>
              <a:t>faith</a:t>
            </a:r>
            <a:r>
              <a:rPr lang="en-US">
                <a:latin typeface="Arial" charset="0"/>
                <a:ea typeface="ＭＳ Ｐゴシック" charset="0"/>
                <a:cs typeface="ＭＳ Ｐゴシック" charset="0"/>
              </a:rPr>
              <a:t> in God and His message</a:t>
            </a:r>
          </a:p>
        </p:txBody>
      </p:sp>
      <p:sp>
        <p:nvSpPr>
          <p:cNvPr id="148482"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Why is the Chronology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of the OT important?</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en-US" altLang="zh-CN" sz="2800" b="1" kern="0" dirty="0">
                <a:solidFill>
                  <a:schemeClr val="bg1"/>
                </a:solidFill>
                <a:latin typeface="Times New Roman" charset="0"/>
              </a:rPr>
              <a:t>So why can’t a “year” mean a “year” in the genealogies?</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sz="2800" b="1">
                <a:solidFill>
                  <a:schemeClr val="bg1"/>
                </a:solidFill>
                <a:latin typeface="Arial" charset="0"/>
                <a:ea typeface="ＭＳ Ｐゴシック" charset="0"/>
                <a:cs typeface="Arial" charset="0"/>
              </a:rPr>
              <a:t>Inscribed about 1800 </a:t>
            </a:r>
            <a:r>
              <a:rPr lang="en-US" sz="2400" b="1">
                <a:solidFill>
                  <a:schemeClr val="bg1"/>
                </a:solidFill>
                <a:latin typeface="Arial" charset="0"/>
                <a:ea typeface="ＭＳ Ｐゴシック" charset="0"/>
                <a:cs typeface="Arial" charset="0"/>
              </a:rPr>
              <a:t>BC</a:t>
            </a:r>
            <a:r>
              <a:rPr lang="en-US" sz="2800" b="1">
                <a:solidFill>
                  <a:schemeClr val="bg1"/>
                </a:solidFill>
                <a:latin typeface="Arial" charset="0"/>
                <a:ea typeface="ＭＳ Ｐゴシック" charset="0"/>
                <a:cs typeface="Arial" charset="0"/>
              </a:rPr>
              <a:t> (about 600 years after the Flood)</a:t>
            </a:r>
          </a:p>
          <a:p>
            <a:pPr eaLnBrk="1" hangingPunct="1"/>
            <a:endParaRPr lang="en-US" sz="900" b="1">
              <a:solidFill>
                <a:schemeClr val="bg1"/>
              </a:solidFill>
              <a:latin typeface="Arial" charset="0"/>
              <a:ea typeface="ＭＳ Ｐゴシック" charset="0"/>
              <a:cs typeface="Arial" charset="0"/>
            </a:endParaRPr>
          </a:p>
          <a:p>
            <a:pPr eaLnBrk="1" hangingPunct="1"/>
            <a:r>
              <a:rPr lang="en-US" sz="2800" b="1">
                <a:solidFill>
                  <a:schemeClr val="bg1"/>
                </a:solidFill>
                <a:latin typeface="Arial" charset="0"/>
                <a:ea typeface="ＭＳ Ｐゴシック" charset="0"/>
                <a:cs typeface="Arial" charset="0"/>
              </a:rPr>
              <a:t>Ten of these kings before the Flood are said to have lived between 21,000 to 43,200 years each </a:t>
            </a:r>
          </a:p>
          <a:p>
            <a:pPr eaLnBrk="1" hangingPunct="1"/>
            <a:r>
              <a:rPr lang="en-US" sz="2800" b="1">
                <a:solidFill>
                  <a:schemeClr val="bg1"/>
                </a:solidFill>
                <a:latin typeface="Arial" charset="0"/>
                <a:ea typeface="ＭＳ Ｐゴシック" charset="0"/>
                <a:cs typeface="Arial" charset="0"/>
              </a:rPr>
              <a:t>(cf. Gen.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dirty="0">
                <a:solidFill>
                  <a:schemeClr val="bg1"/>
                </a:solidFill>
                <a:latin typeface="Arial" charset="0"/>
                <a:ea typeface="ＭＳ Ｐゴシック" charset="0"/>
                <a:cs typeface="Arial" charset="0"/>
              </a:rPr>
              <a:t>King &amp; Years of Reign</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Alulim</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Alalgar</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Enmenluanna</a:t>
            </a:r>
            <a:r>
              <a:rPr lang="en-US" sz="2800" b="1" dirty="0">
                <a:solidFill>
                  <a:schemeClr val="bg1"/>
                </a:solidFill>
                <a:latin typeface="Arial" charset="0"/>
                <a:ea typeface="ＭＳ Ｐゴシック" charset="0"/>
                <a:cs typeface="Arial" charset="0"/>
              </a:rPr>
              <a:t>	43,200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Enmengalanna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Dumuzi</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Ensipazianna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Enmeduranna</a:t>
            </a:r>
            <a:r>
              <a:rPr lang="en-US" sz="2800" b="1" dirty="0">
                <a:solidFill>
                  <a:schemeClr val="bg1"/>
                </a:solidFill>
                <a:latin typeface="Arial" charset="0"/>
                <a:ea typeface="ＭＳ Ｐゴシック" charset="0"/>
                <a:cs typeface="Arial" charset="0"/>
              </a:rPr>
              <a:t>	21,000</a:t>
            </a:r>
          </a:p>
          <a:p>
            <a:pPr algn="l">
              <a:spcBef>
                <a:spcPct val="0"/>
              </a:spcBef>
              <a:tabLst>
                <a:tab pos="3773488" algn="r"/>
              </a:tabLst>
            </a:pPr>
            <a:r>
              <a:rPr lang="en-US" sz="2800" b="1" u="sng" dirty="0" err="1">
                <a:solidFill>
                  <a:schemeClr val="bg1"/>
                </a:solidFill>
                <a:latin typeface="Arial" charset="0"/>
                <a:ea typeface="ＭＳ Ｐゴシック" charset="0"/>
                <a:cs typeface="Arial" charset="0"/>
              </a:rPr>
              <a:t>Urbatutu</a:t>
            </a:r>
            <a:r>
              <a:rPr lang="en-US" sz="2800" b="1" u="sng" dirty="0">
                <a:solidFill>
                  <a:schemeClr val="bg1"/>
                </a:solidFill>
                <a:latin typeface="Arial" charset="0"/>
                <a:ea typeface="ＭＳ Ｐゴシック" charset="0"/>
                <a:cs typeface="Arial" charset="0"/>
              </a:rPr>
              <a:t>	18,600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ja-JP" altLang="en-US" sz="2800" b="1" dirty="0">
                <a:solidFill>
                  <a:srgbClr val="000000"/>
                </a:solidFill>
                <a:latin typeface="Arial" charset="0"/>
                <a:ea typeface="ＭＳ Ｐゴシック" charset="0"/>
                <a:cs typeface="Arial" charset="0"/>
              </a:rPr>
              <a:t>“</a:t>
            </a:r>
            <a:r>
              <a:rPr lang="en-US" altLang="ja-JP" sz="2800" b="1" dirty="0">
                <a:solidFill>
                  <a:srgbClr val="000000"/>
                </a:solidFill>
                <a:latin typeface="Arial" charset="0"/>
                <a:ea typeface="ＭＳ Ｐゴシック" charset="0"/>
                <a:cs typeface="Arial" charset="0"/>
              </a:rPr>
              <a:t>When kingship came down from heaven. . . </a:t>
            </a:r>
          </a:p>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dirty="0" err="1">
                <a:solidFill>
                  <a:srgbClr val="000000"/>
                </a:solidFill>
                <a:latin typeface="Arial" charset="0"/>
                <a:ea typeface="ＭＳ Ｐゴシック" charset="0"/>
                <a:cs typeface="Arial" charset="0"/>
              </a:rPr>
              <a:t>Alulim</a:t>
            </a:r>
            <a:r>
              <a:rPr lang="en-US" sz="2800" b="1" dirty="0">
                <a:solidFill>
                  <a:srgbClr val="000000"/>
                </a:solidFill>
                <a:latin typeface="Arial" charset="0"/>
                <a:ea typeface="ＭＳ Ｐゴシック" charset="0"/>
                <a:cs typeface="Arial" charset="0"/>
              </a:rPr>
              <a:t> became king and reigned for 28,800 years…</a:t>
            </a:r>
          </a:p>
          <a:p>
            <a:pPr algn="ctr" defTabSz="914400" fontAlgn="base">
              <a:spcBef>
                <a:spcPct val="20000"/>
              </a:spcBef>
              <a:spcAft>
                <a:spcPct val="0"/>
              </a:spcAft>
            </a:pPr>
            <a:r>
              <a:rPr lang="en-US" sz="2800" b="1" dirty="0">
                <a:solidFill>
                  <a:srgbClr val="000000"/>
                </a:solidFill>
                <a:latin typeface="Arial" charset="0"/>
                <a:ea typeface="ＭＳ Ｐゴシック" charset="0"/>
                <a:cs typeface="Arial" charset="0"/>
              </a:rPr>
              <a:t> </a:t>
            </a:r>
          </a:p>
          <a:p>
            <a:pPr algn="ctr" defTabSz="914400" fontAlgn="base">
              <a:spcBef>
                <a:spcPct val="20000"/>
              </a:spcBef>
              <a:spcAft>
                <a:spcPct val="0"/>
              </a:spcAft>
            </a:pPr>
            <a:r>
              <a:rPr lang="en-US" sz="2800" b="1" dirty="0">
                <a:solidFill>
                  <a:srgbClr val="000000"/>
                </a:solidFill>
                <a:latin typeface="Arial" charset="0"/>
                <a:ea typeface="ＭＳ Ｐゴシック" charset="0"/>
                <a:cs typeface="Arial" charset="0"/>
              </a:rPr>
              <a:t>Eight kings reigned for 241,000 years.  </a:t>
            </a:r>
            <a:r>
              <a:rPr lang="en-US" sz="2800" b="1" i="1" dirty="0">
                <a:solidFill>
                  <a:srgbClr val="000000"/>
                </a:solidFill>
                <a:latin typeface="Arial" charset="0"/>
                <a:ea typeface="ＭＳ Ｐゴシック" charset="0"/>
                <a:cs typeface="Arial" charset="0"/>
              </a:rPr>
              <a:t>Then</a:t>
            </a:r>
            <a:r>
              <a:rPr lang="en-US" sz="2800" b="1" dirty="0">
                <a:solidFill>
                  <a:srgbClr val="000000"/>
                </a:solidFill>
                <a:latin typeface="Arial" charset="0"/>
                <a:ea typeface="ＭＳ Ｐゴシック" charset="0"/>
                <a:cs typeface="Arial" charset="0"/>
              </a:rPr>
              <a:t> the flood waters streamed over </a:t>
            </a:r>
            <a:r>
              <a:rPr lang="en-US" sz="2800" b="1" i="1" dirty="0">
                <a:solidFill>
                  <a:srgbClr val="000000"/>
                </a:solidFill>
                <a:latin typeface="Arial" charset="0"/>
                <a:ea typeface="ＭＳ Ｐゴシック" charset="0"/>
                <a:cs typeface="Arial" charset="0"/>
              </a:rPr>
              <a:t>the earth.</a:t>
            </a:r>
            <a:r>
              <a:rPr lang="ja-JP" altLang="en-US" sz="2800" b="1" dirty="0">
                <a:solidFill>
                  <a:srgbClr val="000000"/>
                </a:solidFill>
                <a:latin typeface="Arial" charset="0"/>
                <a:ea typeface="ＭＳ Ｐゴシック" charset="0"/>
                <a:cs typeface="Arial" charset="0"/>
              </a:rPr>
              <a:t>”</a:t>
            </a:r>
            <a:endParaRPr lang="en-US" sz="2800" b="1" dirty="0">
              <a:solidFill>
                <a:srgbClr val="000000"/>
              </a:solidFill>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b="1" dirty="0">
                <a:solidFill>
                  <a:schemeClr val="bg1"/>
                </a:solidFill>
                <a:latin typeface="Arial" charset="0"/>
                <a:ea typeface="ＭＳ Ｐゴシック" charset="0"/>
                <a:cs typeface="Arial" charset="0"/>
              </a:rPr>
              <a:t>None of us believe in kings who reigned 28,800 years, but it does show a belief in long ages and a worldwide flood.</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Kitchen, </a:t>
            </a:r>
            <a:r>
              <a:rPr lang="en-US" sz="1600" b="1" i="1" dirty="0">
                <a:solidFill>
                  <a:srgbClr val="FFFFFF"/>
                </a:solidFill>
                <a:cs typeface="Arial" charset="0"/>
              </a:rPr>
              <a:t>Reliability of the OT</a:t>
            </a:r>
            <a:endParaRPr lang="en-US" sz="1600" b="1" dirty="0">
              <a:solidFill>
                <a:srgbClr val="FFFFFF"/>
              </a:solidFill>
              <a:cs typeface="Arial"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en-US" b="1" kern="0" dirty="0">
                <a:solidFill>
                  <a:schemeClr val="bg1"/>
                </a:solidFill>
                <a:latin typeface="Arial" charset="0"/>
                <a:ea typeface="ＭＳ Ｐゴシック" charset="0"/>
                <a:cs typeface="Arial" charset="0"/>
              </a:rPr>
              <a:t>How long did they </a:t>
            </a:r>
            <a:r>
              <a:rPr lang="en-US" b="1" i="1" kern="0" dirty="0">
                <a:solidFill>
                  <a:schemeClr val="bg1"/>
                </a:solidFill>
                <a:latin typeface="Arial" charset="0"/>
                <a:ea typeface="ＭＳ Ｐゴシック" charset="0"/>
                <a:cs typeface="Arial" charset="0"/>
              </a:rPr>
              <a:t>really</a:t>
            </a:r>
            <a:r>
              <a:rPr lang="en-US" b="1" kern="0" dirty="0">
                <a:solidFill>
                  <a:schemeClr val="bg1"/>
                </a:solidFill>
                <a:latin typeface="Arial" charset="0"/>
                <a:ea typeface="ＭＳ Ｐゴシック" charset="0"/>
                <a:cs typeface="Arial" charset="0"/>
              </a:rPr>
              <a:t> reign?</a:t>
            </a: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King &amp; Years of Reign</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Alulim</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Alalgar</a:t>
            </a:r>
            <a:r>
              <a:rPr lang="en-US" sz="2800" b="1" kern="0" dirty="0">
                <a:solidFill>
                  <a:schemeClr val="bg1"/>
                </a:solidFill>
                <a:latin typeface="Arial" charset="0"/>
                <a:ea typeface="ＭＳ Ｐゴシック" charset="0"/>
                <a:cs typeface="Arial" charset="0"/>
              </a:rPr>
              <a:t>	36,000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Enmenluanna</a:t>
            </a:r>
            <a:r>
              <a:rPr lang="en-US" sz="2800" b="1" kern="0" dirty="0">
                <a:solidFill>
                  <a:schemeClr val="bg1"/>
                </a:solidFill>
                <a:latin typeface="Arial" charset="0"/>
                <a:ea typeface="ＭＳ Ｐゴシック" charset="0"/>
                <a:cs typeface="Arial" charset="0"/>
              </a:rPr>
              <a:t>	43,200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Enmengalanna</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Dumuzi</a:t>
            </a:r>
            <a:r>
              <a:rPr lang="en-US" sz="2800" b="1" kern="0" dirty="0">
                <a:solidFill>
                  <a:schemeClr val="bg1"/>
                </a:solidFill>
                <a:latin typeface="Arial" charset="0"/>
                <a:ea typeface="ＭＳ Ｐゴシック" charset="0"/>
                <a:cs typeface="Arial" charset="0"/>
              </a:rPr>
              <a:t>	36,000</a:t>
            </a: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Ensipazianna</a:t>
            </a:r>
            <a:r>
              <a:rPr lang="en-US" sz="2800" b="1" kern="0" dirty="0">
                <a:solidFill>
                  <a:schemeClr val="bg1"/>
                </a:solidFill>
                <a:latin typeface="Arial" charset="0"/>
                <a:ea typeface="ＭＳ Ｐゴシック" charset="0"/>
                <a:cs typeface="Arial" charset="0"/>
              </a:rPr>
              <a:t>	</a:t>
            </a:r>
            <a:r>
              <a:rPr lang="en-US"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err="1">
                <a:solidFill>
                  <a:schemeClr val="bg1"/>
                </a:solidFill>
                <a:latin typeface="Arial" charset="0"/>
                <a:ea typeface="ＭＳ Ｐゴシック" charset="0"/>
                <a:cs typeface="Arial" charset="0"/>
              </a:rPr>
              <a:t>Enmeduranna</a:t>
            </a:r>
            <a:r>
              <a:rPr lang="en-US" sz="2800" b="1" kern="0" dirty="0">
                <a:solidFill>
                  <a:schemeClr val="bg1"/>
                </a:solidFill>
                <a:latin typeface="Arial" charset="0"/>
                <a:ea typeface="ＭＳ Ｐゴシック" charset="0"/>
                <a:cs typeface="Arial" charset="0"/>
              </a:rPr>
              <a:t>	21,000</a:t>
            </a:r>
          </a:p>
          <a:p>
            <a:pPr algn="l" defTabSz="914400">
              <a:spcBef>
                <a:spcPct val="0"/>
              </a:spcBef>
              <a:tabLst>
                <a:tab pos="3773488" algn="r"/>
              </a:tabLst>
            </a:pPr>
            <a:r>
              <a:rPr lang="en-US" sz="2800" b="1" u="sng" kern="0" dirty="0" err="1">
                <a:solidFill>
                  <a:schemeClr val="bg1"/>
                </a:solidFill>
                <a:latin typeface="Arial" charset="0"/>
                <a:ea typeface="ＭＳ Ｐゴシック" charset="0"/>
                <a:cs typeface="Arial" charset="0"/>
              </a:rPr>
              <a:t>Urbatutu</a:t>
            </a:r>
            <a:r>
              <a:rPr lang="en-US" sz="2800" b="1" u="sng" kern="0" dirty="0">
                <a:solidFill>
                  <a:schemeClr val="bg1"/>
                </a:solidFill>
                <a:latin typeface="Arial" charset="0"/>
                <a:ea typeface="ＭＳ Ｐゴシック" charset="0"/>
                <a:cs typeface="Arial" charset="0"/>
              </a:rPr>
              <a:t>	18,600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Total	241,000</a:t>
            </a: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The Math	Kitchen</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60</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72</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60</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a:t>
            </a:r>
            <a:r>
              <a:rPr lang="en-US"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 600	35</a:t>
            </a:r>
          </a:p>
          <a:p>
            <a:pPr algn="l" defTabSz="914400">
              <a:spcBef>
                <a:spcPct val="0"/>
              </a:spcBef>
              <a:tabLst>
                <a:tab pos="3773488" algn="r"/>
              </a:tabLst>
            </a:pPr>
            <a:r>
              <a:rPr lang="en-US" sz="2800" b="1" u="sng" kern="0" dirty="0">
                <a:solidFill>
                  <a:schemeClr val="bg1"/>
                </a:solidFill>
                <a:latin typeface="Arial" charset="0"/>
                <a:ea typeface="ＭＳ Ｐゴシック" charset="0"/>
                <a:cs typeface="Arial" charset="0"/>
              </a:rPr>
              <a:t>÷ 600	31</a:t>
            </a:r>
          </a:p>
          <a:p>
            <a:pPr algn="l" defTabSz="914400">
              <a:spcBef>
                <a:spcPct val="0"/>
              </a:spcBef>
              <a:tabLst>
                <a:tab pos="3773488" algn="r"/>
              </a:tabLst>
            </a:pPr>
            <a:r>
              <a:rPr lang="en-US" sz="2800" b="1" kern="0" dirty="0">
                <a:solidFill>
                  <a:schemeClr val="bg1"/>
                </a:solidFill>
                <a:latin typeface="Arial" charset="0"/>
                <a:ea typeface="ＭＳ Ｐゴシック" charset="0"/>
                <a:cs typeface="Arial" charset="0"/>
              </a:rPr>
              <a:t>Total	402</a:t>
            </a: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4000" b="1" dirty="0">
                <a:solidFill>
                  <a:schemeClr val="tx1"/>
                </a:solidFill>
                <a:effectLst/>
                <a:latin typeface="Arial" charset="0"/>
                <a:ea typeface="ＭＳ Ｐゴシック" charset="0"/>
              </a:rPr>
              <a:t>Genesis 5 Age at Son</a:t>
            </a:r>
            <a:r>
              <a:rPr lang="fr-FR" altLang="ja-JP" sz="4000" b="1" dirty="0">
                <a:solidFill>
                  <a:schemeClr val="tx1"/>
                </a:solidFill>
                <a:effectLst/>
                <a:latin typeface="Arial" charset="0"/>
                <a:ea typeface="ＭＳ Ｐゴシック" charset="0"/>
              </a:rPr>
              <a:t>'</a:t>
            </a:r>
            <a:r>
              <a:rPr lang="en-US" sz="4000" b="1" dirty="0">
                <a:solidFill>
                  <a:schemeClr val="tx1"/>
                </a:solidFill>
                <a:effectLst/>
                <a:latin typeface="Arial" charset="0"/>
                <a:ea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Seth-105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Enosh-90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Kenan-70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Mahalalel-65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Jared-162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Methuselah-187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Lamech-122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Noah-500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26344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t>
            </a:r>
            <a:r>
              <a:rPr lang="en-US" sz="3600" b="1" dirty="0">
                <a:solidFill>
                  <a:schemeClr val="tx1"/>
                </a:solidFill>
                <a:effectLst/>
                <a:latin typeface="Arial" charset="0"/>
                <a:ea typeface="ＭＳ Ｐゴシック" charset="0"/>
              </a:rPr>
              <a:t>Age at Son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s Birth</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130</a:t>
            </a:r>
            <a:endParaRPr lang="en-US" kern="0" dirty="0">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5   =</a:t>
              </a:r>
              <a:endParaRPr lang="en-US" kern="0" dirty="0">
                <a:latin typeface="Arial" charset="0"/>
                <a:ea typeface="ＭＳ Ｐゴシック" charset="0"/>
                <a:cs typeface="ＭＳ Ｐゴシック" charset="0"/>
              </a:endParaRP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26</a:t>
              </a:r>
              <a:endParaRPr lang="en-US" kern="0" dirty="0">
                <a:latin typeface="Arial"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21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32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37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24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100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Kitchen on Age at Death</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5   =</a:t>
              </a:r>
              <a:endParaRPr lang="en-US" kern="0" dirty="0">
                <a:latin typeface="Arial" charset="0"/>
                <a:ea typeface="ＭＳ Ｐゴシック" charset="0"/>
                <a:cs typeface="ＭＳ Ｐゴシック" charset="0"/>
              </a:endParaRP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5   =</a:t>
              </a:r>
              <a:endParaRPr lang="en-US" sz="3200" kern="0" dirty="0">
                <a:latin typeface="Arial" charset="0"/>
                <a:ea typeface="ＭＳ Ｐゴシック" charset="0"/>
                <a:cs typeface="ＭＳ Ｐゴシック" charset="0"/>
              </a:endParaRP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186</a:t>
              </a:r>
              <a:endParaRPr lang="en-US" kern="0" dirty="0">
                <a:latin typeface="Arial"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179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73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155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190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Alternate Kitchen View</a:t>
            </a: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en-US" b="1" dirty="0">
                <a:latin typeface="Arial" charset="0"/>
                <a:ea typeface="ＭＳ Ｐゴシック" charset="0"/>
                <a:cs typeface="ＭＳ Ｐゴシック" charset="0"/>
              </a:rPr>
              <a:t>Adam</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en-US"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en-US" sz="3600" b="1" kern="0" dirty="0">
                <a:solidFill>
                  <a:schemeClr val="tx1"/>
                </a:solidFill>
                <a:effectLst/>
                <a:latin typeface="Arial" charset="0"/>
                <a:ea typeface="ＭＳ Ｐゴシック" charset="0"/>
                <a:cs typeface="ＭＳ Ｐゴシック" charset="0"/>
              </a:rPr>
              <a:t>Years Later When Clan Died Out</a:t>
            </a: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eaLnBrk="1" hangingPunct="1">
              <a:lnSpc>
                <a:spcPct val="90000"/>
              </a:lnSpc>
              <a:buClrTx/>
              <a:buFont typeface="Symbol" charset="0"/>
              <a:buNone/>
            </a:pPr>
            <a:r>
              <a:rPr lang="en-US" sz="2800" b="1" u="sng">
                <a:latin typeface="Arial" charset="0"/>
                <a:ea typeface="ＭＳ Ｐゴシック" charset="0"/>
                <a:cs typeface="ＭＳ Ｐゴシック" charset="0"/>
              </a:rPr>
              <a:t>Sources</a:t>
            </a:r>
            <a:endParaRPr lang="en-US" sz="2800">
              <a:latin typeface="Arial" charset="0"/>
              <a:ea typeface="ＭＳ Ｐゴシック" charset="0"/>
              <a:cs typeface="ＭＳ Ｐゴシック" charset="0"/>
            </a:endParaRPr>
          </a:p>
          <a:p>
            <a:pPr marL="609600" indent="-609600" eaLnBrk="1" hangingPunct="1">
              <a:lnSpc>
                <a:spcPct val="90000"/>
              </a:lnSpc>
              <a:buClrTx/>
              <a:buFontTx/>
              <a:buAutoNum type="arabicPeriod"/>
            </a:pPr>
            <a:r>
              <a:rPr lang="en-US" sz="2800">
                <a:latin typeface="Arial" charset="0"/>
                <a:ea typeface="ＭＳ Ｐゴシック" charset="0"/>
                <a:cs typeface="ＭＳ Ｐゴシック" charset="0"/>
              </a:rPr>
              <a:t>The </a:t>
            </a:r>
            <a:r>
              <a:rPr lang="en-US" sz="2800">
                <a:solidFill>
                  <a:schemeClr val="accent1"/>
                </a:solidFill>
                <a:latin typeface="Arial" charset="0"/>
                <a:ea typeface="ＭＳ Ｐゴシック" charset="0"/>
                <a:cs typeface="ＭＳ Ｐゴシック" charset="0"/>
              </a:rPr>
              <a:t>Bible</a:t>
            </a:r>
            <a:r>
              <a:rPr lang="en-US" sz="2800">
                <a:latin typeface="Arial" charset="0"/>
                <a:ea typeface="ＭＳ Ｐゴシック" charset="0"/>
                <a:cs typeface="ＭＳ Ｐゴシック" charset="0"/>
              </a:rPr>
              <a:t> (genealogies, ages, lengths of reigns, time spans, synchronisms with events of other countries)</a:t>
            </a:r>
            <a:r>
              <a:rPr lang="en-US" sz="2800">
                <a:latin typeface="Arial" charset="0"/>
                <a:ea typeface="ＭＳ Ｐゴシック" charset="0"/>
                <a:cs typeface="Times New Roman" charset="0"/>
              </a:rPr>
              <a:t> </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ＭＳ Ｐゴシック" charset="0"/>
              </a:rPr>
              <a:t>Historical records</a:t>
            </a:r>
            <a:r>
              <a:rPr lang="en-US" sz="2800">
                <a:latin typeface="Arial" charset="0"/>
                <a:ea typeface="ＭＳ Ｐゴシック" charset="0"/>
                <a:cs typeface="ＭＳ Ｐゴシック" charset="0"/>
              </a:rPr>
              <a:t> of the Ancient Near East (ANE)</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ＭＳ Ｐゴシック" charset="0"/>
              </a:rPr>
              <a:t>Astronomical data</a:t>
            </a:r>
          </a:p>
          <a:p>
            <a:pPr marL="609600" indent="-609600" eaLnBrk="1" hangingPunct="1">
              <a:lnSpc>
                <a:spcPct val="90000"/>
              </a:lnSpc>
              <a:buClr>
                <a:schemeClr val="tx1"/>
              </a:buClr>
              <a:buFontTx/>
              <a:buAutoNum type="arabicPeriod"/>
            </a:pPr>
            <a:r>
              <a:rPr lang="en-US" sz="2800">
                <a:solidFill>
                  <a:schemeClr val="accent1"/>
                </a:solidFill>
                <a:latin typeface="Arial" charset="0"/>
                <a:ea typeface="ＭＳ Ｐゴシック" charset="0"/>
                <a:cs typeface="Times New Roman" charset="0"/>
              </a:rPr>
              <a:t>Material remains</a:t>
            </a:r>
            <a:r>
              <a:rPr lang="en-US" sz="2800">
                <a:latin typeface="Arial" charset="0"/>
                <a:ea typeface="ＭＳ Ｐゴシック" charset="0"/>
                <a:cs typeface="Times New Roman" charset="0"/>
              </a:rPr>
              <a:t> and </a:t>
            </a:r>
            <a:r>
              <a:rPr lang="en-US" sz="2800">
                <a:solidFill>
                  <a:schemeClr val="accent1"/>
                </a:solidFill>
                <a:latin typeface="Arial" charset="0"/>
                <a:ea typeface="ＭＳ Ｐゴシック" charset="0"/>
                <a:cs typeface="ＭＳ Ｐゴシック" charset="0"/>
              </a:rPr>
              <a:t>archaeological</a:t>
            </a:r>
            <a:r>
              <a:rPr lang="en-US" sz="2800">
                <a:latin typeface="Arial" charset="0"/>
                <a:ea typeface="ＭＳ Ｐゴシック" charset="0"/>
                <a:cs typeface="ＭＳ Ｐゴシック" charset="0"/>
              </a:rPr>
              <a:t> </a:t>
            </a:r>
            <a:r>
              <a:rPr lang="en-US" sz="2800">
                <a:solidFill>
                  <a:schemeClr val="accent1"/>
                </a:solidFill>
                <a:latin typeface="Arial" charset="0"/>
                <a:ea typeface="ＭＳ Ｐゴシック" charset="0"/>
                <a:cs typeface="ＭＳ Ｐゴシック" charset="0"/>
              </a:rPr>
              <a:t>findings</a:t>
            </a:r>
            <a:endParaRPr lang="en-US" sz="2800">
              <a:latin typeface="Arial" charset="0"/>
              <a:ea typeface="ＭＳ Ｐゴシック" charset="0"/>
              <a:cs typeface="ＭＳ Ｐゴシック" charset="0"/>
            </a:endParaRPr>
          </a:p>
          <a:p>
            <a:pPr marL="609600" indent="-609600" eaLnBrk="1" hangingPunct="1">
              <a:lnSpc>
                <a:spcPct val="90000"/>
              </a:lnSpc>
              <a:buClrTx/>
              <a:buFontTx/>
              <a:buAutoNum type="arabicPeriod"/>
            </a:pPr>
            <a:r>
              <a:rPr lang="en-US" sz="2800">
                <a:latin typeface="Arial" charset="0"/>
                <a:ea typeface="ＭＳ Ｐゴシック" charset="0"/>
                <a:cs typeface="Times New Roman" charset="0"/>
              </a:rPr>
              <a:t>Records of </a:t>
            </a:r>
            <a:r>
              <a:rPr lang="en-US" sz="2800">
                <a:solidFill>
                  <a:schemeClr val="accent1"/>
                </a:solidFill>
                <a:latin typeface="Arial" charset="0"/>
                <a:ea typeface="ＭＳ Ｐゴシック" charset="0"/>
                <a:cs typeface="Times New Roman" charset="0"/>
              </a:rPr>
              <a:t>contemporary historians</a:t>
            </a:r>
            <a:endParaRPr lang="en-US" sz="2800">
              <a:latin typeface="Times New Roman" charset="0"/>
              <a:ea typeface="ＭＳ Ｐゴシック" charset="0"/>
              <a:cs typeface="ＭＳ Ｐゴシック"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eaLnBrk="1" hangingPunct="1"/>
            <a:r>
              <a:rPr lang="en-US" sz="4300" b="1">
                <a:latin typeface="Arial" charset="0"/>
                <a:ea typeface="ＭＳ Ｐゴシック" charset="0"/>
                <a:cs typeface="ＭＳ Ｐゴシック" charset="0"/>
              </a:rPr>
              <a:t>How do Historians Determine the Chronology of the OT?</a:t>
            </a: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JUST TURNED 969 YEARS OLD AND PEOPLE KEEP TELLING ME HOW OLD I AM.  I TELL THEM I</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 NOT OLD!  THE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EARTH IS OLD!  IT</a:t>
            </a:r>
            <a:r>
              <a:rPr kumimoji="0" lang="mr-IN"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 ALMOST 700 YEARS OLDER THAN </a:t>
            </a:r>
            <a:b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AM!</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Methuselah believed in an </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Old Earth.</a:t>
            </a:r>
            <a:r>
              <a:rPr kumimoji="0" lang="mr-IN" altLang="zh-CN"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spTree>
    <p:extLst>
      <p:ext uri="{BB962C8B-B14F-4D97-AF65-F5344CB8AC3E}">
        <p14:creationId xmlns:p14="http://schemas.microsoft.com/office/powerpoint/2010/main" val="1847804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OK, so what's the point?</a:t>
            </a:r>
          </a:p>
        </p:txBody>
      </p:sp>
    </p:spTree>
    <p:extLst>
      <p:ext uri="{BB962C8B-B14F-4D97-AF65-F5344CB8AC3E}">
        <p14:creationId xmlns:p14="http://schemas.microsoft.com/office/powerpoint/2010/main" val="4062808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Will you take God's Word at face value—even when it is uncomfortable?</a:t>
            </a:r>
          </a:p>
        </p:txBody>
      </p:sp>
    </p:spTree>
    <p:extLst>
      <p:ext uri="{BB962C8B-B14F-4D97-AF65-F5344CB8AC3E}">
        <p14:creationId xmlns:p14="http://schemas.microsoft.com/office/powerpoint/2010/main" val="29854437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lnSpc>
                <a:spcPct val="90000"/>
              </a:lnSpc>
              <a:spcBef>
                <a:spcPct val="20000"/>
              </a:spcBef>
              <a:spcAft>
                <a:spcPct val="0"/>
              </a:spcAft>
            </a:pPr>
            <a:r>
              <a:rPr lang="en-US" altLang="zh-CN" sz="4800" b="1" dirty="0">
                <a:solidFill>
                  <a:srgbClr val="FFFFFF"/>
                </a:solidFill>
                <a:effectLst>
                  <a:glow rad="165100">
                    <a:srgbClr val="000000"/>
                  </a:glow>
                </a:effectLst>
                <a:latin typeface="Arial" charset="0"/>
                <a:ea typeface="ＭＳ Ｐゴシック" charset="0"/>
                <a:cs typeface="ＭＳ Ｐゴシック" charset="0"/>
              </a:rPr>
              <a:t>Trust the Book written by </a:t>
            </a:r>
            <a:r>
              <a:rPr lang="en-US" altLang="zh-CN" sz="4800" b="1">
                <a:solidFill>
                  <a:srgbClr val="FFFFFF"/>
                </a:solidFill>
                <a:effectLst>
                  <a:glow rad="165100">
                    <a:srgbClr val="000000"/>
                  </a:glow>
                </a:effectLst>
                <a:latin typeface="Arial" charset="0"/>
                <a:ea typeface="ＭＳ Ｐゴシック" charset="0"/>
                <a:cs typeface="ＭＳ Ｐゴシック" charset="0"/>
              </a:rPr>
              <a:t>the Eyewitness</a:t>
            </a:r>
            <a:endParaRPr lang="en-US" altLang="zh-CN" sz="48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eaLnBrk="1" hangingPunct="1">
              <a:lnSpc>
                <a:spcPct val="90000"/>
              </a:lnSpc>
              <a:buClrTx/>
              <a:buFont typeface="Symbol" charset="0"/>
              <a:buNone/>
            </a:pPr>
            <a:r>
              <a:rPr lang="en-US" sz="2800" b="1" u="sng">
                <a:latin typeface="Arial" charset="0"/>
                <a:ea typeface="ＭＳ Ｐゴシック" charset="0"/>
                <a:cs typeface="Times New Roman" charset="0"/>
              </a:rPr>
              <a:t>Methods</a:t>
            </a:r>
            <a:endParaRPr lang="en-US" sz="2800">
              <a:latin typeface="Arial" charset="0"/>
              <a:ea typeface="ＭＳ Ｐゴシック" charset="0"/>
              <a:cs typeface="Times New Roman" charset="0"/>
            </a:endParaRP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General: Examine the </a:t>
            </a:r>
            <a:r>
              <a:rPr lang="en-US" sz="2800">
                <a:solidFill>
                  <a:schemeClr val="accent1"/>
                </a:solidFill>
                <a:latin typeface="Arial" charset="0"/>
                <a:ea typeface="ＭＳ Ｐゴシック" charset="0"/>
                <a:cs typeface="Times New Roman" charset="0"/>
              </a:rPr>
              <a:t>milieu</a:t>
            </a:r>
            <a:r>
              <a:rPr lang="en-US" sz="2800">
                <a:latin typeface="Arial" charset="0"/>
                <a:ea typeface="ＭＳ Ｐゴシック" charset="0"/>
                <a:cs typeface="Times New Roman" charset="0"/>
              </a:rPr>
              <a:t> of the time and compare with </a:t>
            </a:r>
            <a:r>
              <a:rPr lang="en-US" sz="2800">
                <a:solidFill>
                  <a:schemeClr val="accent1"/>
                </a:solidFill>
                <a:latin typeface="Arial" charset="0"/>
                <a:ea typeface="ＭＳ Ｐゴシック" charset="0"/>
                <a:cs typeface="Times New Roman" charset="0"/>
              </a:rPr>
              <a:t>other known records</a:t>
            </a:r>
            <a:r>
              <a:rPr lang="en-US" sz="2800">
                <a:latin typeface="Arial" charset="0"/>
                <a:ea typeface="ＭＳ Ｐゴシック" charset="0"/>
                <a:cs typeface="Times New Roman" charset="0"/>
              </a:rPr>
              <a:t> to find compatibilities </a:t>
            </a:r>
          </a:p>
          <a:p>
            <a:pPr marL="533400" indent="-533400" eaLnBrk="1" hangingPunct="1">
              <a:lnSpc>
                <a:spcPct val="90000"/>
              </a:lnSpc>
              <a:buClrTx/>
              <a:buFontTx/>
              <a:buAutoNum type="arabicPeriod"/>
            </a:pPr>
            <a:r>
              <a:rPr lang="en-US" sz="2800">
                <a:latin typeface="Arial" charset="0"/>
                <a:ea typeface="ＭＳ Ｐゴシック" charset="0"/>
                <a:cs typeface="ＭＳ Ｐゴシック" charset="0"/>
              </a:rPr>
              <a:t>Establish</a:t>
            </a:r>
            <a:r>
              <a:rPr lang="en-US" sz="2800">
                <a:solidFill>
                  <a:schemeClr val="accent1"/>
                </a:solidFill>
                <a:latin typeface="Arial" charset="0"/>
                <a:ea typeface="ＭＳ Ｐゴシック" charset="0"/>
                <a:cs typeface="ＭＳ Ｐゴシック" charset="0"/>
              </a:rPr>
              <a:t> sequence and time</a:t>
            </a:r>
            <a:r>
              <a:rPr lang="en-US" sz="2800">
                <a:latin typeface="Arial" charset="0"/>
                <a:ea typeface="ＭＳ Ｐゴシック" charset="0"/>
                <a:cs typeface="ＭＳ Ｐゴシック" charset="0"/>
              </a:rPr>
              <a:t> according to</a:t>
            </a:r>
            <a:r>
              <a:rPr lang="en-US" sz="2800">
                <a:latin typeface="Arial" charset="0"/>
                <a:ea typeface="ＭＳ Ｐゴシック" charset="0"/>
                <a:cs typeface="Times New Roman" charset="0"/>
              </a:rPr>
              <a:t> Bible</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Compare</a:t>
            </a:r>
            <a:r>
              <a:rPr lang="en-US" sz="2800">
                <a:solidFill>
                  <a:schemeClr val="accent1"/>
                </a:solidFill>
                <a:latin typeface="Arial" charset="0"/>
                <a:ea typeface="ＭＳ Ｐゴシック" charset="0"/>
                <a:cs typeface="Times New Roman" charset="0"/>
              </a:rPr>
              <a:t> synchronic events</a:t>
            </a:r>
            <a:r>
              <a:rPr lang="en-US" sz="2800">
                <a:latin typeface="Arial" charset="0"/>
                <a:ea typeface="ＭＳ Ｐゴシック" charset="0"/>
                <a:cs typeface="Times New Roman" charset="0"/>
              </a:rPr>
              <a:t> in Bible and another reliable source</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Verify with </a:t>
            </a:r>
            <a:r>
              <a:rPr lang="en-US" sz="2800">
                <a:solidFill>
                  <a:schemeClr val="accent1"/>
                </a:solidFill>
                <a:latin typeface="Arial" charset="0"/>
                <a:ea typeface="ＭＳ Ｐゴシック" charset="0"/>
                <a:cs typeface="Times New Roman" charset="0"/>
              </a:rPr>
              <a:t>other sources</a:t>
            </a:r>
          </a:p>
          <a:p>
            <a:pPr marL="533400" indent="-533400" eaLnBrk="1" hangingPunct="1">
              <a:lnSpc>
                <a:spcPct val="90000"/>
              </a:lnSpc>
              <a:buClrTx/>
              <a:buFontTx/>
              <a:buAutoNum type="arabicPeriod"/>
            </a:pPr>
            <a:r>
              <a:rPr lang="en-US" sz="2800">
                <a:latin typeface="Arial" charset="0"/>
                <a:ea typeface="ＭＳ Ｐゴシック" charset="0"/>
                <a:cs typeface="Times New Roman" charset="0"/>
              </a:rPr>
              <a:t>Work from </a:t>
            </a:r>
            <a:r>
              <a:rPr lang="en-US" sz="2800">
                <a:solidFill>
                  <a:schemeClr val="accent1"/>
                </a:solidFill>
                <a:latin typeface="Arial" charset="0"/>
                <a:ea typeface="ＭＳ Ｐゴシック" charset="0"/>
                <a:cs typeface="Times New Roman" charset="0"/>
              </a:rPr>
              <a:t>established dates</a:t>
            </a:r>
          </a:p>
        </p:txBody>
      </p:sp>
      <p:sp>
        <p:nvSpPr>
          <p:cNvPr id="152578" name="Rectangle 3"/>
          <p:cNvSpPr>
            <a:spLocks noGrp="1" noChangeArrowheads="1"/>
          </p:cNvSpPr>
          <p:nvPr>
            <p:ph type="title"/>
          </p:nvPr>
        </p:nvSpPr>
        <p:spPr>
          <a:noFill/>
        </p:spPr>
        <p:txBody>
          <a:bodyPr/>
          <a:lstStyle/>
          <a:p>
            <a:pPr eaLnBrk="1" hangingPunct="1"/>
            <a:r>
              <a:rPr lang="en-US" sz="4300" b="1">
                <a:latin typeface="Arial" charset="0"/>
                <a:ea typeface="ＭＳ Ｐゴシック" charset="0"/>
                <a:cs typeface="ＭＳ Ｐゴシック" charset="0"/>
              </a:rPr>
              <a:t>How do historians determine OT Chronology?</a:t>
            </a: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4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60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a typeface="+mj-ea"/>
              </a:rPr>
              <a:t>Is Genesis 1–11 Real History?</a:t>
            </a: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Myths don</a:t>
            </a:r>
            <a:r>
              <a:rPr kumimoji="0" lang="uk-UA"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t teach </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deep truths</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 better</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 non-historical approach is very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has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vital information</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fits into the book</a:t>
            </a:r>
            <a:r>
              <a:rPr kumimoji="0" lang="uk-UA"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argument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on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are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Science</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Christ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said these events are historical (Matt. 19:4-6)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y&amp;#39;s species heralded the rise of long childhoods in hominids | Science  News">
            <a:extLst>
              <a:ext uri="{FF2B5EF4-FFF2-40B4-BE49-F238E27FC236}">
                <a16:creationId xmlns:a16="http://schemas.microsoft.com/office/drawing/2014/main" id="{5FDB4C4D-5822-8C49-B4EB-8C2BEC573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93"/>
          <a:stretch/>
        </p:blipFill>
        <p:spPr bwMode="auto">
          <a:xfrm>
            <a:off x="-1" y="756101"/>
            <a:ext cx="9144001" cy="5368006"/>
          </a:xfrm>
          <a:prstGeom prst="rect">
            <a:avLst/>
          </a:prstGeom>
          <a:noFill/>
          <a:extLst>
            <a:ext uri="{909E8E84-426E-40DD-AFC4-6F175D3DCCD1}">
              <a14:hiddenFill xmlns:a14="http://schemas.microsoft.com/office/drawing/2010/main">
                <a:solidFill>
                  <a:srgbClr val="FFFFFF"/>
                </a:solidFill>
              </a14:hiddenFill>
            </a:ext>
          </a:extLst>
        </p:spPr>
      </p:pic>
      <p:sp>
        <p:nvSpPr>
          <p:cNvPr id="139265" name="Rectangle 2"/>
          <p:cNvSpPr>
            <a:spLocks noGrp="1" noChangeArrowheads="1"/>
          </p:cNvSpPr>
          <p:nvPr>
            <p:ph type="title"/>
          </p:nvPr>
        </p:nvSpPr>
        <p:spPr>
          <a:xfrm>
            <a:off x="0" y="22861"/>
            <a:ext cx="9144000" cy="728254"/>
          </a:xfrm>
        </p:spPr>
        <p:txBody>
          <a:bodyPr anchor="ctr"/>
          <a:lstStyle/>
          <a:p>
            <a:pPr eaLnBrk="1" hangingPunct="1"/>
            <a:r>
              <a:rPr lang="en-US" altLang="zh-CN" sz="4000" b="1" dirty="0">
                <a:solidFill>
                  <a:schemeClr val="bg1"/>
                </a:solidFill>
                <a:effectLst>
                  <a:glow rad="165100">
                    <a:schemeClr val="tx1"/>
                  </a:glow>
                </a:effectLst>
                <a:latin typeface="Arial" charset="0"/>
                <a:ea typeface="ＭＳ Ｐゴシック" charset="0"/>
              </a:rPr>
              <a:t>Hominids? Really?</a:t>
            </a:r>
            <a:endParaRPr lang="en-US" altLang="zh-CN"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0" y="6025198"/>
            <a:ext cx="9144000" cy="83280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Kenneth Kitchen</a:t>
            </a:r>
            <a:r>
              <a:rPr lang="en-US" altLang="zh-CN" sz="2000" b="1" dirty="0">
                <a:solidFill>
                  <a:srgbClr val="FFFFFF"/>
                </a:solidFill>
                <a:effectLst/>
                <a:latin typeface="Arial" charset="0"/>
                <a:ea typeface="ＭＳ Ｐゴシック" charset="0"/>
                <a:cs typeface="ＭＳ Ｐゴシック" charset="0"/>
              </a:rPr>
              <a:t>, </a:t>
            </a:r>
            <a:r>
              <a:rPr lang="en-US" altLang="zh-CN" sz="2000" b="1" i="1" dirty="0">
                <a:solidFill>
                  <a:srgbClr val="FFFFFF"/>
                </a:solidFill>
                <a:effectLst/>
                <a:latin typeface="Arial" charset="0"/>
                <a:ea typeface="ＭＳ Ｐゴシック" charset="0"/>
                <a:cs typeface="ＭＳ Ｐゴシック" charset="0"/>
              </a:rPr>
              <a:t>On the Reliability of the Old Testament</a:t>
            </a:r>
            <a:r>
              <a:rPr lang="en-US" altLang="zh-CN" sz="1600" b="1" dirty="0">
                <a:solidFill>
                  <a:srgbClr val="FFFFFF"/>
                </a:solidFill>
                <a:effectLst/>
                <a:latin typeface="Arial" charset="0"/>
                <a:ea typeface="ＭＳ Ｐゴシック" charset="0"/>
                <a:cs typeface="ＭＳ Ｐゴシック" charset="0"/>
              </a:rPr>
              <a:t> </a:t>
            </a:r>
            <a:br>
              <a:rPr lang="en-US" altLang="zh-CN" sz="1600" b="1" dirty="0">
                <a:solidFill>
                  <a:srgbClr val="FFFFFF"/>
                </a:solidFill>
                <a:effectLst/>
                <a:latin typeface="Arial" charset="0"/>
                <a:ea typeface="ＭＳ Ｐゴシック" charset="0"/>
                <a:cs typeface="ＭＳ Ｐゴシック" charset="0"/>
              </a:rPr>
            </a:br>
            <a:r>
              <a:rPr lang="en-US" altLang="zh-CN" sz="1400" b="1" dirty="0">
                <a:solidFill>
                  <a:srgbClr val="FFFFFF"/>
                </a:solidFill>
                <a:effectLst/>
                <a:latin typeface="Arial" charset="0"/>
                <a:ea typeface="ＭＳ Ｐゴシック" charset="0"/>
                <a:cs typeface="ＭＳ Ｐゴシック" charset="0"/>
              </a:rPr>
              <a:t>(Grand Rapids: Eerdmans, 2003),  loc. 9197 of 14432, Kindle ed.; picture of Australopithecus afarensis (https://</a:t>
            </a:r>
            <a:r>
              <a:rPr lang="en-US" altLang="zh-CN" sz="1400" b="1" dirty="0" err="1">
                <a:solidFill>
                  <a:srgbClr val="FFFFFF"/>
                </a:solidFill>
                <a:effectLst/>
                <a:latin typeface="Arial" charset="0"/>
                <a:ea typeface="ＭＳ Ｐゴシック" charset="0"/>
                <a:cs typeface="ＭＳ Ｐゴシック" charset="0"/>
              </a:rPr>
              <a:t>www.sciencenews.org</a:t>
            </a:r>
            <a:r>
              <a:rPr lang="en-US" altLang="zh-CN" sz="1400" b="1" dirty="0">
                <a:solidFill>
                  <a:srgbClr val="FFFFFF"/>
                </a:solidFill>
                <a:effectLst/>
                <a:latin typeface="Arial" charset="0"/>
                <a:ea typeface="ＭＳ Ｐゴシック" charset="0"/>
                <a:cs typeface="ＭＳ Ｐゴシック" charset="0"/>
              </a:rPr>
              <a:t>/article/lucy-species-brain-skull-heralded-rise-long-childhoods-hominids)</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EEA7FA4-3C80-4440-9594-760435BBDE53}"/>
              </a:ext>
            </a:extLst>
          </p:cNvPr>
          <p:cNvSpPr txBox="1">
            <a:spLocks noChangeArrowheads="1"/>
          </p:cNvSpPr>
          <p:nvPr/>
        </p:nvSpPr>
        <p:spPr bwMode="auto">
          <a:xfrm>
            <a:off x="2941" y="756101"/>
            <a:ext cx="4111859"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eaLnBrk="1" hangingPunct="1"/>
            <a:r>
              <a:rPr lang="en-US" altLang="zh-CN" sz="2800" b="1" kern="0" dirty="0">
                <a:solidFill>
                  <a:schemeClr val="tx1"/>
                </a:solidFill>
                <a:effectLst/>
                <a:latin typeface="Arial" charset="0"/>
                <a:ea typeface="ＭＳ Ｐゴシック" charset="0"/>
              </a:rPr>
              <a:t>﻿But before [10,000 </a:t>
            </a:r>
            <a:r>
              <a:rPr lang="en-US" altLang="zh-CN" sz="2400" b="1" kern="0" dirty="0">
                <a:solidFill>
                  <a:schemeClr val="tx1"/>
                </a:solidFill>
                <a:effectLst/>
                <a:latin typeface="Arial" charset="0"/>
                <a:ea typeface="ＭＳ Ｐゴシック" charset="0"/>
              </a:rPr>
              <a:t>BC</a:t>
            </a:r>
            <a:r>
              <a:rPr lang="en-US" altLang="zh-CN" sz="2800" b="1" kern="0" dirty="0">
                <a:solidFill>
                  <a:schemeClr val="tx1"/>
                </a:solidFill>
                <a:effectLst/>
                <a:latin typeface="Arial" charset="0"/>
                <a:ea typeface="ＭＳ Ｐゴシック" charset="0"/>
              </a:rPr>
              <a:t>], the “human” story tails back into multimillennia of which we know less, and of which one may well ask which (and what) are humans proper and which (or what) are simply humanlike “hominids.”</a:t>
            </a:r>
            <a:endParaRPr lang="en-US" altLang="zh-CN" sz="3200" b="1" kern="0" dirty="0">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260325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900" b="1">
                <a:solidFill>
                  <a:srgbClr val="FFFFFF"/>
                </a:solidFill>
                <a:cs typeface="Arial"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7.5.03a.</a:t>
            </a:r>
          </a:p>
        </p:txBody>
      </p:sp>
      <p:sp>
        <p:nvSpPr>
          <p:cNvPr id="512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6000" b="1">
                <a:solidFill>
                  <a:srgbClr val="FFFFFF"/>
                </a:solidFill>
                <a:latin typeface="Arial"/>
                <a:ea typeface="ＭＳ Ｐゴシック" charset="0"/>
                <a:cs typeface="Arial"/>
              </a:rPr>
              <a:t>Genesis Questions</a:t>
            </a:r>
          </a:p>
        </p:txBody>
      </p:sp>
      <p:sp>
        <p:nvSpPr>
          <p:cNvPr id="5127" name="Text Box 7"/>
          <p:cNvSpPr txBox="1">
            <a:spLocks noChangeArrowheads="1"/>
          </p:cNvSpPr>
          <p:nvPr/>
        </p:nvSpPr>
        <p:spPr bwMode="auto">
          <a:xfrm>
            <a:off x="457200" y="1752600"/>
            <a:ext cx="4835525" cy="76993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a:solidFill>
                  <a:srgbClr val="FFFFFF"/>
                </a:solidFill>
                <a:effectLst>
                  <a:glow rad="101600">
                    <a:srgbClr val="000000">
                      <a:alpha val="75000"/>
                    </a:srgbClr>
                  </a:glow>
                </a:effectLst>
                <a:latin typeface="Arial"/>
                <a:ea typeface="ＭＳ Ｐゴシック" charset="0"/>
                <a:cs typeface="Arial"/>
              </a:rPr>
              <a:t>Beginnings</a:t>
            </a:r>
          </a:p>
        </p:txBody>
      </p:sp>
      <p:sp>
        <p:nvSpPr>
          <p:cNvPr id="5128" name="Text Box 8"/>
          <p:cNvSpPr txBox="1">
            <a:spLocks noChangeArrowheads="1"/>
          </p:cNvSpPr>
          <p:nvPr/>
        </p:nvSpPr>
        <p:spPr bwMode="auto">
          <a:xfrm>
            <a:off x="381000" y="2790825"/>
            <a:ext cx="8763000" cy="2462213"/>
          </a:xfrm>
          <a:prstGeom prst="rect">
            <a:avLst/>
          </a:prstGeom>
          <a:noFill/>
          <a:ln w="9525">
            <a:noFill/>
            <a:miter lim="800000"/>
            <a:headEnd/>
            <a:tailEnd/>
          </a:ln>
          <a:effectLst/>
        </p:spPr>
        <p:txBody>
          <a:bodyPr>
            <a:spAutoFit/>
          </a:bodyPr>
          <a:lstStyle/>
          <a:p>
            <a:pPr marL="622300" indent="-622300" defTabSz="914400" fontAlgn="base">
              <a:spcBef>
                <a:spcPct val="50000"/>
              </a:spcBef>
              <a:spcAft>
                <a:spcPct val="0"/>
              </a:spcAft>
              <a:buFontTx/>
              <a:buChar char="•"/>
              <a:defRPr/>
            </a:pPr>
            <a:r>
              <a:rPr lang="en-US" sz="4400" b="1" dirty="0">
                <a:solidFill>
                  <a:srgbClr val="FFFFFF"/>
                </a:solidFill>
                <a:effectLst>
                  <a:glow rad="101600">
                    <a:srgbClr val="000000">
                      <a:alpha val="75000"/>
                    </a:srgbClr>
                  </a:glow>
                </a:effectLst>
                <a:latin typeface="Arial"/>
                <a:ea typeface="Arial" pitchFamily="-111" charset="0"/>
                <a:cs typeface="Arial"/>
              </a:rPr>
              <a:t>When did the creation occur?</a:t>
            </a:r>
          </a:p>
          <a:p>
            <a:pPr marL="622300" indent="-622300" defTabSz="914400" fontAlgn="base">
              <a:spcBef>
                <a:spcPct val="50000"/>
              </a:spcBef>
              <a:spcAft>
                <a:spcPct val="0"/>
              </a:spcAft>
              <a:buFontTx/>
              <a:buChar char="•"/>
              <a:defRPr/>
            </a:pPr>
            <a:r>
              <a:rPr lang="en-US" sz="4400" b="1" dirty="0">
                <a:solidFill>
                  <a:srgbClr val="FFFFFF"/>
                </a:solidFill>
                <a:effectLst>
                  <a:glow rad="101600">
                    <a:srgbClr val="000000">
                      <a:alpha val="75000"/>
                    </a:srgbClr>
                  </a:glow>
                </a:effectLst>
                <a:latin typeface="Arial"/>
                <a:ea typeface="Arial" pitchFamily="-111" charset="0"/>
                <a:cs typeface="Arial"/>
              </a:rPr>
              <a:t>Did the patriarchs really live that long?</a:t>
            </a: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48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rPr>
              <a:t>in my read-through-the-Bible program again</a:t>
            </a:r>
            <a:r>
              <a:rPr kumimoji="0" lang="is-IS" sz="4000" b="1" i="0" u="none" strike="noStrike" kern="1200" cap="none" spc="0" normalizeH="0" baseline="0" noProof="0" dirty="0">
                <a:ln>
                  <a:noFill/>
                </a:ln>
                <a:solidFill>
                  <a:srgbClr val="FFFFFF"/>
                </a:solidFill>
                <a:effectLst/>
                <a:uLnTx/>
                <a:uFillTx/>
                <a:latin typeface="Arial"/>
                <a:ea typeface="ＭＳ Ｐゴシック" charset="-128"/>
                <a:cs typeface="Arial"/>
              </a:rPr>
              <a:t>…</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1504</TotalTime>
  <Words>5208</Words>
  <Application>Microsoft Macintosh PowerPoint</Application>
  <PresentationFormat>On-screen Show (4:3)</PresentationFormat>
  <Paragraphs>656</Paragraphs>
  <Slides>52</Slides>
  <Notes>47</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52</vt:i4>
      </vt:variant>
    </vt:vector>
  </HeadingPairs>
  <TitlesOfParts>
    <vt:vector size="77" baseType="lpstr">
      <vt:lpstr>Arial</vt:lpstr>
      <vt:lpstr>Arial Rounded MT Bold</vt:lpstr>
      <vt:lpstr>Calibri</vt:lpstr>
      <vt:lpstr>Candara</vt:lpstr>
      <vt:lpstr>Comic Sans MS</vt:lpstr>
      <vt:lpstr>Symbol</vt:lpstr>
      <vt:lpstr>Times New Roman</vt:lpstr>
      <vt:lpstr>Wingdings</vt:lpstr>
      <vt:lpstr>Wingdings 3</vt:lpstr>
      <vt:lpstr>Orbit</vt:lpstr>
      <vt:lpstr>Lock And Key</vt:lpstr>
      <vt:lpstr>1_Default Design</vt:lpstr>
      <vt:lpstr>2_Default Design</vt:lpstr>
      <vt:lpstr>1_Orbit</vt:lpstr>
      <vt:lpstr>1_Lock And Key</vt:lpstr>
      <vt:lpstr>8_Default Design</vt:lpstr>
      <vt:lpstr>18_Default Design</vt:lpstr>
      <vt:lpstr>5_Default Design</vt:lpstr>
      <vt:lpstr>13_Default Design</vt:lpstr>
      <vt:lpstr>3_Default Design</vt:lpstr>
      <vt:lpstr>Default Design</vt:lpstr>
      <vt:lpstr>49_Blank Presentation</vt:lpstr>
      <vt:lpstr>23_Office Theme</vt:lpstr>
      <vt:lpstr>22_Office Theme</vt:lpstr>
      <vt:lpstr>4_Default Design</vt:lpstr>
      <vt:lpstr>Genealogies  &amp; OT Chronology  </vt:lpstr>
      <vt:lpstr>What is OT Chronology?</vt:lpstr>
      <vt:lpstr>Why is the Chronology  of the OT important?</vt:lpstr>
      <vt:lpstr>How do Historians Determine the Chronology of the OT?</vt:lpstr>
      <vt:lpstr>How do historians determine OT Chronology?</vt:lpstr>
      <vt:lpstr>Is Genesis 1–11 Real History?</vt:lpstr>
      <vt:lpstr>Hominids? Really?</vt:lpstr>
      <vt:lpstr>PowerPoint Presentation</vt:lpstr>
      <vt:lpstr>Oh, no… I hit the geneaologies</vt:lpstr>
      <vt:lpstr>What’s the point?</vt:lpstr>
      <vt:lpstr>What’s the point?</vt:lpstr>
      <vt:lpstr>Can We Find the Date of Creation from Genesis 5 &amp; 11?</vt:lpstr>
      <vt:lpstr>The Mystery of the Genesis  5 &amp; 11 Genealogies</vt:lpstr>
      <vt:lpstr>Genesis Genealogy Mysteries</vt:lpstr>
      <vt:lpstr>Genesis 5 Genealogy</vt:lpstr>
      <vt:lpstr>Why Don't Genesis 5 &amp; 11 Have Gaps?</vt:lpstr>
      <vt:lpstr>Age at Son's Birth</vt:lpstr>
      <vt:lpstr>Genesis 5 Age at Death</vt:lpstr>
      <vt:lpstr>Why Don't Genesis 5 &amp; 11 Have Gaps?</vt:lpstr>
      <vt:lpstr>Genesis 5 Shorter Than Luke 3</vt:lpstr>
      <vt:lpstr>Why Don't Genesis 5 &amp; 11 Have Gaps?</vt:lpstr>
      <vt:lpstr>Two Views</vt:lpstr>
      <vt:lpstr>Arguments Posed for Gaps</vt:lpstr>
      <vt:lpstr>Straight Chronology Support</vt:lpstr>
      <vt:lpstr>How can you tell the age of the earth?</vt:lpstr>
      <vt:lpstr>"Just do the math."</vt:lpstr>
      <vt:lpstr>Chronology of the Patriarchs (Gen. 5, 11)</vt:lpstr>
      <vt:lpstr>Methuselah's Death</vt:lpstr>
      <vt:lpstr>Flood Chronology</vt:lpstr>
      <vt:lpstr>Flood Chronology</vt:lpstr>
      <vt:lpstr>Patriarch's long lives</vt:lpstr>
      <vt:lpstr>Sumerian King List</vt:lpstr>
      <vt:lpstr>Sumerian King List</vt:lpstr>
      <vt:lpstr>Sumerian King List</vt:lpstr>
      <vt:lpstr>Sumerian King List</vt:lpstr>
      <vt:lpstr>Genesis 5 Age at Son's Birth</vt:lpstr>
      <vt:lpstr>Kitchen on Age at Son's Birth</vt:lpstr>
      <vt:lpstr>Kitchen on Age at Death</vt:lpstr>
      <vt:lpstr>Alternate Kitchen View</vt:lpstr>
      <vt:lpstr>Methuselah</vt:lpstr>
      <vt:lpstr>The Meaning of Each Patriarch's Name in the 10 Generations</vt:lpstr>
      <vt:lpstr>The Meaning of Each Patriarch's Name in the 10 Generations</vt:lpstr>
      <vt:lpstr>OK, so what's the point?</vt:lpstr>
      <vt:lpstr>Will you take God's Word at face value—even when it is uncomfortable?</vt:lpstr>
      <vt:lpstr>How can you tell the age of the earth?</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PowerPoint Presentation</vt:lpstr>
      <vt:lpstr>Creation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Survey link at biblestudydownloads.com</dc:title>
  <dc:creator>Rick Griffith</dc:creator>
  <cp:lastModifiedBy>Rick Griffith</cp:lastModifiedBy>
  <cp:revision>103</cp:revision>
  <dcterms:created xsi:type="dcterms:W3CDTF">2014-04-15T05:56:03Z</dcterms:created>
  <dcterms:modified xsi:type="dcterms:W3CDTF">2023-01-17T01:38:34Z</dcterms:modified>
</cp:coreProperties>
</file>