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>
      <p:cViewPr>
        <p:scale>
          <a:sx n="79" d="100"/>
          <a:sy n="79" d="100"/>
        </p:scale>
        <p:origin x="2920" y="8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72" name="Rectangle 2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07012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3" name="Rectangle 2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0275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416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416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416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5238"/>
            <a:ext cx="32416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fld id="{1586CF2C-21E1-D143-B734-7525FB05AA1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214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3831CC1-6315-B842-BFBE-42A0F70517B4}" type="slidenum">
              <a:rPr lang="en-AU"/>
              <a:pPr>
                <a:defRPr/>
              </a:pPr>
              <a:t>1</a:t>
            </a:fld>
            <a:endParaRPr lang="en-AU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765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167F7C6-123E-2542-97EB-8DFAFDFD071E}" type="slidenum">
              <a:rPr lang="en-AU"/>
              <a:pPr>
                <a:defRPr/>
              </a:pPr>
              <a:t>10</a:t>
            </a:fld>
            <a:endParaRPr lang="en-AU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83C32B7-2EA7-9C44-A1A7-5F27A9DBA778}" type="slidenum">
              <a:rPr lang="en-AU"/>
              <a:pPr>
                <a:defRPr/>
              </a:pPr>
              <a:t>11</a:t>
            </a:fld>
            <a:endParaRPr lang="en-AU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2F2007D-47A3-6E4D-8F83-9EF01786C8F1}" type="slidenum">
              <a:rPr lang="en-AU"/>
              <a:pPr>
                <a:defRPr/>
              </a:pPr>
              <a:t>12</a:t>
            </a:fld>
            <a:endParaRPr lang="en-AU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54F8CB2-17E3-7C49-9E07-001A5820E548}" type="slidenum">
              <a:rPr lang="en-AU"/>
              <a:pPr>
                <a:defRPr/>
              </a:pPr>
              <a:t>13</a:t>
            </a:fld>
            <a:endParaRPr lang="en-AU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8762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4D1BB53-9652-464C-BA03-0058FC03A276}" type="slidenum">
              <a:rPr lang="en-AU"/>
              <a:pPr>
                <a:defRPr/>
              </a:pPr>
              <a:t>14</a:t>
            </a:fld>
            <a:endParaRPr lang="en-AU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8888" y="812800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1EF80B8-049D-1944-B55E-E340F76FA2BB}" type="slidenum">
              <a:rPr lang="en-AU"/>
              <a:pPr>
                <a:defRPr/>
              </a:pPr>
              <a:t>15</a:t>
            </a:fld>
            <a:endParaRPr lang="en-A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C69FFF5-7747-2245-80A7-0CE270E69311}" type="slidenum">
              <a:rPr lang="en-AU"/>
              <a:pPr>
                <a:defRPr/>
              </a:pPr>
              <a:t>16</a:t>
            </a:fld>
            <a:endParaRPr lang="en-AU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8121E8D-B5F5-8148-BEE4-C335B15F3AA8}" type="slidenum">
              <a:rPr lang="en-AU"/>
              <a:pPr>
                <a:defRPr/>
              </a:pPr>
              <a:t>17</a:t>
            </a:fld>
            <a:endParaRPr lang="en-AU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362200" y="812800"/>
            <a:ext cx="2835275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4403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C6EF7D7-B18E-A943-BCD8-149F7D05E830}" type="slidenum">
              <a:rPr lang="en-AU"/>
              <a:pPr>
                <a:defRPr/>
              </a:pPr>
              <a:t>18</a:t>
            </a:fld>
            <a:endParaRPr lang="en-AU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5CBEED6-FD8F-4144-B531-681B5FC71B72}" type="slidenum">
              <a:rPr lang="en-AU"/>
              <a:pPr>
                <a:defRPr/>
              </a:pPr>
              <a:t>19</a:t>
            </a:fld>
            <a:endParaRPr lang="en-AU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7A433B2-E88C-FC45-8FA2-78AEA7E87C73}" type="slidenum">
              <a:rPr lang="en-AU"/>
              <a:pPr>
                <a:defRPr/>
              </a:pPr>
              <a:t>2</a:t>
            </a:fld>
            <a:endParaRPr lang="en-AU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29237" cy="3992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DF240B7-2ECF-8346-B84F-28BD3EB198FE}" type="slidenum">
              <a:rPr lang="en-AU"/>
              <a:pPr>
                <a:defRPr/>
              </a:pPr>
              <a:t>20</a:t>
            </a:fld>
            <a:endParaRPr lang="en-AU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8762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4710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2C3BCDB-4A1D-7A4F-9EBC-8FE503E2DFD3}" type="slidenum">
              <a:rPr lang="en-AU"/>
              <a:pPr>
                <a:defRPr/>
              </a:pPr>
              <a:t>21</a:t>
            </a:fld>
            <a:endParaRPr lang="en-AU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4813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4B23675-EB33-0D4F-8AEC-FDB9FDBAC0E8}" type="slidenum">
              <a:rPr lang="en-AU"/>
              <a:pPr>
                <a:defRPr/>
              </a:pPr>
              <a:t>22</a:t>
            </a:fld>
            <a:endParaRPr lang="en-AU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8762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4915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4E8F64E-D4D6-E046-860C-906BD0343712}" type="slidenum">
              <a:rPr lang="en-AU"/>
              <a:pPr>
                <a:defRPr/>
              </a:pPr>
              <a:t>23</a:t>
            </a:fld>
            <a:endParaRPr lang="en-AU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5017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EB1DDF8-4D0E-3B45-A274-4884BC6A6F5E}" type="slidenum">
              <a:rPr lang="en-AU"/>
              <a:pPr>
                <a:defRPr/>
              </a:pPr>
              <a:t>24</a:t>
            </a:fld>
            <a:endParaRPr lang="en-AU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4000" cy="3997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5120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47334" indent="-325898" eaLnBrk="0" hangingPunct="0">
              <a:defRPr sz="2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03592" indent="-260718" eaLnBrk="0" hangingPunct="0">
              <a:defRPr sz="2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5028" indent="-260718" eaLnBrk="0" hangingPunct="0">
              <a:defRPr sz="2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346465" indent="-260718" eaLnBrk="0" hangingPunct="0">
              <a:defRPr sz="2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867901" indent="-2607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389338" indent="-2607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910775" indent="-2607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432211" indent="-2607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400">
                <a:solidFill>
                  <a:srgbClr val="000000"/>
                </a:solidFill>
              </a:rPr>
              <a:pPr eaLnBrk="1" hangingPunct="1"/>
              <a:t>26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Creation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DC5D631-38AF-104F-B5E4-A466ECAE90B5}" type="slidenum">
              <a:rPr lang="en-AU"/>
              <a:pPr>
                <a:defRPr/>
              </a:pPr>
              <a:t>3</a:t>
            </a:fld>
            <a:endParaRPr lang="en-AU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C5B0608-50E3-BB45-81FF-BA7805457E1F}" type="slidenum">
              <a:rPr lang="en-AU"/>
              <a:pPr>
                <a:defRPr/>
              </a:pPr>
              <a:t>4</a:t>
            </a:fld>
            <a:endParaRPr lang="en-AU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8C06413-9F7B-9F4E-BA9C-AA4460BB743C}" type="slidenum">
              <a:rPr lang="en-AU"/>
              <a:pPr>
                <a:defRPr/>
              </a:pPr>
              <a:t>5</a:t>
            </a:fld>
            <a:endParaRPr lang="en-AU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29237" cy="3992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174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DE58D19-B0B8-0647-8AA5-2878A9A764E6}" type="slidenum">
              <a:rPr lang="en-AU"/>
              <a:pPr>
                <a:defRPr/>
              </a:pPr>
              <a:t>6</a:t>
            </a:fld>
            <a:endParaRPr lang="en-AU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7663FF9-5035-4E40-AD47-506F4C0B57C8}" type="slidenum">
              <a:rPr lang="en-AU"/>
              <a:pPr>
                <a:defRPr/>
              </a:pPr>
              <a:t>7</a:t>
            </a:fld>
            <a:endParaRPr lang="en-AU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7F3E6CD-D5D0-5E40-9908-24F7A0741C7C}" type="slidenum">
              <a:rPr lang="en-AU"/>
              <a:pPr>
                <a:defRPr/>
              </a:pPr>
              <a:t>8</a:t>
            </a:fld>
            <a:endParaRPr lang="en-AU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0825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481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AE58AE5-BE90-1143-A19A-4C88FC9863EB}" type="slidenum">
              <a:rPr lang="en-AU"/>
              <a:pPr>
                <a:defRPr/>
              </a:pPr>
              <a:t>9</a:t>
            </a:fld>
            <a:endParaRPr lang="en-A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38762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9800" cy="478313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436B4-B431-DE48-A627-DD22FD92E6D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272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A73B5-50A6-EA43-8F17-A3586701EAF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66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8688" y="301625"/>
            <a:ext cx="2257425" cy="6418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23050" cy="6418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223E-C1CE-3546-BAFD-DAB22F04DDB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10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203592-AD40-0344-8164-F75EE513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841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1A4E05-DED7-2043-A00F-D166EC96A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31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0C8CDB-09C1-0D43-A7B9-BA8711651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2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F1ACF7D-E269-B446-9331-AF872138C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022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5C1D96-80BC-5945-8D03-9C9581F0A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621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161A5D-2178-E14A-81C4-5D9AC149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35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A703A6-8014-6F43-BDB7-33F0BB1CC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06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5E25B3D-3C74-9B41-A4DA-2EE1303E2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861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341C3-8539-EC49-B766-5604359A2E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211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A3BD2A-A20B-0C49-9E22-AB3F2ED9A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688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6237"/>
            <a:ext cx="2268141" cy="64519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6237"/>
            <a:ext cx="6636411" cy="64519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D7D762-C670-B346-B0D5-9CE14E39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58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39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CD0F6-B91A-0B45-8239-99FC8F823C8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540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0237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5875" y="1768475"/>
            <a:ext cx="4440238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6DC0-05B0-AD42-BC43-068FCCECCB3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54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3AD5-9A37-F140-A8AE-1E5946B6A8C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33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472B-8BCE-8B41-9CB5-493F763F5A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19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C79AB-7CB8-9B4E-8E6F-0D86C8CBCB0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532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430D-4695-354C-9C78-C81A8326BD0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88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F52D7-29EF-404F-8A09-A0B54B7BAB5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28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328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32875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098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575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098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34DD9C5E-4633-0D4F-ACDE-96A13FD445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4" name="Group 2"/>
          <p:cNvGrpSpPr>
            <a:grpSpLocks/>
          </p:cNvGrpSpPr>
          <p:nvPr/>
        </p:nvGrpSpPr>
        <p:grpSpPr bwMode="auto">
          <a:xfrm>
            <a:off x="1" y="4301316"/>
            <a:ext cx="3748732" cy="3251360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6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6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6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6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860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6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860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6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860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6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4031" y="306238"/>
            <a:ext cx="9072563" cy="125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1" y="1763925"/>
            <a:ext cx="9072563" cy="499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7704"/>
            <a:ext cx="2352146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7704"/>
            <a:ext cx="3192198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448" y="6887704"/>
            <a:ext cx="2352146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fld id="{6B554F1D-AE35-2247-90A8-C8479B6ED84F}" type="slidenum">
              <a:rPr lang="en-US"/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01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50397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576263" y="5795963"/>
            <a:ext cx="90709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 algn="ctr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 algn="ctr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 algn="ctr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algn="ctr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algn="ctr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algn="ctr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algn="ctr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146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4800" b="1" i="1" dirty="0">
                <a:solidFill>
                  <a:schemeClr val="accent3"/>
                </a:solidFill>
                <a:latin typeface="angsananew" charset="0"/>
              </a:rPr>
              <a:t>Ron Suter, Melbourne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0F99ED-2A96-7FFA-51BA-791A9589430B}"/>
              </a:ext>
            </a:extLst>
          </p:cNvPr>
          <p:cNvGrpSpPr/>
          <p:nvPr/>
        </p:nvGrpSpPr>
        <p:grpSpPr>
          <a:xfrm>
            <a:off x="0" y="690729"/>
            <a:ext cx="10080625" cy="5337008"/>
            <a:chOff x="0" y="690729"/>
            <a:chExt cx="10080625" cy="5337008"/>
          </a:xfrm>
        </p:grpSpPr>
        <p:pic>
          <p:nvPicPr>
            <p:cNvPr id="1026" name="Picture 2" descr="Air, earth, water and fire | Opinion | RSC Education">
              <a:extLst>
                <a:ext uri="{FF2B5EF4-FFF2-40B4-BE49-F238E27FC236}">
                  <a16:creationId xmlns:a16="http://schemas.microsoft.com/office/drawing/2014/main" id="{26B098F0-79F3-EA55-ACEC-E2FECB234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0887"/>
              <a:ext cx="10080625" cy="527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Air, earth, water and fire | Opinion | RSC Education">
              <a:extLst>
                <a:ext uri="{FF2B5EF4-FFF2-40B4-BE49-F238E27FC236}">
                  <a16:creationId xmlns:a16="http://schemas.microsoft.com/office/drawing/2014/main" id="{DE8D4CD6-4193-E87F-21F8-F131A321CB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" r="72719"/>
            <a:stretch/>
          </p:blipFill>
          <p:spPr bwMode="auto">
            <a:xfrm>
              <a:off x="4536256" y="710180"/>
              <a:ext cx="2592289" cy="527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Air, earth, water and fire | Opinion | RSC Education">
              <a:extLst>
                <a:ext uri="{FF2B5EF4-FFF2-40B4-BE49-F238E27FC236}">
                  <a16:creationId xmlns:a16="http://schemas.microsoft.com/office/drawing/2014/main" id="{BCFB7EB9-3AD9-7D1E-9CF4-9D582DA5D1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8" r="27561"/>
            <a:stretch/>
          </p:blipFill>
          <p:spPr bwMode="auto">
            <a:xfrm>
              <a:off x="359791" y="690729"/>
              <a:ext cx="4680521" cy="527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-13314" y="914301"/>
            <a:ext cx="10080625" cy="1235274"/>
          </a:xfrm>
        </p:spPr>
        <p:txBody>
          <a:bodyPr/>
          <a:lstStyle/>
          <a:p>
            <a:pPr eaLnBrk="1">
              <a:lnSpc>
                <a:spcPct val="146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6600" b="1" dirty="0">
                <a:solidFill>
                  <a:schemeClr val="accent3"/>
                </a:solidFill>
                <a:latin typeface="angsananew" charset="0"/>
              </a:rPr>
              <a:t>WATER, AIR, EARTH </a:t>
            </a:r>
            <a:r>
              <a:rPr lang="en-AU" sz="6600" dirty="0">
                <a:solidFill>
                  <a:schemeClr val="accent3"/>
                </a:solidFill>
                <a:latin typeface="angsananew" charset="0"/>
              </a:rPr>
              <a:t>&amp; </a:t>
            </a:r>
            <a:r>
              <a:rPr lang="en-AU" sz="6600" b="1" dirty="0">
                <a:solidFill>
                  <a:schemeClr val="accent3"/>
                </a:solidFill>
                <a:latin typeface="angsananew" charset="0"/>
              </a:rPr>
              <a:t>FIRE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9388" y="5219700"/>
            <a:ext cx="142398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6000" b="1" dirty="0">
                <a:solidFill>
                  <a:srgbClr val="FFFFFF"/>
                </a:solidFill>
              </a:rPr>
              <a:t>earth - rock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50" y="19050"/>
            <a:ext cx="5840413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12044" y="3959225"/>
            <a:ext cx="20081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4800" dirty="0">
                <a:solidFill>
                  <a:srgbClr val="FFFFFF"/>
                </a:solidFill>
              </a:rPr>
              <a:t>earth – rock &amp; soil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60363" y="3600450"/>
            <a:ext cx="13366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4800" b="1" dirty="0">
                <a:solidFill>
                  <a:srgbClr val="FFFFFF"/>
                </a:solidFill>
              </a:rPr>
              <a:t>earth - soil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5100" cy="124618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EARTH...  is a </a:t>
            </a:r>
            <a:r>
              <a:rPr lang="en-AU" u="sng"/>
              <a:t>mixture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735138"/>
            <a:ext cx="9055100" cy="5103812"/>
          </a:xfrm>
        </p:spPr>
        <p:txBody>
          <a:bodyPr/>
          <a:lstStyle/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(Two-thirds of the earth's surface is covered with water, mostly salty water = the oceans.)</a:t>
            </a:r>
            <a:r>
              <a:rPr lang="ar-sa">
                <a:cs typeface="Arial" charset="0"/>
              </a:rPr>
              <a:t>‏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The earth that is “dry land” consists of sands, rocks and soils.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These sands, rocks and soils are mixtures of various mineral compounds, many of which are useful to mankind.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The best soils include tiny living things as well as minerals.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93750" y="273050"/>
            <a:ext cx="8589963" cy="134778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2800" b="1" u="sng"/>
              <a:t>Chemical Composition of the Earth's Crust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93750" y="1439863"/>
            <a:ext cx="9118600" cy="55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2000" u="sng"/>
              <a:t>Element</a:t>
            </a:r>
            <a:r>
              <a:rPr lang="en-AU" sz="2000"/>
              <a:t>     </a:t>
            </a:r>
            <a:r>
              <a:rPr lang="en-AU" sz="2000" u="sng"/>
              <a:t>% in Crust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oxygen	    	46.6		 Mineral resources consist of fuels, metal-containing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silicon	    	27.7		 deposits, and non-metal deposits.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aluminium    8.1		       Coal, petroleum, &amp; gas are the mineral fuels.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iron 	      	 5.0		       Metal deposits are usually found in combination with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calcium	       3.6		       other metals or with a non-metal.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sodium	      	 2.8		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potassium    2.6		 99% of the earth's crust comprises only 10 elements.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magnesium  2.1		 Only 4 (Al, Fe, Mg, &amp; Ti) are industrial metals &amp; only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titanium	        0.4		 small amounts of these are available for mining.</a:t>
            </a:r>
          </a:p>
          <a:p>
            <a:pPr>
              <a:buClrTx/>
              <a:buFontTx/>
              <a:buNone/>
              <a:defRPr/>
            </a:pPr>
            <a:r>
              <a:rPr lang="en-AU" sz="2000" u="sng"/>
              <a:t>hydrogen      0.14</a:t>
            </a:r>
            <a:r>
              <a:rPr lang="en-AU" sz="2000"/>
              <a:t>		 The other industrial metals (Cu, Zn, Pb, Sn, Au, Ag)‏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copper	        0.007	        are found in only minute amounts.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tin	     	        0.004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lead	        0.0016	         The metal deposits are used commercially in trade,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silver	        0.00001	   building &amp; manufacturing.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gold	        0.0000005	   The non-metals (O, Si, &amp; H) are used in glass,</a:t>
            </a:r>
          </a:p>
          <a:p>
            <a:pPr>
              <a:buClrTx/>
              <a:buFontTx/>
              <a:buNone/>
              <a:defRPr/>
            </a:pPr>
            <a:r>
              <a:rPr lang="en-AU" sz="2000"/>
              <a:t>			                       balloons, and in various chemical compounds.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80400" y="720725"/>
            <a:ext cx="5349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7200" b="1" dirty="0"/>
              <a:t>fire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60588"/>
            <a:ext cx="100806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480175" y="6275388"/>
            <a:ext cx="5349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4800" b="1" dirty="0"/>
              <a:t>fire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11175" y="1230313"/>
            <a:ext cx="2008857" cy="82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4400" b="1" dirty="0">
                <a:solidFill>
                  <a:srgbClr val="FFFFFF"/>
                </a:solidFill>
              </a:rPr>
              <a:t>fire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286250" y="5759450"/>
            <a:ext cx="5349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5400" b="1" dirty="0"/>
              <a:t>fire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8" y="608013"/>
            <a:ext cx="709612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9750" y="1439863"/>
            <a:ext cx="5349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5400" b="1" dirty="0"/>
              <a:t>fire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38" y="0"/>
            <a:ext cx="6491287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96096" y="6516141"/>
            <a:ext cx="7762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3600" b="1" dirty="0"/>
              <a:t>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900113"/>
            <a:ext cx="9055100" cy="1246187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FIRE...  is a </a:t>
            </a:r>
            <a:r>
              <a:rPr lang="en-AU" u="sng"/>
              <a:t>process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0138" y="2522538"/>
            <a:ext cx="8297862" cy="4313237"/>
          </a:xfrm>
        </p:spPr>
        <p:txBody>
          <a:bodyPr/>
          <a:lstStyle/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Most fuels contain carbon (= C).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When the ignition temperature of a fuel is reached or exceeded it will start to burn.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Burning gives off heat and light.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The burning process allows the carbon to combine chemically with oxygen, thus forming CO</a:t>
            </a:r>
            <a:r>
              <a:rPr lang="en-AU" sz="1800"/>
              <a:t>2</a:t>
            </a:r>
            <a:r>
              <a:rPr lang="en-AU"/>
              <a:t> and CO.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1006475"/>
            <a:ext cx="9070975" cy="12604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u="sng" dirty="0"/>
              <a:t>Objective Science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2879725"/>
            <a:ext cx="8816975" cy="4359275"/>
          </a:xfrm>
        </p:spPr>
        <p:txBody>
          <a:bodyPr/>
          <a:lstStyle/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Water – a </a:t>
            </a:r>
            <a:r>
              <a:rPr lang="en-AU" b="1" i="1" u="sng"/>
              <a:t>compound</a:t>
            </a:r>
            <a:r>
              <a:rPr lang="en-AU"/>
              <a:t> of two gases.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Air      – the atmosphere, a </a:t>
            </a:r>
            <a:r>
              <a:rPr lang="en-AU" b="1" i="1" u="sng"/>
              <a:t>mixture</a:t>
            </a:r>
            <a:r>
              <a:rPr lang="en-AU"/>
              <a:t> of gases.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Earth  -  a </a:t>
            </a:r>
            <a:r>
              <a:rPr lang="en-AU" b="1" i="1" u="sng"/>
              <a:t>mixture</a:t>
            </a:r>
            <a:r>
              <a:rPr lang="en-AU"/>
              <a:t> of solids, mostly   	                             compounds, with a few elements. 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Fire    – the </a:t>
            </a:r>
            <a:r>
              <a:rPr lang="en-AU" b="1" i="1" u="sng"/>
              <a:t>process</a:t>
            </a:r>
            <a:r>
              <a:rPr lang="en-AU"/>
              <a:t> of combustion:  fuel,                        heat &amp; oxygen are all needed.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4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547688"/>
            <a:ext cx="9061450" cy="1252537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u="sng"/>
              <a:t>The Elements in Our Bodies</a:t>
            </a:r>
            <a:r>
              <a:rPr lang="en-AU"/>
              <a:t>: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19138" y="2292350"/>
            <a:ext cx="795020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89563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8958263" algn="l"/>
                <a:tab pos="9407525" algn="l"/>
                <a:tab pos="9856788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89563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8958263" algn="l"/>
                <a:tab pos="9407525" algn="l"/>
                <a:tab pos="9856788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89563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8958263" algn="l"/>
                <a:tab pos="9407525" algn="l"/>
                <a:tab pos="9856788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89563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8958263" algn="l"/>
                <a:tab pos="9407525" algn="l"/>
                <a:tab pos="9856788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89563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8958263" algn="l"/>
                <a:tab pos="9407525" algn="l"/>
                <a:tab pos="9856788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89563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8958263" algn="l"/>
                <a:tab pos="9407525" algn="l"/>
                <a:tab pos="9856788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89563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8958263" algn="l"/>
                <a:tab pos="9407525" algn="l"/>
                <a:tab pos="9856788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89563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8958263" algn="l"/>
                <a:tab pos="9407525" algn="l"/>
                <a:tab pos="9856788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89563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  <a:tab pos="8958263" algn="l"/>
                <a:tab pos="9407525" algn="l"/>
                <a:tab pos="9856788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2000" b="1" dirty="0"/>
              <a:t>oxygen		   O  65%             Plus faint traces of:  </a:t>
            </a:r>
            <a:r>
              <a:rPr lang="en-AU" sz="2000" b="1" dirty="0" err="1"/>
              <a:t>flourine</a:t>
            </a:r>
            <a:r>
              <a:rPr lang="en-AU" sz="2000" b="1" dirty="0"/>
              <a:t>       F</a:t>
            </a:r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carbon		   C  18%                                                silicon         Si</a:t>
            </a:r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hydrogen       H   10%                                               manganese </a:t>
            </a:r>
            <a:r>
              <a:rPr lang="en-AU" sz="2000" b="1" dirty="0" err="1"/>
              <a:t>Mn</a:t>
            </a:r>
            <a:endParaRPr lang="en-AU" sz="2000" b="1" dirty="0"/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nitrogen         N     3%                                               zinc              Zn</a:t>
            </a:r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calcium         </a:t>
            </a:r>
            <a:r>
              <a:rPr lang="en-AU" sz="2000" b="1" dirty="0" err="1"/>
              <a:t>Ca</a:t>
            </a:r>
            <a:r>
              <a:rPr lang="en-AU" sz="2000" b="1" dirty="0"/>
              <a:t>    1.5%                                            copper         Cu</a:t>
            </a:r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phosphorous P     1.0%                                            aluminium   Al</a:t>
            </a:r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potassium      K       .35%                                          arsenic        As</a:t>
            </a:r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sulphur          S        .25%</a:t>
            </a:r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sodium          Na      .15%</a:t>
            </a:r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chlorine         </a:t>
            </a:r>
            <a:r>
              <a:rPr lang="en-AU" sz="2000" b="1" dirty="0" err="1"/>
              <a:t>Cl</a:t>
            </a:r>
            <a:r>
              <a:rPr lang="en-AU" sz="2000" b="1" dirty="0"/>
              <a:t>       .15%                        	Total, for all materials,</a:t>
            </a:r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magnesium   Mg      .05%                                     ~ $160 USD;</a:t>
            </a:r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iron                Fe       .0004%		                   For “living” tissue,</a:t>
            </a:r>
          </a:p>
          <a:p>
            <a:pPr>
              <a:buClrTx/>
              <a:buFontTx/>
              <a:buNone/>
              <a:defRPr/>
            </a:pPr>
            <a:r>
              <a:rPr lang="en-AU" sz="2000" b="1" dirty="0"/>
              <a:t>iodine             I         .00004%                                 &gt;45M USD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863600"/>
            <a:ext cx="9059862" cy="125095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u="sng"/>
              <a:t>What is the Price of Salvation??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2187575"/>
            <a:ext cx="9059862" cy="4889500"/>
          </a:xfrm>
        </p:spPr>
        <p:txBody>
          <a:bodyPr/>
          <a:lstStyle/>
          <a:p>
            <a:pPr marL="465138" indent="-358775" eaLnBrk="1">
              <a:buClrTx/>
              <a:buSzPct val="45000"/>
              <a:buFontTx/>
              <a:buNone/>
              <a:tabLst>
                <a:tab pos="3968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/>
            </a:pPr>
            <a:endParaRPr lang="en-AU" dirty="0"/>
          </a:p>
          <a:p>
            <a:pPr marL="465138" indent="-358775" eaLnBrk="1">
              <a:buSzPct val="45000"/>
              <a:buFont typeface="Wingdings" charset="0"/>
              <a:buChar char=""/>
              <a:tabLst>
                <a:tab pos="3968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/>
            </a:pPr>
            <a:r>
              <a:rPr lang="en-AU" dirty="0"/>
              <a:t>“God showed His love for us by sending Christ to die for us while we were still sinners.”</a:t>
            </a:r>
          </a:p>
          <a:p>
            <a:pPr marL="465138" indent="-358775" eaLnBrk="1">
              <a:buSzPct val="45000"/>
              <a:buFont typeface="Wingdings" charset="0"/>
              <a:buChar char=""/>
              <a:tabLst>
                <a:tab pos="3968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/>
            </a:pPr>
            <a:r>
              <a:rPr lang="en-AU" dirty="0"/>
              <a:t>“For God so loved the world that he gave His only Son, so that whoever believes in Him should not perish but have everlasting life.”</a:t>
            </a:r>
          </a:p>
          <a:p>
            <a:pPr marL="465138" indent="-358775" eaLnBrk="1">
              <a:buSzPct val="45000"/>
              <a:buFont typeface="Wingdings" charset="0"/>
              <a:buChar char=""/>
              <a:tabLst>
                <a:tab pos="396875" algn="l"/>
                <a:tab pos="501650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</a:tabLst>
              <a:defRPr/>
            </a:pPr>
            <a:r>
              <a:rPr lang="en-AU" dirty="0"/>
              <a:t>Romans 5:8;  John 3:16.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25" y="1562685"/>
            <a:ext cx="2952434" cy="2780630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15970455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03707"/>
            <a:ext cx="10080625" cy="755968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Creation link at </a:t>
            </a:r>
            <a:r>
              <a:rPr lang="en-US" sz="35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0080625" cy="7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0783" tIns="50392" rIns="100783" bIns="50392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1007838" eaLnBrk="1" hangingPunct="1">
              <a:lnSpc>
                <a:spcPct val="100000"/>
              </a:lnSpc>
              <a:buClrTx/>
              <a:buSzTx/>
            </a:pPr>
            <a:r>
              <a:rPr 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5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8696" y="702154"/>
            <a:ext cx="10178021" cy="6228128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92" y="2449718"/>
            <a:ext cx="6783489" cy="38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13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325" y="0"/>
            <a:ext cx="691197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79950" y="2700338"/>
            <a:ext cx="7762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4000" b="1">
                <a:solidFill>
                  <a:srgbClr val="FFFFFF"/>
                </a:solidFill>
              </a:rPr>
              <a:t>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494213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17008" y="4006850"/>
            <a:ext cx="2978998" cy="133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b="1" dirty="0"/>
              <a:t>Antarctic</a:t>
            </a:r>
          </a:p>
          <a:p>
            <a:pPr algn="ctr">
              <a:buClrTx/>
              <a:buFontTx/>
              <a:buNone/>
              <a:defRPr/>
            </a:pPr>
            <a:r>
              <a:rPr lang="en-US" sz="4000" b="1" dirty="0"/>
              <a:t>Ice-Breaker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39975" y="1439863"/>
            <a:ext cx="776288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b="1">
                <a:solidFill>
                  <a:srgbClr val="FFFFFF"/>
                </a:solidFill>
              </a:rPr>
              <a:t>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900113"/>
            <a:ext cx="9055100" cy="12604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WATER... is a </a:t>
            </a:r>
            <a:r>
              <a:rPr lang="en-AU" u="sng"/>
              <a:t>compound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163" y="2708275"/>
            <a:ext cx="9055100" cy="3592513"/>
          </a:xfrm>
        </p:spPr>
        <p:txBody>
          <a:bodyPr/>
          <a:lstStyle/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A compound is a chemical combination of two or more elements.  Examples: CO</a:t>
            </a:r>
            <a:r>
              <a:rPr lang="en-AU" sz="1800"/>
              <a:t>2</a:t>
            </a:r>
            <a:r>
              <a:rPr lang="en-AU"/>
              <a:t>, C</a:t>
            </a:r>
            <a:r>
              <a:rPr lang="en-AU" sz="1800"/>
              <a:t>6</a:t>
            </a:r>
            <a:r>
              <a:rPr lang="en-AU"/>
              <a:t>H</a:t>
            </a:r>
            <a:r>
              <a:rPr lang="en-AU" sz="1800"/>
              <a:t>9</a:t>
            </a:r>
            <a:r>
              <a:rPr lang="en-AU"/>
              <a:t>O</a:t>
            </a:r>
            <a:r>
              <a:rPr lang="en-AU" sz="1800"/>
              <a:t>6</a:t>
            </a:r>
            <a:r>
              <a:rPr lang="en-AU"/>
              <a:t>.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A compound may look quite different from its component elements.  Examples: NaCl, </a:t>
            </a:r>
            <a:r>
              <a:rPr lang="en-AU" u="sng"/>
              <a:t>H</a:t>
            </a:r>
            <a:r>
              <a:rPr lang="en-AU" sz="1800" u="sng"/>
              <a:t>2</a:t>
            </a:r>
            <a:r>
              <a:rPr lang="en-AU" u="sng"/>
              <a:t>O</a:t>
            </a:r>
            <a:r>
              <a:rPr lang="en-AU"/>
              <a:t>.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Water (usually a liquid) is a combination of the two gases: hydrogen &amp; oxygen.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0"/>
            <a:ext cx="46069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40512" y="4571925"/>
            <a:ext cx="2432375" cy="197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sz="4000" b="1" dirty="0"/>
              <a:t>Otto</a:t>
            </a:r>
          </a:p>
          <a:p>
            <a:pPr algn="ctr">
              <a:buClrTx/>
              <a:buFontTx/>
              <a:buNone/>
              <a:defRPr/>
            </a:pPr>
            <a:r>
              <a:rPr lang="en-US" sz="4000" b="1" dirty="0"/>
              <a:t>Lilienthal</a:t>
            </a:r>
          </a:p>
          <a:p>
            <a:pPr algn="ctr">
              <a:buClrTx/>
              <a:buFontTx/>
              <a:buNone/>
              <a:defRPr/>
            </a:pPr>
            <a:r>
              <a:rPr lang="en-US" sz="4000" b="1" dirty="0"/>
              <a:t>1895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80272" y="6543684"/>
            <a:ext cx="460053" cy="85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4000" b="1" dirty="0"/>
              <a:t>air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00113" y="6119813"/>
            <a:ext cx="4603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4000" b="1" dirty="0"/>
              <a:t>air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4983163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00225" y="3959225"/>
            <a:ext cx="4603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AU" sz="4000" b="1" dirty="0"/>
              <a:t>air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900113"/>
            <a:ext cx="9055100" cy="1260475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AIR...  is a </a:t>
            </a:r>
            <a:r>
              <a:rPr lang="en-AU" u="sng"/>
              <a:t>mixture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2879725"/>
            <a:ext cx="7937500" cy="3771900"/>
          </a:xfrm>
        </p:spPr>
        <p:txBody>
          <a:bodyPr/>
          <a:lstStyle/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About 78% pure nitrogen (gas)</a:t>
            </a:r>
            <a:r>
              <a:rPr lang="ar-sa">
                <a:cs typeface="Arial" charset="0"/>
              </a:rPr>
              <a:t>‏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About 21% pure oxygen (gas)</a:t>
            </a:r>
            <a:r>
              <a:rPr lang="ar-sa">
                <a:cs typeface="Arial" charset="0"/>
              </a:rPr>
              <a:t>‏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About 0.03% pure carbon dioxide</a:t>
            </a:r>
          </a:p>
          <a:p>
            <a:pPr marL="395288" indent="-290513" eaLnBrk="1">
              <a:buSzPct val="45000"/>
              <a:buFont typeface="Wingdings" charset="0"/>
              <a:buChar char=""/>
              <a:tabLst>
                <a:tab pos="395288" algn="l"/>
                <a:tab pos="500063" algn="l"/>
                <a:tab pos="949325" algn="l"/>
                <a:tab pos="1398588" algn="l"/>
                <a:tab pos="1847850" algn="l"/>
                <a:tab pos="2297113" algn="l"/>
                <a:tab pos="2746375" algn="l"/>
                <a:tab pos="3195638" algn="l"/>
                <a:tab pos="3644900" algn="l"/>
                <a:tab pos="4094163" algn="l"/>
                <a:tab pos="4543425" algn="l"/>
                <a:tab pos="4992688" algn="l"/>
                <a:tab pos="5441950" algn="l"/>
                <a:tab pos="5891213" algn="l"/>
                <a:tab pos="6340475" algn="l"/>
                <a:tab pos="6789738" algn="l"/>
                <a:tab pos="7239000" algn="l"/>
                <a:tab pos="7688263" algn="l"/>
                <a:tab pos="8137525" algn="l"/>
                <a:tab pos="8586788" algn="l"/>
                <a:tab pos="9036050" algn="l"/>
              </a:tabLst>
              <a:defRPr/>
            </a:pPr>
            <a:r>
              <a:rPr lang="en-AU"/>
              <a:t>Other gases, including water vapour,         are present in much smaller amounts.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34484</TotalTime>
  <Words>784</Words>
  <Application>Microsoft Macintosh PowerPoint</Application>
  <PresentationFormat>Custom</PresentationFormat>
  <Paragraphs>111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angsananew</vt:lpstr>
      <vt:lpstr>Arial</vt:lpstr>
      <vt:lpstr>Times New Roman</vt:lpstr>
      <vt:lpstr>Wingdings</vt:lpstr>
      <vt:lpstr>Office Theme</vt:lpstr>
      <vt:lpstr>Orbit</vt:lpstr>
      <vt:lpstr>WATER, AIR, EARTH &amp; FIRE</vt:lpstr>
      <vt:lpstr>PowerPoint Presentation</vt:lpstr>
      <vt:lpstr>PowerPoint Presentation</vt:lpstr>
      <vt:lpstr>PowerPoint Presentation</vt:lpstr>
      <vt:lpstr>WATER... is a compound</vt:lpstr>
      <vt:lpstr>PowerPoint Presentation</vt:lpstr>
      <vt:lpstr>PowerPoint Presentation</vt:lpstr>
      <vt:lpstr>PowerPoint Presentation</vt:lpstr>
      <vt:lpstr>AIR...  is a mixture</vt:lpstr>
      <vt:lpstr>PowerPoint Presentation</vt:lpstr>
      <vt:lpstr>PowerPoint Presentation</vt:lpstr>
      <vt:lpstr>PowerPoint Presentation</vt:lpstr>
      <vt:lpstr>EARTH...  is a mixture</vt:lpstr>
      <vt:lpstr>Chemical Composition of the Earth's Crust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FIRE...  is a process</vt:lpstr>
      <vt:lpstr>Objective Science</vt:lpstr>
      <vt:lpstr>PowerPoint Presentation</vt:lpstr>
      <vt:lpstr>The Elements in Our Bodies:</vt:lpstr>
      <vt:lpstr>What is the Price of Salvation??</vt:lpstr>
      <vt:lpstr>Black</vt:lpstr>
      <vt:lpstr>Creation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ELEMENTS,  COMPOUNDS, &amp; MIXTURES</dc:title>
  <dc:creator>Ron</dc:creator>
  <cp:lastModifiedBy>Rick Griffith</cp:lastModifiedBy>
  <cp:revision>8</cp:revision>
  <cp:lastPrinted>2013-09-11T09:56:46Z</cp:lastPrinted>
  <dcterms:created xsi:type="dcterms:W3CDTF">1601-01-01T00:00:00Z</dcterms:created>
  <dcterms:modified xsi:type="dcterms:W3CDTF">2023-01-17T01:27:14Z</dcterms:modified>
</cp:coreProperties>
</file>