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73" r:id="rId3"/>
  </p:sldMasterIdLst>
  <p:notesMasterIdLst>
    <p:notesMasterId r:id="rId58"/>
  </p:notesMasterIdLst>
  <p:handoutMasterIdLst>
    <p:handoutMasterId r:id="rId59"/>
  </p:handoutMasterIdLst>
  <p:sldIdLst>
    <p:sldId id="256" r:id="rId4"/>
    <p:sldId id="257" r:id="rId5"/>
    <p:sldId id="393" r:id="rId6"/>
    <p:sldId id="258" r:id="rId7"/>
    <p:sldId id="259" r:id="rId8"/>
    <p:sldId id="260" r:id="rId9"/>
    <p:sldId id="399" r:id="rId10"/>
    <p:sldId id="275" r:id="rId11"/>
    <p:sldId id="381" r:id="rId12"/>
    <p:sldId id="271" r:id="rId13"/>
    <p:sldId id="345" r:id="rId14"/>
    <p:sldId id="400" r:id="rId15"/>
    <p:sldId id="301" r:id="rId16"/>
    <p:sldId id="363" r:id="rId17"/>
    <p:sldId id="359" r:id="rId18"/>
    <p:sldId id="274" r:id="rId19"/>
    <p:sldId id="303" r:id="rId20"/>
    <p:sldId id="391" r:id="rId21"/>
    <p:sldId id="298" r:id="rId22"/>
    <p:sldId id="401" r:id="rId23"/>
    <p:sldId id="402" r:id="rId24"/>
    <p:sldId id="288" r:id="rId25"/>
    <p:sldId id="333" r:id="rId26"/>
    <p:sldId id="346" r:id="rId27"/>
    <p:sldId id="349" r:id="rId28"/>
    <p:sldId id="279" r:id="rId29"/>
    <p:sldId id="280" r:id="rId30"/>
    <p:sldId id="403" r:id="rId31"/>
    <p:sldId id="282" r:id="rId32"/>
    <p:sldId id="372" r:id="rId33"/>
    <p:sldId id="360" r:id="rId34"/>
    <p:sldId id="284" r:id="rId35"/>
    <p:sldId id="358" r:id="rId36"/>
    <p:sldId id="261" r:id="rId37"/>
    <p:sldId id="312" r:id="rId38"/>
    <p:sldId id="387" r:id="rId39"/>
    <p:sldId id="268" r:id="rId40"/>
    <p:sldId id="408" r:id="rId41"/>
    <p:sldId id="409" r:id="rId42"/>
    <p:sldId id="319" r:id="rId43"/>
    <p:sldId id="300" r:id="rId44"/>
    <p:sldId id="371" r:id="rId45"/>
    <p:sldId id="294" r:id="rId46"/>
    <p:sldId id="321" r:id="rId47"/>
    <p:sldId id="313" r:id="rId48"/>
    <p:sldId id="369" r:id="rId49"/>
    <p:sldId id="352" r:id="rId50"/>
    <p:sldId id="366" r:id="rId51"/>
    <p:sldId id="365" r:id="rId52"/>
    <p:sldId id="380" r:id="rId53"/>
    <p:sldId id="404" r:id="rId54"/>
    <p:sldId id="364" r:id="rId55"/>
    <p:sldId id="410" r:id="rId56"/>
    <p:sldId id="411" r:id="rId57"/>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0000"/>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800" kern="1200">
        <a:solidFill>
          <a:srgbClr val="000000"/>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800" kern="1200">
        <a:solidFill>
          <a:srgbClr val="000000"/>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800" kern="1200">
        <a:solidFill>
          <a:srgbClr val="000000"/>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800" kern="1200">
        <a:solidFill>
          <a:srgbClr val="000000"/>
        </a:solidFill>
        <a:latin typeface="Arial" charset="0"/>
        <a:ea typeface="ＭＳ Ｐゴシック" charset="0"/>
        <a:cs typeface="ＭＳ Ｐゴシック" charset="0"/>
      </a:defRPr>
    </a:lvl5pPr>
    <a:lvl6pPr marL="2286000" algn="l" defTabSz="457200" rtl="0" eaLnBrk="1" latinLnBrk="0" hangingPunct="1">
      <a:defRPr sz="2800" kern="1200">
        <a:solidFill>
          <a:srgbClr val="000000"/>
        </a:solidFill>
        <a:latin typeface="Arial" charset="0"/>
        <a:ea typeface="ＭＳ Ｐゴシック" charset="0"/>
        <a:cs typeface="ＭＳ Ｐゴシック" charset="0"/>
      </a:defRPr>
    </a:lvl6pPr>
    <a:lvl7pPr marL="2743200" algn="l" defTabSz="457200" rtl="0" eaLnBrk="1" latinLnBrk="0" hangingPunct="1">
      <a:defRPr sz="2800" kern="1200">
        <a:solidFill>
          <a:srgbClr val="000000"/>
        </a:solidFill>
        <a:latin typeface="Arial" charset="0"/>
        <a:ea typeface="ＭＳ Ｐゴシック" charset="0"/>
        <a:cs typeface="ＭＳ Ｐゴシック" charset="0"/>
      </a:defRPr>
    </a:lvl7pPr>
    <a:lvl8pPr marL="3200400" algn="l" defTabSz="457200" rtl="0" eaLnBrk="1" latinLnBrk="0" hangingPunct="1">
      <a:defRPr sz="2800" kern="1200">
        <a:solidFill>
          <a:srgbClr val="000000"/>
        </a:solidFill>
        <a:latin typeface="Arial" charset="0"/>
        <a:ea typeface="ＭＳ Ｐゴシック" charset="0"/>
        <a:cs typeface="ＭＳ Ｐゴシック" charset="0"/>
      </a:defRPr>
    </a:lvl8pPr>
    <a:lvl9pPr marL="3657600" algn="l" defTabSz="457200" rtl="0" eaLnBrk="1" latinLnBrk="0" hangingPunct="1">
      <a:defRPr sz="2800" kern="1200">
        <a:solidFill>
          <a:srgbClr val="000000"/>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01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CC00CC"/>
    <a:srgbClr val="000000"/>
    <a:srgbClr val="DDDDDD"/>
    <a:srgbClr val="FFFFFF"/>
    <a:srgbClr val="000066"/>
    <a:srgbClr val="00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snapToGrid="0">
      <p:cViewPr>
        <p:scale>
          <a:sx n="86" d="100"/>
          <a:sy n="86" d="100"/>
        </p:scale>
        <p:origin x="2944" y="848"/>
      </p:cViewPr>
      <p:guideLst>
        <p:guide orient="horz" pos="301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 d="1"/>
        <a:sy n="1" d="1"/>
      </p:scale>
      <p:origin x="0" y="8000"/>
    </p:cViewPr>
  </p:sorterViewPr>
  <p:notesViewPr>
    <p:cSldViewPr snapToGrid="0">
      <p:cViewPr varScale="1">
        <p:scale>
          <a:sx n="37" d="100"/>
          <a:sy n="37" d="100"/>
        </p:scale>
        <p:origin x="-147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_rels/viewProps.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Times New Roman" charset="0"/>
                <a:cs typeface="+mn-cs"/>
              </a:defRPr>
            </a:lvl1pPr>
          </a:lstStyle>
          <a:p>
            <a:pPr>
              <a:defRPr/>
            </a:pPr>
            <a:endParaRPr lang="en-US"/>
          </a:p>
        </p:txBody>
      </p:sp>
      <p:sp>
        <p:nvSpPr>
          <p:cNvPr id="5017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charset="0"/>
                <a:cs typeface="+mn-cs"/>
              </a:defRPr>
            </a:lvl1pPr>
          </a:lstStyle>
          <a:p>
            <a:pPr>
              <a:defRPr/>
            </a:pPr>
            <a:endParaRPr lang="en-US"/>
          </a:p>
        </p:txBody>
      </p:sp>
      <p:sp>
        <p:nvSpPr>
          <p:cNvPr id="5018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Times New Roman" charset="0"/>
                <a:cs typeface="+mn-cs"/>
              </a:defRPr>
            </a:lvl1pPr>
          </a:lstStyle>
          <a:p>
            <a:pPr>
              <a:defRPr/>
            </a:pPr>
            <a:endParaRPr lang="en-US"/>
          </a:p>
        </p:txBody>
      </p:sp>
      <p:sp>
        <p:nvSpPr>
          <p:cNvPr id="5018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charset="0"/>
                <a:cs typeface="+mn-cs"/>
              </a:defRPr>
            </a:lvl1pPr>
          </a:lstStyle>
          <a:p>
            <a:pPr>
              <a:defRPr/>
            </a:pPr>
            <a:fld id="{B30D8EB1-3412-F340-9AB5-D20E873FE1F1}" type="slidenum">
              <a:rPr lang="en-US"/>
              <a:pPr>
                <a:defRPr/>
              </a:pPr>
              <a:t>‹#›</a:t>
            </a:fld>
            <a:endParaRPr lang="en-US"/>
          </a:p>
        </p:txBody>
      </p:sp>
    </p:spTree>
    <p:extLst>
      <p:ext uri="{BB962C8B-B14F-4D97-AF65-F5344CB8AC3E}">
        <p14:creationId xmlns:p14="http://schemas.microsoft.com/office/powerpoint/2010/main" val="3066523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Times New Roman" charset="0"/>
                <a:cs typeface="+mn-cs"/>
              </a:defRPr>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charset="0"/>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Times New Roman" charset="0"/>
                <a:cs typeface="+mn-cs"/>
              </a:defRPr>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charset="0"/>
                <a:cs typeface="+mn-cs"/>
              </a:defRPr>
            </a:lvl1pPr>
          </a:lstStyle>
          <a:p>
            <a:pPr>
              <a:defRPr/>
            </a:pPr>
            <a:fld id="{A7530510-FDA1-A04E-973C-E6F84CBA1C97}" type="slidenum">
              <a:rPr lang="en-US"/>
              <a:pPr>
                <a:defRPr/>
              </a:pPr>
              <a:t>‹#›</a:t>
            </a:fld>
            <a:endParaRPr lang="en-US"/>
          </a:p>
        </p:txBody>
      </p:sp>
    </p:spTree>
    <p:extLst>
      <p:ext uri="{BB962C8B-B14F-4D97-AF65-F5344CB8AC3E}">
        <p14:creationId xmlns:p14="http://schemas.microsoft.com/office/powerpoint/2010/main" val="223522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6CAD53-6E9E-FC40-A6DC-1D9A8C6AB0E6}" type="slidenum">
              <a:rPr lang="en-US"/>
              <a:pPr>
                <a:defRPr/>
              </a:pPr>
              <a:t>3</a:t>
            </a:fld>
            <a:endParaRPr lang="en-US"/>
          </a:p>
        </p:txBody>
      </p:sp>
      <p:sp>
        <p:nvSpPr>
          <p:cNvPr id="29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3891" name="Rectangle 3"/>
          <p:cNvSpPr>
            <a:spLocks noGrp="1" noChangeArrowheads="1"/>
          </p:cNvSpPr>
          <p:nvPr>
            <p:ph type="body" idx="1"/>
          </p:nvPr>
        </p:nvSpPr>
        <p:spPr/>
        <p:txBody>
          <a:bodyPr/>
          <a:lstStyle/>
          <a:p>
            <a:pPr>
              <a:defRPr/>
            </a:pPr>
            <a:r>
              <a:rPr kumimoji="0" lang="en-US">
                <a:cs typeface="+mn-cs"/>
              </a:rPr>
              <a:t>The evidence is that we are here therefore we must have evolved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B88C0B-47F3-784D-8AC9-FE8D4F85AD68}" type="slidenum">
              <a:rPr lang="en-US"/>
              <a:pPr>
                <a:defRPr/>
              </a:pPr>
              <a:t>22</a:t>
            </a:fld>
            <a:endParaRPr lang="en-US"/>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p:txBody>
          <a:bodyPr/>
          <a:lstStyle/>
          <a:p>
            <a:pPr>
              <a:defRPr/>
            </a:pPr>
            <a:r>
              <a:rPr lang="en-US">
                <a:cs typeface="+mn-cs"/>
              </a:rPr>
              <a:t>To achieve 100 heads in a row  you will need to flip the penny over 31 million times a sec for over 1-quadrillion years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E6476B-E92B-DD4A-9CA0-C48826D55471}" type="slidenum">
              <a:rPr lang="en-US"/>
              <a:pPr>
                <a:defRPr/>
              </a:pPr>
              <a:t>38</a:t>
            </a:fld>
            <a:endParaRPr lang="en-US"/>
          </a:p>
        </p:txBody>
      </p:sp>
      <p:sp>
        <p:nvSpPr>
          <p:cNvPr id="31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43" name="Rectangle 3"/>
          <p:cNvSpPr>
            <a:spLocks noGrp="1" noChangeArrowheads="1"/>
          </p:cNvSpPr>
          <p:nvPr>
            <p:ph type="body" idx="1"/>
          </p:nvPr>
        </p:nvSpPr>
        <p:spPr>
          <a:xfrm>
            <a:off x="685800" y="4343400"/>
            <a:ext cx="5486400" cy="4114800"/>
          </a:xfrm>
        </p:spPr>
        <p:txBody>
          <a:bodyPr/>
          <a:lstStyle/>
          <a:p>
            <a:pPr>
              <a:spcBef>
                <a:spcPct val="50000"/>
              </a:spcBef>
              <a:defRPr/>
            </a:pPr>
            <a:r>
              <a:rPr lang="en-US">
                <a:cs typeface="+mn-cs"/>
              </a:rPr>
              <a:t>The simplest living cell could not have arisen by chance. Just like the eye, the proto-cell must have evolved from simpler ancestral cells, presumably by a process of natural selection. But this is where the first big problem with the origin of life arises. What were those simpler entities?</a:t>
            </a:r>
            <a:r>
              <a:rPr lang="ja-JP" altLang="en-US">
                <a:latin typeface="Arial"/>
                <a:cs typeface="+mn-cs"/>
              </a:rPr>
              <a:t>”</a:t>
            </a:r>
            <a:endParaRPr lang="en-US">
              <a:cs typeface="+mn-cs"/>
            </a:endParaRPr>
          </a:p>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4D6025-6644-F747-96C9-9BD86E71B568}" type="slidenum">
              <a:rPr lang="en-US" sz="1200">
                <a:solidFill>
                  <a:prstClr val="black"/>
                </a:solidFill>
              </a:rPr>
              <a:pPr/>
              <a:t>53</a:t>
            </a:fld>
            <a:endParaRPr lang="en-US" sz="1200">
              <a:solidFill>
                <a:prstClr val="black"/>
              </a:solidFill>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D143BE-6CED-D442-ADE4-F20E44F2A85A}" type="slidenum">
              <a:rPr lang="en-US"/>
              <a:pPr>
                <a:defRPr/>
              </a:pPr>
              <a:t>‹#›</a:t>
            </a:fld>
            <a:endParaRPr lang="en-US"/>
          </a:p>
        </p:txBody>
      </p:sp>
    </p:spTree>
    <p:extLst>
      <p:ext uri="{BB962C8B-B14F-4D97-AF65-F5344CB8AC3E}">
        <p14:creationId xmlns:p14="http://schemas.microsoft.com/office/powerpoint/2010/main" val="38088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C7AEFD-2B6D-3848-ABB6-1C0992B83C03}" type="slidenum">
              <a:rPr lang="en-US"/>
              <a:pPr>
                <a:defRPr/>
              </a:pPr>
              <a:t>‹#›</a:t>
            </a:fld>
            <a:endParaRPr lang="en-US"/>
          </a:p>
        </p:txBody>
      </p:sp>
    </p:spTree>
    <p:extLst>
      <p:ext uri="{BB962C8B-B14F-4D97-AF65-F5344CB8AC3E}">
        <p14:creationId xmlns:p14="http://schemas.microsoft.com/office/powerpoint/2010/main" val="717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0"/>
            <a:ext cx="2043112" cy="6381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0"/>
            <a:ext cx="5976938" cy="6381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66B6CB-3A10-2B4C-B491-3661AB09270F}" type="slidenum">
              <a:rPr lang="en-US"/>
              <a:pPr>
                <a:defRPr/>
              </a:pPr>
              <a:t>‹#›</a:t>
            </a:fld>
            <a:endParaRPr lang="en-US"/>
          </a:p>
        </p:txBody>
      </p:sp>
    </p:spTree>
    <p:extLst>
      <p:ext uri="{BB962C8B-B14F-4D97-AF65-F5344CB8AC3E}">
        <p14:creationId xmlns:p14="http://schemas.microsoft.com/office/powerpoint/2010/main" val="114401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A9DF336-CB3E-D04D-847F-9D2ED0889A87}" type="slidenum">
              <a:rPr lang="en-US"/>
              <a:pPr>
                <a:defRPr/>
              </a:pPr>
              <a:t>‹#›</a:t>
            </a:fld>
            <a:endParaRPr lang="en-US"/>
          </a:p>
        </p:txBody>
      </p:sp>
    </p:spTree>
    <p:extLst>
      <p:ext uri="{BB962C8B-B14F-4D97-AF65-F5344CB8AC3E}">
        <p14:creationId xmlns:p14="http://schemas.microsoft.com/office/powerpoint/2010/main" val="405701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44DD44B-4EED-5C4E-BEE2-62CD9253A7A1}" type="slidenum">
              <a:rPr lang="en-US"/>
              <a:pPr>
                <a:defRPr/>
              </a:pPr>
              <a:t>‹#›</a:t>
            </a:fld>
            <a:endParaRPr lang="en-US"/>
          </a:p>
        </p:txBody>
      </p:sp>
    </p:spTree>
    <p:extLst>
      <p:ext uri="{BB962C8B-B14F-4D97-AF65-F5344CB8AC3E}">
        <p14:creationId xmlns:p14="http://schemas.microsoft.com/office/powerpoint/2010/main" val="20715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0DCC305-D21A-084B-AFF4-C26276108303}" type="slidenum">
              <a:rPr lang="en-US"/>
              <a:pPr>
                <a:defRPr/>
              </a:pPr>
              <a:t>‹#›</a:t>
            </a:fld>
            <a:endParaRPr lang="en-US"/>
          </a:p>
        </p:txBody>
      </p:sp>
    </p:spTree>
    <p:extLst>
      <p:ext uri="{BB962C8B-B14F-4D97-AF65-F5344CB8AC3E}">
        <p14:creationId xmlns:p14="http://schemas.microsoft.com/office/powerpoint/2010/main" val="3951511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5750" y="1344613"/>
            <a:ext cx="4238625" cy="5189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75" y="1344613"/>
            <a:ext cx="4238625" cy="5189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4ECA74C-9148-E344-BBB8-032C85AF2D22}" type="slidenum">
              <a:rPr lang="en-US"/>
              <a:pPr>
                <a:defRPr/>
              </a:pPr>
              <a:t>‹#›</a:t>
            </a:fld>
            <a:endParaRPr lang="en-US"/>
          </a:p>
        </p:txBody>
      </p:sp>
    </p:spTree>
    <p:extLst>
      <p:ext uri="{BB962C8B-B14F-4D97-AF65-F5344CB8AC3E}">
        <p14:creationId xmlns:p14="http://schemas.microsoft.com/office/powerpoint/2010/main" val="2850502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89CF19E-DAC2-CB49-8337-87000916741D}" type="slidenum">
              <a:rPr lang="en-US"/>
              <a:pPr>
                <a:defRPr/>
              </a:pPr>
              <a:t>‹#›</a:t>
            </a:fld>
            <a:endParaRPr lang="en-US"/>
          </a:p>
        </p:txBody>
      </p:sp>
    </p:spTree>
    <p:extLst>
      <p:ext uri="{BB962C8B-B14F-4D97-AF65-F5344CB8AC3E}">
        <p14:creationId xmlns:p14="http://schemas.microsoft.com/office/powerpoint/2010/main" val="54799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A197D5D-6FB5-E24E-9EBB-A87487C2C94E}" type="slidenum">
              <a:rPr lang="en-US"/>
              <a:pPr>
                <a:defRPr/>
              </a:pPr>
              <a:t>‹#›</a:t>
            </a:fld>
            <a:endParaRPr lang="en-US"/>
          </a:p>
        </p:txBody>
      </p:sp>
    </p:spTree>
    <p:extLst>
      <p:ext uri="{BB962C8B-B14F-4D97-AF65-F5344CB8AC3E}">
        <p14:creationId xmlns:p14="http://schemas.microsoft.com/office/powerpoint/2010/main" val="284013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D54FB743-4FBD-064D-AF1F-443CBAB7D3E1}" type="slidenum">
              <a:rPr lang="en-US"/>
              <a:pPr>
                <a:defRPr/>
              </a:pPr>
              <a:t>‹#›</a:t>
            </a:fld>
            <a:endParaRPr lang="en-US"/>
          </a:p>
        </p:txBody>
      </p:sp>
    </p:spTree>
    <p:extLst>
      <p:ext uri="{BB962C8B-B14F-4D97-AF65-F5344CB8AC3E}">
        <p14:creationId xmlns:p14="http://schemas.microsoft.com/office/powerpoint/2010/main" val="2980422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1505524-00AD-3F4E-A24F-31D9C0BB826A}" type="slidenum">
              <a:rPr lang="en-US"/>
              <a:pPr>
                <a:defRPr/>
              </a:pPr>
              <a:t>‹#›</a:t>
            </a:fld>
            <a:endParaRPr lang="en-US"/>
          </a:p>
        </p:txBody>
      </p:sp>
    </p:spTree>
    <p:extLst>
      <p:ext uri="{BB962C8B-B14F-4D97-AF65-F5344CB8AC3E}">
        <p14:creationId xmlns:p14="http://schemas.microsoft.com/office/powerpoint/2010/main" val="158907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9511E-FE65-A047-B369-626A0A200E5C}" type="slidenum">
              <a:rPr lang="en-US"/>
              <a:pPr>
                <a:defRPr/>
              </a:pPr>
              <a:t>‹#›</a:t>
            </a:fld>
            <a:endParaRPr lang="en-US"/>
          </a:p>
        </p:txBody>
      </p:sp>
    </p:spTree>
    <p:extLst>
      <p:ext uri="{BB962C8B-B14F-4D97-AF65-F5344CB8AC3E}">
        <p14:creationId xmlns:p14="http://schemas.microsoft.com/office/powerpoint/2010/main" val="270440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3FFE7B2-9D72-4442-B4CA-43B857BEA70E}" type="slidenum">
              <a:rPr lang="en-US"/>
              <a:pPr>
                <a:defRPr/>
              </a:pPr>
              <a:t>‹#›</a:t>
            </a:fld>
            <a:endParaRPr lang="en-US"/>
          </a:p>
        </p:txBody>
      </p:sp>
    </p:spTree>
    <p:extLst>
      <p:ext uri="{BB962C8B-B14F-4D97-AF65-F5344CB8AC3E}">
        <p14:creationId xmlns:p14="http://schemas.microsoft.com/office/powerpoint/2010/main" val="3382483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BD88733-0D5F-0046-9387-18D71E348BFE}" type="slidenum">
              <a:rPr lang="en-US"/>
              <a:pPr>
                <a:defRPr/>
              </a:pPr>
              <a:t>‹#›</a:t>
            </a:fld>
            <a:endParaRPr lang="en-US"/>
          </a:p>
        </p:txBody>
      </p:sp>
    </p:spTree>
    <p:extLst>
      <p:ext uri="{BB962C8B-B14F-4D97-AF65-F5344CB8AC3E}">
        <p14:creationId xmlns:p14="http://schemas.microsoft.com/office/powerpoint/2010/main" val="177744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9438" y="0"/>
            <a:ext cx="2214562" cy="6534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5750" y="0"/>
            <a:ext cx="6491288" cy="6534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645D911-9725-E842-BE31-77A0D3A537AD}" type="slidenum">
              <a:rPr lang="en-US"/>
              <a:pPr>
                <a:defRPr/>
              </a:pPr>
              <a:t>‹#›</a:t>
            </a:fld>
            <a:endParaRPr lang="en-US"/>
          </a:p>
        </p:txBody>
      </p:sp>
    </p:spTree>
    <p:extLst>
      <p:ext uri="{BB962C8B-B14F-4D97-AF65-F5344CB8AC3E}">
        <p14:creationId xmlns:p14="http://schemas.microsoft.com/office/powerpoint/2010/main" val="811548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ED4418-E87E-4A4E-B8F3-1AAF58495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710866"/>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0D031-F829-D84F-9F65-8B6640E23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447870"/>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DD2F3-C325-5A48-8B79-A60B6417A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562762"/>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842006-10A7-7648-B49E-737A6606F3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636812"/>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3C5FE9-3529-3F44-8AAC-481C49A195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672362"/>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250BE5-B1C8-E94C-A6D2-3F42F42F8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207794"/>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1487DE-12F6-F742-B056-3139C01851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705216"/>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075715-DD28-564F-8AED-6B17182581D2}" type="slidenum">
              <a:rPr lang="en-US"/>
              <a:pPr>
                <a:defRPr/>
              </a:pPr>
              <a:t>‹#›</a:t>
            </a:fld>
            <a:endParaRPr lang="en-US"/>
          </a:p>
        </p:txBody>
      </p:sp>
    </p:spTree>
    <p:extLst>
      <p:ext uri="{BB962C8B-B14F-4D97-AF65-F5344CB8AC3E}">
        <p14:creationId xmlns:p14="http://schemas.microsoft.com/office/powerpoint/2010/main" val="1412764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36F7A-6481-884F-A373-AB98B376B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115314"/>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C6B6B8-1336-8F41-971A-17DE6FEC02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21079"/>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B77CF-1BE8-E641-A1DF-980132D9D4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059888"/>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FE189-6794-4E4D-9E5E-AD3698ED9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781496"/>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4950"/>
            <a:ext cx="401002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504950"/>
            <a:ext cx="401002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149C19-ACDD-1B46-8C62-8F48890F3C7C}" type="slidenum">
              <a:rPr lang="en-US"/>
              <a:pPr>
                <a:defRPr/>
              </a:pPr>
              <a:t>‹#›</a:t>
            </a:fld>
            <a:endParaRPr lang="en-US"/>
          </a:p>
        </p:txBody>
      </p:sp>
    </p:spTree>
    <p:extLst>
      <p:ext uri="{BB962C8B-B14F-4D97-AF65-F5344CB8AC3E}">
        <p14:creationId xmlns:p14="http://schemas.microsoft.com/office/powerpoint/2010/main" val="47397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5AC796-EA01-554C-8206-F1A35C4ADEF1}" type="slidenum">
              <a:rPr lang="en-US"/>
              <a:pPr>
                <a:defRPr/>
              </a:pPr>
              <a:t>‹#›</a:t>
            </a:fld>
            <a:endParaRPr lang="en-US"/>
          </a:p>
        </p:txBody>
      </p:sp>
    </p:spTree>
    <p:extLst>
      <p:ext uri="{BB962C8B-B14F-4D97-AF65-F5344CB8AC3E}">
        <p14:creationId xmlns:p14="http://schemas.microsoft.com/office/powerpoint/2010/main" val="255801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80BAE7-EEFE-7F4D-9F9C-F13E21D27882}" type="slidenum">
              <a:rPr lang="en-US"/>
              <a:pPr>
                <a:defRPr/>
              </a:pPr>
              <a:t>‹#›</a:t>
            </a:fld>
            <a:endParaRPr lang="en-US"/>
          </a:p>
        </p:txBody>
      </p:sp>
    </p:spTree>
    <p:extLst>
      <p:ext uri="{BB962C8B-B14F-4D97-AF65-F5344CB8AC3E}">
        <p14:creationId xmlns:p14="http://schemas.microsoft.com/office/powerpoint/2010/main" val="129401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2FF46E-983F-B54D-AB72-3EA21A8DD534}" type="slidenum">
              <a:rPr lang="en-US"/>
              <a:pPr>
                <a:defRPr/>
              </a:pPr>
              <a:t>‹#›</a:t>
            </a:fld>
            <a:endParaRPr lang="en-US"/>
          </a:p>
        </p:txBody>
      </p:sp>
    </p:spTree>
    <p:extLst>
      <p:ext uri="{BB962C8B-B14F-4D97-AF65-F5344CB8AC3E}">
        <p14:creationId xmlns:p14="http://schemas.microsoft.com/office/powerpoint/2010/main" val="1807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7B190-5181-4845-BC81-5BC18CFF2036}" type="slidenum">
              <a:rPr lang="en-US"/>
              <a:pPr>
                <a:defRPr/>
              </a:pPr>
              <a:t>‹#›</a:t>
            </a:fld>
            <a:endParaRPr lang="en-US"/>
          </a:p>
        </p:txBody>
      </p:sp>
    </p:spTree>
    <p:extLst>
      <p:ext uri="{BB962C8B-B14F-4D97-AF65-F5344CB8AC3E}">
        <p14:creationId xmlns:p14="http://schemas.microsoft.com/office/powerpoint/2010/main" val="112188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9AADCC-57F7-9C42-B8E3-3F665E106DDC}" type="slidenum">
              <a:rPr lang="en-US"/>
              <a:pPr>
                <a:defRPr/>
              </a:pPr>
              <a:t>‹#›</a:t>
            </a:fld>
            <a:endParaRPr lang="en-US"/>
          </a:p>
        </p:txBody>
      </p:sp>
    </p:spTree>
    <p:extLst>
      <p:ext uri="{BB962C8B-B14F-4D97-AF65-F5344CB8AC3E}">
        <p14:creationId xmlns:p14="http://schemas.microsoft.com/office/powerpoint/2010/main" val="118448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7" name="Rectangle 15"/>
          <p:cNvSpPr>
            <a:spLocks noChangeArrowheads="1"/>
          </p:cNvSpPr>
          <p:nvPr userDrawn="1"/>
        </p:nvSpPr>
        <p:spPr bwMode="auto">
          <a:xfrm flipV="1">
            <a:off x="0" y="0"/>
            <a:ext cx="9144000" cy="211138"/>
          </a:xfrm>
          <a:prstGeom prst="rect">
            <a:avLst/>
          </a:prstGeom>
          <a:gradFill rotWithShape="1">
            <a:gsLst>
              <a:gs pos="0">
                <a:srgbClr val="3333CC">
                  <a:gamma/>
                  <a:tint val="0"/>
                  <a:invGamma/>
                </a:srgbClr>
              </a:gs>
              <a:gs pos="100000">
                <a:srgbClr val="3333CC"/>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88" name="Rectangle 16"/>
          <p:cNvSpPr>
            <a:spLocks noChangeArrowheads="1"/>
          </p:cNvSpPr>
          <p:nvPr userDrawn="1"/>
        </p:nvSpPr>
        <p:spPr bwMode="auto">
          <a:xfrm>
            <a:off x="0" y="6646863"/>
            <a:ext cx="9144000" cy="211137"/>
          </a:xfrm>
          <a:prstGeom prst="rect">
            <a:avLst/>
          </a:prstGeom>
          <a:gradFill rotWithShape="1">
            <a:gsLst>
              <a:gs pos="0">
                <a:srgbClr val="3333CC">
                  <a:gamma/>
                  <a:tint val="0"/>
                  <a:invGamma/>
                </a:srgbClr>
              </a:gs>
              <a:gs pos="100000">
                <a:srgbClr val="3333CC"/>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74" name="Rectangle 2"/>
          <p:cNvSpPr>
            <a:spLocks noGrp="1" noChangeArrowheads="1"/>
          </p:cNvSpPr>
          <p:nvPr>
            <p:ph type="title"/>
          </p:nvPr>
        </p:nvSpPr>
        <p:spPr bwMode="auto">
          <a:xfrm>
            <a:off x="781050" y="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18900000" algn="ctr" rotWithShape="0">
                    <a:srgbClr val="FF6600">
                      <a:alpha val="50000"/>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95300" y="1504950"/>
            <a:ext cx="817245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spcBef>
                <a:spcPct val="50000"/>
              </a:spcBef>
              <a:defRPr sz="1400" smtClean="0">
                <a:solidFill>
                  <a:schemeClr val="bg2"/>
                </a:solidFill>
                <a:latin typeface="Times New Roman" charset="0"/>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50000"/>
              </a:spcBef>
              <a:defRPr sz="1400" smtClean="0">
                <a:solidFill>
                  <a:schemeClr val="bg2"/>
                </a:solidFill>
                <a:latin typeface="Times New Roman" charset="0"/>
                <a:cs typeface="+mn-cs"/>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charset="0"/>
                <a:cs typeface="+mn-cs"/>
              </a:defRPr>
            </a:lvl1pPr>
          </a:lstStyle>
          <a:p>
            <a:pPr>
              <a:defRPr/>
            </a:pPr>
            <a:fld id="{06392ADC-1F60-F04C-88C3-D1A049266B81}" type="slidenum">
              <a:rPr lang="en-US"/>
              <a:pPr>
                <a:defRPr/>
              </a:pPr>
              <a:t>‹#›</a:t>
            </a:fld>
            <a:endParaRPr lang="en-US"/>
          </a:p>
        </p:txBody>
      </p:sp>
      <p:pic>
        <p:nvPicPr>
          <p:cNvPr id="1033" name="Picture 10" descr="209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80975" y="38100"/>
            <a:ext cx="47625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4" name="Rectangle 12"/>
          <p:cNvSpPr>
            <a:spLocks noChangeArrowheads="1"/>
          </p:cNvSpPr>
          <p:nvPr userDrawn="1"/>
        </p:nvSpPr>
        <p:spPr bwMode="auto">
          <a:xfrm>
            <a:off x="571500" y="1104900"/>
            <a:ext cx="7924800" cy="133350"/>
          </a:xfrm>
          <a:prstGeom prst="rect">
            <a:avLst/>
          </a:prstGeom>
          <a:gradFill rotWithShape="1">
            <a:gsLst>
              <a:gs pos="0">
                <a:srgbClr val="0033CC">
                  <a:gamma/>
                  <a:shade val="56078"/>
                  <a:invGamma/>
                </a:srgbClr>
              </a:gs>
              <a:gs pos="50000">
                <a:srgbClr val="0033CC"/>
              </a:gs>
              <a:gs pos="100000">
                <a:srgbClr val="0033CC">
                  <a:gamma/>
                  <a:shade val="56078"/>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84"/>
                                        </p:tgtEl>
                                        <p:attrNameLst>
                                          <p:attrName>style.visibility</p:attrName>
                                        </p:attrNameLst>
                                      </p:cBhvr>
                                      <p:to>
                                        <p:strVal val="visible"/>
                                      </p:to>
                                    </p:set>
                                    <p:anim calcmode="lin" valueType="num">
                                      <p:cBhvr>
                                        <p:cTn id="7" dur="500" fill="hold"/>
                                        <p:tgtEl>
                                          <p:spTgt spid="3084"/>
                                        </p:tgtEl>
                                        <p:attrNameLst>
                                          <p:attrName>ppt_w</p:attrName>
                                        </p:attrNameLst>
                                      </p:cBhvr>
                                      <p:tavLst>
                                        <p:tav tm="0">
                                          <p:val>
                                            <p:fltVal val="0"/>
                                          </p:val>
                                        </p:tav>
                                        <p:tav tm="100000">
                                          <p:val>
                                            <p:strVal val="#ppt_w"/>
                                          </p:val>
                                        </p:tav>
                                      </p:tavLst>
                                    </p:anim>
                                    <p:anim calcmode="lin" valueType="num">
                                      <p:cBhvr>
                                        <p:cTn id="8" dur="500" fill="hold"/>
                                        <p:tgtEl>
                                          <p:spTgt spid="30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Lst>
  </p:timing>
  <p:txStyles>
    <p:titleStyle>
      <a:lvl1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5pPr>
      <a:lvl6pPr marL="457200"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6pPr>
      <a:lvl7pPr marL="914400"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7pPr>
      <a:lvl8pPr marL="1371600"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8pPr>
      <a:lvl9pPr marL="1828800"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9pPr>
    </p:titleStyle>
    <p:bodyStyle>
      <a:lvl1pPr marL="400050" indent="-400050" algn="l" rtl="0" eaLnBrk="0" fontAlgn="base" hangingPunct="0">
        <a:spcBef>
          <a:spcPct val="20000"/>
        </a:spcBef>
        <a:spcAft>
          <a:spcPct val="0"/>
        </a:spcAft>
        <a:buClr>
          <a:srgbClr val="000066"/>
        </a:buClr>
        <a:buSzPct val="70000"/>
        <a:buFont typeface="Monotype Sorts" charset="0"/>
        <a:buChar char="u"/>
        <a:defRPr kumimoji="1" sz="3200">
          <a:solidFill>
            <a:srgbClr val="000000"/>
          </a:solidFill>
          <a:latin typeface="+mn-lt"/>
          <a:ea typeface="+mn-ea"/>
          <a:cs typeface="ＭＳ Ｐゴシック" charset="0"/>
        </a:defRPr>
      </a:lvl1pPr>
      <a:lvl2pPr marL="857250" indent="-342900" algn="l" rtl="0" eaLnBrk="0" fontAlgn="base" hangingPunct="0">
        <a:spcBef>
          <a:spcPct val="20000"/>
        </a:spcBef>
        <a:spcAft>
          <a:spcPct val="0"/>
        </a:spcAft>
        <a:buClr>
          <a:srgbClr val="000066"/>
        </a:buClr>
        <a:buSzPct val="60000"/>
        <a:buFont typeface="Wingdings" charset="0"/>
        <a:buChar char="n"/>
        <a:defRPr kumimoji="1" sz="2800">
          <a:solidFill>
            <a:srgbClr val="000000"/>
          </a:solidFill>
          <a:latin typeface="+mn-lt"/>
          <a:ea typeface="+mn-ea"/>
        </a:defRPr>
      </a:lvl2pPr>
      <a:lvl3pPr marL="1200150" indent="-228600" algn="l" rtl="0" eaLnBrk="0" fontAlgn="base" hangingPunct="0">
        <a:spcBef>
          <a:spcPct val="20000"/>
        </a:spcBef>
        <a:spcAft>
          <a:spcPct val="0"/>
        </a:spcAft>
        <a:buChar char="•"/>
        <a:defRPr kumimoji="1" sz="2400">
          <a:solidFill>
            <a:srgbClr val="000000"/>
          </a:solidFill>
          <a:latin typeface="+mn-lt"/>
          <a:ea typeface="+mn-ea"/>
        </a:defRPr>
      </a:lvl3pPr>
      <a:lvl4pPr marL="1600200" indent="-228600" algn="l" rtl="0" eaLnBrk="0" fontAlgn="base" hangingPunct="0">
        <a:spcBef>
          <a:spcPct val="20000"/>
        </a:spcBef>
        <a:spcAft>
          <a:spcPct val="0"/>
        </a:spcAft>
        <a:buChar char="–"/>
        <a:defRPr kumimoji="1" sz="2000">
          <a:solidFill>
            <a:srgbClr val="000000"/>
          </a:solidFill>
          <a:latin typeface="+mn-lt"/>
          <a:ea typeface="+mn-ea"/>
        </a:defRPr>
      </a:lvl4pPr>
      <a:lvl5pPr marL="2057400" indent="-228600" algn="l" rtl="0" eaLnBrk="0" fontAlgn="base" hangingPunct="0">
        <a:spcBef>
          <a:spcPct val="20000"/>
        </a:spcBef>
        <a:spcAft>
          <a:spcPct val="0"/>
        </a:spcAft>
        <a:buChar char="»"/>
        <a:defRPr kumimoji="1" sz="2000">
          <a:solidFill>
            <a:srgbClr val="000000"/>
          </a:solidFill>
          <a:latin typeface="+mn-lt"/>
          <a:ea typeface="+mn-ea"/>
        </a:defRPr>
      </a:lvl5pPr>
      <a:lvl6pPr marL="2514600" indent="-228600" algn="l" rtl="0" eaLnBrk="0" fontAlgn="base" hangingPunct="0">
        <a:spcBef>
          <a:spcPct val="20000"/>
        </a:spcBef>
        <a:spcAft>
          <a:spcPct val="0"/>
        </a:spcAft>
        <a:buChar char="»"/>
        <a:defRPr kumimoji="1" sz="2000">
          <a:solidFill>
            <a:srgbClr val="000000"/>
          </a:solidFill>
          <a:latin typeface="+mn-lt"/>
          <a:ea typeface="+mn-ea"/>
        </a:defRPr>
      </a:lvl6pPr>
      <a:lvl7pPr marL="2971800" indent="-228600" algn="l" rtl="0" eaLnBrk="0" fontAlgn="base" hangingPunct="0">
        <a:spcBef>
          <a:spcPct val="20000"/>
        </a:spcBef>
        <a:spcAft>
          <a:spcPct val="0"/>
        </a:spcAft>
        <a:buChar char="»"/>
        <a:defRPr kumimoji="1" sz="2000">
          <a:solidFill>
            <a:srgbClr val="000000"/>
          </a:solidFill>
          <a:latin typeface="+mn-lt"/>
          <a:ea typeface="+mn-ea"/>
        </a:defRPr>
      </a:lvl7pPr>
      <a:lvl8pPr marL="3429000" indent="-228600" algn="l" rtl="0" eaLnBrk="0" fontAlgn="base" hangingPunct="0">
        <a:spcBef>
          <a:spcPct val="20000"/>
        </a:spcBef>
        <a:spcAft>
          <a:spcPct val="0"/>
        </a:spcAft>
        <a:buChar char="»"/>
        <a:defRPr kumimoji="1" sz="2000">
          <a:solidFill>
            <a:srgbClr val="000000"/>
          </a:solidFill>
          <a:latin typeface="+mn-lt"/>
          <a:ea typeface="+mn-ea"/>
        </a:defRPr>
      </a:lvl8pPr>
      <a:lvl9pPr marL="3886200" indent="-228600" algn="l" rtl="0" eaLnBrk="0" fontAlgn="base" hangingPunct="0">
        <a:spcBef>
          <a:spcPct val="20000"/>
        </a:spcBef>
        <a:spcAft>
          <a:spcPct val="0"/>
        </a:spcAft>
        <a:buChar char="»"/>
        <a:defRPr kumimoji="1"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50" name="Rectangle 2"/>
          <p:cNvSpPr>
            <a:spLocks noChangeArrowheads="1"/>
          </p:cNvSpPr>
          <p:nvPr userDrawn="1"/>
        </p:nvSpPr>
        <p:spPr bwMode="auto">
          <a:xfrm flipV="1">
            <a:off x="0" y="0"/>
            <a:ext cx="9144000" cy="211138"/>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9251" name="Rectangle 3"/>
          <p:cNvSpPr>
            <a:spLocks noChangeArrowheads="1"/>
          </p:cNvSpPr>
          <p:nvPr userDrawn="1"/>
        </p:nvSpPr>
        <p:spPr bwMode="auto">
          <a:xfrm>
            <a:off x="0" y="6646863"/>
            <a:ext cx="9144000" cy="211137"/>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052" name="Picture 4" descr="earth"/>
          <p:cNvPicPr>
            <a:picLocks noChangeAspect="1" noChangeArrowheads="1"/>
          </p:cNvPicPr>
          <p:nvPr userDrawn="1"/>
        </p:nvPicPr>
        <p:blipFill>
          <a:blip r:embed="rId13" cstate="screen">
            <a:lum bright="34000"/>
            <a:extLst>
              <a:ext uri="{28A0092B-C50C-407E-A947-70E740481C1C}">
                <a14:useLocalDpi xmlns:a14="http://schemas.microsoft.com/office/drawing/2010/main"/>
              </a:ext>
            </a:extLst>
          </a:blip>
          <a:srcRect/>
          <a:stretch>
            <a:fillRect/>
          </a:stretch>
        </p:blipFill>
        <p:spPr bwMode="auto">
          <a:xfrm>
            <a:off x="28575" y="28575"/>
            <a:ext cx="1066800"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Rectangle 5"/>
          <p:cNvSpPr>
            <a:spLocks noGrp="1" noChangeArrowheads="1"/>
          </p:cNvSpPr>
          <p:nvPr>
            <p:ph type="body" idx="1"/>
          </p:nvPr>
        </p:nvSpPr>
        <p:spPr bwMode="auto">
          <a:xfrm>
            <a:off x="285750" y="1344613"/>
            <a:ext cx="8629650" cy="5189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9254" name="Rectangle 6"/>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spcBef>
                <a:spcPct val="50000"/>
              </a:spcBef>
              <a:defRPr sz="1400" smtClean="0">
                <a:solidFill>
                  <a:schemeClr val="bg2"/>
                </a:solidFill>
                <a:latin typeface="Times New Roman" charset="0"/>
                <a:cs typeface="+mn-cs"/>
              </a:defRPr>
            </a:lvl1pPr>
          </a:lstStyle>
          <a:p>
            <a:pPr>
              <a:defRPr/>
            </a:pPr>
            <a:endParaRPr lang="en-US"/>
          </a:p>
        </p:txBody>
      </p:sp>
      <p:sp>
        <p:nvSpPr>
          <p:cNvPr id="309255" name="Rectangle 7"/>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50000"/>
              </a:spcBef>
              <a:defRPr sz="1400" smtClean="0">
                <a:solidFill>
                  <a:schemeClr val="bg2"/>
                </a:solidFill>
                <a:latin typeface="Times New Roman" charset="0"/>
                <a:cs typeface="+mn-cs"/>
              </a:defRPr>
            </a:lvl1pPr>
          </a:lstStyle>
          <a:p>
            <a:pPr>
              <a:defRPr/>
            </a:pPr>
            <a:endParaRPr lang="en-US"/>
          </a:p>
        </p:txBody>
      </p:sp>
      <p:sp>
        <p:nvSpPr>
          <p:cNvPr id="309256" name="Rectangle 8"/>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charset="0"/>
                <a:cs typeface="+mn-cs"/>
              </a:defRPr>
            </a:lvl1pPr>
          </a:lstStyle>
          <a:p>
            <a:pPr>
              <a:defRPr/>
            </a:pPr>
            <a:fld id="{0550CD49-7FC7-3B47-AF9E-14DB2F99ED46}" type="slidenum">
              <a:rPr lang="en-US"/>
              <a:pPr>
                <a:defRPr/>
              </a:pPr>
              <a:t>‹#›</a:t>
            </a:fld>
            <a:endParaRPr lang="en-US"/>
          </a:p>
        </p:txBody>
      </p:sp>
      <p:sp>
        <p:nvSpPr>
          <p:cNvPr id="309257" name="AutoShape 9"/>
          <p:cNvSpPr>
            <a:spLocks noChangeArrowheads="1"/>
          </p:cNvSpPr>
          <p:nvPr userDrawn="1"/>
        </p:nvSpPr>
        <p:spPr bwMode="auto">
          <a:xfrm>
            <a:off x="1274763" y="1003300"/>
            <a:ext cx="6491287" cy="120650"/>
          </a:xfrm>
          <a:prstGeom prst="roundRect">
            <a:avLst>
              <a:gd name="adj" fmla="val 16667"/>
            </a:avLst>
          </a:prstGeom>
          <a:gradFill rotWithShape="1">
            <a:gsLst>
              <a:gs pos="0">
                <a:srgbClr val="0000FF">
                  <a:gamma/>
                  <a:shade val="0"/>
                  <a:invGamma/>
                </a:srgbClr>
              </a:gs>
              <a:gs pos="50000">
                <a:srgbClr val="0000FF"/>
              </a:gs>
              <a:gs pos="100000">
                <a:srgbClr val="0000FF">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9258" name="Rectangle 10"/>
          <p:cNvSpPr>
            <a:spLocks noGrp="1" noChangeArrowheads="1"/>
          </p:cNvSpPr>
          <p:nvPr>
            <p:ph type="title"/>
          </p:nvPr>
        </p:nvSpPr>
        <p:spPr bwMode="auto">
          <a:xfrm>
            <a:off x="342900" y="0"/>
            <a:ext cx="8801100" cy="996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9257"/>
                                        </p:tgtEl>
                                        <p:attrNameLst>
                                          <p:attrName>style.visibility</p:attrName>
                                        </p:attrNameLst>
                                      </p:cBhvr>
                                      <p:to>
                                        <p:strVal val="visible"/>
                                      </p:to>
                                    </p:set>
                                    <p:anim calcmode="lin" valueType="num">
                                      <p:cBhvr>
                                        <p:cTn id="7" dur="500" fill="hold"/>
                                        <p:tgtEl>
                                          <p:spTgt spid="309257"/>
                                        </p:tgtEl>
                                        <p:attrNameLst>
                                          <p:attrName>ppt_w</p:attrName>
                                        </p:attrNameLst>
                                      </p:cBhvr>
                                      <p:tavLst>
                                        <p:tav tm="0">
                                          <p:val>
                                            <p:fltVal val="0"/>
                                          </p:val>
                                        </p:tav>
                                        <p:tav tm="100000">
                                          <p:val>
                                            <p:strVal val="#ppt_w"/>
                                          </p:val>
                                        </p:tav>
                                      </p:tavLst>
                                    </p:anim>
                                    <p:anim calcmode="lin" valueType="num">
                                      <p:cBhvr>
                                        <p:cTn id="8" dur="500" fill="hold"/>
                                        <p:tgtEl>
                                          <p:spTgt spid="30925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09258"/>
                                        </p:tgtEl>
                                        <p:attrNameLst>
                                          <p:attrName>style.visibility</p:attrName>
                                        </p:attrNameLst>
                                      </p:cBhvr>
                                      <p:to>
                                        <p:strVal val="visible"/>
                                      </p:to>
                                    </p:set>
                                    <p:anim calcmode="lin" valueType="num">
                                      <p:cBhvr additive="base">
                                        <p:cTn id="12" dur="500" fill="hold"/>
                                        <p:tgtEl>
                                          <p:spTgt spid="309258"/>
                                        </p:tgtEl>
                                        <p:attrNameLst>
                                          <p:attrName>ppt_x</p:attrName>
                                        </p:attrNameLst>
                                      </p:cBhvr>
                                      <p:tavLst>
                                        <p:tav tm="0">
                                          <p:val>
                                            <p:strVal val="#ppt_x"/>
                                          </p:val>
                                        </p:tav>
                                        <p:tav tm="100000">
                                          <p:val>
                                            <p:strVal val="#ppt_x"/>
                                          </p:val>
                                        </p:tav>
                                      </p:tavLst>
                                    </p:anim>
                                    <p:anim calcmode="lin" valueType="num">
                                      <p:cBhvr additive="base">
                                        <p:cTn id="13" dur="500" fill="hold"/>
                                        <p:tgtEl>
                                          <p:spTgt spid="3092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7" grpId="0" animBg="1"/>
      <p:bldP spid="309258" grpId="0"/>
    </p:bldLst>
  </p:timing>
  <p:txStyles>
    <p:titleStyle>
      <a:lvl1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5pPr>
      <a:lvl6pPr marL="4572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6pPr>
      <a:lvl7pPr marL="9144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7pPr>
      <a:lvl8pPr marL="13716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8pPr>
      <a:lvl9pPr marL="18288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9pPr>
    </p:titleStyle>
    <p:bodyStyle>
      <a:lvl1pPr marL="400050" indent="-400050" algn="l" rtl="0" eaLnBrk="0" fontAlgn="base" hangingPunct="0">
        <a:spcBef>
          <a:spcPct val="20000"/>
        </a:spcBef>
        <a:spcAft>
          <a:spcPct val="0"/>
        </a:spcAft>
        <a:buClr>
          <a:srgbClr val="000066"/>
        </a:buClr>
        <a:buSzPct val="70000"/>
        <a:buFont typeface="Monotype Sorts" charset="0"/>
        <a:buChar char="u"/>
        <a:defRPr kumimoji="1" sz="3200">
          <a:solidFill>
            <a:srgbClr val="000000"/>
          </a:solidFill>
          <a:latin typeface="+mn-lt"/>
          <a:ea typeface="+mn-ea"/>
          <a:cs typeface="ＭＳ Ｐゴシック" charset="0"/>
        </a:defRPr>
      </a:lvl1pPr>
      <a:lvl2pPr marL="800100" indent="-285750" algn="l" rtl="0" eaLnBrk="0" fontAlgn="base" hangingPunct="0">
        <a:spcBef>
          <a:spcPct val="20000"/>
        </a:spcBef>
        <a:spcAft>
          <a:spcPct val="0"/>
        </a:spcAft>
        <a:buClr>
          <a:srgbClr val="000066"/>
        </a:buClr>
        <a:buSzPct val="60000"/>
        <a:buFont typeface="Monotype Sorts" charset="0"/>
        <a:buChar char="n"/>
        <a:defRPr kumimoji="1" sz="2800">
          <a:solidFill>
            <a:srgbClr val="000000"/>
          </a:solidFill>
          <a:latin typeface="+mn-lt"/>
          <a:ea typeface="+mn-ea"/>
        </a:defRPr>
      </a:lvl2pPr>
      <a:lvl3pPr marL="1143000" indent="-228600" algn="l" rtl="0" eaLnBrk="0" fontAlgn="base" hangingPunct="0">
        <a:spcBef>
          <a:spcPct val="20000"/>
        </a:spcBef>
        <a:spcAft>
          <a:spcPct val="0"/>
        </a:spcAft>
        <a:buClr>
          <a:srgbClr val="FF9933"/>
        </a:buClr>
        <a:buChar char="•"/>
        <a:defRPr kumimoji="1" sz="2400">
          <a:solidFill>
            <a:srgbClr val="000000"/>
          </a:solidFill>
          <a:latin typeface="+mn-lt"/>
          <a:ea typeface="+mn-ea"/>
        </a:defRPr>
      </a:lvl3pPr>
      <a:lvl4pPr marL="1600200" indent="-228600" algn="l" rtl="0" eaLnBrk="0" fontAlgn="base" hangingPunct="0">
        <a:spcBef>
          <a:spcPct val="20000"/>
        </a:spcBef>
        <a:spcAft>
          <a:spcPct val="0"/>
        </a:spcAft>
        <a:buClr>
          <a:srgbClr val="FF9933"/>
        </a:buClr>
        <a:buChar char="–"/>
        <a:defRPr kumimoji="1" sz="2000">
          <a:solidFill>
            <a:srgbClr val="000000"/>
          </a:solidFill>
          <a:latin typeface="+mn-lt"/>
          <a:ea typeface="+mn-ea"/>
        </a:defRPr>
      </a:lvl4pPr>
      <a:lvl5pPr marL="2057400" indent="-228600" algn="l" rtl="0" eaLnBrk="0" fontAlgn="base" hangingPunct="0">
        <a:spcBef>
          <a:spcPct val="20000"/>
        </a:spcBef>
        <a:spcAft>
          <a:spcPct val="0"/>
        </a:spcAft>
        <a:buClr>
          <a:srgbClr val="FF9933"/>
        </a:buClr>
        <a:buChar char="»"/>
        <a:defRPr kumimoji="1" sz="2000">
          <a:solidFill>
            <a:srgbClr val="000000"/>
          </a:solidFill>
          <a:latin typeface="+mn-lt"/>
          <a:ea typeface="+mn-ea"/>
        </a:defRPr>
      </a:lvl5pPr>
      <a:lvl6pPr marL="2514600" indent="-228600" algn="l" rtl="0" fontAlgn="base">
        <a:spcBef>
          <a:spcPct val="20000"/>
        </a:spcBef>
        <a:spcAft>
          <a:spcPct val="0"/>
        </a:spcAft>
        <a:buClr>
          <a:srgbClr val="FF9933"/>
        </a:buClr>
        <a:buChar char="»"/>
        <a:defRPr kumimoji="1" sz="2000">
          <a:solidFill>
            <a:srgbClr val="000000"/>
          </a:solidFill>
          <a:latin typeface="+mn-lt"/>
          <a:ea typeface="+mn-ea"/>
        </a:defRPr>
      </a:lvl6pPr>
      <a:lvl7pPr marL="2971800" indent="-228600" algn="l" rtl="0" fontAlgn="base">
        <a:spcBef>
          <a:spcPct val="20000"/>
        </a:spcBef>
        <a:spcAft>
          <a:spcPct val="0"/>
        </a:spcAft>
        <a:buClr>
          <a:srgbClr val="FF9933"/>
        </a:buClr>
        <a:buChar char="»"/>
        <a:defRPr kumimoji="1" sz="2000">
          <a:solidFill>
            <a:srgbClr val="000000"/>
          </a:solidFill>
          <a:latin typeface="+mn-lt"/>
          <a:ea typeface="+mn-ea"/>
        </a:defRPr>
      </a:lvl7pPr>
      <a:lvl8pPr marL="3429000" indent="-228600" algn="l" rtl="0" fontAlgn="base">
        <a:spcBef>
          <a:spcPct val="20000"/>
        </a:spcBef>
        <a:spcAft>
          <a:spcPct val="0"/>
        </a:spcAft>
        <a:buClr>
          <a:srgbClr val="FF9933"/>
        </a:buClr>
        <a:buChar char="»"/>
        <a:defRPr kumimoji="1" sz="2000">
          <a:solidFill>
            <a:srgbClr val="000000"/>
          </a:solidFill>
          <a:latin typeface="+mn-lt"/>
          <a:ea typeface="+mn-ea"/>
        </a:defRPr>
      </a:lvl8pPr>
      <a:lvl9pPr marL="3886200" indent="-228600" algn="l" rtl="0" fontAlgn="base">
        <a:spcBef>
          <a:spcPct val="20000"/>
        </a:spcBef>
        <a:spcAft>
          <a:spcPct val="0"/>
        </a:spcAft>
        <a:buClr>
          <a:srgbClr val="FF9933"/>
        </a:buClr>
        <a:buChar char="»"/>
        <a:defRPr kumimoji="1"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lgn="l">
              <a:defRPr/>
            </a:pPr>
            <a:endParaRPr lang="en-US">
              <a:latin typeface="Times New Roman"/>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latin typeface="Times New Roman"/>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EFADD880-A662-404B-849B-79C1EC258D8F}" type="slidenum">
              <a:rPr lang="en-US"/>
              <a:pPr>
                <a:defRPr/>
              </a:pPr>
              <a:t>‹#›</a:t>
            </a:fld>
            <a:endParaRPr lang="en-US"/>
          </a:p>
        </p:txBody>
      </p:sp>
    </p:spTree>
    <p:extLst>
      <p:ext uri="{BB962C8B-B14F-4D97-AF65-F5344CB8AC3E}">
        <p14:creationId xmlns:p14="http://schemas.microsoft.com/office/powerpoint/2010/main" val="1618855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icro.magnet.fsu.edu/cells/animalcell.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5.w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Anatomy of the Animal Cell">
            <a:extLst>
              <a:ext uri="{FF2B5EF4-FFF2-40B4-BE49-F238E27FC236}">
                <a16:creationId xmlns:a16="http://schemas.microsoft.com/office/drawing/2014/main" id="{14166680-D3FD-B85D-935D-86085E91D0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718" y="984251"/>
            <a:ext cx="3331296" cy="3075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 name="WordArt 2"/>
          <p:cNvSpPr>
            <a:spLocks noChangeArrowheads="1" noChangeShapeType="1" noTextEdit="1"/>
          </p:cNvSpPr>
          <p:nvPr/>
        </p:nvSpPr>
        <p:spPr bwMode="auto">
          <a:xfrm>
            <a:off x="3707780" y="1958203"/>
            <a:ext cx="4869986" cy="618684"/>
          </a:xfrm>
          <a:prstGeom prst="rect">
            <a:avLst/>
          </a:prstGeom>
        </p:spPr>
        <p:txBody>
          <a:bodyPr wrap="none" fromWordArt="1">
            <a:prstTxWarp prst="textPlain">
              <a:avLst>
                <a:gd name="adj" fmla="val 50000"/>
              </a:avLst>
            </a:prstTxWarp>
            <a:scene3d>
              <a:camera prst="legacyPerspectiveBottom"/>
              <a:lightRig rig="legacyFlat3" dir="t"/>
            </a:scene3d>
            <a:sp3d extrusionH="430200" prstMaterial="legacyMatte">
              <a:extrusionClr>
                <a:srgbClr val="CCCCFF"/>
              </a:extrusionClr>
            </a:sp3d>
          </a:bodyPr>
          <a:lstStyle/>
          <a:p>
            <a:r>
              <a:rPr lang="en-US" sz="3600" kern="10" dirty="0">
                <a:ln w="9525">
                  <a:round/>
                  <a:headEnd/>
                  <a:tailEnd/>
                </a:ln>
                <a:solidFill>
                  <a:srgbClr val="000066"/>
                </a:solidFill>
                <a:latin typeface="Arial Black"/>
                <a:ea typeface="Arial Black"/>
                <a:cs typeface="Arial Black"/>
              </a:rPr>
              <a:t>Evidence for Creation</a:t>
            </a:r>
          </a:p>
        </p:txBody>
      </p:sp>
      <p:sp>
        <p:nvSpPr>
          <p:cNvPr id="2051" name="Text Box 3"/>
          <p:cNvSpPr txBox="1">
            <a:spLocks noChangeArrowheads="1"/>
          </p:cNvSpPr>
          <p:nvPr/>
        </p:nvSpPr>
        <p:spPr bwMode="auto">
          <a:xfrm>
            <a:off x="3228109" y="3346298"/>
            <a:ext cx="5915891" cy="2055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75000"/>
              </a:lnSpc>
              <a:spcBef>
                <a:spcPct val="50000"/>
              </a:spcBef>
              <a:defRPr/>
            </a:pPr>
            <a:r>
              <a:rPr lang="en-US" sz="4000" dirty="0">
                <a:cs typeface="+mn-cs"/>
              </a:rPr>
              <a:t>Mike Riddle</a:t>
            </a:r>
          </a:p>
          <a:p>
            <a:pPr>
              <a:lnSpc>
                <a:spcPct val="75000"/>
              </a:lnSpc>
              <a:spcBef>
                <a:spcPct val="50000"/>
              </a:spcBef>
              <a:defRPr/>
            </a:pPr>
            <a:r>
              <a:rPr lang="en-US" sz="3200" dirty="0">
                <a:cs typeface="+mn-cs"/>
              </a:rPr>
              <a:t>m.riddle@verizon.net</a:t>
            </a:r>
          </a:p>
          <a:p>
            <a:pPr>
              <a:lnSpc>
                <a:spcPct val="90000"/>
              </a:lnSpc>
              <a:defRPr/>
            </a:pPr>
            <a:r>
              <a:rPr lang="en-US" sz="3200" dirty="0">
                <a:cs typeface="+mn-cs"/>
              </a:rPr>
              <a:t>www.train2equip.com</a:t>
            </a:r>
          </a:p>
          <a:p>
            <a:pPr>
              <a:lnSpc>
                <a:spcPct val="90000"/>
              </a:lnSpc>
              <a:defRPr/>
            </a:pPr>
            <a:r>
              <a:rPr lang="en-US" sz="3200" dirty="0">
                <a:cs typeface="+mn-cs"/>
              </a:rPr>
              <a:t>www.icr.org</a:t>
            </a:r>
          </a:p>
        </p:txBody>
      </p:sp>
      <p:sp>
        <p:nvSpPr>
          <p:cNvPr id="5123" name="WordArt 4"/>
          <p:cNvSpPr>
            <a:spLocks noChangeArrowheads="1" noChangeShapeType="1" noTextEdit="1"/>
          </p:cNvSpPr>
          <p:nvPr/>
        </p:nvSpPr>
        <p:spPr bwMode="auto">
          <a:xfrm>
            <a:off x="3585007" y="668490"/>
            <a:ext cx="5115532" cy="1123400"/>
          </a:xfrm>
          <a:prstGeom prst="rect">
            <a:avLst/>
          </a:prstGeom>
        </p:spPr>
        <p:txBody>
          <a:bodyPr wrap="none" fromWordArt="1">
            <a:prstTxWarp prst="textPlain">
              <a:avLst>
                <a:gd name="adj" fmla="val 50000"/>
              </a:avLst>
            </a:prstTxWarp>
            <a:scene3d>
              <a:camera prst="legacyPerspectiveBottom"/>
              <a:lightRig rig="legacyFlat3" dir="t"/>
            </a:scene3d>
            <a:sp3d extrusionH="430200" prstMaterial="legacyMatte">
              <a:extrusionClr>
                <a:srgbClr val="CCCCFF"/>
              </a:extrusionClr>
            </a:sp3d>
          </a:bodyPr>
          <a:lstStyle/>
          <a:p>
            <a:r>
              <a:rPr lang="en-US" sz="3600" kern="10" dirty="0">
                <a:ln w="9525">
                  <a:round/>
                  <a:headEnd/>
                  <a:tailEnd/>
                </a:ln>
                <a:solidFill>
                  <a:srgbClr val="000066"/>
                </a:solidFill>
                <a:latin typeface="Arial Black"/>
                <a:ea typeface="Arial Black"/>
                <a:cs typeface="Arial Black"/>
              </a:rPr>
              <a:t>The Origin of Life</a:t>
            </a:r>
          </a:p>
        </p:txBody>
      </p:sp>
      <p:sp>
        <p:nvSpPr>
          <p:cNvPr id="5124" name="Rectangle 5"/>
          <p:cNvSpPr>
            <a:spLocks noChangeArrowheads="1"/>
          </p:cNvSpPr>
          <p:nvPr/>
        </p:nvSpPr>
        <p:spPr bwMode="auto">
          <a:xfrm>
            <a:off x="85725" y="2743200"/>
            <a:ext cx="9144000" cy="0"/>
          </a:xfrm>
          <a:prstGeom prst="rect">
            <a:avLst/>
          </a:prstGeom>
          <a:solidFill>
            <a:srgbClr val="FF9900"/>
          </a:solidFill>
          <a:ln>
            <a:noFill/>
          </a:ln>
          <a:effectLst>
            <a:prstShdw prst="shdw17" dist="17961" dir="2700000">
              <a:srgbClr val="995C00">
                <a:alpha val="74997"/>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4" name="Rectangle 1032"/>
          <p:cNvSpPr>
            <a:spLocks noGrp="1" noChangeArrowheads="1"/>
          </p:cNvSpPr>
          <p:nvPr>
            <p:ph type="title"/>
          </p:nvPr>
        </p:nvSpPr>
        <p:spPr/>
        <p:txBody>
          <a:bodyPr/>
          <a:lstStyle/>
          <a:p>
            <a:pPr>
              <a:defRPr/>
            </a:pPr>
            <a:r>
              <a:rPr lang="en-US">
                <a:cs typeface="+mj-cs"/>
              </a:rPr>
              <a:t>The Atmosphere</a:t>
            </a:r>
          </a:p>
        </p:txBody>
      </p:sp>
      <p:sp>
        <p:nvSpPr>
          <p:cNvPr id="19458" name="Rectangle 1026"/>
          <p:cNvSpPr>
            <a:spLocks noGrp="1" noChangeArrowheads="1"/>
          </p:cNvSpPr>
          <p:nvPr>
            <p:ph type="body" idx="4294967295"/>
          </p:nvPr>
        </p:nvSpPr>
        <p:spPr>
          <a:xfrm>
            <a:off x="247650" y="1489075"/>
            <a:ext cx="8610600" cy="2133600"/>
          </a:xfrm>
        </p:spPr>
        <p:txBody>
          <a:bodyPr/>
          <a:lstStyle/>
          <a:p>
            <a:pPr marL="0" indent="0" algn="ctr">
              <a:buFont typeface="Monotype Sorts" charset="0"/>
              <a:buNone/>
              <a:defRPr/>
            </a:pPr>
            <a:r>
              <a:rPr kumimoji="0" lang="en-US" sz="3600" dirty="0">
                <a:solidFill>
                  <a:srgbClr val="000066"/>
                </a:solidFill>
                <a:effectLst>
                  <a:outerShdw blurRad="38100" dist="38100" dir="2700000" algn="tl">
                    <a:srgbClr val="DDDDDD"/>
                  </a:outerShdw>
                </a:effectLst>
                <a:cs typeface="+mn-cs"/>
              </a:rPr>
              <a:t>The Claim by Evolutionists</a:t>
            </a:r>
          </a:p>
          <a:p>
            <a:pPr marL="0" indent="0">
              <a:buFont typeface="Monotype Sorts" charset="0"/>
              <a:buNone/>
              <a:defRPr/>
            </a:pPr>
            <a:r>
              <a:rPr lang="en-US" sz="3600" dirty="0">
                <a:cs typeface="+mn-cs"/>
              </a:rPr>
              <a:t>The early earth</a:t>
            </a:r>
            <a:r>
              <a:rPr lang="fr-FR" altLang="ja-JP" sz="3600" dirty="0">
                <a:latin typeface="Arial"/>
                <a:cs typeface="+mn-cs"/>
              </a:rPr>
              <a:t>'</a:t>
            </a:r>
            <a:r>
              <a:rPr lang="en-US" sz="3600" dirty="0">
                <a:cs typeface="+mn-cs"/>
              </a:rPr>
              <a:t>s atmosphere did not contain oxygen.</a:t>
            </a:r>
          </a:p>
        </p:txBody>
      </p:sp>
      <p:sp>
        <p:nvSpPr>
          <p:cNvPr id="19460" name="Text Box 1028"/>
          <p:cNvSpPr txBox="1">
            <a:spLocks noChangeArrowheads="1"/>
          </p:cNvSpPr>
          <p:nvPr/>
        </p:nvSpPr>
        <p:spPr bwMode="auto">
          <a:xfrm>
            <a:off x="247650" y="3943350"/>
            <a:ext cx="8572500" cy="228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600">
                <a:solidFill>
                  <a:srgbClr val="000066"/>
                </a:solidFill>
                <a:effectLst>
                  <a:outerShdw blurRad="38100" dist="38100" dir="2700000" algn="tl">
                    <a:srgbClr val="DDDDDD"/>
                  </a:outerShdw>
                </a:effectLst>
                <a:cs typeface="+mn-cs"/>
              </a:rPr>
              <a:t>Critical Thinking Question</a:t>
            </a:r>
            <a:endParaRPr lang="en-US" sz="3200">
              <a:solidFill>
                <a:srgbClr val="000066"/>
              </a:solidFill>
              <a:cs typeface="+mn-cs"/>
            </a:endParaRPr>
          </a:p>
          <a:p>
            <a:pPr algn="l">
              <a:defRPr/>
            </a:pPr>
            <a:r>
              <a:rPr lang="en-US" sz="3600">
                <a:cs typeface="+mn-cs"/>
              </a:rPr>
              <a:t>Is there any scientific evidence to support this claim, or is it based on a belief in evolution?</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slide(fromBottom)">
                                      <p:cBhvr>
                                        <p:cTn id="7" dur="500"/>
                                        <p:tgtEl>
                                          <p:spTgt spid="19458">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animEffect transition="in" filter="slide(fromBottom)">
                                      <p:cBhvr>
                                        <p:cTn id="11" dur="500"/>
                                        <p:tgtEl>
                                          <p:spTgt spid="19458">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slide(fromBottom)">
                                      <p:cBhvr>
                                        <p:cTn id="16"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advAuto="0"/>
      <p:bldP spid="1946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Rectangle 6"/>
          <p:cNvSpPr>
            <a:spLocks noGrp="1" noChangeArrowheads="1"/>
          </p:cNvSpPr>
          <p:nvPr>
            <p:ph type="title"/>
          </p:nvPr>
        </p:nvSpPr>
        <p:spPr/>
        <p:txBody>
          <a:bodyPr/>
          <a:lstStyle/>
          <a:p>
            <a:pPr>
              <a:defRPr/>
            </a:pPr>
            <a:r>
              <a:rPr lang="en-US">
                <a:cs typeface="+mj-cs"/>
              </a:rPr>
              <a:t>The Atmosphere</a:t>
            </a:r>
          </a:p>
        </p:txBody>
      </p:sp>
      <p:sp>
        <p:nvSpPr>
          <p:cNvPr id="165891" name="Rectangle 3"/>
          <p:cNvSpPr>
            <a:spLocks noGrp="1" noChangeArrowheads="1"/>
          </p:cNvSpPr>
          <p:nvPr>
            <p:ph type="body" idx="4294967295"/>
          </p:nvPr>
        </p:nvSpPr>
        <p:spPr>
          <a:xfrm>
            <a:off x="485775" y="2998788"/>
            <a:ext cx="8172450" cy="2897187"/>
          </a:xfrm>
        </p:spPr>
        <p:txBody>
          <a:bodyPr/>
          <a:lstStyle/>
          <a:p>
            <a:pPr marL="0" indent="0">
              <a:buFont typeface="Monotype Sorts" charset="0"/>
              <a:buNone/>
            </a:pPr>
            <a:r>
              <a:rPr lang="ja-JP" altLang="en-US" sz="3600">
                <a:latin typeface="Arial" charset="0"/>
                <a:ea typeface="ＭＳ Ｐゴシック" charset="0"/>
              </a:rPr>
              <a:t>“</a:t>
            </a:r>
            <a:r>
              <a:rPr lang="en-US" altLang="ja-JP" sz="3600">
                <a:latin typeface="Arial" charset="0"/>
                <a:ea typeface="ＭＳ Ｐゴシック" charset="0"/>
              </a:rPr>
              <a:t>…geologists know from their analysis of the oldest known rocks that the oxygen level of the early atmosphere had to be much higher than previously calculated. </a:t>
            </a:r>
            <a:endParaRPr lang="en-US" sz="3600">
              <a:latin typeface="Arial" charset="0"/>
              <a:ea typeface="ＭＳ Ｐゴシック" charset="0"/>
            </a:endParaRPr>
          </a:p>
        </p:txBody>
      </p:sp>
      <p:sp>
        <p:nvSpPr>
          <p:cNvPr id="165893" name="Text Box 5"/>
          <p:cNvSpPr txBox="1">
            <a:spLocks noChangeArrowheads="1"/>
          </p:cNvSpPr>
          <p:nvPr/>
        </p:nvSpPr>
        <p:spPr bwMode="auto">
          <a:xfrm>
            <a:off x="615950" y="1266825"/>
            <a:ext cx="7910513" cy="1373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50000"/>
              </a:spcBef>
              <a:defRPr/>
            </a:pPr>
            <a:r>
              <a:rPr lang="ja-JP" altLang="en-US">
                <a:latin typeface="Arial"/>
                <a:cs typeface="+mn-cs"/>
              </a:rPr>
              <a:t>“</a:t>
            </a:r>
            <a:r>
              <a:rPr lang="en-US">
                <a:cs typeface="+mn-cs"/>
              </a:rPr>
              <a:t>New Evidence on Evolution of Early Atmosphere and Life,</a:t>
            </a:r>
            <a:r>
              <a:rPr lang="ja-JP" altLang="en-US">
                <a:latin typeface="Arial"/>
                <a:cs typeface="+mn-cs"/>
              </a:rPr>
              <a:t>”</a:t>
            </a:r>
            <a:r>
              <a:rPr lang="en-US">
                <a:cs typeface="+mn-cs"/>
              </a:rPr>
              <a:t> </a:t>
            </a:r>
            <a:r>
              <a:rPr lang="en-US" i="1">
                <a:cs typeface="+mn-cs"/>
              </a:rPr>
              <a:t>Bulletin of the American Meteorological Society</a:t>
            </a:r>
            <a:r>
              <a:rPr lang="en-US">
                <a:cs typeface="+mn-cs"/>
              </a:rPr>
              <a:t>, Nov, 1982, pp 1329.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fade">
                                      <p:cBhvr>
                                        <p:cTn id="7" dur="500"/>
                                        <p:tgtEl>
                                          <p:spTgt spid="165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5891">
                                            <p:txEl>
                                              <p:pRg st="0" end="0"/>
                                            </p:txEl>
                                          </p:spTgt>
                                        </p:tgtEl>
                                        <p:attrNameLst>
                                          <p:attrName>style.visibility</p:attrName>
                                        </p:attrNameLst>
                                      </p:cBhvr>
                                      <p:to>
                                        <p:strVal val="visible"/>
                                      </p:to>
                                    </p:set>
                                    <p:animEffect transition="in" filter="fade">
                                      <p:cBhvr>
                                        <p:cTn id="12" dur="500"/>
                                        <p:tgtEl>
                                          <p:spTgt spid="165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P spid="16589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2" name="Text Box 4"/>
          <p:cNvSpPr txBox="1">
            <a:spLocks noChangeArrowheads="1"/>
          </p:cNvSpPr>
          <p:nvPr/>
        </p:nvSpPr>
        <p:spPr bwMode="auto">
          <a:xfrm>
            <a:off x="246063" y="769938"/>
            <a:ext cx="8448675" cy="301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50000"/>
              </a:spcBef>
              <a:buClr>
                <a:srgbClr val="000066"/>
              </a:buClr>
              <a:buSzPct val="70000"/>
              <a:buFont typeface="Monotype Sorts" charset="0"/>
              <a:buNone/>
              <a:defRPr/>
            </a:pPr>
            <a:r>
              <a:rPr kumimoji="1" lang="en-US" sz="3200">
                <a:cs typeface="+mn-cs"/>
              </a:rPr>
              <a:t>Analysis of these rocks, estimated to be more than 3.5 billion years old, found oxidized iron in amounts that called for atmospheric oxygen to be at least 110 times greater and perhaps up to one billion times greater than otherwise accepted.</a:t>
            </a:r>
            <a:r>
              <a:rPr kumimoji="1" lang="ja-JP" altLang="en-US" sz="3200">
                <a:latin typeface="Arial"/>
                <a:cs typeface="+mn-cs"/>
              </a:rPr>
              <a:t>”</a:t>
            </a:r>
            <a:endParaRPr lang="en-US" sz="320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4132"/>
                                        </p:tgtEl>
                                        <p:attrNameLst>
                                          <p:attrName>style.visibility</p:attrName>
                                        </p:attrNameLst>
                                      </p:cBhvr>
                                      <p:to>
                                        <p:strVal val="visible"/>
                                      </p:to>
                                    </p:set>
                                    <p:animEffect transition="in" filter="fade">
                                      <p:cBhvr>
                                        <p:cTn id="7" dur="500"/>
                                        <p:tgtEl>
                                          <p:spTgt spid="30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80" name="Rectangle 1032"/>
          <p:cNvSpPr>
            <a:spLocks noGrp="1" noChangeArrowheads="1"/>
          </p:cNvSpPr>
          <p:nvPr>
            <p:ph type="title"/>
          </p:nvPr>
        </p:nvSpPr>
        <p:spPr/>
        <p:txBody>
          <a:bodyPr/>
          <a:lstStyle/>
          <a:p>
            <a:pPr>
              <a:defRPr/>
            </a:pPr>
            <a:r>
              <a:rPr lang="en-US">
                <a:cs typeface="+mj-cs"/>
              </a:rPr>
              <a:t>The Atmosphere</a:t>
            </a:r>
          </a:p>
        </p:txBody>
      </p:sp>
      <p:sp>
        <p:nvSpPr>
          <p:cNvPr id="54274" name="Rectangle 1026"/>
          <p:cNvSpPr>
            <a:spLocks noGrp="1" noChangeArrowheads="1"/>
          </p:cNvSpPr>
          <p:nvPr>
            <p:ph type="body" idx="4294967295"/>
          </p:nvPr>
        </p:nvSpPr>
        <p:spPr>
          <a:xfrm>
            <a:off x="398463" y="3267075"/>
            <a:ext cx="8397875" cy="2900363"/>
          </a:xfrm>
        </p:spPr>
        <p:txBody>
          <a:bodyPr/>
          <a:lstStyle/>
          <a:p>
            <a:pPr marL="0" indent="0">
              <a:lnSpc>
                <a:spcPct val="90000"/>
              </a:lnSpc>
              <a:spcBef>
                <a:spcPct val="40000"/>
              </a:spcBef>
              <a:buFont typeface="Monotype Sorts" charset="0"/>
              <a:buNone/>
            </a:pPr>
            <a:r>
              <a:rPr kumimoji="0" lang="en-US" sz="3600">
                <a:latin typeface="Arial" charset="0"/>
                <a:ea typeface="ＭＳ Ｐゴシック" charset="0"/>
              </a:rPr>
              <a:t>"There is </a:t>
            </a:r>
            <a:r>
              <a:rPr kumimoji="0" lang="en-US" sz="3600" u="sng">
                <a:latin typeface="Arial" charset="0"/>
                <a:ea typeface="ＭＳ Ｐゴシック" charset="0"/>
              </a:rPr>
              <a:t>no scientific proof</a:t>
            </a:r>
            <a:r>
              <a:rPr kumimoji="0" lang="en-US" sz="3600">
                <a:latin typeface="Arial" charset="0"/>
                <a:ea typeface="ＭＳ Ｐゴシック" charset="0"/>
              </a:rPr>
              <a:t> that Earth ever had a non-oxygen atmosphere such as evolutionists require. </a:t>
            </a:r>
          </a:p>
          <a:p>
            <a:pPr marL="0" indent="0">
              <a:lnSpc>
                <a:spcPct val="90000"/>
              </a:lnSpc>
              <a:spcBef>
                <a:spcPct val="40000"/>
              </a:spcBef>
              <a:buFont typeface="Monotype Sorts" charset="0"/>
              <a:buNone/>
            </a:pPr>
            <a:r>
              <a:rPr kumimoji="0" lang="en-US" sz="3600">
                <a:latin typeface="Arial" charset="0"/>
                <a:ea typeface="ＭＳ Ｐゴシック" charset="0"/>
              </a:rPr>
              <a:t>Earth</a:t>
            </a:r>
            <a:r>
              <a:rPr kumimoji="0" lang="fr-FR" altLang="ja-JP" sz="3600">
                <a:latin typeface="Arial" charset="0"/>
                <a:ea typeface="ＭＳ Ｐゴシック" charset="0"/>
              </a:rPr>
              <a:t>'</a:t>
            </a:r>
            <a:r>
              <a:rPr kumimoji="0" lang="en-US" sz="3600">
                <a:latin typeface="Arial" charset="0"/>
                <a:ea typeface="ＭＳ Ｐゴシック" charset="0"/>
              </a:rPr>
              <a:t>s oldest rocks contain evidence of being formed in an oxygen atmosphere.</a:t>
            </a:r>
            <a:r>
              <a:rPr kumimoji="0" lang="ja-JP" altLang="en-US" sz="3600">
                <a:latin typeface="Arial" charset="0"/>
                <a:ea typeface="ＭＳ Ｐゴシック" charset="0"/>
              </a:rPr>
              <a:t>”</a:t>
            </a:r>
            <a:endParaRPr lang="en-US" sz="4400">
              <a:latin typeface="Arial" charset="0"/>
              <a:ea typeface="ＭＳ Ｐゴシック" charset="0"/>
            </a:endParaRPr>
          </a:p>
        </p:txBody>
      </p:sp>
      <p:sp>
        <p:nvSpPr>
          <p:cNvPr id="54276" name="Text Box 1028"/>
          <p:cNvSpPr txBox="1">
            <a:spLocks noChangeArrowheads="1"/>
          </p:cNvSpPr>
          <p:nvPr/>
        </p:nvSpPr>
        <p:spPr bwMode="auto">
          <a:xfrm>
            <a:off x="247650" y="1390650"/>
            <a:ext cx="843915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cs typeface="+mn-cs"/>
              </a:rPr>
              <a:t>Harry Clemmey, Nick Badham, </a:t>
            </a:r>
            <a:r>
              <a:rPr lang="ja-JP" altLang="en-US">
                <a:latin typeface="Arial"/>
                <a:cs typeface="+mn-cs"/>
              </a:rPr>
              <a:t>“</a:t>
            </a:r>
            <a:r>
              <a:rPr lang="en-US">
                <a:cs typeface="+mn-cs"/>
              </a:rPr>
              <a:t>Oxygen in the Atmosphere: An Evaluation of the Geological Evidence</a:t>
            </a:r>
            <a:r>
              <a:rPr lang="ja-JP" altLang="en-US">
                <a:latin typeface="Arial"/>
                <a:cs typeface="+mn-cs"/>
              </a:rPr>
              <a:t>”</a:t>
            </a:r>
            <a:r>
              <a:rPr lang="en-US">
                <a:cs typeface="+mn-cs"/>
              </a:rPr>
              <a:t>, </a:t>
            </a:r>
            <a:r>
              <a:rPr lang="en-US" i="1">
                <a:cs typeface="+mn-cs"/>
              </a:rPr>
              <a:t>Geology</a:t>
            </a:r>
            <a:r>
              <a:rPr lang="en-US">
                <a:cs typeface="+mn-cs"/>
              </a:rPr>
              <a:t>, Vol 10, March 1982, p. 141.</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dissolve">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74">
                                            <p:txEl>
                                              <p:pRg st="0" end="0"/>
                                            </p:txEl>
                                          </p:spTgt>
                                        </p:tgtEl>
                                        <p:attrNameLst>
                                          <p:attrName>style.visibility</p:attrName>
                                        </p:attrNameLst>
                                      </p:cBhvr>
                                      <p:to>
                                        <p:strVal val="visible"/>
                                      </p:to>
                                    </p:set>
                                    <p:animEffect transition="in" filter="dissolve">
                                      <p:cBhvr>
                                        <p:cTn id="12" dur="500"/>
                                        <p:tgtEl>
                                          <p:spTgt spid="5427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74">
                                            <p:txEl>
                                              <p:pRg st="1" end="1"/>
                                            </p:txEl>
                                          </p:spTgt>
                                        </p:tgtEl>
                                        <p:attrNameLst>
                                          <p:attrName>style.visibility</p:attrName>
                                        </p:attrNameLst>
                                      </p:cBhvr>
                                      <p:to>
                                        <p:strVal val="visible"/>
                                      </p:to>
                                    </p:set>
                                    <p:animEffect transition="in" filter="dissolve">
                                      <p:cBhvr>
                                        <p:cTn id="17" dur="500"/>
                                        <p:tgtEl>
                                          <p:spTgt spid="542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autoUpdateAnimBg="0"/>
      <p:bldP spid="5427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defRPr/>
            </a:pPr>
            <a:r>
              <a:rPr lang="en-US">
                <a:cs typeface="+mj-cs"/>
              </a:rPr>
              <a:t>Oxygen and Life</a:t>
            </a:r>
          </a:p>
        </p:txBody>
      </p:sp>
      <p:sp>
        <p:nvSpPr>
          <p:cNvPr id="232451" name="Rectangle 3"/>
          <p:cNvSpPr>
            <a:spLocks noGrp="1" noChangeArrowheads="1"/>
          </p:cNvSpPr>
          <p:nvPr>
            <p:ph type="body" idx="1"/>
          </p:nvPr>
        </p:nvSpPr>
        <p:spPr>
          <a:xfrm>
            <a:off x="495300" y="2768600"/>
            <a:ext cx="8172450" cy="2946400"/>
          </a:xfrm>
        </p:spPr>
        <p:txBody>
          <a:bodyPr/>
          <a:lstStyle/>
          <a:p>
            <a:pPr marL="0" indent="0">
              <a:buFont typeface="Monotype Sorts" charset="0"/>
              <a:buNone/>
            </a:pPr>
            <a:r>
              <a:rPr lang="ja-JP" altLang="en-US" sz="3600">
                <a:latin typeface="Arial" charset="0"/>
                <a:ea typeface="ＭＳ Ｐゴシック" charset="0"/>
              </a:rPr>
              <a:t>“</a:t>
            </a:r>
            <a:r>
              <a:rPr lang="en-US" altLang="ja-JP" sz="3600">
                <a:latin typeface="Arial" charset="0"/>
                <a:ea typeface="ＭＳ Ｐゴシック" charset="0"/>
              </a:rPr>
              <a:t>Oxygen is a poisonous gas that oxidizes organic and inorganic materials on a planetary surface; it is quite lethal to organisms that have not evolved protection against it.</a:t>
            </a:r>
            <a:r>
              <a:rPr lang="ja-JP" altLang="en-US" sz="3600">
                <a:latin typeface="Arial" charset="0"/>
                <a:ea typeface="ＭＳ Ｐゴシック" charset="0"/>
              </a:rPr>
              <a:t>”</a:t>
            </a:r>
            <a:endParaRPr lang="en-US" sz="3600">
              <a:latin typeface="Arial" charset="0"/>
              <a:ea typeface="ＭＳ Ｐゴシック" charset="0"/>
            </a:endParaRPr>
          </a:p>
        </p:txBody>
      </p:sp>
      <p:sp>
        <p:nvSpPr>
          <p:cNvPr id="232452" name="Text Box 4"/>
          <p:cNvSpPr txBox="1">
            <a:spLocks noChangeArrowheads="1"/>
          </p:cNvSpPr>
          <p:nvPr/>
        </p:nvSpPr>
        <p:spPr bwMode="auto">
          <a:xfrm>
            <a:off x="422275" y="1568450"/>
            <a:ext cx="8416925" cy="946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50000"/>
              </a:spcBef>
              <a:defRPr/>
            </a:pPr>
            <a:r>
              <a:rPr lang="en-US">
                <a:cs typeface="+mn-cs"/>
              </a:rPr>
              <a:t>Peter Ward (Ph.D. Geology) and Donald Brownlee (Ph.D. Astronomy</a:t>
            </a:r>
            <a:r>
              <a:rPr lang="en-US" i="1">
                <a:cs typeface="+mn-cs"/>
              </a:rPr>
              <a:t>), Rare Earth</a:t>
            </a:r>
            <a:r>
              <a:rPr lang="en-US">
                <a:cs typeface="+mn-cs"/>
              </a:rPr>
              <a:t>, 2000, p. 245.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2452"/>
                                        </p:tgtEl>
                                        <p:attrNameLst>
                                          <p:attrName>style.visibility</p:attrName>
                                        </p:attrNameLst>
                                      </p:cBhvr>
                                      <p:to>
                                        <p:strVal val="visible"/>
                                      </p:to>
                                    </p:set>
                                    <p:animEffect transition="in" filter="fade">
                                      <p:cBhvr>
                                        <p:cTn id="7" dur="500"/>
                                        <p:tgtEl>
                                          <p:spTgt spid="232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2451">
                                            <p:txEl>
                                              <p:pRg st="0" end="0"/>
                                            </p:txEl>
                                          </p:spTgt>
                                        </p:tgtEl>
                                        <p:attrNameLst>
                                          <p:attrName>style.visibility</p:attrName>
                                        </p:attrNameLst>
                                      </p:cBhvr>
                                      <p:to>
                                        <p:strVal val="visible"/>
                                      </p:to>
                                    </p:set>
                                    <p:animEffect transition="in" filter="fade">
                                      <p:cBhvr>
                                        <p:cTn id="12" dur="500"/>
                                        <p:tgtEl>
                                          <p:spTgt spid="232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P spid="2324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a:defRPr/>
            </a:pPr>
            <a:r>
              <a:rPr lang="en-US">
                <a:cs typeface="+mj-cs"/>
              </a:rPr>
              <a:t>Origin of Life</a:t>
            </a:r>
          </a:p>
        </p:txBody>
      </p:sp>
      <p:sp>
        <p:nvSpPr>
          <p:cNvPr id="228355" name="Rectangle 3"/>
          <p:cNvSpPr>
            <a:spLocks noGrp="1" noChangeArrowheads="1"/>
          </p:cNvSpPr>
          <p:nvPr>
            <p:ph type="body" idx="1"/>
          </p:nvPr>
        </p:nvSpPr>
        <p:spPr>
          <a:xfrm>
            <a:off x="487363" y="1231900"/>
            <a:ext cx="8229600" cy="2247900"/>
          </a:xfrm>
        </p:spPr>
        <p:txBody>
          <a:bodyPr/>
          <a:lstStyle/>
          <a:p>
            <a:pPr marL="342900" indent="-342900"/>
            <a:r>
              <a:rPr lang="en-US" sz="3600">
                <a:latin typeface="Arial" charset="0"/>
                <a:ea typeface="ＭＳ Ｐゴシック" charset="0"/>
              </a:rPr>
              <a:t>Life cannot start </a:t>
            </a:r>
            <a:r>
              <a:rPr lang="en-US" sz="3600" u="sng">
                <a:latin typeface="Arial" charset="0"/>
                <a:ea typeface="ＭＳ Ｐゴシック" charset="0"/>
              </a:rPr>
              <a:t>with</a:t>
            </a:r>
            <a:r>
              <a:rPr lang="en-US" sz="3600">
                <a:latin typeface="Arial" charset="0"/>
                <a:ea typeface="ＭＳ Ｐゴシック" charset="0"/>
              </a:rPr>
              <a:t> oxygen in the atmosphere</a:t>
            </a:r>
          </a:p>
          <a:p>
            <a:pPr marL="342900" indent="-342900"/>
            <a:r>
              <a:rPr lang="en-US" sz="3600">
                <a:latin typeface="Arial" charset="0"/>
                <a:ea typeface="ＭＳ Ｐゴシック" charset="0"/>
              </a:rPr>
              <a:t>Life cannot start </a:t>
            </a:r>
            <a:r>
              <a:rPr lang="en-US" sz="3600" u="sng">
                <a:latin typeface="Arial" charset="0"/>
                <a:ea typeface="ＭＳ Ｐゴシック" charset="0"/>
              </a:rPr>
              <a:t>without</a:t>
            </a:r>
            <a:r>
              <a:rPr lang="en-US" sz="3600">
                <a:latin typeface="Arial" charset="0"/>
                <a:ea typeface="ＭＳ Ｐゴシック" charset="0"/>
              </a:rPr>
              <a:t> oxygen in the atmosphere</a:t>
            </a:r>
          </a:p>
        </p:txBody>
      </p:sp>
      <p:sp>
        <p:nvSpPr>
          <p:cNvPr id="228356" name="Text Box 4"/>
          <p:cNvSpPr txBox="1">
            <a:spLocks noChangeArrowheads="1"/>
          </p:cNvSpPr>
          <p:nvPr/>
        </p:nvSpPr>
        <p:spPr bwMode="auto">
          <a:xfrm>
            <a:off x="639763" y="3681413"/>
            <a:ext cx="7504112"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3600">
                <a:solidFill>
                  <a:srgbClr val="000066"/>
                </a:solidFill>
                <a:effectLst>
                  <a:outerShdw blurRad="38100" dist="38100" dir="2700000" algn="tl">
                    <a:srgbClr val="DDDDDD"/>
                  </a:outerShdw>
                </a:effectLst>
                <a:cs typeface="+mn-cs"/>
              </a:rPr>
              <a:t>Did life start in the ocean?</a:t>
            </a:r>
          </a:p>
        </p:txBody>
      </p:sp>
      <p:pic>
        <p:nvPicPr>
          <p:cNvPr id="228357" name="Picture 5" descr="001 CELL-FISH-REPTIL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76450" y="4329113"/>
            <a:ext cx="4310063" cy="2155825"/>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228358" name="WordArt 6"/>
          <p:cNvSpPr>
            <a:spLocks noChangeArrowheads="1" noChangeShapeType="1" noTextEdit="1"/>
          </p:cNvSpPr>
          <p:nvPr/>
        </p:nvSpPr>
        <p:spPr bwMode="auto">
          <a:xfrm>
            <a:off x="6489700" y="4992688"/>
            <a:ext cx="2454275" cy="6477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1">
                  <a:gsLst>
                    <a:gs pos="0">
                      <a:srgbClr val="3366FF"/>
                    </a:gs>
                    <a:gs pos="100000">
                      <a:srgbClr val="182F76"/>
                    </a:gs>
                  </a:gsLst>
                  <a:path path="rect">
                    <a:fillToRect l="50000" t="50000" r="50000" b="50000"/>
                  </a:path>
                </a:gradFill>
                <a:effectLst>
                  <a:prstShdw prst="shdw17" dist="17961" dir="2700000">
                    <a:srgbClr val="1F3D99">
                      <a:alpha val="74997"/>
                    </a:srgbClr>
                  </a:prstShdw>
                </a:effectLst>
                <a:latin typeface="Arial Black"/>
                <a:ea typeface="Arial Black"/>
                <a:cs typeface="Arial Black"/>
              </a:rPr>
              <a:t>Hydrolysis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fade">
                                      <p:cBhvr>
                                        <p:cTn id="7" dur="500"/>
                                        <p:tgtEl>
                                          <p:spTgt spid="22835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8355">
                                            <p:txEl>
                                              <p:pRg st="1" end="1"/>
                                            </p:txEl>
                                          </p:spTgt>
                                        </p:tgtEl>
                                        <p:attrNameLst>
                                          <p:attrName>style.visibility</p:attrName>
                                        </p:attrNameLst>
                                      </p:cBhvr>
                                      <p:to>
                                        <p:strVal val="visible"/>
                                      </p:to>
                                    </p:set>
                                    <p:animEffect transition="in" filter="fade">
                                      <p:cBhvr>
                                        <p:cTn id="11" dur="500"/>
                                        <p:tgtEl>
                                          <p:spTgt spid="22835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8356"/>
                                        </p:tgtEl>
                                        <p:attrNameLst>
                                          <p:attrName>style.visibility</p:attrName>
                                        </p:attrNameLst>
                                      </p:cBhvr>
                                      <p:to>
                                        <p:strVal val="visible"/>
                                      </p:to>
                                    </p:set>
                                    <p:animEffect transition="in" filter="fade">
                                      <p:cBhvr>
                                        <p:cTn id="16" dur="500"/>
                                        <p:tgtEl>
                                          <p:spTgt spid="228356"/>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228357"/>
                                        </p:tgtEl>
                                        <p:attrNameLst>
                                          <p:attrName>style.visibility</p:attrName>
                                        </p:attrNameLst>
                                      </p:cBhvr>
                                      <p:to>
                                        <p:strVal val="visible"/>
                                      </p:to>
                                    </p:set>
                                    <p:animEffect transition="in" filter="fade">
                                      <p:cBhvr>
                                        <p:cTn id="20" dur="500"/>
                                        <p:tgtEl>
                                          <p:spTgt spid="22835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28358"/>
                                        </p:tgtEl>
                                        <p:attrNameLst>
                                          <p:attrName>style.visibility</p:attrName>
                                        </p:attrNameLst>
                                      </p:cBhvr>
                                      <p:to>
                                        <p:strVal val="visible"/>
                                      </p:to>
                                    </p:set>
                                    <p:anim calcmode="lin" valueType="num">
                                      <p:cBhvr>
                                        <p:cTn id="25" dur="500" fill="hold"/>
                                        <p:tgtEl>
                                          <p:spTgt spid="228358"/>
                                        </p:tgtEl>
                                        <p:attrNameLst>
                                          <p:attrName>ppt_w</p:attrName>
                                        </p:attrNameLst>
                                      </p:cBhvr>
                                      <p:tavLst>
                                        <p:tav tm="0">
                                          <p:val>
                                            <p:fltVal val="0"/>
                                          </p:val>
                                        </p:tav>
                                        <p:tav tm="100000">
                                          <p:val>
                                            <p:strVal val="#ppt_w"/>
                                          </p:val>
                                        </p:tav>
                                      </p:tavLst>
                                    </p:anim>
                                    <p:anim calcmode="lin" valueType="num">
                                      <p:cBhvr>
                                        <p:cTn id="26" dur="500" fill="hold"/>
                                        <p:tgtEl>
                                          <p:spTgt spid="2283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6" grpId="0"/>
      <p:bldP spid="22835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7" name="Rectangle 9"/>
          <p:cNvSpPr>
            <a:spLocks noChangeArrowheads="1"/>
          </p:cNvSpPr>
          <p:nvPr/>
        </p:nvSpPr>
        <p:spPr bwMode="auto">
          <a:xfrm>
            <a:off x="1657350" y="2395538"/>
            <a:ext cx="5791200" cy="4178300"/>
          </a:xfrm>
          <a:prstGeom prst="rect">
            <a:avLst/>
          </a:prstGeom>
          <a:solidFill>
            <a:srgbClr val="66003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
        <p:nvSpPr>
          <p:cNvPr id="22536" name="Rectangle 8"/>
          <p:cNvSpPr>
            <a:spLocks noGrp="1" noChangeArrowheads="1"/>
          </p:cNvSpPr>
          <p:nvPr>
            <p:ph type="title"/>
          </p:nvPr>
        </p:nvSpPr>
        <p:spPr/>
        <p:txBody>
          <a:bodyPr/>
          <a:lstStyle/>
          <a:p>
            <a:pPr>
              <a:defRPr/>
            </a:pPr>
            <a:r>
              <a:rPr lang="en-US">
                <a:cs typeface="+mj-cs"/>
              </a:rPr>
              <a:t>Amino Acids</a:t>
            </a:r>
          </a:p>
        </p:txBody>
      </p:sp>
      <p:sp>
        <p:nvSpPr>
          <p:cNvPr id="22530" name="Rectangle 2"/>
          <p:cNvSpPr>
            <a:spLocks noGrp="1" noChangeArrowheads="1"/>
          </p:cNvSpPr>
          <p:nvPr>
            <p:ph type="body" idx="4294967295"/>
          </p:nvPr>
        </p:nvSpPr>
        <p:spPr>
          <a:xfrm>
            <a:off x="1031875" y="1255713"/>
            <a:ext cx="7048500" cy="1200150"/>
          </a:xfrm>
        </p:spPr>
        <p:txBody>
          <a:bodyPr/>
          <a:lstStyle/>
          <a:p>
            <a:pPr marL="0" indent="0" algn="ctr">
              <a:lnSpc>
                <a:spcPct val="80000"/>
              </a:lnSpc>
              <a:buFont typeface="Monotype Sorts" charset="0"/>
              <a:buNone/>
            </a:pPr>
            <a:r>
              <a:rPr lang="en-US" sz="3600">
                <a:latin typeface="Arial" charset="0"/>
                <a:ea typeface="ＭＳ Ｐゴシック" charset="0"/>
              </a:rPr>
              <a:t>Over 2,000 types of amino acids</a:t>
            </a:r>
          </a:p>
          <a:p>
            <a:pPr marL="0" indent="0" algn="ctr">
              <a:lnSpc>
                <a:spcPct val="80000"/>
              </a:lnSpc>
              <a:buFont typeface="Monotype Sorts" charset="0"/>
              <a:buNone/>
            </a:pPr>
            <a:r>
              <a:rPr lang="en-US" sz="3600">
                <a:latin typeface="Arial" charset="0"/>
                <a:ea typeface="ＭＳ Ｐゴシック" charset="0"/>
              </a:rPr>
              <a:t>Only 20 are used in life</a:t>
            </a:r>
          </a:p>
        </p:txBody>
      </p:sp>
      <p:pic>
        <p:nvPicPr>
          <p:cNvPr id="22532" name="Picture 4" descr="A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9138" y="2663825"/>
            <a:ext cx="5168900" cy="3624263"/>
          </a:xfrm>
          <a:prstGeom prst="rect">
            <a:avLst/>
          </a:prstGeom>
          <a:noFill/>
          <a:ln w="57150">
            <a:solidFill>
              <a:srgbClr val="000066"/>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07763" dir="18900000" algn="ctr" rotWithShape="0">
                    <a:schemeClr val="tx2">
                      <a:alpha val="74998"/>
                    </a:schemeClr>
                  </a:outerShdw>
                </a:effectLst>
              </a14:hiddenEffects>
            </a:ext>
          </a:extLst>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slide(fromBottom)">
                                      <p:cBhvr>
                                        <p:cTn id="7" dur="500"/>
                                        <p:tgtEl>
                                          <p:spTgt spid="22530">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Effect transition="in" filter="slide(fromBottom)">
                                      <p:cBhvr>
                                        <p:cTn id="11" dur="500"/>
                                        <p:tgtEl>
                                          <p:spTgt spid="22530">
                                            <p:txEl>
                                              <p:pRg st="1" end="1"/>
                                            </p:txEl>
                                          </p:spTgt>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slide(fromTop)">
                                      <p:cBhvr>
                                        <p:cTn id="15"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1" name="Rectangle 2055"/>
          <p:cNvSpPr>
            <a:spLocks noGrp="1" noChangeArrowheads="1"/>
          </p:cNvSpPr>
          <p:nvPr>
            <p:ph type="title"/>
          </p:nvPr>
        </p:nvSpPr>
        <p:spPr>
          <a:xfrm>
            <a:off x="476250" y="0"/>
            <a:ext cx="8667750" cy="1143000"/>
          </a:xfrm>
        </p:spPr>
        <p:txBody>
          <a:bodyPr/>
          <a:lstStyle/>
          <a:p>
            <a:pPr>
              <a:defRPr/>
            </a:pPr>
            <a:r>
              <a:rPr lang="en-US" sz="4400">
                <a:cs typeface="+mj-cs"/>
              </a:rPr>
              <a:t>Collapse of the Miller Experiment</a:t>
            </a:r>
          </a:p>
        </p:txBody>
      </p:sp>
      <p:sp>
        <p:nvSpPr>
          <p:cNvPr id="56322" name="Rectangle 3074"/>
          <p:cNvSpPr>
            <a:spLocks noGrp="1" noChangeArrowheads="1"/>
          </p:cNvSpPr>
          <p:nvPr>
            <p:ph type="body" idx="4294967295"/>
          </p:nvPr>
        </p:nvSpPr>
        <p:spPr>
          <a:xfrm>
            <a:off x="444500" y="3127375"/>
            <a:ext cx="8382000" cy="3429000"/>
          </a:xfrm>
        </p:spPr>
        <p:txBody>
          <a:bodyPr/>
          <a:lstStyle/>
          <a:p>
            <a:pPr marL="0" indent="0">
              <a:buFont typeface="Monotype Sorts" charset="0"/>
              <a:buNone/>
            </a:pPr>
            <a:r>
              <a:rPr lang="ja-JP" altLang="en-US">
                <a:latin typeface="Arial" charset="0"/>
                <a:ea typeface="ＭＳ Ｐゴシック" charset="0"/>
              </a:rPr>
              <a:t>“</a:t>
            </a:r>
            <a:r>
              <a:rPr lang="en-US" altLang="ja-JP">
                <a:latin typeface="Arial" charset="0"/>
                <a:ea typeface="ＭＳ Ｐゴシック" charset="0"/>
              </a:rPr>
              <a:t>Since Miller</a:t>
            </a:r>
            <a:r>
              <a:rPr lang="fr-FR" altLang="ja-JP">
                <a:latin typeface="Arial" charset="0"/>
                <a:ea typeface="ＭＳ Ｐゴシック" charset="0"/>
              </a:rPr>
              <a:t>'</a:t>
            </a:r>
            <a:r>
              <a:rPr lang="en-US" altLang="ja-JP">
                <a:latin typeface="Arial" charset="0"/>
                <a:ea typeface="ＭＳ Ｐゴシック" charset="0"/>
              </a:rPr>
              <a:t>s beguiling picture of a pond full of dissolved amino acids under a reducing atmosphere has been discredited, a new beguiling picture has come to take its place. The new picture has life originating in a hot, deep, dark little hole on the ocean floor.</a:t>
            </a:r>
            <a:r>
              <a:rPr lang="ja-JP" altLang="en-US">
                <a:latin typeface="Arial" charset="0"/>
                <a:ea typeface="ＭＳ Ｐゴシック" charset="0"/>
              </a:rPr>
              <a:t>”</a:t>
            </a:r>
            <a:endParaRPr lang="en-US">
              <a:latin typeface="Arial" charset="0"/>
              <a:ea typeface="ＭＳ Ｐゴシック" charset="0"/>
            </a:endParaRPr>
          </a:p>
        </p:txBody>
      </p:sp>
      <p:sp>
        <p:nvSpPr>
          <p:cNvPr id="56324" name="Text Box 3076"/>
          <p:cNvSpPr txBox="1">
            <a:spLocks noChangeArrowheads="1"/>
          </p:cNvSpPr>
          <p:nvPr/>
        </p:nvSpPr>
        <p:spPr bwMode="auto">
          <a:xfrm>
            <a:off x="434975" y="1400175"/>
            <a:ext cx="8477250" cy="133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lnSpc>
                <a:spcPct val="90000"/>
              </a:lnSpc>
              <a:spcBef>
                <a:spcPct val="20000"/>
              </a:spcBef>
              <a:buClr>
                <a:schemeClr val="tx2"/>
              </a:buClr>
              <a:buSzPct val="75000"/>
              <a:buFont typeface="Monotype Sorts" charset="0"/>
              <a:buNone/>
              <a:defRPr/>
            </a:pPr>
            <a:r>
              <a:rPr kumimoji="1" lang="en-US">
                <a:cs typeface="+mn-cs"/>
              </a:rPr>
              <a:t>Freeman Dyson, </a:t>
            </a:r>
            <a:r>
              <a:rPr kumimoji="1" lang="en-US" i="1">
                <a:cs typeface="+mn-cs"/>
              </a:rPr>
              <a:t>Origins of Life</a:t>
            </a:r>
            <a:r>
              <a:rPr kumimoji="1" lang="en-US">
                <a:cs typeface="+mn-cs"/>
              </a:rPr>
              <a:t>, 1999, pp. 25-26.</a:t>
            </a:r>
          </a:p>
          <a:p>
            <a:pPr algn="l">
              <a:lnSpc>
                <a:spcPct val="90000"/>
              </a:lnSpc>
              <a:spcBef>
                <a:spcPct val="20000"/>
              </a:spcBef>
              <a:buClr>
                <a:schemeClr val="tx2"/>
              </a:buClr>
              <a:buSzPct val="75000"/>
              <a:buFont typeface="Monotype Sorts" charset="0"/>
              <a:buNone/>
              <a:defRPr/>
            </a:pPr>
            <a:r>
              <a:rPr kumimoji="1" lang="en-US">
                <a:cs typeface="+mn-cs"/>
              </a:rPr>
              <a:t>(Dyson is a Professor at the Institute for Advanced Study in Princeton and a member of NAS.)</a:t>
            </a: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ssolve">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2">
                                            <p:txEl>
                                              <p:pRg st="0" end="0"/>
                                            </p:txEl>
                                          </p:spTgt>
                                        </p:tgtEl>
                                        <p:attrNameLst>
                                          <p:attrName>style.visibility</p:attrName>
                                        </p:attrNameLst>
                                      </p:cBhvr>
                                      <p:to>
                                        <p:strVal val="visible"/>
                                      </p:to>
                                    </p:set>
                                    <p:animEffect transition="in" filter="dissolve">
                                      <p:cBhvr>
                                        <p:cTn id="12" dur="500"/>
                                        <p:tgtEl>
                                          <p:spTgt spid="56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autoUpdateAnimBg="0"/>
      <p:bldP spid="5632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a:defRPr/>
            </a:pPr>
            <a:r>
              <a:rPr lang="en-US" sz="4400">
                <a:cs typeface="+mj-cs"/>
              </a:rPr>
              <a:t>Life and the Miller Experiment</a:t>
            </a:r>
          </a:p>
        </p:txBody>
      </p:sp>
      <p:sp>
        <p:nvSpPr>
          <p:cNvPr id="290819" name="Rectangle 3"/>
          <p:cNvSpPr>
            <a:spLocks noGrp="1" noChangeArrowheads="1"/>
          </p:cNvSpPr>
          <p:nvPr>
            <p:ph type="body" idx="1"/>
          </p:nvPr>
        </p:nvSpPr>
        <p:spPr>
          <a:xfrm>
            <a:off x="495300" y="2913063"/>
            <a:ext cx="8420100" cy="2249487"/>
          </a:xfrm>
        </p:spPr>
        <p:txBody>
          <a:bodyPr/>
          <a:lstStyle/>
          <a:p>
            <a:pPr marL="0" indent="0">
              <a:buFont typeface="Monotype Sorts" charset="0"/>
              <a:buNone/>
            </a:pPr>
            <a:r>
              <a:rPr kumimoji="0" lang="ja-JP" altLang="en-US" sz="3600">
                <a:latin typeface="Arial" charset="0"/>
                <a:ea typeface="ＭＳ Ｐゴシック" charset="0"/>
              </a:rPr>
              <a:t>“</a:t>
            </a:r>
            <a:r>
              <a:rPr kumimoji="0" lang="en-US" altLang="ja-JP" sz="3600">
                <a:latin typeface="Arial" charset="0"/>
                <a:ea typeface="ＭＳ Ｐゴシック" charset="0"/>
              </a:rPr>
              <a:t>The second limitation to Miller</a:t>
            </a:r>
            <a:r>
              <a:rPr kumimoji="0" lang="fr-FR" altLang="ja-JP" sz="3600">
                <a:latin typeface="Arial" charset="0"/>
                <a:ea typeface="ＭＳ Ｐゴシック" charset="0"/>
              </a:rPr>
              <a:t>'</a:t>
            </a:r>
            <a:r>
              <a:rPr kumimoji="0" lang="en-US" altLang="ja-JP" sz="3600">
                <a:latin typeface="Arial" charset="0"/>
                <a:ea typeface="ＭＳ Ｐゴシック" charset="0"/>
              </a:rPr>
              <a:t>s experiments was that he obtained no polymers of amino acids – no peptides or proteins.</a:t>
            </a:r>
            <a:r>
              <a:rPr kumimoji="0" lang="ja-JP" altLang="en-US" sz="3600">
                <a:latin typeface="Arial" charset="0"/>
                <a:ea typeface="ＭＳ Ｐゴシック" charset="0"/>
              </a:rPr>
              <a:t>”</a:t>
            </a:r>
            <a:endParaRPr kumimoji="0" lang="en-US" sz="3600">
              <a:latin typeface="Arial" charset="0"/>
              <a:ea typeface="ＭＳ Ｐゴシック" charset="0"/>
            </a:endParaRPr>
          </a:p>
        </p:txBody>
      </p:sp>
      <p:sp>
        <p:nvSpPr>
          <p:cNvPr id="290820" name="Text Box 4"/>
          <p:cNvSpPr txBox="1">
            <a:spLocks noChangeArrowheads="1"/>
          </p:cNvSpPr>
          <p:nvPr/>
        </p:nvSpPr>
        <p:spPr bwMode="auto">
          <a:xfrm>
            <a:off x="714375" y="1344613"/>
            <a:ext cx="7894638"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a:cs typeface="+mn-cs"/>
              </a:rPr>
              <a:t>Johnjoe McFadden (Professor of Molecular Biology and Quantum Physics), </a:t>
            </a:r>
            <a:r>
              <a:rPr lang="en-US" i="1">
                <a:cs typeface="+mn-cs"/>
              </a:rPr>
              <a:t>Quantum Evolution, </a:t>
            </a:r>
            <a:r>
              <a:rPr lang="en-US">
                <a:cs typeface="+mn-cs"/>
              </a:rPr>
              <a:t>2000, p. 87.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0820"/>
                                        </p:tgtEl>
                                        <p:attrNameLst>
                                          <p:attrName>style.visibility</p:attrName>
                                        </p:attrNameLst>
                                      </p:cBhvr>
                                      <p:to>
                                        <p:strVal val="visible"/>
                                      </p:to>
                                    </p:set>
                                    <p:animEffect transition="in" filter="fade">
                                      <p:cBhvr>
                                        <p:cTn id="7" dur="500"/>
                                        <p:tgtEl>
                                          <p:spTgt spid="290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0819">
                                            <p:txEl>
                                              <p:pRg st="0" end="0"/>
                                            </p:txEl>
                                          </p:spTgt>
                                        </p:tgtEl>
                                        <p:attrNameLst>
                                          <p:attrName>style.visibility</p:attrName>
                                        </p:attrNameLst>
                                      </p:cBhvr>
                                      <p:to>
                                        <p:strVal val="visible"/>
                                      </p:to>
                                    </p:set>
                                    <p:animEffect transition="in" filter="fade">
                                      <p:cBhvr>
                                        <p:cTn id="12" dur="500"/>
                                        <p:tgtEl>
                                          <p:spTgt spid="290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P spid="2908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9" name="Rectangle 2057"/>
          <p:cNvSpPr>
            <a:spLocks noGrp="1" noChangeArrowheads="1"/>
          </p:cNvSpPr>
          <p:nvPr>
            <p:ph type="title"/>
          </p:nvPr>
        </p:nvSpPr>
        <p:spPr>
          <a:xfrm>
            <a:off x="519113" y="0"/>
            <a:ext cx="8624887" cy="1143000"/>
          </a:xfrm>
        </p:spPr>
        <p:txBody>
          <a:bodyPr/>
          <a:lstStyle/>
          <a:p>
            <a:pPr>
              <a:defRPr/>
            </a:pPr>
            <a:r>
              <a:rPr lang="en-US">
                <a:cs typeface="+mj-cs"/>
              </a:rPr>
              <a:t>Origin of Life and Amino Acids</a:t>
            </a:r>
          </a:p>
        </p:txBody>
      </p:sp>
      <p:sp>
        <p:nvSpPr>
          <p:cNvPr id="51202" name="Rectangle 2050"/>
          <p:cNvSpPr>
            <a:spLocks noGrp="1" noChangeArrowheads="1"/>
          </p:cNvSpPr>
          <p:nvPr>
            <p:ph type="body" idx="4294967295"/>
          </p:nvPr>
        </p:nvSpPr>
        <p:spPr>
          <a:xfrm>
            <a:off x="477838" y="3181350"/>
            <a:ext cx="8172450" cy="1352550"/>
          </a:xfrm>
        </p:spPr>
        <p:txBody>
          <a:bodyPr/>
          <a:lstStyle/>
          <a:p>
            <a:pPr marL="0" indent="0">
              <a:buFont typeface="Monotype Sorts" charset="0"/>
              <a:buNone/>
            </a:pPr>
            <a:r>
              <a:rPr lang="ja-JP" altLang="en-US" sz="3600">
                <a:latin typeface="Arial" charset="0"/>
                <a:ea typeface="ＭＳ Ｐゴシック" charset="0"/>
              </a:rPr>
              <a:t>“</a:t>
            </a:r>
            <a:r>
              <a:rPr lang="en-US" altLang="ja-JP" sz="3600">
                <a:latin typeface="Arial" charset="0"/>
                <a:ea typeface="ＭＳ Ｐゴシック" charset="0"/>
              </a:rPr>
              <a:t>Terrestrial explanations are impotent and nonviable</a:t>
            </a:r>
            <a:r>
              <a:rPr lang="ja-JP" altLang="en-US" sz="3600">
                <a:latin typeface="Arial" charset="0"/>
                <a:ea typeface="ＭＳ Ｐゴシック" charset="0"/>
              </a:rPr>
              <a:t>”</a:t>
            </a:r>
            <a:endParaRPr lang="en-US" sz="3600">
              <a:latin typeface="Arial" charset="0"/>
              <a:ea typeface="ＭＳ Ｐゴシック" charset="0"/>
            </a:endParaRPr>
          </a:p>
        </p:txBody>
      </p:sp>
      <p:sp>
        <p:nvSpPr>
          <p:cNvPr id="51204" name="Text Box 2052"/>
          <p:cNvSpPr txBox="1">
            <a:spLocks noChangeArrowheads="1"/>
          </p:cNvSpPr>
          <p:nvPr/>
        </p:nvSpPr>
        <p:spPr bwMode="auto">
          <a:xfrm>
            <a:off x="525463" y="1392238"/>
            <a:ext cx="8267700" cy="149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kumimoji="1" lang="en-US" dirty="0">
                <a:cs typeface="+mn-cs"/>
              </a:rPr>
              <a:t>William Bonner, Organic Chemist, Stanford</a:t>
            </a:r>
            <a:r>
              <a:rPr kumimoji="1" lang="en-US" sz="3600" dirty="0">
                <a:cs typeface="+mn-cs"/>
              </a:rPr>
              <a:t> </a:t>
            </a:r>
            <a:r>
              <a:rPr kumimoji="1" lang="en-US" dirty="0">
                <a:cs typeface="+mn-cs"/>
              </a:rPr>
              <a:t>University (World</a:t>
            </a:r>
            <a:r>
              <a:rPr kumimoji="1" lang="fr-FR" altLang="ja-JP" dirty="0">
                <a:latin typeface="Arial"/>
                <a:cs typeface="+mn-cs"/>
              </a:rPr>
              <a:t>'</a:t>
            </a:r>
            <a:r>
              <a:rPr kumimoji="1" lang="en-US" dirty="0">
                <a:cs typeface="+mn-cs"/>
              </a:rPr>
              <a:t>s leading </a:t>
            </a:r>
            <a:r>
              <a:rPr kumimoji="1" lang="en-US" dirty="0" err="1">
                <a:cs typeface="+mn-cs"/>
              </a:rPr>
              <a:t>homochiral</a:t>
            </a:r>
            <a:r>
              <a:rPr kumimoji="1" lang="en-US" dirty="0">
                <a:cs typeface="+mn-cs"/>
              </a:rPr>
              <a:t> researcher), UCLA conference on life</a:t>
            </a:r>
            <a:r>
              <a:rPr kumimoji="1" lang="fr-FR" altLang="ja-JP" dirty="0">
                <a:latin typeface="Arial"/>
                <a:cs typeface="+mn-cs"/>
              </a:rPr>
              <a:t>'</a:t>
            </a:r>
            <a:r>
              <a:rPr kumimoji="1" lang="en-US" dirty="0">
                <a:cs typeface="+mn-cs"/>
              </a:rPr>
              <a:t>s origins, 1995.</a:t>
            </a:r>
          </a:p>
        </p:txBody>
      </p:sp>
      <p:pic>
        <p:nvPicPr>
          <p:cNvPr id="51210" name="Picture 2058" descr="UF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7250" y="4551363"/>
            <a:ext cx="20574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2" name="Picture 2060" descr="Rotating UFO, Disco Volante"/>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1662113" y="4718050"/>
            <a:ext cx="220662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ssolve">
                                      <p:cBhvr>
                                        <p:cTn id="7" dur="5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dissolve">
                                      <p:cBhvr>
                                        <p:cTn id="12" dur="500"/>
                                        <p:tgtEl>
                                          <p:spTgt spid="51202">
                                            <p:txEl>
                                              <p:pRg st="0" end="0"/>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3000"/>
                                  </p:stCondLst>
                                  <p:childTnLst>
                                    <p:set>
                                      <p:cBhvr>
                                        <p:cTn id="15" dur="1" fill="hold">
                                          <p:stCondLst>
                                            <p:cond delay="0"/>
                                          </p:stCondLst>
                                        </p:cTn>
                                        <p:tgtEl>
                                          <p:spTgt spid="51210"/>
                                        </p:tgtEl>
                                        <p:attrNameLst>
                                          <p:attrName>style.visibility</p:attrName>
                                        </p:attrNameLst>
                                      </p:cBhvr>
                                      <p:to>
                                        <p:strVal val="visible"/>
                                      </p:to>
                                    </p:set>
                                    <p:animEffect transition="in" filter="fade">
                                      <p:cBhvr>
                                        <p:cTn id="16" dur="1000"/>
                                        <p:tgtEl>
                                          <p:spTgt spid="51210"/>
                                        </p:tgtEl>
                                      </p:cBhvr>
                                    </p:animEffect>
                                  </p:childTnLst>
                                </p:cTn>
                              </p:par>
                            </p:childTnLst>
                          </p:cTn>
                        </p:par>
                        <p:par>
                          <p:cTn id="17" fill="hold" nodeType="afterGroup">
                            <p:stCondLst>
                              <p:cond delay="4500"/>
                            </p:stCondLst>
                            <p:childTnLst>
                              <p:par>
                                <p:cTn id="18" presetID="10" presetClass="entr" presetSubtype="0" fill="hold" nodeType="afterEffect">
                                  <p:stCondLst>
                                    <p:cond delay="0"/>
                                  </p:stCondLst>
                                  <p:childTnLst>
                                    <p:set>
                                      <p:cBhvr>
                                        <p:cTn id="19" dur="1" fill="hold">
                                          <p:stCondLst>
                                            <p:cond delay="0"/>
                                          </p:stCondLst>
                                        </p:cTn>
                                        <p:tgtEl>
                                          <p:spTgt spid="51212"/>
                                        </p:tgtEl>
                                        <p:attrNameLst>
                                          <p:attrName>style.visibility</p:attrName>
                                        </p:attrNameLst>
                                      </p:cBhvr>
                                      <p:to>
                                        <p:strVal val="visible"/>
                                      </p:to>
                                    </p:set>
                                    <p:animEffect transition="in" filter="fade">
                                      <p:cBhvr>
                                        <p:cTn id="20" dur="500"/>
                                        <p:tgtEl>
                                          <p:spTgt spid="5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utoUpdateAnimBg="0"/>
      <p:bldP spid="5120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9" name="Rectangle 9"/>
          <p:cNvSpPr>
            <a:spLocks noGrp="1" noChangeArrowheads="1"/>
          </p:cNvSpPr>
          <p:nvPr>
            <p:ph type="title"/>
          </p:nvPr>
        </p:nvSpPr>
        <p:spPr>
          <a:extLst>
            <a:ext uri="{AF507438-7753-43e0-B8FC-AC1667EBCBE1}">
              <a14:hiddenEffects xmlns:a14="http://schemas.microsoft.com/office/drawing/2010/main" xmlns="">
                <a:effectLst>
                  <a:outerShdw blurRad="63500" dist="107763" dir="18900000" algn="ctr" rotWithShape="0">
                    <a:srgbClr val="FF6600">
                      <a:alpha val="50000"/>
                    </a:srgbClr>
                  </a:outerShdw>
                </a:effectLst>
              </a14:hiddenEffects>
            </a:ext>
          </a:extLst>
        </p:spPr>
        <p:txBody>
          <a:bodyPr/>
          <a:lstStyle/>
          <a:p>
            <a:pPr>
              <a:defRPr/>
            </a:pPr>
            <a:r>
              <a:rPr lang="en-US" sz="5400">
                <a:cs typeface="+mj-cs"/>
              </a:rPr>
              <a:t>Topics</a:t>
            </a:r>
          </a:p>
        </p:txBody>
      </p:sp>
      <p:sp>
        <p:nvSpPr>
          <p:cNvPr id="5123" name="Rectangle 3"/>
          <p:cNvSpPr>
            <a:spLocks noGrp="1" noChangeArrowheads="1"/>
          </p:cNvSpPr>
          <p:nvPr>
            <p:ph type="body" idx="4294967295"/>
          </p:nvPr>
        </p:nvSpPr>
        <p:spPr>
          <a:xfrm>
            <a:off x="509588" y="1233488"/>
            <a:ext cx="8172450" cy="3106737"/>
          </a:xfrm>
        </p:spPr>
        <p:txBody>
          <a:bodyPr/>
          <a:lstStyle/>
          <a:p>
            <a:pPr>
              <a:buFont typeface="Wingdings" charset="0"/>
              <a:buChar char="u"/>
            </a:pPr>
            <a:r>
              <a:rPr lang="en-US" sz="3600">
                <a:latin typeface="Arial" charset="0"/>
                <a:ea typeface="ＭＳ Ｐゴシック" charset="0"/>
              </a:rPr>
              <a:t>The issue</a:t>
            </a:r>
          </a:p>
          <a:p>
            <a:pPr>
              <a:buFont typeface="Wingdings" charset="0"/>
              <a:buChar char="u"/>
            </a:pPr>
            <a:r>
              <a:rPr lang="en-US" sz="3600">
                <a:latin typeface="Arial" charset="0"/>
                <a:ea typeface="ＭＳ Ｐゴシック" charset="0"/>
              </a:rPr>
              <a:t>Attempts to create life</a:t>
            </a:r>
          </a:p>
          <a:p>
            <a:pPr>
              <a:buFont typeface="Wingdings" charset="0"/>
              <a:buChar char="u"/>
            </a:pPr>
            <a:r>
              <a:rPr lang="en-US" sz="3600">
                <a:latin typeface="Arial" charset="0"/>
                <a:ea typeface="ＭＳ Ｐゴシック" charset="0"/>
              </a:rPr>
              <a:t>The primordial soup</a:t>
            </a:r>
          </a:p>
          <a:p>
            <a:pPr>
              <a:buFont typeface="Wingdings" charset="0"/>
              <a:buChar char="u"/>
            </a:pPr>
            <a:r>
              <a:rPr lang="en-US" sz="3600">
                <a:latin typeface="Arial" charset="0"/>
                <a:ea typeface="ＭＳ Ｐゴシック" charset="0"/>
              </a:rPr>
              <a:t>Second Law of Thermodynamics</a:t>
            </a:r>
          </a:p>
          <a:p>
            <a:pPr>
              <a:buFont typeface="Wingdings" charset="0"/>
              <a:buChar char="u"/>
            </a:pPr>
            <a:r>
              <a:rPr lang="en-US" sz="3600">
                <a:latin typeface="Arial" charset="0"/>
                <a:ea typeface="ＭＳ Ｐゴシック" charset="0"/>
              </a:rPr>
              <a:t>Information and complexity</a:t>
            </a:r>
          </a:p>
        </p:txBody>
      </p:sp>
      <p:pic>
        <p:nvPicPr>
          <p:cNvPr id="6147" name="Picture 10" descr="life book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4825" y="4046538"/>
            <a:ext cx="1962150" cy="2562225"/>
          </a:xfrm>
          <a:prstGeom prst="rect">
            <a:avLst/>
          </a:prstGeom>
          <a:noFill/>
          <a:ln w="952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Effect transition="in" filter="dissolve">
                                      <p:cBhvr>
                                        <p:cTn id="11" dur="500"/>
                                        <p:tgtEl>
                                          <p:spTgt spid="5123">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dissolve">
                                      <p:cBhvr>
                                        <p:cTn id="15" dur="500"/>
                                        <p:tgtEl>
                                          <p:spTgt spid="5123">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dissolve">
                                      <p:cBhvr>
                                        <p:cTn id="19" dur="500"/>
                                        <p:tgtEl>
                                          <p:spTgt spid="5123">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dissolve">
                                      <p:cBhvr>
                                        <p:cTn id="23"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217488" y="2595563"/>
            <a:ext cx="27051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cs typeface="+mn-cs"/>
              </a:rPr>
              <a:t>Enormous Complexity</a:t>
            </a:r>
          </a:p>
        </p:txBody>
      </p:sp>
      <p:sp>
        <p:nvSpPr>
          <p:cNvPr id="305155" name="Rectangle 3"/>
          <p:cNvSpPr>
            <a:spLocks noGrp="1" noChangeArrowheads="1"/>
          </p:cNvSpPr>
          <p:nvPr>
            <p:ph type="title"/>
          </p:nvPr>
        </p:nvSpPr>
        <p:spPr/>
        <p:txBody>
          <a:bodyPr/>
          <a:lstStyle/>
          <a:p>
            <a:pPr>
              <a:defRPr/>
            </a:pPr>
            <a:r>
              <a:rPr lang="en-US">
                <a:cs typeface="+mj-cs"/>
              </a:rPr>
              <a:t>The Cell and Complexity</a:t>
            </a:r>
          </a:p>
        </p:txBody>
      </p:sp>
      <p:pic>
        <p:nvPicPr>
          <p:cNvPr id="25603" name="Picture 4" descr="Anatomy of the Animal Cell">
            <a:hlinkClick r:id="rId2"/>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24188" y="1522413"/>
            <a:ext cx="5524500" cy="4724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5154"/>
                                        </p:tgtEl>
                                        <p:attrNameLst>
                                          <p:attrName>style.visibility</p:attrName>
                                        </p:attrNameLst>
                                      </p:cBhvr>
                                      <p:to>
                                        <p:strVal val="visible"/>
                                      </p:to>
                                    </p:set>
                                    <p:anim calcmode="lin" valueType="num">
                                      <p:cBhvr>
                                        <p:cTn id="7" dur="500" fill="hold"/>
                                        <p:tgtEl>
                                          <p:spTgt spid="305154"/>
                                        </p:tgtEl>
                                        <p:attrNameLst>
                                          <p:attrName>ppt_w</p:attrName>
                                        </p:attrNameLst>
                                      </p:cBhvr>
                                      <p:tavLst>
                                        <p:tav tm="0">
                                          <p:val>
                                            <p:fltVal val="0"/>
                                          </p:val>
                                        </p:tav>
                                        <p:tav tm="100000">
                                          <p:val>
                                            <p:strVal val="#ppt_w"/>
                                          </p:val>
                                        </p:tav>
                                      </p:tavLst>
                                    </p:anim>
                                    <p:anim calcmode="lin" valueType="num">
                                      <p:cBhvr>
                                        <p:cTn id="8" dur="500" fill="hold"/>
                                        <p:tgtEl>
                                          <p:spTgt spid="3051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0638" y="2592388"/>
            <a:ext cx="3405187"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306179" name="Group 3"/>
          <p:cNvGrpSpPr>
            <a:grpSpLocks/>
          </p:cNvGrpSpPr>
          <p:nvPr/>
        </p:nvGrpSpPr>
        <p:grpSpPr bwMode="auto">
          <a:xfrm>
            <a:off x="5276850" y="1674813"/>
            <a:ext cx="3448050" cy="3322637"/>
            <a:chOff x="3324" y="1055"/>
            <a:chExt cx="2172" cy="2093"/>
          </a:xfrm>
        </p:grpSpPr>
        <p:sp>
          <p:nvSpPr>
            <p:cNvPr id="306180" name="Rectangle 4"/>
            <p:cNvSpPr>
              <a:spLocks noChangeArrowheads="1"/>
            </p:cNvSpPr>
            <p:nvPr/>
          </p:nvSpPr>
          <p:spPr bwMode="auto">
            <a:xfrm>
              <a:off x="3554" y="1055"/>
              <a:ext cx="1572"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3600">
                  <a:cs typeface="+mn-cs"/>
                </a:rPr>
                <a:t>Boeing 747</a:t>
              </a:r>
            </a:p>
          </p:txBody>
        </p:sp>
        <p:sp>
          <p:nvSpPr>
            <p:cNvPr id="306181" name="Rectangle 5"/>
            <p:cNvSpPr>
              <a:spLocks noChangeArrowheads="1"/>
            </p:cNvSpPr>
            <p:nvPr/>
          </p:nvSpPr>
          <p:spPr bwMode="auto">
            <a:xfrm>
              <a:off x="3324" y="2476"/>
              <a:ext cx="2172" cy="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sz="3200">
                  <a:cs typeface="+mn-cs"/>
                </a:rPr>
                <a:t>4 1/2 million     non-flying parts</a:t>
              </a:r>
            </a:p>
          </p:txBody>
        </p:sp>
      </p:grpSp>
      <p:sp>
        <p:nvSpPr>
          <p:cNvPr id="306182" name="Rectangle 6"/>
          <p:cNvSpPr>
            <a:spLocks noGrp="1" noChangeArrowheads="1"/>
          </p:cNvSpPr>
          <p:nvPr>
            <p:ph type="title"/>
          </p:nvPr>
        </p:nvSpPr>
        <p:spPr/>
        <p:txBody>
          <a:bodyPr/>
          <a:lstStyle/>
          <a:p>
            <a:pPr>
              <a:defRPr/>
            </a:pPr>
            <a:r>
              <a:rPr lang="en-US">
                <a:cs typeface="+mj-cs"/>
              </a:rPr>
              <a:t>The Cell and Complexity</a:t>
            </a:r>
          </a:p>
        </p:txBody>
      </p:sp>
      <p:grpSp>
        <p:nvGrpSpPr>
          <p:cNvPr id="306183" name="Group 7"/>
          <p:cNvGrpSpPr>
            <a:grpSpLocks/>
          </p:cNvGrpSpPr>
          <p:nvPr/>
        </p:nvGrpSpPr>
        <p:grpSpPr bwMode="auto">
          <a:xfrm>
            <a:off x="658813" y="1431925"/>
            <a:ext cx="3913187" cy="4441825"/>
            <a:chOff x="415" y="902"/>
            <a:chExt cx="2465" cy="2798"/>
          </a:xfrm>
        </p:grpSpPr>
        <p:sp>
          <p:nvSpPr>
            <p:cNvPr id="306184" name="Rectangle 8"/>
            <p:cNvSpPr>
              <a:spLocks noChangeArrowheads="1"/>
            </p:cNvSpPr>
            <p:nvPr/>
          </p:nvSpPr>
          <p:spPr bwMode="auto">
            <a:xfrm>
              <a:off x="528" y="3028"/>
              <a:ext cx="2148" cy="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sz="3200" dirty="0">
                  <a:cs typeface="+mn-cs"/>
                </a:rPr>
                <a:t>Billions of       non-living parts</a:t>
              </a:r>
            </a:p>
          </p:txBody>
        </p:sp>
        <p:pic>
          <p:nvPicPr>
            <p:cNvPr id="26630" name="Picture 9" descr="Anatomy of the Animal Ce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 y="902"/>
              <a:ext cx="2465" cy="2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06178"/>
                                        </p:tgtEl>
                                        <p:attrNameLst>
                                          <p:attrName>style.visibility</p:attrName>
                                        </p:attrNameLst>
                                      </p:cBhvr>
                                      <p:to>
                                        <p:strVal val="visible"/>
                                      </p:to>
                                    </p:set>
                                    <p:anim calcmode="lin" valueType="num">
                                      <p:cBhvr additive="base">
                                        <p:cTn id="7" dur="500" fill="hold"/>
                                        <p:tgtEl>
                                          <p:spTgt spid="306178"/>
                                        </p:tgtEl>
                                        <p:attrNameLst>
                                          <p:attrName>ppt_x</p:attrName>
                                        </p:attrNameLst>
                                      </p:cBhvr>
                                      <p:tavLst>
                                        <p:tav tm="0">
                                          <p:val>
                                            <p:strVal val="1+#ppt_w/2"/>
                                          </p:val>
                                        </p:tav>
                                        <p:tav tm="100000">
                                          <p:val>
                                            <p:strVal val="#ppt_x"/>
                                          </p:val>
                                        </p:tav>
                                      </p:tavLst>
                                    </p:anim>
                                    <p:anim calcmode="lin" valueType="num">
                                      <p:cBhvr additive="base">
                                        <p:cTn id="8" dur="500" fill="hold"/>
                                        <p:tgtEl>
                                          <p:spTgt spid="3061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306179"/>
                                        </p:tgtEl>
                                        <p:attrNameLst>
                                          <p:attrName>style.visibility</p:attrName>
                                        </p:attrNameLst>
                                      </p:cBhvr>
                                      <p:to>
                                        <p:strVal val="visible"/>
                                      </p:to>
                                    </p:set>
                                    <p:animEffect transition="in" filter="dissolve">
                                      <p:cBhvr>
                                        <p:cTn id="12" dur="500"/>
                                        <p:tgtEl>
                                          <p:spTgt spid="306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6183"/>
                                        </p:tgtEl>
                                        <p:attrNameLst>
                                          <p:attrName>style.visibility</p:attrName>
                                        </p:attrNameLst>
                                      </p:cBhvr>
                                      <p:to>
                                        <p:strVal val="visible"/>
                                      </p:to>
                                    </p:set>
                                    <p:animEffect transition="in" filter="fade">
                                      <p:cBhvr>
                                        <p:cTn id="17" dur="500"/>
                                        <p:tgtEl>
                                          <p:spTgt spid="30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87" name="Rectangle 23"/>
          <p:cNvSpPr>
            <a:spLocks noGrp="1" noChangeArrowheads="1"/>
          </p:cNvSpPr>
          <p:nvPr>
            <p:ph type="title"/>
          </p:nvPr>
        </p:nvSpPr>
        <p:spPr/>
        <p:txBody>
          <a:bodyPr/>
          <a:lstStyle/>
          <a:p>
            <a:pPr>
              <a:defRPr/>
            </a:pPr>
            <a:r>
              <a:rPr lang="en-US">
                <a:cs typeface="+mj-cs"/>
              </a:rPr>
              <a:t>Probability and Life</a:t>
            </a:r>
          </a:p>
        </p:txBody>
      </p:sp>
      <p:sp>
        <p:nvSpPr>
          <p:cNvPr id="36866" name="Rectangle 2"/>
          <p:cNvSpPr>
            <a:spLocks noGrp="1" noChangeArrowheads="1"/>
          </p:cNvSpPr>
          <p:nvPr>
            <p:ph type="body" idx="4294967295"/>
          </p:nvPr>
        </p:nvSpPr>
        <p:spPr>
          <a:xfrm>
            <a:off x="728663" y="1233488"/>
            <a:ext cx="8172450" cy="1647825"/>
          </a:xfrm>
        </p:spPr>
        <p:txBody>
          <a:bodyPr/>
          <a:lstStyle/>
          <a:p>
            <a:pPr marL="0" indent="0">
              <a:buFont typeface="Monotype Sorts" charset="0"/>
              <a:buNone/>
            </a:pPr>
            <a:r>
              <a:rPr lang="en-US">
                <a:latin typeface="Arial" charset="0"/>
                <a:ea typeface="ＭＳ Ｐゴシック" charset="0"/>
              </a:rPr>
              <a:t>What are the chances of getting all heads every time I flip a penny</a:t>
            </a:r>
          </a:p>
        </p:txBody>
      </p:sp>
      <p:sp>
        <p:nvSpPr>
          <p:cNvPr id="36869" name="Text Box 5"/>
          <p:cNvSpPr txBox="1">
            <a:spLocks noChangeArrowheads="1"/>
          </p:cNvSpPr>
          <p:nvPr/>
        </p:nvSpPr>
        <p:spPr bwMode="auto">
          <a:xfrm>
            <a:off x="652463" y="5868988"/>
            <a:ext cx="45148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a:cs typeface="+mn-cs"/>
              </a:rPr>
              <a:t>100 heads in a row?</a:t>
            </a:r>
          </a:p>
        </p:txBody>
      </p:sp>
      <p:sp>
        <p:nvSpPr>
          <p:cNvPr id="36871" name="Text Box 7"/>
          <p:cNvSpPr txBox="1">
            <a:spLocks noChangeArrowheads="1"/>
          </p:cNvSpPr>
          <p:nvPr/>
        </p:nvSpPr>
        <p:spPr bwMode="auto">
          <a:xfrm>
            <a:off x="652463" y="3233738"/>
            <a:ext cx="43434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a:cs typeface="+mn-cs"/>
              </a:rPr>
              <a:t>1 head in a row?</a:t>
            </a:r>
          </a:p>
        </p:txBody>
      </p:sp>
      <p:sp>
        <p:nvSpPr>
          <p:cNvPr id="36872" name="Text Box 8"/>
          <p:cNvSpPr txBox="1">
            <a:spLocks noChangeArrowheads="1"/>
          </p:cNvSpPr>
          <p:nvPr/>
        </p:nvSpPr>
        <p:spPr bwMode="auto">
          <a:xfrm>
            <a:off x="5262563" y="3233738"/>
            <a:ext cx="21336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u="sng">
                <a:solidFill>
                  <a:srgbClr val="000066"/>
                </a:solidFill>
                <a:cs typeface="+mn-cs"/>
              </a:rPr>
              <a:t>1 in 2</a:t>
            </a:r>
          </a:p>
        </p:txBody>
      </p:sp>
      <p:sp>
        <p:nvSpPr>
          <p:cNvPr id="36874" name="Text Box 10"/>
          <p:cNvSpPr txBox="1">
            <a:spLocks noChangeArrowheads="1"/>
          </p:cNvSpPr>
          <p:nvPr/>
        </p:nvSpPr>
        <p:spPr bwMode="auto">
          <a:xfrm>
            <a:off x="652463" y="3919538"/>
            <a:ext cx="40386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a:cs typeface="+mn-cs"/>
              </a:rPr>
              <a:t>2 heads in a row?</a:t>
            </a:r>
          </a:p>
        </p:txBody>
      </p:sp>
      <p:sp>
        <p:nvSpPr>
          <p:cNvPr id="36875" name="Text Box 11"/>
          <p:cNvSpPr txBox="1">
            <a:spLocks noChangeArrowheads="1"/>
          </p:cNvSpPr>
          <p:nvPr/>
        </p:nvSpPr>
        <p:spPr bwMode="auto">
          <a:xfrm>
            <a:off x="5262563" y="3919538"/>
            <a:ext cx="20193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u="sng">
                <a:solidFill>
                  <a:srgbClr val="000066"/>
                </a:solidFill>
                <a:cs typeface="+mn-cs"/>
              </a:rPr>
              <a:t>1 in 4</a:t>
            </a:r>
          </a:p>
        </p:txBody>
      </p:sp>
      <p:sp>
        <p:nvSpPr>
          <p:cNvPr id="36877" name="Text Box 13"/>
          <p:cNvSpPr txBox="1">
            <a:spLocks noChangeArrowheads="1"/>
          </p:cNvSpPr>
          <p:nvPr/>
        </p:nvSpPr>
        <p:spPr bwMode="auto">
          <a:xfrm>
            <a:off x="652463" y="4567238"/>
            <a:ext cx="39624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a:cs typeface="+mn-cs"/>
              </a:rPr>
              <a:t>3 heads in a row?</a:t>
            </a:r>
          </a:p>
        </p:txBody>
      </p:sp>
      <p:sp>
        <p:nvSpPr>
          <p:cNvPr id="36878" name="Text Box 14"/>
          <p:cNvSpPr txBox="1">
            <a:spLocks noChangeArrowheads="1"/>
          </p:cNvSpPr>
          <p:nvPr/>
        </p:nvSpPr>
        <p:spPr bwMode="auto">
          <a:xfrm>
            <a:off x="5262563" y="4567238"/>
            <a:ext cx="20193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u="sng">
                <a:solidFill>
                  <a:srgbClr val="000066"/>
                </a:solidFill>
                <a:cs typeface="+mn-cs"/>
              </a:rPr>
              <a:t>1 in 8</a:t>
            </a:r>
          </a:p>
        </p:txBody>
      </p:sp>
      <p:sp>
        <p:nvSpPr>
          <p:cNvPr id="36880" name="Text Box 16"/>
          <p:cNvSpPr txBox="1">
            <a:spLocks noChangeArrowheads="1"/>
          </p:cNvSpPr>
          <p:nvPr/>
        </p:nvSpPr>
        <p:spPr bwMode="auto">
          <a:xfrm>
            <a:off x="652463" y="5195888"/>
            <a:ext cx="39624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a:cs typeface="+mn-cs"/>
              </a:rPr>
              <a:t>8 heads in a row?</a:t>
            </a:r>
          </a:p>
        </p:txBody>
      </p:sp>
      <p:sp>
        <p:nvSpPr>
          <p:cNvPr id="36881" name="Text Box 17"/>
          <p:cNvSpPr txBox="1">
            <a:spLocks noChangeArrowheads="1"/>
          </p:cNvSpPr>
          <p:nvPr/>
        </p:nvSpPr>
        <p:spPr bwMode="auto">
          <a:xfrm>
            <a:off x="5262563" y="5195888"/>
            <a:ext cx="1947862"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u="sng">
                <a:solidFill>
                  <a:srgbClr val="000066"/>
                </a:solidFill>
                <a:cs typeface="+mn-cs"/>
              </a:rPr>
              <a:t>1 in 256</a:t>
            </a:r>
          </a:p>
        </p:txBody>
      </p:sp>
      <p:sp>
        <p:nvSpPr>
          <p:cNvPr id="36882" name="Text Box 18"/>
          <p:cNvSpPr txBox="1">
            <a:spLocks noChangeArrowheads="1"/>
          </p:cNvSpPr>
          <p:nvPr/>
        </p:nvSpPr>
        <p:spPr bwMode="auto">
          <a:xfrm>
            <a:off x="5167313" y="5868988"/>
            <a:ext cx="30289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a:solidFill>
                  <a:srgbClr val="000066"/>
                </a:solidFill>
                <a:cs typeface="+mn-cs"/>
              </a:rPr>
              <a:t>2</a:t>
            </a:r>
            <a:r>
              <a:rPr lang="en-US" sz="3200" baseline="30000">
                <a:solidFill>
                  <a:srgbClr val="000066"/>
                </a:solidFill>
                <a:cs typeface="+mn-cs"/>
              </a:rPr>
              <a:t>100</a:t>
            </a:r>
            <a:r>
              <a:rPr lang="en-US" sz="3200">
                <a:solidFill>
                  <a:srgbClr val="000066"/>
                </a:solidFill>
                <a:cs typeface="+mn-cs"/>
              </a:rPr>
              <a:t> or 10</a:t>
            </a:r>
            <a:r>
              <a:rPr lang="en-US" sz="3200" baseline="30000">
                <a:solidFill>
                  <a:srgbClr val="000066"/>
                </a:solidFill>
                <a:cs typeface="+mn-cs"/>
              </a:rPr>
              <a:t>30</a:t>
            </a:r>
            <a:endParaRPr lang="en-US" sz="3200">
              <a:solidFill>
                <a:srgbClr val="000066"/>
              </a:solidFill>
              <a:cs typeface="+mn-cs"/>
            </a:endParaRPr>
          </a:p>
        </p:txBody>
      </p:sp>
      <p:grpSp>
        <p:nvGrpSpPr>
          <p:cNvPr id="37022" name="Group 158"/>
          <p:cNvGrpSpPr>
            <a:grpSpLocks/>
          </p:cNvGrpSpPr>
          <p:nvPr/>
        </p:nvGrpSpPr>
        <p:grpSpPr bwMode="auto">
          <a:xfrm>
            <a:off x="5403850" y="1947863"/>
            <a:ext cx="985838" cy="1003300"/>
            <a:chOff x="3557" y="1398"/>
            <a:chExt cx="621" cy="632"/>
          </a:xfrm>
        </p:grpSpPr>
        <p:grpSp>
          <p:nvGrpSpPr>
            <p:cNvPr id="27662" name="Group 156"/>
            <p:cNvGrpSpPr>
              <a:grpSpLocks/>
            </p:cNvGrpSpPr>
            <p:nvPr/>
          </p:nvGrpSpPr>
          <p:grpSpPr bwMode="auto">
            <a:xfrm>
              <a:off x="3567" y="1398"/>
              <a:ext cx="609" cy="629"/>
              <a:chOff x="3567" y="1398"/>
              <a:chExt cx="609" cy="629"/>
            </a:xfrm>
          </p:grpSpPr>
          <p:sp>
            <p:nvSpPr>
              <p:cNvPr id="27664" name="AutoShape 24"/>
              <p:cNvSpPr>
                <a:spLocks noChangeAspect="1" noChangeArrowheads="1" noTextEdit="1"/>
              </p:cNvSpPr>
              <p:nvPr/>
            </p:nvSpPr>
            <p:spPr bwMode="auto">
              <a:xfrm>
                <a:off x="3567" y="1398"/>
                <a:ext cx="609" cy="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665" name="Freeform 26"/>
              <p:cNvSpPr>
                <a:spLocks/>
              </p:cNvSpPr>
              <p:nvPr/>
            </p:nvSpPr>
            <p:spPr bwMode="auto">
              <a:xfrm>
                <a:off x="3567" y="1398"/>
                <a:ext cx="609" cy="629"/>
              </a:xfrm>
              <a:custGeom>
                <a:avLst/>
                <a:gdLst>
                  <a:gd name="T0" fmla="*/ 320 w 12780"/>
                  <a:gd name="T1" fmla="*/ 0 h 13201"/>
                  <a:gd name="T2" fmla="*/ 380 w 12780"/>
                  <a:gd name="T3" fmla="*/ 10 h 13201"/>
                  <a:gd name="T4" fmla="*/ 436 w 12780"/>
                  <a:gd name="T5" fmla="*/ 31 h 13201"/>
                  <a:gd name="T6" fmla="*/ 487 w 12780"/>
                  <a:gd name="T7" fmla="*/ 63 h 13201"/>
                  <a:gd name="T8" fmla="*/ 530 w 12780"/>
                  <a:gd name="T9" fmla="*/ 103 h 13201"/>
                  <a:gd name="T10" fmla="*/ 565 w 12780"/>
                  <a:gd name="T11" fmla="*/ 152 h 13201"/>
                  <a:gd name="T12" fmla="*/ 591 w 12780"/>
                  <a:gd name="T13" fmla="*/ 207 h 13201"/>
                  <a:gd name="T14" fmla="*/ 606 w 12780"/>
                  <a:gd name="T15" fmla="*/ 267 h 13201"/>
                  <a:gd name="T16" fmla="*/ 609 w 12780"/>
                  <a:gd name="T17" fmla="*/ 331 h 13201"/>
                  <a:gd name="T18" fmla="*/ 600 w 12780"/>
                  <a:gd name="T19" fmla="*/ 393 h 13201"/>
                  <a:gd name="T20" fmla="*/ 579 w 12780"/>
                  <a:gd name="T21" fmla="*/ 451 h 13201"/>
                  <a:gd name="T22" fmla="*/ 549 w 12780"/>
                  <a:gd name="T23" fmla="*/ 503 h 13201"/>
                  <a:gd name="T24" fmla="*/ 509 w 12780"/>
                  <a:gd name="T25" fmla="*/ 547 h 13201"/>
                  <a:gd name="T26" fmla="*/ 462 w 12780"/>
                  <a:gd name="T27" fmla="*/ 584 h 13201"/>
                  <a:gd name="T28" fmla="*/ 409 w 12780"/>
                  <a:gd name="T29" fmla="*/ 610 h 13201"/>
                  <a:gd name="T30" fmla="*/ 351 w 12780"/>
                  <a:gd name="T31" fmla="*/ 626 h 13201"/>
                  <a:gd name="T32" fmla="*/ 289 w 12780"/>
                  <a:gd name="T33" fmla="*/ 629 h 13201"/>
                  <a:gd name="T34" fmla="*/ 229 w 12780"/>
                  <a:gd name="T35" fmla="*/ 619 h 13201"/>
                  <a:gd name="T36" fmla="*/ 173 w 12780"/>
                  <a:gd name="T37" fmla="*/ 598 h 13201"/>
                  <a:gd name="T38" fmla="*/ 123 w 12780"/>
                  <a:gd name="T39" fmla="*/ 567 h 13201"/>
                  <a:gd name="T40" fmla="*/ 79 w 12780"/>
                  <a:gd name="T41" fmla="*/ 526 h 13201"/>
                  <a:gd name="T42" fmla="*/ 44 w 12780"/>
                  <a:gd name="T43" fmla="*/ 478 h 13201"/>
                  <a:gd name="T44" fmla="*/ 18 w 12780"/>
                  <a:gd name="T45" fmla="*/ 423 h 13201"/>
                  <a:gd name="T46" fmla="*/ 3 w 12780"/>
                  <a:gd name="T47" fmla="*/ 362 h 13201"/>
                  <a:gd name="T48" fmla="*/ 0 w 12780"/>
                  <a:gd name="T49" fmla="*/ 298 h 13201"/>
                  <a:gd name="T50" fmla="*/ 10 w 12780"/>
                  <a:gd name="T51" fmla="*/ 236 h 13201"/>
                  <a:gd name="T52" fmla="*/ 30 w 12780"/>
                  <a:gd name="T53" fmla="*/ 178 h 13201"/>
                  <a:gd name="T54" fmla="*/ 61 w 12780"/>
                  <a:gd name="T55" fmla="*/ 127 h 13201"/>
                  <a:gd name="T56" fmla="*/ 100 w 12780"/>
                  <a:gd name="T57" fmla="*/ 82 h 13201"/>
                  <a:gd name="T58" fmla="*/ 147 w 12780"/>
                  <a:gd name="T59" fmla="*/ 46 h 13201"/>
                  <a:gd name="T60" fmla="*/ 200 w 12780"/>
                  <a:gd name="T61" fmla="*/ 19 h 13201"/>
                  <a:gd name="T62" fmla="*/ 258 w 12780"/>
                  <a:gd name="T63" fmla="*/ 4 h 13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80" h="13201">
                    <a:moveTo>
                      <a:pt x="6392" y="0"/>
                    </a:moveTo>
                    <a:lnTo>
                      <a:pt x="6719" y="9"/>
                    </a:lnTo>
                    <a:lnTo>
                      <a:pt x="7362" y="77"/>
                    </a:lnTo>
                    <a:lnTo>
                      <a:pt x="7984" y="208"/>
                    </a:lnTo>
                    <a:lnTo>
                      <a:pt x="8585" y="402"/>
                    </a:lnTo>
                    <a:lnTo>
                      <a:pt x="9158" y="653"/>
                    </a:lnTo>
                    <a:lnTo>
                      <a:pt x="9703" y="959"/>
                    </a:lnTo>
                    <a:lnTo>
                      <a:pt x="10213" y="1314"/>
                    </a:lnTo>
                    <a:lnTo>
                      <a:pt x="10686" y="1718"/>
                    </a:lnTo>
                    <a:lnTo>
                      <a:pt x="11121" y="2167"/>
                    </a:lnTo>
                    <a:lnTo>
                      <a:pt x="11514" y="2658"/>
                    </a:lnTo>
                    <a:lnTo>
                      <a:pt x="11859" y="3184"/>
                    </a:lnTo>
                    <a:lnTo>
                      <a:pt x="12154" y="3746"/>
                    </a:lnTo>
                    <a:lnTo>
                      <a:pt x="12398" y="4337"/>
                    </a:lnTo>
                    <a:lnTo>
                      <a:pt x="12585" y="4955"/>
                    </a:lnTo>
                    <a:lnTo>
                      <a:pt x="12713" y="5599"/>
                    </a:lnTo>
                    <a:lnTo>
                      <a:pt x="12769" y="6603"/>
                    </a:lnTo>
                    <a:lnTo>
                      <a:pt x="12780" y="6939"/>
                    </a:lnTo>
                    <a:lnTo>
                      <a:pt x="12713" y="7604"/>
                    </a:lnTo>
                    <a:lnTo>
                      <a:pt x="12585" y="8247"/>
                    </a:lnTo>
                    <a:lnTo>
                      <a:pt x="12398" y="8869"/>
                    </a:lnTo>
                    <a:lnTo>
                      <a:pt x="12154" y="9460"/>
                    </a:lnTo>
                    <a:lnTo>
                      <a:pt x="11859" y="10022"/>
                    </a:lnTo>
                    <a:lnTo>
                      <a:pt x="11514" y="10550"/>
                    </a:lnTo>
                    <a:lnTo>
                      <a:pt x="11121" y="11039"/>
                    </a:lnTo>
                    <a:lnTo>
                      <a:pt x="10686" y="11488"/>
                    </a:lnTo>
                    <a:lnTo>
                      <a:pt x="10213" y="11894"/>
                    </a:lnTo>
                    <a:lnTo>
                      <a:pt x="9703" y="12249"/>
                    </a:lnTo>
                    <a:lnTo>
                      <a:pt x="9158" y="12555"/>
                    </a:lnTo>
                    <a:lnTo>
                      <a:pt x="8585" y="12806"/>
                    </a:lnTo>
                    <a:lnTo>
                      <a:pt x="7984" y="13000"/>
                    </a:lnTo>
                    <a:lnTo>
                      <a:pt x="7362" y="13133"/>
                    </a:lnTo>
                    <a:lnTo>
                      <a:pt x="6392" y="13189"/>
                    </a:lnTo>
                    <a:lnTo>
                      <a:pt x="6070" y="13201"/>
                    </a:lnTo>
                    <a:lnTo>
                      <a:pt x="5424" y="13133"/>
                    </a:lnTo>
                    <a:lnTo>
                      <a:pt x="4802" y="13000"/>
                    </a:lnTo>
                    <a:lnTo>
                      <a:pt x="4202" y="12806"/>
                    </a:lnTo>
                    <a:lnTo>
                      <a:pt x="3629" y="12555"/>
                    </a:lnTo>
                    <a:lnTo>
                      <a:pt x="3084" y="12249"/>
                    </a:lnTo>
                    <a:lnTo>
                      <a:pt x="2574" y="11894"/>
                    </a:lnTo>
                    <a:lnTo>
                      <a:pt x="2100" y="11488"/>
                    </a:lnTo>
                    <a:lnTo>
                      <a:pt x="1665" y="11039"/>
                    </a:lnTo>
                    <a:lnTo>
                      <a:pt x="1272" y="10550"/>
                    </a:lnTo>
                    <a:lnTo>
                      <a:pt x="928" y="10022"/>
                    </a:lnTo>
                    <a:lnTo>
                      <a:pt x="632" y="9460"/>
                    </a:lnTo>
                    <a:lnTo>
                      <a:pt x="387" y="8869"/>
                    </a:lnTo>
                    <a:lnTo>
                      <a:pt x="202" y="8247"/>
                    </a:lnTo>
                    <a:lnTo>
                      <a:pt x="72" y="7604"/>
                    </a:lnTo>
                    <a:lnTo>
                      <a:pt x="0" y="6603"/>
                    </a:lnTo>
                    <a:lnTo>
                      <a:pt x="7" y="6264"/>
                    </a:lnTo>
                    <a:lnTo>
                      <a:pt x="72" y="5599"/>
                    </a:lnTo>
                    <a:lnTo>
                      <a:pt x="202" y="4955"/>
                    </a:lnTo>
                    <a:lnTo>
                      <a:pt x="387" y="4337"/>
                    </a:lnTo>
                    <a:lnTo>
                      <a:pt x="632" y="3746"/>
                    </a:lnTo>
                    <a:lnTo>
                      <a:pt x="928" y="3184"/>
                    </a:lnTo>
                    <a:lnTo>
                      <a:pt x="1272" y="2658"/>
                    </a:lnTo>
                    <a:lnTo>
                      <a:pt x="1665" y="2167"/>
                    </a:lnTo>
                    <a:lnTo>
                      <a:pt x="2100" y="1718"/>
                    </a:lnTo>
                    <a:lnTo>
                      <a:pt x="2574" y="1314"/>
                    </a:lnTo>
                    <a:lnTo>
                      <a:pt x="3084" y="959"/>
                    </a:lnTo>
                    <a:lnTo>
                      <a:pt x="3629" y="653"/>
                    </a:lnTo>
                    <a:lnTo>
                      <a:pt x="4202" y="402"/>
                    </a:lnTo>
                    <a:lnTo>
                      <a:pt x="4802" y="208"/>
                    </a:lnTo>
                    <a:lnTo>
                      <a:pt x="5424" y="77"/>
                    </a:lnTo>
                    <a:lnTo>
                      <a:pt x="6392" y="0"/>
                    </a:lnTo>
                    <a:close/>
                  </a:path>
                </a:pathLst>
              </a:custGeom>
              <a:solidFill>
                <a:srgbClr val="B65004"/>
              </a:solidFill>
              <a:ln w="0">
                <a:solidFill>
                  <a:srgbClr val="858585"/>
                </a:solidFill>
                <a:prstDash val="solid"/>
                <a:round/>
                <a:headEnd/>
                <a:tailEnd/>
              </a:ln>
            </p:spPr>
            <p:txBody>
              <a:bodyPr/>
              <a:lstStyle/>
              <a:p>
                <a:endParaRPr lang="en-US"/>
              </a:p>
            </p:txBody>
          </p:sp>
          <p:sp>
            <p:nvSpPr>
              <p:cNvPr id="27666" name="Freeform 27"/>
              <p:cNvSpPr>
                <a:spLocks/>
              </p:cNvSpPr>
              <p:nvPr/>
            </p:nvSpPr>
            <p:spPr bwMode="auto">
              <a:xfrm>
                <a:off x="3570" y="1401"/>
                <a:ext cx="603" cy="623"/>
              </a:xfrm>
              <a:custGeom>
                <a:avLst/>
                <a:gdLst>
                  <a:gd name="T0" fmla="*/ 317 w 12677"/>
                  <a:gd name="T1" fmla="*/ 0 h 13089"/>
                  <a:gd name="T2" fmla="*/ 376 w 12677"/>
                  <a:gd name="T3" fmla="*/ 10 h 13089"/>
                  <a:gd name="T4" fmla="*/ 432 w 12677"/>
                  <a:gd name="T5" fmla="*/ 31 h 13089"/>
                  <a:gd name="T6" fmla="*/ 482 w 12677"/>
                  <a:gd name="T7" fmla="*/ 62 h 13089"/>
                  <a:gd name="T8" fmla="*/ 524 w 12677"/>
                  <a:gd name="T9" fmla="*/ 102 h 13089"/>
                  <a:gd name="T10" fmla="*/ 559 w 12677"/>
                  <a:gd name="T11" fmla="*/ 150 h 13089"/>
                  <a:gd name="T12" fmla="*/ 585 w 12677"/>
                  <a:gd name="T13" fmla="*/ 205 h 13089"/>
                  <a:gd name="T14" fmla="*/ 599 w 12677"/>
                  <a:gd name="T15" fmla="*/ 264 h 13089"/>
                  <a:gd name="T16" fmla="*/ 603 w 12677"/>
                  <a:gd name="T17" fmla="*/ 327 h 13089"/>
                  <a:gd name="T18" fmla="*/ 593 w 12677"/>
                  <a:gd name="T19" fmla="*/ 389 h 13089"/>
                  <a:gd name="T20" fmla="*/ 573 w 12677"/>
                  <a:gd name="T21" fmla="*/ 446 h 13089"/>
                  <a:gd name="T22" fmla="*/ 543 w 12677"/>
                  <a:gd name="T23" fmla="*/ 498 h 13089"/>
                  <a:gd name="T24" fmla="*/ 504 w 12677"/>
                  <a:gd name="T25" fmla="*/ 542 h 13089"/>
                  <a:gd name="T26" fmla="*/ 457 w 12677"/>
                  <a:gd name="T27" fmla="*/ 578 h 13089"/>
                  <a:gd name="T28" fmla="*/ 405 w 12677"/>
                  <a:gd name="T29" fmla="*/ 604 h 13089"/>
                  <a:gd name="T30" fmla="*/ 347 w 12677"/>
                  <a:gd name="T31" fmla="*/ 619 h 13089"/>
                  <a:gd name="T32" fmla="*/ 286 w 12677"/>
                  <a:gd name="T33" fmla="*/ 623 h 13089"/>
                  <a:gd name="T34" fmla="*/ 226 w 12677"/>
                  <a:gd name="T35" fmla="*/ 613 h 13089"/>
                  <a:gd name="T36" fmla="*/ 171 w 12677"/>
                  <a:gd name="T37" fmla="*/ 592 h 13089"/>
                  <a:gd name="T38" fmla="*/ 121 w 12677"/>
                  <a:gd name="T39" fmla="*/ 561 h 13089"/>
                  <a:gd name="T40" fmla="*/ 79 w 12677"/>
                  <a:gd name="T41" fmla="*/ 521 h 13089"/>
                  <a:gd name="T42" fmla="*/ 44 w 12677"/>
                  <a:gd name="T43" fmla="*/ 473 h 13089"/>
                  <a:gd name="T44" fmla="*/ 18 w 12677"/>
                  <a:gd name="T45" fmla="*/ 418 h 13089"/>
                  <a:gd name="T46" fmla="*/ 3 w 12677"/>
                  <a:gd name="T47" fmla="*/ 359 h 13089"/>
                  <a:gd name="T48" fmla="*/ 0 w 12677"/>
                  <a:gd name="T49" fmla="*/ 296 h 13089"/>
                  <a:gd name="T50" fmla="*/ 10 w 12677"/>
                  <a:gd name="T51" fmla="*/ 234 h 13089"/>
                  <a:gd name="T52" fmla="*/ 30 w 12677"/>
                  <a:gd name="T53" fmla="*/ 177 h 13089"/>
                  <a:gd name="T54" fmla="*/ 60 w 12677"/>
                  <a:gd name="T55" fmla="*/ 125 h 13089"/>
                  <a:gd name="T56" fmla="*/ 99 w 12677"/>
                  <a:gd name="T57" fmla="*/ 81 h 13089"/>
                  <a:gd name="T58" fmla="*/ 145 w 12677"/>
                  <a:gd name="T59" fmla="*/ 45 h 13089"/>
                  <a:gd name="T60" fmla="*/ 198 w 12677"/>
                  <a:gd name="T61" fmla="*/ 19 h 13089"/>
                  <a:gd name="T62" fmla="*/ 256 w 12677"/>
                  <a:gd name="T63" fmla="*/ 4 h 130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677" h="13089">
                    <a:moveTo>
                      <a:pt x="6337" y="0"/>
                    </a:moveTo>
                    <a:lnTo>
                      <a:pt x="6660" y="8"/>
                    </a:lnTo>
                    <a:lnTo>
                      <a:pt x="7298" y="76"/>
                    </a:lnTo>
                    <a:lnTo>
                      <a:pt x="7915" y="206"/>
                    </a:lnTo>
                    <a:lnTo>
                      <a:pt x="8510" y="399"/>
                    </a:lnTo>
                    <a:lnTo>
                      <a:pt x="9078" y="647"/>
                    </a:lnTo>
                    <a:lnTo>
                      <a:pt x="9618" y="950"/>
                    </a:lnTo>
                    <a:lnTo>
                      <a:pt x="10123" y="1304"/>
                    </a:lnTo>
                    <a:lnTo>
                      <a:pt x="10594" y="1704"/>
                    </a:lnTo>
                    <a:lnTo>
                      <a:pt x="11024" y="2149"/>
                    </a:lnTo>
                    <a:lnTo>
                      <a:pt x="11413" y="2634"/>
                    </a:lnTo>
                    <a:lnTo>
                      <a:pt x="11755" y="3155"/>
                    </a:lnTo>
                    <a:lnTo>
                      <a:pt x="12049" y="3712"/>
                    </a:lnTo>
                    <a:lnTo>
                      <a:pt x="12290" y="4300"/>
                    </a:lnTo>
                    <a:lnTo>
                      <a:pt x="12476" y="4912"/>
                    </a:lnTo>
                    <a:lnTo>
                      <a:pt x="12602" y="5550"/>
                    </a:lnTo>
                    <a:lnTo>
                      <a:pt x="12677" y="6545"/>
                    </a:lnTo>
                    <a:lnTo>
                      <a:pt x="12667" y="6877"/>
                    </a:lnTo>
                    <a:lnTo>
                      <a:pt x="12602" y="7535"/>
                    </a:lnTo>
                    <a:lnTo>
                      <a:pt x="12476" y="8173"/>
                    </a:lnTo>
                    <a:lnTo>
                      <a:pt x="12290" y="8789"/>
                    </a:lnTo>
                    <a:lnTo>
                      <a:pt x="12049" y="9375"/>
                    </a:lnTo>
                    <a:lnTo>
                      <a:pt x="11755" y="9932"/>
                    </a:lnTo>
                    <a:lnTo>
                      <a:pt x="11413" y="10455"/>
                    </a:lnTo>
                    <a:lnTo>
                      <a:pt x="11024" y="10940"/>
                    </a:lnTo>
                    <a:lnTo>
                      <a:pt x="10594" y="11385"/>
                    </a:lnTo>
                    <a:lnTo>
                      <a:pt x="10123" y="11785"/>
                    </a:lnTo>
                    <a:lnTo>
                      <a:pt x="9618" y="12138"/>
                    </a:lnTo>
                    <a:lnTo>
                      <a:pt x="9078" y="12442"/>
                    </a:lnTo>
                    <a:lnTo>
                      <a:pt x="8510" y="12690"/>
                    </a:lnTo>
                    <a:lnTo>
                      <a:pt x="7915" y="12881"/>
                    </a:lnTo>
                    <a:lnTo>
                      <a:pt x="7298" y="13013"/>
                    </a:lnTo>
                    <a:lnTo>
                      <a:pt x="6337" y="13089"/>
                    </a:lnTo>
                    <a:lnTo>
                      <a:pt x="6017" y="13081"/>
                    </a:lnTo>
                    <a:lnTo>
                      <a:pt x="5380" y="13013"/>
                    </a:lnTo>
                    <a:lnTo>
                      <a:pt x="4760" y="12881"/>
                    </a:lnTo>
                    <a:lnTo>
                      <a:pt x="4166" y="12690"/>
                    </a:lnTo>
                    <a:lnTo>
                      <a:pt x="3599" y="12442"/>
                    </a:lnTo>
                    <a:lnTo>
                      <a:pt x="3058" y="12138"/>
                    </a:lnTo>
                    <a:lnTo>
                      <a:pt x="2554" y="11785"/>
                    </a:lnTo>
                    <a:lnTo>
                      <a:pt x="2083" y="11385"/>
                    </a:lnTo>
                    <a:lnTo>
                      <a:pt x="1651" y="10940"/>
                    </a:lnTo>
                    <a:lnTo>
                      <a:pt x="1264" y="10455"/>
                    </a:lnTo>
                    <a:lnTo>
                      <a:pt x="922" y="9932"/>
                    </a:lnTo>
                    <a:lnTo>
                      <a:pt x="627" y="9375"/>
                    </a:lnTo>
                    <a:lnTo>
                      <a:pt x="386" y="8789"/>
                    </a:lnTo>
                    <a:lnTo>
                      <a:pt x="200" y="8173"/>
                    </a:lnTo>
                    <a:lnTo>
                      <a:pt x="72" y="7535"/>
                    </a:lnTo>
                    <a:lnTo>
                      <a:pt x="0" y="6545"/>
                    </a:lnTo>
                    <a:lnTo>
                      <a:pt x="7" y="6210"/>
                    </a:lnTo>
                    <a:lnTo>
                      <a:pt x="72" y="5550"/>
                    </a:lnTo>
                    <a:lnTo>
                      <a:pt x="200" y="4912"/>
                    </a:lnTo>
                    <a:lnTo>
                      <a:pt x="386" y="4300"/>
                    </a:lnTo>
                    <a:lnTo>
                      <a:pt x="627" y="3712"/>
                    </a:lnTo>
                    <a:lnTo>
                      <a:pt x="922" y="3155"/>
                    </a:lnTo>
                    <a:lnTo>
                      <a:pt x="1264" y="2634"/>
                    </a:lnTo>
                    <a:lnTo>
                      <a:pt x="1651" y="2149"/>
                    </a:lnTo>
                    <a:lnTo>
                      <a:pt x="2083" y="1704"/>
                    </a:lnTo>
                    <a:lnTo>
                      <a:pt x="2554" y="1304"/>
                    </a:lnTo>
                    <a:lnTo>
                      <a:pt x="3058" y="950"/>
                    </a:lnTo>
                    <a:lnTo>
                      <a:pt x="3599" y="647"/>
                    </a:lnTo>
                    <a:lnTo>
                      <a:pt x="4166" y="399"/>
                    </a:lnTo>
                    <a:lnTo>
                      <a:pt x="4760" y="206"/>
                    </a:lnTo>
                    <a:lnTo>
                      <a:pt x="5380" y="76"/>
                    </a:lnTo>
                    <a:lnTo>
                      <a:pt x="6337" y="0"/>
                    </a:lnTo>
                    <a:close/>
                  </a:path>
                </a:pathLst>
              </a:custGeom>
              <a:solidFill>
                <a:srgbClr val="993300"/>
              </a:solidFill>
              <a:ln w="0">
                <a:solidFill>
                  <a:srgbClr val="858585"/>
                </a:solidFill>
                <a:prstDash val="solid"/>
                <a:round/>
                <a:headEnd/>
                <a:tailEnd/>
              </a:ln>
            </p:spPr>
            <p:txBody>
              <a:bodyPr/>
              <a:lstStyle/>
              <a:p>
                <a:endParaRPr lang="en-US"/>
              </a:p>
            </p:txBody>
          </p:sp>
          <p:sp>
            <p:nvSpPr>
              <p:cNvPr id="27667" name="Freeform 28"/>
              <p:cNvSpPr>
                <a:spLocks/>
              </p:cNvSpPr>
              <p:nvPr/>
            </p:nvSpPr>
            <p:spPr bwMode="auto">
              <a:xfrm>
                <a:off x="3572" y="1404"/>
                <a:ext cx="599" cy="617"/>
              </a:xfrm>
              <a:custGeom>
                <a:avLst/>
                <a:gdLst>
                  <a:gd name="T0" fmla="*/ 315 w 12567"/>
                  <a:gd name="T1" fmla="*/ 0 h 12974"/>
                  <a:gd name="T2" fmla="*/ 374 w 12567"/>
                  <a:gd name="T3" fmla="*/ 10 h 12974"/>
                  <a:gd name="T4" fmla="*/ 429 w 12567"/>
                  <a:gd name="T5" fmla="*/ 31 h 12974"/>
                  <a:gd name="T6" fmla="*/ 478 w 12567"/>
                  <a:gd name="T7" fmla="*/ 61 h 12974"/>
                  <a:gd name="T8" fmla="*/ 521 w 12567"/>
                  <a:gd name="T9" fmla="*/ 101 h 12974"/>
                  <a:gd name="T10" fmla="*/ 555 w 12567"/>
                  <a:gd name="T11" fmla="*/ 149 h 12974"/>
                  <a:gd name="T12" fmla="*/ 581 w 12567"/>
                  <a:gd name="T13" fmla="*/ 203 h 12974"/>
                  <a:gd name="T14" fmla="*/ 596 w 12567"/>
                  <a:gd name="T15" fmla="*/ 262 h 12974"/>
                  <a:gd name="T16" fmla="*/ 599 w 12567"/>
                  <a:gd name="T17" fmla="*/ 324 h 12974"/>
                  <a:gd name="T18" fmla="*/ 590 w 12567"/>
                  <a:gd name="T19" fmla="*/ 385 h 12974"/>
                  <a:gd name="T20" fmla="*/ 569 w 12567"/>
                  <a:gd name="T21" fmla="*/ 442 h 12974"/>
                  <a:gd name="T22" fmla="*/ 539 w 12567"/>
                  <a:gd name="T23" fmla="*/ 493 h 12974"/>
                  <a:gd name="T24" fmla="*/ 501 w 12567"/>
                  <a:gd name="T25" fmla="*/ 537 h 12974"/>
                  <a:gd name="T26" fmla="*/ 454 w 12567"/>
                  <a:gd name="T27" fmla="*/ 572 h 12974"/>
                  <a:gd name="T28" fmla="*/ 402 w 12567"/>
                  <a:gd name="T29" fmla="*/ 598 h 12974"/>
                  <a:gd name="T30" fmla="*/ 345 w 12567"/>
                  <a:gd name="T31" fmla="*/ 614 h 12974"/>
                  <a:gd name="T32" fmla="*/ 284 w 12567"/>
                  <a:gd name="T33" fmla="*/ 617 h 12974"/>
                  <a:gd name="T34" fmla="*/ 225 w 12567"/>
                  <a:gd name="T35" fmla="*/ 607 h 12974"/>
                  <a:gd name="T36" fmla="*/ 170 w 12567"/>
                  <a:gd name="T37" fmla="*/ 587 h 12974"/>
                  <a:gd name="T38" fmla="*/ 121 w 12567"/>
                  <a:gd name="T39" fmla="*/ 556 h 12974"/>
                  <a:gd name="T40" fmla="*/ 78 w 12567"/>
                  <a:gd name="T41" fmla="*/ 516 h 12974"/>
                  <a:gd name="T42" fmla="*/ 43 w 12567"/>
                  <a:gd name="T43" fmla="*/ 468 h 12974"/>
                  <a:gd name="T44" fmla="*/ 18 w 12567"/>
                  <a:gd name="T45" fmla="*/ 414 h 12974"/>
                  <a:gd name="T46" fmla="*/ 3 w 12567"/>
                  <a:gd name="T47" fmla="*/ 355 h 12974"/>
                  <a:gd name="T48" fmla="*/ 0 w 12567"/>
                  <a:gd name="T49" fmla="*/ 293 h 12974"/>
                  <a:gd name="T50" fmla="*/ 9 w 12567"/>
                  <a:gd name="T51" fmla="*/ 232 h 12974"/>
                  <a:gd name="T52" fmla="*/ 30 w 12567"/>
                  <a:gd name="T53" fmla="*/ 175 h 12974"/>
                  <a:gd name="T54" fmla="*/ 60 w 12567"/>
                  <a:gd name="T55" fmla="*/ 124 h 12974"/>
                  <a:gd name="T56" fmla="*/ 98 w 12567"/>
                  <a:gd name="T57" fmla="*/ 80 h 12974"/>
                  <a:gd name="T58" fmla="*/ 145 w 12567"/>
                  <a:gd name="T59" fmla="*/ 45 h 12974"/>
                  <a:gd name="T60" fmla="*/ 197 w 12567"/>
                  <a:gd name="T61" fmla="*/ 19 h 12974"/>
                  <a:gd name="T62" fmla="*/ 254 w 12567"/>
                  <a:gd name="T63" fmla="*/ 3 h 129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567" h="12974">
                    <a:moveTo>
                      <a:pt x="6282" y="0"/>
                    </a:moveTo>
                    <a:lnTo>
                      <a:pt x="6603" y="7"/>
                    </a:lnTo>
                    <a:lnTo>
                      <a:pt x="7234" y="73"/>
                    </a:lnTo>
                    <a:lnTo>
                      <a:pt x="7847" y="203"/>
                    </a:lnTo>
                    <a:lnTo>
                      <a:pt x="8436" y="395"/>
                    </a:lnTo>
                    <a:lnTo>
                      <a:pt x="8999" y="642"/>
                    </a:lnTo>
                    <a:lnTo>
                      <a:pt x="9535" y="941"/>
                    </a:lnTo>
                    <a:lnTo>
                      <a:pt x="10036" y="1292"/>
                    </a:lnTo>
                    <a:lnTo>
                      <a:pt x="10501" y="1689"/>
                    </a:lnTo>
                    <a:lnTo>
                      <a:pt x="10928" y="2128"/>
                    </a:lnTo>
                    <a:lnTo>
                      <a:pt x="11314" y="2610"/>
                    </a:lnTo>
                    <a:lnTo>
                      <a:pt x="11653" y="3129"/>
                    </a:lnTo>
                    <a:lnTo>
                      <a:pt x="11943" y="3680"/>
                    </a:lnTo>
                    <a:lnTo>
                      <a:pt x="12183" y="4261"/>
                    </a:lnTo>
                    <a:lnTo>
                      <a:pt x="12368" y="4871"/>
                    </a:lnTo>
                    <a:lnTo>
                      <a:pt x="12496" y="5503"/>
                    </a:lnTo>
                    <a:lnTo>
                      <a:pt x="12567" y="6487"/>
                    </a:lnTo>
                    <a:lnTo>
                      <a:pt x="12558" y="6818"/>
                    </a:lnTo>
                    <a:lnTo>
                      <a:pt x="12496" y="7470"/>
                    </a:lnTo>
                    <a:lnTo>
                      <a:pt x="12368" y="8102"/>
                    </a:lnTo>
                    <a:lnTo>
                      <a:pt x="12183" y="8711"/>
                    </a:lnTo>
                    <a:lnTo>
                      <a:pt x="11943" y="9294"/>
                    </a:lnTo>
                    <a:lnTo>
                      <a:pt x="11653" y="9845"/>
                    </a:lnTo>
                    <a:lnTo>
                      <a:pt x="11314" y="10365"/>
                    </a:lnTo>
                    <a:lnTo>
                      <a:pt x="10928" y="10844"/>
                    </a:lnTo>
                    <a:lnTo>
                      <a:pt x="10501" y="11286"/>
                    </a:lnTo>
                    <a:lnTo>
                      <a:pt x="10036" y="11684"/>
                    </a:lnTo>
                    <a:lnTo>
                      <a:pt x="9535" y="12034"/>
                    </a:lnTo>
                    <a:lnTo>
                      <a:pt x="8999" y="12334"/>
                    </a:lnTo>
                    <a:lnTo>
                      <a:pt x="8436" y="12582"/>
                    </a:lnTo>
                    <a:lnTo>
                      <a:pt x="7847" y="12771"/>
                    </a:lnTo>
                    <a:lnTo>
                      <a:pt x="7234" y="12901"/>
                    </a:lnTo>
                    <a:lnTo>
                      <a:pt x="6282" y="12974"/>
                    </a:lnTo>
                    <a:lnTo>
                      <a:pt x="5965" y="12967"/>
                    </a:lnTo>
                    <a:lnTo>
                      <a:pt x="5332" y="12901"/>
                    </a:lnTo>
                    <a:lnTo>
                      <a:pt x="4719" y="12771"/>
                    </a:lnTo>
                    <a:lnTo>
                      <a:pt x="4129" y="12582"/>
                    </a:lnTo>
                    <a:lnTo>
                      <a:pt x="3565" y="12334"/>
                    </a:lnTo>
                    <a:lnTo>
                      <a:pt x="3032" y="12034"/>
                    </a:lnTo>
                    <a:lnTo>
                      <a:pt x="2529" y="11684"/>
                    </a:lnTo>
                    <a:lnTo>
                      <a:pt x="2064" y="11286"/>
                    </a:lnTo>
                    <a:lnTo>
                      <a:pt x="1637" y="10844"/>
                    </a:lnTo>
                    <a:lnTo>
                      <a:pt x="1253" y="10365"/>
                    </a:lnTo>
                    <a:lnTo>
                      <a:pt x="912" y="9845"/>
                    </a:lnTo>
                    <a:lnTo>
                      <a:pt x="622" y="9294"/>
                    </a:lnTo>
                    <a:lnTo>
                      <a:pt x="382" y="8711"/>
                    </a:lnTo>
                    <a:lnTo>
                      <a:pt x="197" y="8102"/>
                    </a:lnTo>
                    <a:lnTo>
                      <a:pt x="71" y="7470"/>
                    </a:lnTo>
                    <a:lnTo>
                      <a:pt x="0" y="6487"/>
                    </a:lnTo>
                    <a:lnTo>
                      <a:pt x="7" y="6155"/>
                    </a:lnTo>
                    <a:lnTo>
                      <a:pt x="71" y="5503"/>
                    </a:lnTo>
                    <a:lnTo>
                      <a:pt x="197" y="4871"/>
                    </a:lnTo>
                    <a:lnTo>
                      <a:pt x="382" y="4261"/>
                    </a:lnTo>
                    <a:lnTo>
                      <a:pt x="622" y="3680"/>
                    </a:lnTo>
                    <a:lnTo>
                      <a:pt x="912" y="3129"/>
                    </a:lnTo>
                    <a:lnTo>
                      <a:pt x="1253" y="2610"/>
                    </a:lnTo>
                    <a:lnTo>
                      <a:pt x="1637" y="2128"/>
                    </a:lnTo>
                    <a:lnTo>
                      <a:pt x="2064" y="1689"/>
                    </a:lnTo>
                    <a:lnTo>
                      <a:pt x="2529" y="1292"/>
                    </a:lnTo>
                    <a:lnTo>
                      <a:pt x="3032" y="941"/>
                    </a:lnTo>
                    <a:lnTo>
                      <a:pt x="3565" y="642"/>
                    </a:lnTo>
                    <a:lnTo>
                      <a:pt x="4129" y="395"/>
                    </a:lnTo>
                    <a:lnTo>
                      <a:pt x="4719" y="203"/>
                    </a:lnTo>
                    <a:lnTo>
                      <a:pt x="5332" y="73"/>
                    </a:lnTo>
                    <a:lnTo>
                      <a:pt x="6282" y="0"/>
                    </a:lnTo>
                    <a:close/>
                  </a:path>
                </a:pathLst>
              </a:custGeom>
              <a:solidFill>
                <a:srgbClr val="E98304"/>
              </a:solidFill>
              <a:ln w="0">
                <a:solidFill>
                  <a:srgbClr val="858585"/>
                </a:solidFill>
                <a:prstDash val="solid"/>
                <a:round/>
                <a:headEnd/>
                <a:tailEnd/>
              </a:ln>
            </p:spPr>
            <p:txBody>
              <a:bodyPr/>
              <a:lstStyle/>
              <a:p>
                <a:endParaRPr lang="en-US"/>
              </a:p>
            </p:txBody>
          </p:sp>
          <p:sp>
            <p:nvSpPr>
              <p:cNvPr id="27668" name="Freeform 29"/>
              <p:cNvSpPr>
                <a:spLocks/>
              </p:cNvSpPr>
              <p:nvPr/>
            </p:nvSpPr>
            <p:spPr bwMode="auto">
              <a:xfrm>
                <a:off x="4065" y="1525"/>
                <a:ext cx="40" cy="36"/>
              </a:xfrm>
              <a:custGeom>
                <a:avLst/>
                <a:gdLst>
                  <a:gd name="T0" fmla="*/ 24 w 859"/>
                  <a:gd name="T1" fmla="*/ 12 h 773"/>
                  <a:gd name="T2" fmla="*/ 18 w 859"/>
                  <a:gd name="T3" fmla="*/ 4 h 773"/>
                  <a:gd name="T4" fmla="*/ 24 w 859"/>
                  <a:gd name="T5" fmla="*/ 0 h 773"/>
                  <a:gd name="T6" fmla="*/ 40 w 859"/>
                  <a:gd name="T7" fmla="*/ 22 h 773"/>
                  <a:gd name="T8" fmla="*/ 34 w 859"/>
                  <a:gd name="T9" fmla="*/ 26 h 773"/>
                  <a:gd name="T10" fmla="*/ 29 w 859"/>
                  <a:gd name="T11" fmla="*/ 19 h 773"/>
                  <a:gd name="T12" fmla="*/ 5 w 859"/>
                  <a:gd name="T13" fmla="*/ 36 h 773"/>
                  <a:gd name="T14" fmla="*/ 0 w 859"/>
                  <a:gd name="T15" fmla="*/ 29 h 773"/>
                  <a:gd name="T16" fmla="*/ 24 w 859"/>
                  <a:gd name="T17" fmla="*/ 12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9" h="773">
                    <a:moveTo>
                      <a:pt x="508" y="253"/>
                    </a:moveTo>
                    <a:lnTo>
                      <a:pt x="394" y="93"/>
                    </a:lnTo>
                    <a:lnTo>
                      <a:pt x="519" y="0"/>
                    </a:lnTo>
                    <a:lnTo>
                      <a:pt x="859" y="471"/>
                    </a:lnTo>
                    <a:lnTo>
                      <a:pt x="736" y="565"/>
                    </a:lnTo>
                    <a:lnTo>
                      <a:pt x="619" y="407"/>
                    </a:lnTo>
                    <a:lnTo>
                      <a:pt x="112" y="773"/>
                    </a:lnTo>
                    <a:lnTo>
                      <a:pt x="0" y="619"/>
                    </a:lnTo>
                    <a:lnTo>
                      <a:pt x="508" y="253"/>
                    </a:lnTo>
                    <a:close/>
                  </a:path>
                </a:pathLst>
              </a:custGeom>
              <a:solidFill>
                <a:srgbClr val="B65004"/>
              </a:solidFill>
              <a:ln w="0">
                <a:solidFill>
                  <a:srgbClr val="993300"/>
                </a:solidFill>
                <a:prstDash val="solid"/>
                <a:round/>
                <a:headEnd/>
                <a:tailEnd/>
              </a:ln>
            </p:spPr>
            <p:txBody>
              <a:bodyPr/>
              <a:lstStyle/>
              <a:p>
                <a:endParaRPr lang="en-US"/>
              </a:p>
            </p:txBody>
          </p:sp>
          <p:sp>
            <p:nvSpPr>
              <p:cNvPr id="27669" name="Freeform 30"/>
              <p:cNvSpPr>
                <a:spLocks/>
              </p:cNvSpPr>
              <p:nvPr/>
            </p:nvSpPr>
            <p:spPr bwMode="auto">
              <a:xfrm>
                <a:off x="4041" y="1504"/>
                <a:ext cx="38" cy="37"/>
              </a:xfrm>
              <a:custGeom>
                <a:avLst/>
                <a:gdLst>
                  <a:gd name="T0" fmla="*/ 30 w 791"/>
                  <a:gd name="T1" fmla="*/ 17 h 775"/>
                  <a:gd name="T2" fmla="*/ 30 w 791"/>
                  <a:gd name="T3" fmla="*/ 15 h 775"/>
                  <a:gd name="T4" fmla="*/ 30 w 791"/>
                  <a:gd name="T5" fmla="*/ 14 h 775"/>
                  <a:gd name="T6" fmla="*/ 30 w 791"/>
                  <a:gd name="T7" fmla="*/ 13 h 775"/>
                  <a:gd name="T8" fmla="*/ 29 w 791"/>
                  <a:gd name="T9" fmla="*/ 11 h 775"/>
                  <a:gd name="T10" fmla="*/ 29 w 791"/>
                  <a:gd name="T11" fmla="*/ 10 h 775"/>
                  <a:gd name="T12" fmla="*/ 28 w 791"/>
                  <a:gd name="T13" fmla="*/ 9 h 775"/>
                  <a:gd name="T14" fmla="*/ 27 w 791"/>
                  <a:gd name="T15" fmla="*/ 8 h 775"/>
                  <a:gd name="T16" fmla="*/ 25 w 791"/>
                  <a:gd name="T17" fmla="*/ 8 h 775"/>
                  <a:gd name="T18" fmla="*/ 24 w 791"/>
                  <a:gd name="T19" fmla="*/ 8 h 775"/>
                  <a:gd name="T20" fmla="*/ 22 w 791"/>
                  <a:gd name="T21" fmla="*/ 8 h 775"/>
                  <a:gd name="T22" fmla="*/ 21 w 791"/>
                  <a:gd name="T23" fmla="*/ 10 h 775"/>
                  <a:gd name="T24" fmla="*/ 21 w 791"/>
                  <a:gd name="T25" fmla="*/ 11 h 775"/>
                  <a:gd name="T26" fmla="*/ 22 w 791"/>
                  <a:gd name="T27" fmla="*/ 13 h 775"/>
                  <a:gd name="T28" fmla="*/ 23 w 791"/>
                  <a:gd name="T29" fmla="*/ 15 h 775"/>
                  <a:gd name="T30" fmla="*/ 25 w 791"/>
                  <a:gd name="T31" fmla="*/ 17 h 775"/>
                  <a:gd name="T32" fmla="*/ 27 w 791"/>
                  <a:gd name="T33" fmla="*/ 20 h 775"/>
                  <a:gd name="T34" fmla="*/ 28 w 791"/>
                  <a:gd name="T35" fmla="*/ 24 h 775"/>
                  <a:gd name="T36" fmla="*/ 28 w 791"/>
                  <a:gd name="T37" fmla="*/ 27 h 775"/>
                  <a:gd name="T38" fmla="*/ 27 w 791"/>
                  <a:gd name="T39" fmla="*/ 30 h 775"/>
                  <a:gd name="T40" fmla="*/ 26 w 791"/>
                  <a:gd name="T41" fmla="*/ 33 h 775"/>
                  <a:gd name="T42" fmla="*/ 23 w 791"/>
                  <a:gd name="T43" fmla="*/ 35 h 775"/>
                  <a:gd name="T44" fmla="*/ 19 w 791"/>
                  <a:gd name="T45" fmla="*/ 37 h 775"/>
                  <a:gd name="T46" fmla="*/ 15 w 791"/>
                  <a:gd name="T47" fmla="*/ 37 h 775"/>
                  <a:gd name="T48" fmla="*/ 12 w 791"/>
                  <a:gd name="T49" fmla="*/ 36 h 775"/>
                  <a:gd name="T50" fmla="*/ 9 w 791"/>
                  <a:gd name="T51" fmla="*/ 34 h 775"/>
                  <a:gd name="T52" fmla="*/ 5 w 791"/>
                  <a:gd name="T53" fmla="*/ 31 h 775"/>
                  <a:gd name="T54" fmla="*/ 4 w 791"/>
                  <a:gd name="T55" fmla="*/ 30 h 775"/>
                  <a:gd name="T56" fmla="*/ 2 w 791"/>
                  <a:gd name="T57" fmla="*/ 27 h 775"/>
                  <a:gd name="T58" fmla="*/ 0 w 791"/>
                  <a:gd name="T59" fmla="*/ 23 h 775"/>
                  <a:gd name="T60" fmla="*/ 0 w 791"/>
                  <a:gd name="T61" fmla="*/ 20 h 775"/>
                  <a:gd name="T62" fmla="*/ 1 w 791"/>
                  <a:gd name="T63" fmla="*/ 15 h 775"/>
                  <a:gd name="T64" fmla="*/ 9 w 791"/>
                  <a:gd name="T65" fmla="*/ 18 h 775"/>
                  <a:gd name="T66" fmla="*/ 8 w 791"/>
                  <a:gd name="T67" fmla="*/ 20 h 775"/>
                  <a:gd name="T68" fmla="*/ 8 w 791"/>
                  <a:gd name="T69" fmla="*/ 22 h 775"/>
                  <a:gd name="T70" fmla="*/ 9 w 791"/>
                  <a:gd name="T71" fmla="*/ 24 h 775"/>
                  <a:gd name="T72" fmla="*/ 10 w 791"/>
                  <a:gd name="T73" fmla="*/ 25 h 775"/>
                  <a:gd name="T74" fmla="*/ 11 w 791"/>
                  <a:gd name="T75" fmla="*/ 26 h 775"/>
                  <a:gd name="T76" fmla="*/ 12 w 791"/>
                  <a:gd name="T77" fmla="*/ 28 h 775"/>
                  <a:gd name="T78" fmla="*/ 14 w 791"/>
                  <a:gd name="T79" fmla="*/ 29 h 775"/>
                  <a:gd name="T80" fmla="*/ 15 w 791"/>
                  <a:gd name="T81" fmla="*/ 29 h 775"/>
                  <a:gd name="T82" fmla="*/ 17 w 791"/>
                  <a:gd name="T83" fmla="*/ 29 h 775"/>
                  <a:gd name="T84" fmla="*/ 18 w 791"/>
                  <a:gd name="T85" fmla="*/ 28 h 775"/>
                  <a:gd name="T86" fmla="*/ 18 w 791"/>
                  <a:gd name="T87" fmla="*/ 25 h 775"/>
                  <a:gd name="T88" fmla="*/ 17 w 791"/>
                  <a:gd name="T89" fmla="*/ 21 h 775"/>
                  <a:gd name="T90" fmla="*/ 14 w 791"/>
                  <a:gd name="T91" fmla="*/ 17 h 775"/>
                  <a:gd name="T92" fmla="*/ 12 w 791"/>
                  <a:gd name="T93" fmla="*/ 13 h 775"/>
                  <a:gd name="T94" fmla="*/ 12 w 791"/>
                  <a:gd name="T95" fmla="*/ 9 h 775"/>
                  <a:gd name="T96" fmla="*/ 14 w 791"/>
                  <a:gd name="T97" fmla="*/ 4 h 775"/>
                  <a:gd name="T98" fmla="*/ 16 w 791"/>
                  <a:gd name="T99" fmla="*/ 2 h 775"/>
                  <a:gd name="T100" fmla="*/ 20 w 791"/>
                  <a:gd name="T101" fmla="*/ 1 h 775"/>
                  <a:gd name="T102" fmla="*/ 23 w 791"/>
                  <a:gd name="T103" fmla="*/ 0 h 775"/>
                  <a:gd name="T104" fmla="*/ 28 w 791"/>
                  <a:gd name="T105" fmla="*/ 1 h 775"/>
                  <a:gd name="T106" fmla="*/ 33 w 791"/>
                  <a:gd name="T107" fmla="*/ 5 h 775"/>
                  <a:gd name="T108" fmla="*/ 35 w 791"/>
                  <a:gd name="T109" fmla="*/ 7 h 775"/>
                  <a:gd name="T110" fmla="*/ 36 w 791"/>
                  <a:gd name="T111" fmla="*/ 9 h 775"/>
                  <a:gd name="T112" fmla="*/ 38 w 791"/>
                  <a:gd name="T113" fmla="*/ 12 h 775"/>
                  <a:gd name="T114" fmla="*/ 38 w 791"/>
                  <a:gd name="T115" fmla="*/ 16 h 775"/>
                  <a:gd name="T116" fmla="*/ 37 w 791"/>
                  <a:gd name="T117" fmla="*/ 19 h 7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91" h="775">
                    <a:moveTo>
                      <a:pt x="614" y="364"/>
                    </a:moveTo>
                    <a:lnTo>
                      <a:pt x="616" y="361"/>
                    </a:lnTo>
                    <a:lnTo>
                      <a:pt x="622" y="350"/>
                    </a:lnTo>
                    <a:lnTo>
                      <a:pt x="626" y="341"/>
                    </a:lnTo>
                    <a:lnTo>
                      <a:pt x="629" y="332"/>
                    </a:lnTo>
                    <a:lnTo>
                      <a:pt x="629" y="321"/>
                    </a:lnTo>
                    <a:lnTo>
                      <a:pt x="631" y="312"/>
                    </a:lnTo>
                    <a:lnTo>
                      <a:pt x="633" y="301"/>
                    </a:lnTo>
                    <a:lnTo>
                      <a:pt x="631" y="292"/>
                    </a:lnTo>
                    <a:lnTo>
                      <a:pt x="629" y="281"/>
                    </a:lnTo>
                    <a:lnTo>
                      <a:pt x="629" y="272"/>
                    </a:lnTo>
                    <a:lnTo>
                      <a:pt x="626" y="263"/>
                    </a:lnTo>
                    <a:lnTo>
                      <a:pt x="622" y="254"/>
                    </a:lnTo>
                    <a:lnTo>
                      <a:pt x="619" y="243"/>
                    </a:lnTo>
                    <a:lnTo>
                      <a:pt x="614" y="236"/>
                    </a:lnTo>
                    <a:lnTo>
                      <a:pt x="611" y="227"/>
                    </a:lnTo>
                    <a:lnTo>
                      <a:pt x="603" y="213"/>
                    </a:lnTo>
                    <a:lnTo>
                      <a:pt x="600" y="211"/>
                    </a:lnTo>
                    <a:lnTo>
                      <a:pt x="593" y="202"/>
                    </a:lnTo>
                    <a:lnTo>
                      <a:pt x="586" y="195"/>
                    </a:lnTo>
                    <a:lnTo>
                      <a:pt x="577" y="188"/>
                    </a:lnTo>
                    <a:lnTo>
                      <a:pt x="569" y="181"/>
                    </a:lnTo>
                    <a:lnTo>
                      <a:pt x="561" y="175"/>
                    </a:lnTo>
                    <a:lnTo>
                      <a:pt x="552" y="169"/>
                    </a:lnTo>
                    <a:lnTo>
                      <a:pt x="541" y="164"/>
                    </a:lnTo>
                    <a:lnTo>
                      <a:pt x="532" y="160"/>
                    </a:lnTo>
                    <a:lnTo>
                      <a:pt x="523" y="158"/>
                    </a:lnTo>
                    <a:lnTo>
                      <a:pt x="512" y="156"/>
                    </a:lnTo>
                    <a:lnTo>
                      <a:pt x="503" y="156"/>
                    </a:lnTo>
                    <a:lnTo>
                      <a:pt x="494" y="158"/>
                    </a:lnTo>
                    <a:lnTo>
                      <a:pt x="484" y="162"/>
                    </a:lnTo>
                    <a:lnTo>
                      <a:pt x="475" y="165"/>
                    </a:lnTo>
                    <a:lnTo>
                      <a:pt x="463" y="177"/>
                    </a:lnTo>
                    <a:lnTo>
                      <a:pt x="458" y="183"/>
                    </a:lnTo>
                    <a:lnTo>
                      <a:pt x="450" y="191"/>
                    </a:lnTo>
                    <a:lnTo>
                      <a:pt x="445" y="204"/>
                    </a:lnTo>
                    <a:lnTo>
                      <a:pt x="445" y="215"/>
                    </a:lnTo>
                    <a:lnTo>
                      <a:pt x="445" y="227"/>
                    </a:lnTo>
                    <a:lnTo>
                      <a:pt x="445" y="238"/>
                    </a:lnTo>
                    <a:lnTo>
                      <a:pt x="449" y="252"/>
                    </a:lnTo>
                    <a:lnTo>
                      <a:pt x="454" y="265"/>
                    </a:lnTo>
                    <a:lnTo>
                      <a:pt x="461" y="279"/>
                    </a:lnTo>
                    <a:lnTo>
                      <a:pt x="468" y="292"/>
                    </a:lnTo>
                    <a:lnTo>
                      <a:pt x="477" y="309"/>
                    </a:lnTo>
                    <a:lnTo>
                      <a:pt x="486" y="323"/>
                    </a:lnTo>
                    <a:lnTo>
                      <a:pt x="498" y="337"/>
                    </a:lnTo>
                    <a:lnTo>
                      <a:pt x="507" y="352"/>
                    </a:lnTo>
                    <a:lnTo>
                      <a:pt x="518" y="366"/>
                    </a:lnTo>
                    <a:lnTo>
                      <a:pt x="534" y="389"/>
                    </a:lnTo>
                    <a:lnTo>
                      <a:pt x="541" y="402"/>
                    </a:lnTo>
                    <a:lnTo>
                      <a:pt x="552" y="427"/>
                    </a:lnTo>
                    <a:lnTo>
                      <a:pt x="562" y="449"/>
                    </a:lnTo>
                    <a:lnTo>
                      <a:pt x="571" y="472"/>
                    </a:lnTo>
                    <a:lnTo>
                      <a:pt x="577" y="496"/>
                    </a:lnTo>
                    <a:lnTo>
                      <a:pt x="582" y="517"/>
                    </a:lnTo>
                    <a:lnTo>
                      <a:pt x="584" y="540"/>
                    </a:lnTo>
                    <a:lnTo>
                      <a:pt x="584" y="563"/>
                    </a:lnTo>
                    <a:lnTo>
                      <a:pt x="582" y="583"/>
                    </a:lnTo>
                    <a:lnTo>
                      <a:pt x="577" y="604"/>
                    </a:lnTo>
                    <a:lnTo>
                      <a:pt x="571" y="626"/>
                    </a:lnTo>
                    <a:lnTo>
                      <a:pt x="561" y="645"/>
                    </a:lnTo>
                    <a:lnTo>
                      <a:pt x="550" y="663"/>
                    </a:lnTo>
                    <a:lnTo>
                      <a:pt x="535" y="685"/>
                    </a:lnTo>
                    <a:lnTo>
                      <a:pt x="518" y="703"/>
                    </a:lnTo>
                    <a:lnTo>
                      <a:pt x="486" y="730"/>
                    </a:lnTo>
                    <a:lnTo>
                      <a:pt x="472" y="739"/>
                    </a:lnTo>
                    <a:lnTo>
                      <a:pt x="445" y="754"/>
                    </a:lnTo>
                    <a:lnTo>
                      <a:pt x="420" y="764"/>
                    </a:lnTo>
                    <a:lnTo>
                      <a:pt x="395" y="770"/>
                    </a:lnTo>
                    <a:lnTo>
                      <a:pt x="368" y="775"/>
                    </a:lnTo>
                    <a:lnTo>
                      <a:pt x="342" y="775"/>
                    </a:lnTo>
                    <a:lnTo>
                      <a:pt x="315" y="773"/>
                    </a:lnTo>
                    <a:lnTo>
                      <a:pt x="292" y="768"/>
                    </a:lnTo>
                    <a:lnTo>
                      <a:pt x="267" y="762"/>
                    </a:lnTo>
                    <a:lnTo>
                      <a:pt x="244" y="752"/>
                    </a:lnTo>
                    <a:lnTo>
                      <a:pt x="219" y="741"/>
                    </a:lnTo>
                    <a:lnTo>
                      <a:pt x="198" y="728"/>
                    </a:lnTo>
                    <a:lnTo>
                      <a:pt x="177" y="714"/>
                    </a:lnTo>
                    <a:lnTo>
                      <a:pt x="155" y="700"/>
                    </a:lnTo>
                    <a:lnTo>
                      <a:pt x="135" y="683"/>
                    </a:lnTo>
                    <a:lnTo>
                      <a:pt x="108" y="656"/>
                    </a:lnTo>
                    <a:lnTo>
                      <a:pt x="100" y="651"/>
                    </a:lnTo>
                    <a:lnTo>
                      <a:pt x="88" y="636"/>
                    </a:lnTo>
                    <a:lnTo>
                      <a:pt x="75" y="620"/>
                    </a:lnTo>
                    <a:lnTo>
                      <a:pt x="63" y="602"/>
                    </a:lnTo>
                    <a:lnTo>
                      <a:pt x="50" y="583"/>
                    </a:lnTo>
                    <a:lnTo>
                      <a:pt x="38" y="563"/>
                    </a:lnTo>
                    <a:lnTo>
                      <a:pt x="27" y="540"/>
                    </a:lnTo>
                    <a:lnTo>
                      <a:pt x="16" y="517"/>
                    </a:lnTo>
                    <a:lnTo>
                      <a:pt x="9" y="492"/>
                    </a:lnTo>
                    <a:lnTo>
                      <a:pt x="4" y="465"/>
                    </a:lnTo>
                    <a:lnTo>
                      <a:pt x="0" y="439"/>
                    </a:lnTo>
                    <a:lnTo>
                      <a:pt x="0" y="409"/>
                    </a:lnTo>
                    <a:lnTo>
                      <a:pt x="4" y="378"/>
                    </a:lnTo>
                    <a:lnTo>
                      <a:pt x="9" y="350"/>
                    </a:lnTo>
                    <a:lnTo>
                      <a:pt x="22" y="319"/>
                    </a:lnTo>
                    <a:lnTo>
                      <a:pt x="47" y="268"/>
                    </a:lnTo>
                    <a:lnTo>
                      <a:pt x="184" y="364"/>
                    </a:lnTo>
                    <a:lnTo>
                      <a:pt x="178" y="371"/>
                    </a:lnTo>
                    <a:lnTo>
                      <a:pt x="173" y="387"/>
                    </a:lnTo>
                    <a:lnTo>
                      <a:pt x="169" y="404"/>
                    </a:lnTo>
                    <a:lnTo>
                      <a:pt x="166" y="420"/>
                    </a:lnTo>
                    <a:lnTo>
                      <a:pt x="166" y="435"/>
                    </a:lnTo>
                    <a:lnTo>
                      <a:pt x="168" y="451"/>
                    </a:lnTo>
                    <a:lnTo>
                      <a:pt x="169" y="464"/>
                    </a:lnTo>
                    <a:lnTo>
                      <a:pt x="173" y="476"/>
                    </a:lnTo>
                    <a:lnTo>
                      <a:pt x="178" y="490"/>
                    </a:lnTo>
                    <a:lnTo>
                      <a:pt x="184" y="501"/>
                    </a:lnTo>
                    <a:lnTo>
                      <a:pt x="189" y="514"/>
                    </a:lnTo>
                    <a:lnTo>
                      <a:pt x="194" y="523"/>
                    </a:lnTo>
                    <a:lnTo>
                      <a:pt x="202" y="533"/>
                    </a:lnTo>
                    <a:lnTo>
                      <a:pt x="207" y="540"/>
                    </a:lnTo>
                    <a:lnTo>
                      <a:pt x="212" y="548"/>
                    </a:lnTo>
                    <a:lnTo>
                      <a:pt x="221" y="555"/>
                    </a:lnTo>
                    <a:lnTo>
                      <a:pt x="227" y="560"/>
                    </a:lnTo>
                    <a:lnTo>
                      <a:pt x="236" y="570"/>
                    </a:lnTo>
                    <a:lnTo>
                      <a:pt x="247" y="579"/>
                    </a:lnTo>
                    <a:lnTo>
                      <a:pt x="260" y="586"/>
                    </a:lnTo>
                    <a:lnTo>
                      <a:pt x="272" y="593"/>
                    </a:lnTo>
                    <a:lnTo>
                      <a:pt x="283" y="599"/>
                    </a:lnTo>
                    <a:lnTo>
                      <a:pt x="296" y="604"/>
                    </a:lnTo>
                    <a:lnTo>
                      <a:pt x="308" y="606"/>
                    </a:lnTo>
                    <a:lnTo>
                      <a:pt x="321" y="608"/>
                    </a:lnTo>
                    <a:lnTo>
                      <a:pt x="331" y="608"/>
                    </a:lnTo>
                    <a:lnTo>
                      <a:pt x="340" y="606"/>
                    </a:lnTo>
                    <a:lnTo>
                      <a:pt x="349" y="602"/>
                    </a:lnTo>
                    <a:lnTo>
                      <a:pt x="358" y="597"/>
                    </a:lnTo>
                    <a:lnTo>
                      <a:pt x="368" y="588"/>
                    </a:lnTo>
                    <a:lnTo>
                      <a:pt x="373" y="577"/>
                    </a:lnTo>
                    <a:lnTo>
                      <a:pt x="379" y="555"/>
                    </a:lnTo>
                    <a:lnTo>
                      <a:pt x="379" y="544"/>
                    </a:lnTo>
                    <a:lnTo>
                      <a:pt x="377" y="519"/>
                    </a:lnTo>
                    <a:lnTo>
                      <a:pt x="370" y="492"/>
                    </a:lnTo>
                    <a:lnTo>
                      <a:pt x="358" y="467"/>
                    </a:lnTo>
                    <a:lnTo>
                      <a:pt x="344" y="442"/>
                    </a:lnTo>
                    <a:lnTo>
                      <a:pt x="328" y="414"/>
                    </a:lnTo>
                    <a:lnTo>
                      <a:pt x="312" y="387"/>
                    </a:lnTo>
                    <a:lnTo>
                      <a:pt x="296" y="362"/>
                    </a:lnTo>
                    <a:lnTo>
                      <a:pt x="279" y="334"/>
                    </a:lnTo>
                    <a:lnTo>
                      <a:pt x="265" y="303"/>
                    </a:lnTo>
                    <a:lnTo>
                      <a:pt x="254" y="274"/>
                    </a:lnTo>
                    <a:lnTo>
                      <a:pt x="247" y="243"/>
                    </a:lnTo>
                    <a:lnTo>
                      <a:pt x="244" y="213"/>
                    </a:lnTo>
                    <a:lnTo>
                      <a:pt x="247" y="181"/>
                    </a:lnTo>
                    <a:lnTo>
                      <a:pt x="256" y="148"/>
                    </a:lnTo>
                    <a:lnTo>
                      <a:pt x="285" y="97"/>
                    </a:lnTo>
                    <a:lnTo>
                      <a:pt x="292" y="90"/>
                    </a:lnTo>
                    <a:lnTo>
                      <a:pt x="306" y="74"/>
                    </a:lnTo>
                    <a:lnTo>
                      <a:pt x="322" y="58"/>
                    </a:lnTo>
                    <a:lnTo>
                      <a:pt x="340" y="44"/>
                    </a:lnTo>
                    <a:lnTo>
                      <a:pt x="360" y="30"/>
                    </a:lnTo>
                    <a:lnTo>
                      <a:pt x="384" y="20"/>
                    </a:lnTo>
                    <a:lnTo>
                      <a:pt x="407" y="11"/>
                    </a:lnTo>
                    <a:lnTo>
                      <a:pt x="433" y="3"/>
                    </a:lnTo>
                    <a:lnTo>
                      <a:pt x="458" y="0"/>
                    </a:lnTo>
                    <a:lnTo>
                      <a:pt x="486" y="0"/>
                    </a:lnTo>
                    <a:lnTo>
                      <a:pt x="514" y="2"/>
                    </a:lnTo>
                    <a:lnTo>
                      <a:pt x="544" y="9"/>
                    </a:lnTo>
                    <a:lnTo>
                      <a:pt x="573" y="20"/>
                    </a:lnTo>
                    <a:lnTo>
                      <a:pt x="605" y="36"/>
                    </a:lnTo>
                    <a:lnTo>
                      <a:pt x="635" y="58"/>
                    </a:lnTo>
                    <a:lnTo>
                      <a:pt x="683" y="97"/>
                    </a:lnTo>
                    <a:lnTo>
                      <a:pt x="690" y="106"/>
                    </a:lnTo>
                    <a:lnTo>
                      <a:pt x="705" y="121"/>
                    </a:lnTo>
                    <a:lnTo>
                      <a:pt x="719" y="139"/>
                    </a:lnTo>
                    <a:lnTo>
                      <a:pt x="731" y="155"/>
                    </a:lnTo>
                    <a:lnTo>
                      <a:pt x="744" y="175"/>
                    </a:lnTo>
                    <a:lnTo>
                      <a:pt x="756" y="195"/>
                    </a:lnTo>
                    <a:lnTo>
                      <a:pt x="766" y="215"/>
                    </a:lnTo>
                    <a:lnTo>
                      <a:pt x="775" y="236"/>
                    </a:lnTo>
                    <a:lnTo>
                      <a:pt x="784" y="258"/>
                    </a:lnTo>
                    <a:lnTo>
                      <a:pt x="788" y="281"/>
                    </a:lnTo>
                    <a:lnTo>
                      <a:pt x="791" y="303"/>
                    </a:lnTo>
                    <a:lnTo>
                      <a:pt x="791" y="327"/>
                    </a:lnTo>
                    <a:lnTo>
                      <a:pt x="790" y="350"/>
                    </a:lnTo>
                    <a:lnTo>
                      <a:pt x="786" y="371"/>
                    </a:lnTo>
                    <a:lnTo>
                      <a:pt x="777" y="393"/>
                    </a:lnTo>
                    <a:lnTo>
                      <a:pt x="759" y="427"/>
                    </a:lnTo>
                    <a:lnTo>
                      <a:pt x="614" y="364"/>
                    </a:lnTo>
                    <a:close/>
                  </a:path>
                </a:pathLst>
              </a:custGeom>
              <a:solidFill>
                <a:srgbClr val="B65004"/>
              </a:solidFill>
              <a:ln w="0">
                <a:solidFill>
                  <a:srgbClr val="993300"/>
                </a:solidFill>
                <a:prstDash val="solid"/>
                <a:round/>
                <a:headEnd/>
                <a:tailEnd/>
              </a:ln>
            </p:spPr>
            <p:txBody>
              <a:bodyPr/>
              <a:lstStyle/>
              <a:p>
                <a:endParaRPr lang="en-US"/>
              </a:p>
            </p:txBody>
          </p:sp>
          <p:sp>
            <p:nvSpPr>
              <p:cNvPr id="27670" name="Freeform 31"/>
              <p:cNvSpPr>
                <a:spLocks/>
              </p:cNvSpPr>
              <p:nvPr/>
            </p:nvSpPr>
            <p:spPr bwMode="auto">
              <a:xfrm>
                <a:off x="4016" y="1474"/>
                <a:ext cx="42" cy="43"/>
              </a:xfrm>
              <a:custGeom>
                <a:avLst/>
                <a:gdLst>
                  <a:gd name="T0" fmla="*/ 36 w 887"/>
                  <a:gd name="T1" fmla="*/ 14 h 906"/>
                  <a:gd name="T2" fmla="*/ 42 w 887"/>
                  <a:gd name="T3" fmla="*/ 19 h 906"/>
                  <a:gd name="T4" fmla="*/ 25 w 887"/>
                  <a:gd name="T5" fmla="*/ 40 h 906"/>
                  <a:gd name="T6" fmla="*/ 24 w 887"/>
                  <a:gd name="T7" fmla="*/ 41 h 906"/>
                  <a:gd name="T8" fmla="*/ 22 w 887"/>
                  <a:gd name="T9" fmla="*/ 42 h 906"/>
                  <a:gd name="T10" fmla="*/ 20 w 887"/>
                  <a:gd name="T11" fmla="*/ 43 h 906"/>
                  <a:gd name="T12" fmla="*/ 17 w 887"/>
                  <a:gd name="T13" fmla="*/ 43 h 906"/>
                  <a:gd name="T14" fmla="*/ 15 w 887"/>
                  <a:gd name="T15" fmla="*/ 43 h 906"/>
                  <a:gd name="T16" fmla="*/ 12 w 887"/>
                  <a:gd name="T17" fmla="*/ 42 h 906"/>
                  <a:gd name="T18" fmla="*/ 10 w 887"/>
                  <a:gd name="T19" fmla="*/ 41 h 906"/>
                  <a:gd name="T20" fmla="*/ 8 w 887"/>
                  <a:gd name="T21" fmla="*/ 39 h 906"/>
                  <a:gd name="T22" fmla="*/ 5 w 887"/>
                  <a:gd name="T23" fmla="*/ 38 h 906"/>
                  <a:gd name="T24" fmla="*/ 4 w 887"/>
                  <a:gd name="T25" fmla="*/ 36 h 906"/>
                  <a:gd name="T26" fmla="*/ 2 w 887"/>
                  <a:gd name="T27" fmla="*/ 33 h 906"/>
                  <a:gd name="T28" fmla="*/ 1 w 887"/>
                  <a:gd name="T29" fmla="*/ 31 h 906"/>
                  <a:gd name="T30" fmla="*/ 0 w 887"/>
                  <a:gd name="T31" fmla="*/ 28 h 906"/>
                  <a:gd name="T32" fmla="*/ 0 w 887"/>
                  <a:gd name="T33" fmla="*/ 26 h 906"/>
                  <a:gd name="T34" fmla="*/ 1 w 887"/>
                  <a:gd name="T35" fmla="*/ 24 h 906"/>
                  <a:gd name="T36" fmla="*/ 3 w 887"/>
                  <a:gd name="T37" fmla="*/ 20 h 906"/>
                  <a:gd name="T38" fmla="*/ 19 w 887"/>
                  <a:gd name="T39" fmla="*/ 0 h 906"/>
                  <a:gd name="T40" fmla="*/ 27 w 887"/>
                  <a:gd name="T41" fmla="*/ 6 h 906"/>
                  <a:gd name="T42" fmla="*/ 11 w 887"/>
                  <a:gd name="T43" fmla="*/ 25 h 906"/>
                  <a:gd name="T44" fmla="*/ 10 w 887"/>
                  <a:gd name="T45" fmla="*/ 25 h 906"/>
                  <a:gd name="T46" fmla="*/ 10 w 887"/>
                  <a:gd name="T47" fmla="*/ 26 h 906"/>
                  <a:gd name="T48" fmla="*/ 9 w 887"/>
                  <a:gd name="T49" fmla="*/ 28 h 906"/>
                  <a:gd name="T50" fmla="*/ 9 w 887"/>
                  <a:gd name="T51" fmla="*/ 29 h 906"/>
                  <a:gd name="T52" fmla="*/ 9 w 887"/>
                  <a:gd name="T53" fmla="*/ 30 h 906"/>
                  <a:gd name="T54" fmla="*/ 10 w 887"/>
                  <a:gd name="T55" fmla="*/ 31 h 906"/>
                  <a:gd name="T56" fmla="*/ 10 w 887"/>
                  <a:gd name="T57" fmla="*/ 32 h 906"/>
                  <a:gd name="T58" fmla="*/ 11 w 887"/>
                  <a:gd name="T59" fmla="*/ 33 h 906"/>
                  <a:gd name="T60" fmla="*/ 12 w 887"/>
                  <a:gd name="T61" fmla="*/ 34 h 906"/>
                  <a:gd name="T62" fmla="*/ 13 w 887"/>
                  <a:gd name="T63" fmla="*/ 35 h 906"/>
                  <a:gd name="T64" fmla="*/ 14 w 887"/>
                  <a:gd name="T65" fmla="*/ 35 h 906"/>
                  <a:gd name="T66" fmla="*/ 15 w 887"/>
                  <a:gd name="T67" fmla="*/ 36 h 906"/>
                  <a:gd name="T68" fmla="*/ 16 w 887"/>
                  <a:gd name="T69" fmla="*/ 36 h 906"/>
                  <a:gd name="T70" fmla="*/ 18 w 887"/>
                  <a:gd name="T71" fmla="*/ 35 h 906"/>
                  <a:gd name="T72" fmla="*/ 19 w 887"/>
                  <a:gd name="T73" fmla="*/ 35 h 906"/>
                  <a:gd name="T74" fmla="*/ 20 w 887"/>
                  <a:gd name="T75" fmla="*/ 33 h 906"/>
                  <a:gd name="T76" fmla="*/ 36 w 887"/>
                  <a:gd name="T77" fmla="*/ 14 h 9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7" h="906">
                    <a:moveTo>
                      <a:pt x="763" y="303"/>
                    </a:moveTo>
                    <a:lnTo>
                      <a:pt x="887" y="403"/>
                    </a:lnTo>
                    <a:lnTo>
                      <a:pt x="526" y="837"/>
                    </a:lnTo>
                    <a:lnTo>
                      <a:pt x="505" y="858"/>
                    </a:lnTo>
                    <a:lnTo>
                      <a:pt x="464" y="885"/>
                    </a:lnTo>
                    <a:lnTo>
                      <a:pt x="417" y="901"/>
                    </a:lnTo>
                    <a:lnTo>
                      <a:pt x="366" y="906"/>
                    </a:lnTo>
                    <a:lnTo>
                      <a:pt x="314" y="899"/>
                    </a:lnTo>
                    <a:lnTo>
                      <a:pt x="263" y="885"/>
                    </a:lnTo>
                    <a:lnTo>
                      <a:pt x="210" y="860"/>
                    </a:lnTo>
                    <a:lnTo>
                      <a:pt x="161" y="830"/>
                    </a:lnTo>
                    <a:lnTo>
                      <a:pt x="114" y="791"/>
                    </a:lnTo>
                    <a:lnTo>
                      <a:pt x="75" y="748"/>
                    </a:lnTo>
                    <a:lnTo>
                      <a:pt x="42" y="702"/>
                    </a:lnTo>
                    <a:lnTo>
                      <a:pt x="19" y="650"/>
                    </a:lnTo>
                    <a:lnTo>
                      <a:pt x="4" y="600"/>
                    </a:lnTo>
                    <a:lnTo>
                      <a:pt x="0" y="547"/>
                    </a:lnTo>
                    <a:lnTo>
                      <a:pt x="12" y="496"/>
                    </a:lnTo>
                    <a:lnTo>
                      <a:pt x="55" y="419"/>
                    </a:lnTo>
                    <a:lnTo>
                      <a:pt x="408" y="0"/>
                    </a:lnTo>
                    <a:lnTo>
                      <a:pt x="560" y="126"/>
                    </a:lnTo>
                    <a:lnTo>
                      <a:pt x="229" y="517"/>
                    </a:lnTo>
                    <a:lnTo>
                      <a:pt x="219" y="530"/>
                    </a:lnTo>
                    <a:lnTo>
                      <a:pt x="204" y="556"/>
                    </a:lnTo>
                    <a:lnTo>
                      <a:pt x="197" y="583"/>
                    </a:lnTo>
                    <a:lnTo>
                      <a:pt x="197" y="608"/>
                    </a:lnTo>
                    <a:lnTo>
                      <a:pt x="199" y="634"/>
                    </a:lnTo>
                    <a:lnTo>
                      <a:pt x="208" y="658"/>
                    </a:lnTo>
                    <a:lnTo>
                      <a:pt x="220" y="680"/>
                    </a:lnTo>
                    <a:lnTo>
                      <a:pt x="235" y="700"/>
                    </a:lnTo>
                    <a:lnTo>
                      <a:pt x="253" y="718"/>
                    </a:lnTo>
                    <a:lnTo>
                      <a:pt x="275" y="732"/>
                    </a:lnTo>
                    <a:lnTo>
                      <a:pt x="298" y="741"/>
                    </a:lnTo>
                    <a:lnTo>
                      <a:pt x="322" y="748"/>
                    </a:lnTo>
                    <a:lnTo>
                      <a:pt x="345" y="748"/>
                    </a:lnTo>
                    <a:lnTo>
                      <a:pt x="370" y="741"/>
                    </a:lnTo>
                    <a:lnTo>
                      <a:pt x="394" y="730"/>
                    </a:lnTo>
                    <a:lnTo>
                      <a:pt x="430" y="700"/>
                    </a:lnTo>
                    <a:lnTo>
                      <a:pt x="763" y="303"/>
                    </a:lnTo>
                    <a:close/>
                  </a:path>
                </a:pathLst>
              </a:custGeom>
              <a:solidFill>
                <a:srgbClr val="B65004"/>
              </a:solidFill>
              <a:ln w="0">
                <a:solidFill>
                  <a:srgbClr val="993300"/>
                </a:solidFill>
                <a:prstDash val="solid"/>
                <a:round/>
                <a:headEnd/>
                <a:tailEnd/>
              </a:ln>
            </p:spPr>
            <p:txBody>
              <a:bodyPr/>
              <a:lstStyle/>
              <a:p>
                <a:endParaRPr lang="en-US"/>
              </a:p>
            </p:txBody>
          </p:sp>
          <p:sp>
            <p:nvSpPr>
              <p:cNvPr id="27671" name="Freeform 32"/>
              <p:cNvSpPr>
                <a:spLocks/>
              </p:cNvSpPr>
              <p:nvPr/>
            </p:nvSpPr>
            <p:spPr bwMode="auto">
              <a:xfrm>
                <a:off x="3981" y="1453"/>
                <a:ext cx="41" cy="48"/>
              </a:xfrm>
              <a:custGeom>
                <a:avLst/>
                <a:gdLst>
                  <a:gd name="T0" fmla="*/ 20 w 859"/>
                  <a:gd name="T1" fmla="*/ 0 h 1005"/>
                  <a:gd name="T2" fmla="*/ 34 w 859"/>
                  <a:gd name="T3" fmla="*/ 9 h 1005"/>
                  <a:gd name="T4" fmla="*/ 36 w 859"/>
                  <a:gd name="T5" fmla="*/ 10 h 1005"/>
                  <a:gd name="T6" fmla="*/ 38 w 859"/>
                  <a:gd name="T7" fmla="*/ 12 h 1005"/>
                  <a:gd name="T8" fmla="*/ 39 w 859"/>
                  <a:gd name="T9" fmla="*/ 14 h 1005"/>
                  <a:gd name="T10" fmla="*/ 40 w 859"/>
                  <a:gd name="T11" fmla="*/ 15 h 1005"/>
                  <a:gd name="T12" fmla="*/ 41 w 859"/>
                  <a:gd name="T13" fmla="*/ 18 h 1005"/>
                  <a:gd name="T14" fmla="*/ 41 w 859"/>
                  <a:gd name="T15" fmla="*/ 19 h 1005"/>
                  <a:gd name="T16" fmla="*/ 41 w 859"/>
                  <a:gd name="T17" fmla="*/ 21 h 1005"/>
                  <a:gd name="T18" fmla="*/ 40 w 859"/>
                  <a:gd name="T19" fmla="*/ 23 h 1005"/>
                  <a:gd name="T20" fmla="*/ 40 w 859"/>
                  <a:gd name="T21" fmla="*/ 25 h 1005"/>
                  <a:gd name="T22" fmla="*/ 39 w 859"/>
                  <a:gd name="T23" fmla="*/ 26 h 1005"/>
                  <a:gd name="T24" fmla="*/ 37 w 859"/>
                  <a:gd name="T25" fmla="*/ 27 h 1005"/>
                  <a:gd name="T26" fmla="*/ 36 w 859"/>
                  <a:gd name="T27" fmla="*/ 29 h 1005"/>
                  <a:gd name="T28" fmla="*/ 35 w 859"/>
                  <a:gd name="T29" fmla="*/ 29 h 1005"/>
                  <a:gd name="T30" fmla="*/ 33 w 859"/>
                  <a:gd name="T31" fmla="*/ 30 h 1005"/>
                  <a:gd name="T32" fmla="*/ 31 w 859"/>
                  <a:gd name="T33" fmla="*/ 30 h 1005"/>
                  <a:gd name="T34" fmla="*/ 29 w 859"/>
                  <a:gd name="T35" fmla="*/ 30 h 1005"/>
                  <a:gd name="T36" fmla="*/ 26 w 859"/>
                  <a:gd name="T37" fmla="*/ 48 h 1005"/>
                  <a:gd name="T38" fmla="*/ 18 w 859"/>
                  <a:gd name="T39" fmla="*/ 43 h 1005"/>
                  <a:gd name="T40" fmla="*/ 21 w 859"/>
                  <a:gd name="T41" fmla="*/ 27 h 1005"/>
                  <a:gd name="T42" fmla="*/ 16 w 859"/>
                  <a:gd name="T43" fmla="*/ 24 h 1005"/>
                  <a:gd name="T44" fmla="*/ 8 w 859"/>
                  <a:gd name="T45" fmla="*/ 36 h 1005"/>
                  <a:gd name="T46" fmla="*/ 0 w 859"/>
                  <a:gd name="T47" fmla="*/ 32 h 1005"/>
                  <a:gd name="T48" fmla="*/ 20 w 859"/>
                  <a:gd name="T49" fmla="*/ 0 h 10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9" h="1005">
                    <a:moveTo>
                      <a:pt x="410" y="0"/>
                    </a:moveTo>
                    <a:lnTo>
                      <a:pt x="722" y="195"/>
                    </a:lnTo>
                    <a:lnTo>
                      <a:pt x="746" y="212"/>
                    </a:lnTo>
                    <a:lnTo>
                      <a:pt x="789" y="249"/>
                    </a:lnTo>
                    <a:lnTo>
                      <a:pt x="819" y="287"/>
                    </a:lnTo>
                    <a:lnTo>
                      <a:pt x="841" y="324"/>
                    </a:lnTo>
                    <a:lnTo>
                      <a:pt x="855" y="367"/>
                    </a:lnTo>
                    <a:lnTo>
                      <a:pt x="859" y="404"/>
                    </a:lnTo>
                    <a:lnTo>
                      <a:pt x="855" y="445"/>
                    </a:lnTo>
                    <a:lnTo>
                      <a:pt x="846" y="482"/>
                    </a:lnTo>
                    <a:lnTo>
                      <a:pt x="830" y="516"/>
                    </a:lnTo>
                    <a:lnTo>
                      <a:pt x="809" y="548"/>
                    </a:lnTo>
                    <a:lnTo>
                      <a:pt x="785" y="575"/>
                    </a:lnTo>
                    <a:lnTo>
                      <a:pt x="757" y="599"/>
                    </a:lnTo>
                    <a:lnTo>
                      <a:pt x="724" y="617"/>
                    </a:lnTo>
                    <a:lnTo>
                      <a:pt x="690" y="631"/>
                    </a:lnTo>
                    <a:lnTo>
                      <a:pt x="654" y="637"/>
                    </a:lnTo>
                    <a:lnTo>
                      <a:pt x="601" y="631"/>
                    </a:lnTo>
                    <a:lnTo>
                      <a:pt x="547" y="1005"/>
                    </a:lnTo>
                    <a:lnTo>
                      <a:pt x="375" y="896"/>
                    </a:lnTo>
                    <a:lnTo>
                      <a:pt x="430" y="566"/>
                    </a:lnTo>
                    <a:lnTo>
                      <a:pt x="325" y="496"/>
                    </a:lnTo>
                    <a:lnTo>
                      <a:pt x="162" y="761"/>
                    </a:lnTo>
                    <a:lnTo>
                      <a:pt x="0" y="664"/>
                    </a:lnTo>
                    <a:lnTo>
                      <a:pt x="410" y="0"/>
                    </a:lnTo>
                    <a:close/>
                  </a:path>
                </a:pathLst>
              </a:custGeom>
              <a:solidFill>
                <a:srgbClr val="B65004"/>
              </a:solidFill>
              <a:ln w="0">
                <a:solidFill>
                  <a:srgbClr val="993300"/>
                </a:solidFill>
                <a:prstDash val="solid"/>
                <a:round/>
                <a:headEnd/>
                <a:tailEnd/>
              </a:ln>
            </p:spPr>
            <p:txBody>
              <a:bodyPr/>
              <a:lstStyle/>
              <a:p>
                <a:endParaRPr lang="en-US"/>
              </a:p>
            </p:txBody>
          </p:sp>
          <p:sp>
            <p:nvSpPr>
              <p:cNvPr id="27672" name="Freeform 33"/>
              <p:cNvSpPr>
                <a:spLocks/>
              </p:cNvSpPr>
              <p:nvPr/>
            </p:nvSpPr>
            <p:spPr bwMode="auto">
              <a:xfrm>
                <a:off x="3960" y="1438"/>
                <a:ext cx="31" cy="42"/>
              </a:xfrm>
              <a:custGeom>
                <a:avLst/>
                <a:gdLst>
                  <a:gd name="T0" fmla="*/ 11 w 649"/>
                  <a:gd name="T1" fmla="*/ 10 h 870"/>
                  <a:gd name="T2" fmla="*/ 3 w 649"/>
                  <a:gd name="T3" fmla="*/ 7 h 870"/>
                  <a:gd name="T4" fmla="*/ 5 w 649"/>
                  <a:gd name="T5" fmla="*/ 0 h 870"/>
                  <a:gd name="T6" fmla="*/ 31 w 649"/>
                  <a:gd name="T7" fmla="*/ 10 h 870"/>
                  <a:gd name="T8" fmla="*/ 28 w 649"/>
                  <a:gd name="T9" fmla="*/ 17 h 870"/>
                  <a:gd name="T10" fmla="*/ 19 w 649"/>
                  <a:gd name="T11" fmla="*/ 14 h 870"/>
                  <a:gd name="T12" fmla="*/ 8 w 649"/>
                  <a:gd name="T13" fmla="*/ 42 h 870"/>
                  <a:gd name="T14" fmla="*/ 0 w 649"/>
                  <a:gd name="T15" fmla="*/ 38 h 870"/>
                  <a:gd name="T16" fmla="*/ 11 w 649"/>
                  <a:gd name="T17" fmla="*/ 1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9" h="870">
                    <a:moveTo>
                      <a:pt x="233" y="214"/>
                    </a:moveTo>
                    <a:lnTo>
                      <a:pt x="53" y="140"/>
                    </a:lnTo>
                    <a:lnTo>
                      <a:pt x="109" y="0"/>
                    </a:lnTo>
                    <a:lnTo>
                      <a:pt x="649" y="215"/>
                    </a:lnTo>
                    <a:lnTo>
                      <a:pt x="592" y="358"/>
                    </a:lnTo>
                    <a:lnTo>
                      <a:pt x="406" y="286"/>
                    </a:lnTo>
                    <a:lnTo>
                      <a:pt x="176" y="870"/>
                    </a:lnTo>
                    <a:lnTo>
                      <a:pt x="0" y="796"/>
                    </a:lnTo>
                    <a:lnTo>
                      <a:pt x="233" y="214"/>
                    </a:lnTo>
                    <a:close/>
                  </a:path>
                </a:pathLst>
              </a:custGeom>
              <a:solidFill>
                <a:srgbClr val="B65004"/>
              </a:solidFill>
              <a:ln w="0">
                <a:solidFill>
                  <a:srgbClr val="993300"/>
                </a:solidFill>
                <a:prstDash val="solid"/>
                <a:round/>
                <a:headEnd/>
                <a:tailEnd/>
              </a:ln>
            </p:spPr>
            <p:txBody>
              <a:bodyPr/>
              <a:lstStyle/>
              <a:p>
                <a:endParaRPr lang="en-US"/>
              </a:p>
            </p:txBody>
          </p:sp>
          <p:sp>
            <p:nvSpPr>
              <p:cNvPr id="27673" name="Freeform 34"/>
              <p:cNvSpPr>
                <a:spLocks/>
              </p:cNvSpPr>
              <p:nvPr/>
            </p:nvSpPr>
            <p:spPr bwMode="auto">
              <a:xfrm>
                <a:off x="3895" y="1423"/>
                <a:ext cx="31" cy="41"/>
              </a:xfrm>
              <a:custGeom>
                <a:avLst/>
                <a:gdLst>
                  <a:gd name="T0" fmla="*/ 5 w 659"/>
                  <a:gd name="T1" fmla="*/ 0 h 851"/>
                  <a:gd name="T2" fmla="*/ 31 w 659"/>
                  <a:gd name="T3" fmla="*/ 4 h 851"/>
                  <a:gd name="T4" fmla="*/ 30 w 659"/>
                  <a:gd name="T5" fmla="*/ 10 h 851"/>
                  <a:gd name="T6" fmla="*/ 13 w 659"/>
                  <a:gd name="T7" fmla="*/ 8 h 851"/>
                  <a:gd name="T8" fmla="*/ 12 w 659"/>
                  <a:gd name="T9" fmla="*/ 15 h 851"/>
                  <a:gd name="T10" fmla="*/ 26 w 659"/>
                  <a:gd name="T11" fmla="*/ 17 h 851"/>
                  <a:gd name="T12" fmla="*/ 25 w 659"/>
                  <a:gd name="T13" fmla="*/ 24 h 851"/>
                  <a:gd name="T14" fmla="*/ 11 w 659"/>
                  <a:gd name="T15" fmla="*/ 22 h 851"/>
                  <a:gd name="T16" fmla="*/ 10 w 659"/>
                  <a:gd name="T17" fmla="*/ 31 h 851"/>
                  <a:gd name="T18" fmla="*/ 27 w 659"/>
                  <a:gd name="T19" fmla="*/ 33 h 851"/>
                  <a:gd name="T20" fmla="*/ 26 w 659"/>
                  <a:gd name="T21" fmla="*/ 41 h 851"/>
                  <a:gd name="T22" fmla="*/ 0 w 659"/>
                  <a:gd name="T23" fmla="*/ 37 h 851"/>
                  <a:gd name="T24" fmla="*/ 5 w 659"/>
                  <a:gd name="T25" fmla="*/ 0 h 8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9" h="851">
                    <a:moveTo>
                      <a:pt x="107" y="0"/>
                    </a:moveTo>
                    <a:lnTo>
                      <a:pt x="659" y="78"/>
                    </a:lnTo>
                    <a:lnTo>
                      <a:pt x="640" y="211"/>
                    </a:lnTo>
                    <a:lnTo>
                      <a:pt x="274" y="160"/>
                    </a:lnTo>
                    <a:lnTo>
                      <a:pt x="255" y="311"/>
                    </a:lnTo>
                    <a:lnTo>
                      <a:pt x="549" y="353"/>
                    </a:lnTo>
                    <a:lnTo>
                      <a:pt x="526" y="505"/>
                    </a:lnTo>
                    <a:lnTo>
                      <a:pt x="230" y="462"/>
                    </a:lnTo>
                    <a:lnTo>
                      <a:pt x="206" y="642"/>
                    </a:lnTo>
                    <a:lnTo>
                      <a:pt x="581" y="693"/>
                    </a:lnTo>
                    <a:lnTo>
                      <a:pt x="560" y="851"/>
                    </a:lnTo>
                    <a:lnTo>
                      <a:pt x="0" y="771"/>
                    </a:lnTo>
                    <a:lnTo>
                      <a:pt x="107" y="0"/>
                    </a:lnTo>
                    <a:close/>
                  </a:path>
                </a:pathLst>
              </a:custGeom>
              <a:solidFill>
                <a:srgbClr val="B65004"/>
              </a:solidFill>
              <a:ln w="0">
                <a:solidFill>
                  <a:srgbClr val="993300"/>
                </a:solidFill>
                <a:prstDash val="solid"/>
                <a:round/>
                <a:headEnd/>
                <a:tailEnd/>
              </a:ln>
            </p:spPr>
            <p:txBody>
              <a:bodyPr/>
              <a:lstStyle/>
              <a:p>
                <a:endParaRPr lang="en-US"/>
              </a:p>
            </p:txBody>
          </p:sp>
          <p:sp>
            <p:nvSpPr>
              <p:cNvPr id="27674" name="Freeform 35"/>
              <p:cNvSpPr>
                <a:spLocks/>
              </p:cNvSpPr>
              <p:nvPr/>
            </p:nvSpPr>
            <p:spPr bwMode="auto">
              <a:xfrm>
                <a:off x="3844" y="1421"/>
                <a:ext cx="48" cy="37"/>
              </a:xfrm>
              <a:custGeom>
                <a:avLst/>
                <a:gdLst>
                  <a:gd name="T0" fmla="*/ 21 w 1002"/>
                  <a:gd name="T1" fmla="*/ 0 h 782"/>
                  <a:gd name="T2" fmla="*/ 29 w 1002"/>
                  <a:gd name="T3" fmla="*/ 0 h 782"/>
                  <a:gd name="T4" fmla="*/ 35 w 1002"/>
                  <a:gd name="T5" fmla="*/ 25 h 782"/>
                  <a:gd name="T6" fmla="*/ 41 w 1002"/>
                  <a:gd name="T7" fmla="*/ 0 h 782"/>
                  <a:gd name="T8" fmla="*/ 48 w 1002"/>
                  <a:gd name="T9" fmla="*/ 0 h 782"/>
                  <a:gd name="T10" fmla="*/ 39 w 1002"/>
                  <a:gd name="T11" fmla="*/ 37 h 782"/>
                  <a:gd name="T12" fmla="*/ 30 w 1002"/>
                  <a:gd name="T13" fmla="*/ 37 h 782"/>
                  <a:gd name="T14" fmla="*/ 24 w 1002"/>
                  <a:gd name="T15" fmla="*/ 13 h 782"/>
                  <a:gd name="T16" fmla="*/ 18 w 1002"/>
                  <a:gd name="T17" fmla="*/ 37 h 782"/>
                  <a:gd name="T18" fmla="*/ 9 w 1002"/>
                  <a:gd name="T19" fmla="*/ 37 h 782"/>
                  <a:gd name="T20" fmla="*/ 0 w 1002"/>
                  <a:gd name="T21" fmla="*/ 0 h 782"/>
                  <a:gd name="T22" fmla="*/ 9 w 1002"/>
                  <a:gd name="T23" fmla="*/ 0 h 782"/>
                  <a:gd name="T24" fmla="*/ 15 w 1002"/>
                  <a:gd name="T25" fmla="*/ 25 h 782"/>
                  <a:gd name="T26" fmla="*/ 21 w 1002"/>
                  <a:gd name="T27" fmla="*/ 0 h 7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2" h="782">
                    <a:moveTo>
                      <a:pt x="430" y="0"/>
                    </a:moveTo>
                    <a:lnTo>
                      <a:pt x="597" y="0"/>
                    </a:lnTo>
                    <a:lnTo>
                      <a:pt x="725" y="519"/>
                    </a:lnTo>
                    <a:lnTo>
                      <a:pt x="847" y="0"/>
                    </a:lnTo>
                    <a:lnTo>
                      <a:pt x="1002" y="0"/>
                    </a:lnTo>
                    <a:lnTo>
                      <a:pt x="812" y="782"/>
                    </a:lnTo>
                    <a:lnTo>
                      <a:pt x="624" y="782"/>
                    </a:lnTo>
                    <a:lnTo>
                      <a:pt x="503" y="270"/>
                    </a:lnTo>
                    <a:lnTo>
                      <a:pt x="386" y="782"/>
                    </a:lnTo>
                    <a:lnTo>
                      <a:pt x="198" y="782"/>
                    </a:lnTo>
                    <a:lnTo>
                      <a:pt x="0" y="0"/>
                    </a:lnTo>
                    <a:lnTo>
                      <a:pt x="189" y="0"/>
                    </a:lnTo>
                    <a:lnTo>
                      <a:pt x="304" y="530"/>
                    </a:lnTo>
                    <a:lnTo>
                      <a:pt x="430" y="0"/>
                    </a:lnTo>
                    <a:close/>
                  </a:path>
                </a:pathLst>
              </a:custGeom>
              <a:solidFill>
                <a:srgbClr val="B65004"/>
              </a:solidFill>
              <a:ln w="0">
                <a:solidFill>
                  <a:srgbClr val="993300"/>
                </a:solidFill>
                <a:prstDash val="solid"/>
                <a:round/>
                <a:headEnd/>
                <a:tailEnd/>
              </a:ln>
            </p:spPr>
            <p:txBody>
              <a:bodyPr/>
              <a:lstStyle/>
              <a:p>
                <a:endParaRPr lang="en-US"/>
              </a:p>
            </p:txBody>
          </p:sp>
          <p:sp>
            <p:nvSpPr>
              <p:cNvPr id="27675" name="Freeform 36"/>
              <p:cNvSpPr>
                <a:spLocks/>
              </p:cNvSpPr>
              <p:nvPr/>
            </p:nvSpPr>
            <p:spPr bwMode="auto">
              <a:xfrm>
                <a:off x="3772" y="1431"/>
                <a:ext cx="37" cy="41"/>
              </a:xfrm>
              <a:custGeom>
                <a:avLst/>
                <a:gdLst>
                  <a:gd name="T0" fmla="*/ 0 w 760"/>
                  <a:gd name="T1" fmla="*/ 5 h 852"/>
                  <a:gd name="T2" fmla="*/ 14 w 760"/>
                  <a:gd name="T3" fmla="*/ 1 h 852"/>
                  <a:gd name="T4" fmla="*/ 16 w 760"/>
                  <a:gd name="T5" fmla="*/ 0 h 852"/>
                  <a:gd name="T6" fmla="*/ 20 w 760"/>
                  <a:gd name="T7" fmla="*/ 0 h 852"/>
                  <a:gd name="T8" fmla="*/ 23 w 760"/>
                  <a:gd name="T9" fmla="*/ 1 h 852"/>
                  <a:gd name="T10" fmla="*/ 27 w 760"/>
                  <a:gd name="T11" fmla="*/ 2 h 852"/>
                  <a:gd name="T12" fmla="*/ 30 w 760"/>
                  <a:gd name="T13" fmla="*/ 4 h 852"/>
                  <a:gd name="T14" fmla="*/ 32 w 760"/>
                  <a:gd name="T15" fmla="*/ 6 h 852"/>
                  <a:gd name="T16" fmla="*/ 34 w 760"/>
                  <a:gd name="T17" fmla="*/ 9 h 852"/>
                  <a:gd name="T18" fmla="*/ 36 w 760"/>
                  <a:gd name="T19" fmla="*/ 12 h 852"/>
                  <a:gd name="T20" fmla="*/ 37 w 760"/>
                  <a:gd name="T21" fmla="*/ 16 h 852"/>
                  <a:gd name="T22" fmla="*/ 37 w 760"/>
                  <a:gd name="T23" fmla="*/ 19 h 852"/>
                  <a:gd name="T24" fmla="*/ 37 w 760"/>
                  <a:gd name="T25" fmla="*/ 23 h 852"/>
                  <a:gd name="T26" fmla="*/ 36 w 760"/>
                  <a:gd name="T27" fmla="*/ 26 h 852"/>
                  <a:gd name="T28" fmla="*/ 35 w 760"/>
                  <a:gd name="T29" fmla="*/ 29 h 852"/>
                  <a:gd name="T30" fmla="*/ 33 w 760"/>
                  <a:gd name="T31" fmla="*/ 32 h 852"/>
                  <a:gd name="T32" fmla="*/ 31 w 760"/>
                  <a:gd name="T33" fmla="*/ 34 h 852"/>
                  <a:gd name="T34" fmla="*/ 25 w 760"/>
                  <a:gd name="T35" fmla="*/ 37 h 852"/>
                  <a:gd name="T36" fmla="*/ 11 w 760"/>
                  <a:gd name="T37" fmla="*/ 41 h 852"/>
                  <a:gd name="T38" fmla="*/ 0 w 760"/>
                  <a:gd name="T39" fmla="*/ 5 h 8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60" h="852">
                    <a:moveTo>
                      <a:pt x="0" y="105"/>
                    </a:moveTo>
                    <a:lnTo>
                      <a:pt x="281" y="19"/>
                    </a:lnTo>
                    <a:lnTo>
                      <a:pt x="325" y="7"/>
                    </a:lnTo>
                    <a:lnTo>
                      <a:pt x="407" y="0"/>
                    </a:lnTo>
                    <a:lnTo>
                      <a:pt x="481" y="12"/>
                    </a:lnTo>
                    <a:lnTo>
                      <a:pt x="549" y="39"/>
                    </a:lnTo>
                    <a:lnTo>
                      <a:pt x="609" y="78"/>
                    </a:lnTo>
                    <a:lnTo>
                      <a:pt x="658" y="126"/>
                    </a:lnTo>
                    <a:lnTo>
                      <a:pt x="700" y="187"/>
                    </a:lnTo>
                    <a:lnTo>
                      <a:pt x="732" y="251"/>
                    </a:lnTo>
                    <a:lnTo>
                      <a:pt x="753" y="323"/>
                    </a:lnTo>
                    <a:lnTo>
                      <a:pt x="760" y="393"/>
                    </a:lnTo>
                    <a:lnTo>
                      <a:pt x="760" y="468"/>
                    </a:lnTo>
                    <a:lnTo>
                      <a:pt x="746" y="536"/>
                    </a:lnTo>
                    <a:lnTo>
                      <a:pt x="721" y="601"/>
                    </a:lnTo>
                    <a:lnTo>
                      <a:pt x="679" y="661"/>
                    </a:lnTo>
                    <a:lnTo>
                      <a:pt x="627" y="711"/>
                    </a:lnTo>
                    <a:lnTo>
                      <a:pt x="521" y="763"/>
                    </a:lnTo>
                    <a:lnTo>
                      <a:pt x="229" y="852"/>
                    </a:lnTo>
                    <a:lnTo>
                      <a:pt x="0" y="105"/>
                    </a:lnTo>
                    <a:close/>
                  </a:path>
                </a:pathLst>
              </a:custGeom>
              <a:solidFill>
                <a:srgbClr val="B65004"/>
              </a:solidFill>
              <a:ln w="0">
                <a:solidFill>
                  <a:srgbClr val="993300"/>
                </a:solidFill>
                <a:prstDash val="solid"/>
                <a:round/>
                <a:headEnd/>
                <a:tailEnd/>
              </a:ln>
            </p:spPr>
            <p:txBody>
              <a:bodyPr/>
              <a:lstStyle/>
              <a:p>
                <a:endParaRPr lang="en-US"/>
              </a:p>
            </p:txBody>
          </p:sp>
          <p:sp>
            <p:nvSpPr>
              <p:cNvPr id="27676" name="Freeform 37"/>
              <p:cNvSpPr>
                <a:spLocks/>
              </p:cNvSpPr>
              <p:nvPr/>
            </p:nvSpPr>
            <p:spPr bwMode="auto">
              <a:xfrm>
                <a:off x="3738" y="1445"/>
                <a:ext cx="34" cy="38"/>
              </a:xfrm>
              <a:custGeom>
                <a:avLst/>
                <a:gdLst>
                  <a:gd name="T0" fmla="*/ 2 w 716"/>
                  <a:gd name="T1" fmla="*/ 24 h 807"/>
                  <a:gd name="T2" fmla="*/ 1 w 716"/>
                  <a:gd name="T3" fmla="*/ 20 h 807"/>
                  <a:gd name="T4" fmla="*/ 0 w 716"/>
                  <a:gd name="T5" fmla="*/ 16 h 807"/>
                  <a:gd name="T6" fmla="*/ 0 w 716"/>
                  <a:gd name="T7" fmla="*/ 12 h 807"/>
                  <a:gd name="T8" fmla="*/ 1 w 716"/>
                  <a:gd name="T9" fmla="*/ 9 h 807"/>
                  <a:gd name="T10" fmla="*/ 3 w 716"/>
                  <a:gd name="T11" fmla="*/ 7 h 807"/>
                  <a:gd name="T12" fmla="*/ 5 w 716"/>
                  <a:gd name="T13" fmla="*/ 4 h 807"/>
                  <a:gd name="T14" fmla="*/ 7 w 716"/>
                  <a:gd name="T15" fmla="*/ 3 h 807"/>
                  <a:gd name="T16" fmla="*/ 10 w 716"/>
                  <a:gd name="T17" fmla="*/ 1 h 807"/>
                  <a:gd name="T18" fmla="*/ 13 w 716"/>
                  <a:gd name="T19" fmla="*/ 0 h 807"/>
                  <a:gd name="T20" fmla="*/ 17 w 716"/>
                  <a:gd name="T21" fmla="*/ 0 h 807"/>
                  <a:gd name="T22" fmla="*/ 20 w 716"/>
                  <a:gd name="T23" fmla="*/ 1 h 807"/>
                  <a:gd name="T24" fmla="*/ 23 w 716"/>
                  <a:gd name="T25" fmla="*/ 2 h 807"/>
                  <a:gd name="T26" fmla="*/ 26 w 716"/>
                  <a:gd name="T27" fmla="*/ 5 h 807"/>
                  <a:gd name="T28" fmla="*/ 29 w 716"/>
                  <a:gd name="T29" fmla="*/ 7 h 807"/>
                  <a:gd name="T30" fmla="*/ 30 w 716"/>
                  <a:gd name="T31" fmla="*/ 10 h 807"/>
                  <a:gd name="T32" fmla="*/ 32 w 716"/>
                  <a:gd name="T33" fmla="*/ 13 h 807"/>
                  <a:gd name="T34" fmla="*/ 33 w 716"/>
                  <a:gd name="T35" fmla="*/ 18 h 807"/>
                  <a:gd name="T36" fmla="*/ 34 w 716"/>
                  <a:gd name="T37" fmla="*/ 22 h 807"/>
                  <a:gd name="T38" fmla="*/ 34 w 716"/>
                  <a:gd name="T39" fmla="*/ 25 h 807"/>
                  <a:gd name="T40" fmla="*/ 33 w 716"/>
                  <a:gd name="T41" fmla="*/ 28 h 807"/>
                  <a:gd name="T42" fmla="*/ 32 w 716"/>
                  <a:gd name="T43" fmla="*/ 31 h 807"/>
                  <a:gd name="T44" fmla="*/ 30 w 716"/>
                  <a:gd name="T45" fmla="*/ 33 h 807"/>
                  <a:gd name="T46" fmla="*/ 28 w 716"/>
                  <a:gd name="T47" fmla="*/ 35 h 807"/>
                  <a:gd name="T48" fmla="*/ 25 w 716"/>
                  <a:gd name="T49" fmla="*/ 36 h 807"/>
                  <a:gd name="T50" fmla="*/ 23 w 716"/>
                  <a:gd name="T51" fmla="*/ 37 h 807"/>
                  <a:gd name="T52" fmla="*/ 20 w 716"/>
                  <a:gd name="T53" fmla="*/ 38 h 807"/>
                  <a:gd name="T54" fmla="*/ 17 w 716"/>
                  <a:gd name="T55" fmla="*/ 38 h 807"/>
                  <a:gd name="T56" fmla="*/ 14 w 716"/>
                  <a:gd name="T57" fmla="*/ 38 h 807"/>
                  <a:gd name="T58" fmla="*/ 11 w 716"/>
                  <a:gd name="T59" fmla="*/ 36 h 807"/>
                  <a:gd name="T60" fmla="*/ 8 w 716"/>
                  <a:gd name="T61" fmla="*/ 33 h 807"/>
                  <a:gd name="T62" fmla="*/ 5 w 716"/>
                  <a:gd name="T63" fmla="*/ 29 h 8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6" h="807">
                    <a:moveTo>
                      <a:pt x="51" y="539"/>
                    </a:moveTo>
                    <a:lnTo>
                      <a:pt x="41" y="515"/>
                    </a:lnTo>
                    <a:lnTo>
                      <a:pt x="25" y="468"/>
                    </a:lnTo>
                    <a:lnTo>
                      <a:pt x="12" y="425"/>
                    </a:lnTo>
                    <a:lnTo>
                      <a:pt x="4" y="379"/>
                    </a:lnTo>
                    <a:lnTo>
                      <a:pt x="0" y="340"/>
                    </a:lnTo>
                    <a:lnTo>
                      <a:pt x="2" y="301"/>
                    </a:lnTo>
                    <a:lnTo>
                      <a:pt x="8" y="263"/>
                    </a:lnTo>
                    <a:lnTo>
                      <a:pt x="16" y="228"/>
                    </a:lnTo>
                    <a:lnTo>
                      <a:pt x="28" y="196"/>
                    </a:lnTo>
                    <a:lnTo>
                      <a:pt x="43" y="165"/>
                    </a:lnTo>
                    <a:lnTo>
                      <a:pt x="59" y="139"/>
                    </a:lnTo>
                    <a:lnTo>
                      <a:pt x="76" y="113"/>
                    </a:lnTo>
                    <a:lnTo>
                      <a:pt x="98" y="89"/>
                    </a:lnTo>
                    <a:lnTo>
                      <a:pt x="119" y="70"/>
                    </a:lnTo>
                    <a:lnTo>
                      <a:pt x="145" y="54"/>
                    </a:lnTo>
                    <a:lnTo>
                      <a:pt x="181" y="32"/>
                    </a:lnTo>
                    <a:lnTo>
                      <a:pt x="201" y="23"/>
                    </a:lnTo>
                    <a:lnTo>
                      <a:pt x="240" y="11"/>
                    </a:lnTo>
                    <a:lnTo>
                      <a:pt x="281" y="2"/>
                    </a:lnTo>
                    <a:lnTo>
                      <a:pt x="320" y="0"/>
                    </a:lnTo>
                    <a:lnTo>
                      <a:pt x="358" y="2"/>
                    </a:lnTo>
                    <a:lnTo>
                      <a:pt x="394" y="9"/>
                    </a:lnTo>
                    <a:lnTo>
                      <a:pt x="428" y="20"/>
                    </a:lnTo>
                    <a:lnTo>
                      <a:pt x="460" y="34"/>
                    </a:lnTo>
                    <a:lnTo>
                      <a:pt x="493" y="52"/>
                    </a:lnTo>
                    <a:lnTo>
                      <a:pt x="522" y="71"/>
                    </a:lnTo>
                    <a:lnTo>
                      <a:pt x="551" y="97"/>
                    </a:lnTo>
                    <a:lnTo>
                      <a:pt x="576" y="124"/>
                    </a:lnTo>
                    <a:lnTo>
                      <a:pt x="601" y="151"/>
                    </a:lnTo>
                    <a:lnTo>
                      <a:pt x="621" y="182"/>
                    </a:lnTo>
                    <a:lnTo>
                      <a:pt x="639" y="214"/>
                    </a:lnTo>
                    <a:lnTo>
                      <a:pt x="663" y="261"/>
                    </a:lnTo>
                    <a:lnTo>
                      <a:pt x="672" y="286"/>
                    </a:lnTo>
                    <a:lnTo>
                      <a:pt x="688" y="331"/>
                    </a:lnTo>
                    <a:lnTo>
                      <a:pt x="700" y="376"/>
                    </a:lnTo>
                    <a:lnTo>
                      <a:pt x="709" y="418"/>
                    </a:lnTo>
                    <a:lnTo>
                      <a:pt x="715" y="457"/>
                    </a:lnTo>
                    <a:lnTo>
                      <a:pt x="716" y="495"/>
                    </a:lnTo>
                    <a:lnTo>
                      <a:pt x="715" y="530"/>
                    </a:lnTo>
                    <a:lnTo>
                      <a:pt x="709" y="562"/>
                    </a:lnTo>
                    <a:lnTo>
                      <a:pt x="702" y="594"/>
                    </a:lnTo>
                    <a:lnTo>
                      <a:pt x="690" y="623"/>
                    </a:lnTo>
                    <a:lnTo>
                      <a:pt x="675" y="651"/>
                    </a:lnTo>
                    <a:lnTo>
                      <a:pt x="657" y="676"/>
                    </a:lnTo>
                    <a:lnTo>
                      <a:pt x="635" y="699"/>
                    </a:lnTo>
                    <a:lnTo>
                      <a:pt x="610" y="719"/>
                    </a:lnTo>
                    <a:lnTo>
                      <a:pt x="585" y="738"/>
                    </a:lnTo>
                    <a:lnTo>
                      <a:pt x="538" y="763"/>
                    </a:lnTo>
                    <a:lnTo>
                      <a:pt x="528" y="769"/>
                    </a:lnTo>
                    <a:lnTo>
                      <a:pt x="503" y="780"/>
                    </a:lnTo>
                    <a:lnTo>
                      <a:pt x="478" y="789"/>
                    </a:lnTo>
                    <a:lnTo>
                      <a:pt x="452" y="797"/>
                    </a:lnTo>
                    <a:lnTo>
                      <a:pt x="423" y="804"/>
                    </a:lnTo>
                    <a:lnTo>
                      <a:pt x="394" y="807"/>
                    </a:lnTo>
                    <a:lnTo>
                      <a:pt x="363" y="807"/>
                    </a:lnTo>
                    <a:lnTo>
                      <a:pt x="332" y="804"/>
                    </a:lnTo>
                    <a:lnTo>
                      <a:pt x="300" y="797"/>
                    </a:lnTo>
                    <a:lnTo>
                      <a:pt x="268" y="784"/>
                    </a:lnTo>
                    <a:lnTo>
                      <a:pt x="235" y="765"/>
                    </a:lnTo>
                    <a:lnTo>
                      <a:pt x="201" y="740"/>
                    </a:lnTo>
                    <a:lnTo>
                      <a:pt x="167" y="710"/>
                    </a:lnTo>
                    <a:lnTo>
                      <a:pt x="134" y="670"/>
                    </a:lnTo>
                    <a:lnTo>
                      <a:pt x="100" y="625"/>
                    </a:lnTo>
                    <a:lnTo>
                      <a:pt x="51" y="539"/>
                    </a:lnTo>
                    <a:close/>
                  </a:path>
                </a:pathLst>
              </a:custGeom>
              <a:solidFill>
                <a:srgbClr val="B65004"/>
              </a:solidFill>
              <a:ln w="0">
                <a:solidFill>
                  <a:srgbClr val="993300"/>
                </a:solidFill>
                <a:prstDash val="solid"/>
                <a:round/>
                <a:headEnd/>
                <a:tailEnd/>
              </a:ln>
            </p:spPr>
            <p:txBody>
              <a:bodyPr/>
              <a:lstStyle/>
              <a:p>
                <a:endParaRPr lang="en-US"/>
              </a:p>
            </p:txBody>
          </p:sp>
          <p:sp>
            <p:nvSpPr>
              <p:cNvPr id="27677" name="Freeform 38"/>
              <p:cNvSpPr>
                <a:spLocks/>
              </p:cNvSpPr>
              <p:nvPr/>
            </p:nvSpPr>
            <p:spPr bwMode="auto">
              <a:xfrm>
                <a:off x="3705" y="1463"/>
                <a:ext cx="40" cy="38"/>
              </a:xfrm>
              <a:custGeom>
                <a:avLst/>
                <a:gdLst>
                  <a:gd name="T0" fmla="*/ 40 w 851"/>
                  <a:gd name="T1" fmla="*/ 26 h 802"/>
                  <a:gd name="T2" fmla="*/ 33 w 851"/>
                  <a:gd name="T3" fmla="*/ 26 h 802"/>
                  <a:gd name="T4" fmla="*/ 32 w 851"/>
                  <a:gd name="T5" fmla="*/ 29 h 802"/>
                  <a:gd name="T6" fmla="*/ 32 w 851"/>
                  <a:gd name="T7" fmla="*/ 31 h 802"/>
                  <a:gd name="T8" fmla="*/ 30 w 851"/>
                  <a:gd name="T9" fmla="*/ 33 h 802"/>
                  <a:gd name="T10" fmla="*/ 29 w 851"/>
                  <a:gd name="T11" fmla="*/ 34 h 802"/>
                  <a:gd name="T12" fmla="*/ 27 w 851"/>
                  <a:gd name="T13" fmla="*/ 35 h 802"/>
                  <a:gd name="T14" fmla="*/ 24 w 851"/>
                  <a:gd name="T15" fmla="*/ 37 h 802"/>
                  <a:gd name="T16" fmla="*/ 19 w 851"/>
                  <a:gd name="T17" fmla="*/ 38 h 802"/>
                  <a:gd name="T18" fmla="*/ 14 w 851"/>
                  <a:gd name="T19" fmla="*/ 37 h 802"/>
                  <a:gd name="T20" fmla="*/ 10 w 851"/>
                  <a:gd name="T21" fmla="*/ 34 h 802"/>
                  <a:gd name="T22" fmla="*/ 6 w 851"/>
                  <a:gd name="T23" fmla="*/ 30 h 802"/>
                  <a:gd name="T24" fmla="*/ 2 w 851"/>
                  <a:gd name="T25" fmla="*/ 25 h 802"/>
                  <a:gd name="T26" fmla="*/ 0 w 851"/>
                  <a:gd name="T27" fmla="*/ 19 h 802"/>
                  <a:gd name="T28" fmla="*/ 0 w 851"/>
                  <a:gd name="T29" fmla="*/ 14 h 802"/>
                  <a:gd name="T30" fmla="*/ 2 w 851"/>
                  <a:gd name="T31" fmla="*/ 9 h 802"/>
                  <a:gd name="T32" fmla="*/ 4 w 851"/>
                  <a:gd name="T33" fmla="*/ 5 h 802"/>
                  <a:gd name="T34" fmla="*/ 7 w 851"/>
                  <a:gd name="T35" fmla="*/ 2 h 802"/>
                  <a:gd name="T36" fmla="*/ 11 w 851"/>
                  <a:gd name="T37" fmla="*/ 1 h 802"/>
                  <a:gd name="T38" fmla="*/ 14 w 851"/>
                  <a:gd name="T39" fmla="*/ 0 h 802"/>
                  <a:gd name="T40" fmla="*/ 18 w 851"/>
                  <a:gd name="T41" fmla="*/ 0 h 802"/>
                  <a:gd name="T42" fmla="*/ 22 w 851"/>
                  <a:gd name="T43" fmla="*/ 2 h 802"/>
                  <a:gd name="T44" fmla="*/ 26 w 851"/>
                  <a:gd name="T45" fmla="*/ 5 h 802"/>
                  <a:gd name="T46" fmla="*/ 19 w 851"/>
                  <a:gd name="T47" fmla="*/ 10 h 802"/>
                  <a:gd name="T48" fmla="*/ 18 w 851"/>
                  <a:gd name="T49" fmla="*/ 9 h 802"/>
                  <a:gd name="T50" fmla="*/ 16 w 851"/>
                  <a:gd name="T51" fmla="*/ 8 h 802"/>
                  <a:gd name="T52" fmla="*/ 14 w 851"/>
                  <a:gd name="T53" fmla="*/ 8 h 802"/>
                  <a:gd name="T54" fmla="*/ 12 w 851"/>
                  <a:gd name="T55" fmla="*/ 8 h 802"/>
                  <a:gd name="T56" fmla="*/ 10 w 851"/>
                  <a:gd name="T57" fmla="*/ 9 h 802"/>
                  <a:gd name="T58" fmla="*/ 9 w 851"/>
                  <a:gd name="T59" fmla="*/ 11 h 802"/>
                  <a:gd name="T60" fmla="*/ 8 w 851"/>
                  <a:gd name="T61" fmla="*/ 14 h 802"/>
                  <a:gd name="T62" fmla="*/ 8 w 851"/>
                  <a:gd name="T63" fmla="*/ 17 h 802"/>
                  <a:gd name="T64" fmla="*/ 10 w 851"/>
                  <a:gd name="T65" fmla="*/ 20 h 802"/>
                  <a:gd name="T66" fmla="*/ 11 w 851"/>
                  <a:gd name="T67" fmla="*/ 23 h 802"/>
                  <a:gd name="T68" fmla="*/ 13 w 851"/>
                  <a:gd name="T69" fmla="*/ 24 h 802"/>
                  <a:gd name="T70" fmla="*/ 15 w 851"/>
                  <a:gd name="T71" fmla="*/ 27 h 802"/>
                  <a:gd name="T72" fmla="*/ 17 w 851"/>
                  <a:gd name="T73" fmla="*/ 29 h 802"/>
                  <a:gd name="T74" fmla="*/ 20 w 851"/>
                  <a:gd name="T75" fmla="*/ 30 h 802"/>
                  <a:gd name="T76" fmla="*/ 23 w 851"/>
                  <a:gd name="T77" fmla="*/ 30 h 802"/>
                  <a:gd name="T78" fmla="*/ 25 w 851"/>
                  <a:gd name="T79" fmla="*/ 28 h 802"/>
                  <a:gd name="T80" fmla="*/ 26 w 851"/>
                  <a:gd name="T81" fmla="*/ 27 h 802"/>
                  <a:gd name="T82" fmla="*/ 27 w 851"/>
                  <a:gd name="T83" fmla="*/ 25 h 802"/>
                  <a:gd name="T84" fmla="*/ 27 w 851"/>
                  <a:gd name="T85" fmla="*/ 23 h 802"/>
                  <a:gd name="T86" fmla="*/ 27 w 851"/>
                  <a:gd name="T87" fmla="*/ 21 h 802"/>
                  <a:gd name="T88" fmla="*/ 20 w 851"/>
                  <a:gd name="T89" fmla="*/ 23 h 8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51" h="802">
                    <a:moveTo>
                      <a:pt x="339" y="369"/>
                    </a:moveTo>
                    <a:lnTo>
                      <a:pt x="613" y="195"/>
                    </a:lnTo>
                    <a:lnTo>
                      <a:pt x="851" y="555"/>
                    </a:lnTo>
                    <a:lnTo>
                      <a:pt x="774" y="600"/>
                    </a:lnTo>
                    <a:lnTo>
                      <a:pt x="699" y="546"/>
                    </a:lnTo>
                    <a:lnTo>
                      <a:pt x="697" y="557"/>
                    </a:lnTo>
                    <a:lnTo>
                      <a:pt x="696" y="577"/>
                    </a:lnTo>
                    <a:lnTo>
                      <a:pt x="692" y="595"/>
                    </a:lnTo>
                    <a:lnTo>
                      <a:pt x="687" y="611"/>
                    </a:lnTo>
                    <a:lnTo>
                      <a:pt x="683" y="625"/>
                    </a:lnTo>
                    <a:lnTo>
                      <a:pt x="678" y="640"/>
                    </a:lnTo>
                    <a:lnTo>
                      <a:pt x="671" y="653"/>
                    </a:lnTo>
                    <a:lnTo>
                      <a:pt x="663" y="667"/>
                    </a:lnTo>
                    <a:lnTo>
                      <a:pt x="656" y="678"/>
                    </a:lnTo>
                    <a:lnTo>
                      <a:pt x="647" y="689"/>
                    </a:lnTo>
                    <a:lnTo>
                      <a:pt x="638" y="700"/>
                    </a:lnTo>
                    <a:lnTo>
                      <a:pt x="629" y="708"/>
                    </a:lnTo>
                    <a:lnTo>
                      <a:pt x="619" y="719"/>
                    </a:lnTo>
                    <a:lnTo>
                      <a:pt x="608" y="726"/>
                    </a:lnTo>
                    <a:lnTo>
                      <a:pt x="597" y="735"/>
                    </a:lnTo>
                    <a:lnTo>
                      <a:pt x="577" y="748"/>
                    </a:lnTo>
                    <a:lnTo>
                      <a:pt x="560" y="759"/>
                    </a:lnTo>
                    <a:lnTo>
                      <a:pt x="530" y="776"/>
                    </a:lnTo>
                    <a:lnTo>
                      <a:pt x="500" y="790"/>
                    </a:lnTo>
                    <a:lnTo>
                      <a:pt x="466" y="799"/>
                    </a:lnTo>
                    <a:lnTo>
                      <a:pt x="433" y="802"/>
                    </a:lnTo>
                    <a:lnTo>
                      <a:pt x="400" y="802"/>
                    </a:lnTo>
                    <a:lnTo>
                      <a:pt x="368" y="799"/>
                    </a:lnTo>
                    <a:lnTo>
                      <a:pt x="335" y="790"/>
                    </a:lnTo>
                    <a:lnTo>
                      <a:pt x="303" y="776"/>
                    </a:lnTo>
                    <a:lnTo>
                      <a:pt x="271" y="762"/>
                    </a:lnTo>
                    <a:lnTo>
                      <a:pt x="240" y="742"/>
                    </a:lnTo>
                    <a:lnTo>
                      <a:pt x="210" y="721"/>
                    </a:lnTo>
                    <a:lnTo>
                      <a:pt x="178" y="696"/>
                    </a:lnTo>
                    <a:lnTo>
                      <a:pt x="151" y="669"/>
                    </a:lnTo>
                    <a:lnTo>
                      <a:pt x="125" y="638"/>
                    </a:lnTo>
                    <a:lnTo>
                      <a:pt x="87" y="588"/>
                    </a:lnTo>
                    <a:lnTo>
                      <a:pt x="72" y="568"/>
                    </a:lnTo>
                    <a:lnTo>
                      <a:pt x="47" y="525"/>
                    </a:lnTo>
                    <a:lnTo>
                      <a:pt x="29" y="483"/>
                    </a:lnTo>
                    <a:lnTo>
                      <a:pt x="15" y="444"/>
                    </a:lnTo>
                    <a:lnTo>
                      <a:pt x="6" y="402"/>
                    </a:lnTo>
                    <a:lnTo>
                      <a:pt x="0" y="366"/>
                    </a:lnTo>
                    <a:lnTo>
                      <a:pt x="0" y="328"/>
                    </a:lnTo>
                    <a:lnTo>
                      <a:pt x="4" y="291"/>
                    </a:lnTo>
                    <a:lnTo>
                      <a:pt x="9" y="256"/>
                    </a:lnTo>
                    <a:lnTo>
                      <a:pt x="20" y="222"/>
                    </a:lnTo>
                    <a:lnTo>
                      <a:pt x="32" y="191"/>
                    </a:lnTo>
                    <a:lnTo>
                      <a:pt x="49" y="161"/>
                    </a:lnTo>
                    <a:lnTo>
                      <a:pt x="66" y="134"/>
                    </a:lnTo>
                    <a:lnTo>
                      <a:pt x="89" y="108"/>
                    </a:lnTo>
                    <a:lnTo>
                      <a:pt x="110" y="86"/>
                    </a:lnTo>
                    <a:lnTo>
                      <a:pt x="148" y="58"/>
                    </a:lnTo>
                    <a:lnTo>
                      <a:pt x="159" y="52"/>
                    </a:lnTo>
                    <a:lnTo>
                      <a:pt x="180" y="38"/>
                    </a:lnTo>
                    <a:lnTo>
                      <a:pt x="203" y="27"/>
                    </a:lnTo>
                    <a:lnTo>
                      <a:pt x="228" y="18"/>
                    </a:lnTo>
                    <a:lnTo>
                      <a:pt x="254" y="11"/>
                    </a:lnTo>
                    <a:lnTo>
                      <a:pt x="279" y="6"/>
                    </a:lnTo>
                    <a:lnTo>
                      <a:pt x="306" y="0"/>
                    </a:lnTo>
                    <a:lnTo>
                      <a:pt x="333" y="0"/>
                    </a:lnTo>
                    <a:lnTo>
                      <a:pt x="359" y="0"/>
                    </a:lnTo>
                    <a:lnTo>
                      <a:pt x="386" y="6"/>
                    </a:lnTo>
                    <a:lnTo>
                      <a:pt x="415" y="13"/>
                    </a:lnTo>
                    <a:lnTo>
                      <a:pt x="441" y="22"/>
                    </a:lnTo>
                    <a:lnTo>
                      <a:pt x="467" y="36"/>
                    </a:lnTo>
                    <a:lnTo>
                      <a:pt x="494" y="52"/>
                    </a:lnTo>
                    <a:lnTo>
                      <a:pt x="521" y="74"/>
                    </a:lnTo>
                    <a:lnTo>
                      <a:pt x="559" y="111"/>
                    </a:lnTo>
                    <a:lnTo>
                      <a:pt x="416" y="227"/>
                    </a:lnTo>
                    <a:lnTo>
                      <a:pt x="413" y="222"/>
                    </a:lnTo>
                    <a:lnTo>
                      <a:pt x="404" y="211"/>
                    </a:lnTo>
                    <a:lnTo>
                      <a:pt x="395" y="202"/>
                    </a:lnTo>
                    <a:lnTo>
                      <a:pt x="384" y="193"/>
                    </a:lnTo>
                    <a:lnTo>
                      <a:pt x="373" y="186"/>
                    </a:lnTo>
                    <a:lnTo>
                      <a:pt x="363" y="179"/>
                    </a:lnTo>
                    <a:lnTo>
                      <a:pt x="348" y="173"/>
                    </a:lnTo>
                    <a:lnTo>
                      <a:pt x="338" y="168"/>
                    </a:lnTo>
                    <a:lnTo>
                      <a:pt x="324" y="164"/>
                    </a:lnTo>
                    <a:lnTo>
                      <a:pt x="310" y="163"/>
                    </a:lnTo>
                    <a:lnTo>
                      <a:pt x="296" y="161"/>
                    </a:lnTo>
                    <a:lnTo>
                      <a:pt x="283" y="161"/>
                    </a:lnTo>
                    <a:lnTo>
                      <a:pt x="269" y="163"/>
                    </a:lnTo>
                    <a:lnTo>
                      <a:pt x="256" y="166"/>
                    </a:lnTo>
                    <a:lnTo>
                      <a:pt x="244" y="170"/>
                    </a:lnTo>
                    <a:lnTo>
                      <a:pt x="228" y="179"/>
                    </a:lnTo>
                    <a:lnTo>
                      <a:pt x="217" y="186"/>
                    </a:lnTo>
                    <a:lnTo>
                      <a:pt x="202" y="200"/>
                    </a:lnTo>
                    <a:lnTo>
                      <a:pt x="189" y="216"/>
                    </a:lnTo>
                    <a:lnTo>
                      <a:pt x="182" y="234"/>
                    </a:lnTo>
                    <a:lnTo>
                      <a:pt x="175" y="254"/>
                    </a:lnTo>
                    <a:lnTo>
                      <a:pt x="171" y="273"/>
                    </a:lnTo>
                    <a:lnTo>
                      <a:pt x="171" y="292"/>
                    </a:lnTo>
                    <a:lnTo>
                      <a:pt x="173" y="312"/>
                    </a:lnTo>
                    <a:lnTo>
                      <a:pt x="175" y="333"/>
                    </a:lnTo>
                    <a:lnTo>
                      <a:pt x="180" y="353"/>
                    </a:lnTo>
                    <a:lnTo>
                      <a:pt x="187" y="371"/>
                    </a:lnTo>
                    <a:lnTo>
                      <a:pt x="194" y="393"/>
                    </a:lnTo>
                    <a:lnTo>
                      <a:pt x="203" y="413"/>
                    </a:lnTo>
                    <a:lnTo>
                      <a:pt x="215" y="433"/>
                    </a:lnTo>
                    <a:lnTo>
                      <a:pt x="226" y="451"/>
                    </a:lnTo>
                    <a:lnTo>
                      <a:pt x="242" y="478"/>
                    </a:lnTo>
                    <a:lnTo>
                      <a:pt x="244" y="485"/>
                    </a:lnTo>
                    <a:lnTo>
                      <a:pt x="254" y="501"/>
                    </a:lnTo>
                    <a:lnTo>
                      <a:pt x="267" y="517"/>
                    </a:lnTo>
                    <a:lnTo>
                      <a:pt x="279" y="534"/>
                    </a:lnTo>
                    <a:lnTo>
                      <a:pt x="294" y="550"/>
                    </a:lnTo>
                    <a:lnTo>
                      <a:pt x="310" y="566"/>
                    </a:lnTo>
                    <a:lnTo>
                      <a:pt x="326" y="582"/>
                    </a:lnTo>
                    <a:lnTo>
                      <a:pt x="341" y="597"/>
                    </a:lnTo>
                    <a:lnTo>
                      <a:pt x="359" y="609"/>
                    </a:lnTo>
                    <a:lnTo>
                      <a:pt x="379" y="620"/>
                    </a:lnTo>
                    <a:lnTo>
                      <a:pt x="399" y="627"/>
                    </a:lnTo>
                    <a:lnTo>
                      <a:pt x="418" y="632"/>
                    </a:lnTo>
                    <a:lnTo>
                      <a:pt x="440" y="634"/>
                    </a:lnTo>
                    <a:lnTo>
                      <a:pt x="459" y="634"/>
                    </a:lnTo>
                    <a:lnTo>
                      <a:pt x="484" y="627"/>
                    </a:lnTo>
                    <a:lnTo>
                      <a:pt x="518" y="611"/>
                    </a:lnTo>
                    <a:lnTo>
                      <a:pt x="523" y="607"/>
                    </a:lnTo>
                    <a:lnTo>
                      <a:pt x="532" y="598"/>
                    </a:lnTo>
                    <a:lnTo>
                      <a:pt x="541" y="589"/>
                    </a:lnTo>
                    <a:lnTo>
                      <a:pt x="548" y="579"/>
                    </a:lnTo>
                    <a:lnTo>
                      <a:pt x="557" y="568"/>
                    </a:lnTo>
                    <a:lnTo>
                      <a:pt x="564" y="557"/>
                    </a:lnTo>
                    <a:lnTo>
                      <a:pt x="568" y="545"/>
                    </a:lnTo>
                    <a:lnTo>
                      <a:pt x="573" y="532"/>
                    </a:lnTo>
                    <a:lnTo>
                      <a:pt x="575" y="519"/>
                    </a:lnTo>
                    <a:lnTo>
                      <a:pt x="577" y="504"/>
                    </a:lnTo>
                    <a:lnTo>
                      <a:pt x="577" y="492"/>
                    </a:lnTo>
                    <a:lnTo>
                      <a:pt x="575" y="478"/>
                    </a:lnTo>
                    <a:lnTo>
                      <a:pt x="573" y="463"/>
                    </a:lnTo>
                    <a:lnTo>
                      <a:pt x="569" y="449"/>
                    </a:lnTo>
                    <a:lnTo>
                      <a:pt x="564" y="435"/>
                    </a:lnTo>
                    <a:lnTo>
                      <a:pt x="550" y="413"/>
                    </a:lnTo>
                    <a:lnTo>
                      <a:pt x="420" y="495"/>
                    </a:lnTo>
                    <a:lnTo>
                      <a:pt x="339" y="369"/>
                    </a:lnTo>
                    <a:close/>
                  </a:path>
                </a:pathLst>
              </a:custGeom>
              <a:solidFill>
                <a:srgbClr val="B65004"/>
              </a:solidFill>
              <a:ln w="0">
                <a:solidFill>
                  <a:srgbClr val="993300"/>
                </a:solidFill>
                <a:prstDash val="solid"/>
                <a:round/>
                <a:headEnd/>
                <a:tailEnd/>
              </a:ln>
            </p:spPr>
            <p:txBody>
              <a:bodyPr/>
              <a:lstStyle/>
              <a:p>
                <a:endParaRPr lang="en-US"/>
              </a:p>
            </p:txBody>
          </p:sp>
          <p:sp>
            <p:nvSpPr>
              <p:cNvPr id="27678" name="Freeform 39"/>
              <p:cNvSpPr>
                <a:spLocks/>
              </p:cNvSpPr>
              <p:nvPr/>
            </p:nvSpPr>
            <p:spPr bwMode="auto">
              <a:xfrm>
                <a:off x="3645" y="1503"/>
                <a:ext cx="47" cy="46"/>
              </a:xfrm>
              <a:custGeom>
                <a:avLst/>
                <a:gdLst>
                  <a:gd name="T0" fmla="*/ 0 w 986"/>
                  <a:gd name="T1" fmla="*/ 21 h 971"/>
                  <a:gd name="T2" fmla="*/ 6 w 986"/>
                  <a:gd name="T3" fmla="*/ 15 h 971"/>
                  <a:gd name="T4" fmla="*/ 30 w 986"/>
                  <a:gd name="T5" fmla="*/ 20 h 971"/>
                  <a:gd name="T6" fmla="*/ 14 w 986"/>
                  <a:gd name="T7" fmla="*/ 5 h 971"/>
                  <a:gd name="T8" fmla="*/ 19 w 986"/>
                  <a:gd name="T9" fmla="*/ 0 h 971"/>
                  <a:gd name="T10" fmla="*/ 47 w 986"/>
                  <a:gd name="T11" fmla="*/ 25 h 971"/>
                  <a:gd name="T12" fmla="*/ 42 w 986"/>
                  <a:gd name="T13" fmla="*/ 30 h 971"/>
                  <a:gd name="T14" fmla="*/ 14 w 986"/>
                  <a:gd name="T15" fmla="*/ 25 h 971"/>
                  <a:gd name="T16" fmla="*/ 32 w 986"/>
                  <a:gd name="T17" fmla="*/ 41 h 971"/>
                  <a:gd name="T18" fmla="*/ 28 w 986"/>
                  <a:gd name="T19" fmla="*/ 46 h 971"/>
                  <a:gd name="T20" fmla="*/ 0 w 986"/>
                  <a:gd name="T21" fmla="*/ 21 h 9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6" h="971">
                    <a:moveTo>
                      <a:pt x="0" y="450"/>
                    </a:moveTo>
                    <a:lnTo>
                      <a:pt x="122" y="310"/>
                    </a:lnTo>
                    <a:lnTo>
                      <a:pt x="638" y="413"/>
                    </a:lnTo>
                    <a:lnTo>
                      <a:pt x="304" y="110"/>
                    </a:lnTo>
                    <a:lnTo>
                      <a:pt x="400" y="0"/>
                    </a:lnTo>
                    <a:lnTo>
                      <a:pt x="986" y="521"/>
                    </a:lnTo>
                    <a:lnTo>
                      <a:pt x="881" y="635"/>
                    </a:lnTo>
                    <a:lnTo>
                      <a:pt x="288" y="518"/>
                    </a:lnTo>
                    <a:lnTo>
                      <a:pt x="679" y="864"/>
                    </a:lnTo>
                    <a:lnTo>
                      <a:pt x="582" y="971"/>
                    </a:lnTo>
                    <a:lnTo>
                      <a:pt x="0" y="450"/>
                    </a:lnTo>
                    <a:close/>
                  </a:path>
                </a:pathLst>
              </a:custGeom>
              <a:solidFill>
                <a:srgbClr val="B65004"/>
              </a:solidFill>
              <a:ln w="0">
                <a:solidFill>
                  <a:srgbClr val="993300"/>
                </a:solidFill>
                <a:prstDash val="solid"/>
                <a:round/>
                <a:headEnd/>
                <a:tailEnd/>
              </a:ln>
            </p:spPr>
            <p:txBody>
              <a:bodyPr/>
              <a:lstStyle/>
              <a:p>
                <a:endParaRPr lang="en-US"/>
              </a:p>
            </p:txBody>
          </p:sp>
          <p:sp>
            <p:nvSpPr>
              <p:cNvPr id="27679" name="Freeform 40"/>
              <p:cNvSpPr>
                <a:spLocks/>
              </p:cNvSpPr>
              <p:nvPr/>
            </p:nvSpPr>
            <p:spPr bwMode="auto">
              <a:xfrm>
                <a:off x="3633" y="1533"/>
                <a:ext cx="36" cy="29"/>
              </a:xfrm>
              <a:custGeom>
                <a:avLst/>
                <a:gdLst>
                  <a:gd name="T0" fmla="*/ 0 w 743"/>
                  <a:gd name="T1" fmla="*/ 7 h 613"/>
                  <a:gd name="T2" fmla="*/ 5 w 743"/>
                  <a:gd name="T3" fmla="*/ 0 h 613"/>
                  <a:gd name="T4" fmla="*/ 36 w 743"/>
                  <a:gd name="T5" fmla="*/ 22 h 613"/>
                  <a:gd name="T6" fmla="*/ 31 w 743"/>
                  <a:gd name="T7" fmla="*/ 29 h 613"/>
                  <a:gd name="T8" fmla="*/ 0 w 743"/>
                  <a:gd name="T9" fmla="*/ 7 h 6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3" h="613">
                    <a:moveTo>
                      <a:pt x="0" y="153"/>
                    </a:moveTo>
                    <a:lnTo>
                      <a:pt x="109" y="0"/>
                    </a:lnTo>
                    <a:lnTo>
                      <a:pt x="743" y="457"/>
                    </a:lnTo>
                    <a:lnTo>
                      <a:pt x="635" y="613"/>
                    </a:lnTo>
                    <a:lnTo>
                      <a:pt x="0" y="153"/>
                    </a:lnTo>
                    <a:close/>
                  </a:path>
                </a:pathLst>
              </a:custGeom>
              <a:solidFill>
                <a:srgbClr val="B65004"/>
              </a:solidFill>
              <a:ln w="0">
                <a:solidFill>
                  <a:srgbClr val="993300"/>
                </a:solidFill>
                <a:prstDash val="solid"/>
                <a:round/>
                <a:headEnd/>
                <a:tailEnd/>
              </a:ln>
            </p:spPr>
            <p:txBody>
              <a:bodyPr/>
              <a:lstStyle/>
              <a:p>
                <a:endParaRPr lang="en-US"/>
              </a:p>
            </p:txBody>
          </p:sp>
          <p:sp>
            <p:nvSpPr>
              <p:cNvPr id="27680" name="Freeform 41"/>
              <p:cNvSpPr>
                <a:spLocks/>
              </p:cNvSpPr>
              <p:nvPr/>
            </p:nvSpPr>
            <p:spPr bwMode="auto">
              <a:xfrm>
                <a:off x="4000" y="1463"/>
                <a:ext cx="13" cy="13"/>
              </a:xfrm>
              <a:custGeom>
                <a:avLst/>
                <a:gdLst>
                  <a:gd name="T0" fmla="*/ 4 w 282"/>
                  <a:gd name="T1" fmla="*/ 0 h 259"/>
                  <a:gd name="T2" fmla="*/ 0 w 282"/>
                  <a:gd name="T3" fmla="*/ 8 h 259"/>
                  <a:gd name="T4" fmla="*/ 6 w 282"/>
                  <a:gd name="T5" fmla="*/ 12 h 259"/>
                  <a:gd name="T6" fmla="*/ 6 w 282"/>
                  <a:gd name="T7" fmla="*/ 12 h 259"/>
                  <a:gd name="T8" fmla="*/ 7 w 282"/>
                  <a:gd name="T9" fmla="*/ 13 h 259"/>
                  <a:gd name="T10" fmla="*/ 8 w 282"/>
                  <a:gd name="T11" fmla="*/ 13 h 259"/>
                  <a:gd name="T12" fmla="*/ 9 w 282"/>
                  <a:gd name="T13" fmla="*/ 13 h 259"/>
                  <a:gd name="T14" fmla="*/ 10 w 282"/>
                  <a:gd name="T15" fmla="*/ 13 h 259"/>
                  <a:gd name="T16" fmla="*/ 11 w 282"/>
                  <a:gd name="T17" fmla="*/ 12 h 259"/>
                  <a:gd name="T18" fmla="*/ 12 w 282"/>
                  <a:gd name="T19" fmla="*/ 12 h 259"/>
                  <a:gd name="T20" fmla="*/ 12 w 282"/>
                  <a:gd name="T21" fmla="*/ 11 h 259"/>
                  <a:gd name="T22" fmla="*/ 13 w 282"/>
                  <a:gd name="T23" fmla="*/ 10 h 259"/>
                  <a:gd name="T24" fmla="*/ 13 w 282"/>
                  <a:gd name="T25" fmla="*/ 10 h 259"/>
                  <a:gd name="T26" fmla="*/ 13 w 282"/>
                  <a:gd name="T27" fmla="*/ 9 h 259"/>
                  <a:gd name="T28" fmla="*/ 13 w 282"/>
                  <a:gd name="T29" fmla="*/ 8 h 259"/>
                  <a:gd name="T30" fmla="*/ 13 w 282"/>
                  <a:gd name="T31" fmla="*/ 7 h 259"/>
                  <a:gd name="T32" fmla="*/ 13 w 282"/>
                  <a:gd name="T33" fmla="*/ 6 h 259"/>
                  <a:gd name="T34" fmla="*/ 12 w 282"/>
                  <a:gd name="T35" fmla="*/ 5 h 259"/>
                  <a:gd name="T36" fmla="*/ 11 w 282"/>
                  <a:gd name="T37" fmla="*/ 4 h 259"/>
                  <a:gd name="T38" fmla="*/ 4 w 282"/>
                  <a:gd name="T39" fmla="*/ 0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2" h="259">
                    <a:moveTo>
                      <a:pt x="96" y="0"/>
                    </a:moveTo>
                    <a:lnTo>
                      <a:pt x="0" y="156"/>
                    </a:lnTo>
                    <a:lnTo>
                      <a:pt x="124" y="239"/>
                    </a:lnTo>
                    <a:lnTo>
                      <a:pt x="135" y="247"/>
                    </a:lnTo>
                    <a:lnTo>
                      <a:pt x="158" y="254"/>
                    </a:lnTo>
                    <a:lnTo>
                      <a:pt x="178" y="259"/>
                    </a:lnTo>
                    <a:lnTo>
                      <a:pt x="199" y="257"/>
                    </a:lnTo>
                    <a:lnTo>
                      <a:pt x="217" y="254"/>
                    </a:lnTo>
                    <a:lnTo>
                      <a:pt x="234" y="248"/>
                    </a:lnTo>
                    <a:lnTo>
                      <a:pt x="250" y="237"/>
                    </a:lnTo>
                    <a:lnTo>
                      <a:pt x="263" y="224"/>
                    </a:lnTo>
                    <a:lnTo>
                      <a:pt x="272" y="208"/>
                    </a:lnTo>
                    <a:lnTo>
                      <a:pt x="279" y="194"/>
                    </a:lnTo>
                    <a:lnTo>
                      <a:pt x="282" y="176"/>
                    </a:lnTo>
                    <a:lnTo>
                      <a:pt x="282" y="158"/>
                    </a:lnTo>
                    <a:lnTo>
                      <a:pt x="279" y="142"/>
                    </a:lnTo>
                    <a:lnTo>
                      <a:pt x="272" y="124"/>
                    </a:lnTo>
                    <a:lnTo>
                      <a:pt x="257" y="105"/>
                    </a:lnTo>
                    <a:lnTo>
                      <a:pt x="234" y="84"/>
                    </a:lnTo>
                    <a:lnTo>
                      <a:pt x="96" y="0"/>
                    </a:lnTo>
                    <a:close/>
                  </a:path>
                </a:pathLst>
              </a:custGeom>
              <a:solidFill>
                <a:srgbClr val="E98304"/>
              </a:solidFill>
              <a:ln w="0">
                <a:solidFill>
                  <a:srgbClr val="993300"/>
                </a:solidFill>
                <a:prstDash val="solid"/>
                <a:round/>
                <a:headEnd/>
                <a:tailEnd/>
              </a:ln>
            </p:spPr>
            <p:txBody>
              <a:bodyPr/>
              <a:lstStyle/>
              <a:p>
                <a:endParaRPr lang="en-US"/>
              </a:p>
            </p:txBody>
          </p:sp>
          <p:sp>
            <p:nvSpPr>
              <p:cNvPr id="27681" name="Freeform 42"/>
              <p:cNvSpPr>
                <a:spLocks/>
              </p:cNvSpPr>
              <p:nvPr/>
            </p:nvSpPr>
            <p:spPr bwMode="auto">
              <a:xfrm>
                <a:off x="3783" y="1439"/>
                <a:ext cx="17" cy="23"/>
              </a:xfrm>
              <a:custGeom>
                <a:avLst/>
                <a:gdLst>
                  <a:gd name="T0" fmla="*/ 0 w 353"/>
                  <a:gd name="T1" fmla="*/ 1 h 497"/>
                  <a:gd name="T2" fmla="*/ 7 w 353"/>
                  <a:gd name="T3" fmla="*/ 23 h 497"/>
                  <a:gd name="T4" fmla="*/ 11 w 353"/>
                  <a:gd name="T5" fmla="*/ 22 h 497"/>
                  <a:gd name="T6" fmla="*/ 12 w 353"/>
                  <a:gd name="T7" fmla="*/ 21 h 497"/>
                  <a:gd name="T8" fmla="*/ 14 w 353"/>
                  <a:gd name="T9" fmla="*/ 20 h 497"/>
                  <a:gd name="T10" fmla="*/ 15 w 353"/>
                  <a:gd name="T11" fmla="*/ 19 h 497"/>
                  <a:gd name="T12" fmla="*/ 16 w 353"/>
                  <a:gd name="T13" fmla="*/ 17 h 497"/>
                  <a:gd name="T14" fmla="*/ 17 w 353"/>
                  <a:gd name="T15" fmla="*/ 16 h 497"/>
                  <a:gd name="T16" fmla="*/ 17 w 353"/>
                  <a:gd name="T17" fmla="*/ 14 h 497"/>
                  <a:gd name="T18" fmla="*/ 17 w 353"/>
                  <a:gd name="T19" fmla="*/ 12 h 497"/>
                  <a:gd name="T20" fmla="*/ 17 w 353"/>
                  <a:gd name="T21" fmla="*/ 9 h 497"/>
                  <a:gd name="T22" fmla="*/ 16 w 353"/>
                  <a:gd name="T23" fmla="*/ 7 h 497"/>
                  <a:gd name="T24" fmla="*/ 15 w 353"/>
                  <a:gd name="T25" fmla="*/ 6 h 497"/>
                  <a:gd name="T26" fmla="*/ 14 w 353"/>
                  <a:gd name="T27" fmla="*/ 4 h 497"/>
                  <a:gd name="T28" fmla="*/ 12 w 353"/>
                  <a:gd name="T29" fmla="*/ 2 h 497"/>
                  <a:gd name="T30" fmla="*/ 11 w 353"/>
                  <a:gd name="T31" fmla="*/ 1 h 497"/>
                  <a:gd name="T32" fmla="*/ 9 w 353"/>
                  <a:gd name="T33" fmla="*/ 0 h 497"/>
                  <a:gd name="T34" fmla="*/ 7 w 353"/>
                  <a:gd name="T35" fmla="*/ 0 h 497"/>
                  <a:gd name="T36" fmla="*/ 4 w 353"/>
                  <a:gd name="T37" fmla="*/ 0 h 497"/>
                  <a:gd name="T38" fmla="*/ 0 w 353"/>
                  <a:gd name="T39" fmla="*/ 1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3" h="497">
                    <a:moveTo>
                      <a:pt x="0" y="31"/>
                    </a:moveTo>
                    <a:lnTo>
                      <a:pt x="140" y="497"/>
                    </a:lnTo>
                    <a:lnTo>
                      <a:pt x="236" y="468"/>
                    </a:lnTo>
                    <a:lnTo>
                      <a:pt x="258" y="459"/>
                    </a:lnTo>
                    <a:lnTo>
                      <a:pt x="290" y="440"/>
                    </a:lnTo>
                    <a:lnTo>
                      <a:pt x="317" y="411"/>
                    </a:lnTo>
                    <a:lnTo>
                      <a:pt x="336" y="375"/>
                    </a:lnTo>
                    <a:lnTo>
                      <a:pt x="348" y="335"/>
                    </a:lnTo>
                    <a:lnTo>
                      <a:pt x="353" y="294"/>
                    </a:lnTo>
                    <a:lnTo>
                      <a:pt x="350" y="249"/>
                    </a:lnTo>
                    <a:lnTo>
                      <a:pt x="343" y="203"/>
                    </a:lnTo>
                    <a:lnTo>
                      <a:pt x="329" y="160"/>
                    </a:lnTo>
                    <a:lnTo>
                      <a:pt x="310" y="119"/>
                    </a:lnTo>
                    <a:lnTo>
                      <a:pt x="286" y="81"/>
                    </a:lnTo>
                    <a:lnTo>
                      <a:pt x="258" y="50"/>
                    </a:lnTo>
                    <a:lnTo>
                      <a:pt x="225" y="25"/>
                    </a:lnTo>
                    <a:lnTo>
                      <a:pt x="189" y="7"/>
                    </a:lnTo>
                    <a:lnTo>
                      <a:pt x="149" y="0"/>
                    </a:lnTo>
                    <a:lnTo>
                      <a:pt x="84" y="7"/>
                    </a:lnTo>
                    <a:lnTo>
                      <a:pt x="0" y="31"/>
                    </a:lnTo>
                    <a:close/>
                  </a:path>
                </a:pathLst>
              </a:custGeom>
              <a:solidFill>
                <a:srgbClr val="E98304"/>
              </a:solidFill>
              <a:ln w="0">
                <a:solidFill>
                  <a:srgbClr val="993300"/>
                </a:solidFill>
                <a:prstDash val="solid"/>
                <a:round/>
                <a:headEnd/>
                <a:tailEnd/>
              </a:ln>
            </p:spPr>
            <p:txBody>
              <a:bodyPr/>
              <a:lstStyle/>
              <a:p>
                <a:endParaRPr lang="en-US"/>
              </a:p>
            </p:txBody>
          </p:sp>
          <p:sp>
            <p:nvSpPr>
              <p:cNvPr id="27682" name="Freeform 43"/>
              <p:cNvSpPr>
                <a:spLocks/>
              </p:cNvSpPr>
              <p:nvPr/>
            </p:nvSpPr>
            <p:spPr bwMode="auto">
              <a:xfrm>
                <a:off x="3747" y="1452"/>
                <a:ext cx="17" cy="23"/>
              </a:xfrm>
              <a:custGeom>
                <a:avLst/>
                <a:gdLst>
                  <a:gd name="T0" fmla="*/ 13 w 354"/>
                  <a:gd name="T1" fmla="*/ 5 h 487"/>
                  <a:gd name="T2" fmla="*/ 10 w 354"/>
                  <a:gd name="T3" fmla="*/ 2 h 487"/>
                  <a:gd name="T4" fmla="*/ 8 w 354"/>
                  <a:gd name="T5" fmla="*/ 1 h 487"/>
                  <a:gd name="T6" fmla="*/ 5 w 354"/>
                  <a:gd name="T7" fmla="*/ 0 h 487"/>
                  <a:gd name="T8" fmla="*/ 3 w 354"/>
                  <a:gd name="T9" fmla="*/ 1 h 487"/>
                  <a:gd name="T10" fmla="*/ 1 w 354"/>
                  <a:gd name="T11" fmla="*/ 2 h 487"/>
                  <a:gd name="T12" fmla="*/ 0 w 354"/>
                  <a:gd name="T13" fmla="*/ 4 h 487"/>
                  <a:gd name="T14" fmla="*/ 0 w 354"/>
                  <a:gd name="T15" fmla="*/ 8 h 487"/>
                  <a:gd name="T16" fmla="*/ 1 w 354"/>
                  <a:gd name="T17" fmla="*/ 11 h 487"/>
                  <a:gd name="T18" fmla="*/ 1 w 354"/>
                  <a:gd name="T19" fmla="*/ 12 h 487"/>
                  <a:gd name="T20" fmla="*/ 2 w 354"/>
                  <a:gd name="T21" fmla="*/ 13 h 487"/>
                  <a:gd name="T22" fmla="*/ 2 w 354"/>
                  <a:gd name="T23" fmla="*/ 14 h 487"/>
                  <a:gd name="T24" fmla="*/ 3 w 354"/>
                  <a:gd name="T25" fmla="*/ 15 h 487"/>
                  <a:gd name="T26" fmla="*/ 3 w 354"/>
                  <a:gd name="T27" fmla="*/ 16 h 487"/>
                  <a:gd name="T28" fmla="*/ 3 w 354"/>
                  <a:gd name="T29" fmla="*/ 16 h 487"/>
                  <a:gd name="T30" fmla="*/ 4 w 354"/>
                  <a:gd name="T31" fmla="*/ 17 h 487"/>
                  <a:gd name="T32" fmla="*/ 4 w 354"/>
                  <a:gd name="T33" fmla="*/ 18 h 487"/>
                  <a:gd name="T34" fmla="*/ 7 w 354"/>
                  <a:gd name="T35" fmla="*/ 21 h 487"/>
                  <a:gd name="T36" fmla="*/ 9 w 354"/>
                  <a:gd name="T37" fmla="*/ 22 h 487"/>
                  <a:gd name="T38" fmla="*/ 12 w 354"/>
                  <a:gd name="T39" fmla="*/ 23 h 487"/>
                  <a:gd name="T40" fmla="*/ 14 w 354"/>
                  <a:gd name="T41" fmla="*/ 22 h 487"/>
                  <a:gd name="T42" fmla="*/ 16 w 354"/>
                  <a:gd name="T43" fmla="*/ 21 h 487"/>
                  <a:gd name="T44" fmla="*/ 17 w 354"/>
                  <a:gd name="T45" fmla="*/ 18 h 487"/>
                  <a:gd name="T46" fmla="*/ 17 w 354"/>
                  <a:gd name="T47" fmla="*/ 15 h 487"/>
                  <a:gd name="T48" fmla="*/ 16 w 354"/>
                  <a:gd name="T49" fmla="*/ 12 h 487"/>
                  <a:gd name="T50" fmla="*/ 16 w 354"/>
                  <a:gd name="T51" fmla="*/ 11 h 487"/>
                  <a:gd name="T52" fmla="*/ 15 w 354"/>
                  <a:gd name="T53" fmla="*/ 10 h 487"/>
                  <a:gd name="T54" fmla="*/ 15 w 354"/>
                  <a:gd name="T55" fmla="*/ 10 h 487"/>
                  <a:gd name="T56" fmla="*/ 15 w 354"/>
                  <a:gd name="T57" fmla="*/ 9 h 487"/>
                  <a:gd name="T58" fmla="*/ 14 w 354"/>
                  <a:gd name="T59" fmla="*/ 8 h 487"/>
                  <a:gd name="T60" fmla="*/ 14 w 354"/>
                  <a:gd name="T61" fmla="*/ 7 h 487"/>
                  <a:gd name="T62" fmla="*/ 13 w 354"/>
                  <a:gd name="T63" fmla="*/ 6 h 4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4" h="487">
                    <a:moveTo>
                      <a:pt x="270" y="110"/>
                    </a:moveTo>
                    <a:lnTo>
                      <a:pt x="261" y="96"/>
                    </a:lnTo>
                    <a:lnTo>
                      <a:pt x="240" y="65"/>
                    </a:lnTo>
                    <a:lnTo>
                      <a:pt x="215" y="41"/>
                    </a:lnTo>
                    <a:lnTo>
                      <a:pt x="189" y="22"/>
                    </a:lnTo>
                    <a:lnTo>
                      <a:pt x="164" y="11"/>
                    </a:lnTo>
                    <a:lnTo>
                      <a:pt x="139" y="4"/>
                    </a:lnTo>
                    <a:lnTo>
                      <a:pt x="112" y="0"/>
                    </a:lnTo>
                    <a:lnTo>
                      <a:pt x="87" y="4"/>
                    </a:lnTo>
                    <a:lnTo>
                      <a:pt x="64" y="13"/>
                    </a:lnTo>
                    <a:lnTo>
                      <a:pt x="45" y="25"/>
                    </a:lnTo>
                    <a:lnTo>
                      <a:pt x="27" y="43"/>
                    </a:lnTo>
                    <a:lnTo>
                      <a:pt x="13" y="65"/>
                    </a:lnTo>
                    <a:lnTo>
                      <a:pt x="4" y="94"/>
                    </a:lnTo>
                    <a:lnTo>
                      <a:pt x="0" y="125"/>
                    </a:lnTo>
                    <a:lnTo>
                      <a:pt x="0" y="159"/>
                    </a:lnTo>
                    <a:lnTo>
                      <a:pt x="13" y="221"/>
                    </a:lnTo>
                    <a:lnTo>
                      <a:pt x="14" y="227"/>
                    </a:lnTo>
                    <a:lnTo>
                      <a:pt x="20" y="238"/>
                    </a:lnTo>
                    <a:lnTo>
                      <a:pt x="23" y="251"/>
                    </a:lnTo>
                    <a:lnTo>
                      <a:pt x="29" y="263"/>
                    </a:lnTo>
                    <a:lnTo>
                      <a:pt x="34" y="274"/>
                    </a:lnTo>
                    <a:lnTo>
                      <a:pt x="39" y="287"/>
                    </a:lnTo>
                    <a:lnTo>
                      <a:pt x="45" y="295"/>
                    </a:lnTo>
                    <a:lnTo>
                      <a:pt x="50" y="308"/>
                    </a:lnTo>
                    <a:lnTo>
                      <a:pt x="55" y="317"/>
                    </a:lnTo>
                    <a:lnTo>
                      <a:pt x="61" y="328"/>
                    </a:lnTo>
                    <a:lnTo>
                      <a:pt x="64" y="335"/>
                    </a:lnTo>
                    <a:lnTo>
                      <a:pt x="68" y="342"/>
                    </a:lnTo>
                    <a:lnTo>
                      <a:pt x="72" y="349"/>
                    </a:lnTo>
                    <a:lnTo>
                      <a:pt x="75" y="354"/>
                    </a:lnTo>
                    <a:lnTo>
                      <a:pt x="77" y="357"/>
                    </a:lnTo>
                    <a:lnTo>
                      <a:pt x="79" y="359"/>
                    </a:lnTo>
                    <a:lnTo>
                      <a:pt x="89" y="379"/>
                    </a:lnTo>
                    <a:lnTo>
                      <a:pt x="112" y="413"/>
                    </a:lnTo>
                    <a:lnTo>
                      <a:pt x="137" y="440"/>
                    </a:lnTo>
                    <a:lnTo>
                      <a:pt x="164" y="459"/>
                    </a:lnTo>
                    <a:lnTo>
                      <a:pt x="191" y="474"/>
                    </a:lnTo>
                    <a:lnTo>
                      <a:pt x="218" y="483"/>
                    </a:lnTo>
                    <a:lnTo>
                      <a:pt x="243" y="487"/>
                    </a:lnTo>
                    <a:lnTo>
                      <a:pt x="269" y="483"/>
                    </a:lnTo>
                    <a:lnTo>
                      <a:pt x="288" y="474"/>
                    </a:lnTo>
                    <a:lnTo>
                      <a:pt x="310" y="459"/>
                    </a:lnTo>
                    <a:lnTo>
                      <a:pt x="326" y="441"/>
                    </a:lnTo>
                    <a:lnTo>
                      <a:pt x="341" y="418"/>
                    </a:lnTo>
                    <a:lnTo>
                      <a:pt x="350" y="391"/>
                    </a:lnTo>
                    <a:lnTo>
                      <a:pt x="354" y="359"/>
                    </a:lnTo>
                    <a:lnTo>
                      <a:pt x="352" y="320"/>
                    </a:lnTo>
                    <a:lnTo>
                      <a:pt x="337" y="258"/>
                    </a:lnTo>
                    <a:lnTo>
                      <a:pt x="336" y="254"/>
                    </a:lnTo>
                    <a:lnTo>
                      <a:pt x="331" y="247"/>
                    </a:lnTo>
                    <a:lnTo>
                      <a:pt x="328" y="238"/>
                    </a:lnTo>
                    <a:lnTo>
                      <a:pt x="324" y="231"/>
                    </a:lnTo>
                    <a:lnTo>
                      <a:pt x="320" y="221"/>
                    </a:lnTo>
                    <a:lnTo>
                      <a:pt x="317" y="212"/>
                    </a:lnTo>
                    <a:lnTo>
                      <a:pt x="313" y="203"/>
                    </a:lnTo>
                    <a:lnTo>
                      <a:pt x="310" y="194"/>
                    </a:lnTo>
                    <a:lnTo>
                      <a:pt x="306" y="184"/>
                    </a:lnTo>
                    <a:lnTo>
                      <a:pt x="303" y="175"/>
                    </a:lnTo>
                    <a:lnTo>
                      <a:pt x="297" y="166"/>
                    </a:lnTo>
                    <a:lnTo>
                      <a:pt x="294" y="155"/>
                    </a:lnTo>
                    <a:lnTo>
                      <a:pt x="288" y="146"/>
                    </a:lnTo>
                    <a:lnTo>
                      <a:pt x="283" y="135"/>
                    </a:lnTo>
                    <a:lnTo>
                      <a:pt x="277" y="125"/>
                    </a:lnTo>
                    <a:lnTo>
                      <a:pt x="270" y="110"/>
                    </a:lnTo>
                    <a:close/>
                  </a:path>
                </a:pathLst>
              </a:custGeom>
              <a:solidFill>
                <a:srgbClr val="E98304"/>
              </a:solidFill>
              <a:ln w="0">
                <a:solidFill>
                  <a:srgbClr val="993300"/>
                </a:solidFill>
                <a:prstDash val="solid"/>
                <a:round/>
                <a:headEnd/>
                <a:tailEnd/>
              </a:ln>
            </p:spPr>
            <p:txBody>
              <a:bodyPr/>
              <a:lstStyle/>
              <a:p>
                <a:endParaRPr lang="en-US"/>
              </a:p>
            </p:txBody>
          </p:sp>
          <p:sp>
            <p:nvSpPr>
              <p:cNvPr id="27683" name="Freeform 44"/>
              <p:cNvSpPr>
                <a:spLocks/>
              </p:cNvSpPr>
              <p:nvPr/>
            </p:nvSpPr>
            <p:spPr bwMode="auto">
              <a:xfrm>
                <a:off x="3732" y="1732"/>
                <a:ext cx="24" cy="28"/>
              </a:xfrm>
              <a:custGeom>
                <a:avLst/>
                <a:gdLst>
                  <a:gd name="T0" fmla="*/ 19 w 498"/>
                  <a:gd name="T1" fmla="*/ 0 h 590"/>
                  <a:gd name="T2" fmla="*/ 24 w 498"/>
                  <a:gd name="T3" fmla="*/ 0 h 590"/>
                  <a:gd name="T4" fmla="*/ 15 w 498"/>
                  <a:gd name="T5" fmla="*/ 17 h 590"/>
                  <a:gd name="T6" fmla="*/ 15 w 498"/>
                  <a:gd name="T7" fmla="*/ 28 h 590"/>
                  <a:gd name="T8" fmla="*/ 9 w 498"/>
                  <a:gd name="T9" fmla="*/ 28 h 590"/>
                  <a:gd name="T10" fmla="*/ 9 w 498"/>
                  <a:gd name="T11" fmla="*/ 16 h 590"/>
                  <a:gd name="T12" fmla="*/ 0 w 498"/>
                  <a:gd name="T13" fmla="*/ 0 h 590"/>
                  <a:gd name="T14" fmla="*/ 7 w 498"/>
                  <a:gd name="T15" fmla="*/ 0 h 590"/>
                  <a:gd name="T16" fmla="*/ 13 w 498"/>
                  <a:gd name="T17" fmla="*/ 11 h 590"/>
                  <a:gd name="T18" fmla="*/ 19 w 498"/>
                  <a:gd name="T19" fmla="*/ 0 h 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590">
                    <a:moveTo>
                      <a:pt x="384" y="0"/>
                    </a:moveTo>
                    <a:lnTo>
                      <a:pt x="498" y="0"/>
                    </a:lnTo>
                    <a:lnTo>
                      <a:pt x="318" y="355"/>
                    </a:lnTo>
                    <a:lnTo>
                      <a:pt x="318" y="590"/>
                    </a:lnTo>
                    <a:lnTo>
                      <a:pt x="183" y="590"/>
                    </a:lnTo>
                    <a:lnTo>
                      <a:pt x="183" y="339"/>
                    </a:lnTo>
                    <a:lnTo>
                      <a:pt x="0" y="0"/>
                    </a:lnTo>
                    <a:lnTo>
                      <a:pt x="154" y="0"/>
                    </a:lnTo>
                    <a:lnTo>
                      <a:pt x="272" y="232"/>
                    </a:lnTo>
                    <a:lnTo>
                      <a:pt x="384" y="0"/>
                    </a:lnTo>
                    <a:close/>
                  </a:path>
                </a:pathLst>
              </a:custGeom>
              <a:solidFill>
                <a:srgbClr val="B65004"/>
              </a:solidFill>
              <a:ln w="0">
                <a:solidFill>
                  <a:srgbClr val="993300"/>
                </a:solidFill>
                <a:prstDash val="solid"/>
                <a:round/>
                <a:headEnd/>
                <a:tailEnd/>
              </a:ln>
            </p:spPr>
            <p:txBody>
              <a:bodyPr/>
              <a:lstStyle/>
              <a:p>
                <a:endParaRPr lang="en-US"/>
              </a:p>
            </p:txBody>
          </p:sp>
          <p:sp>
            <p:nvSpPr>
              <p:cNvPr id="27684" name="Freeform 45"/>
              <p:cNvSpPr>
                <a:spLocks/>
              </p:cNvSpPr>
              <p:nvPr/>
            </p:nvSpPr>
            <p:spPr bwMode="auto">
              <a:xfrm>
                <a:off x="3710" y="1732"/>
                <a:ext cx="21" cy="28"/>
              </a:xfrm>
              <a:custGeom>
                <a:avLst/>
                <a:gdLst>
                  <a:gd name="T0" fmla="*/ 7 w 438"/>
                  <a:gd name="T1" fmla="*/ 6 h 590"/>
                  <a:gd name="T2" fmla="*/ 0 w 438"/>
                  <a:gd name="T3" fmla="*/ 6 h 590"/>
                  <a:gd name="T4" fmla="*/ 0 w 438"/>
                  <a:gd name="T5" fmla="*/ 0 h 590"/>
                  <a:gd name="T6" fmla="*/ 21 w 438"/>
                  <a:gd name="T7" fmla="*/ 0 h 590"/>
                  <a:gd name="T8" fmla="*/ 21 w 438"/>
                  <a:gd name="T9" fmla="*/ 6 h 590"/>
                  <a:gd name="T10" fmla="*/ 14 w 438"/>
                  <a:gd name="T11" fmla="*/ 6 h 590"/>
                  <a:gd name="T12" fmla="*/ 14 w 438"/>
                  <a:gd name="T13" fmla="*/ 28 h 590"/>
                  <a:gd name="T14" fmla="*/ 7 w 438"/>
                  <a:gd name="T15" fmla="*/ 28 h 590"/>
                  <a:gd name="T16" fmla="*/ 7 w 438"/>
                  <a:gd name="T17" fmla="*/ 6 h 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 h="590">
                    <a:moveTo>
                      <a:pt x="146" y="118"/>
                    </a:moveTo>
                    <a:lnTo>
                      <a:pt x="0" y="118"/>
                    </a:lnTo>
                    <a:lnTo>
                      <a:pt x="0" y="0"/>
                    </a:lnTo>
                    <a:lnTo>
                      <a:pt x="438" y="0"/>
                    </a:lnTo>
                    <a:lnTo>
                      <a:pt x="438" y="118"/>
                    </a:lnTo>
                    <a:lnTo>
                      <a:pt x="289" y="118"/>
                    </a:lnTo>
                    <a:lnTo>
                      <a:pt x="289" y="590"/>
                    </a:lnTo>
                    <a:lnTo>
                      <a:pt x="146" y="590"/>
                    </a:lnTo>
                    <a:lnTo>
                      <a:pt x="146" y="118"/>
                    </a:lnTo>
                    <a:close/>
                  </a:path>
                </a:pathLst>
              </a:custGeom>
              <a:solidFill>
                <a:srgbClr val="B65004"/>
              </a:solidFill>
              <a:ln w="0">
                <a:solidFill>
                  <a:srgbClr val="993300"/>
                </a:solidFill>
                <a:prstDash val="solid"/>
                <a:round/>
                <a:headEnd/>
                <a:tailEnd/>
              </a:ln>
            </p:spPr>
            <p:txBody>
              <a:bodyPr/>
              <a:lstStyle/>
              <a:p>
                <a:endParaRPr lang="en-US"/>
              </a:p>
            </p:txBody>
          </p:sp>
          <p:sp>
            <p:nvSpPr>
              <p:cNvPr id="27685" name="Freeform 46"/>
              <p:cNvSpPr>
                <a:spLocks/>
              </p:cNvSpPr>
              <p:nvPr/>
            </p:nvSpPr>
            <p:spPr bwMode="auto">
              <a:xfrm>
                <a:off x="3662" y="1732"/>
                <a:ext cx="20" cy="28"/>
              </a:xfrm>
              <a:custGeom>
                <a:avLst/>
                <a:gdLst>
                  <a:gd name="T0" fmla="*/ 0 w 427"/>
                  <a:gd name="T1" fmla="*/ 0 h 590"/>
                  <a:gd name="T2" fmla="*/ 20 w 427"/>
                  <a:gd name="T3" fmla="*/ 0 h 590"/>
                  <a:gd name="T4" fmla="*/ 20 w 427"/>
                  <a:gd name="T5" fmla="*/ 5 h 590"/>
                  <a:gd name="T6" fmla="*/ 7 w 427"/>
                  <a:gd name="T7" fmla="*/ 5 h 590"/>
                  <a:gd name="T8" fmla="*/ 7 w 427"/>
                  <a:gd name="T9" fmla="*/ 10 h 590"/>
                  <a:gd name="T10" fmla="*/ 17 w 427"/>
                  <a:gd name="T11" fmla="*/ 10 h 590"/>
                  <a:gd name="T12" fmla="*/ 17 w 427"/>
                  <a:gd name="T13" fmla="*/ 16 h 590"/>
                  <a:gd name="T14" fmla="*/ 7 w 427"/>
                  <a:gd name="T15" fmla="*/ 16 h 590"/>
                  <a:gd name="T16" fmla="*/ 7 w 427"/>
                  <a:gd name="T17" fmla="*/ 22 h 590"/>
                  <a:gd name="T18" fmla="*/ 20 w 427"/>
                  <a:gd name="T19" fmla="*/ 22 h 590"/>
                  <a:gd name="T20" fmla="*/ 20 w 427"/>
                  <a:gd name="T21" fmla="*/ 28 h 590"/>
                  <a:gd name="T22" fmla="*/ 0 w 427"/>
                  <a:gd name="T23" fmla="*/ 28 h 590"/>
                  <a:gd name="T24" fmla="*/ 0 w 427"/>
                  <a:gd name="T25" fmla="*/ 0 h 5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 h="590">
                    <a:moveTo>
                      <a:pt x="0" y="0"/>
                    </a:moveTo>
                    <a:lnTo>
                      <a:pt x="419" y="0"/>
                    </a:lnTo>
                    <a:lnTo>
                      <a:pt x="419" y="103"/>
                    </a:lnTo>
                    <a:lnTo>
                      <a:pt x="140" y="103"/>
                    </a:lnTo>
                    <a:lnTo>
                      <a:pt x="140" y="216"/>
                    </a:lnTo>
                    <a:lnTo>
                      <a:pt x="364" y="216"/>
                    </a:lnTo>
                    <a:lnTo>
                      <a:pt x="364" y="334"/>
                    </a:lnTo>
                    <a:lnTo>
                      <a:pt x="140" y="334"/>
                    </a:lnTo>
                    <a:lnTo>
                      <a:pt x="140" y="469"/>
                    </a:lnTo>
                    <a:lnTo>
                      <a:pt x="427" y="469"/>
                    </a:lnTo>
                    <a:lnTo>
                      <a:pt x="427" y="590"/>
                    </a:lnTo>
                    <a:lnTo>
                      <a:pt x="0" y="590"/>
                    </a:lnTo>
                    <a:lnTo>
                      <a:pt x="0" y="0"/>
                    </a:lnTo>
                    <a:close/>
                  </a:path>
                </a:pathLst>
              </a:custGeom>
              <a:solidFill>
                <a:srgbClr val="B65004"/>
              </a:solidFill>
              <a:ln w="0">
                <a:solidFill>
                  <a:srgbClr val="993300"/>
                </a:solidFill>
                <a:prstDash val="solid"/>
                <a:round/>
                <a:headEnd/>
                <a:tailEnd/>
              </a:ln>
            </p:spPr>
            <p:txBody>
              <a:bodyPr/>
              <a:lstStyle/>
              <a:p>
                <a:endParaRPr lang="en-US"/>
              </a:p>
            </p:txBody>
          </p:sp>
          <p:sp>
            <p:nvSpPr>
              <p:cNvPr id="27686" name="Freeform 47"/>
              <p:cNvSpPr>
                <a:spLocks/>
              </p:cNvSpPr>
              <p:nvPr/>
            </p:nvSpPr>
            <p:spPr bwMode="auto">
              <a:xfrm>
                <a:off x="3635" y="1732"/>
                <a:ext cx="24" cy="28"/>
              </a:xfrm>
              <a:custGeom>
                <a:avLst/>
                <a:gdLst>
                  <a:gd name="T0" fmla="*/ 0 w 492"/>
                  <a:gd name="T1" fmla="*/ 0 h 590"/>
                  <a:gd name="T2" fmla="*/ 13 w 492"/>
                  <a:gd name="T3" fmla="*/ 0 h 590"/>
                  <a:gd name="T4" fmla="*/ 15 w 492"/>
                  <a:gd name="T5" fmla="*/ 0 h 590"/>
                  <a:gd name="T6" fmla="*/ 16 w 492"/>
                  <a:gd name="T7" fmla="*/ 0 h 590"/>
                  <a:gd name="T8" fmla="*/ 18 w 492"/>
                  <a:gd name="T9" fmla="*/ 1 h 590"/>
                  <a:gd name="T10" fmla="*/ 19 w 492"/>
                  <a:gd name="T11" fmla="*/ 1 h 590"/>
                  <a:gd name="T12" fmla="*/ 21 w 492"/>
                  <a:gd name="T13" fmla="*/ 2 h 590"/>
                  <a:gd name="T14" fmla="*/ 22 w 492"/>
                  <a:gd name="T15" fmla="*/ 3 h 590"/>
                  <a:gd name="T16" fmla="*/ 22 w 492"/>
                  <a:gd name="T17" fmla="*/ 4 h 590"/>
                  <a:gd name="T18" fmla="*/ 23 w 492"/>
                  <a:gd name="T19" fmla="*/ 5 h 590"/>
                  <a:gd name="T20" fmla="*/ 23 w 492"/>
                  <a:gd name="T21" fmla="*/ 7 h 590"/>
                  <a:gd name="T22" fmla="*/ 23 w 492"/>
                  <a:gd name="T23" fmla="*/ 8 h 590"/>
                  <a:gd name="T24" fmla="*/ 23 w 492"/>
                  <a:gd name="T25" fmla="*/ 9 h 590"/>
                  <a:gd name="T26" fmla="*/ 22 w 492"/>
                  <a:gd name="T27" fmla="*/ 10 h 590"/>
                  <a:gd name="T28" fmla="*/ 22 w 492"/>
                  <a:gd name="T29" fmla="*/ 11 h 590"/>
                  <a:gd name="T30" fmla="*/ 21 w 492"/>
                  <a:gd name="T31" fmla="*/ 12 h 590"/>
                  <a:gd name="T32" fmla="*/ 20 w 492"/>
                  <a:gd name="T33" fmla="*/ 13 h 590"/>
                  <a:gd name="T34" fmla="*/ 18 w 492"/>
                  <a:gd name="T35" fmla="*/ 14 h 590"/>
                  <a:gd name="T36" fmla="*/ 19 w 492"/>
                  <a:gd name="T37" fmla="*/ 14 h 590"/>
                  <a:gd name="T38" fmla="*/ 20 w 492"/>
                  <a:gd name="T39" fmla="*/ 14 h 590"/>
                  <a:gd name="T40" fmla="*/ 21 w 492"/>
                  <a:gd name="T41" fmla="*/ 15 h 590"/>
                  <a:gd name="T42" fmla="*/ 22 w 492"/>
                  <a:gd name="T43" fmla="*/ 16 h 590"/>
                  <a:gd name="T44" fmla="*/ 23 w 492"/>
                  <a:gd name="T45" fmla="*/ 17 h 590"/>
                  <a:gd name="T46" fmla="*/ 24 w 492"/>
                  <a:gd name="T47" fmla="*/ 18 h 590"/>
                  <a:gd name="T48" fmla="*/ 24 w 492"/>
                  <a:gd name="T49" fmla="*/ 19 h 590"/>
                  <a:gd name="T50" fmla="*/ 24 w 492"/>
                  <a:gd name="T51" fmla="*/ 21 h 590"/>
                  <a:gd name="T52" fmla="*/ 24 w 492"/>
                  <a:gd name="T53" fmla="*/ 22 h 590"/>
                  <a:gd name="T54" fmla="*/ 23 w 492"/>
                  <a:gd name="T55" fmla="*/ 23 h 590"/>
                  <a:gd name="T56" fmla="*/ 23 w 492"/>
                  <a:gd name="T57" fmla="*/ 24 h 590"/>
                  <a:gd name="T58" fmla="*/ 22 w 492"/>
                  <a:gd name="T59" fmla="*/ 25 h 590"/>
                  <a:gd name="T60" fmla="*/ 21 w 492"/>
                  <a:gd name="T61" fmla="*/ 26 h 590"/>
                  <a:gd name="T62" fmla="*/ 19 w 492"/>
                  <a:gd name="T63" fmla="*/ 27 h 590"/>
                  <a:gd name="T64" fmla="*/ 18 w 492"/>
                  <a:gd name="T65" fmla="*/ 28 h 590"/>
                  <a:gd name="T66" fmla="*/ 15 w 492"/>
                  <a:gd name="T67" fmla="*/ 28 h 590"/>
                  <a:gd name="T68" fmla="*/ 0 w 492"/>
                  <a:gd name="T69" fmla="*/ 28 h 590"/>
                  <a:gd name="T70" fmla="*/ 0 w 492"/>
                  <a:gd name="T71" fmla="*/ 0 h 5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2" h="590">
                    <a:moveTo>
                      <a:pt x="0" y="0"/>
                    </a:moveTo>
                    <a:lnTo>
                      <a:pt x="275" y="0"/>
                    </a:lnTo>
                    <a:lnTo>
                      <a:pt x="298" y="0"/>
                    </a:lnTo>
                    <a:lnTo>
                      <a:pt x="335" y="7"/>
                    </a:lnTo>
                    <a:lnTo>
                      <a:pt x="371" y="16"/>
                    </a:lnTo>
                    <a:lnTo>
                      <a:pt x="398" y="30"/>
                    </a:lnTo>
                    <a:lnTo>
                      <a:pt x="424" y="48"/>
                    </a:lnTo>
                    <a:lnTo>
                      <a:pt x="442" y="69"/>
                    </a:lnTo>
                    <a:lnTo>
                      <a:pt x="456" y="92"/>
                    </a:lnTo>
                    <a:lnTo>
                      <a:pt x="467" y="115"/>
                    </a:lnTo>
                    <a:lnTo>
                      <a:pt x="470" y="140"/>
                    </a:lnTo>
                    <a:lnTo>
                      <a:pt x="470" y="165"/>
                    </a:lnTo>
                    <a:lnTo>
                      <a:pt x="467" y="189"/>
                    </a:lnTo>
                    <a:lnTo>
                      <a:pt x="458" y="214"/>
                    </a:lnTo>
                    <a:lnTo>
                      <a:pt x="445" y="234"/>
                    </a:lnTo>
                    <a:lnTo>
                      <a:pt x="429" y="254"/>
                    </a:lnTo>
                    <a:lnTo>
                      <a:pt x="410" y="270"/>
                    </a:lnTo>
                    <a:lnTo>
                      <a:pt x="371" y="286"/>
                    </a:lnTo>
                    <a:lnTo>
                      <a:pt x="387" y="290"/>
                    </a:lnTo>
                    <a:lnTo>
                      <a:pt x="415" y="300"/>
                    </a:lnTo>
                    <a:lnTo>
                      <a:pt x="440" y="317"/>
                    </a:lnTo>
                    <a:lnTo>
                      <a:pt x="460" y="337"/>
                    </a:lnTo>
                    <a:lnTo>
                      <a:pt x="474" y="360"/>
                    </a:lnTo>
                    <a:lnTo>
                      <a:pt x="485" y="385"/>
                    </a:lnTo>
                    <a:lnTo>
                      <a:pt x="490" y="410"/>
                    </a:lnTo>
                    <a:lnTo>
                      <a:pt x="492" y="438"/>
                    </a:lnTo>
                    <a:lnTo>
                      <a:pt x="488" y="465"/>
                    </a:lnTo>
                    <a:lnTo>
                      <a:pt x="479" y="490"/>
                    </a:lnTo>
                    <a:lnTo>
                      <a:pt x="469" y="515"/>
                    </a:lnTo>
                    <a:lnTo>
                      <a:pt x="451" y="537"/>
                    </a:lnTo>
                    <a:lnTo>
                      <a:pt x="428" y="556"/>
                    </a:lnTo>
                    <a:lnTo>
                      <a:pt x="398" y="573"/>
                    </a:lnTo>
                    <a:lnTo>
                      <a:pt x="366" y="584"/>
                    </a:lnTo>
                    <a:lnTo>
                      <a:pt x="309" y="590"/>
                    </a:lnTo>
                    <a:lnTo>
                      <a:pt x="0" y="590"/>
                    </a:lnTo>
                    <a:lnTo>
                      <a:pt x="0" y="0"/>
                    </a:lnTo>
                    <a:close/>
                  </a:path>
                </a:pathLst>
              </a:custGeom>
              <a:solidFill>
                <a:srgbClr val="B65004"/>
              </a:solidFill>
              <a:ln w="0">
                <a:solidFill>
                  <a:srgbClr val="993300"/>
                </a:solidFill>
                <a:prstDash val="solid"/>
                <a:round/>
                <a:headEnd/>
                <a:tailEnd/>
              </a:ln>
            </p:spPr>
            <p:txBody>
              <a:bodyPr/>
              <a:lstStyle/>
              <a:p>
                <a:endParaRPr lang="en-US"/>
              </a:p>
            </p:txBody>
          </p:sp>
          <p:sp>
            <p:nvSpPr>
              <p:cNvPr id="27687" name="Rectangle 48"/>
              <p:cNvSpPr>
                <a:spLocks noChangeArrowheads="1"/>
              </p:cNvSpPr>
              <p:nvPr/>
            </p:nvSpPr>
            <p:spPr bwMode="auto">
              <a:xfrm>
                <a:off x="3623" y="1732"/>
                <a:ext cx="7" cy="28"/>
              </a:xfrm>
              <a:prstGeom prst="rect">
                <a:avLst/>
              </a:prstGeom>
              <a:solidFill>
                <a:srgbClr val="B65004"/>
              </a:solidFill>
              <a:ln w="0">
                <a:solidFill>
                  <a:srgbClr val="993300"/>
                </a:solidFill>
                <a:miter lim="800000"/>
                <a:headEnd/>
                <a:tailEnd/>
              </a:ln>
            </p:spPr>
            <p:txBody>
              <a:bodyPr/>
              <a:lstStyle/>
              <a:p>
                <a:endParaRPr lang="en-US"/>
              </a:p>
            </p:txBody>
          </p:sp>
          <p:sp>
            <p:nvSpPr>
              <p:cNvPr id="27688" name="Freeform 49"/>
              <p:cNvSpPr>
                <a:spLocks/>
              </p:cNvSpPr>
              <p:nvPr/>
            </p:nvSpPr>
            <p:spPr bwMode="auto">
              <a:xfrm>
                <a:off x="3603" y="1732"/>
                <a:ext cx="17" cy="28"/>
              </a:xfrm>
              <a:custGeom>
                <a:avLst/>
                <a:gdLst>
                  <a:gd name="T0" fmla="*/ 0 w 371"/>
                  <a:gd name="T1" fmla="*/ 0 h 590"/>
                  <a:gd name="T2" fmla="*/ 6 w 371"/>
                  <a:gd name="T3" fmla="*/ 0 h 590"/>
                  <a:gd name="T4" fmla="*/ 6 w 371"/>
                  <a:gd name="T5" fmla="*/ 23 h 590"/>
                  <a:gd name="T6" fmla="*/ 17 w 371"/>
                  <a:gd name="T7" fmla="*/ 23 h 590"/>
                  <a:gd name="T8" fmla="*/ 17 w 371"/>
                  <a:gd name="T9" fmla="*/ 28 h 590"/>
                  <a:gd name="T10" fmla="*/ 0 w 371"/>
                  <a:gd name="T11" fmla="*/ 28 h 590"/>
                  <a:gd name="T12" fmla="*/ 0 w 371"/>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 h="590">
                    <a:moveTo>
                      <a:pt x="0" y="0"/>
                    </a:moveTo>
                    <a:lnTo>
                      <a:pt x="133" y="0"/>
                    </a:lnTo>
                    <a:lnTo>
                      <a:pt x="133" y="478"/>
                    </a:lnTo>
                    <a:lnTo>
                      <a:pt x="371" y="478"/>
                    </a:lnTo>
                    <a:lnTo>
                      <a:pt x="371" y="590"/>
                    </a:lnTo>
                    <a:lnTo>
                      <a:pt x="0" y="590"/>
                    </a:lnTo>
                    <a:lnTo>
                      <a:pt x="0" y="0"/>
                    </a:lnTo>
                    <a:close/>
                  </a:path>
                </a:pathLst>
              </a:custGeom>
              <a:solidFill>
                <a:srgbClr val="B65004"/>
              </a:solidFill>
              <a:ln w="0">
                <a:solidFill>
                  <a:srgbClr val="993300"/>
                </a:solidFill>
                <a:prstDash val="solid"/>
                <a:round/>
                <a:headEnd/>
                <a:tailEnd/>
              </a:ln>
            </p:spPr>
            <p:txBody>
              <a:bodyPr/>
              <a:lstStyle/>
              <a:p>
                <a:endParaRPr lang="en-US"/>
              </a:p>
            </p:txBody>
          </p:sp>
          <p:sp>
            <p:nvSpPr>
              <p:cNvPr id="27689" name="Freeform 50"/>
              <p:cNvSpPr>
                <a:spLocks/>
              </p:cNvSpPr>
              <p:nvPr/>
            </p:nvSpPr>
            <p:spPr bwMode="auto">
              <a:xfrm>
                <a:off x="3685" y="1732"/>
                <a:ext cx="24" cy="28"/>
              </a:xfrm>
              <a:custGeom>
                <a:avLst/>
                <a:gdLst>
                  <a:gd name="T0" fmla="*/ 0 w 489"/>
                  <a:gd name="T1" fmla="*/ 0 h 590"/>
                  <a:gd name="T2" fmla="*/ 13 w 489"/>
                  <a:gd name="T3" fmla="*/ 0 h 590"/>
                  <a:gd name="T4" fmla="*/ 15 w 489"/>
                  <a:gd name="T5" fmla="*/ 0 h 590"/>
                  <a:gd name="T6" fmla="*/ 17 w 489"/>
                  <a:gd name="T7" fmla="*/ 0 h 590"/>
                  <a:gd name="T8" fmla="*/ 18 w 489"/>
                  <a:gd name="T9" fmla="*/ 1 h 590"/>
                  <a:gd name="T10" fmla="*/ 20 w 489"/>
                  <a:gd name="T11" fmla="*/ 2 h 590"/>
                  <a:gd name="T12" fmla="*/ 21 w 489"/>
                  <a:gd name="T13" fmla="*/ 3 h 590"/>
                  <a:gd name="T14" fmla="*/ 22 w 489"/>
                  <a:gd name="T15" fmla="*/ 4 h 590"/>
                  <a:gd name="T16" fmla="*/ 23 w 489"/>
                  <a:gd name="T17" fmla="*/ 5 h 590"/>
                  <a:gd name="T18" fmla="*/ 23 w 489"/>
                  <a:gd name="T19" fmla="*/ 6 h 590"/>
                  <a:gd name="T20" fmla="*/ 23 w 489"/>
                  <a:gd name="T21" fmla="*/ 8 h 590"/>
                  <a:gd name="T22" fmla="*/ 23 w 489"/>
                  <a:gd name="T23" fmla="*/ 9 h 590"/>
                  <a:gd name="T24" fmla="*/ 23 w 489"/>
                  <a:gd name="T25" fmla="*/ 10 h 590"/>
                  <a:gd name="T26" fmla="*/ 22 w 489"/>
                  <a:gd name="T27" fmla="*/ 12 h 590"/>
                  <a:gd name="T28" fmla="*/ 22 w 489"/>
                  <a:gd name="T29" fmla="*/ 13 h 590"/>
                  <a:gd name="T30" fmla="*/ 21 w 489"/>
                  <a:gd name="T31" fmla="*/ 14 h 590"/>
                  <a:gd name="T32" fmla="*/ 20 w 489"/>
                  <a:gd name="T33" fmla="*/ 15 h 590"/>
                  <a:gd name="T34" fmla="*/ 18 w 489"/>
                  <a:gd name="T35" fmla="*/ 15 h 590"/>
                  <a:gd name="T36" fmla="*/ 24 w 489"/>
                  <a:gd name="T37" fmla="*/ 28 h 590"/>
                  <a:gd name="T38" fmla="*/ 16 w 489"/>
                  <a:gd name="T39" fmla="*/ 28 h 590"/>
                  <a:gd name="T40" fmla="*/ 12 w 489"/>
                  <a:gd name="T41" fmla="*/ 17 h 590"/>
                  <a:gd name="T42" fmla="*/ 7 w 489"/>
                  <a:gd name="T43" fmla="*/ 17 h 590"/>
                  <a:gd name="T44" fmla="*/ 7 w 489"/>
                  <a:gd name="T45" fmla="*/ 28 h 590"/>
                  <a:gd name="T46" fmla="*/ 0 w 489"/>
                  <a:gd name="T47" fmla="*/ 28 h 590"/>
                  <a:gd name="T48" fmla="*/ 0 w 489"/>
                  <a:gd name="T49" fmla="*/ 0 h 5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9" h="590">
                    <a:moveTo>
                      <a:pt x="0" y="0"/>
                    </a:moveTo>
                    <a:lnTo>
                      <a:pt x="275" y="0"/>
                    </a:lnTo>
                    <a:lnTo>
                      <a:pt x="297" y="0"/>
                    </a:lnTo>
                    <a:lnTo>
                      <a:pt x="338" y="7"/>
                    </a:lnTo>
                    <a:lnTo>
                      <a:pt x="373" y="18"/>
                    </a:lnTo>
                    <a:lnTo>
                      <a:pt x="403" y="35"/>
                    </a:lnTo>
                    <a:lnTo>
                      <a:pt x="427" y="56"/>
                    </a:lnTo>
                    <a:lnTo>
                      <a:pt x="446" y="79"/>
                    </a:lnTo>
                    <a:lnTo>
                      <a:pt x="459" y="106"/>
                    </a:lnTo>
                    <a:lnTo>
                      <a:pt x="468" y="135"/>
                    </a:lnTo>
                    <a:lnTo>
                      <a:pt x="471" y="162"/>
                    </a:lnTo>
                    <a:lnTo>
                      <a:pt x="471" y="193"/>
                    </a:lnTo>
                    <a:lnTo>
                      <a:pt x="466" y="220"/>
                    </a:lnTo>
                    <a:lnTo>
                      <a:pt x="457" y="247"/>
                    </a:lnTo>
                    <a:lnTo>
                      <a:pt x="445" y="270"/>
                    </a:lnTo>
                    <a:lnTo>
                      <a:pt x="428" y="290"/>
                    </a:lnTo>
                    <a:lnTo>
                      <a:pt x="409" y="310"/>
                    </a:lnTo>
                    <a:lnTo>
                      <a:pt x="371" y="326"/>
                    </a:lnTo>
                    <a:lnTo>
                      <a:pt x="489" y="590"/>
                    </a:lnTo>
                    <a:lnTo>
                      <a:pt x="331" y="590"/>
                    </a:lnTo>
                    <a:lnTo>
                      <a:pt x="238" y="355"/>
                    </a:lnTo>
                    <a:lnTo>
                      <a:pt x="142" y="355"/>
                    </a:lnTo>
                    <a:lnTo>
                      <a:pt x="142" y="590"/>
                    </a:lnTo>
                    <a:lnTo>
                      <a:pt x="0" y="590"/>
                    </a:lnTo>
                    <a:lnTo>
                      <a:pt x="0" y="0"/>
                    </a:lnTo>
                    <a:close/>
                  </a:path>
                </a:pathLst>
              </a:custGeom>
              <a:solidFill>
                <a:srgbClr val="B65004"/>
              </a:solidFill>
              <a:ln w="0">
                <a:solidFill>
                  <a:srgbClr val="993300"/>
                </a:solidFill>
                <a:prstDash val="solid"/>
                <a:round/>
                <a:headEnd/>
                <a:tailEnd/>
              </a:ln>
            </p:spPr>
            <p:txBody>
              <a:bodyPr/>
              <a:lstStyle/>
              <a:p>
                <a:endParaRPr lang="en-US"/>
              </a:p>
            </p:txBody>
          </p:sp>
          <p:sp>
            <p:nvSpPr>
              <p:cNvPr id="27690" name="Freeform 51"/>
              <p:cNvSpPr>
                <a:spLocks/>
              </p:cNvSpPr>
              <p:nvPr/>
            </p:nvSpPr>
            <p:spPr bwMode="auto">
              <a:xfrm>
                <a:off x="3641" y="1748"/>
                <a:ext cx="10" cy="7"/>
              </a:xfrm>
              <a:custGeom>
                <a:avLst/>
                <a:gdLst>
                  <a:gd name="T0" fmla="*/ 0 w 210"/>
                  <a:gd name="T1" fmla="*/ 0 h 144"/>
                  <a:gd name="T2" fmla="*/ 0 w 210"/>
                  <a:gd name="T3" fmla="*/ 7 h 144"/>
                  <a:gd name="T4" fmla="*/ 6 w 210"/>
                  <a:gd name="T5" fmla="*/ 7 h 144"/>
                  <a:gd name="T6" fmla="*/ 7 w 210"/>
                  <a:gd name="T7" fmla="*/ 7 h 144"/>
                  <a:gd name="T8" fmla="*/ 7 w 210"/>
                  <a:gd name="T9" fmla="*/ 7 h 144"/>
                  <a:gd name="T10" fmla="*/ 8 w 210"/>
                  <a:gd name="T11" fmla="*/ 7 h 144"/>
                  <a:gd name="T12" fmla="*/ 9 w 210"/>
                  <a:gd name="T13" fmla="*/ 6 h 144"/>
                  <a:gd name="T14" fmla="*/ 9 w 210"/>
                  <a:gd name="T15" fmla="*/ 6 h 144"/>
                  <a:gd name="T16" fmla="*/ 10 w 210"/>
                  <a:gd name="T17" fmla="*/ 5 h 144"/>
                  <a:gd name="T18" fmla="*/ 10 w 210"/>
                  <a:gd name="T19" fmla="*/ 5 h 144"/>
                  <a:gd name="T20" fmla="*/ 10 w 210"/>
                  <a:gd name="T21" fmla="*/ 4 h 144"/>
                  <a:gd name="T22" fmla="*/ 10 w 210"/>
                  <a:gd name="T23" fmla="*/ 3 h 144"/>
                  <a:gd name="T24" fmla="*/ 10 w 210"/>
                  <a:gd name="T25" fmla="*/ 3 h 144"/>
                  <a:gd name="T26" fmla="*/ 10 w 210"/>
                  <a:gd name="T27" fmla="*/ 2 h 144"/>
                  <a:gd name="T28" fmla="*/ 9 w 210"/>
                  <a:gd name="T29" fmla="*/ 1 h 144"/>
                  <a:gd name="T30" fmla="*/ 9 w 210"/>
                  <a:gd name="T31" fmla="*/ 1 h 144"/>
                  <a:gd name="T32" fmla="*/ 8 w 210"/>
                  <a:gd name="T33" fmla="*/ 0 h 144"/>
                  <a:gd name="T34" fmla="*/ 7 w 210"/>
                  <a:gd name="T35" fmla="*/ 0 h 144"/>
                  <a:gd name="T36" fmla="*/ 6 w 210"/>
                  <a:gd name="T37" fmla="*/ 0 h 144"/>
                  <a:gd name="T38" fmla="*/ 0 w 210"/>
                  <a:gd name="T39" fmla="*/ 0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0" h="144">
                    <a:moveTo>
                      <a:pt x="0" y="0"/>
                    </a:moveTo>
                    <a:lnTo>
                      <a:pt x="0" y="144"/>
                    </a:lnTo>
                    <a:lnTo>
                      <a:pt x="128" y="144"/>
                    </a:lnTo>
                    <a:lnTo>
                      <a:pt x="137" y="144"/>
                    </a:lnTo>
                    <a:lnTo>
                      <a:pt x="154" y="142"/>
                    </a:lnTo>
                    <a:lnTo>
                      <a:pt x="170" y="137"/>
                    </a:lnTo>
                    <a:lnTo>
                      <a:pt x="181" y="128"/>
                    </a:lnTo>
                    <a:lnTo>
                      <a:pt x="192" y="119"/>
                    </a:lnTo>
                    <a:lnTo>
                      <a:pt x="201" y="106"/>
                    </a:lnTo>
                    <a:lnTo>
                      <a:pt x="206" y="93"/>
                    </a:lnTo>
                    <a:lnTo>
                      <a:pt x="210" y="80"/>
                    </a:lnTo>
                    <a:lnTo>
                      <a:pt x="210" y="66"/>
                    </a:lnTo>
                    <a:lnTo>
                      <a:pt x="208" y="53"/>
                    </a:lnTo>
                    <a:lnTo>
                      <a:pt x="202" y="39"/>
                    </a:lnTo>
                    <a:lnTo>
                      <a:pt x="195" y="28"/>
                    </a:lnTo>
                    <a:lnTo>
                      <a:pt x="186" y="18"/>
                    </a:lnTo>
                    <a:lnTo>
                      <a:pt x="172" y="9"/>
                    </a:lnTo>
                    <a:lnTo>
                      <a:pt x="154" y="3"/>
                    </a:lnTo>
                    <a:lnTo>
                      <a:pt x="123" y="0"/>
                    </a:lnTo>
                    <a:lnTo>
                      <a:pt x="0" y="0"/>
                    </a:lnTo>
                    <a:close/>
                  </a:path>
                </a:pathLst>
              </a:custGeom>
              <a:solidFill>
                <a:srgbClr val="E98304"/>
              </a:solidFill>
              <a:ln w="0">
                <a:solidFill>
                  <a:srgbClr val="993300"/>
                </a:solidFill>
                <a:prstDash val="solid"/>
                <a:round/>
                <a:headEnd/>
                <a:tailEnd/>
              </a:ln>
            </p:spPr>
            <p:txBody>
              <a:bodyPr/>
              <a:lstStyle/>
              <a:p>
                <a:endParaRPr lang="en-US"/>
              </a:p>
            </p:txBody>
          </p:sp>
          <p:sp>
            <p:nvSpPr>
              <p:cNvPr id="27691" name="Freeform 52"/>
              <p:cNvSpPr>
                <a:spLocks/>
              </p:cNvSpPr>
              <p:nvPr/>
            </p:nvSpPr>
            <p:spPr bwMode="auto">
              <a:xfrm>
                <a:off x="3641" y="1737"/>
                <a:ext cx="10" cy="6"/>
              </a:xfrm>
              <a:custGeom>
                <a:avLst/>
                <a:gdLst>
                  <a:gd name="T0" fmla="*/ 0 w 199"/>
                  <a:gd name="T1" fmla="*/ 0 h 128"/>
                  <a:gd name="T2" fmla="*/ 0 w 199"/>
                  <a:gd name="T3" fmla="*/ 6 h 128"/>
                  <a:gd name="T4" fmla="*/ 6 w 199"/>
                  <a:gd name="T5" fmla="*/ 6 h 128"/>
                  <a:gd name="T6" fmla="*/ 7 w 199"/>
                  <a:gd name="T7" fmla="*/ 6 h 128"/>
                  <a:gd name="T8" fmla="*/ 7 w 199"/>
                  <a:gd name="T9" fmla="*/ 6 h 128"/>
                  <a:gd name="T10" fmla="*/ 8 w 199"/>
                  <a:gd name="T11" fmla="*/ 6 h 128"/>
                  <a:gd name="T12" fmla="*/ 9 w 199"/>
                  <a:gd name="T13" fmla="*/ 5 h 128"/>
                  <a:gd name="T14" fmla="*/ 9 w 199"/>
                  <a:gd name="T15" fmla="*/ 5 h 128"/>
                  <a:gd name="T16" fmla="*/ 10 w 199"/>
                  <a:gd name="T17" fmla="*/ 4 h 128"/>
                  <a:gd name="T18" fmla="*/ 10 w 199"/>
                  <a:gd name="T19" fmla="*/ 4 h 128"/>
                  <a:gd name="T20" fmla="*/ 10 w 199"/>
                  <a:gd name="T21" fmla="*/ 3 h 128"/>
                  <a:gd name="T22" fmla="*/ 10 w 199"/>
                  <a:gd name="T23" fmla="*/ 3 h 128"/>
                  <a:gd name="T24" fmla="*/ 10 w 199"/>
                  <a:gd name="T25" fmla="*/ 2 h 128"/>
                  <a:gd name="T26" fmla="*/ 10 w 199"/>
                  <a:gd name="T27" fmla="*/ 2 h 128"/>
                  <a:gd name="T28" fmla="*/ 9 w 199"/>
                  <a:gd name="T29" fmla="*/ 1 h 128"/>
                  <a:gd name="T30" fmla="*/ 9 w 199"/>
                  <a:gd name="T31" fmla="*/ 1 h 128"/>
                  <a:gd name="T32" fmla="*/ 8 w 199"/>
                  <a:gd name="T33" fmla="*/ 0 h 128"/>
                  <a:gd name="T34" fmla="*/ 7 w 199"/>
                  <a:gd name="T35" fmla="*/ 0 h 128"/>
                  <a:gd name="T36" fmla="*/ 6 w 199"/>
                  <a:gd name="T37" fmla="*/ 0 h 128"/>
                  <a:gd name="T38" fmla="*/ 0 w 199"/>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9" h="128">
                    <a:moveTo>
                      <a:pt x="0" y="0"/>
                    </a:moveTo>
                    <a:lnTo>
                      <a:pt x="0" y="128"/>
                    </a:lnTo>
                    <a:lnTo>
                      <a:pt x="123" y="128"/>
                    </a:lnTo>
                    <a:lnTo>
                      <a:pt x="132" y="128"/>
                    </a:lnTo>
                    <a:lnTo>
                      <a:pt x="149" y="127"/>
                    </a:lnTo>
                    <a:lnTo>
                      <a:pt x="161" y="121"/>
                    </a:lnTo>
                    <a:lnTo>
                      <a:pt x="174" y="114"/>
                    </a:lnTo>
                    <a:lnTo>
                      <a:pt x="183" y="105"/>
                    </a:lnTo>
                    <a:lnTo>
                      <a:pt x="192" y="94"/>
                    </a:lnTo>
                    <a:lnTo>
                      <a:pt x="195" y="82"/>
                    </a:lnTo>
                    <a:lnTo>
                      <a:pt x="199" y="70"/>
                    </a:lnTo>
                    <a:lnTo>
                      <a:pt x="199" y="58"/>
                    </a:lnTo>
                    <a:lnTo>
                      <a:pt x="197" y="47"/>
                    </a:lnTo>
                    <a:lnTo>
                      <a:pt x="192" y="36"/>
                    </a:lnTo>
                    <a:lnTo>
                      <a:pt x="184" y="25"/>
                    </a:lnTo>
                    <a:lnTo>
                      <a:pt x="176" y="15"/>
                    </a:lnTo>
                    <a:lnTo>
                      <a:pt x="161" y="8"/>
                    </a:lnTo>
                    <a:lnTo>
                      <a:pt x="144" y="4"/>
                    </a:lnTo>
                    <a:lnTo>
                      <a:pt x="117" y="0"/>
                    </a:lnTo>
                    <a:lnTo>
                      <a:pt x="0" y="0"/>
                    </a:lnTo>
                    <a:close/>
                  </a:path>
                </a:pathLst>
              </a:custGeom>
              <a:solidFill>
                <a:srgbClr val="E98304"/>
              </a:solidFill>
              <a:ln w="0">
                <a:solidFill>
                  <a:srgbClr val="993300"/>
                </a:solidFill>
                <a:prstDash val="solid"/>
                <a:round/>
                <a:headEnd/>
                <a:tailEnd/>
              </a:ln>
            </p:spPr>
            <p:txBody>
              <a:bodyPr/>
              <a:lstStyle/>
              <a:p>
                <a:endParaRPr lang="en-US"/>
              </a:p>
            </p:txBody>
          </p:sp>
          <p:sp>
            <p:nvSpPr>
              <p:cNvPr id="27692" name="Freeform 53"/>
              <p:cNvSpPr>
                <a:spLocks/>
              </p:cNvSpPr>
              <p:nvPr/>
            </p:nvSpPr>
            <p:spPr bwMode="auto">
              <a:xfrm>
                <a:off x="3692" y="1737"/>
                <a:ext cx="9" cy="7"/>
              </a:xfrm>
              <a:custGeom>
                <a:avLst/>
                <a:gdLst>
                  <a:gd name="T0" fmla="*/ 0 w 198"/>
                  <a:gd name="T1" fmla="*/ 0 h 142"/>
                  <a:gd name="T2" fmla="*/ 0 w 198"/>
                  <a:gd name="T3" fmla="*/ 7 h 142"/>
                  <a:gd name="T4" fmla="*/ 5 w 198"/>
                  <a:gd name="T5" fmla="*/ 7 h 142"/>
                  <a:gd name="T6" fmla="*/ 6 w 198"/>
                  <a:gd name="T7" fmla="*/ 7 h 142"/>
                  <a:gd name="T8" fmla="*/ 7 w 198"/>
                  <a:gd name="T9" fmla="*/ 7 h 142"/>
                  <a:gd name="T10" fmla="*/ 7 w 198"/>
                  <a:gd name="T11" fmla="*/ 7 h 142"/>
                  <a:gd name="T12" fmla="*/ 8 w 198"/>
                  <a:gd name="T13" fmla="*/ 6 h 142"/>
                  <a:gd name="T14" fmla="*/ 8 w 198"/>
                  <a:gd name="T15" fmla="*/ 6 h 142"/>
                  <a:gd name="T16" fmla="*/ 9 w 198"/>
                  <a:gd name="T17" fmla="*/ 5 h 142"/>
                  <a:gd name="T18" fmla="*/ 9 w 198"/>
                  <a:gd name="T19" fmla="*/ 4 h 142"/>
                  <a:gd name="T20" fmla="*/ 9 w 198"/>
                  <a:gd name="T21" fmla="*/ 4 h 142"/>
                  <a:gd name="T22" fmla="*/ 9 w 198"/>
                  <a:gd name="T23" fmla="*/ 3 h 142"/>
                  <a:gd name="T24" fmla="*/ 9 w 198"/>
                  <a:gd name="T25" fmla="*/ 2 h 142"/>
                  <a:gd name="T26" fmla="*/ 9 w 198"/>
                  <a:gd name="T27" fmla="*/ 2 h 142"/>
                  <a:gd name="T28" fmla="*/ 8 w 198"/>
                  <a:gd name="T29" fmla="*/ 1 h 142"/>
                  <a:gd name="T30" fmla="*/ 8 w 198"/>
                  <a:gd name="T31" fmla="*/ 1 h 142"/>
                  <a:gd name="T32" fmla="*/ 7 w 198"/>
                  <a:gd name="T33" fmla="*/ 0 h 142"/>
                  <a:gd name="T34" fmla="*/ 7 w 198"/>
                  <a:gd name="T35" fmla="*/ 0 h 142"/>
                  <a:gd name="T36" fmla="*/ 6 w 198"/>
                  <a:gd name="T37" fmla="*/ 0 h 142"/>
                  <a:gd name="T38" fmla="*/ 0 w 198"/>
                  <a:gd name="T39" fmla="*/ 0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8" h="142">
                    <a:moveTo>
                      <a:pt x="0" y="0"/>
                    </a:moveTo>
                    <a:lnTo>
                      <a:pt x="0" y="142"/>
                    </a:lnTo>
                    <a:lnTo>
                      <a:pt x="117" y="142"/>
                    </a:lnTo>
                    <a:lnTo>
                      <a:pt x="126" y="142"/>
                    </a:lnTo>
                    <a:lnTo>
                      <a:pt x="144" y="138"/>
                    </a:lnTo>
                    <a:lnTo>
                      <a:pt x="160" y="133"/>
                    </a:lnTo>
                    <a:lnTo>
                      <a:pt x="171" y="124"/>
                    </a:lnTo>
                    <a:lnTo>
                      <a:pt x="182" y="115"/>
                    </a:lnTo>
                    <a:lnTo>
                      <a:pt x="191" y="103"/>
                    </a:lnTo>
                    <a:lnTo>
                      <a:pt x="194" y="90"/>
                    </a:lnTo>
                    <a:lnTo>
                      <a:pt x="198" y="78"/>
                    </a:lnTo>
                    <a:lnTo>
                      <a:pt x="198" y="62"/>
                    </a:lnTo>
                    <a:lnTo>
                      <a:pt x="196" y="50"/>
                    </a:lnTo>
                    <a:lnTo>
                      <a:pt x="191" y="37"/>
                    </a:lnTo>
                    <a:lnTo>
                      <a:pt x="185" y="27"/>
                    </a:lnTo>
                    <a:lnTo>
                      <a:pt x="174" y="16"/>
                    </a:lnTo>
                    <a:lnTo>
                      <a:pt x="162" y="9"/>
                    </a:lnTo>
                    <a:lnTo>
                      <a:pt x="148" y="3"/>
                    </a:lnTo>
                    <a:lnTo>
                      <a:pt x="123" y="0"/>
                    </a:lnTo>
                    <a:lnTo>
                      <a:pt x="0" y="0"/>
                    </a:lnTo>
                    <a:close/>
                  </a:path>
                </a:pathLst>
              </a:custGeom>
              <a:solidFill>
                <a:srgbClr val="E98304"/>
              </a:solidFill>
              <a:ln w="0">
                <a:solidFill>
                  <a:srgbClr val="993300"/>
                </a:solidFill>
                <a:prstDash val="solid"/>
                <a:round/>
                <a:headEnd/>
                <a:tailEnd/>
              </a:ln>
            </p:spPr>
            <p:txBody>
              <a:bodyPr/>
              <a:lstStyle/>
              <a:p>
                <a:endParaRPr lang="en-US"/>
              </a:p>
            </p:txBody>
          </p:sp>
          <p:sp>
            <p:nvSpPr>
              <p:cNvPr id="27693" name="Freeform 54"/>
              <p:cNvSpPr>
                <a:spLocks/>
              </p:cNvSpPr>
              <p:nvPr/>
            </p:nvSpPr>
            <p:spPr bwMode="auto">
              <a:xfrm>
                <a:off x="4098" y="1789"/>
                <a:ext cx="35" cy="38"/>
              </a:xfrm>
              <a:custGeom>
                <a:avLst/>
                <a:gdLst>
                  <a:gd name="T0" fmla="*/ 15 w 730"/>
                  <a:gd name="T1" fmla="*/ 38 h 799"/>
                  <a:gd name="T2" fmla="*/ 15 w 730"/>
                  <a:gd name="T3" fmla="*/ 38 h 799"/>
                  <a:gd name="T4" fmla="*/ 16 w 730"/>
                  <a:gd name="T5" fmla="*/ 38 h 799"/>
                  <a:gd name="T6" fmla="*/ 16 w 730"/>
                  <a:gd name="T7" fmla="*/ 37 h 799"/>
                  <a:gd name="T8" fmla="*/ 16 w 730"/>
                  <a:gd name="T9" fmla="*/ 37 h 799"/>
                  <a:gd name="T10" fmla="*/ 17 w 730"/>
                  <a:gd name="T11" fmla="*/ 36 h 799"/>
                  <a:gd name="T12" fmla="*/ 17 w 730"/>
                  <a:gd name="T13" fmla="*/ 36 h 799"/>
                  <a:gd name="T14" fmla="*/ 17 w 730"/>
                  <a:gd name="T15" fmla="*/ 35 h 799"/>
                  <a:gd name="T16" fmla="*/ 17 w 730"/>
                  <a:gd name="T17" fmla="*/ 35 h 799"/>
                  <a:gd name="T18" fmla="*/ 17 w 730"/>
                  <a:gd name="T19" fmla="*/ 34 h 799"/>
                  <a:gd name="T20" fmla="*/ 18 w 730"/>
                  <a:gd name="T21" fmla="*/ 34 h 799"/>
                  <a:gd name="T22" fmla="*/ 18 w 730"/>
                  <a:gd name="T23" fmla="*/ 33 h 799"/>
                  <a:gd name="T24" fmla="*/ 18 w 730"/>
                  <a:gd name="T25" fmla="*/ 33 h 799"/>
                  <a:gd name="T26" fmla="*/ 18 w 730"/>
                  <a:gd name="T27" fmla="*/ 32 h 799"/>
                  <a:gd name="T28" fmla="*/ 18 w 730"/>
                  <a:gd name="T29" fmla="*/ 32 h 799"/>
                  <a:gd name="T30" fmla="*/ 18 w 730"/>
                  <a:gd name="T31" fmla="*/ 31 h 799"/>
                  <a:gd name="T32" fmla="*/ 18 w 730"/>
                  <a:gd name="T33" fmla="*/ 30 h 799"/>
                  <a:gd name="T34" fmla="*/ 0 w 730"/>
                  <a:gd name="T35" fmla="*/ 30 h 799"/>
                  <a:gd name="T36" fmla="*/ 16 w 730"/>
                  <a:gd name="T37" fmla="*/ 0 h 799"/>
                  <a:gd name="T38" fmla="*/ 28 w 730"/>
                  <a:gd name="T39" fmla="*/ 0 h 799"/>
                  <a:gd name="T40" fmla="*/ 28 w 730"/>
                  <a:gd name="T41" fmla="*/ 25 h 799"/>
                  <a:gd name="T42" fmla="*/ 28 w 730"/>
                  <a:gd name="T43" fmla="*/ 25 h 799"/>
                  <a:gd name="T44" fmla="*/ 29 w 730"/>
                  <a:gd name="T45" fmla="*/ 25 h 799"/>
                  <a:gd name="T46" fmla="*/ 29 w 730"/>
                  <a:gd name="T47" fmla="*/ 25 h 799"/>
                  <a:gd name="T48" fmla="*/ 30 w 730"/>
                  <a:gd name="T49" fmla="*/ 25 h 799"/>
                  <a:gd name="T50" fmla="*/ 30 w 730"/>
                  <a:gd name="T51" fmla="*/ 25 h 799"/>
                  <a:gd name="T52" fmla="*/ 31 w 730"/>
                  <a:gd name="T53" fmla="*/ 25 h 799"/>
                  <a:gd name="T54" fmla="*/ 31 w 730"/>
                  <a:gd name="T55" fmla="*/ 25 h 799"/>
                  <a:gd name="T56" fmla="*/ 31 w 730"/>
                  <a:gd name="T57" fmla="*/ 25 h 799"/>
                  <a:gd name="T58" fmla="*/ 32 w 730"/>
                  <a:gd name="T59" fmla="*/ 25 h 799"/>
                  <a:gd name="T60" fmla="*/ 32 w 730"/>
                  <a:gd name="T61" fmla="*/ 24 h 799"/>
                  <a:gd name="T62" fmla="*/ 33 w 730"/>
                  <a:gd name="T63" fmla="*/ 24 h 799"/>
                  <a:gd name="T64" fmla="*/ 33 w 730"/>
                  <a:gd name="T65" fmla="*/ 24 h 799"/>
                  <a:gd name="T66" fmla="*/ 34 w 730"/>
                  <a:gd name="T67" fmla="*/ 24 h 799"/>
                  <a:gd name="T68" fmla="*/ 34 w 730"/>
                  <a:gd name="T69" fmla="*/ 23 h 799"/>
                  <a:gd name="T70" fmla="*/ 34 w 730"/>
                  <a:gd name="T71" fmla="*/ 23 h 799"/>
                  <a:gd name="T72" fmla="*/ 35 w 730"/>
                  <a:gd name="T73" fmla="*/ 23 h 799"/>
                  <a:gd name="T74" fmla="*/ 33 w 730"/>
                  <a:gd name="T75" fmla="*/ 30 h 799"/>
                  <a:gd name="T76" fmla="*/ 28 w 730"/>
                  <a:gd name="T77" fmla="*/ 30 h 799"/>
                  <a:gd name="T78" fmla="*/ 28 w 730"/>
                  <a:gd name="T79" fmla="*/ 30 h 799"/>
                  <a:gd name="T80" fmla="*/ 28 w 730"/>
                  <a:gd name="T81" fmla="*/ 31 h 799"/>
                  <a:gd name="T82" fmla="*/ 28 w 730"/>
                  <a:gd name="T83" fmla="*/ 32 h 799"/>
                  <a:gd name="T84" fmla="*/ 28 w 730"/>
                  <a:gd name="T85" fmla="*/ 32 h 799"/>
                  <a:gd name="T86" fmla="*/ 28 w 730"/>
                  <a:gd name="T87" fmla="*/ 33 h 799"/>
                  <a:gd name="T88" fmla="*/ 28 w 730"/>
                  <a:gd name="T89" fmla="*/ 33 h 799"/>
                  <a:gd name="T90" fmla="*/ 28 w 730"/>
                  <a:gd name="T91" fmla="*/ 34 h 799"/>
                  <a:gd name="T92" fmla="*/ 28 w 730"/>
                  <a:gd name="T93" fmla="*/ 34 h 799"/>
                  <a:gd name="T94" fmla="*/ 28 w 730"/>
                  <a:gd name="T95" fmla="*/ 35 h 799"/>
                  <a:gd name="T96" fmla="*/ 29 w 730"/>
                  <a:gd name="T97" fmla="*/ 35 h 799"/>
                  <a:gd name="T98" fmla="*/ 29 w 730"/>
                  <a:gd name="T99" fmla="*/ 36 h 799"/>
                  <a:gd name="T100" fmla="*/ 29 w 730"/>
                  <a:gd name="T101" fmla="*/ 36 h 799"/>
                  <a:gd name="T102" fmla="*/ 29 w 730"/>
                  <a:gd name="T103" fmla="*/ 37 h 799"/>
                  <a:gd name="T104" fmla="*/ 30 w 730"/>
                  <a:gd name="T105" fmla="*/ 37 h 799"/>
                  <a:gd name="T106" fmla="*/ 30 w 730"/>
                  <a:gd name="T107" fmla="*/ 38 h 799"/>
                  <a:gd name="T108" fmla="*/ 30 w 730"/>
                  <a:gd name="T109" fmla="*/ 38 h 799"/>
                  <a:gd name="T110" fmla="*/ 15 w 730"/>
                  <a:gd name="T111" fmla="*/ 38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0" h="799">
                    <a:moveTo>
                      <a:pt x="313" y="799"/>
                    </a:moveTo>
                    <a:lnTo>
                      <a:pt x="316" y="798"/>
                    </a:lnTo>
                    <a:lnTo>
                      <a:pt x="327" y="792"/>
                    </a:lnTo>
                    <a:lnTo>
                      <a:pt x="334" y="782"/>
                    </a:lnTo>
                    <a:lnTo>
                      <a:pt x="341" y="773"/>
                    </a:lnTo>
                    <a:lnTo>
                      <a:pt x="348" y="764"/>
                    </a:lnTo>
                    <a:lnTo>
                      <a:pt x="354" y="755"/>
                    </a:lnTo>
                    <a:lnTo>
                      <a:pt x="359" y="745"/>
                    </a:lnTo>
                    <a:lnTo>
                      <a:pt x="361" y="734"/>
                    </a:lnTo>
                    <a:lnTo>
                      <a:pt x="364" y="723"/>
                    </a:lnTo>
                    <a:lnTo>
                      <a:pt x="366" y="711"/>
                    </a:lnTo>
                    <a:lnTo>
                      <a:pt x="368" y="700"/>
                    </a:lnTo>
                    <a:lnTo>
                      <a:pt x="370" y="687"/>
                    </a:lnTo>
                    <a:lnTo>
                      <a:pt x="370" y="677"/>
                    </a:lnTo>
                    <a:lnTo>
                      <a:pt x="370" y="664"/>
                    </a:lnTo>
                    <a:lnTo>
                      <a:pt x="368" y="649"/>
                    </a:lnTo>
                    <a:lnTo>
                      <a:pt x="366" y="631"/>
                    </a:lnTo>
                    <a:lnTo>
                      <a:pt x="0" y="631"/>
                    </a:lnTo>
                    <a:lnTo>
                      <a:pt x="329" y="0"/>
                    </a:lnTo>
                    <a:lnTo>
                      <a:pt x="588" y="0"/>
                    </a:lnTo>
                    <a:lnTo>
                      <a:pt x="588" y="526"/>
                    </a:lnTo>
                    <a:lnTo>
                      <a:pt x="594" y="526"/>
                    </a:lnTo>
                    <a:lnTo>
                      <a:pt x="603" y="526"/>
                    </a:lnTo>
                    <a:lnTo>
                      <a:pt x="611" y="526"/>
                    </a:lnTo>
                    <a:lnTo>
                      <a:pt x="620" y="526"/>
                    </a:lnTo>
                    <a:lnTo>
                      <a:pt x="629" y="523"/>
                    </a:lnTo>
                    <a:lnTo>
                      <a:pt x="638" y="523"/>
                    </a:lnTo>
                    <a:lnTo>
                      <a:pt x="647" y="521"/>
                    </a:lnTo>
                    <a:lnTo>
                      <a:pt x="656" y="519"/>
                    </a:lnTo>
                    <a:lnTo>
                      <a:pt x="665" y="516"/>
                    </a:lnTo>
                    <a:lnTo>
                      <a:pt x="674" y="512"/>
                    </a:lnTo>
                    <a:lnTo>
                      <a:pt x="683" y="508"/>
                    </a:lnTo>
                    <a:lnTo>
                      <a:pt x="691" y="505"/>
                    </a:lnTo>
                    <a:lnTo>
                      <a:pt x="700" y="499"/>
                    </a:lnTo>
                    <a:lnTo>
                      <a:pt x="707" y="494"/>
                    </a:lnTo>
                    <a:lnTo>
                      <a:pt x="716" y="489"/>
                    </a:lnTo>
                    <a:lnTo>
                      <a:pt x="730" y="478"/>
                    </a:lnTo>
                    <a:lnTo>
                      <a:pt x="683" y="631"/>
                    </a:lnTo>
                    <a:lnTo>
                      <a:pt x="588" y="631"/>
                    </a:lnTo>
                    <a:lnTo>
                      <a:pt x="586" y="638"/>
                    </a:lnTo>
                    <a:lnTo>
                      <a:pt x="585" y="649"/>
                    </a:lnTo>
                    <a:lnTo>
                      <a:pt x="585" y="664"/>
                    </a:lnTo>
                    <a:lnTo>
                      <a:pt x="585" y="677"/>
                    </a:lnTo>
                    <a:lnTo>
                      <a:pt x="585" y="687"/>
                    </a:lnTo>
                    <a:lnTo>
                      <a:pt x="586" y="700"/>
                    </a:lnTo>
                    <a:lnTo>
                      <a:pt x="588" y="711"/>
                    </a:lnTo>
                    <a:lnTo>
                      <a:pt x="590" y="723"/>
                    </a:lnTo>
                    <a:lnTo>
                      <a:pt x="594" y="734"/>
                    </a:lnTo>
                    <a:lnTo>
                      <a:pt x="597" y="745"/>
                    </a:lnTo>
                    <a:lnTo>
                      <a:pt x="603" y="755"/>
                    </a:lnTo>
                    <a:lnTo>
                      <a:pt x="608" y="764"/>
                    </a:lnTo>
                    <a:lnTo>
                      <a:pt x="611" y="773"/>
                    </a:lnTo>
                    <a:lnTo>
                      <a:pt x="619" y="782"/>
                    </a:lnTo>
                    <a:lnTo>
                      <a:pt x="624" y="792"/>
                    </a:lnTo>
                    <a:lnTo>
                      <a:pt x="635" y="799"/>
                    </a:lnTo>
                    <a:lnTo>
                      <a:pt x="313" y="799"/>
                    </a:lnTo>
                    <a:close/>
                  </a:path>
                </a:pathLst>
              </a:custGeom>
              <a:solidFill>
                <a:srgbClr val="B65004"/>
              </a:solidFill>
              <a:ln w="0">
                <a:solidFill>
                  <a:srgbClr val="993300"/>
                </a:solidFill>
                <a:prstDash val="solid"/>
                <a:round/>
                <a:headEnd/>
                <a:tailEnd/>
              </a:ln>
            </p:spPr>
            <p:txBody>
              <a:bodyPr/>
              <a:lstStyle/>
              <a:p>
                <a:endParaRPr lang="en-US"/>
              </a:p>
            </p:txBody>
          </p:sp>
          <p:sp>
            <p:nvSpPr>
              <p:cNvPr id="27694" name="Freeform 55"/>
              <p:cNvSpPr>
                <a:spLocks/>
              </p:cNvSpPr>
              <p:nvPr/>
            </p:nvSpPr>
            <p:spPr bwMode="auto">
              <a:xfrm>
                <a:off x="4063" y="1789"/>
                <a:ext cx="36" cy="45"/>
              </a:xfrm>
              <a:custGeom>
                <a:avLst/>
                <a:gdLst>
                  <a:gd name="T0" fmla="*/ 2 w 755"/>
                  <a:gd name="T1" fmla="*/ 44 h 956"/>
                  <a:gd name="T2" fmla="*/ 3 w 755"/>
                  <a:gd name="T3" fmla="*/ 39 h 956"/>
                  <a:gd name="T4" fmla="*/ 4 w 755"/>
                  <a:gd name="T5" fmla="*/ 33 h 956"/>
                  <a:gd name="T6" fmla="*/ 5 w 755"/>
                  <a:gd name="T7" fmla="*/ 28 h 956"/>
                  <a:gd name="T8" fmla="*/ 7 w 755"/>
                  <a:gd name="T9" fmla="*/ 23 h 956"/>
                  <a:gd name="T10" fmla="*/ 9 w 755"/>
                  <a:gd name="T11" fmla="*/ 18 h 956"/>
                  <a:gd name="T12" fmla="*/ 12 w 755"/>
                  <a:gd name="T13" fmla="*/ 14 h 956"/>
                  <a:gd name="T14" fmla="*/ 15 w 755"/>
                  <a:gd name="T15" fmla="*/ 9 h 956"/>
                  <a:gd name="T16" fmla="*/ 17 w 755"/>
                  <a:gd name="T17" fmla="*/ 6 h 956"/>
                  <a:gd name="T18" fmla="*/ 13 w 755"/>
                  <a:gd name="T19" fmla="*/ 6 h 956"/>
                  <a:gd name="T20" fmla="*/ 10 w 755"/>
                  <a:gd name="T21" fmla="*/ 6 h 956"/>
                  <a:gd name="T22" fmla="*/ 8 w 755"/>
                  <a:gd name="T23" fmla="*/ 6 h 956"/>
                  <a:gd name="T24" fmla="*/ 6 w 755"/>
                  <a:gd name="T25" fmla="*/ 6 h 956"/>
                  <a:gd name="T26" fmla="*/ 4 w 755"/>
                  <a:gd name="T27" fmla="*/ 7 h 956"/>
                  <a:gd name="T28" fmla="*/ 3 w 755"/>
                  <a:gd name="T29" fmla="*/ 7 h 956"/>
                  <a:gd name="T30" fmla="*/ 1 w 755"/>
                  <a:gd name="T31" fmla="*/ 8 h 956"/>
                  <a:gd name="T32" fmla="*/ 3 w 755"/>
                  <a:gd name="T33" fmla="*/ 0 h 956"/>
                  <a:gd name="T34" fmla="*/ 35 w 755"/>
                  <a:gd name="T35" fmla="*/ 1 h 956"/>
                  <a:gd name="T36" fmla="*/ 32 w 755"/>
                  <a:gd name="T37" fmla="*/ 5 h 956"/>
                  <a:gd name="T38" fmla="*/ 29 w 755"/>
                  <a:gd name="T39" fmla="*/ 9 h 956"/>
                  <a:gd name="T40" fmla="*/ 26 w 755"/>
                  <a:gd name="T41" fmla="*/ 12 h 956"/>
                  <a:gd name="T42" fmla="*/ 23 w 755"/>
                  <a:gd name="T43" fmla="*/ 16 h 956"/>
                  <a:gd name="T44" fmla="*/ 20 w 755"/>
                  <a:gd name="T45" fmla="*/ 21 h 956"/>
                  <a:gd name="T46" fmla="*/ 18 w 755"/>
                  <a:gd name="T47" fmla="*/ 26 h 956"/>
                  <a:gd name="T48" fmla="*/ 16 w 755"/>
                  <a:gd name="T49" fmla="*/ 33 h 956"/>
                  <a:gd name="T50" fmla="*/ 16 w 755"/>
                  <a:gd name="T51" fmla="*/ 39 h 956"/>
                  <a:gd name="T52" fmla="*/ 16 w 755"/>
                  <a:gd name="T53" fmla="*/ 40 h 956"/>
                  <a:gd name="T54" fmla="*/ 16 w 755"/>
                  <a:gd name="T55" fmla="*/ 41 h 956"/>
                  <a:gd name="T56" fmla="*/ 16 w 755"/>
                  <a:gd name="T57" fmla="*/ 42 h 956"/>
                  <a:gd name="T58" fmla="*/ 16 w 755"/>
                  <a:gd name="T59" fmla="*/ 43 h 956"/>
                  <a:gd name="T60" fmla="*/ 16 w 755"/>
                  <a:gd name="T61" fmla="*/ 43 h 956"/>
                  <a:gd name="T62" fmla="*/ 16 w 755"/>
                  <a:gd name="T63" fmla="*/ 44 h 956"/>
                  <a:gd name="T64" fmla="*/ 17 w 755"/>
                  <a:gd name="T65" fmla="*/ 45 h 956"/>
                  <a:gd name="T66" fmla="*/ 2 w 755"/>
                  <a:gd name="T67" fmla="*/ 45 h 9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55" h="956">
                    <a:moveTo>
                      <a:pt x="32" y="956"/>
                    </a:moveTo>
                    <a:lnTo>
                      <a:pt x="36" y="931"/>
                    </a:lnTo>
                    <a:lnTo>
                      <a:pt x="47" y="876"/>
                    </a:lnTo>
                    <a:lnTo>
                      <a:pt x="56" y="821"/>
                    </a:lnTo>
                    <a:lnTo>
                      <a:pt x="67" y="764"/>
                    </a:lnTo>
                    <a:lnTo>
                      <a:pt x="80" y="710"/>
                    </a:lnTo>
                    <a:lnTo>
                      <a:pt x="92" y="656"/>
                    </a:lnTo>
                    <a:lnTo>
                      <a:pt x="107" y="600"/>
                    </a:lnTo>
                    <a:lnTo>
                      <a:pt x="123" y="545"/>
                    </a:lnTo>
                    <a:lnTo>
                      <a:pt x="142" y="492"/>
                    </a:lnTo>
                    <a:lnTo>
                      <a:pt x="162" y="440"/>
                    </a:lnTo>
                    <a:lnTo>
                      <a:pt x="186" y="387"/>
                    </a:lnTo>
                    <a:lnTo>
                      <a:pt x="213" y="339"/>
                    </a:lnTo>
                    <a:lnTo>
                      <a:pt x="242" y="291"/>
                    </a:lnTo>
                    <a:lnTo>
                      <a:pt x="276" y="243"/>
                    </a:lnTo>
                    <a:lnTo>
                      <a:pt x="312" y="198"/>
                    </a:lnTo>
                    <a:lnTo>
                      <a:pt x="375" y="137"/>
                    </a:lnTo>
                    <a:lnTo>
                      <a:pt x="355" y="133"/>
                    </a:lnTo>
                    <a:lnTo>
                      <a:pt x="316" y="128"/>
                    </a:lnTo>
                    <a:lnTo>
                      <a:pt x="281" y="124"/>
                    </a:lnTo>
                    <a:lnTo>
                      <a:pt x="249" y="121"/>
                    </a:lnTo>
                    <a:lnTo>
                      <a:pt x="218" y="121"/>
                    </a:lnTo>
                    <a:lnTo>
                      <a:pt x="192" y="122"/>
                    </a:lnTo>
                    <a:lnTo>
                      <a:pt x="168" y="126"/>
                    </a:lnTo>
                    <a:lnTo>
                      <a:pt x="144" y="129"/>
                    </a:lnTo>
                    <a:lnTo>
                      <a:pt x="123" y="135"/>
                    </a:lnTo>
                    <a:lnTo>
                      <a:pt x="105" y="138"/>
                    </a:lnTo>
                    <a:lnTo>
                      <a:pt x="87" y="146"/>
                    </a:lnTo>
                    <a:lnTo>
                      <a:pt x="69" y="154"/>
                    </a:lnTo>
                    <a:lnTo>
                      <a:pt x="53" y="159"/>
                    </a:lnTo>
                    <a:lnTo>
                      <a:pt x="36" y="166"/>
                    </a:lnTo>
                    <a:lnTo>
                      <a:pt x="21" y="173"/>
                    </a:lnTo>
                    <a:lnTo>
                      <a:pt x="0" y="184"/>
                    </a:lnTo>
                    <a:lnTo>
                      <a:pt x="64" y="0"/>
                    </a:lnTo>
                    <a:lnTo>
                      <a:pt x="755" y="0"/>
                    </a:lnTo>
                    <a:lnTo>
                      <a:pt x="739" y="24"/>
                    </a:lnTo>
                    <a:lnTo>
                      <a:pt x="709" y="67"/>
                    </a:lnTo>
                    <a:lnTo>
                      <a:pt x="677" y="108"/>
                    </a:lnTo>
                    <a:lnTo>
                      <a:pt x="642" y="147"/>
                    </a:lnTo>
                    <a:lnTo>
                      <a:pt x="608" y="188"/>
                    </a:lnTo>
                    <a:lnTo>
                      <a:pt x="574" y="225"/>
                    </a:lnTo>
                    <a:lnTo>
                      <a:pt x="537" y="265"/>
                    </a:lnTo>
                    <a:lnTo>
                      <a:pt x="505" y="307"/>
                    </a:lnTo>
                    <a:lnTo>
                      <a:pt x="473" y="350"/>
                    </a:lnTo>
                    <a:lnTo>
                      <a:pt x="442" y="396"/>
                    </a:lnTo>
                    <a:lnTo>
                      <a:pt x="414" y="446"/>
                    </a:lnTo>
                    <a:lnTo>
                      <a:pt x="391" y="499"/>
                    </a:lnTo>
                    <a:lnTo>
                      <a:pt x="371" y="557"/>
                    </a:lnTo>
                    <a:lnTo>
                      <a:pt x="355" y="622"/>
                    </a:lnTo>
                    <a:lnTo>
                      <a:pt x="346" y="694"/>
                    </a:lnTo>
                    <a:lnTo>
                      <a:pt x="341" y="813"/>
                    </a:lnTo>
                    <a:lnTo>
                      <a:pt x="341" y="821"/>
                    </a:lnTo>
                    <a:lnTo>
                      <a:pt x="341" y="833"/>
                    </a:lnTo>
                    <a:lnTo>
                      <a:pt x="339" y="844"/>
                    </a:lnTo>
                    <a:lnTo>
                      <a:pt x="339" y="856"/>
                    </a:lnTo>
                    <a:lnTo>
                      <a:pt x="339" y="867"/>
                    </a:lnTo>
                    <a:lnTo>
                      <a:pt x="337" y="876"/>
                    </a:lnTo>
                    <a:lnTo>
                      <a:pt x="336" y="885"/>
                    </a:lnTo>
                    <a:lnTo>
                      <a:pt x="336" y="894"/>
                    </a:lnTo>
                    <a:lnTo>
                      <a:pt x="336" y="903"/>
                    </a:lnTo>
                    <a:lnTo>
                      <a:pt x="336" y="910"/>
                    </a:lnTo>
                    <a:lnTo>
                      <a:pt x="337" y="917"/>
                    </a:lnTo>
                    <a:lnTo>
                      <a:pt x="339" y="926"/>
                    </a:lnTo>
                    <a:lnTo>
                      <a:pt x="345" y="932"/>
                    </a:lnTo>
                    <a:lnTo>
                      <a:pt x="350" y="941"/>
                    </a:lnTo>
                    <a:lnTo>
                      <a:pt x="357" y="947"/>
                    </a:lnTo>
                    <a:lnTo>
                      <a:pt x="371" y="956"/>
                    </a:lnTo>
                    <a:lnTo>
                      <a:pt x="32" y="956"/>
                    </a:lnTo>
                    <a:close/>
                  </a:path>
                </a:pathLst>
              </a:custGeom>
              <a:solidFill>
                <a:srgbClr val="B65004"/>
              </a:solidFill>
              <a:ln w="0">
                <a:solidFill>
                  <a:srgbClr val="993300"/>
                </a:solidFill>
                <a:prstDash val="solid"/>
                <a:round/>
                <a:headEnd/>
                <a:tailEnd/>
              </a:ln>
            </p:spPr>
            <p:txBody>
              <a:bodyPr/>
              <a:lstStyle/>
              <a:p>
                <a:endParaRPr lang="en-US"/>
              </a:p>
            </p:txBody>
          </p:sp>
          <p:sp>
            <p:nvSpPr>
              <p:cNvPr id="27695" name="Freeform 56"/>
              <p:cNvSpPr>
                <a:spLocks/>
              </p:cNvSpPr>
              <p:nvPr/>
            </p:nvSpPr>
            <p:spPr bwMode="auto">
              <a:xfrm>
                <a:off x="4031" y="1786"/>
                <a:ext cx="30" cy="59"/>
              </a:xfrm>
              <a:custGeom>
                <a:avLst/>
                <a:gdLst>
                  <a:gd name="T0" fmla="*/ 0 w 631"/>
                  <a:gd name="T1" fmla="*/ 51 h 1245"/>
                  <a:gd name="T2" fmla="*/ 4 w 631"/>
                  <a:gd name="T3" fmla="*/ 50 h 1245"/>
                  <a:gd name="T4" fmla="*/ 8 w 631"/>
                  <a:gd name="T5" fmla="*/ 46 h 1245"/>
                  <a:gd name="T6" fmla="*/ 12 w 631"/>
                  <a:gd name="T7" fmla="*/ 42 h 1245"/>
                  <a:gd name="T8" fmla="*/ 14 w 631"/>
                  <a:gd name="T9" fmla="*/ 37 h 1245"/>
                  <a:gd name="T10" fmla="*/ 17 w 631"/>
                  <a:gd name="T11" fmla="*/ 32 h 1245"/>
                  <a:gd name="T12" fmla="*/ 18 w 631"/>
                  <a:gd name="T13" fmla="*/ 27 h 1245"/>
                  <a:gd name="T14" fmla="*/ 19 w 631"/>
                  <a:gd name="T15" fmla="*/ 23 h 1245"/>
                  <a:gd name="T16" fmla="*/ 20 w 631"/>
                  <a:gd name="T17" fmla="*/ 19 h 1245"/>
                  <a:gd name="T18" fmla="*/ 20 w 631"/>
                  <a:gd name="T19" fmla="*/ 17 h 1245"/>
                  <a:gd name="T20" fmla="*/ 19 w 631"/>
                  <a:gd name="T21" fmla="*/ 15 h 1245"/>
                  <a:gd name="T22" fmla="*/ 19 w 631"/>
                  <a:gd name="T23" fmla="*/ 13 h 1245"/>
                  <a:gd name="T24" fmla="*/ 19 w 631"/>
                  <a:gd name="T25" fmla="*/ 11 h 1245"/>
                  <a:gd name="T26" fmla="*/ 18 w 631"/>
                  <a:gd name="T27" fmla="*/ 10 h 1245"/>
                  <a:gd name="T28" fmla="*/ 17 w 631"/>
                  <a:gd name="T29" fmla="*/ 8 h 1245"/>
                  <a:gd name="T30" fmla="*/ 16 w 631"/>
                  <a:gd name="T31" fmla="*/ 7 h 1245"/>
                  <a:gd name="T32" fmla="*/ 14 w 631"/>
                  <a:gd name="T33" fmla="*/ 7 h 1245"/>
                  <a:gd name="T34" fmla="*/ 13 w 631"/>
                  <a:gd name="T35" fmla="*/ 8 h 1245"/>
                  <a:gd name="T36" fmla="*/ 11 w 631"/>
                  <a:gd name="T37" fmla="*/ 10 h 1245"/>
                  <a:gd name="T38" fmla="*/ 10 w 631"/>
                  <a:gd name="T39" fmla="*/ 13 h 1245"/>
                  <a:gd name="T40" fmla="*/ 10 w 631"/>
                  <a:gd name="T41" fmla="*/ 17 h 1245"/>
                  <a:gd name="T42" fmla="*/ 11 w 631"/>
                  <a:gd name="T43" fmla="*/ 21 h 1245"/>
                  <a:gd name="T44" fmla="*/ 12 w 631"/>
                  <a:gd name="T45" fmla="*/ 24 h 1245"/>
                  <a:gd name="T46" fmla="*/ 15 w 631"/>
                  <a:gd name="T47" fmla="*/ 25 h 1245"/>
                  <a:gd name="T48" fmla="*/ 18 w 631"/>
                  <a:gd name="T49" fmla="*/ 24 h 1245"/>
                  <a:gd name="T50" fmla="*/ 13 w 631"/>
                  <a:gd name="T51" fmla="*/ 32 h 1245"/>
                  <a:gd name="T52" fmla="*/ 10 w 631"/>
                  <a:gd name="T53" fmla="*/ 32 h 1245"/>
                  <a:gd name="T54" fmla="*/ 7 w 631"/>
                  <a:gd name="T55" fmla="*/ 31 h 1245"/>
                  <a:gd name="T56" fmla="*/ 5 w 631"/>
                  <a:gd name="T57" fmla="*/ 29 h 1245"/>
                  <a:gd name="T58" fmla="*/ 3 w 631"/>
                  <a:gd name="T59" fmla="*/ 27 h 1245"/>
                  <a:gd name="T60" fmla="*/ 1 w 631"/>
                  <a:gd name="T61" fmla="*/ 25 h 1245"/>
                  <a:gd name="T62" fmla="*/ 0 w 631"/>
                  <a:gd name="T63" fmla="*/ 22 h 1245"/>
                  <a:gd name="T64" fmla="*/ 0 w 631"/>
                  <a:gd name="T65" fmla="*/ 19 h 1245"/>
                  <a:gd name="T66" fmla="*/ 0 w 631"/>
                  <a:gd name="T67" fmla="*/ 15 h 1245"/>
                  <a:gd name="T68" fmla="*/ 0 w 631"/>
                  <a:gd name="T69" fmla="*/ 12 h 1245"/>
                  <a:gd name="T70" fmla="*/ 1 w 631"/>
                  <a:gd name="T71" fmla="*/ 9 h 1245"/>
                  <a:gd name="T72" fmla="*/ 3 w 631"/>
                  <a:gd name="T73" fmla="*/ 6 h 1245"/>
                  <a:gd name="T74" fmla="*/ 4 w 631"/>
                  <a:gd name="T75" fmla="*/ 4 h 1245"/>
                  <a:gd name="T76" fmla="*/ 7 w 631"/>
                  <a:gd name="T77" fmla="*/ 2 h 1245"/>
                  <a:gd name="T78" fmla="*/ 9 w 631"/>
                  <a:gd name="T79" fmla="*/ 1 h 1245"/>
                  <a:gd name="T80" fmla="*/ 13 w 631"/>
                  <a:gd name="T81" fmla="*/ 0 h 1245"/>
                  <a:gd name="T82" fmla="*/ 16 w 631"/>
                  <a:gd name="T83" fmla="*/ 0 h 1245"/>
                  <a:gd name="T84" fmla="*/ 19 w 631"/>
                  <a:gd name="T85" fmla="*/ 1 h 1245"/>
                  <a:gd name="T86" fmla="*/ 22 w 631"/>
                  <a:gd name="T87" fmla="*/ 2 h 1245"/>
                  <a:gd name="T88" fmla="*/ 25 w 631"/>
                  <a:gd name="T89" fmla="*/ 5 h 1245"/>
                  <a:gd name="T90" fmla="*/ 27 w 631"/>
                  <a:gd name="T91" fmla="*/ 7 h 1245"/>
                  <a:gd name="T92" fmla="*/ 28 w 631"/>
                  <a:gd name="T93" fmla="*/ 10 h 1245"/>
                  <a:gd name="T94" fmla="*/ 29 w 631"/>
                  <a:gd name="T95" fmla="*/ 14 h 1245"/>
                  <a:gd name="T96" fmla="*/ 30 w 631"/>
                  <a:gd name="T97" fmla="*/ 18 h 1245"/>
                  <a:gd name="T98" fmla="*/ 30 w 631"/>
                  <a:gd name="T99" fmla="*/ 23 h 1245"/>
                  <a:gd name="T100" fmla="*/ 29 w 631"/>
                  <a:gd name="T101" fmla="*/ 31 h 1245"/>
                  <a:gd name="T102" fmla="*/ 27 w 631"/>
                  <a:gd name="T103" fmla="*/ 38 h 1245"/>
                  <a:gd name="T104" fmla="*/ 24 w 631"/>
                  <a:gd name="T105" fmla="*/ 44 h 1245"/>
                  <a:gd name="T106" fmla="*/ 20 w 631"/>
                  <a:gd name="T107" fmla="*/ 49 h 1245"/>
                  <a:gd name="T108" fmla="*/ 16 w 631"/>
                  <a:gd name="T109" fmla="*/ 54 h 1245"/>
                  <a:gd name="T110" fmla="*/ 11 w 631"/>
                  <a:gd name="T111" fmla="*/ 57 h 1245"/>
                  <a:gd name="T112" fmla="*/ 5 w 631"/>
                  <a:gd name="T113" fmla="*/ 59 h 1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31" h="1245">
                    <a:moveTo>
                      <a:pt x="9" y="1245"/>
                    </a:moveTo>
                    <a:lnTo>
                      <a:pt x="9" y="1079"/>
                    </a:lnTo>
                    <a:lnTo>
                      <a:pt x="34" y="1070"/>
                    </a:lnTo>
                    <a:lnTo>
                      <a:pt x="84" y="1045"/>
                    </a:lnTo>
                    <a:lnTo>
                      <a:pt x="130" y="1015"/>
                    </a:lnTo>
                    <a:lnTo>
                      <a:pt x="171" y="976"/>
                    </a:lnTo>
                    <a:lnTo>
                      <a:pt x="212" y="935"/>
                    </a:lnTo>
                    <a:lnTo>
                      <a:pt x="244" y="889"/>
                    </a:lnTo>
                    <a:lnTo>
                      <a:pt x="276" y="838"/>
                    </a:lnTo>
                    <a:lnTo>
                      <a:pt x="303" y="786"/>
                    </a:lnTo>
                    <a:lnTo>
                      <a:pt x="329" y="734"/>
                    </a:lnTo>
                    <a:lnTo>
                      <a:pt x="350" y="679"/>
                    </a:lnTo>
                    <a:lnTo>
                      <a:pt x="368" y="627"/>
                    </a:lnTo>
                    <a:lnTo>
                      <a:pt x="383" y="576"/>
                    </a:lnTo>
                    <a:lnTo>
                      <a:pt x="393" y="528"/>
                    </a:lnTo>
                    <a:lnTo>
                      <a:pt x="402" y="485"/>
                    </a:lnTo>
                    <a:lnTo>
                      <a:pt x="408" y="443"/>
                    </a:lnTo>
                    <a:lnTo>
                      <a:pt x="413" y="393"/>
                    </a:lnTo>
                    <a:lnTo>
                      <a:pt x="411" y="382"/>
                    </a:lnTo>
                    <a:lnTo>
                      <a:pt x="411" y="362"/>
                    </a:lnTo>
                    <a:lnTo>
                      <a:pt x="409" y="340"/>
                    </a:lnTo>
                    <a:lnTo>
                      <a:pt x="408" y="320"/>
                    </a:lnTo>
                    <a:lnTo>
                      <a:pt x="406" y="299"/>
                    </a:lnTo>
                    <a:lnTo>
                      <a:pt x="402" y="279"/>
                    </a:lnTo>
                    <a:lnTo>
                      <a:pt x="399" y="259"/>
                    </a:lnTo>
                    <a:lnTo>
                      <a:pt x="393" y="240"/>
                    </a:lnTo>
                    <a:lnTo>
                      <a:pt x="388" y="224"/>
                    </a:lnTo>
                    <a:lnTo>
                      <a:pt x="381" y="205"/>
                    </a:lnTo>
                    <a:lnTo>
                      <a:pt x="372" y="190"/>
                    </a:lnTo>
                    <a:lnTo>
                      <a:pt x="361" y="176"/>
                    </a:lnTo>
                    <a:lnTo>
                      <a:pt x="350" y="165"/>
                    </a:lnTo>
                    <a:lnTo>
                      <a:pt x="340" y="158"/>
                    </a:lnTo>
                    <a:lnTo>
                      <a:pt x="325" y="151"/>
                    </a:lnTo>
                    <a:lnTo>
                      <a:pt x="299" y="148"/>
                    </a:lnTo>
                    <a:lnTo>
                      <a:pt x="287" y="151"/>
                    </a:lnTo>
                    <a:lnTo>
                      <a:pt x="265" y="164"/>
                    </a:lnTo>
                    <a:lnTo>
                      <a:pt x="247" y="183"/>
                    </a:lnTo>
                    <a:lnTo>
                      <a:pt x="233" y="213"/>
                    </a:lnTo>
                    <a:lnTo>
                      <a:pt x="222" y="245"/>
                    </a:lnTo>
                    <a:lnTo>
                      <a:pt x="215" y="281"/>
                    </a:lnTo>
                    <a:lnTo>
                      <a:pt x="213" y="320"/>
                    </a:lnTo>
                    <a:lnTo>
                      <a:pt x="213" y="361"/>
                    </a:lnTo>
                    <a:lnTo>
                      <a:pt x="219" y="400"/>
                    </a:lnTo>
                    <a:lnTo>
                      <a:pt x="230" y="436"/>
                    </a:lnTo>
                    <a:lnTo>
                      <a:pt x="242" y="468"/>
                    </a:lnTo>
                    <a:lnTo>
                      <a:pt x="260" y="496"/>
                    </a:lnTo>
                    <a:lnTo>
                      <a:pt x="281" y="517"/>
                    </a:lnTo>
                    <a:lnTo>
                      <a:pt x="306" y="530"/>
                    </a:lnTo>
                    <a:lnTo>
                      <a:pt x="334" y="533"/>
                    </a:lnTo>
                    <a:lnTo>
                      <a:pt x="386" y="514"/>
                    </a:lnTo>
                    <a:lnTo>
                      <a:pt x="290" y="674"/>
                    </a:lnTo>
                    <a:lnTo>
                      <a:pt x="271" y="676"/>
                    </a:lnTo>
                    <a:lnTo>
                      <a:pt x="235" y="674"/>
                    </a:lnTo>
                    <a:lnTo>
                      <a:pt x="203" y="670"/>
                    </a:lnTo>
                    <a:lnTo>
                      <a:pt x="169" y="661"/>
                    </a:lnTo>
                    <a:lnTo>
                      <a:pt x="143" y="649"/>
                    </a:lnTo>
                    <a:lnTo>
                      <a:pt x="118" y="634"/>
                    </a:lnTo>
                    <a:lnTo>
                      <a:pt x="96" y="618"/>
                    </a:lnTo>
                    <a:lnTo>
                      <a:pt x="75" y="598"/>
                    </a:lnTo>
                    <a:lnTo>
                      <a:pt x="56" y="574"/>
                    </a:lnTo>
                    <a:lnTo>
                      <a:pt x="41" y="551"/>
                    </a:lnTo>
                    <a:lnTo>
                      <a:pt x="29" y="524"/>
                    </a:lnTo>
                    <a:lnTo>
                      <a:pt x="18" y="496"/>
                    </a:lnTo>
                    <a:lnTo>
                      <a:pt x="9" y="464"/>
                    </a:lnTo>
                    <a:lnTo>
                      <a:pt x="6" y="432"/>
                    </a:lnTo>
                    <a:lnTo>
                      <a:pt x="2" y="398"/>
                    </a:lnTo>
                    <a:lnTo>
                      <a:pt x="0" y="345"/>
                    </a:lnTo>
                    <a:lnTo>
                      <a:pt x="0" y="326"/>
                    </a:lnTo>
                    <a:lnTo>
                      <a:pt x="2" y="290"/>
                    </a:lnTo>
                    <a:lnTo>
                      <a:pt x="8" y="258"/>
                    </a:lnTo>
                    <a:lnTo>
                      <a:pt x="15" y="224"/>
                    </a:lnTo>
                    <a:lnTo>
                      <a:pt x="25" y="192"/>
                    </a:lnTo>
                    <a:lnTo>
                      <a:pt x="38" y="164"/>
                    </a:lnTo>
                    <a:lnTo>
                      <a:pt x="54" y="137"/>
                    </a:lnTo>
                    <a:lnTo>
                      <a:pt x="73" y="112"/>
                    </a:lnTo>
                    <a:lnTo>
                      <a:pt x="94" y="87"/>
                    </a:lnTo>
                    <a:lnTo>
                      <a:pt x="116" y="68"/>
                    </a:lnTo>
                    <a:lnTo>
                      <a:pt x="141" y="48"/>
                    </a:lnTo>
                    <a:lnTo>
                      <a:pt x="169" y="34"/>
                    </a:lnTo>
                    <a:lnTo>
                      <a:pt x="199" y="21"/>
                    </a:lnTo>
                    <a:lnTo>
                      <a:pt x="230" y="11"/>
                    </a:lnTo>
                    <a:lnTo>
                      <a:pt x="263" y="5"/>
                    </a:lnTo>
                    <a:lnTo>
                      <a:pt x="315" y="0"/>
                    </a:lnTo>
                    <a:lnTo>
                      <a:pt x="336" y="2"/>
                    </a:lnTo>
                    <a:lnTo>
                      <a:pt x="374" y="9"/>
                    </a:lnTo>
                    <a:lnTo>
                      <a:pt x="408" y="20"/>
                    </a:lnTo>
                    <a:lnTo>
                      <a:pt x="440" y="32"/>
                    </a:lnTo>
                    <a:lnTo>
                      <a:pt x="469" y="50"/>
                    </a:lnTo>
                    <a:lnTo>
                      <a:pt x="498" y="70"/>
                    </a:lnTo>
                    <a:lnTo>
                      <a:pt x="521" y="96"/>
                    </a:lnTo>
                    <a:lnTo>
                      <a:pt x="545" y="121"/>
                    </a:lnTo>
                    <a:lnTo>
                      <a:pt x="564" y="151"/>
                    </a:lnTo>
                    <a:lnTo>
                      <a:pt x="583" y="182"/>
                    </a:lnTo>
                    <a:lnTo>
                      <a:pt x="597" y="218"/>
                    </a:lnTo>
                    <a:lnTo>
                      <a:pt x="608" y="256"/>
                    </a:lnTo>
                    <a:lnTo>
                      <a:pt x="617" y="293"/>
                    </a:lnTo>
                    <a:lnTo>
                      <a:pt x="624" y="335"/>
                    </a:lnTo>
                    <a:lnTo>
                      <a:pt x="628" y="379"/>
                    </a:lnTo>
                    <a:lnTo>
                      <a:pt x="631" y="446"/>
                    </a:lnTo>
                    <a:lnTo>
                      <a:pt x="628" y="490"/>
                    </a:lnTo>
                    <a:lnTo>
                      <a:pt x="621" y="573"/>
                    </a:lnTo>
                    <a:lnTo>
                      <a:pt x="606" y="652"/>
                    </a:lnTo>
                    <a:lnTo>
                      <a:pt x="588" y="728"/>
                    </a:lnTo>
                    <a:lnTo>
                      <a:pt x="562" y="800"/>
                    </a:lnTo>
                    <a:lnTo>
                      <a:pt x="536" y="867"/>
                    </a:lnTo>
                    <a:lnTo>
                      <a:pt x="502" y="932"/>
                    </a:lnTo>
                    <a:lnTo>
                      <a:pt x="464" y="990"/>
                    </a:lnTo>
                    <a:lnTo>
                      <a:pt x="422" y="1044"/>
                    </a:lnTo>
                    <a:lnTo>
                      <a:pt x="377" y="1092"/>
                    </a:lnTo>
                    <a:lnTo>
                      <a:pt x="329" y="1134"/>
                    </a:lnTo>
                    <a:lnTo>
                      <a:pt x="276" y="1170"/>
                    </a:lnTo>
                    <a:lnTo>
                      <a:pt x="222" y="1198"/>
                    </a:lnTo>
                    <a:lnTo>
                      <a:pt x="164" y="1222"/>
                    </a:lnTo>
                    <a:lnTo>
                      <a:pt x="103" y="1238"/>
                    </a:lnTo>
                    <a:lnTo>
                      <a:pt x="9" y="1245"/>
                    </a:lnTo>
                    <a:close/>
                  </a:path>
                </a:pathLst>
              </a:custGeom>
              <a:solidFill>
                <a:srgbClr val="B65004"/>
              </a:solidFill>
              <a:ln w="0">
                <a:solidFill>
                  <a:srgbClr val="993300"/>
                </a:solidFill>
                <a:prstDash val="solid"/>
                <a:round/>
                <a:headEnd/>
                <a:tailEnd/>
              </a:ln>
            </p:spPr>
            <p:txBody>
              <a:bodyPr/>
              <a:lstStyle/>
              <a:p>
                <a:endParaRPr lang="en-US"/>
              </a:p>
            </p:txBody>
          </p:sp>
          <p:sp>
            <p:nvSpPr>
              <p:cNvPr id="27696" name="Freeform 57"/>
              <p:cNvSpPr>
                <a:spLocks/>
              </p:cNvSpPr>
              <p:nvPr/>
            </p:nvSpPr>
            <p:spPr bwMode="auto">
              <a:xfrm>
                <a:off x="4011" y="1785"/>
                <a:ext cx="18" cy="42"/>
              </a:xfrm>
              <a:custGeom>
                <a:avLst/>
                <a:gdLst>
                  <a:gd name="T0" fmla="*/ 4 w 392"/>
                  <a:gd name="T1" fmla="*/ 35 h 878"/>
                  <a:gd name="T2" fmla="*/ 4 w 392"/>
                  <a:gd name="T3" fmla="*/ 12 h 878"/>
                  <a:gd name="T4" fmla="*/ 4 w 392"/>
                  <a:gd name="T5" fmla="*/ 6 h 878"/>
                  <a:gd name="T6" fmla="*/ 5 w 392"/>
                  <a:gd name="T7" fmla="*/ 6 h 878"/>
                  <a:gd name="T8" fmla="*/ 7 w 392"/>
                  <a:gd name="T9" fmla="*/ 6 h 878"/>
                  <a:gd name="T10" fmla="*/ 8 w 392"/>
                  <a:gd name="T11" fmla="*/ 5 h 878"/>
                  <a:gd name="T12" fmla="*/ 9 w 392"/>
                  <a:gd name="T13" fmla="*/ 5 h 878"/>
                  <a:gd name="T14" fmla="*/ 10 w 392"/>
                  <a:gd name="T15" fmla="*/ 5 h 878"/>
                  <a:gd name="T16" fmla="*/ 11 w 392"/>
                  <a:gd name="T17" fmla="*/ 4 h 878"/>
                  <a:gd name="T18" fmla="*/ 11 w 392"/>
                  <a:gd name="T19" fmla="*/ 4 h 878"/>
                  <a:gd name="T20" fmla="*/ 12 w 392"/>
                  <a:gd name="T21" fmla="*/ 3 h 878"/>
                  <a:gd name="T22" fmla="*/ 12 w 392"/>
                  <a:gd name="T23" fmla="*/ 3 h 878"/>
                  <a:gd name="T24" fmla="*/ 13 w 392"/>
                  <a:gd name="T25" fmla="*/ 3 h 878"/>
                  <a:gd name="T26" fmla="*/ 13 w 392"/>
                  <a:gd name="T27" fmla="*/ 2 h 878"/>
                  <a:gd name="T28" fmla="*/ 13 w 392"/>
                  <a:gd name="T29" fmla="*/ 2 h 878"/>
                  <a:gd name="T30" fmla="*/ 14 w 392"/>
                  <a:gd name="T31" fmla="*/ 2 h 878"/>
                  <a:gd name="T32" fmla="*/ 14 w 392"/>
                  <a:gd name="T33" fmla="*/ 1 h 878"/>
                  <a:gd name="T34" fmla="*/ 14 w 392"/>
                  <a:gd name="T35" fmla="*/ 1 h 878"/>
                  <a:gd name="T36" fmla="*/ 15 w 392"/>
                  <a:gd name="T37" fmla="*/ 0 h 878"/>
                  <a:gd name="T38" fmla="*/ 15 w 392"/>
                  <a:gd name="T39" fmla="*/ 35 h 878"/>
                  <a:gd name="T40" fmla="*/ 15 w 392"/>
                  <a:gd name="T41" fmla="*/ 35 h 878"/>
                  <a:gd name="T42" fmla="*/ 15 w 392"/>
                  <a:gd name="T43" fmla="*/ 36 h 878"/>
                  <a:gd name="T44" fmla="*/ 15 w 392"/>
                  <a:gd name="T45" fmla="*/ 37 h 878"/>
                  <a:gd name="T46" fmla="*/ 15 w 392"/>
                  <a:gd name="T47" fmla="*/ 37 h 878"/>
                  <a:gd name="T48" fmla="*/ 15 w 392"/>
                  <a:gd name="T49" fmla="*/ 38 h 878"/>
                  <a:gd name="T50" fmla="*/ 15 w 392"/>
                  <a:gd name="T51" fmla="*/ 38 h 878"/>
                  <a:gd name="T52" fmla="*/ 16 w 392"/>
                  <a:gd name="T53" fmla="*/ 39 h 878"/>
                  <a:gd name="T54" fmla="*/ 16 w 392"/>
                  <a:gd name="T55" fmla="*/ 39 h 878"/>
                  <a:gd name="T56" fmla="*/ 16 w 392"/>
                  <a:gd name="T57" fmla="*/ 40 h 878"/>
                  <a:gd name="T58" fmla="*/ 16 w 392"/>
                  <a:gd name="T59" fmla="*/ 40 h 878"/>
                  <a:gd name="T60" fmla="*/ 16 w 392"/>
                  <a:gd name="T61" fmla="*/ 40 h 878"/>
                  <a:gd name="T62" fmla="*/ 17 w 392"/>
                  <a:gd name="T63" fmla="*/ 41 h 878"/>
                  <a:gd name="T64" fmla="*/ 17 w 392"/>
                  <a:gd name="T65" fmla="*/ 41 h 878"/>
                  <a:gd name="T66" fmla="*/ 17 w 392"/>
                  <a:gd name="T67" fmla="*/ 41 h 878"/>
                  <a:gd name="T68" fmla="*/ 18 w 392"/>
                  <a:gd name="T69" fmla="*/ 42 h 878"/>
                  <a:gd name="T70" fmla="*/ 18 w 392"/>
                  <a:gd name="T71" fmla="*/ 42 h 878"/>
                  <a:gd name="T72" fmla="*/ 0 w 392"/>
                  <a:gd name="T73" fmla="*/ 42 h 878"/>
                  <a:gd name="T74" fmla="*/ 0 w 392"/>
                  <a:gd name="T75" fmla="*/ 42 h 878"/>
                  <a:gd name="T76" fmla="*/ 1 w 392"/>
                  <a:gd name="T77" fmla="*/ 42 h 878"/>
                  <a:gd name="T78" fmla="*/ 1 w 392"/>
                  <a:gd name="T79" fmla="*/ 41 h 878"/>
                  <a:gd name="T80" fmla="*/ 1 w 392"/>
                  <a:gd name="T81" fmla="*/ 41 h 878"/>
                  <a:gd name="T82" fmla="*/ 2 w 392"/>
                  <a:gd name="T83" fmla="*/ 41 h 878"/>
                  <a:gd name="T84" fmla="*/ 2 w 392"/>
                  <a:gd name="T85" fmla="*/ 40 h 878"/>
                  <a:gd name="T86" fmla="*/ 3 w 392"/>
                  <a:gd name="T87" fmla="*/ 40 h 878"/>
                  <a:gd name="T88" fmla="*/ 3 w 392"/>
                  <a:gd name="T89" fmla="*/ 40 h 878"/>
                  <a:gd name="T90" fmla="*/ 3 w 392"/>
                  <a:gd name="T91" fmla="*/ 39 h 878"/>
                  <a:gd name="T92" fmla="*/ 3 w 392"/>
                  <a:gd name="T93" fmla="*/ 39 h 878"/>
                  <a:gd name="T94" fmla="*/ 4 w 392"/>
                  <a:gd name="T95" fmla="*/ 38 h 878"/>
                  <a:gd name="T96" fmla="*/ 4 w 392"/>
                  <a:gd name="T97" fmla="*/ 38 h 878"/>
                  <a:gd name="T98" fmla="*/ 4 w 392"/>
                  <a:gd name="T99" fmla="*/ 37 h 878"/>
                  <a:gd name="T100" fmla="*/ 4 w 392"/>
                  <a:gd name="T101" fmla="*/ 36 h 878"/>
                  <a:gd name="T102" fmla="*/ 4 w 392"/>
                  <a:gd name="T103" fmla="*/ 36 h 878"/>
                  <a:gd name="T104" fmla="*/ 4 w 392"/>
                  <a:gd name="T105" fmla="*/ 35 h 8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2" h="878">
                    <a:moveTo>
                      <a:pt x="91" y="724"/>
                    </a:moveTo>
                    <a:lnTo>
                      <a:pt x="91" y="248"/>
                    </a:lnTo>
                    <a:lnTo>
                      <a:pt x="91" y="129"/>
                    </a:lnTo>
                    <a:lnTo>
                      <a:pt x="109" y="126"/>
                    </a:lnTo>
                    <a:lnTo>
                      <a:pt x="142" y="119"/>
                    </a:lnTo>
                    <a:lnTo>
                      <a:pt x="170" y="111"/>
                    </a:lnTo>
                    <a:lnTo>
                      <a:pt x="195" y="102"/>
                    </a:lnTo>
                    <a:lnTo>
                      <a:pt x="215" y="95"/>
                    </a:lnTo>
                    <a:lnTo>
                      <a:pt x="233" y="88"/>
                    </a:lnTo>
                    <a:lnTo>
                      <a:pt x="248" y="80"/>
                    </a:lnTo>
                    <a:lnTo>
                      <a:pt x="261" y="73"/>
                    </a:lnTo>
                    <a:lnTo>
                      <a:pt x="272" y="64"/>
                    </a:lnTo>
                    <a:lnTo>
                      <a:pt x="281" y="55"/>
                    </a:lnTo>
                    <a:lnTo>
                      <a:pt x="286" y="48"/>
                    </a:lnTo>
                    <a:lnTo>
                      <a:pt x="293" y="39"/>
                    </a:lnTo>
                    <a:lnTo>
                      <a:pt x="298" y="32"/>
                    </a:lnTo>
                    <a:lnTo>
                      <a:pt x="304" y="23"/>
                    </a:lnTo>
                    <a:lnTo>
                      <a:pt x="309" y="14"/>
                    </a:lnTo>
                    <a:lnTo>
                      <a:pt x="320" y="0"/>
                    </a:lnTo>
                    <a:lnTo>
                      <a:pt x="320" y="731"/>
                    </a:lnTo>
                    <a:lnTo>
                      <a:pt x="320" y="739"/>
                    </a:lnTo>
                    <a:lnTo>
                      <a:pt x="320" y="753"/>
                    </a:lnTo>
                    <a:lnTo>
                      <a:pt x="323" y="766"/>
                    </a:lnTo>
                    <a:lnTo>
                      <a:pt x="325" y="780"/>
                    </a:lnTo>
                    <a:lnTo>
                      <a:pt x="329" y="791"/>
                    </a:lnTo>
                    <a:lnTo>
                      <a:pt x="332" y="801"/>
                    </a:lnTo>
                    <a:lnTo>
                      <a:pt x="338" y="812"/>
                    </a:lnTo>
                    <a:lnTo>
                      <a:pt x="341" y="821"/>
                    </a:lnTo>
                    <a:lnTo>
                      <a:pt x="348" y="828"/>
                    </a:lnTo>
                    <a:lnTo>
                      <a:pt x="354" y="837"/>
                    </a:lnTo>
                    <a:lnTo>
                      <a:pt x="359" y="844"/>
                    </a:lnTo>
                    <a:lnTo>
                      <a:pt x="365" y="853"/>
                    </a:lnTo>
                    <a:lnTo>
                      <a:pt x="370" y="860"/>
                    </a:lnTo>
                    <a:lnTo>
                      <a:pt x="378" y="867"/>
                    </a:lnTo>
                    <a:lnTo>
                      <a:pt x="383" y="872"/>
                    </a:lnTo>
                    <a:lnTo>
                      <a:pt x="392" y="878"/>
                    </a:lnTo>
                    <a:lnTo>
                      <a:pt x="0" y="878"/>
                    </a:lnTo>
                    <a:lnTo>
                      <a:pt x="5" y="878"/>
                    </a:lnTo>
                    <a:lnTo>
                      <a:pt x="14" y="870"/>
                    </a:lnTo>
                    <a:lnTo>
                      <a:pt x="23" y="865"/>
                    </a:lnTo>
                    <a:lnTo>
                      <a:pt x="32" y="859"/>
                    </a:lnTo>
                    <a:lnTo>
                      <a:pt x="41" y="852"/>
                    </a:lnTo>
                    <a:lnTo>
                      <a:pt x="48" y="844"/>
                    </a:lnTo>
                    <a:lnTo>
                      <a:pt x="55" y="835"/>
                    </a:lnTo>
                    <a:lnTo>
                      <a:pt x="62" y="827"/>
                    </a:lnTo>
                    <a:lnTo>
                      <a:pt x="69" y="818"/>
                    </a:lnTo>
                    <a:lnTo>
                      <a:pt x="75" y="807"/>
                    </a:lnTo>
                    <a:lnTo>
                      <a:pt x="78" y="796"/>
                    </a:lnTo>
                    <a:lnTo>
                      <a:pt x="84" y="784"/>
                    </a:lnTo>
                    <a:lnTo>
                      <a:pt x="85" y="771"/>
                    </a:lnTo>
                    <a:lnTo>
                      <a:pt x="89" y="759"/>
                    </a:lnTo>
                    <a:lnTo>
                      <a:pt x="91" y="746"/>
                    </a:lnTo>
                    <a:lnTo>
                      <a:pt x="91" y="724"/>
                    </a:lnTo>
                    <a:close/>
                  </a:path>
                </a:pathLst>
              </a:custGeom>
              <a:solidFill>
                <a:srgbClr val="B65004"/>
              </a:solidFill>
              <a:ln w="0">
                <a:solidFill>
                  <a:srgbClr val="993300"/>
                </a:solidFill>
                <a:prstDash val="solid"/>
                <a:round/>
                <a:headEnd/>
                <a:tailEnd/>
              </a:ln>
            </p:spPr>
            <p:txBody>
              <a:bodyPr/>
              <a:lstStyle/>
              <a:p>
                <a:endParaRPr lang="en-US"/>
              </a:p>
            </p:txBody>
          </p:sp>
          <p:sp>
            <p:nvSpPr>
              <p:cNvPr id="27697" name="Freeform 58"/>
              <p:cNvSpPr>
                <a:spLocks/>
              </p:cNvSpPr>
              <p:nvPr/>
            </p:nvSpPr>
            <p:spPr bwMode="auto">
              <a:xfrm>
                <a:off x="4110" y="1799"/>
                <a:ext cx="7" cy="14"/>
              </a:xfrm>
              <a:custGeom>
                <a:avLst/>
                <a:gdLst>
                  <a:gd name="T0" fmla="*/ 0 w 160"/>
                  <a:gd name="T1" fmla="*/ 14 h 297"/>
                  <a:gd name="T2" fmla="*/ 7 w 160"/>
                  <a:gd name="T3" fmla="*/ 14 h 297"/>
                  <a:gd name="T4" fmla="*/ 7 w 160"/>
                  <a:gd name="T5" fmla="*/ 0 h 297"/>
                  <a:gd name="T6" fmla="*/ 0 w 160"/>
                  <a:gd name="T7" fmla="*/ 14 h 2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 h="297">
                    <a:moveTo>
                      <a:pt x="0" y="297"/>
                    </a:moveTo>
                    <a:lnTo>
                      <a:pt x="160" y="297"/>
                    </a:lnTo>
                    <a:lnTo>
                      <a:pt x="160" y="0"/>
                    </a:lnTo>
                    <a:lnTo>
                      <a:pt x="0" y="297"/>
                    </a:lnTo>
                    <a:close/>
                  </a:path>
                </a:pathLst>
              </a:custGeom>
              <a:solidFill>
                <a:srgbClr val="E98304"/>
              </a:solidFill>
              <a:ln w="0">
                <a:solidFill>
                  <a:srgbClr val="993300"/>
                </a:solidFill>
                <a:prstDash val="solid"/>
                <a:round/>
                <a:headEnd/>
                <a:tailEnd/>
              </a:ln>
            </p:spPr>
            <p:txBody>
              <a:bodyPr/>
              <a:lstStyle/>
              <a:p>
                <a:endParaRPr lang="en-US"/>
              </a:p>
            </p:txBody>
          </p:sp>
          <p:sp>
            <p:nvSpPr>
              <p:cNvPr id="27698" name="Freeform 59"/>
              <p:cNvSpPr>
                <a:spLocks/>
              </p:cNvSpPr>
              <p:nvPr/>
            </p:nvSpPr>
            <p:spPr bwMode="auto">
              <a:xfrm>
                <a:off x="3901" y="1773"/>
                <a:ext cx="55" cy="18"/>
              </a:xfrm>
              <a:custGeom>
                <a:avLst/>
                <a:gdLst>
                  <a:gd name="T0" fmla="*/ 3 w 1161"/>
                  <a:gd name="T1" fmla="*/ 5 h 375"/>
                  <a:gd name="T2" fmla="*/ 8 w 1161"/>
                  <a:gd name="T3" fmla="*/ 2 h 375"/>
                  <a:gd name="T4" fmla="*/ 11 w 1161"/>
                  <a:gd name="T5" fmla="*/ 0 h 375"/>
                  <a:gd name="T6" fmla="*/ 14 w 1161"/>
                  <a:gd name="T7" fmla="*/ 0 h 375"/>
                  <a:gd name="T8" fmla="*/ 17 w 1161"/>
                  <a:gd name="T9" fmla="*/ 1 h 375"/>
                  <a:gd name="T10" fmla="*/ 19 w 1161"/>
                  <a:gd name="T11" fmla="*/ 1 h 375"/>
                  <a:gd name="T12" fmla="*/ 21 w 1161"/>
                  <a:gd name="T13" fmla="*/ 3 h 375"/>
                  <a:gd name="T14" fmla="*/ 24 w 1161"/>
                  <a:gd name="T15" fmla="*/ 3 h 375"/>
                  <a:gd name="T16" fmla="*/ 27 w 1161"/>
                  <a:gd name="T17" fmla="*/ 3 h 375"/>
                  <a:gd name="T18" fmla="*/ 31 w 1161"/>
                  <a:gd name="T19" fmla="*/ 3 h 375"/>
                  <a:gd name="T20" fmla="*/ 34 w 1161"/>
                  <a:gd name="T21" fmla="*/ 2 h 375"/>
                  <a:gd name="T22" fmla="*/ 36 w 1161"/>
                  <a:gd name="T23" fmla="*/ 2 h 375"/>
                  <a:gd name="T24" fmla="*/ 39 w 1161"/>
                  <a:gd name="T25" fmla="*/ 3 h 375"/>
                  <a:gd name="T26" fmla="*/ 43 w 1161"/>
                  <a:gd name="T27" fmla="*/ 5 h 375"/>
                  <a:gd name="T28" fmla="*/ 47 w 1161"/>
                  <a:gd name="T29" fmla="*/ 8 h 375"/>
                  <a:gd name="T30" fmla="*/ 52 w 1161"/>
                  <a:gd name="T31" fmla="*/ 14 h 375"/>
                  <a:gd name="T32" fmla="*/ 52 w 1161"/>
                  <a:gd name="T33" fmla="*/ 15 h 375"/>
                  <a:gd name="T34" fmla="*/ 47 w 1161"/>
                  <a:gd name="T35" fmla="*/ 10 h 375"/>
                  <a:gd name="T36" fmla="*/ 42 w 1161"/>
                  <a:gd name="T37" fmla="*/ 7 h 375"/>
                  <a:gd name="T38" fmla="*/ 39 w 1161"/>
                  <a:gd name="T39" fmla="*/ 6 h 375"/>
                  <a:gd name="T40" fmla="*/ 36 w 1161"/>
                  <a:gd name="T41" fmla="*/ 5 h 375"/>
                  <a:gd name="T42" fmla="*/ 33 w 1161"/>
                  <a:gd name="T43" fmla="*/ 6 h 375"/>
                  <a:gd name="T44" fmla="*/ 31 w 1161"/>
                  <a:gd name="T45" fmla="*/ 6 h 375"/>
                  <a:gd name="T46" fmla="*/ 28 w 1161"/>
                  <a:gd name="T47" fmla="*/ 6 h 375"/>
                  <a:gd name="T48" fmla="*/ 24 w 1161"/>
                  <a:gd name="T49" fmla="*/ 6 h 375"/>
                  <a:gd name="T50" fmla="*/ 22 w 1161"/>
                  <a:gd name="T51" fmla="*/ 6 h 375"/>
                  <a:gd name="T52" fmla="*/ 19 w 1161"/>
                  <a:gd name="T53" fmla="*/ 5 h 375"/>
                  <a:gd name="T54" fmla="*/ 17 w 1161"/>
                  <a:gd name="T55" fmla="*/ 4 h 375"/>
                  <a:gd name="T56" fmla="*/ 15 w 1161"/>
                  <a:gd name="T57" fmla="*/ 3 h 375"/>
                  <a:gd name="T58" fmla="*/ 12 w 1161"/>
                  <a:gd name="T59" fmla="*/ 3 h 375"/>
                  <a:gd name="T60" fmla="*/ 8 w 1161"/>
                  <a:gd name="T61" fmla="*/ 4 h 375"/>
                  <a:gd name="T62" fmla="*/ 3 w 1161"/>
                  <a:gd name="T63" fmla="*/ 6 h 3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1" h="375">
                    <a:moveTo>
                      <a:pt x="0" y="153"/>
                    </a:moveTo>
                    <a:lnTo>
                      <a:pt x="63" y="105"/>
                    </a:lnTo>
                    <a:lnTo>
                      <a:pt x="117" y="67"/>
                    </a:lnTo>
                    <a:lnTo>
                      <a:pt x="164" y="38"/>
                    </a:lnTo>
                    <a:lnTo>
                      <a:pt x="205" y="18"/>
                    </a:lnTo>
                    <a:lnTo>
                      <a:pt x="241" y="6"/>
                    </a:lnTo>
                    <a:lnTo>
                      <a:pt x="274" y="0"/>
                    </a:lnTo>
                    <a:lnTo>
                      <a:pt x="303" y="0"/>
                    </a:lnTo>
                    <a:lnTo>
                      <a:pt x="328" y="4"/>
                    </a:lnTo>
                    <a:lnTo>
                      <a:pt x="351" y="11"/>
                    </a:lnTo>
                    <a:lnTo>
                      <a:pt x="373" y="20"/>
                    </a:lnTo>
                    <a:lnTo>
                      <a:pt x="395" y="31"/>
                    </a:lnTo>
                    <a:lnTo>
                      <a:pt x="419" y="43"/>
                    </a:lnTo>
                    <a:lnTo>
                      <a:pt x="442" y="54"/>
                    </a:lnTo>
                    <a:lnTo>
                      <a:pt x="469" y="63"/>
                    </a:lnTo>
                    <a:lnTo>
                      <a:pt x="497" y="68"/>
                    </a:lnTo>
                    <a:lnTo>
                      <a:pt x="532" y="72"/>
                    </a:lnTo>
                    <a:lnTo>
                      <a:pt x="573" y="70"/>
                    </a:lnTo>
                    <a:lnTo>
                      <a:pt x="613" y="67"/>
                    </a:lnTo>
                    <a:lnTo>
                      <a:pt x="648" y="59"/>
                    </a:lnTo>
                    <a:lnTo>
                      <a:pt x="680" y="54"/>
                    </a:lnTo>
                    <a:lnTo>
                      <a:pt x="710" y="47"/>
                    </a:lnTo>
                    <a:lnTo>
                      <a:pt x="739" y="43"/>
                    </a:lnTo>
                    <a:lnTo>
                      <a:pt x="770" y="42"/>
                    </a:lnTo>
                    <a:lnTo>
                      <a:pt x="801" y="45"/>
                    </a:lnTo>
                    <a:lnTo>
                      <a:pt x="831" y="54"/>
                    </a:lnTo>
                    <a:lnTo>
                      <a:pt x="865" y="68"/>
                    </a:lnTo>
                    <a:lnTo>
                      <a:pt x="904" y="94"/>
                    </a:lnTo>
                    <a:lnTo>
                      <a:pt x="943" y="127"/>
                    </a:lnTo>
                    <a:lnTo>
                      <a:pt x="988" y="170"/>
                    </a:lnTo>
                    <a:lnTo>
                      <a:pt x="1041" y="224"/>
                    </a:lnTo>
                    <a:lnTo>
                      <a:pt x="1096" y="292"/>
                    </a:lnTo>
                    <a:lnTo>
                      <a:pt x="1161" y="375"/>
                    </a:lnTo>
                    <a:lnTo>
                      <a:pt x="1094" y="310"/>
                    </a:lnTo>
                    <a:lnTo>
                      <a:pt x="1037" y="258"/>
                    </a:lnTo>
                    <a:lnTo>
                      <a:pt x="984" y="214"/>
                    </a:lnTo>
                    <a:lnTo>
                      <a:pt x="938" y="180"/>
                    </a:lnTo>
                    <a:lnTo>
                      <a:pt x="897" y="155"/>
                    </a:lnTo>
                    <a:lnTo>
                      <a:pt x="858" y="136"/>
                    </a:lnTo>
                    <a:lnTo>
                      <a:pt x="824" y="123"/>
                    </a:lnTo>
                    <a:lnTo>
                      <a:pt x="792" y="116"/>
                    </a:lnTo>
                    <a:lnTo>
                      <a:pt x="762" y="114"/>
                    </a:lnTo>
                    <a:lnTo>
                      <a:pt x="734" y="114"/>
                    </a:lnTo>
                    <a:lnTo>
                      <a:pt x="705" y="118"/>
                    </a:lnTo>
                    <a:lnTo>
                      <a:pt x="676" y="121"/>
                    </a:lnTo>
                    <a:lnTo>
                      <a:pt x="646" y="127"/>
                    </a:lnTo>
                    <a:lnTo>
                      <a:pt x="615" y="130"/>
                    </a:lnTo>
                    <a:lnTo>
                      <a:pt x="581" y="134"/>
                    </a:lnTo>
                    <a:lnTo>
                      <a:pt x="543" y="134"/>
                    </a:lnTo>
                    <a:lnTo>
                      <a:pt x="510" y="130"/>
                    </a:lnTo>
                    <a:lnTo>
                      <a:pt x="481" y="125"/>
                    </a:lnTo>
                    <a:lnTo>
                      <a:pt x="454" y="118"/>
                    </a:lnTo>
                    <a:lnTo>
                      <a:pt x="431" y="107"/>
                    </a:lnTo>
                    <a:lnTo>
                      <a:pt x="410" y="98"/>
                    </a:lnTo>
                    <a:lnTo>
                      <a:pt x="385" y="86"/>
                    </a:lnTo>
                    <a:lnTo>
                      <a:pt x="364" y="77"/>
                    </a:lnTo>
                    <a:lnTo>
                      <a:pt x="341" y="70"/>
                    </a:lnTo>
                    <a:lnTo>
                      <a:pt x="314" y="65"/>
                    </a:lnTo>
                    <a:lnTo>
                      <a:pt x="285" y="63"/>
                    </a:lnTo>
                    <a:lnTo>
                      <a:pt x="252" y="65"/>
                    </a:lnTo>
                    <a:lnTo>
                      <a:pt x="214" y="70"/>
                    </a:lnTo>
                    <a:lnTo>
                      <a:pt x="172" y="81"/>
                    </a:lnTo>
                    <a:lnTo>
                      <a:pt x="122" y="100"/>
                    </a:lnTo>
                    <a:lnTo>
                      <a:pt x="65" y="123"/>
                    </a:lnTo>
                    <a:lnTo>
                      <a:pt x="0" y="153"/>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699" name="Freeform 60"/>
              <p:cNvSpPr>
                <a:spLocks/>
              </p:cNvSpPr>
              <p:nvPr/>
            </p:nvSpPr>
            <p:spPr bwMode="auto">
              <a:xfrm>
                <a:off x="3947" y="1789"/>
                <a:ext cx="9" cy="8"/>
              </a:xfrm>
              <a:custGeom>
                <a:avLst/>
                <a:gdLst>
                  <a:gd name="T0" fmla="*/ 9 w 185"/>
                  <a:gd name="T1" fmla="*/ 1 h 156"/>
                  <a:gd name="T2" fmla="*/ 8 w 185"/>
                  <a:gd name="T3" fmla="*/ 0 h 156"/>
                  <a:gd name="T4" fmla="*/ 7 w 185"/>
                  <a:gd name="T5" fmla="*/ 0 h 156"/>
                  <a:gd name="T6" fmla="*/ 6 w 185"/>
                  <a:gd name="T7" fmla="*/ 0 h 156"/>
                  <a:gd name="T8" fmla="*/ 5 w 185"/>
                  <a:gd name="T9" fmla="*/ 1 h 156"/>
                  <a:gd name="T10" fmla="*/ 3 w 185"/>
                  <a:gd name="T11" fmla="*/ 1 h 156"/>
                  <a:gd name="T12" fmla="*/ 2 w 185"/>
                  <a:gd name="T13" fmla="*/ 3 h 156"/>
                  <a:gd name="T14" fmla="*/ 1 w 185"/>
                  <a:gd name="T15" fmla="*/ 4 h 156"/>
                  <a:gd name="T16" fmla="*/ 0 w 185"/>
                  <a:gd name="T17" fmla="*/ 7 h 156"/>
                  <a:gd name="T18" fmla="*/ 1 w 185"/>
                  <a:gd name="T19" fmla="*/ 8 h 156"/>
                  <a:gd name="T20" fmla="*/ 2 w 185"/>
                  <a:gd name="T21" fmla="*/ 7 h 156"/>
                  <a:gd name="T22" fmla="*/ 3 w 185"/>
                  <a:gd name="T23" fmla="*/ 6 h 156"/>
                  <a:gd name="T24" fmla="*/ 4 w 185"/>
                  <a:gd name="T25" fmla="*/ 5 h 156"/>
                  <a:gd name="T26" fmla="*/ 4 w 185"/>
                  <a:gd name="T27" fmla="*/ 4 h 156"/>
                  <a:gd name="T28" fmla="*/ 5 w 185"/>
                  <a:gd name="T29" fmla="*/ 3 h 156"/>
                  <a:gd name="T30" fmla="*/ 6 w 185"/>
                  <a:gd name="T31" fmla="*/ 2 h 156"/>
                  <a:gd name="T32" fmla="*/ 8 w 185"/>
                  <a:gd name="T33" fmla="*/ 1 h 156"/>
                  <a:gd name="T34" fmla="*/ 9 w 185"/>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5" h="156">
                    <a:moveTo>
                      <a:pt x="185" y="17"/>
                    </a:moveTo>
                    <a:lnTo>
                      <a:pt x="167" y="6"/>
                    </a:lnTo>
                    <a:lnTo>
                      <a:pt x="146" y="0"/>
                    </a:lnTo>
                    <a:lnTo>
                      <a:pt x="121" y="0"/>
                    </a:lnTo>
                    <a:lnTo>
                      <a:pt x="96" y="10"/>
                    </a:lnTo>
                    <a:lnTo>
                      <a:pt x="69" y="26"/>
                    </a:lnTo>
                    <a:lnTo>
                      <a:pt x="43" y="51"/>
                    </a:lnTo>
                    <a:lnTo>
                      <a:pt x="19" y="85"/>
                    </a:lnTo>
                    <a:lnTo>
                      <a:pt x="0" y="128"/>
                    </a:lnTo>
                    <a:lnTo>
                      <a:pt x="30" y="156"/>
                    </a:lnTo>
                    <a:lnTo>
                      <a:pt x="43" y="136"/>
                    </a:lnTo>
                    <a:lnTo>
                      <a:pt x="55" y="112"/>
                    </a:lnTo>
                    <a:lnTo>
                      <a:pt x="72" y="90"/>
                    </a:lnTo>
                    <a:lnTo>
                      <a:pt x="90" y="69"/>
                    </a:lnTo>
                    <a:lnTo>
                      <a:pt x="110" y="49"/>
                    </a:lnTo>
                    <a:lnTo>
                      <a:pt x="133" y="35"/>
                    </a:lnTo>
                    <a:lnTo>
                      <a:pt x="158" y="22"/>
                    </a:lnTo>
                    <a:lnTo>
                      <a:pt x="185" y="17"/>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0" name="Freeform 61"/>
              <p:cNvSpPr>
                <a:spLocks/>
              </p:cNvSpPr>
              <p:nvPr/>
            </p:nvSpPr>
            <p:spPr bwMode="auto">
              <a:xfrm>
                <a:off x="3947" y="1795"/>
                <a:ext cx="40" cy="35"/>
              </a:xfrm>
              <a:custGeom>
                <a:avLst/>
                <a:gdLst>
                  <a:gd name="T0" fmla="*/ 0 w 837"/>
                  <a:gd name="T1" fmla="*/ 0 h 737"/>
                  <a:gd name="T2" fmla="*/ 2 w 837"/>
                  <a:gd name="T3" fmla="*/ 2 h 737"/>
                  <a:gd name="T4" fmla="*/ 5 w 837"/>
                  <a:gd name="T5" fmla="*/ 4 h 737"/>
                  <a:gd name="T6" fmla="*/ 7 w 837"/>
                  <a:gd name="T7" fmla="*/ 6 h 737"/>
                  <a:gd name="T8" fmla="*/ 10 w 837"/>
                  <a:gd name="T9" fmla="*/ 8 h 737"/>
                  <a:gd name="T10" fmla="*/ 13 w 837"/>
                  <a:gd name="T11" fmla="*/ 10 h 737"/>
                  <a:gd name="T12" fmla="*/ 17 w 837"/>
                  <a:gd name="T13" fmla="*/ 12 h 737"/>
                  <a:gd name="T14" fmla="*/ 20 w 837"/>
                  <a:gd name="T15" fmla="*/ 14 h 737"/>
                  <a:gd name="T16" fmla="*/ 23 w 837"/>
                  <a:gd name="T17" fmla="*/ 16 h 737"/>
                  <a:gd name="T18" fmla="*/ 26 w 837"/>
                  <a:gd name="T19" fmla="*/ 19 h 737"/>
                  <a:gd name="T20" fmla="*/ 29 w 837"/>
                  <a:gd name="T21" fmla="*/ 21 h 737"/>
                  <a:gd name="T22" fmla="*/ 32 w 837"/>
                  <a:gd name="T23" fmla="*/ 23 h 737"/>
                  <a:gd name="T24" fmla="*/ 35 w 837"/>
                  <a:gd name="T25" fmla="*/ 26 h 737"/>
                  <a:gd name="T26" fmla="*/ 37 w 837"/>
                  <a:gd name="T27" fmla="*/ 28 h 737"/>
                  <a:gd name="T28" fmla="*/ 38 w 837"/>
                  <a:gd name="T29" fmla="*/ 30 h 737"/>
                  <a:gd name="T30" fmla="*/ 39 w 837"/>
                  <a:gd name="T31" fmla="*/ 33 h 737"/>
                  <a:gd name="T32" fmla="*/ 40 w 837"/>
                  <a:gd name="T33" fmla="*/ 35 h 737"/>
                  <a:gd name="T34" fmla="*/ 35 w 837"/>
                  <a:gd name="T35" fmla="*/ 32 h 737"/>
                  <a:gd name="T36" fmla="*/ 35 w 837"/>
                  <a:gd name="T37" fmla="*/ 30 h 737"/>
                  <a:gd name="T38" fmla="*/ 33 w 837"/>
                  <a:gd name="T39" fmla="*/ 28 h 737"/>
                  <a:gd name="T40" fmla="*/ 31 w 837"/>
                  <a:gd name="T41" fmla="*/ 25 h 737"/>
                  <a:gd name="T42" fmla="*/ 29 w 837"/>
                  <a:gd name="T43" fmla="*/ 23 h 737"/>
                  <a:gd name="T44" fmla="*/ 26 w 837"/>
                  <a:gd name="T45" fmla="*/ 21 h 737"/>
                  <a:gd name="T46" fmla="*/ 23 w 837"/>
                  <a:gd name="T47" fmla="*/ 18 h 737"/>
                  <a:gd name="T48" fmla="*/ 20 w 837"/>
                  <a:gd name="T49" fmla="*/ 16 h 737"/>
                  <a:gd name="T50" fmla="*/ 16 w 837"/>
                  <a:gd name="T51" fmla="*/ 14 h 737"/>
                  <a:gd name="T52" fmla="*/ 13 w 837"/>
                  <a:gd name="T53" fmla="*/ 12 h 737"/>
                  <a:gd name="T54" fmla="*/ 10 w 837"/>
                  <a:gd name="T55" fmla="*/ 9 h 737"/>
                  <a:gd name="T56" fmla="*/ 7 w 837"/>
                  <a:gd name="T57" fmla="*/ 7 h 737"/>
                  <a:gd name="T58" fmla="*/ 5 w 837"/>
                  <a:gd name="T59" fmla="*/ 5 h 737"/>
                  <a:gd name="T60" fmla="*/ 3 w 837"/>
                  <a:gd name="T61" fmla="*/ 4 h 737"/>
                  <a:gd name="T62" fmla="*/ 1 w 837"/>
                  <a:gd name="T63" fmla="*/ 2 h 737"/>
                  <a:gd name="T64" fmla="*/ 0 w 837"/>
                  <a:gd name="T65" fmla="*/ 1 h 737"/>
                  <a:gd name="T66" fmla="*/ 0 w 837"/>
                  <a:gd name="T67" fmla="*/ 0 h 7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37" h="737">
                    <a:moveTo>
                      <a:pt x="0" y="0"/>
                    </a:moveTo>
                    <a:lnTo>
                      <a:pt x="45" y="38"/>
                    </a:lnTo>
                    <a:lnTo>
                      <a:pt x="96" y="78"/>
                    </a:lnTo>
                    <a:lnTo>
                      <a:pt x="153" y="119"/>
                    </a:lnTo>
                    <a:lnTo>
                      <a:pt x="217" y="163"/>
                    </a:lnTo>
                    <a:lnTo>
                      <a:pt x="281" y="206"/>
                    </a:lnTo>
                    <a:lnTo>
                      <a:pt x="350" y="250"/>
                    </a:lnTo>
                    <a:lnTo>
                      <a:pt x="418" y="298"/>
                    </a:lnTo>
                    <a:lnTo>
                      <a:pt x="485" y="344"/>
                    </a:lnTo>
                    <a:lnTo>
                      <a:pt x="550" y="391"/>
                    </a:lnTo>
                    <a:lnTo>
                      <a:pt x="613" y="440"/>
                    </a:lnTo>
                    <a:lnTo>
                      <a:pt x="669" y="488"/>
                    </a:lnTo>
                    <a:lnTo>
                      <a:pt x="722" y="539"/>
                    </a:lnTo>
                    <a:lnTo>
                      <a:pt x="765" y="588"/>
                    </a:lnTo>
                    <a:lnTo>
                      <a:pt x="799" y="638"/>
                    </a:lnTo>
                    <a:lnTo>
                      <a:pt x="824" y="687"/>
                    </a:lnTo>
                    <a:lnTo>
                      <a:pt x="837" y="737"/>
                    </a:lnTo>
                    <a:lnTo>
                      <a:pt x="740" y="666"/>
                    </a:lnTo>
                    <a:lnTo>
                      <a:pt x="722" y="624"/>
                    </a:lnTo>
                    <a:lnTo>
                      <a:pt x="690" y="581"/>
                    </a:lnTo>
                    <a:lnTo>
                      <a:pt x="647" y="536"/>
                    </a:lnTo>
                    <a:lnTo>
                      <a:pt x="597" y="487"/>
                    </a:lnTo>
                    <a:lnTo>
                      <a:pt x="539" y="438"/>
                    </a:lnTo>
                    <a:lnTo>
                      <a:pt x="477" y="389"/>
                    </a:lnTo>
                    <a:lnTo>
                      <a:pt x="411" y="341"/>
                    </a:lnTo>
                    <a:lnTo>
                      <a:pt x="343" y="292"/>
                    </a:lnTo>
                    <a:lnTo>
                      <a:pt x="278" y="243"/>
                    </a:lnTo>
                    <a:lnTo>
                      <a:pt x="213" y="198"/>
                    </a:lnTo>
                    <a:lnTo>
                      <a:pt x="155" y="155"/>
                    </a:lnTo>
                    <a:lnTo>
                      <a:pt x="103" y="115"/>
                    </a:lnTo>
                    <a:lnTo>
                      <a:pt x="59" y="79"/>
                    </a:lnTo>
                    <a:lnTo>
                      <a:pt x="27" y="49"/>
                    </a:lnTo>
                    <a:lnTo>
                      <a:pt x="6" y="22"/>
                    </a:lnTo>
                    <a:lnTo>
                      <a:pt x="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1" name="Freeform 62"/>
              <p:cNvSpPr>
                <a:spLocks/>
              </p:cNvSpPr>
              <p:nvPr/>
            </p:nvSpPr>
            <p:spPr bwMode="auto">
              <a:xfrm>
                <a:off x="3951" y="1817"/>
                <a:ext cx="72" cy="84"/>
              </a:xfrm>
              <a:custGeom>
                <a:avLst/>
                <a:gdLst>
                  <a:gd name="T0" fmla="*/ 2 w 1507"/>
                  <a:gd name="T1" fmla="*/ 0 h 1758"/>
                  <a:gd name="T2" fmla="*/ 7 w 1507"/>
                  <a:gd name="T3" fmla="*/ 0 h 1758"/>
                  <a:gd name="T4" fmla="*/ 13 w 1507"/>
                  <a:gd name="T5" fmla="*/ 1 h 1758"/>
                  <a:gd name="T6" fmla="*/ 19 w 1507"/>
                  <a:gd name="T7" fmla="*/ 3 h 1758"/>
                  <a:gd name="T8" fmla="*/ 25 w 1507"/>
                  <a:gd name="T9" fmla="*/ 5 h 1758"/>
                  <a:gd name="T10" fmla="*/ 32 w 1507"/>
                  <a:gd name="T11" fmla="*/ 9 h 1758"/>
                  <a:gd name="T12" fmla="*/ 38 w 1507"/>
                  <a:gd name="T13" fmla="*/ 13 h 1758"/>
                  <a:gd name="T14" fmla="*/ 45 w 1507"/>
                  <a:gd name="T15" fmla="*/ 18 h 1758"/>
                  <a:gd name="T16" fmla="*/ 51 w 1507"/>
                  <a:gd name="T17" fmla="*/ 24 h 1758"/>
                  <a:gd name="T18" fmla="*/ 56 w 1507"/>
                  <a:gd name="T19" fmla="*/ 31 h 1758"/>
                  <a:gd name="T20" fmla="*/ 61 w 1507"/>
                  <a:gd name="T21" fmla="*/ 37 h 1758"/>
                  <a:gd name="T22" fmla="*/ 65 w 1507"/>
                  <a:gd name="T23" fmla="*/ 45 h 1758"/>
                  <a:gd name="T24" fmla="*/ 69 w 1507"/>
                  <a:gd name="T25" fmla="*/ 53 h 1758"/>
                  <a:gd name="T26" fmla="*/ 71 w 1507"/>
                  <a:gd name="T27" fmla="*/ 61 h 1758"/>
                  <a:gd name="T28" fmla="*/ 72 w 1507"/>
                  <a:gd name="T29" fmla="*/ 70 h 1758"/>
                  <a:gd name="T30" fmla="*/ 72 w 1507"/>
                  <a:gd name="T31" fmla="*/ 79 h 1758"/>
                  <a:gd name="T32" fmla="*/ 70 w 1507"/>
                  <a:gd name="T33" fmla="*/ 81 h 1758"/>
                  <a:gd name="T34" fmla="*/ 69 w 1507"/>
                  <a:gd name="T35" fmla="*/ 77 h 1758"/>
                  <a:gd name="T36" fmla="*/ 68 w 1507"/>
                  <a:gd name="T37" fmla="*/ 72 h 1758"/>
                  <a:gd name="T38" fmla="*/ 68 w 1507"/>
                  <a:gd name="T39" fmla="*/ 67 h 1758"/>
                  <a:gd name="T40" fmla="*/ 67 w 1507"/>
                  <a:gd name="T41" fmla="*/ 60 h 1758"/>
                  <a:gd name="T42" fmla="*/ 65 w 1507"/>
                  <a:gd name="T43" fmla="*/ 53 h 1758"/>
                  <a:gd name="T44" fmla="*/ 61 w 1507"/>
                  <a:gd name="T45" fmla="*/ 45 h 1758"/>
                  <a:gd name="T46" fmla="*/ 53 w 1507"/>
                  <a:gd name="T47" fmla="*/ 35 h 1758"/>
                  <a:gd name="T48" fmla="*/ 43 w 1507"/>
                  <a:gd name="T49" fmla="*/ 23 h 1758"/>
                  <a:gd name="T50" fmla="*/ 34 w 1507"/>
                  <a:gd name="T51" fmla="*/ 15 h 1758"/>
                  <a:gd name="T52" fmla="*/ 26 w 1507"/>
                  <a:gd name="T53" fmla="*/ 9 h 1758"/>
                  <a:gd name="T54" fmla="*/ 20 w 1507"/>
                  <a:gd name="T55" fmla="*/ 6 h 1758"/>
                  <a:gd name="T56" fmla="*/ 14 w 1507"/>
                  <a:gd name="T57" fmla="*/ 5 h 1758"/>
                  <a:gd name="T58" fmla="*/ 10 w 1507"/>
                  <a:gd name="T59" fmla="*/ 4 h 1758"/>
                  <a:gd name="T60" fmla="*/ 5 w 1507"/>
                  <a:gd name="T61" fmla="*/ 3 h 1758"/>
                  <a:gd name="T62" fmla="*/ 2 w 1507"/>
                  <a:gd name="T63" fmla="*/ 2 h 17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7" h="1758">
                    <a:moveTo>
                      <a:pt x="0" y="11"/>
                    </a:moveTo>
                    <a:lnTo>
                      <a:pt x="46" y="2"/>
                    </a:lnTo>
                    <a:lnTo>
                      <a:pt x="96" y="0"/>
                    </a:lnTo>
                    <a:lnTo>
                      <a:pt x="153" y="2"/>
                    </a:lnTo>
                    <a:lnTo>
                      <a:pt x="210" y="9"/>
                    </a:lnTo>
                    <a:lnTo>
                      <a:pt x="270" y="20"/>
                    </a:lnTo>
                    <a:lnTo>
                      <a:pt x="332" y="37"/>
                    </a:lnTo>
                    <a:lnTo>
                      <a:pt x="396" y="59"/>
                    </a:lnTo>
                    <a:lnTo>
                      <a:pt x="462" y="85"/>
                    </a:lnTo>
                    <a:lnTo>
                      <a:pt x="529" y="115"/>
                    </a:lnTo>
                    <a:lnTo>
                      <a:pt x="596" y="151"/>
                    </a:lnTo>
                    <a:lnTo>
                      <a:pt x="665" y="190"/>
                    </a:lnTo>
                    <a:lnTo>
                      <a:pt x="734" y="234"/>
                    </a:lnTo>
                    <a:lnTo>
                      <a:pt x="800" y="281"/>
                    </a:lnTo>
                    <a:lnTo>
                      <a:pt x="867" y="332"/>
                    </a:lnTo>
                    <a:lnTo>
                      <a:pt x="933" y="386"/>
                    </a:lnTo>
                    <a:lnTo>
                      <a:pt x="997" y="445"/>
                    </a:lnTo>
                    <a:lnTo>
                      <a:pt x="1057" y="507"/>
                    </a:lnTo>
                    <a:lnTo>
                      <a:pt x="1118" y="571"/>
                    </a:lnTo>
                    <a:lnTo>
                      <a:pt x="1175" y="640"/>
                    </a:lnTo>
                    <a:lnTo>
                      <a:pt x="1228" y="710"/>
                    </a:lnTo>
                    <a:lnTo>
                      <a:pt x="1278" y="784"/>
                    </a:lnTo>
                    <a:lnTo>
                      <a:pt x="1324" y="862"/>
                    </a:lnTo>
                    <a:lnTo>
                      <a:pt x="1366" y="941"/>
                    </a:lnTo>
                    <a:lnTo>
                      <a:pt x="1404" y="1024"/>
                    </a:lnTo>
                    <a:lnTo>
                      <a:pt x="1436" y="1109"/>
                    </a:lnTo>
                    <a:lnTo>
                      <a:pt x="1461" y="1195"/>
                    </a:lnTo>
                    <a:lnTo>
                      <a:pt x="1483" y="1283"/>
                    </a:lnTo>
                    <a:lnTo>
                      <a:pt x="1498" y="1376"/>
                    </a:lnTo>
                    <a:lnTo>
                      <a:pt x="1505" y="1469"/>
                    </a:lnTo>
                    <a:lnTo>
                      <a:pt x="1507" y="1563"/>
                    </a:lnTo>
                    <a:lnTo>
                      <a:pt x="1500" y="1660"/>
                    </a:lnTo>
                    <a:lnTo>
                      <a:pt x="1484" y="1758"/>
                    </a:lnTo>
                    <a:lnTo>
                      <a:pt x="1461" y="1705"/>
                    </a:lnTo>
                    <a:lnTo>
                      <a:pt x="1447" y="1655"/>
                    </a:lnTo>
                    <a:lnTo>
                      <a:pt x="1440" y="1604"/>
                    </a:lnTo>
                    <a:lnTo>
                      <a:pt x="1434" y="1554"/>
                    </a:lnTo>
                    <a:lnTo>
                      <a:pt x="1433" y="1504"/>
                    </a:lnTo>
                    <a:lnTo>
                      <a:pt x="1431" y="1449"/>
                    </a:lnTo>
                    <a:lnTo>
                      <a:pt x="1427" y="1392"/>
                    </a:lnTo>
                    <a:lnTo>
                      <a:pt x="1422" y="1330"/>
                    </a:lnTo>
                    <a:lnTo>
                      <a:pt x="1409" y="1266"/>
                    </a:lnTo>
                    <a:lnTo>
                      <a:pt x="1390" y="1193"/>
                    </a:lnTo>
                    <a:lnTo>
                      <a:pt x="1360" y="1116"/>
                    </a:lnTo>
                    <a:lnTo>
                      <a:pt x="1321" y="1031"/>
                    </a:lnTo>
                    <a:lnTo>
                      <a:pt x="1267" y="937"/>
                    </a:lnTo>
                    <a:lnTo>
                      <a:pt x="1200" y="836"/>
                    </a:lnTo>
                    <a:lnTo>
                      <a:pt x="1116" y="723"/>
                    </a:lnTo>
                    <a:lnTo>
                      <a:pt x="1011" y="601"/>
                    </a:lnTo>
                    <a:lnTo>
                      <a:pt x="901" y="483"/>
                    </a:lnTo>
                    <a:lnTo>
                      <a:pt x="802" y="386"/>
                    </a:lnTo>
                    <a:lnTo>
                      <a:pt x="709" y="306"/>
                    </a:lnTo>
                    <a:lnTo>
                      <a:pt x="625" y="243"/>
                    </a:lnTo>
                    <a:lnTo>
                      <a:pt x="547" y="195"/>
                    </a:lnTo>
                    <a:lnTo>
                      <a:pt x="477" y="158"/>
                    </a:lnTo>
                    <a:lnTo>
                      <a:pt x="412" y="131"/>
                    </a:lnTo>
                    <a:lnTo>
                      <a:pt x="353" y="114"/>
                    </a:lnTo>
                    <a:lnTo>
                      <a:pt x="298" y="103"/>
                    </a:lnTo>
                    <a:lnTo>
                      <a:pt x="248" y="94"/>
                    </a:lnTo>
                    <a:lnTo>
                      <a:pt x="201" y="89"/>
                    </a:lnTo>
                    <a:lnTo>
                      <a:pt x="158" y="81"/>
                    </a:lnTo>
                    <a:lnTo>
                      <a:pt x="115" y="72"/>
                    </a:lnTo>
                    <a:lnTo>
                      <a:pt x="75" y="59"/>
                    </a:lnTo>
                    <a:lnTo>
                      <a:pt x="37" y="39"/>
                    </a:lnTo>
                    <a:lnTo>
                      <a:pt x="0" y="11"/>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2" name="Freeform 63"/>
              <p:cNvSpPr>
                <a:spLocks/>
              </p:cNvSpPr>
              <p:nvPr/>
            </p:nvSpPr>
            <p:spPr bwMode="auto">
              <a:xfrm>
                <a:off x="4011" y="1855"/>
                <a:ext cx="51" cy="85"/>
              </a:xfrm>
              <a:custGeom>
                <a:avLst/>
                <a:gdLst>
                  <a:gd name="T0" fmla="*/ 4 w 1074"/>
                  <a:gd name="T1" fmla="*/ 9 h 1780"/>
                  <a:gd name="T2" fmla="*/ 7 w 1074"/>
                  <a:gd name="T3" fmla="*/ 11 h 1780"/>
                  <a:gd name="T4" fmla="*/ 10 w 1074"/>
                  <a:gd name="T5" fmla="*/ 14 h 1780"/>
                  <a:gd name="T6" fmla="*/ 13 w 1074"/>
                  <a:gd name="T7" fmla="*/ 18 h 1780"/>
                  <a:gd name="T8" fmla="*/ 16 w 1074"/>
                  <a:gd name="T9" fmla="*/ 22 h 1780"/>
                  <a:gd name="T10" fmla="*/ 20 w 1074"/>
                  <a:gd name="T11" fmla="*/ 27 h 1780"/>
                  <a:gd name="T12" fmla="*/ 23 w 1074"/>
                  <a:gd name="T13" fmla="*/ 32 h 1780"/>
                  <a:gd name="T14" fmla="*/ 26 w 1074"/>
                  <a:gd name="T15" fmla="*/ 37 h 1780"/>
                  <a:gd name="T16" fmla="*/ 30 w 1074"/>
                  <a:gd name="T17" fmla="*/ 42 h 1780"/>
                  <a:gd name="T18" fmla="*/ 33 w 1074"/>
                  <a:gd name="T19" fmla="*/ 48 h 1780"/>
                  <a:gd name="T20" fmla="*/ 36 w 1074"/>
                  <a:gd name="T21" fmla="*/ 54 h 1780"/>
                  <a:gd name="T22" fmla="*/ 39 w 1074"/>
                  <a:gd name="T23" fmla="*/ 59 h 1780"/>
                  <a:gd name="T24" fmla="*/ 42 w 1074"/>
                  <a:gd name="T25" fmla="*/ 65 h 1780"/>
                  <a:gd name="T26" fmla="*/ 44 w 1074"/>
                  <a:gd name="T27" fmla="*/ 70 h 1780"/>
                  <a:gd name="T28" fmla="*/ 47 w 1074"/>
                  <a:gd name="T29" fmla="*/ 76 h 1780"/>
                  <a:gd name="T30" fmla="*/ 49 w 1074"/>
                  <a:gd name="T31" fmla="*/ 81 h 1780"/>
                  <a:gd name="T32" fmla="*/ 51 w 1074"/>
                  <a:gd name="T33" fmla="*/ 85 h 1780"/>
                  <a:gd name="T34" fmla="*/ 51 w 1074"/>
                  <a:gd name="T35" fmla="*/ 81 h 1780"/>
                  <a:gd name="T36" fmla="*/ 50 w 1074"/>
                  <a:gd name="T37" fmla="*/ 77 h 1780"/>
                  <a:gd name="T38" fmla="*/ 48 w 1074"/>
                  <a:gd name="T39" fmla="*/ 72 h 1780"/>
                  <a:gd name="T40" fmla="*/ 46 w 1074"/>
                  <a:gd name="T41" fmla="*/ 67 h 1780"/>
                  <a:gd name="T42" fmla="*/ 44 w 1074"/>
                  <a:gd name="T43" fmla="*/ 61 h 1780"/>
                  <a:gd name="T44" fmla="*/ 41 w 1074"/>
                  <a:gd name="T45" fmla="*/ 55 h 1780"/>
                  <a:gd name="T46" fmla="*/ 38 w 1074"/>
                  <a:gd name="T47" fmla="*/ 48 h 1780"/>
                  <a:gd name="T48" fmla="*/ 34 w 1074"/>
                  <a:gd name="T49" fmla="*/ 42 h 1780"/>
                  <a:gd name="T50" fmla="*/ 30 w 1074"/>
                  <a:gd name="T51" fmla="*/ 35 h 1780"/>
                  <a:gd name="T52" fmla="*/ 26 w 1074"/>
                  <a:gd name="T53" fmla="*/ 29 h 1780"/>
                  <a:gd name="T54" fmla="*/ 22 w 1074"/>
                  <a:gd name="T55" fmla="*/ 23 h 1780"/>
                  <a:gd name="T56" fmla="*/ 17 w 1074"/>
                  <a:gd name="T57" fmla="*/ 17 h 1780"/>
                  <a:gd name="T58" fmla="*/ 13 w 1074"/>
                  <a:gd name="T59" fmla="*/ 12 h 1780"/>
                  <a:gd name="T60" fmla="*/ 8 w 1074"/>
                  <a:gd name="T61" fmla="*/ 7 h 1780"/>
                  <a:gd name="T62" fmla="*/ 4 w 1074"/>
                  <a:gd name="T63" fmla="*/ 3 h 1780"/>
                  <a:gd name="T64" fmla="*/ 0 w 1074"/>
                  <a:gd name="T65" fmla="*/ 0 h 1780"/>
                  <a:gd name="T66" fmla="*/ 4 w 1074"/>
                  <a:gd name="T67" fmla="*/ 9 h 17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74" h="1780">
                    <a:moveTo>
                      <a:pt x="84" y="190"/>
                    </a:moveTo>
                    <a:lnTo>
                      <a:pt x="147" y="239"/>
                    </a:lnTo>
                    <a:lnTo>
                      <a:pt x="212" y="303"/>
                    </a:lnTo>
                    <a:lnTo>
                      <a:pt x="279" y="379"/>
                    </a:lnTo>
                    <a:lnTo>
                      <a:pt x="347" y="466"/>
                    </a:lnTo>
                    <a:lnTo>
                      <a:pt x="416" y="561"/>
                    </a:lnTo>
                    <a:lnTo>
                      <a:pt x="485" y="665"/>
                    </a:lnTo>
                    <a:lnTo>
                      <a:pt x="553" y="776"/>
                    </a:lnTo>
                    <a:lnTo>
                      <a:pt x="622" y="889"/>
                    </a:lnTo>
                    <a:lnTo>
                      <a:pt x="688" y="1008"/>
                    </a:lnTo>
                    <a:lnTo>
                      <a:pt x="753" y="1127"/>
                    </a:lnTo>
                    <a:lnTo>
                      <a:pt x="814" y="1245"/>
                    </a:lnTo>
                    <a:lnTo>
                      <a:pt x="874" y="1362"/>
                    </a:lnTo>
                    <a:lnTo>
                      <a:pt x="930" y="1476"/>
                    </a:lnTo>
                    <a:lnTo>
                      <a:pt x="981" y="1583"/>
                    </a:lnTo>
                    <a:lnTo>
                      <a:pt x="1031" y="1686"/>
                    </a:lnTo>
                    <a:lnTo>
                      <a:pt x="1074" y="1780"/>
                    </a:lnTo>
                    <a:lnTo>
                      <a:pt x="1068" y="1704"/>
                    </a:lnTo>
                    <a:lnTo>
                      <a:pt x="1050" y="1614"/>
                    </a:lnTo>
                    <a:lnTo>
                      <a:pt x="1020" y="1510"/>
                    </a:lnTo>
                    <a:lnTo>
                      <a:pt x="976" y="1396"/>
                    </a:lnTo>
                    <a:lnTo>
                      <a:pt x="924" y="1273"/>
                    </a:lnTo>
                    <a:lnTo>
                      <a:pt x="861" y="1143"/>
                    </a:lnTo>
                    <a:lnTo>
                      <a:pt x="791" y="1010"/>
                    </a:lnTo>
                    <a:lnTo>
                      <a:pt x="715" y="875"/>
                    </a:lnTo>
                    <a:lnTo>
                      <a:pt x="632" y="740"/>
                    </a:lnTo>
                    <a:lnTo>
                      <a:pt x="546" y="608"/>
                    </a:lnTo>
                    <a:lnTo>
                      <a:pt x="455" y="482"/>
                    </a:lnTo>
                    <a:lnTo>
                      <a:pt x="364" y="361"/>
                    </a:lnTo>
                    <a:lnTo>
                      <a:pt x="270" y="251"/>
                    </a:lnTo>
                    <a:lnTo>
                      <a:pt x="178" y="154"/>
                    </a:lnTo>
                    <a:lnTo>
                      <a:pt x="87" y="69"/>
                    </a:lnTo>
                    <a:lnTo>
                      <a:pt x="0" y="0"/>
                    </a:lnTo>
                    <a:lnTo>
                      <a:pt x="84" y="19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3" name="Freeform 64"/>
              <p:cNvSpPr>
                <a:spLocks/>
              </p:cNvSpPr>
              <p:nvPr/>
            </p:nvSpPr>
            <p:spPr bwMode="auto">
              <a:xfrm>
                <a:off x="3799" y="1713"/>
                <a:ext cx="241" cy="242"/>
              </a:xfrm>
              <a:custGeom>
                <a:avLst/>
                <a:gdLst>
                  <a:gd name="T0" fmla="*/ 1 w 5044"/>
                  <a:gd name="T1" fmla="*/ 3 h 5090"/>
                  <a:gd name="T2" fmla="*/ 5 w 5044"/>
                  <a:gd name="T3" fmla="*/ 10 h 5090"/>
                  <a:gd name="T4" fmla="*/ 14 w 5044"/>
                  <a:gd name="T5" fmla="*/ 17 h 5090"/>
                  <a:gd name="T6" fmla="*/ 25 w 5044"/>
                  <a:gd name="T7" fmla="*/ 24 h 5090"/>
                  <a:gd name="T8" fmla="*/ 40 w 5044"/>
                  <a:gd name="T9" fmla="*/ 33 h 5090"/>
                  <a:gd name="T10" fmla="*/ 56 w 5044"/>
                  <a:gd name="T11" fmla="*/ 42 h 5090"/>
                  <a:gd name="T12" fmla="*/ 74 w 5044"/>
                  <a:gd name="T13" fmla="*/ 53 h 5090"/>
                  <a:gd name="T14" fmla="*/ 93 w 5044"/>
                  <a:gd name="T15" fmla="*/ 65 h 5090"/>
                  <a:gd name="T16" fmla="*/ 114 w 5044"/>
                  <a:gd name="T17" fmla="*/ 78 h 5090"/>
                  <a:gd name="T18" fmla="*/ 134 w 5044"/>
                  <a:gd name="T19" fmla="*/ 93 h 5090"/>
                  <a:gd name="T20" fmla="*/ 154 w 5044"/>
                  <a:gd name="T21" fmla="*/ 110 h 5090"/>
                  <a:gd name="T22" fmla="*/ 174 w 5044"/>
                  <a:gd name="T23" fmla="*/ 129 h 5090"/>
                  <a:gd name="T24" fmla="*/ 192 w 5044"/>
                  <a:gd name="T25" fmla="*/ 150 h 5090"/>
                  <a:gd name="T26" fmla="*/ 209 w 5044"/>
                  <a:gd name="T27" fmla="*/ 173 h 5090"/>
                  <a:gd name="T28" fmla="*/ 224 w 5044"/>
                  <a:gd name="T29" fmla="*/ 199 h 5090"/>
                  <a:gd name="T30" fmla="*/ 236 w 5044"/>
                  <a:gd name="T31" fmla="*/ 227 h 5090"/>
                  <a:gd name="T32" fmla="*/ 238 w 5044"/>
                  <a:gd name="T33" fmla="*/ 228 h 5090"/>
                  <a:gd name="T34" fmla="*/ 230 w 5044"/>
                  <a:gd name="T35" fmla="*/ 202 h 5090"/>
                  <a:gd name="T36" fmla="*/ 218 w 5044"/>
                  <a:gd name="T37" fmla="*/ 178 h 5090"/>
                  <a:gd name="T38" fmla="*/ 203 w 5044"/>
                  <a:gd name="T39" fmla="*/ 156 h 5090"/>
                  <a:gd name="T40" fmla="*/ 186 w 5044"/>
                  <a:gd name="T41" fmla="*/ 135 h 5090"/>
                  <a:gd name="T42" fmla="*/ 167 w 5044"/>
                  <a:gd name="T43" fmla="*/ 115 h 5090"/>
                  <a:gd name="T44" fmla="*/ 147 w 5044"/>
                  <a:gd name="T45" fmla="*/ 98 h 5090"/>
                  <a:gd name="T46" fmla="*/ 126 w 5044"/>
                  <a:gd name="T47" fmla="*/ 82 h 5090"/>
                  <a:gd name="T48" fmla="*/ 105 w 5044"/>
                  <a:gd name="T49" fmla="*/ 67 h 5090"/>
                  <a:gd name="T50" fmla="*/ 84 w 5044"/>
                  <a:gd name="T51" fmla="*/ 54 h 5090"/>
                  <a:gd name="T52" fmla="*/ 65 w 5044"/>
                  <a:gd name="T53" fmla="*/ 42 h 5090"/>
                  <a:gd name="T54" fmla="*/ 47 w 5044"/>
                  <a:gd name="T55" fmla="*/ 32 h 5090"/>
                  <a:gd name="T56" fmla="*/ 31 w 5044"/>
                  <a:gd name="T57" fmla="*/ 22 h 5090"/>
                  <a:gd name="T58" fmla="*/ 18 w 5044"/>
                  <a:gd name="T59" fmla="*/ 14 h 5090"/>
                  <a:gd name="T60" fmla="*/ 8 w 5044"/>
                  <a:gd name="T61" fmla="*/ 8 h 5090"/>
                  <a:gd name="T62" fmla="*/ 1 w 5044"/>
                  <a:gd name="T63" fmla="*/ 2 h 50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44" h="5090">
                    <a:moveTo>
                      <a:pt x="0" y="0"/>
                    </a:moveTo>
                    <a:lnTo>
                      <a:pt x="16" y="65"/>
                    </a:lnTo>
                    <a:lnTo>
                      <a:pt x="56" y="132"/>
                    </a:lnTo>
                    <a:lnTo>
                      <a:pt x="115" y="202"/>
                    </a:lnTo>
                    <a:lnTo>
                      <a:pt x="193" y="276"/>
                    </a:lnTo>
                    <a:lnTo>
                      <a:pt x="288" y="350"/>
                    </a:lnTo>
                    <a:lnTo>
                      <a:pt x="402" y="429"/>
                    </a:lnTo>
                    <a:lnTo>
                      <a:pt x="530" y="512"/>
                    </a:lnTo>
                    <a:lnTo>
                      <a:pt x="672" y="599"/>
                    </a:lnTo>
                    <a:lnTo>
                      <a:pt x="827" y="690"/>
                    </a:lnTo>
                    <a:lnTo>
                      <a:pt x="993" y="788"/>
                    </a:lnTo>
                    <a:lnTo>
                      <a:pt x="1170" y="891"/>
                    </a:lnTo>
                    <a:lnTo>
                      <a:pt x="1355" y="999"/>
                    </a:lnTo>
                    <a:lnTo>
                      <a:pt x="1549" y="1114"/>
                    </a:lnTo>
                    <a:lnTo>
                      <a:pt x="1748" y="1235"/>
                    </a:lnTo>
                    <a:lnTo>
                      <a:pt x="1954" y="1365"/>
                    </a:lnTo>
                    <a:lnTo>
                      <a:pt x="2165" y="1500"/>
                    </a:lnTo>
                    <a:lnTo>
                      <a:pt x="2376" y="1646"/>
                    </a:lnTo>
                    <a:lnTo>
                      <a:pt x="2591" y="1799"/>
                    </a:lnTo>
                    <a:lnTo>
                      <a:pt x="2805" y="1961"/>
                    </a:lnTo>
                    <a:lnTo>
                      <a:pt x="3017" y="2132"/>
                    </a:lnTo>
                    <a:lnTo>
                      <a:pt x="3229" y="2315"/>
                    </a:lnTo>
                    <a:lnTo>
                      <a:pt x="3438" y="2507"/>
                    </a:lnTo>
                    <a:lnTo>
                      <a:pt x="3640" y="2709"/>
                    </a:lnTo>
                    <a:lnTo>
                      <a:pt x="3836" y="2924"/>
                    </a:lnTo>
                    <a:lnTo>
                      <a:pt x="4025" y="3149"/>
                    </a:lnTo>
                    <a:lnTo>
                      <a:pt x="4208" y="3387"/>
                    </a:lnTo>
                    <a:lnTo>
                      <a:pt x="4379" y="3637"/>
                    </a:lnTo>
                    <a:lnTo>
                      <a:pt x="4539" y="3901"/>
                    </a:lnTo>
                    <a:lnTo>
                      <a:pt x="4688" y="4176"/>
                    </a:lnTo>
                    <a:lnTo>
                      <a:pt x="4821" y="4466"/>
                    </a:lnTo>
                    <a:lnTo>
                      <a:pt x="4942" y="4771"/>
                    </a:lnTo>
                    <a:lnTo>
                      <a:pt x="5044" y="5090"/>
                    </a:lnTo>
                    <a:lnTo>
                      <a:pt x="4987" y="4802"/>
                    </a:lnTo>
                    <a:lnTo>
                      <a:pt x="4909" y="4524"/>
                    </a:lnTo>
                    <a:lnTo>
                      <a:pt x="4812" y="4256"/>
                    </a:lnTo>
                    <a:lnTo>
                      <a:pt x="4695" y="3996"/>
                    </a:lnTo>
                    <a:lnTo>
                      <a:pt x="4563" y="3746"/>
                    </a:lnTo>
                    <a:lnTo>
                      <a:pt x="4413" y="3504"/>
                    </a:lnTo>
                    <a:lnTo>
                      <a:pt x="4251" y="3271"/>
                    </a:lnTo>
                    <a:lnTo>
                      <a:pt x="4078" y="3049"/>
                    </a:lnTo>
                    <a:lnTo>
                      <a:pt x="3892" y="2832"/>
                    </a:lnTo>
                    <a:lnTo>
                      <a:pt x="3698" y="2626"/>
                    </a:lnTo>
                    <a:lnTo>
                      <a:pt x="3494" y="2428"/>
                    </a:lnTo>
                    <a:lnTo>
                      <a:pt x="3284" y="2238"/>
                    </a:lnTo>
                    <a:lnTo>
                      <a:pt x="3072" y="2057"/>
                    </a:lnTo>
                    <a:lnTo>
                      <a:pt x="2854" y="1884"/>
                    </a:lnTo>
                    <a:lnTo>
                      <a:pt x="2633" y="1718"/>
                    </a:lnTo>
                    <a:lnTo>
                      <a:pt x="2414" y="1559"/>
                    </a:lnTo>
                    <a:lnTo>
                      <a:pt x="2194" y="1410"/>
                    </a:lnTo>
                    <a:lnTo>
                      <a:pt x="1976" y="1267"/>
                    </a:lnTo>
                    <a:lnTo>
                      <a:pt x="1763" y="1132"/>
                    </a:lnTo>
                    <a:lnTo>
                      <a:pt x="1554" y="1004"/>
                    </a:lnTo>
                    <a:lnTo>
                      <a:pt x="1354" y="885"/>
                    </a:lnTo>
                    <a:lnTo>
                      <a:pt x="1161" y="772"/>
                    </a:lnTo>
                    <a:lnTo>
                      <a:pt x="977" y="665"/>
                    </a:lnTo>
                    <a:lnTo>
                      <a:pt x="804" y="564"/>
                    </a:lnTo>
                    <a:lnTo>
                      <a:pt x="646" y="473"/>
                    </a:lnTo>
                    <a:lnTo>
                      <a:pt x="499" y="386"/>
                    </a:lnTo>
                    <a:lnTo>
                      <a:pt x="367" y="304"/>
                    </a:lnTo>
                    <a:lnTo>
                      <a:pt x="254" y="233"/>
                    </a:lnTo>
                    <a:lnTo>
                      <a:pt x="160" y="164"/>
                    </a:lnTo>
                    <a:lnTo>
                      <a:pt x="84" y="103"/>
                    </a:lnTo>
                    <a:lnTo>
                      <a:pt x="31" y="47"/>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4" name="Freeform 65"/>
              <p:cNvSpPr>
                <a:spLocks/>
              </p:cNvSpPr>
              <p:nvPr/>
            </p:nvSpPr>
            <p:spPr bwMode="auto">
              <a:xfrm>
                <a:off x="3784" y="1713"/>
                <a:ext cx="144" cy="132"/>
              </a:xfrm>
              <a:custGeom>
                <a:avLst/>
                <a:gdLst>
                  <a:gd name="T0" fmla="*/ 141 w 3018"/>
                  <a:gd name="T1" fmla="*/ 131 h 2767"/>
                  <a:gd name="T2" fmla="*/ 136 w 3018"/>
                  <a:gd name="T3" fmla="*/ 131 h 2767"/>
                  <a:gd name="T4" fmla="*/ 131 w 3018"/>
                  <a:gd name="T5" fmla="*/ 130 h 2767"/>
                  <a:gd name="T6" fmla="*/ 125 w 3018"/>
                  <a:gd name="T7" fmla="*/ 130 h 2767"/>
                  <a:gd name="T8" fmla="*/ 119 w 3018"/>
                  <a:gd name="T9" fmla="*/ 131 h 2767"/>
                  <a:gd name="T10" fmla="*/ 111 w 3018"/>
                  <a:gd name="T11" fmla="*/ 127 h 2767"/>
                  <a:gd name="T12" fmla="*/ 97 w 3018"/>
                  <a:gd name="T13" fmla="*/ 112 h 2767"/>
                  <a:gd name="T14" fmla="*/ 83 w 3018"/>
                  <a:gd name="T15" fmla="*/ 99 h 2767"/>
                  <a:gd name="T16" fmla="*/ 69 w 3018"/>
                  <a:gd name="T17" fmla="*/ 87 h 2767"/>
                  <a:gd name="T18" fmla="*/ 55 w 3018"/>
                  <a:gd name="T19" fmla="*/ 77 h 2767"/>
                  <a:gd name="T20" fmla="*/ 42 w 3018"/>
                  <a:gd name="T21" fmla="*/ 69 h 2767"/>
                  <a:gd name="T22" fmla="*/ 30 w 3018"/>
                  <a:gd name="T23" fmla="*/ 61 h 2767"/>
                  <a:gd name="T24" fmla="*/ 20 w 3018"/>
                  <a:gd name="T25" fmla="*/ 55 h 2767"/>
                  <a:gd name="T26" fmla="*/ 11 w 3018"/>
                  <a:gd name="T27" fmla="*/ 50 h 2767"/>
                  <a:gd name="T28" fmla="*/ 5 w 3018"/>
                  <a:gd name="T29" fmla="*/ 46 h 2767"/>
                  <a:gd name="T30" fmla="*/ 1 w 3018"/>
                  <a:gd name="T31" fmla="*/ 43 h 2767"/>
                  <a:gd name="T32" fmla="*/ 0 w 3018"/>
                  <a:gd name="T33" fmla="*/ 40 h 2767"/>
                  <a:gd name="T34" fmla="*/ 1 w 3018"/>
                  <a:gd name="T35" fmla="*/ 32 h 2767"/>
                  <a:gd name="T36" fmla="*/ 2 w 3018"/>
                  <a:gd name="T37" fmla="*/ 22 h 2767"/>
                  <a:gd name="T38" fmla="*/ 6 w 3018"/>
                  <a:gd name="T39" fmla="*/ 12 h 2767"/>
                  <a:gd name="T40" fmla="*/ 11 w 3018"/>
                  <a:gd name="T41" fmla="*/ 4 h 2767"/>
                  <a:gd name="T42" fmla="*/ 14 w 3018"/>
                  <a:gd name="T43" fmla="*/ 2 h 2767"/>
                  <a:gd name="T44" fmla="*/ 10 w 3018"/>
                  <a:gd name="T45" fmla="*/ 9 h 2767"/>
                  <a:gd name="T46" fmla="*/ 7 w 3018"/>
                  <a:gd name="T47" fmla="*/ 18 h 2767"/>
                  <a:gd name="T48" fmla="*/ 4 w 3018"/>
                  <a:gd name="T49" fmla="*/ 28 h 2767"/>
                  <a:gd name="T50" fmla="*/ 3 w 3018"/>
                  <a:gd name="T51" fmla="*/ 35 h 2767"/>
                  <a:gd name="T52" fmla="*/ 3 w 3018"/>
                  <a:gd name="T53" fmla="*/ 40 h 2767"/>
                  <a:gd name="T54" fmla="*/ 6 w 3018"/>
                  <a:gd name="T55" fmla="*/ 43 h 2767"/>
                  <a:gd name="T56" fmla="*/ 11 w 3018"/>
                  <a:gd name="T57" fmla="*/ 46 h 2767"/>
                  <a:gd name="T58" fmla="*/ 18 w 3018"/>
                  <a:gd name="T59" fmla="*/ 50 h 2767"/>
                  <a:gd name="T60" fmla="*/ 26 w 3018"/>
                  <a:gd name="T61" fmla="*/ 55 h 2767"/>
                  <a:gd name="T62" fmla="*/ 36 w 3018"/>
                  <a:gd name="T63" fmla="*/ 60 h 2767"/>
                  <a:gd name="T64" fmla="*/ 48 w 3018"/>
                  <a:gd name="T65" fmla="*/ 68 h 2767"/>
                  <a:gd name="T66" fmla="*/ 61 w 3018"/>
                  <a:gd name="T67" fmla="*/ 77 h 2767"/>
                  <a:gd name="T68" fmla="*/ 75 w 3018"/>
                  <a:gd name="T69" fmla="*/ 87 h 2767"/>
                  <a:gd name="T70" fmla="*/ 90 w 3018"/>
                  <a:gd name="T71" fmla="*/ 100 h 2767"/>
                  <a:gd name="T72" fmla="*/ 105 w 3018"/>
                  <a:gd name="T73" fmla="*/ 116 h 2767"/>
                  <a:gd name="T74" fmla="*/ 118 w 3018"/>
                  <a:gd name="T75" fmla="*/ 127 h 2767"/>
                  <a:gd name="T76" fmla="*/ 123 w 3018"/>
                  <a:gd name="T77" fmla="*/ 127 h 2767"/>
                  <a:gd name="T78" fmla="*/ 129 w 3018"/>
                  <a:gd name="T79" fmla="*/ 127 h 2767"/>
                  <a:gd name="T80" fmla="*/ 134 w 3018"/>
                  <a:gd name="T81" fmla="*/ 128 h 2767"/>
                  <a:gd name="T82" fmla="*/ 139 w 3018"/>
                  <a:gd name="T83" fmla="*/ 129 h 2767"/>
                  <a:gd name="T84" fmla="*/ 144 w 3018"/>
                  <a:gd name="T85" fmla="*/ 130 h 27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18" h="2767">
                    <a:moveTo>
                      <a:pt x="3018" y="2716"/>
                    </a:moveTo>
                    <a:lnTo>
                      <a:pt x="2986" y="2729"/>
                    </a:lnTo>
                    <a:lnTo>
                      <a:pt x="2953" y="2738"/>
                    </a:lnTo>
                    <a:lnTo>
                      <a:pt x="2919" y="2741"/>
                    </a:lnTo>
                    <a:lnTo>
                      <a:pt x="2885" y="2743"/>
                    </a:lnTo>
                    <a:lnTo>
                      <a:pt x="2849" y="2743"/>
                    </a:lnTo>
                    <a:lnTo>
                      <a:pt x="2812" y="2741"/>
                    </a:lnTo>
                    <a:lnTo>
                      <a:pt x="2777" y="2738"/>
                    </a:lnTo>
                    <a:lnTo>
                      <a:pt x="2739" y="2734"/>
                    </a:lnTo>
                    <a:lnTo>
                      <a:pt x="2700" y="2731"/>
                    </a:lnTo>
                    <a:lnTo>
                      <a:pt x="2661" y="2727"/>
                    </a:lnTo>
                    <a:lnTo>
                      <a:pt x="2622" y="2727"/>
                    </a:lnTo>
                    <a:lnTo>
                      <a:pt x="2581" y="2727"/>
                    </a:lnTo>
                    <a:lnTo>
                      <a:pt x="2540" y="2731"/>
                    </a:lnTo>
                    <a:lnTo>
                      <a:pt x="2499" y="2740"/>
                    </a:lnTo>
                    <a:lnTo>
                      <a:pt x="2455" y="2750"/>
                    </a:lnTo>
                    <a:lnTo>
                      <a:pt x="2412" y="2767"/>
                    </a:lnTo>
                    <a:lnTo>
                      <a:pt x="2320" y="2657"/>
                    </a:lnTo>
                    <a:lnTo>
                      <a:pt x="2227" y="2551"/>
                    </a:lnTo>
                    <a:lnTo>
                      <a:pt x="2131" y="2448"/>
                    </a:lnTo>
                    <a:lnTo>
                      <a:pt x="2034" y="2348"/>
                    </a:lnTo>
                    <a:lnTo>
                      <a:pt x="1936" y="2254"/>
                    </a:lnTo>
                    <a:lnTo>
                      <a:pt x="1839" y="2163"/>
                    </a:lnTo>
                    <a:lnTo>
                      <a:pt x="1742" y="2075"/>
                    </a:lnTo>
                    <a:lnTo>
                      <a:pt x="1643" y="1991"/>
                    </a:lnTo>
                    <a:lnTo>
                      <a:pt x="1543" y="1909"/>
                    </a:lnTo>
                    <a:lnTo>
                      <a:pt x="1446" y="1831"/>
                    </a:lnTo>
                    <a:lnTo>
                      <a:pt x="1349" y="1758"/>
                    </a:lnTo>
                    <a:lnTo>
                      <a:pt x="1251" y="1687"/>
                    </a:lnTo>
                    <a:lnTo>
                      <a:pt x="1157" y="1621"/>
                    </a:lnTo>
                    <a:lnTo>
                      <a:pt x="1063" y="1555"/>
                    </a:lnTo>
                    <a:lnTo>
                      <a:pt x="972" y="1495"/>
                    </a:lnTo>
                    <a:lnTo>
                      <a:pt x="883" y="1436"/>
                    </a:lnTo>
                    <a:lnTo>
                      <a:pt x="797" y="1381"/>
                    </a:lnTo>
                    <a:lnTo>
                      <a:pt x="714" y="1330"/>
                    </a:lnTo>
                    <a:lnTo>
                      <a:pt x="633" y="1280"/>
                    </a:lnTo>
                    <a:lnTo>
                      <a:pt x="555" y="1235"/>
                    </a:lnTo>
                    <a:lnTo>
                      <a:pt x="483" y="1191"/>
                    </a:lnTo>
                    <a:lnTo>
                      <a:pt x="413" y="1150"/>
                    </a:lnTo>
                    <a:lnTo>
                      <a:pt x="348" y="1112"/>
                    </a:lnTo>
                    <a:lnTo>
                      <a:pt x="288" y="1076"/>
                    </a:lnTo>
                    <a:lnTo>
                      <a:pt x="235" y="1043"/>
                    </a:lnTo>
                    <a:lnTo>
                      <a:pt x="185" y="1015"/>
                    </a:lnTo>
                    <a:lnTo>
                      <a:pt x="139" y="986"/>
                    </a:lnTo>
                    <a:lnTo>
                      <a:pt x="101" y="961"/>
                    </a:lnTo>
                    <a:lnTo>
                      <a:pt x="69" y="939"/>
                    </a:lnTo>
                    <a:lnTo>
                      <a:pt x="41" y="917"/>
                    </a:lnTo>
                    <a:lnTo>
                      <a:pt x="23" y="899"/>
                    </a:lnTo>
                    <a:lnTo>
                      <a:pt x="11" y="883"/>
                    </a:lnTo>
                    <a:lnTo>
                      <a:pt x="4" y="862"/>
                    </a:lnTo>
                    <a:lnTo>
                      <a:pt x="0" y="830"/>
                    </a:lnTo>
                    <a:lnTo>
                      <a:pt x="0" y="784"/>
                    </a:lnTo>
                    <a:lnTo>
                      <a:pt x="4" y="732"/>
                    </a:lnTo>
                    <a:lnTo>
                      <a:pt x="11" y="672"/>
                    </a:lnTo>
                    <a:lnTo>
                      <a:pt x="20" y="606"/>
                    </a:lnTo>
                    <a:lnTo>
                      <a:pt x="34" y="537"/>
                    </a:lnTo>
                    <a:lnTo>
                      <a:pt x="50" y="465"/>
                    </a:lnTo>
                    <a:lnTo>
                      <a:pt x="71" y="393"/>
                    </a:lnTo>
                    <a:lnTo>
                      <a:pt x="96" y="321"/>
                    </a:lnTo>
                    <a:lnTo>
                      <a:pt x="123" y="252"/>
                    </a:lnTo>
                    <a:lnTo>
                      <a:pt x="153" y="188"/>
                    </a:lnTo>
                    <a:lnTo>
                      <a:pt x="188" y="128"/>
                    </a:lnTo>
                    <a:lnTo>
                      <a:pt x="227" y="76"/>
                    </a:lnTo>
                    <a:lnTo>
                      <a:pt x="269" y="32"/>
                    </a:lnTo>
                    <a:lnTo>
                      <a:pt x="314" y="0"/>
                    </a:lnTo>
                    <a:lnTo>
                      <a:pt x="288" y="37"/>
                    </a:lnTo>
                    <a:lnTo>
                      <a:pt x="263" y="85"/>
                    </a:lnTo>
                    <a:lnTo>
                      <a:pt x="238" y="137"/>
                    </a:lnTo>
                    <a:lnTo>
                      <a:pt x="213" y="195"/>
                    </a:lnTo>
                    <a:lnTo>
                      <a:pt x="188" y="256"/>
                    </a:lnTo>
                    <a:lnTo>
                      <a:pt x="164" y="319"/>
                    </a:lnTo>
                    <a:lnTo>
                      <a:pt x="142" y="384"/>
                    </a:lnTo>
                    <a:lnTo>
                      <a:pt x="123" y="451"/>
                    </a:lnTo>
                    <a:lnTo>
                      <a:pt x="105" y="514"/>
                    </a:lnTo>
                    <a:lnTo>
                      <a:pt x="91" y="577"/>
                    </a:lnTo>
                    <a:lnTo>
                      <a:pt x="78" y="634"/>
                    </a:lnTo>
                    <a:lnTo>
                      <a:pt x="69" y="688"/>
                    </a:lnTo>
                    <a:lnTo>
                      <a:pt x="64" y="737"/>
                    </a:lnTo>
                    <a:lnTo>
                      <a:pt x="62" y="777"/>
                    </a:lnTo>
                    <a:lnTo>
                      <a:pt x="65" y="809"/>
                    </a:lnTo>
                    <a:lnTo>
                      <a:pt x="73" y="831"/>
                    </a:lnTo>
                    <a:lnTo>
                      <a:pt x="87" y="851"/>
                    </a:lnTo>
                    <a:lnTo>
                      <a:pt x="107" y="873"/>
                    </a:lnTo>
                    <a:lnTo>
                      <a:pt x="132" y="892"/>
                    </a:lnTo>
                    <a:lnTo>
                      <a:pt x="160" y="914"/>
                    </a:lnTo>
                    <a:lnTo>
                      <a:pt x="195" y="937"/>
                    </a:lnTo>
                    <a:lnTo>
                      <a:pt x="233" y="963"/>
                    </a:lnTo>
                    <a:lnTo>
                      <a:pt x="276" y="988"/>
                    </a:lnTo>
                    <a:lnTo>
                      <a:pt x="323" y="1015"/>
                    </a:lnTo>
                    <a:lnTo>
                      <a:pt x="373" y="1043"/>
                    </a:lnTo>
                    <a:lnTo>
                      <a:pt x="429" y="1076"/>
                    </a:lnTo>
                    <a:lnTo>
                      <a:pt x="487" y="1109"/>
                    </a:lnTo>
                    <a:lnTo>
                      <a:pt x="550" y="1145"/>
                    </a:lnTo>
                    <a:lnTo>
                      <a:pt x="617" y="1182"/>
                    </a:lnTo>
                    <a:lnTo>
                      <a:pt x="687" y="1224"/>
                    </a:lnTo>
                    <a:lnTo>
                      <a:pt x="761" y="1267"/>
                    </a:lnTo>
                    <a:lnTo>
                      <a:pt x="839" y="1316"/>
                    </a:lnTo>
                    <a:lnTo>
                      <a:pt x="917" y="1367"/>
                    </a:lnTo>
                    <a:lnTo>
                      <a:pt x="1003" y="1420"/>
                    </a:lnTo>
                    <a:lnTo>
                      <a:pt x="1089" y="1479"/>
                    </a:lnTo>
                    <a:lnTo>
                      <a:pt x="1177" y="1539"/>
                    </a:lnTo>
                    <a:lnTo>
                      <a:pt x="1271" y="1607"/>
                    </a:lnTo>
                    <a:lnTo>
                      <a:pt x="1367" y="1676"/>
                    </a:lnTo>
                    <a:lnTo>
                      <a:pt x="1464" y="1752"/>
                    </a:lnTo>
                    <a:lnTo>
                      <a:pt x="1563" y="1831"/>
                    </a:lnTo>
                    <a:lnTo>
                      <a:pt x="1666" y="1916"/>
                    </a:lnTo>
                    <a:lnTo>
                      <a:pt x="1772" y="2007"/>
                    </a:lnTo>
                    <a:lnTo>
                      <a:pt x="1877" y="2101"/>
                    </a:lnTo>
                    <a:lnTo>
                      <a:pt x="1987" y="2203"/>
                    </a:lnTo>
                    <a:lnTo>
                      <a:pt x="2099" y="2309"/>
                    </a:lnTo>
                    <a:lnTo>
                      <a:pt x="2211" y="2423"/>
                    </a:lnTo>
                    <a:lnTo>
                      <a:pt x="2325" y="2542"/>
                    </a:lnTo>
                    <a:lnTo>
                      <a:pt x="2443" y="2666"/>
                    </a:lnTo>
                    <a:lnTo>
                      <a:pt x="2478" y="2659"/>
                    </a:lnTo>
                    <a:lnTo>
                      <a:pt x="2513" y="2654"/>
                    </a:lnTo>
                    <a:lnTo>
                      <a:pt x="2547" y="2654"/>
                    </a:lnTo>
                    <a:lnTo>
                      <a:pt x="2585" y="2654"/>
                    </a:lnTo>
                    <a:lnTo>
                      <a:pt x="2622" y="2657"/>
                    </a:lnTo>
                    <a:lnTo>
                      <a:pt x="2659" y="2663"/>
                    </a:lnTo>
                    <a:lnTo>
                      <a:pt x="2697" y="2670"/>
                    </a:lnTo>
                    <a:lnTo>
                      <a:pt x="2734" y="2677"/>
                    </a:lnTo>
                    <a:lnTo>
                      <a:pt x="2771" y="2684"/>
                    </a:lnTo>
                    <a:lnTo>
                      <a:pt x="2809" y="2691"/>
                    </a:lnTo>
                    <a:lnTo>
                      <a:pt x="2846" y="2700"/>
                    </a:lnTo>
                    <a:lnTo>
                      <a:pt x="2881" y="2706"/>
                    </a:lnTo>
                    <a:lnTo>
                      <a:pt x="2917" y="2711"/>
                    </a:lnTo>
                    <a:lnTo>
                      <a:pt x="2951" y="2715"/>
                    </a:lnTo>
                    <a:lnTo>
                      <a:pt x="2986" y="2716"/>
                    </a:lnTo>
                    <a:lnTo>
                      <a:pt x="3018" y="2716"/>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5" name="Freeform 66"/>
              <p:cNvSpPr>
                <a:spLocks/>
              </p:cNvSpPr>
              <p:nvPr/>
            </p:nvSpPr>
            <p:spPr bwMode="auto">
              <a:xfrm>
                <a:off x="3903" y="1843"/>
                <a:ext cx="26" cy="12"/>
              </a:xfrm>
              <a:custGeom>
                <a:avLst/>
                <a:gdLst>
                  <a:gd name="T0" fmla="*/ 26 w 555"/>
                  <a:gd name="T1" fmla="*/ 0 h 265"/>
                  <a:gd name="T2" fmla="*/ 24 w 555"/>
                  <a:gd name="T3" fmla="*/ 1 h 265"/>
                  <a:gd name="T4" fmla="*/ 22 w 555"/>
                  <a:gd name="T5" fmla="*/ 2 h 265"/>
                  <a:gd name="T6" fmla="*/ 20 w 555"/>
                  <a:gd name="T7" fmla="*/ 2 h 265"/>
                  <a:gd name="T8" fmla="*/ 18 w 555"/>
                  <a:gd name="T9" fmla="*/ 3 h 265"/>
                  <a:gd name="T10" fmla="*/ 16 w 555"/>
                  <a:gd name="T11" fmla="*/ 3 h 265"/>
                  <a:gd name="T12" fmla="*/ 14 w 555"/>
                  <a:gd name="T13" fmla="*/ 4 h 265"/>
                  <a:gd name="T14" fmla="*/ 11 w 555"/>
                  <a:gd name="T15" fmla="*/ 4 h 265"/>
                  <a:gd name="T16" fmla="*/ 9 w 555"/>
                  <a:gd name="T17" fmla="*/ 5 h 265"/>
                  <a:gd name="T18" fmla="*/ 7 w 555"/>
                  <a:gd name="T19" fmla="*/ 5 h 265"/>
                  <a:gd name="T20" fmla="*/ 5 w 555"/>
                  <a:gd name="T21" fmla="*/ 6 h 265"/>
                  <a:gd name="T22" fmla="*/ 4 w 555"/>
                  <a:gd name="T23" fmla="*/ 6 h 265"/>
                  <a:gd name="T24" fmla="*/ 2 w 555"/>
                  <a:gd name="T25" fmla="*/ 7 h 265"/>
                  <a:gd name="T26" fmla="*/ 1 w 555"/>
                  <a:gd name="T27" fmla="*/ 8 h 265"/>
                  <a:gd name="T28" fmla="*/ 0 w 555"/>
                  <a:gd name="T29" fmla="*/ 9 h 265"/>
                  <a:gd name="T30" fmla="*/ 0 w 555"/>
                  <a:gd name="T31" fmla="*/ 10 h 265"/>
                  <a:gd name="T32" fmla="*/ 0 w 555"/>
                  <a:gd name="T33" fmla="*/ 12 h 265"/>
                  <a:gd name="T34" fmla="*/ 1 w 555"/>
                  <a:gd name="T35" fmla="*/ 11 h 265"/>
                  <a:gd name="T36" fmla="*/ 2 w 555"/>
                  <a:gd name="T37" fmla="*/ 10 h 265"/>
                  <a:gd name="T38" fmla="*/ 3 w 555"/>
                  <a:gd name="T39" fmla="*/ 9 h 265"/>
                  <a:gd name="T40" fmla="*/ 5 w 555"/>
                  <a:gd name="T41" fmla="*/ 9 h 265"/>
                  <a:gd name="T42" fmla="*/ 7 w 555"/>
                  <a:gd name="T43" fmla="*/ 8 h 265"/>
                  <a:gd name="T44" fmla="*/ 8 w 555"/>
                  <a:gd name="T45" fmla="*/ 8 h 265"/>
                  <a:gd name="T46" fmla="*/ 10 w 555"/>
                  <a:gd name="T47" fmla="*/ 8 h 265"/>
                  <a:gd name="T48" fmla="*/ 12 w 555"/>
                  <a:gd name="T49" fmla="*/ 7 h 265"/>
                  <a:gd name="T50" fmla="*/ 14 w 555"/>
                  <a:gd name="T51" fmla="*/ 7 h 265"/>
                  <a:gd name="T52" fmla="*/ 16 w 555"/>
                  <a:gd name="T53" fmla="*/ 7 h 265"/>
                  <a:gd name="T54" fmla="*/ 18 w 555"/>
                  <a:gd name="T55" fmla="*/ 6 h 265"/>
                  <a:gd name="T56" fmla="*/ 20 w 555"/>
                  <a:gd name="T57" fmla="*/ 5 h 265"/>
                  <a:gd name="T58" fmla="*/ 22 w 555"/>
                  <a:gd name="T59" fmla="*/ 4 h 265"/>
                  <a:gd name="T60" fmla="*/ 23 w 555"/>
                  <a:gd name="T61" fmla="*/ 3 h 265"/>
                  <a:gd name="T62" fmla="*/ 25 w 555"/>
                  <a:gd name="T63" fmla="*/ 2 h 265"/>
                  <a:gd name="T64" fmla="*/ 26 w 555"/>
                  <a:gd name="T65" fmla="*/ 0 h 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5" h="265">
                    <a:moveTo>
                      <a:pt x="555" y="0"/>
                    </a:moveTo>
                    <a:lnTo>
                      <a:pt x="519" y="22"/>
                    </a:lnTo>
                    <a:lnTo>
                      <a:pt x="477" y="38"/>
                    </a:lnTo>
                    <a:lnTo>
                      <a:pt x="434" y="53"/>
                    </a:lnTo>
                    <a:lnTo>
                      <a:pt x="388" y="66"/>
                    </a:lnTo>
                    <a:lnTo>
                      <a:pt x="338" y="75"/>
                    </a:lnTo>
                    <a:lnTo>
                      <a:pt x="292" y="85"/>
                    </a:lnTo>
                    <a:lnTo>
                      <a:pt x="243" y="94"/>
                    </a:lnTo>
                    <a:lnTo>
                      <a:pt x="198" y="103"/>
                    </a:lnTo>
                    <a:lnTo>
                      <a:pt x="155" y="112"/>
                    </a:lnTo>
                    <a:lnTo>
                      <a:pt x="114" y="125"/>
                    </a:lnTo>
                    <a:lnTo>
                      <a:pt x="79" y="139"/>
                    </a:lnTo>
                    <a:lnTo>
                      <a:pt x="48" y="155"/>
                    </a:lnTo>
                    <a:lnTo>
                      <a:pt x="23" y="175"/>
                    </a:lnTo>
                    <a:lnTo>
                      <a:pt x="7" y="201"/>
                    </a:lnTo>
                    <a:lnTo>
                      <a:pt x="0" y="229"/>
                    </a:lnTo>
                    <a:lnTo>
                      <a:pt x="0" y="265"/>
                    </a:lnTo>
                    <a:lnTo>
                      <a:pt x="18" y="242"/>
                    </a:lnTo>
                    <a:lnTo>
                      <a:pt x="41" y="222"/>
                    </a:lnTo>
                    <a:lnTo>
                      <a:pt x="70" y="208"/>
                    </a:lnTo>
                    <a:lnTo>
                      <a:pt x="102" y="196"/>
                    </a:lnTo>
                    <a:lnTo>
                      <a:pt x="139" y="187"/>
                    </a:lnTo>
                    <a:lnTo>
                      <a:pt x="176" y="177"/>
                    </a:lnTo>
                    <a:lnTo>
                      <a:pt x="216" y="169"/>
                    </a:lnTo>
                    <a:lnTo>
                      <a:pt x="260" y="162"/>
                    </a:lnTo>
                    <a:lnTo>
                      <a:pt x="301" y="155"/>
                    </a:lnTo>
                    <a:lnTo>
                      <a:pt x="342" y="144"/>
                    </a:lnTo>
                    <a:lnTo>
                      <a:pt x="384" y="132"/>
                    </a:lnTo>
                    <a:lnTo>
                      <a:pt x="423" y="116"/>
                    </a:lnTo>
                    <a:lnTo>
                      <a:pt x="461" y="96"/>
                    </a:lnTo>
                    <a:lnTo>
                      <a:pt x="498" y="71"/>
                    </a:lnTo>
                    <a:lnTo>
                      <a:pt x="528" y="38"/>
                    </a:lnTo>
                    <a:lnTo>
                      <a:pt x="555"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6" name="Freeform 67"/>
              <p:cNvSpPr>
                <a:spLocks/>
              </p:cNvSpPr>
              <p:nvPr/>
            </p:nvSpPr>
            <p:spPr bwMode="auto">
              <a:xfrm>
                <a:off x="3903" y="1855"/>
                <a:ext cx="124" cy="106"/>
              </a:xfrm>
              <a:custGeom>
                <a:avLst/>
                <a:gdLst>
                  <a:gd name="T0" fmla="*/ 4 w 2613"/>
                  <a:gd name="T1" fmla="*/ 3 h 2210"/>
                  <a:gd name="T2" fmla="*/ 12 w 2613"/>
                  <a:gd name="T3" fmla="*/ 10 h 2210"/>
                  <a:gd name="T4" fmla="*/ 21 w 2613"/>
                  <a:gd name="T5" fmla="*/ 16 h 2210"/>
                  <a:gd name="T6" fmla="*/ 29 w 2613"/>
                  <a:gd name="T7" fmla="*/ 23 h 2210"/>
                  <a:gd name="T8" fmla="*/ 37 w 2613"/>
                  <a:gd name="T9" fmla="*/ 29 h 2210"/>
                  <a:gd name="T10" fmla="*/ 46 w 2613"/>
                  <a:gd name="T11" fmla="*/ 35 h 2210"/>
                  <a:gd name="T12" fmla="*/ 54 w 2613"/>
                  <a:gd name="T13" fmla="*/ 41 h 2210"/>
                  <a:gd name="T14" fmla="*/ 62 w 2613"/>
                  <a:gd name="T15" fmla="*/ 47 h 2210"/>
                  <a:gd name="T16" fmla="*/ 70 w 2613"/>
                  <a:gd name="T17" fmla="*/ 53 h 2210"/>
                  <a:gd name="T18" fmla="*/ 78 w 2613"/>
                  <a:gd name="T19" fmla="*/ 59 h 2210"/>
                  <a:gd name="T20" fmla="*/ 86 w 2613"/>
                  <a:gd name="T21" fmla="*/ 66 h 2210"/>
                  <a:gd name="T22" fmla="*/ 94 w 2613"/>
                  <a:gd name="T23" fmla="*/ 72 h 2210"/>
                  <a:gd name="T24" fmla="*/ 101 w 2613"/>
                  <a:gd name="T25" fmla="*/ 79 h 2210"/>
                  <a:gd name="T26" fmla="*/ 108 w 2613"/>
                  <a:gd name="T27" fmla="*/ 87 h 2210"/>
                  <a:gd name="T28" fmla="*/ 115 w 2613"/>
                  <a:gd name="T29" fmla="*/ 94 h 2210"/>
                  <a:gd name="T30" fmla="*/ 121 w 2613"/>
                  <a:gd name="T31" fmla="*/ 102 h 2210"/>
                  <a:gd name="T32" fmla="*/ 120 w 2613"/>
                  <a:gd name="T33" fmla="*/ 102 h 2210"/>
                  <a:gd name="T34" fmla="*/ 111 w 2613"/>
                  <a:gd name="T35" fmla="*/ 93 h 2210"/>
                  <a:gd name="T36" fmla="*/ 102 w 2613"/>
                  <a:gd name="T37" fmla="*/ 85 h 2210"/>
                  <a:gd name="T38" fmla="*/ 93 w 2613"/>
                  <a:gd name="T39" fmla="*/ 77 h 2210"/>
                  <a:gd name="T40" fmla="*/ 83 w 2613"/>
                  <a:gd name="T41" fmla="*/ 68 h 2210"/>
                  <a:gd name="T42" fmla="*/ 73 w 2613"/>
                  <a:gd name="T43" fmla="*/ 61 h 2210"/>
                  <a:gd name="T44" fmla="*/ 64 w 2613"/>
                  <a:gd name="T45" fmla="*/ 53 h 2210"/>
                  <a:gd name="T46" fmla="*/ 54 w 2613"/>
                  <a:gd name="T47" fmla="*/ 46 h 2210"/>
                  <a:gd name="T48" fmla="*/ 45 w 2613"/>
                  <a:gd name="T49" fmla="*/ 39 h 2210"/>
                  <a:gd name="T50" fmla="*/ 36 w 2613"/>
                  <a:gd name="T51" fmla="*/ 32 h 2210"/>
                  <a:gd name="T52" fmla="*/ 28 w 2613"/>
                  <a:gd name="T53" fmla="*/ 26 h 2210"/>
                  <a:gd name="T54" fmla="*/ 20 w 2613"/>
                  <a:gd name="T55" fmla="*/ 20 h 2210"/>
                  <a:gd name="T56" fmla="*/ 14 w 2613"/>
                  <a:gd name="T57" fmla="*/ 15 h 2210"/>
                  <a:gd name="T58" fmla="*/ 8 w 2613"/>
                  <a:gd name="T59" fmla="*/ 10 h 2210"/>
                  <a:gd name="T60" fmla="*/ 4 w 2613"/>
                  <a:gd name="T61" fmla="*/ 5 h 2210"/>
                  <a:gd name="T62" fmla="*/ 1 w 2613"/>
                  <a:gd name="T63" fmla="*/ 2 h 2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13" h="2210">
                    <a:moveTo>
                      <a:pt x="0" y="0"/>
                    </a:moveTo>
                    <a:lnTo>
                      <a:pt x="86" y="71"/>
                    </a:lnTo>
                    <a:lnTo>
                      <a:pt x="173" y="141"/>
                    </a:lnTo>
                    <a:lnTo>
                      <a:pt x="261" y="208"/>
                    </a:lnTo>
                    <a:lnTo>
                      <a:pt x="347" y="276"/>
                    </a:lnTo>
                    <a:lnTo>
                      <a:pt x="436" y="341"/>
                    </a:lnTo>
                    <a:lnTo>
                      <a:pt x="524" y="407"/>
                    </a:lnTo>
                    <a:lnTo>
                      <a:pt x="613" y="473"/>
                    </a:lnTo>
                    <a:lnTo>
                      <a:pt x="701" y="535"/>
                    </a:lnTo>
                    <a:lnTo>
                      <a:pt x="789" y="601"/>
                    </a:lnTo>
                    <a:lnTo>
                      <a:pt x="878" y="663"/>
                    </a:lnTo>
                    <a:lnTo>
                      <a:pt x="964" y="727"/>
                    </a:lnTo>
                    <a:lnTo>
                      <a:pt x="1053" y="790"/>
                    </a:lnTo>
                    <a:lnTo>
                      <a:pt x="1139" y="853"/>
                    </a:lnTo>
                    <a:lnTo>
                      <a:pt x="1225" y="916"/>
                    </a:lnTo>
                    <a:lnTo>
                      <a:pt x="1312" y="979"/>
                    </a:lnTo>
                    <a:lnTo>
                      <a:pt x="1399" y="1044"/>
                    </a:lnTo>
                    <a:lnTo>
                      <a:pt x="1483" y="1109"/>
                    </a:lnTo>
                    <a:lnTo>
                      <a:pt x="1566" y="1174"/>
                    </a:lnTo>
                    <a:lnTo>
                      <a:pt x="1650" y="1239"/>
                    </a:lnTo>
                    <a:lnTo>
                      <a:pt x="1732" y="1305"/>
                    </a:lnTo>
                    <a:lnTo>
                      <a:pt x="1813" y="1374"/>
                    </a:lnTo>
                    <a:lnTo>
                      <a:pt x="1893" y="1442"/>
                    </a:lnTo>
                    <a:lnTo>
                      <a:pt x="1972" y="1511"/>
                    </a:lnTo>
                    <a:lnTo>
                      <a:pt x="2050" y="1583"/>
                    </a:lnTo>
                    <a:lnTo>
                      <a:pt x="2125" y="1655"/>
                    </a:lnTo>
                    <a:lnTo>
                      <a:pt x="2201" y="1730"/>
                    </a:lnTo>
                    <a:lnTo>
                      <a:pt x="2273" y="1805"/>
                    </a:lnTo>
                    <a:lnTo>
                      <a:pt x="2345" y="1883"/>
                    </a:lnTo>
                    <a:lnTo>
                      <a:pt x="2416" y="1959"/>
                    </a:lnTo>
                    <a:lnTo>
                      <a:pt x="2484" y="2041"/>
                    </a:lnTo>
                    <a:lnTo>
                      <a:pt x="2549" y="2126"/>
                    </a:lnTo>
                    <a:lnTo>
                      <a:pt x="2613" y="2210"/>
                    </a:lnTo>
                    <a:lnTo>
                      <a:pt x="2529" y="2121"/>
                    </a:lnTo>
                    <a:lnTo>
                      <a:pt x="2441" y="2032"/>
                    </a:lnTo>
                    <a:lnTo>
                      <a:pt x="2349" y="1943"/>
                    </a:lnTo>
                    <a:lnTo>
                      <a:pt x="2253" y="1855"/>
                    </a:lnTo>
                    <a:lnTo>
                      <a:pt x="2158" y="1769"/>
                    </a:lnTo>
                    <a:lnTo>
                      <a:pt x="2059" y="1682"/>
                    </a:lnTo>
                    <a:lnTo>
                      <a:pt x="1957" y="1595"/>
                    </a:lnTo>
                    <a:lnTo>
                      <a:pt x="1854" y="1511"/>
                    </a:lnTo>
                    <a:lnTo>
                      <a:pt x="1753" y="1428"/>
                    </a:lnTo>
                    <a:lnTo>
                      <a:pt x="1650" y="1346"/>
                    </a:lnTo>
                    <a:lnTo>
                      <a:pt x="1545" y="1262"/>
                    </a:lnTo>
                    <a:lnTo>
                      <a:pt x="1442" y="1183"/>
                    </a:lnTo>
                    <a:lnTo>
                      <a:pt x="1339" y="1104"/>
                    </a:lnTo>
                    <a:lnTo>
                      <a:pt x="1238" y="1026"/>
                    </a:lnTo>
                    <a:lnTo>
                      <a:pt x="1138" y="951"/>
                    </a:lnTo>
                    <a:lnTo>
                      <a:pt x="1038" y="877"/>
                    </a:lnTo>
                    <a:lnTo>
                      <a:pt x="942" y="804"/>
                    </a:lnTo>
                    <a:lnTo>
                      <a:pt x="847" y="734"/>
                    </a:lnTo>
                    <a:lnTo>
                      <a:pt x="757" y="665"/>
                    </a:lnTo>
                    <a:lnTo>
                      <a:pt x="669" y="599"/>
                    </a:lnTo>
                    <a:lnTo>
                      <a:pt x="584" y="535"/>
                    </a:lnTo>
                    <a:lnTo>
                      <a:pt x="503" y="473"/>
                    </a:lnTo>
                    <a:lnTo>
                      <a:pt x="427" y="413"/>
                    </a:lnTo>
                    <a:lnTo>
                      <a:pt x="354" y="357"/>
                    </a:lnTo>
                    <a:lnTo>
                      <a:pt x="290" y="304"/>
                    </a:lnTo>
                    <a:lnTo>
                      <a:pt x="228" y="251"/>
                    </a:lnTo>
                    <a:lnTo>
                      <a:pt x="173" y="201"/>
                    </a:lnTo>
                    <a:lnTo>
                      <a:pt x="124" y="155"/>
                    </a:lnTo>
                    <a:lnTo>
                      <a:pt x="82" y="112"/>
                    </a:lnTo>
                    <a:lnTo>
                      <a:pt x="48" y="71"/>
                    </a:lnTo>
                    <a:lnTo>
                      <a:pt x="20" y="34"/>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7" name="Freeform 68"/>
              <p:cNvSpPr>
                <a:spLocks/>
              </p:cNvSpPr>
              <p:nvPr/>
            </p:nvSpPr>
            <p:spPr bwMode="auto">
              <a:xfrm>
                <a:off x="3934" y="1850"/>
                <a:ext cx="88" cy="82"/>
              </a:xfrm>
              <a:custGeom>
                <a:avLst/>
                <a:gdLst>
                  <a:gd name="T0" fmla="*/ 1 w 1849"/>
                  <a:gd name="T1" fmla="*/ 1 h 1724"/>
                  <a:gd name="T2" fmla="*/ 3 w 1849"/>
                  <a:gd name="T3" fmla="*/ 5 h 1724"/>
                  <a:gd name="T4" fmla="*/ 6 w 1849"/>
                  <a:gd name="T5" fmla="*/ 8 h 1724"/>
                  <a:gd name="T6" fmla="*/ 11 w 1849"/>
                  <a:gd name="T7" fmla="*/ 12 h 1724"/>
                  <a:gd name="T8" fmla="*/ 17 w 1849"/>
                  <a:gd name="T9" fmla="*/ 17 h 1724"/>
                  <a:gd name="T10" fmla="*/ 23 w 1849"/>
                  <a:gd name="T11" fmla="*/ 21 h 1724"/>
                  <a:gd name="T12" fmla="*/ 30 w 1849"/>
                  <a:gd name="T13" fmla="*/ 26 h 1724"/>
                  <a:gd name="T14" fmla="*/ 38 w 1849"/>
                  <a:gd name="T15" fmla="*/ 31 h 1724"/>
                  <a:gd name="T16" fmla="*/ 46 w 1849"/>
                  <a:gd name="T17" fmla="*/ 37 h 1724"/>
                  <a:gd name="T18" fmla="*/ 53 w 1849"/>
                  <a:gd name="T19" fmla="*/ 42 h 1724"/>
                  <a:gd name="T20" fmla="*/ 61 w 1849"/>
                  <a:gd name="T21" fmla="*/ 48 h 1724"/>
                  <a:gd name="T22" fmla="*/ 68 w 1849"/>
                  <a:gd name="T23" fmla="*/ 54 h 1724"/>
                  <a:gd name="T24" fmla="*/ 74 w 1849"/>
                  <a:gd name="T25" fmla="*/ 60 h 1724"/>
                  <a:gd name="T26" fmla="*/ 80 w 1849"/>
                  <a:gd name="T27" fmla="*/ 66 h 1724"/>
                  <a:gd name="T28" fmla="*/ 84 w 1849"/>
                  <a:gd name="T29" fmla="*/ 73 h 1724"/>
                  <a:gd name="T30" fmla="*/ 87 w 1849"/>
                  <a:gd name="T31" fmla="*/ 79 h 1724"/>
                  <a:gd name="T32" fmla="*/ 86 w 1849"/>
                  <a:gd name="T33" fmla="*/ 79 h 1724"/>
                  <a:gd name="T34" fmla="*/ 81 w 1849"/>
                  <a:gd name="T35" fmla="*/ 72 h 1724"/>
                  <a:gd name="T36" fmla="*/ 74 w 1849"/>
                  <a:gd name="T37" fmla="*/ 65 h 1724"/>
                  <a:gd name="T38" fmla="*/ 68 w 1849"/>
                  <a:gd name="T39" fmla="*/ 59 h 1724"/>
                  <a:gd name="T40" fmla="*/ 60 w 1849"/>
                  <a:gd name="T41" fmla="*/ 53 h 1724"/>
                  <a:gd name="T42" fmla="*/ 52 w 1849"/>
                  <a:gd name="T43" fmla="*/ 47 h 1724"/>
                  <a:gd name="T44" fmla="*/ 45 w 1849"/>
                  <a:gd name="T45" fmla="*/ 41 h 1724"/>
                  <a:gd name="T46" fmla="*/ 37 w 1849"/>
                  <a:gd name="T47" fmla="*/ 36 h 1724"/>
                  <a:gd name="T48" fmla="*/ 29 w 1849"/>
                  <a:gd name="T49" fmla="*/ 31 h 1724"/>
                  <a:gd name="T50" fmla="*/ 22 w 1849"/>
                  <a:gd name="T51" fmla="*/ 26 h 1724"/>
                  <a:gd name="T52" fmla="*/ 16 w 1849"/>
                  <a:gd name="T53" fmla="*/ 21 h 1724"/>
                  <a:gd name="T54" fmla="*/ 10 w 1849"/>
                  <a:gd name="T55" fmla="*/ 17 h 1724"/>
                  <a:gd name="T56" fmla="*/ 6 w 1849"/>
                  <a:gd name="T57" fmla="*/ 13 h 1724"/>
                  <a:gd name="T58" fmla="*/ 2 w 1849"/>
                  <a:gd name="T59" fmla="*/ 9 h 1724"/>
                  <a:gd name="T60" fmla="*/ 0 w 1849"/>
                  <a:gd name="T61" fmla="*/ 5 h 1724"/>
                  <a:gd name="T62" fmla="*/ 0 w 1849"/>
                  <a:gd name="T63" fmla="*/ 2 h 1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9" h="1724">
                    <a:moveTo>
                      <a:pt x="14" y="0"/>
                    </a:moveTo>
                    <a:lnTo>
                      <a:pt x="21" y="31"/>
                    </a:lnTo>
                    <a:lnTo>
                      <a:pt x="37" y="64"/>
                    </a:lnTo>
                    <a:lnTo>
                      <a:pt x="62" y="98"/>
                    </a:lnTo>
                    <a:lnTo>
                      <a:pt x="96" y="133"/>
                    </a:lnTo>
                    <a:lnTo>
                      <a:pt x="135" y="174"/>
                    </a:lnTo>
                    <a:lnTo>
                      <a:pt x="181" y="215"/>
                    </a:lnTo>
                    <a:lnTo>
                      <a:pt x="233" y="256"/>
                    </a:lnTo>
                    <a:lnTo>
                      <a:pt x="290" y="302"/>
                    </a:lnTo>
                    <a:lnTo>
                      <a:pt x="353" y="348"/>
                    </a:lnTo>
                    <a:lnTo>
                      <a:pt x="420" y="396"/>
                    </a:lnTo>
                    <a:lnTo>
                      <a:pt x="490" y="446"/>
                    </a:lnTo>
                    <a:lnTo>
                      <a:pt x="564" y="498"/>
                    </a:lnTo>
                    <a:lnTo>
                      <a:pt x="640" y="550"/>
                    </a:lnTo>
                    <a:lnTo>
                      <a:pt x="718" y="604"/>
                    </a:lnTo>
                    <a:lnTo>
                      <a:pt x="798" y="660"/>
                    </a:lnTo>
                    <a:lnTo>
                      <a:pt x="878" y="716"/>
                    </a:lnTo>
                    <a:lnTo>
                      <a:pt x="958" y="773"/>
                    </a:lnTo>
                    <a:lnTo>
                      <a:pt x="1040" y="833"/>
                    </a:lnTo>
                    <a:lnTo>
                      <a:pt x="1121" y="892"/>
                    </a:lnTo>
                    <a:lnTo>
                      <a:pt x="1200" y="954"/>
                    </a:lnTo>
                    <a:lnTo>
                      <a:pt x="1278" y="1015"/>
                    </a:lnTo>
                    <a:lnTo>
                      <a:pt x="1352" y="1079"/>
                    </a:lnTo>
                    <a:lnTo>
                      <a:pt x="1424" y="1141"/>
                    </a:lnTo>
                    <a:lnTo>
                      <a:pt x="1493" y="1205"/>
                    </a:lnTo>
                    <a:lnTo>
                      <a:pt x="1557" y="1267"/>
                    </a:lnTo>
                    <a:lnTo>
                      <a:pt x="1617" y="1333"/>
                    </a:lnTo>
                    <a:lnTo>
                      <a:pt x="1673" y="1397"/>
                    </a:lnTo>
                    <a:lnTo>
                      <a:pt x="1721" y="1463"/>
                    </a:lnTo>
                    <a:lnTo>
                      <a:pt x="1765" y="1527"/>
                    </a:lnTo>
                    <a:lnTo>
                      <a:pt x="1801" y="1594"/>
                    </a:lnTo>
                    <a:lnTo>
                      <a:pt x="1829" y="1658"/>
                    </a:lnTo>
                    <a:lnTo>
                      <a:pt x="1849" y="1724"/>
                    </a:lnTo>
                    <a:lnTo>
                      <a:pt x="1802" y="1651"/>
                    </a:lnTo>
                    <a:lnTo>
                      <a:pt x="1751" y="1580"/>
                    </a:lnTo>
                    <a:lnTo>
                      <a:pt x="1694" y="1509"/>
                    </a:lnTo>
                    <a:lnTo>
                      <a:pt x="1632" y="1440"/>
                    </a:lnTo>
                    <a:lnTo>
                      <a:pt x="1564" y="1372"/>
                    </a:lnTo>
                    <a:lnTo>
                      <a:pt x="1495" y="1305"/>
                    </a:lnTo>
                    <a:lnTo>
                      <a:pt x="1420" y="1241"/>
                    </a:lnTo>
                    <a:lnTo>
                      <a:pt x="1344" y="1175"/>
                    </a:lnTo>
                    <a:lnTo>
                      <a:pt x="1265" y="1113"/>
                    </a:lnTo>
                    <a:lnTo>
                      <a:pt x="1184" y="1049"/>
                    </a:lnTo>
                    <a:lnTo>
                      <a:pt x="1103" y="990"/>
                    </a:lnTo>
                    <a:lnTo>
                      <a:pt x="1020" y="928"/>
                    </a:lnTo>
                    <a:lnTo>
                      <a:pt x="937" y="871"/>
                    </a:lnTo>
                    <a:lnTo>
                      <a:pt x="855" y="814"/>
                    </a:lnTo>
                    <a:lnTo>
                      <a:pt x="773" y="757"/>
                    </a:lnTo>
                    <a:lnTo>
                      <a:pt x="693" y="702"/>
                    </a:lnTo>
                    <a:lnTo>
                      <a:pt x="615" y="649"/>
                    </a:lnTo>
                    <a:lnTo>
                      <a:pt x="539" y="597"/>
                    </a:lnTo>
                    <a:lnTo>
                      <a:pt x="465" y="545"/>
                    </a:lnTo>
                    <a:lnTo>
                      <a:pt x="396" y="496"/>
                    </a:lnTo>
                    <a:lnTo>
                      <a:pt x="329" y="448"/>
                    </a:lnTo>
                    <a:lnTo>
                      <a:pt x="268" y="400"/>
                    </a:lnTo>
                    <a:lnTo>
                      <a:pt x="213" y="354"/>
                    </a:lnTo>
                    <a:lnTo>
                      <a:pt x="162" y="309"/>
                    </a:lnTo>
                    <a:lnTo>
                      <a:pt x="117" y="265"/>
                    </a:lnTo>
                    <a:lnTo>
                      <a:pt x="79" y="224"/>
                    </a:lnTo>
                    <a:lnTo>
                      <a:pt x="46" y="183"/>
                    </a:lnTo>
                    <a:lnTo>
                      <a:pt x="23" y="144"/>
                    </a:lnTo>
                    <a:lnTo>
                      <a:pt x="7" y="106"/>
                    </a:lnTo>
                    <a:lnTo>
                      <a:pt x="0" y="69"/>
                    </a:lnTo>
                    <a:lnTo>
                      <a:pt x="3" y="35"/>
                    </a:lnTo>
                    <a:lnTo>
                      <a:pt x="14"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8" name="Freeform 69"/>
              <p:cNvSpPr>
                <a:spLocks/>
              </p:cNvSpPr>
              <p:nvPr/>
            </p:nvSpPr>
            <p:spPr bwMode="auto">
              <a:xfrm>
                <a:off x="3823" y="1752"/>
                <a:ext cx="111" cy="75"/>
              </a:xfrm>
              <a:custGeom>
                <a:avLst/>
                <a:gdLst>
                  <a:gd name="T0" fmla="*/ 3 w 2331"/>
                  <a:gd name="T1" fmla="*/ 1 h 1578"/>
                  <a:gd name="T2" fmla="*/ 8 w 2331"/>
                  <a:gd name="T3" fmla="*/ 5 h 1578"/>
                  <a:gd name="T4" fmla="*/ 14 w 2331"/>
                  <a:gd name="T5" fmla="*/ 10 h 1578"/>
                  <a:gd name="T6" fmla="*/ 21 w 2331"/>
                  <a:gd name="T7" fmla="*/ 15 h 1578"/>
                  <a:gd name="T8" fmla="*/ 28 w 2331"/>
                  <a:gd name="T9" fmla="*/ 21 h 1578"/>
                  <a:gd name="T10" fmla="*/ 36 w 2331"/>
                  <a:gd name="T11" fmla="*/ 28 h 1578"/>
                  <a:gd name="T12" fmla="*/ 44 w 2331"/>
                  <a:gd name="T13" fmla="*/ 35 h 1578"/>
                  <a:gd name="T14" fmla="*/ 52 w 2331"/>
                  <a:gd name="T15" fmla="*/ 42 h 1578"/>
                  <a:gd name="T16" fmla="*/ 60 w 2331"/>
                  <a:gd name="T17" fmla="*/ 49 h 1578"/>
                  <a:gd name="T18" fmla="*/ 68 w 2331"/>
                  <a:gd name="T19" fmla="*/ 55 h 1578"/>
                  <a:gd name="T20" fmla="*/ 75 w 2331"/>
                  <a:gd name="T21" fmla="*/ 61 h 1578"/>
                  <a:gd name="T22" fmla="*/ 83 w 2331"/>
                  <a:gd name="T23" fmla="*/ 66 h 1578"/>
                  <a:gd name="T24" fmla="*/ 90 w 2331"/>
                  <a:gd name="T25" fmla="*/ 70 h 1578"/>
                  <a:gd name="T26" fmla="*/ 97 w 2331"/>
                  <a:gd name="T27" fmla="*/ 73 h 1578"/>
                  <a:gd name="T28" fmla="*/ 103 w 2331"/>
                  <a:gd name="T29" fmla="*/ 75 h 1578"/>
                  <a:gd name="T30" fmla="*/ 109 w 2331"/>
                  <a:gd name="T31" fmla="*/ 75 h 1578"/>
                  <a:gd name="T32" fmla="*/ 109 w 2331"/>
                  <a:gd name="T33" fmla="*/ 74 h 1578"/>
                  <a:gd name="T34" fmla="*/ 103 w 2331"/>
                  <a:gd name="T35" fmla="*/ 73 h 1578"/>
                  <a:gd name="T36" fmla="*/ 97 w 2331"/>
                  <a:gd name="T37" fmla="*/ 70 h 1578"/>
                  <a:gd name="T38" fmla="*/ 90 w 2331"/>
                  <a:gd name="T39" fmla="*/ 66 h 1578"/>
                  <a:gd name="T40" fmla="*/ 83 w 2331"/>
                  <a:gd name="T41" fmla="*/ 62 h 1578"/>
                  <a:gd name="T42" fmla="*/ 75 w 2331"/>
                  <a:gd name="T43" fmla="*/ 56 h 1578"/>
                  <a:gd name="T44" fmla="*/ 67 w 2331"/>
                  <a:gd name="T45" fmla="*/ 50 h 1578"/>
                  <a:gd name="T46" fmla="*/ 58 w 2331"/>
                  <a:gd name="T47" fmla="*/ 43 h 1578"/>
                  <a:gd name="T48" fmla="*/ 50 w 2331"/>
                  <a:gd name="T49" fmla="*/ 37 h 1578"/>
                  <a:gd name="T50" fmla="*/ 42 w 2331"/>
                  <a:gd name="T51" fmla="*/ 30 h 1578"/>
                  <a:gd name="T52" fmla="*/ 34 w 2331"/>
                  <a:gd name="T53" fmla="*/ 23 h 1578"/>
                  <a:gd name="T54" fmla="*/ 26 w 2331"/>
                  <a:gd name="T55" fmla="*/ 17 h 1578"/>
                  <a:gd name="T56" fmla="*/ 19 w 2331"/>
                  <a:gd name="T57" fmla="*/ 12 h 1578"/>
                  <a:gd name="T58" fmla="*/ 13 w 2331"/>
                  <a:gd name="T59" fmla="*/ 7 h 1578"/>
                  <a:gd name="T60" fmla="*/ 7 w 2331"/>
                  <a:gd name="T61" fmla="*/ 3 h 1578"/>
                  <a:gd name="T62" fmla="*/ 2 w 2331"/>
                  <a:gd name="T63" fmla="*/ 1 h 15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1" h="1578">
                    <a:moveTo>
                      <a:pt x="0" y="0"/>
                    </a:moveTo>
                    <a:lnTo>
                      <a:pt x="53" y="28"/>
                    </a:lnTo>
                    <a:lnTo>
                      <a:pt x="110" y="63"/>
                    </a:lnTo>
                    <a:lnTo>
                      <a:pt x="170" y="103"/>
                    </a:lnTo>
                    <a:lnTo>
                      <a:pt x="234" y="149"/>
                    </a:lnTo>
                    <a:lnTo>
                      <a:pt x="301" y="202"/>
                    </a:lnTo>
                    <a:lnTo>
                      <a:pt x="371" y="258"/>
                    </a:lnTo>
                    <a:lnTo>
                      <a:pt x="444" y="318"/>
                    </a:lnTo>
                    <a:lnTo>
                      <a:pt x="520" y="382"/>
                    </a:lnTo>
                    <a:lnTo>
                      <a:pt x="595" y="449"/>
                    </a:lnTo>
                    <a:lnTo>
                      <a:pt x="675" y="517"/>
                    </a:lnTo>
                    <a:lnTo>
                      <a:pt x="753" y="590"/>
                    </a:lnTo>
                    <a:lnTo>
                      <a:pt x="837" y="661"/>
                    </a:lnTo>
                    <a:lnTo>
                      <a:pt x="918" y="734"/>
                    </a:lnTo>
                    <a:lnTo>
                      <a:pt x="1002" y="808"/>
                    </a:lnTo>
                    <a:lnTo>
                      <a:pt x="1084" y="881"/>
                    </a:lnTo>
                    <a:lnTo>
                      <a:pt x="1169" y="954"/>
                    </a:lnTo>
                    <a:lnTo>
                      <a:pt x="1253" y="1024"/>
                    </a:lnTo>
                    <a:lnTo>
                      <a:pt x="1336" y="1093"/>
                    </a:lnTo>
                    <a:lnTo>
                      <a:pt x="1419" y="1159"/>
                    </a:lnTo>
                    <a:lnTo>
                      <a:pt x="1502" y="1224"/>
                    </a:lnTo>
                    <a:lnTo>
                      <a:pt x="1583" y="1283"/>
                    </a:lnTo>
                    <a:lnTo>
                      <a:pt x="1663" y="1340"/>
                    </a:lnTo>
                    <a:lnTo>
                      <a:pt x="1742" y="1392"/>
                    </a:lnTo>
                    <a:lnTo>
                      <a:pt x="1818" y="1436"/>
                    </a:lnTo>
                    <a:lnTo>
                      <a:pt x="1893" y="1478"/>
                    </a:lnTo>
                    <a:lnTo>
                      <a:pt x="1964" y="1512"/>
                    </a:lnTo>
                    <a:lnTo>
                      <a:pt x="2034" y="1539"/>
                    </a:lnTo>
                    <a:lnTo>
                      <a:pt x="2100" y="1561"/>
                    </a:lnTo>
                    <a:lnTo>
                      <a:pt x="2164" y="1571"/>
                    </a:lnTo>
                    <a:lnTo>
                      <a:pt x="2223" y="1578"/>
                    </a:lnTo>
                    <a:lnTo>
                      <a:pt x="2279" y="1571"/>
                    </a:lnTo>
                    <a:lnTo>
                      <a:pt x="2331" y="1557"/>
                    </a:lnTo>
                    <a:lnTo>
                      <a:pt x="2283" y="1555"/>
                    </a:lnTo>
                    <a:lnTo>
                      <a:pt x="2228" y="1546"/>
                    </a:lnTo>
                    <a:lnTo>
                      <a:pt x="2169" y="1530"/>
                    </a:lnTo>
                    <a:lnTo>
                      <a:pt x="2106" y="1505"/>
                    </a:lnTo>
                    <a:lnTo>
                      <a:pt x="2040" y="1475"/>
                    </a:lnTo>
                    <a:lnTo>
                      <a:pt x="1967" y="1436"/>
                    </a:lnTo>
                    <a:lnTo>
                      <a:pt x="1893" y="1395"/>
                    </a:lnTo>
                    <a:lnTo>
                      <a:pt x="1818" y="1347"/>
                    </a:lnTo>
                    <a:lnTo>
                      <a:pt x="1738" y="1294"/>
                    </a:lnTo>
                    <a:lnTo>
                      <a:pt x="1656" y="1237"/>
                    </a:lnTo>
                    <a:lnTo>
                      <a:pt x="1572" y="1177"/>
                    </a:lnTo>
                    <a:lnTo>
                      <a:pt x="1487" y="1112"/>
                    </a:lnTo>
                    <a:lnTo>
                      <a:pt x="1401" y="1047"/>
                    </a:lnTo>
                    <a:lnTo>
                      <a:pt x="1315" y="979"/>
                    </a:lnTo>
                    <a:lnTo>
                      <a:pt x="1226" y="910"/>
                    </a:lnTo>
                    <a:lnTo>
                      <a:pt x="1137" y="839"/>
                    </a:lnTo>
                    <a:lnTo>
                      <a:pt x="1052" y="768"/>
                    </a:lnTo>
                    <a:lnTo>
                      <a:pt x="966" y="698"/>
                    </a:lnTo>
                    <a:lnTo>
                      <a:pt x="880" y="627"/>
                    </a:lnTo>
                    <a:lnTo>
                      <a:pt x="796" y="558"/>
                    </a:lnTo>
                    <a:lnTo>
                      <a:pt x="712" y="490"/>
                    </a:lnTo>
                    <a:lnTo>
                      <a:pt x="631" y="424"/>
                    </a:lnTo>
                    <a:lnTo>
                      <a:pt x="552" y="361"/>
                    </a:lnTo>
                    <a:lnTo>
                      <a:pt x="474" y="302"/>
                    </a:lnTo>
                    <a:lnTo>
                      <a:pt x="403" y="245"/>
                    </a:lnTo>
                    <a:lnTo>
                      <a:pt x="332" y="193"/>
                    </a:lnTo>
                    <a:lnTo>
                      <a:pt x="266" y="146"/>
                    </a:lnTo>
                    <a:lnTo>
                      <a:pt x="202" y="105"/>
                    </a:lnTo>
                    <a:lnTo>
                      <a:pt x="145" y="69"/>
                    </a:lnTo>
                    <a:lnTo>
                      <a:pt x="92" y="38"/>
                    </a:lnTo>
                    <a:lnTo>
                      <a:pt x="44" y="16"/>
                    </a:lnTo>
                    <a:lnTo>
                      <a:pt x="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09" name="Freeform 70"/>
              <p:cNvSpPr>
                <a:spLocks/>
              </p:cNvSpPr>
              <p:nvPr/>
            </p:nvSpPr>
            <p:spPr bwMode="auto">
              <a:xfrm>
                <a:off x="3903" y="1895"/>
                <a:ext cx="72" cy="86"/>
              </a:xfrm>
              <a:custGeom>
                <a:avLst/>
                <a:gdLst>
                  <a:gd name="T0" fmla="*/ 68 w 1520"/>
                  <a:gd name="T1" fmla="*/ 79 h 1803"/>
                  <a:gd name="T2" fmla="*/ 61 w 1520"/>
                  <a:gd name="T3" fmla="*/ 73 h 1803"/>
                  <a:gd name="T4" fmla="*/ 55 w 1520"/>
                  <a:gd name="T5" fmla="*/ 67 h 1803"/>
                  <a:gd name="T6" fmla="*/ 50 w 1520"/>
                  <a:gd name="T7" fmla="*/ 61 h 1803"/>
                  <a:gd name="T8" fmla="*/ 45 w 1520"/>
                  <a:gd name="T9" fmla="*/ 55 h 1803"/>
                  <a:gd name="T10" fmla="*/ 41 w 1520"/>
                  <a:gd name="T11" fmla="*/ 49 h 1803"/>
                  <a:gd name="T12" fmla="*/ 37 w 1520"/>
                  <a:gd name="T13" fmla="*/ 43 h 1803"/>
                  <a:gd name="T14" fmla="*/ 34 w 1520"/>
                  <a:gd name="T15" fmla="*/ 37 h 1803"/>
                  <a:gd name="T16" fmla="*/ 31 w 1520"/>
                  <a:gd name="T17" fmla="*/ 32 h 1803"/>
                  <a:gd name="T18" fmla="*/ 28 w 1520"/>
                  <a:gd name="T19" fmla="*/ 27 h 1803"/>
                  <a:gd name="T20" fmla="*/ 24 w 1520"/>
                  <a:gd name="T21" fmla="*/ 22 h 1803"/>
                  <a:gd name="T22" fmla="*/ 21 w 1520"/>
                  <a:gd name="T23" fmla="*/ 17 h 1803"/>
                  <a:gd name="T24" fmla="*/ 17 w 1520"/>
                  <a:gd name="T25" fmla="*/ 13 h 1803"/>
                  <a:gd name="T26" fmla="*/ 13 w 1520"/>
                  <a:gd name="T27" fmla="*/ 9 h 1803"/>
                  <a:gd name="T28" fmla="*/ 8 w 1520"/>
                  <a:gd name="T29" fmla="*/ 5 h 1803"/>
                  <a:gd name="T30" fmla="*/ 3 w 1520"/>
                  <a:gd name="T31" fmla="*/ 2 h 1803"/>
                  <a:gd name="T32" fmla="*/ 3 w 1520"/>
                  <a:gd name="T33" fmla="*/ 5 h 1803"/>
                  <a:gd name="T34" fmla="*/ 10 w 1520"/>
                  <a:gd name="T35" fmla="*/ 16 h 1803"/>
                  <a:gd name="T36" fmla="*/ 15 w 1520"/>
                  <a:gd name="T37" fmla="*/ 26 h 1803"/>
                  <a:gd name="T38" fmla="*/ 21 w 1520"/>
                  <a:gd name="T39" fmla="*/ 36 h 1803"/>
                  <a:gd name="T40" fmla="*/ 26 w 1520"/>
                  <a:gd name="T41" fmla="*/ 46 h 1803"/>
                  <a:gd name="T42" fmla="*/ 31 w 1520"/>
                  <a:gd name="T43" fmla="*/ 56 h 1803"/>
                  <a:gd name="T44" fmla="*/ 35 w 1520"/>
                  <a:gd name="T45" fmla="*/ 67 h 1803"/>
                  <a:gd name="T46" fmla="*/ 40 w 1520"/>
                  <a:gd name="T47" fmla="*/ 79 h 1803"/>
                  <a:gd name="T48" fmla="*/ 41 w 1520"/>
                  <a:gd name="T49" fmla="*/ 81 h 1803"/>
                  <a:gd name="T50" fmla="*/ 38 w 1520"/>
                  <a:gd name="T51" fmla="*/ 71 h 1803"/>
                  <a:gd name="T52" fmla="*/ 35 w 1520"/>
                  <a:gd name="T53" fmla="*/ 61 h 1803"/>
                  <a:gd name="T54" fmla="*/ 31 w 1520"/>
                  <a:gd name="T55" fmla="*/ 51 h 1803"/>
                  <a:gd name="T56" fmla="*/ 27 w 1520"/>
                  <a:gd name="T57" fmla="*/ 42 h 1803"/>
                  <a:gd name="T58" fmla="*/ 22 w 1520"/>
                  <a:gd name="T59" fmla="*/ 32 h 1803"/>
                  <a:gd name="T60" fmla="*/ 17 w 1520"/>
                  <a:gd name="T61" fmla="*/ 23 h 1803"/>
                  <a:gd name="T62" fmla="*/ 11 w 1520"/>
                  <a:gd name="T63" fmla="*/ 14 h 1803"/>
                  <a:gd name="T64" fmla="*/ 10 w 1520"/>
                  <a:gd name="T65" fmla="*/ 12 h 1803"/>
                  <a:gd name="T66" fmla="*/ 15 w 1520"/>
                  <a:gd name="T67" fmla="*/ 16 h 1803"/>
                  <a:gd name="T68" fmla="*/ 19 w 1520"/>
                  <a:gd name="T69" fmla="*/ 21 h 1803"/>
                  <a:gd name="T70" fmla="*/ 23 w 1520"/>
                  <a:gd name="T71" fmla="*/ 26 h 1803"/>
                  <a:gd name="T72" fmla="*/ 26 w 1520"/>
                  <a:gd name="T73" fmla="*/ 31 h 1803"/>
                  <a:gd name="T74" fmla="*/ 29 w 1520"/>
                  <a:gd name="T75" fmla="*/ 36 h 1803"/>
                  <a:gd name="T76" fmla="*/ 32 w 1520"/>
                  <a:gd name="T77" fmla="*/ 41 h 1803"/>
                  <a:gd name="T78" fmla="*/ 35 w 1520"/>
                  <a:gd name="T79" fmla="*/ 46 h 1803"/>
                  <a:gd name="T80" fmla="*/ 39 w 1520"/>
                  <a:gd name="T81" fmla="*/ 51 h 1803"/>
                  <a:gd name="T82" fmla="*/ 42 w 1520"/>
                  <a:gd name="T83" fmla="*/ 55 h 1803"/>
                  <a:gd name="T84" fmla="*/ 45 w 1520"/>
                  <a:gd name="T85" fmla="*/ 60 h 1803"/>
                  <a:gd name="T86" fmla="*/ 49 w 1520"/>
                  <a:gd name="T87" fmla="*/ 65 h 1803"/>
                  <a:gd name="T88" fmla="*/ 53 w 1520"/>
                  <a:gd name="T89" fmla="*/ 69 h 1803"/>
                  <a:gd name="T90" fmla="*/ 58 w 1520"/>
                  <a:gd name="T91" fmla="*/ 73 h 1803"/>
                  <a:gd name="T92" fmla="*/ 63 w 1520"/>
                  <a:gd name="T93" fmla="*/ 77 h 1803"/>
                  <a:gd name="T94" fmla="*/ 69 w 1520"/>
                  <a:gd name="T95" fmla="*/ 81 h 18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0" h="1803">
                    <a:moveTo>
                      <a:pt x="1520" y="1730"/>
                    </a:moveTo>
                    <a:lnTo>
                      <a:pt x="1439" y="1663"/>
                    </a:lnTo>
                    <a:lnTo>
                      <a:pt x="1362" y="1599"/>
                    </a:lnTo>
                    <a:lnTo>
                      <a:pt x="1291" y="1531"/>
                    </a:lnTo>
                    <a:lnTo>
                      <a:pt x="1224" y="1467"/>
                    </a:lnTo>
                    <a:lnTo>
                      <a:pt x="1163" y="1402"/>
                    </a:lnTo>
                    <a:lnTo>
                      <a:pt x="1105" y="1337"/>
                    </a:lnTo>
                    <a:lnTo>
                      <a:pt x="1051" y="1274"/>
                    </a:lnTo>
                    <a:lnTo>
                      <a:pt x="1001" y="1209"/>
                    </a:lnTo>
                    <a:lnTo>
                      <a:pt x="953" y="1146"/>
                    </a:lnTo>
                    <a:lnTo>
                      <a:pt x="909" y="1085"/>
                    </a:lnTo>
                    <a:lnTo>
                      <a:pt x="868" y="1023"/>
                    </a:lnTo>
                    <a:lnTo>
                      <a:pt x="825" y="962"/>
                    </a:lnTo>
                    <a:lnTo>
                      <a:pt x="788" y="901"/>
                    </a:lnTo>
                    <a:lnTo>
                      <a:pt x="752" y="843"/>
                    </a:lnTo>
                    <a:lnTo>
                      <a:pt x="717" y="784"/>
                    </a:lnTo>
                    <a:lnTo>
                      <a:pt x="683" y="726"/>
                    </a:lnTo>
                    <a:lnTo>
                      <a:pt x="649" y="670"/>
                    </a:lnTo>
                    <a:lnTo>
                      <a:pt x="617" y="616"/>
                    </a:lnTo>
                    <a:lnTo>
                      <a:pt x="582" y="562"/>
                    </a:lnTo>
                    <a:lnTo>
                      <a:pt x="548" y="510"/>
                    </a:lnTo>
                    <a:lnTo>
                      <a:pt x="514" y="457"/>
                    </a:lnTo>
                    <a:lnTo>
                      <a:pt x="479" y="409"/>
                    </a:lnTo>
                    <a:lnTo>
                      <a:pt x="441" y="360"/>
                    </a:lnTo>
                    <a:lnTo>
                      <a:pt x="404" y="313"/>
                    </a:lnTo>
                    <a:lnTo>
                      <a:pt x="365" y="269"/>
                    </a:lnTo>
                    <a:lnTo>
                      <a:pt x="321" y="225"/>
                    </a:lnTo>
                    <a:lnTo>
                      <a:pt x="276" y="182"/>
                    </a:lnTo>
                    <a:lnTo>
                      <a:pt x="227" y="142"/>
                    </a:lnTo>
                    <a:lnTo>
                      <a:pt x="176" y="104"/>
                    </a:lnTo>
                    <a:lnTo>
                      <a:pt x="121" y="66"/>
                    </a:lnTo>
                    <a:lnTo>
                      <a:pt x="63" y="32"/>
                    </a:lnTo>
                    <a:lnTo>
                      <a:pt x="0" y="0"/>
                    </a:lnTo>
                    <a:lnTo>
                      <a:pt x="72" y="114"/>
                    </a:lnTo>
                    <a:lnTo>
                      <a:pt x="139" y="228"/>
                    </a:lnTo>
                    <a:lnTo>
                      <a:pt x="203" y="336"/>
                    </a:lnTo>
                    <a:lnTo>
                      <a:pt x="267" y="443"/>
                    </a:lnTo>
                    <a:lnTo>
                      <a:pt x="326" y="548"/>
                    </a:lnTo>
                    <a:lnTo>
                      <a:pt x="382" y="651"/>
                    </a:lnTo>
                    <a:lnTo>
                      <a:pt x="438" y="753"/>
                    </a:lnTo>
                    <a:lnTo>
                      <a:pt x="491" y="856"/>
                    </a:lnTo>
                    <a:lnTo>
                      <a:pt x="543" y="962"/>
                    </a:lnTo>
                    <a:lnTo>
                      <a:pt x="593" y="1069"/>
                    </a:lnTo>
                    <a:lnTo>
                      <a:pt x="644" y="1179"/>
                    </a:lnTo>
                    <a:lnTo>
                      <a:pt x="692" y="1294"/>
                    </a:lnTo>
                    <a:lnTo>
                      <a:pt x="741" y="1411"/>
                    </a:lnTo>
                    <a:lnTo>
                      <a:pt x="791" y="1535"/>
                    </a:lnTo>
                    <a:lnTo>
                      <a:pt x="840" y="1666"/>
                    </a:lnTo>
                    <a:lnTo>
                      <a:pt x="891" y="1803"/>
                    </a:lnTo>
                    <a:lnTo>
                      <a:pt x="865" y="1698"/>
                    </a:lnTo>
                    <a:lnTo>
                      <a:pt x="838" y="1593"/>
                    </a:lnTo>
                    <a:lnTo>
                      <a:pt x="808" y="1488"/>
                    </a:lnTo>
                    <a:lnTo>
                      <a:pt x="775" y="1384"/>
                    </a:lnTo>
                    <a:lnTo>
                      <a:pt x="739" y="1281"/>
                    </a:lnTo>
                    <a:lnTo>
                      <a:pt x="699" y="1179"/>
                    </a:lnTo>
                    <a:lnTo>
                      <a:pt x="658" y="1078"/>
                    </a:lnTo>
                    <a:lnTo>
                      <a:pt x="612" y="975"/>
                    </a:lnTo>
                    <a:lnTo>
                      <a:pt x="566" y="875"/>
                    </a:lnTo>
                    <a:lnTo>
                      <a:pt x="518" y="777"/>
                    </a:lnTo>
                    <a:lnTo>
                      <a:pt x="465" y="678"/>
                    </a:lnTo>
                    <a:lnTo>
                      <a:pt x="411" y="578"/>
                    </a:lnTo>
                    <a:lnTo>
                      <a:pt x="355" y="482"/>
                    </a:lnTo>
                    <a:lnTo>
                      <a:pt x="296" y="386"/>
                    </a:lnTo>
                    <a:lnTo>
                      <a:pt x="235" y="290"/>
                    </a:lnTo>
                    <a:lnTo>
                      <a:pt x="171" y="196"/>
                    </a:lnTo>
                    <a:lnTo>
                      <a:pt x="221" y="244"/>
                    </a:lnTo>
                    <a:lnTo>
                      <a:pt x="269" y="294"/>
                    </a:lnTo>
                    <a:lnTo>
                      <a:pt x="313" y="342"/>
                    </a:lnTo>
                    <a:lnTo>
                      <a:pt x="356" y="393"/>
                    </a:lnTo>
                    <a:lnTo>
                      <a:pt x="398" y="443"/>
                    </a:lnTo>
                    <a:lnTo>
                      <a:pt x="438" y="493"/>
                    </a:lnTo>
                    <a:lnTo>
                      <a:pt x="475" y="544"/>
                    </a:lnTo>
                    <a:lnTo>
                      <a:pt x="512" y="596"/>
                    </a:lnTo>
                    <a:lnTo>
                      <a:pt x="548" y="647"/>
                    </a:lnTo>
                    <a:lnTo>
                      <a:pt x="582" y="699"/>
                    </a:lnTo>
                    <a:lnTo>
                      <a:pt x="617" y="751"/>
                    </a:lnTo>
                    <a:lnTo>
                      <a:pt x="649" y="804"/>
                    </a:lnTo>
                    <a:lnTo>
                      <a:pt x="681" y="854"/>
                    </a:lnTo>
                    <a:lnTo>
                      <a:pt x="715" y="907"/>
                    </a:lnTo>
                    <a:lnTo>
                      <a:pt x="748" y="959"/>
                    </a:lnTo>
                    <a:lnTo>
                      <a:pt x="781" y="1009"/>
                    </a:lnTo>
                    <a:lnTo>
                      <a:pt x="815" y="1060"/>
                    </a:lnTo>
                    <a:lnTo>
                      <a:pt x="849" y="1110"/>
                    </a:lnTo>
                    <a:lnTo>
                      <a:pt x="885" y="1161"/>
                    </a:lnTo>
                    <a:lnTo>
                      <a:pt x="921" y="1209"/>
                    </a:lnTo>
                    <a:lnTo>
                      <a:pt x="959" y="1257"/>
                    </a:lnTo>
                    <a:lnTo>
                      <a:pt x="999" y="1307"/>
                    </a:lnTo>
                    <a:lnTo>
                      <a:pt x="1040" y="1353"/>
                    </a:lnTo>
                    <a:lnTo>
                      <a:pt x="1083" y="1398"/>
                    </a:lnTo>
                    <a:lnTo>
                      <a:pt x="1129" y="1445"/>
                    </a:lnTo>
                    <a:lnTo>
                      <a:pt x="1175" y="1488"/>
                    </a:lnTo>
                    <a:lnTo>
                      <a:pt x="1225" y="1531"/>
                    </a:lnTo>
                    <a:lnTo>
                      <a:pt x="1278" y="1575"/>
                    </a:lnTo>
                    <a:lnTo>
                      <a:pt x="1334" y="1615"/>
                    </a:lnTo>
                    <a:lnTo>
                      <a:pt x="1392" y="1654"/>
                    </a:lnTo>
                    <a:lnTo>
                      <a:pt x="1455" y="1694"/>
                    </a:lnTo>
                    <a:lnTo>
                      <a:pt x="1520" y="173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0" name="Freeform 71"/>
              <p:cNvSpPr>
                <a:spLocks/>
              </p:cNvSpPr>
              <p:nvPr/>
            </p:nvSpPr>
            <p:spPr bwMode="auto">
              <a:xfrm>
                <a:off x="3855" y="1896"/>
                <a:ext cx="19" cy="115"/>
              </a:xfrm>
              <a:custGeom>
                <a:avLst/>
                <a:gdLst>
                  <a:gd name="T0" fmla="*/ 0 w 403"/>
                  <a:gd name="T1" fmla="*/ 0 h 2404"/>
                  <a:gd name="T2" fmla="*/ 3 w 403"/>
                  <a:gd name="T3" fmla="*/ 6 h 2404"/>
                  <a:gd name="T4" fmla="*/ 6 w 403"/>
                  <a:gd name="T5" fmla="*/ 12 h 2404"/>
                  <a:gd name="T6" fmla="*/ 7 w 403"/>
                  <a:gd name="T7" fmla="*/ 19 h 2404"/>
                  <a:gd name="T8" fmla="*/ 9 w 403"/>
                  <a:gd name="T9" fmla="*/ 27 h 2404"/>
                  <a:gd name="T10" fmla="*/ 10 w 403"/>
                  <a:gd name="T11" fmla="*/ 35 h 2404"/>
                  <a:gd name="T12" fmla="*/ 11 w 403"/>
                  <a:gd name="T13" fmla="*/ 44 h 2404"/>
                  <a:gd name="T14" fmla="*/ 11 w 403"/>
                  <a:gd name="T15" fmla="*/ 53 h 2404"/>
                  <a:gd name="T16" fmla="*/ 11 w 403"/>
                  <a:gd name="T17" fmla="*/ 61 h 2404"/>
                  <a:gd name="T18" fmla="*/ 12 w 403"/>
                  <a:gd name="T19" fmla="*/ 70 h 2404"/>
                  <a:gd name="T20" fmla="*/ 12 w 403"/>
                  <a:gd name="T21" fmla="*/ 78 h 2404"/>
                  <a:gd name="T22" fmla="*/ 12 w 403"/>
                  <a:gd name="T23" fmla="*/ 86 h 2404"/>
                  <a:gd name="T24" fmla="*/ 13 w 403"/>
                  <a:gd name="T25" fmla="*/ 93 h 2404"/>
                  <a:gd name="T26" fmla="*/ 14 w 403"/>
                  <a:gd name="T27" fmla="*/ 100 h 2404"/>
                  <a:gd name="T28" fmla="*/ 15 w 403"/>
                  <a:gd name="T29" fmla="*/ 106 h 2404"/>
                  <a:gd name="T30" fmla="*/ 17 w 403"/>
                  <a:gd name="T31" fmla="*/ 111 h 2404"/>
                  <a:gd name="T32" fmla="*/ 19 w 403"/>
                  <a:gd name="T33" fmla="*/ 115 h 2404"/>
                  <a:gd name="T34" fmla="*/ 18 w 403"/>
                  <a:gd name="T35" fmla="*/ 107 h 2404"/>
                  <a:gd name="T36" fmla="*/ 17 w 403"/>
                  <a:gd name="T37" fmla="*/ 99 h 2404"/>
                  <a:gd name="T38" fmla="*/ 16 w 403"/>
                  <a:gd name="T39" fmla="*/ 90 h 2404"/>
                  <a:gd name="T40" fmla="*/ 16 w 403"/>
                  <a:gd name="T41" fmla="*/ 82 h 2404"/>
                  <a:gd name="T42" fmla="*/ 16 w 403"/>
                  <a:gd name="T43" fmla="*/ 73 h 2404"/>
                  <a:gd name="T44" fmla="*/ 15 w 403"/>
                  <a:gd name="T45" fmla="*/ 64 h 2404"/>
                  <a:gd name="T46" fmla="*/ 15 w 403"/>
                  <a:gd name="T47" fmla="*/ 56 h 2404"/>
                  <a:gd name="T48" fmla="*/ 15 w 403"/>
                  <a:gd name="T49" fmla="*/ 48 h 2404"/>
                  <a:gd name="T50" fmla="*/ 14 w 403"/>
                  <a:gd name="T51" fmla="*/ 40 h 2404"/>
                  <a:gd name="T52" fmla="*/ 13 w 403"/>
                  <a:gd name="T53" fmla="*/ 32 h 2404"/>
                  <a:gd name="T54" fmla="*/ 12 w 403"/>
                  <a:gd name="T55" fmla="*/ 25 h 2404"/>
                  <a:gd name="T56" fmla="*/ 11 w 403"/>
                  <a:gd name="T57" fmla="*/ 19 h 2404"/>
                  <a:gd name="T58" fmla="*/ 9 w 403"/>
                  <a:gd name="T59" fmla="*/ 13 h 2404"/>
                  <a:gd name="T60" fmla="*/ 6 w 403"/>
                  <a:gd name="T61" fmla="*/ 8 h 2404"/>
                  <a:gd name="T62" fmla="*/ 3 w 403"/>
                  <a:gd name="T63" fmla="*/ 3 h 2404"/>
                  <a:gd name="T64" fmla="*/ 0 w 403"/>
                  <a:gd name="T65" fmla="*/ 0 h 24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3" h="2404">
                    <a:moveTo>
                      <a:pt x="0" y="0"/>
                    </a:moveTo>
                    <a:lnTo>
                      <a:pt x="64" y="121"/>
                    </a:lnTo>
                    <a:lnTo>
                      <a:pt x="117" y="258"/>
                    </a:lnTo>
                    <a:lnTo>
                      <a:pt x="156" y="407"/>
                    </a:lnTo>
                    <a:lnTo>
                      <a:pt x="187" y="571"/>
                    </a:lnTo>
                    <a:lnTo>
                      <a:pt x="208" y="742"/>
                    </a:lnTo>
                    <a:lnTo>
                      <a:pt x="224" y="919"/>
                    </a:lnTo>
                    <a:lnTo>
                      <a:pt x="234" y="1099"/>
                    </a:lnTo>
                    <a:lnTo>
                      <a:pt x="241" y="1280"/>
                    </a:lnTo>
                    <a:lnTo>
                      <a:pt x="249" y="1458"/>
                    </a:lnTo>
                    <a:lnTo>
                      <a:pt x="256" y="1631"/>
                    </a:lnTo>
                    <a:lnTo>
                      <a:pt x="265" y="1797"/>
                    </a:lnTo>
                    <a:lnTo>
                      <a:pt x="277" y="1952"/>
                    </a:lnTo>
                    <a:lnTo>
                      <a:pt x="295" y="2093"/>
                    </a:lnTo>
                    <a:lnTo>
                      <a:pt x="322" y="2217"/>
                    </a:lnTo>
                    <a:lnTo>
                      <a:pt x="357" y="2322"/>
                    </a:lnTo>
                    <a:lnTo>
                      <a:pt x="403" y="2404"/>
                    </a:lnTo>
                    <a:lnTo>
                      <a:pt x="378" y="2239"/>
                    </a:lnTo>
                    <a:lnTo>
                      <a:pt x="360" y="2066"/>
                    </a:lnTo>
                    <a:lnTo>
                      <a:pt x="347" y="1889"/>
                    </a:lnTo>
                    <a:lnTo>
                      <a:pt x="338" y="1709"/>
                    </a:lnTo>
                    <a:lnTo>
                      <a:pt x="331" y="1529"/>
                    </a:lnTo>
                    <a:lnTo>
                      <a:pt x="324" y="1348"/>
                    </a:lnTo>
                    <a:lnTo>
                      <a:pt x="317" y="1172"/>
                    </a:lnTo>
                    <a:lnTo>
                      <a:pt x="308" y="998"/>
                    </a:lnTo>
                    <a:lnTo>
                      <a:pt x="295" y="832"/>
                    </a:lnTo>
                    <a:lnTo>
                      <a:pt x="279" y="676"/>
                    </a:lnTo>
                    <a:lnTo>
                      <a:pt x="256" y="526"/>
                    </a:lnTo>
                    <a:lnTo>
                      <a:pt x="225" y="391"/>
                    </a:lnTo>
                    <a:lnTo>
                      <a:pt x="185" y="269"/>
                    </a:lnTo>
                    <a:lnTo>
                      <a:pt x="135" y="160"/>
                    </a:lnTo>
                    <a:lnTo>
                      <a:pt x="73" y="70"/>
                    </a:lnTo>
                    <a:lnTo>
                      <a:pt x="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1" name="Freeform 72"/>
              <p:cNvSpPr>
                <a:spLocks/>
              </p:cNvSpPr>
              <p:nvPr/>
            </p:nvSpPr>
            <p:spPr bwMode="auto">
              <a:xfrm>
                <a:off x="3742" y="1818"/>
                <a:ext cx="130" cy="139"/>
              </a:xfrm>
              <a:custGeom>
                <a:avLst/>
                <a:gdLst>
                  <a:gd name="T0" fmla="*/ 3 w 2720"/>
                  <a:gd name="T1" fmla="*/ 12 h 2924"/>
                  <a:gd name="T2" fmla="*/ 8 w 2720"/>
                  <a:gd name="T3" fmla="*/ 10 h 2924"/>
                  <a:gd name="T4" fmla="*/ 14 w 2720"/>
                  <a:gd name="T5" fmla="*/ 8 h 2924"/>
                  <a:gd name="T6" fmla="*/ 19 w 2720"/>
                  <a:gd name="T7" fmla="*/ 5 h 2924"/>
                  <a:gd name="T8" fmla="*/ 25 w 2720"/>
                  <a:gd name="T9" fmla="*/ 3 h 2924"/>
                  <a:gd name="T10" fmla="*/ 32 w 2720"/>
                  <a:gd name="T11" fmla="*/ 2 h 2924"/>
                  <a:gd name="T12" fmla="*/ 39 w 2720"/>
                  <a:gd name="T13" fmla="*/ 1 h 2924"/>
                  <a:gd name="T14" fmla="*/ 46 w 2720"/>
                  <a:gd name="T15" fmla="*/ 0 h 2924"/>
                  <a:gd name="T16" fmla="*/ 53 w 2720"/>
                  <a:gd name="T17" fmla="*/ 0 h 2924"/>
                  <a:gd name="T18" fmla="*/ 61 w 2720"/>
                  <a:gd name="T19" fmla="*/ 1 h 2924"/>
                  <a:gd name="T20" fmla="*/ 70 w 2720"/>
                  <a:gd name="T21" fmla="*/ 4 h 2924"/>
                  <a:gd name="T22" fmla="*/ 84 w 2720"/>
                  <a:gd name="T23" fmla="*/ 10 h 2924"/>
                  <a:gd name="T24" fmla="*/ 96 w 2720"/>
                  <a:gd name="T25" fmla="*/ 17 h 2924"/>
                  <a:gd name="T26" fmla="*/ 106 w 2720"/>
                  <a:gd name="T27" fmla="*/ 25 h 2924"/>
                  <a:gd name="T28" fmla="*/ 114 w 2720"/>
                  <a:gd name="T29" fmla="*/ 35 h 2924"/>
                  <a:gd name="T30" fmla="*/ 120 w 2720"/>
                  <a:gd name="T31" fmla="*/ 46 h 2924"/>
                  <a:gd name="T32" fmla="*/ 125 w 2720"/>
                  <a:gd name="T33" fmla="*/ 59 h 2924"/>
                  <a:gd name="T34" fmla="*/ 128 w 2720"/>
                  <a:gd name="T35" fmla="*/ 73 h 2924"/>
                  <a:gd name="T36" fmla="*/ 130 w 2720"/>
                  <a:gd name="T37" fmla="*/ 88 h 2924"/>
                  <a:gd name="T38" fmla="*/ 130 w 2720"/>
                  <a:gd name="T39" fmla="*/ 106 h 2924"/>
                  <a:gd name="T40" fmla="*/ 129 w 2720"/>
                  <a:gd name="T41" fmla="*/ 125 h 2924"/>
                  <a:gd name="T42" fmla="*/ 127 w 2720"/>
                  <a:gd name="T43" fmla="*/ 134 h 2924"/>
                  <a:gd name="T44" fmla="*/ 127 w 2720"/>
                  <a:gd name="T45" fmla="*/ 120 h 2924"/>
                  <a:gd name="T46" fmla="*/ 127 w 2720"/>
                  <a:gd name="T47" fmla="*/ 106 h 2924"/>
                  <a:gd name="T48" fmla="*/ 127 w 2720"/>
                  <a:gd name="T49" fmla="*/ 92 h 2924"/>
                  <a:gd name="T50" fmla="*/ 125 w 2720"/>
                  <a:gd name="T51" fmla="*/ 78 h 2924"/>
                  <a:gd name="T52" fmla="*/ 123 w 2720"/>
                  <a:gd name="T53" fmla="*/ 65 h 2924"/>
                  <a:gd name="T54" fmla="*/ 118 w 2720"/>
                  <a:gd name="T55" fmla="*/ 52 h 2924"/>
                  <a:gd name="T56" fmla="*/ 112 w 2720"/>
                  <a:gd name="T57" fmla="*/ 40 h 2924"/>
                  <a:gd name="T58" fmla="*/ 102 w 2720"/>
                  <a:gd name="T59" fmla="*/ 29 h 2924"/>
                  <a:gd name="T60" fmla="*/ 90 w 2720"/>
                  <a:gd name="T61" fmla="*/ 19 h 2924"/>
                  <a:gd name="T62" fmla="*/ 74 w 2720"/>
                  <a:gd name="T63" fmla="*/ 10 h 2924"/>
                  <a:gd name="T64" fmla="*/ 61 w 2720"/>
                  <a:gd name="T65" fmla="*/ 5 h 2924"/>
                  <a:gd name="T66" fmla="*/ 52 w 2720"/>
                  <a:gd name="T67" fmla="*/ 4 h 2924"/>
                  <a:gd name="T68" fmla="*/ 44 w 2720"/>
                  <a:gd name="T69" fmla="*/ 4 h 2924"/>
                  <a:gd name="T70" fmla="*/ 37 w 2720"/>
                  <a:gd name="T71" fmla="*/ 4 h 2924"/>
                  <a:gd name="T72" fmla="*/ 30 w 2720"/>
                  <a:gd name="T73" fmla="*/ 5 h 2924"/>
                  <a:gd name="T74" fmla="*/ 25 w 2720"/>
                  <a:gd name="T75" fmla="*/ 6 h 2924"/>
                  <a:gd name="T76" fmla="*/ 20 w 2720"/>
                  <a:gd name="T77" fmla="*/ 8 h 2924"/>
                  <a:gd name="T78" fmla="*/ 15 w 2720"/>
                  <a:gd name="T79" fmla="*/ 9 h 2924"/>
                  <a:gd name="T80" fmla="*/ 10 w 2720"/>
                  <a:gd name="T81" fmla="*/ 11 h 2924"/>
                  <a:gd name="T82" fmla="*/ 5 w 2720"/>
                  <a:gd name="T83" fmla="*/ 12 h 2924"/>
                  <a:gd name="T84" fmla="*/ 0 w 2720"/>
                  <a:gd name="T85" fmla="*/ 13 h 29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20" h="2924">
                    <a:moveTo>
                      <a:pt x="0" y="274"/>
                    </a:moveTo>
                    <a:lnTo>
                      <a:pt x="33" y="261"/>
                    </a:lnTo>
                    <a:lnTo>
                      <a:pt x="68" y="248"/>
                    </a:lnTo>
                    <a:lnTo>
                      <a:pt x="103" y="234"/>
                    </a:lnTo>
                    <a:lnTo>
                      <a:pt x="137" y="220"/>
                    </a:lnTo>
                    <a:lnTo>
                      <a:pt x="173" y="206"/>
                    </a:lnTo>
                    <a:lnTo>
                      <a:pt x="212" y="191"/>
                    </a:lnTo>
                    <a:lnTo>
                      <a:pt x="247" y="174"/>
                    </a:lnTo>
                    <a:lnTo>
                      <a:pt x="287" y="160"/>
                    </a:lnTo>
                    <a:lnTo>
                      <a:pt x="325" y="144"/>
                    </a:lnTo>
                    <a:lnTo>
                      <a:pt x="367" y="129"/>
                    </a:lnTo>
                    <a:lnTo>
                      <a:pt x="406" y="113"/>
                    </a:lnTo>
                    <a:lnTo>
                      <a:pt x="448" y="99"/>
                    </a:lnTo>
                    <a:lnTo>
                      <a:pt x="489" y="86"/>
                    </a:lnTo>
                    <a:lnTo>
                      <a:pt x="532" y="72"/>
                    </a:lnTo>
                    <a:lnTo>
                      <a:pt x="578" y="60"/>
                    </a:lnTo>
                    <a:lnTo>
                      <a:pt x="623" y="48"/>
                    </a:lnTo>
                    <a:lnTo>
                      <a:pt x="667" y="37"/>
                    </a:lnTo>
                    <a:lnTo>
                      <a:pt x="715" y="26"/>
                    </a:lnTo>
                    <a:lnTo>
                      <a:pt x="761" y="19"/>
                    </a:lnTo>
                    <a:lnTo>
                      <a:pt x="808" y="12"/>
                    </a:lnTo>
                    <a:lnTo>
                      <a:pt x="859" y="7"/>
                    </a:lnTo>
                    <a:lnTo>
                      <a:pt x="907" y="1"/>
                    </a:lnTo>
                    <a:lnTo>
                      <a:pt x="960" y="0"/>
                    </a:lnTo>
                    <a:lnTo>
                      <a:pt x="1010" y="0"/>
                    </a:lnTo>
                    <a:lnTo>
                      <a:pt x="1062" y="1"/>
                    </a:lnTo>
                    <a:lnTo>
                      <a:pt x="1117" y="3"/>
                    </a:lnTo>
                    <a:lnTo>
                      <a:pt x="1172" y="10"/>
                    </a:lnTo>
                    <a:lnTo>
                      <a:pt x="1227" y="18"/>
                    </a:lnTo>
                    <a:lnTo>
                      <a:pt x="1284" y="26"/>
                    </a:lnTo>
                    <a:lnTo>
                      <a:pt x="1342" y="41"/>
                    </a:lnTo>
                    <a:lnTo>
                      <a:pt x="1399" y="56"/>
                    </a:lnTo>
                    <a:lnTo>
                      <a:pt x="1459" y="74"/>
                    </a:lnTo>
                    <a:lnTo>
                      <a:pt x="1561" y="113"/>
                    </a:lnTo>
                    <a:lnTo>
                      <a:pt x="1659" y="156"/>
                    </a:lnTo>
                    <a:lnTo>
                      <a:pt x="1751" y="202"/>
                    </a:lnTo>
                    <a:lnTo>
                      <a:pt x="1840" y="250"/>
                    </a:lnTo>
                    <a:lnTo>
                      <a:pt x="1924" y="300"/>
                    </a:lnTo>
                    <a:lnTo>
                      <a:pt x="2002" y="355"/>
                    </a:lnTo>
                    <a:lnTo>
                      <a:pt x="2078" y="410"/>
                    </a:lnTo>
                    <a:lnTo>
                      <a:pt x="2148" y="470"/>
                    </a:lnTo>
                    <a:lnTo>
                      <a:pt x="2213" y="531"/>
                    </a:lnTo>
                    <a:lnTo>
                      <a:pt x="2274" y="597"/>
                    </a:lnTo>
                    <a:lnTo>
                      <a:pt x="2332" y="665"/>
                    </a:lnTo>
                    <a:lnTo>
                      <a:pt x="2386" y="737"/>
                    </a:lnTo>
                    <a:lnTo>
                      <a:pt x="2434" y="811"/>
                    </a:lnTo>
                    <a:lnTo>
                      <a:pt x="2480" y="888"/>
                    </a:lnTo>
                    <a:lnTo>
                      <a:pt x="2521" y="970"/>
                    </a:lnTo>
                    <a:lnTo>
                      <a:pt x="2557" y="1054"/>
                    </a:lnTo>
                    <a:lnTo>
                      <a:pt x="2590" y="1143"/>
                    </a:lnTo>
                    <a:lnTo>
                      <a:pt x="2620" y="1235"/>
                    </a:lnTo>
                    <a:lnTo>
                      <a:pt x="2645" y="1330"/>
                    </a:lnTo>
                    <a:lnTo>
                      <a:pt x="2667" y="1427"/>
                    </a:lnTo>
                    <a:lnTo>
                      <a:pt x="2685" y="1530"/>
                    </a:lnTo>
                    <a:lnTo>
                      <a:pt x="2699" y="1637"/>
                    </a:lnTo>
                    <a:lnTo>
                      <a:pt x="2708" y="1749"/>
                    </a:lnTo>
                    <a:lnTo>
                      <a:pt x="2716" y="1861"/>
                    </a:lnTo>
                    <a:lnTo>
                      <a:pt x="2720" y="1979"/>
                    </a:lnTo>
                    <a:lnTo>
                      <a:pt x="2720" y="2101"/>
                    </a:lnTo>
                    <a:lnTo>
                      <a:pt x="2718" y="2227"/>
                    </a:lnTo>
                    <a:lnTo>
                      <a:pt x="2711" y="2359"/>
                    </a:lnTo>
                    <a:lnTo>
                      <a:pt x="2703" y="2492"/>
                    </a:lnTo>
                    <a:lnTo>
                      <a:pt x="2690" y="2631"/>
                    </a:lnTo>
                    <a:lnTo>
                      <a:pt x="2674" y="2776"/>
                    </a:lnTo>
                    <a:lnTo>
                      <a:pt x="2656" y="2924"/>
                    </a:lnTo>
                    <a:lnTo>
                      <a:pt x="2656" y="2824"/>
                    </a:lnTo>
                    <a:lnTo>
                      <a:pt x="2656" y="2725"/>
                    </a:lnTo>
                    <a:lnTo>
                      <a:pt x="2658" y="2626"/>
                    </a:lnTo>
                    <a:lnTo>
                      <a:pt x="2658" y="2527"/>
                    </a:lnTo>
                    <a:lnTo>
                      <a:pt x="2660" y="2428"/>
                    </a:lnTo>
                    <a:lnTo>
                      <a:pt x="2660" y="2329"/>
                    </a:lnTo>
                    <a:lnTo>
                      <a:pt x="2660" y="2229"/>
                    </a:lnTo>
                    <a:lnTo>
                      <a:pt x="2658" y="2131"/>
                    </a:lnTo>
                    <a:lnTo>
                      <a:pt x="2656" y="2033"/>
                    </a:lnTo>
                    <a:lnTo>
                      <a:pt x="2651" y="1936"/>
                    </a:lnTo>
                    <a:lnTo>
                      <a:pt x="2644" y="1838"/>
                    </a:lnTo>
                    <a:lnTo>
                      <a:pt x="2635" y="1741"/>
                    </a:lnTo>
                    <a:lnTo>
                      <a:pt x="2622" y="1646"/>
                    </a:lnTo>
                    <a:lnTo>
                      <a:pt x="2608" y="1552"/>
                    </a:lnTo>
                    <a:lnTo>
                      <a:pt x="2590" y="1458"/>
                    </a:lnTo>
                    <a:lnTo>
                      <a:pt x="2566" y="1366"/>
                    </a:lnTo>
                    <a:lnTo>
                      <a:pt x="2539" y="1274"/>
                    </a:lnTo>
                    <a:lnTo>
                      <a:pt x="2508" y="1186"/>
                    </a:lnTo>
                    <a:lnTo>
                      <a:pt x="2473" y="1098"/>
                    </a:lnTo>
                    <a:lnTo>
                      <a:pt x="2432" y="1011"/>
                    </a:lnTo>
                    <a:lnTo>
                      <a:pt x="2386" y="926"/>
                    </a:lnTo>
                    <a:lnTo>
                      <a:pt x="2334" y="844"/>
                    </a:lnTo>
                    <a:lnTo>
                      <a:pt x="2276" y="764"/>
                    </a:lnTo>
                    <a:lnTo>
                      <a:pt x="2211" y="684"/>
                    </a:lnTo>
                    <a:lnTo>
                      <a:pt x="2139" y="609"/>
                    </a:lnTo>
                    <a:lnTo>
                      <a:pt x="2061" y="535"/>
                    </a:lnTo>
                    <a:lnTo>
                      <a:pt x="1975" y="463"/>
                    </a:lnTo>
                    <a:lnTo>
                      <a:pt x="1881" y="394"/>
                    </a:lnTo>
                    <a:lnTo>
                      <a:pt x="1780" y="328"/>
                    </a:lnTo>
                    <a:lnTo>
                      <a:pt x="1670" y="265"/>
                    </a:lnTo>
                    <a:lnTo>
                      <a:pt x="1551" y="204"/>
                    </a:lnTo>
                    <a:lnTo>
                      <a:pt x="1423" y="146"/>
                    </a:lnTo>
                    <a:lnTo>
                      <a:pt x="1349" y="128"/>
                    </a:lnTo>
                    <a:lnTo>
                      <a:pt x="1279" y="113"/>
                    </a:lnTo>
                    <a:lnTo>
                      <a:pt x="1211" y="101"/>
                    </a:lnTo>
                    <a:lnTo>
                      <a:pt x="1145" y="90"/>
                    </a:lnTo>
                    <a:lnTo>
                      <a:pt x="1084" y="83"/>
                    </a:lnTo>
                    <a:lnTo>
                      <a:pt x="1024" y="78"/>
                    </a:lnTo>
                    <a:lnTo>
                      <a:pt x="969" y="74"/>
                    </a:lnTo>
                    <a:lnTo>
                      <a:pt x="914" y="74"/>
                    </a:lnTo>
                    <a:lnTo>
                      <a:pt x="862" y="74"/>
                    </a:lnTo>
                    <a:lnTo>
                      <a:pt x="812" y="76"/>
                    </a:lnTo>
                    <a:lnTo>
                      <a:pt x="765" y="81"/>
                    </a:lnTo>
                    <a:lnTo>
                      <a:pt x="720" y="86"/>
                    </a:lnTo>
                    <a:lnTo>
                      <a:pt x="674" y="92"/>
                    </a:lnTo>
                    <a:lnTo>
                      <a:pt x="633" y="101"/>
                    </a:lnTo>
                    <a:lnTo>
                      <a:pt x="594" y="110"/>
                    </a:lnTo>
                    <a:lnTo>
                      <a:pt x="554" y="119"/>
                    </a:lnTo>
                    <a:lnTo>
                      <a:pt x="516" y="129"/>
                    </a:lnTo>
                    <a:lnTo>
                      <a:pt x="478" y="140"/>
                    </a:lnTo>
                    <a:lnTo>
                      <a:pt x="443" y="151"/>
                    </a:lnTo>
                    <a:lnTo>
                      <a:pt x="408" y="162"/>
                    </a:lnTo>
                    <a:lnTo>
                      <a:pt x="374" y="174"/>
                    </a:lnTo>
                    <a:lnTo>
                      <a:pt x="340" y="188"/>
                    </a:lnTo>
                    <a:lnTo>
                      <a:pt x="306" y="198"/>
                    </a:lnTo>
                    <a:lnTo>
                      <a:pt x="273" y="209"/>
                    </a:lnTo>
                    <a:lnTo>
                      <a:pt x="240" y="220"/>
                    </a:lnTo>
                    <a:lnTo>
                      <a:pt x="206" y="231"/>
                    </a:lnTo>
                    <a:lnTo>
                      <a:pt x="173" y="241"/>
                    </a:lnTo>
                    <a:lnTo>
                      <a:pt x="139" y="248"/>
                    </a:lnTo>
                    <a:lnTo>
                      <a:pt x="105" y="257"/>
                    </a:lnTo>
                    <a:lnTo>
                      <a:pt x="71" y="265"/>
                    </a:lnTo>
                    <a:lnTo>
                      <a:pt x="36" y="270"/>
                    </a:lnTo>
                    <a:lnTo>
                      <a:pt x="0" y="274"/>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2" name="Freeform 73"/>
              <p:cNvSpPr>
                <a:spLocks/>
              </p:cNvSpPr>
              <p:nvPr/>
            </p:nvSpPr>
            <p:spPr bwMode="auto">
              <a:xfrm>
                <a:off x="3871" y="1856"/>
                <a:ext cx="38" cy="148"/>
              </a:xfrm>
              <a:custGeom>
                <a:avLst/>
                <a:gdLst>
                  <a:gd name="T0" fmla="*/ 0 w 792"/>
                  <a:gd name="T1" fmla="*/ 0 h 3111"/>
                  <a:gd name="T2" fmla="*/ 4 w 792"/>
                  <a:gd name="T3" fmla="*/ 3 h 3111"/>
                  <a:gd name="T4" fmla="*/ 7 w 792"/>
                  <a:gd name="T5" fmla="*/ 9 h 3111"/>
                  <a:gd name="T6" fmla="*/ 10 w 792"/>
                  <a:gd name="T7" fmla="*/ 16 h 3111"/>
                  <a:gd name="T8" fmla="*/ 12 w 792"/>
                  <a:gd name="T9" fmla="*/ 25 h 3111"/>
                  <a:gd name="T10" fmla="*/ 14 w 792"/>
                  <a:gd name="T11" fmla="*/ 35 h 3111"/>
                  <a:gd name="T12" fmla="*/ 15 w 792"/>
                  <a:gd name="T13" fmla="*/ 46 h 3111"/>
                  <a:gd name="T14" fmla="*/ 16 w 792"/>
                  <a:gd name="T15" fmla="*/ 59 h 3111"/>
                  <a:gd name="T16" fmla="*/ 18 w 792"/>
                  <a:gd name="T17" fmla="*/ 71 h 3111"/>
                  <a:gd name="T18" fmla="*/ 19 w 792"/>
                  <a:gd name="T19" fmla="*/ 84 h 3111"/>
                  <a:gd name="T20" fmla="*/ 20 w 792"/>
                  <a:gd name="T21" fmla="*/ 96 h 3111"/>
                  <a:gd name="T22" fmla="*/ 22 w 792"/>
                  <a:gd name="T23" fmla="*/ 108 h 3111"/>
                  <a:gd name="T24" fmla="*/ 24 w 792"/>
                  <a:gd name="T25" fmla="*/ 119 h 3111"/>
                  <a:gd name="T26" fmla="*/ 26 w 792"/>
                  <a:gd name="T27" fmla="*/ 128 h 3111"/>
                  <a:gd name="T28" fmla="*/ 29 w 792"/>
                  <a:gd name="T29" fmla="*/ 137 h 3111"/>
                  <a:gd name="T30" fmla="*/ 33 w 792"/>
                  <a:gd name="T31" fmla="*/ 143 h 3111"/>
                  <a:gd name="T32" fmla="*/ 38 w 792"/>
                  <a:gd name="T33" fmla="*/ 148 h 3111"/>
                  <a:gd name="T34" fmla="*/ 33 w 792"/>
                  <a:gd name="T35" fmla="*/ 146 h 3111"/>
                  <a:gd name="T36" fmla="*/ 28 w 792"/>
                  <a:gd name="T37" fmla="*/ 141 h 3111"/>
                  <a:gd name="T38" fmla="*/ 25 w 792"/>
                  <a:gd name="T39" fmla="*/ 135 h 3111"/>
                  <a:gd name="T40" fmla="*/ 22 w 792"/>
                  <a:gd name="T41" fmla="*/ 127 h 3111"/>
                  <a:gd name="T42" fmla="*/ 20 w 792"/>
                  <a:gd name="T43" fmla="*/ 117 h 3111"/>
                  <a:gd name="T44" fmla="*/ 18 w 792"/>
                  <a:gd name="T45" fmla="*/ 107 h 3111"/>
                  <a:gd name="T46" fmla="*/ 16 w 792"/>
                  <a:gd name="T47" fmla="*/ 95 h 3111"/>
                  <a:gd name="T48" fmla="*/ 15 w 792"/>
                  <a:gd name="T49" fmla="*/ 83 h 3111"/>
                  <a:gd name="T50" fmla="*/ 14 w 792"/>
                  <a:gd name="T51" fmla="*/ 70 h 3111"/>
                  <a:gd name="T52" fmla="*/ 13 w 792"/>
                  <a:gd name="T53" fmla="*/ 58 h 3111"/>
                  <a:gd name="T54" fmla="*/ 12 w 792"/>
                  <a:gd name="T55" fmla="*/ 46 h 3111"/>
                  <a:gd name="T56" fmla="*/ 10 w 792"/>
                  <a:gd name="T57" fmla="*/ 34 h 3111"/>
                  <a:gd name="T58" fmla="*/ 9 w 792"/>
                  <a:gd name="T59" fmla="*/ 24 h 3111"/>
                  <a:gd name="T60" fmla="*/ 6 w 792"/>
                  <a:gd name="T61" fmla="*/ 14 h 3111"/>
                  <a:gd name="T62" fmla="*/ 4 w 792"/>
                  <a:gd name="T63" fmla="*/ 6 h 3111"/>
                  <a:gd name="T64" fmla="*/ 0 w 792"/>
                  <a:gd name="T65" fmla="*/ 0 h 3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2" h="3111">
                    <a:moveTo>
                      <a:pt x="0" y="0"/>
                    </a:moveTo>
                    <a:lnTo>
                      <a:pt x="83" y="65"/>
                    </a:lnTo>
                    <a:lnTo>
                      <a:pt x="154" y="179"/>
                    </a:lnTo>
                    <a:lnTo>
                      <a:pt x="208" y="334"/>
                    </a:lnTo>
                    <a:lnTo>
                      <a:pt x="253" y="522"/>
                    </a:lnTo>
                    <a:lnTo>
                      <a:pt x="288" y="739"/>
                    </a:lnTo>
                    <a:lnTo>
                      <a:pt x="316" y="977"/>
                    </a:lnTo>
                    <a:lnTo>
                      <a:pt x="341" y="1230"/>
                    </a:lnTo>
                    <a:lnTo>
                      <a:pt x="366" y="1491"/>
                    </a:lnTo>
                    <a:lnTo>
                      <a:pt x="390" y="1756"/>
                    </a:lnTo>
                    <a:lnTo>
                      <a:pt x="419" y="2014"/>
                    </a:lnTo>
                    <a:lnTo>
                      <a:pt x="451" y="2262"/>
                    </a:lnTo>
                    <a:lnTo>
                      <a:pt x="494" y="2493"/>
                    </a:lnTo>
                    <a:lnTo>
                      <a:pt x="547" y="2700"/>
                    </a:lnTo>
                    <a:lnTo>
                      <a:pt x="612" y="2876"/>
                    </a:lnTo>
                    <a:lnTo>
                      <a:pt x="693" y="3016"/>
                    </a:lnTo>
                    <a:lnTo>
                      <a:pt x="792" y="3111"/>
                    </a:lnTo>
                    <a:lnTo>
                      <a:pt x="682" y="3066"/>
                    </a:lnTo>
                    <a:lnTo>
                      <a:pt x="590" y="2972"/>
                    </a:lnTo>
                    <a:lnTo>
                      <a:pt x="516" y="2837"/>
                    </a:lnTo>
                    <a:lnTo>
                      <a:pt x="457" y="2664"/>
                    </a:lnTo>
                    <a:lnTo>
                      <a:pt x="410" y="2464"/>
                    </a:lnTo>
                    <a:lnTo>
                      <a:pt x="372" y="2239"/>
                    </a:lnTo>
                    <a:lnTo>
                      <a:pt x="341" y="1996"/>
                    </a:lnTo>
                    <a:lnTo>
                      <a:pt x="316" y="1740"/>
                    </a:lnTo>
                    <a:lnTo>
                      <a:pt x="295" y="1480"/>
                    </a:lnTo>
                    <a:lnTo>
                      <a:pt x="272" y="1219"/>
                    </a:lnTo>
                    <a:lnTo>
                      <a:pt x="245" y="965"/>
                    </a:lnTo>
                    <a:lnTo>
                      <a:pt x="215" y="723"/>
                    </a:lnTo>
                    <a:lnTo>
                      <a:pt x="179" y="499"/>
                    </a:lnTo>
                    <a:lnTo>
                      <a:pt x="132" y="301"/>
                    </a:lnTo>
                    <a:lnTo>
                      <a:pt x="73" y="131"/>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3" name="Freeform 74"/>
              <p:cNvSpPr>
                <a:spLocks/>
              </p:cNvSpPr>
              <p:nvPr/>
            </p:nvSpPr>
            <p:spPr bwMode="auto">
              <a:xfrm>
                <a:off x="3782" y="1774"/>
                <a:ext cx="64" cy="45"/>
              </a:xfrm>
              <a:custGeom>
                <a:avLst/>
                <a:gdLst>
                  <a:gd name="T0" fmla="*/ 62 w 1362"/>
                  <a:gd name="T1" fmla="*/ 43 h 953"/>
                  <a:gd name="T2" fmla="*/ 59 w 1362"/>
                  <a:gd name="T3" fmla="*/ 39 h 953"/>
                  <a:gd name="T4" fmla="*/ 55 w 1362"/>
                  <a:gd name="T5" fmla="*/ 36 h 953"/>
                  <a:gd name="T6" fmla="*/ 52 w 1362"/>
                  <a:gd name="T7" fmla="*/ 33 h 953"/>
                  <a:gd name="T8" fmla="*/ 48 w 1362"/>
                  <a:gd name="T9" fmla="*/ 30 h 953"/>
                  <a:gd name="T10" fmla="*/ 43 w 1362"/>
                  <a:gd name="T11" fmla="*/ 27 h 953"/>
                  <a:gd name="T12" fmla="*/ 39 w 1362"/>
                  <a:gd name="T13" fmla="*/ 24 h 953"/>
                  <a:gd name="T14" fmla="*/ 35 w 1362"/>
                  <a:gd name="T15" fmla="*/ 22 h 953"/>
                  <a:gd name="T16" fmla="*/ 31 w 1362"/>
                  <a:gd name="T17" fmla="*/ 19 h 953"/>
                  <a:gd name="T18" fmla="*/ 26 w 1362"/>
                  <a:gd name="T19" fmla="*/ 17 h 953"/>
                  <a:gd name="T20" fmla="*/ 22 w 1362"/>
                  <a:gd name="T21" fmla="*/ 15 h 953"/>
                  <a:gd name="T22" fmla="*/ 18 w 1362"/>
                  <a:gd name="T23" fmla="*/ 12 h 953"/>
                  <a:gd name="T24" fmla="*/ 13 w 1362"/>
                  <a:gd name="T25" fmla="*/ 10 h 953"/>
                  <a:gd name="T26" fmla="*/ 9 w 1362"/>
                  <a:gd name="T27" fmla="*/ 7 h 953"/>
                  <a:gd name="T28" fmla="*/ 6 w 1362"/>
                  <a:gd name="T29" fmla="*/ 4 h 953"/>
                  <a:gd name="T30" fmla="*/ 2 w 1362"/>
                  <a:gd name="T31" fmla="*/ 2 h 953"/>
                  <a:gd name="T32" fmla="*/ 5 w 1362"/>
                  <a:gd name="T33" fmla="*/ 1 h 953"/>
                  <a:gd name="T34" fmla="*/ 13 w 1362"/>
                  <a:gd name="T35" fmla="*/ 3 h 953"/>
                  <a:gd name="T36" fmla="*/ 20 w 1362"/>
                  <a:gd name="T37" fmla="*/ 6 h 953"/>
                  <a:gd name="T38" fmla="*/ 27 w 1362"/>
                  <a:gd name="T39" fmla="*/ 9 h 953"/>
                  <a:gd name="T40" fmla="*/ 32 w 1362"/>
                  <a:gd name="T41" fmla="*/ 12 h 953"/>
                  <a:gd name="T42" fmla="*/ 38 w 1362"/>
                  <a:gd name="T43" fmla="*/ 16 h 953"/>
                  <a:gd name="T44" fmla="*/ 44 w 1362"/>
                  <a:gd name="T45" fmla="*/ 20 h 953"/>
                  <a:gd name="T46" fmla="*/ 50 w 1362"/>
                  <a:gd name="T47" fmla="*/ 23 h 953"/>
                  <a:gd name="T48" fmla="*/ 50 w 1362"/>
                  <a:gd name="T49" fmla="*/ 24 h 953"/>
                  <a:gd name="T50" fmla="*/ 45 w 1362"/>
                  <a:gd name="T51" fmla="*/ 22 h 953"/>
                  <a:gd name="T52" fmla="*/ 40 w 1362"/>
                  <a:gd name="T53" fmla="*/ 19 h 953"/>
                  <a:gd name="T54" fmla="*/ 35 w 1362"/>
                  <a:gd name="T55" fmla="*/ 16 h 953"/>
                  <a:gd name="T56" fmla="*/ 30 w 1362"/>
                  <a:gd name="T57" fmla="*/ 13 h 953"/>
                  <a:gd name="T58" fmla="*/ 24 w 1362"/>
                  <a:gd name="T59" fmla="*/ 10 h 953"/>
                  <a:gd name="T60" fmla="*/ 19 w 1362"/>
                  <a:gd name="T61" fmla="*/ 8 h 953"/>
                  <a:gd name="T62" fmla="*/ 14 w 1362"/>
                  <a:gd name="T63" fmla="*/ 6 h 953"/>
                  <a:gd name="T64" fmla="*/ 14 w 1362"/>
                  <a:gd name="T65" fmla="*/ 8 h 953"/>
                  <a:gd name="T66" fmla="*/ 20 w 1362"/>
                  <a:gd name="T67" fmla="*/ 11 h 953"/>
                  <a:gd name="T68" fmla="*/ 27 w 1362"/>
                  <a:gd name="T69" fmla="*/ 15 h 953"/>
                  <a:gd name="T70" fmla="*/ 34 w 1362"/>
                  <a:gd name="T71" fmla="*/ 19 h 953"/>
                  <a:gd name="T72" fmla="*/ 41 w 1362"/>
                  <a:gd name="T73" fmla="*/ 23 h 953"/>
                  <a:gd name="T74" fmla="*/ 48 w 1362"/>
                  <a:gd name="T75" fmla="*/ 28 h 953"/>
                  <a:gd name="T76" fmla="*/ 55 w 1362"/>
                  <a:gd name="T77" fmla="*/ 34 h 953"/>
                  <a:gd name="T78" fmla="*/ 61 w 1362"/>
                  <a:gd name="T79" fmla="*/ 41 h 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62" h="953">
                    <a:moveTo>
                      <a:pt x="1362" y="953"/>
                    </a:moveTo>
                    <a:lnTo>
                      <a:pt x="1328" y="910"/>
                    </a:lnTo>
                    <a:lnTo>
                      <a:pt x="1293" y="871"/>
                    </a:lnTo>
                    <a:lnTo>
                      <a:pt x="1254" y="830"/>
                    </a:lnTo>
                    <a:lnTo>
                      <a:pt x="1217" y="793"/>
                    </a:lnTo>
                    <a:lnTo>
                      <a:pt x="1177" y="759"/>
                    </a:lnTo>
                    <a:lnTo>
                      <a:pt x="1138" y="723"/>
                    </a:lnTo>
                    <a:lnTo>
                      <a:pt x="1096" y="690"/>
                    </a:lnTo>
                    <a:lnTo>
                      <a:pt x="1055" y="658"/>
                    </a:lnTo>
                    <a:lnTo>
                      <a:pt x="1012" y="627"/>
                    </a:lnTo>
                    <a:lnTo>
                      <a:pt x="968" y="599"/>
                    </a:lnTo>
                    <a:lnTo>
                      <a:pt x="923" y="567"/>
                    </a:lnTo>
                    <a:lnTo>
                      <a:pt x="878" y="540"/>
                    </a:lnTo>
                    <a:lnTo>
                      <a:pt x="833" y="514"/>
                    </a:lnTo>
                    <a:lnTo>
                      <a:pt x="788" y="487"/>
                    </a:lnTo>
                    <a:lnTo>
                      <a:pt x="742" y="460"/>
                    </a:lnTo>
                    <a:lnTo>
                      <a:pt x="696" y="434"/>
                    </a:lnTo>
                    <a:lnTo>
                      <a:pt x="651" y="409"/>
                    </a:lnTo>
                    <a:lnTo>
                      <a:pt x="603" y="384"/>
                    </a:lnTo>
                    <a:lnTo>
                      <a:pt x="559" y="359"/>
                    </a:lnTo>
                    <a:lnTo>
                      <a:pt x="512" y="334"/>
                    </a:lnTo>
                    <a:lnTo>
                      <a:pt x="467" y="308"/>
                    </a:lnTo>
                    <a:lnTo>
                      <a:pt x="420" y="283"/>
                    </a:lnTo>
                    <a:lnTo>
                      <a:pt x="375" y="258"/>
                    </a:lnTo>
                    <a:lnTo>
                      <a:pt x="331" y="231"/>
                    </a:lnTo>
                    <a:lnTo>
                      <a:pt x="287" y="206"/>
                    </a:lnTo>
                    <a:lnTo>
                      <a:pt x="244" y="178"/>
                    </a:lnTo>
                    <a:lnTo>
                      <a:pt x="200" y="151"/>
                    </a:lnTo>
                    <a:lnTo>
                      <a:pt x="159" y="122"/>
                    </a:lnTo>
                    <a:lnTo>
                      <a:pt x="118" y="94"/>
                    </a:lnTo>
                    <a:lnTo>
                      <a:pt x="77" y="62"/>
                    </a:lnTo>
                    <a:lnTo>
                      <a:pt x="38" y="32"/>
                    </a:lnTo>
                    <a:lnTo>
                      <a:pt x="0" y="0"/>
                    </a:lnTo>
                    <a:lnTo>
                      <a:pt x="100" y="16"/>
                    </a:lnTo>
                    <a:lnTo>
                      <a:pt x="193" y="36"/>
                    </a:lnTo>
                    <a:lnTo>
                      <a:pt x="279" y="59"/>
                    </a:lnTo>
                    <a:lnTo>
                      <a:pt x="358" y="89"/>
                    </a:lnTo>
                    <a:lnTo>
                      <a:pt x="433" y="119"/>
                    </a:lnTo>
                    <a:lnTo>
                      <a:pt x="501" y="151"/>
                    </a:lnTo>
                    <a:lnTo>
                      <a:pt x="568" y="187"/>
                    </a:lnTo>
                    <a:lnTo>
                      <a:pt x="629" y="225"/>
                    </a:lnTo>
                    <a:lnTo>
                      <a:pt x="690" y="263"/>
                    </a:lnTo>
                    <a:lnTo>
                      <a:pt x="749" y="302"/>
                    </a:lnTo>
                    <a:lnTo>
                      <a:pt x="809" y="341"/>
                    </a:lnTo>
                    <a:lnTo>
                      <a:pt x="868" y="380"/>
                    </a:lnTo>
                    <a:lnTo>
                      <a:pt x="930" y="418"/>
                    </a:lnTo>
                    <a:lnTo>
                      <a:pt x="993" y="454"/>
                    </a:lnTo>
                    <a:lnTo>
                      <a:pt x="1058" y="490"/>
                    </a:lnTo>
                    <a:lnTo>
                      <a:pt x="1128" y="523"/>
                    </a:lnTo>
                    <a:lnTo>
                      <a:pt x="1074" y="506"/>
                    </a:lnTo>
                    <a:lnTo>
                      <a:pt x="1021" y="485"/>
                    </a:lnTo>
                    <a:lnTo>
                      <a:pt x="966" y="460"/>
                    </a:lnTo>
                    <a:lnTo>
                      <a:pt x="912" y="432"/>
                    </a:lnTo>
                    <a:lnTo>
                      <a:pt x="856" y="402"/>
                    </a:lnTo>
                    <a:lnTo>
                      <a:pt x="800" y="371"/>
                    </a:lnTo>
                    <a:lnTo>
                      <a:pt x="746" y="337"/>
                    </a:lnTo>
                    <a:lnTo>
                      <a:pt x="690" y="304"/>
                    </a:lnTo>
                    <a:lnTo>
                      <a:pt x="635" y="272"/>
                    </a:lnTo>
                    <a:lnTo>
                      <a:pt x="578" y="242"/>
                    </a:lnTo>
                    <a:lnTo>
                      <a:pt x="521" y="211"/>
                    </a:lnTo>
                    <a:lnTo>
                      <a:pt x="465" y="183"/>
                    </a:lnTo>
                    <a:lnTo>
                      <a:pt x="409" y="160"/>
                    </a:lnTo>
                    <a:lnTo>
                      <a:pt x="353" y="140"/>
                    </a:lnTo>
                    <a:lnTo>
                      <a:pt x="297" y="126"/>
                    </a:lnTo>
                    <a:lnTo>
                      <a:pt x="241" y="115"/>
                    </a:lnTo>
                    <a:lnTo>
                      <a:pt x="301" y="160"/>
                    </a:lnTo>
                    <a:lnTo>
                      <a:pt x="364" y="204"/>
                    </a:lnTo>
                    <a:lnTo>
                      <a:pt x="429" y="243"/>
                    </a:lnTo>
                    <a:lnTo>
                      <a:pt x="498" y="283"/>
                    </a:lnTo>
                    <a:lnTo>
                      <a:pt x="569" y="320"/>
                    </a:lnTo>
                    <a:lnTo>
                      <a:pt x="642" y="361"/>
                    </a:lnTo>
                    <a:lnTo>
                      <a:pt x="715" y="400"/>
                    </a:lnTo>
                    <a:lnTo>
                      <a:pt x="791" y="441"/>
                    </a:lnTo>
                    <a:lnTo>
                      <a:pt x="865" y="487"/>
                    </a:lnTo>
                    <a:lnTo>
                      <a:pt x="941" y="535"/>
                    </a:lnTo>
                    <a:lnTo>
                      <a:pt x="1015" y="587"/>
                    </a:lnTo>
                    <a:lnTo>
                      <a:pt x="1089" y="647"/>
                    </a:lnTo>
                    <a:lnTo>
                      <a:pt x="1161" y="711"/>
                    </a:lnTo>
                    <a:lnTo>
                      <a:pt x="1231" y="784"/>
                    </a:lnTo>
                    <a:lnTo>
                      <a:pt x="1298" y="865"/>
                    </a:lnTo>
                    <a:lnTo>
                      <a:pt x="1362" y="953"/>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4" name="Freeform 75"/>
              <p:cNvSpPr>
                <a:spLocks/>
              </p:cNvSpPr>
              <p:nvPr/>
            </p:nvSpPr>
            <p:spPr bwMode="auto">
              <a:xfrm>
                <a:off x="3781" y="1754"/>
                <a:ext cx="7" cy="17"/>
              </a:xfrm>
              <a:custGeom>
                <a:avLst/>
                <a:gdLst>
                  <a:gd name="T0" fmla="*/ 7 w 154"/>
                  <a:gd name="T1" fmla="*/ 3 h 349"/>
                  <a:gd name="T2" fmla="*/ 5 w 154"/>
                  <a:gd name="T3" fmla="*/ 0 h 349"/>
                  <a:gd name="T4" fmla="*/ 0 w 154"/>
                  <a:gd name="T5" fmla="*/ 17 h 349"/>
                  <a:gd name="T6" fmla="*/ 2 w 154"/>
                  <a:gd name="T7" fmla="*/ 16 h 349"/>
                  <a:gd name="T8" fmla="*/ 7 w 154"/>
                  <a:gd name="T9" fmla="*/ 3 h 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349">
                    <a:moveTo>
                      <a:pt x="154" y="63"/>
                    </a:moveTo>
                    <a:lnTo>
                      <a:pt x="103" y="0"/>
                    </a:lnTo>
                    <a:lnTo>
                      <a:pt x="0" y="349"/>
                    </a:lnTo>
                    <a:lnTo>
                      <a:pt x="51" y="319"/>
                    </a:lnTo>
                    <a:lnTo>
                      <a:pt x="154" y="63"/>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5" name="Freeform 76"/>
              <p:cNvSpPr>
                <a:spLocks/>
              </p:cNvSpPr>
              <p:nvPr/>
            </p:nvSpPr>
            <p:spPr bwMode="auto">
              <a:xfrm>
                <a:off x="3760" y="1768"/>
                <a:ext cx="22" cy="7"/>
              </a:xfrm>
              <a:custGeom>
                <a:avLst/>
                <a:gdLst>
                  <a:gd name="T0" fmla="*/ 22 w 476"/>
                  <a:gd name="T1" fmla="*/ 3 h 148"/>
                  <a:gd name="T2" fmla="*/ 21 w 476"/>
                  <a:gd name="T3" fmla="*/ 2 h 148"/>
                  <a:gd name="T4" fmla="*/ 19 w 476"/>
                  <a:gd name="T5" fmla="*/ 2 h 148"/>
                  <a:gd name="T6" fmla="*/ 18 w 476"/>
                  <a:gd name="T7" fmla="*/ 1 h 148"/>
                  <a:gd name="T8" fmla="*/ 17 w 476"/>
                  <a:gd name="T9" fmla="*/ 1 h 148"/>
                  <a:gd name="T10" fmla="*/ 15 w 476"/>
                  <a:gd name="T11" fmla="*/ 0 h 148"/>
                  <a:gd name="T12" fmla="*/ 14 w 476"/>
                  <a:gd name="T13" fmla="*/ 0 h 148"/>
                  <a:gd name="T14" fmla="*/ 13 w 476"/>
                  <a:gd name="T15" fmla="*/ 0 h 148"/>
                  <a:gd name="T16" fmla="*/ 11 w 476"/>
                  <a:gd name="T17" fmla="*/ 0 h 148"/>
                  <a:gd name="T18" fmla="*/ 10 w 476"/>
                  <a:gd name="T19" fmla="*/ 0 h 148"/>
                  <a:gd name="T20" fmla="*/ 9 w 476"/>
                  <a:gd name="T21" fmla="*/ 1 h 148"/>
                  <a:gd name="T22" fmla="*/ 7 w 476"/>
                  <a:gd name="T23" fmla="*/ 1 h 148"/>
                  <a:gd name="T24" fmla="*/ 6 w 476"/>
                  <a:gd name="T25" fmla="*/ 2 h 148"/>
                  <a:gd name="T26" fmla="*/ 4 w 476"/>
                  <a:gd name="T27" fmla="*/ 3 h 148"/>
                  <a:gd name="T28" fmla="*/ 3 w 476"/>
                  <a:gd name="T29" fmla="*/ 4 h 148"/>
                  <a:gd name="T30" fmla="*/ 1 w 476"/>
                  <a:gd name="T31" fmla="*/ 5 h 148"/>
                  <a:gd name="T32" fmla="*/ 0 w 476"/>
                  <a:gd name="T33" fmla="*/ 7 h 148"/>
                  <a:gd name="T34" fmla="*/ 2 w 476"/>
                  <a:gd name="T35" fmla="*/ 6 h 148"/>
                  <a:gd name="T36" fmla="*/ 4 w 476"/>
                  <a:gd name="T37" fmla="*/ 4 h 148"/>
                  <a:gd name="T38" fmla="*/ 6 w 476"/>
                  <a:gd name="T39" fmla="*/ 4 h 148"/>
                  <a:gd name="T40" fmla="*/ 8 w 476"/>
                  <a:gd name="T41" fmla="*/ 3 h 148"/>
                  <a:gd name="T42" fmla="*/ 10 w 476"/>
                  <a:gd name="T43" fmla="*/ 3 h 148"/>
                  <a:gd name="T44" fmla="*/ 11 w 476"/>
                  <a:gd name="T45" fmla="*/ 3 h 148"/>
                  <a:gd name="T46" fmla="*/ 12 w 476"/>
                  <a:gd name="T47" fmla="*/ 3 h 148"/>
                  <a:gd name="T48" fmla="*/ 14 w 476"/>
                  <a:gd name="T49" fmla="*/ 3 h 148"/>
                  <a:gd name="T50" fmla="*/ 15 w 476"/>
                  <a:gd name="T51" fmla="*/ 3 h 148"/>
                  <a:gd name="T52" fmla="*/ 16 w 476"/>
                  <a:gd name="T53" fmla="*/ 3 h 148"/>
                  <a:gd name="T54" fmla="*/ 17 w 476"/>
                  <a:gd name="T55" fmla="*/ 3 h 148"/>
                  <a:gd name="T56" fmla="*/ 18 w 476"/>
                  <a:gd name="T57" fmla="*/ 3 h 148"/>
                  <a:gd name="T58" fmla="*/ 19 w 476"/>
                  <a:gd name="T59" fmla="*/ 4 h 148"/>
                  <a:gd name="T60" fmla="*/ 20 w 476"/>
                  <a:gd name="T61" fmla="*/ 3 h 148"/>
                  <a:gd name="T62" fmla="*/ 21 w 476"/>
                  <a:gd name="T63" fmla="*/ 3 h 148"/>
                  <a:gd name="T64" fmla="*/ 22 w 476"/>
                  <a:gd name="T65" fmla="*/ 3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6" h="148">
                    <a:moveTo>
                      <a:pt x="476" y="59"/>
                    </a:moveTo>
                    <a:lnTo>
                      <a:pt x="449" y="45"/>
                    </a:lnTo>
                    <a:lnTo>
                      <a:pt x="419" y="32"/>
                    </a:lnTo>
                    <a:lnTo>
                      <a:pt x="391" y="20"/>
                    </a:lnTo>
                    <a:lnTo>
                      <a:pt x="364" y="11"/>
                    </a:lnTo>
                    <a:lnTo>
                      <a:pt x="334" y="6"/>
                    </a:lnTo>
                    <a:lnTo>
                      <a:pt x="304" y="0"/>
                    </a:lnTo>
                    <a:lnTo>
                      <a:pt x="275" y="0"/>
                    </a:lnTo>
                    <a:lnTo>
                      <a:pt x="245" y="0"/>
                    </a:lnTo>
                    <a:lnTo>
                      <a:pt x="215" y="6"/>
                    </a:lnTo>
                    <a:lnTo>
                      <a:pt x="185" y="15"/>
                    </a:lnTo>
                    <a:lnTo>
                      <a:pt x="155" y="25"/>
                    </a:lnTo>
                    <a:lnTo>
                      <a:pt x="124" y="41"/>
                    </a:lnTo>
                    <a:lnTo>
                      <a:pt x="94" y="61"/>
                    </a:lnTo>
                    <a:lnTo>
                      <a:pt x="61" y="87"/>
                    </a:lnTo>
                    <a:lnTo>
                      <a:pt x="30" y="114"/>
                    </a:lnTo>
                    <a:lnTo>
                      <a:pt x="0" y="148"/>
                    </a:lnTo>
                    <a:lnTo>
                      <a:pt x="50" y="117"/>
                    </a:lnTo>
                    <a:lnTo>
                      <a:pt x="96" y="94"/>
                    </a:lnTo>
                    <a:lnTo>
                      <a:pt x="137" y="76"/>
                    </a:lnTo>
                    <a:lnTo>
                      <a:pt x="174" y="66"/>
                    </a:lnTo>
                    <a:lnTo>
                      <a:pt x="209" y="57"/>
                    </a:lnTo>
                    <a:lnTo>
                      <a:pt x="240" y="54"/>
                    </a:lnTo>
                    <a:lnTo>
                      <a:pt x="268" y="54"/>
                    </a:lnTo>
                    <a:lnTo>
                      <a:pt x="295" y="56"/>
                    </a:lnTo>
                    <a:lnTo>
                      <a:pt x="321" y="59"/>
                    </a:lnTo>
                    <a:lnTo>
                      <a:pt x="344" y="66"/>
                    </a:lnTo>
                    <a:lnTo>
                      <a:pt x="366" y="69"/>
                    </a:lnTo>
                    <a:lnTo>
                      <a:pt x="387" y="73"/>
                    </a:lnTo>
                    <a:lnTo>
                      <a:pt x="409" y="75"/>
                    </a:lnTo>
                    <a:lnTo>
                      <a:pt x="430" y="73"/>
                    </a:lnTo>
                    <a:lnTo>
                      <a:pt x="453" y="69"/>
                    </a:lnTo>
                    <a:lnTo>
                      <a:pt x="476" y="59"/>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6" name="Freeform 77"/>
              <p:cNvSpPr>
                <a:spLocks/>
              </p:cNvSpPr>
              <p:nvPr/>
            </p:nvSpPr>
            <p:spPr bwMode="auto">
              <a:xfrm>
                <a:off x="3690" y="1773"/>
                <a:ext cx="74" cy="173"/>
              </a:xfrm>
              <a:custGeom>
                <a:avLst/>
                <a:gdLst>
                  <a:gd name="T0" fmla="*/ 72 w 1562"/>
                  <a:gd name="T1" fmla="*/ 1 h 3632"/>
                  <a:gd name="T2" fmla="*/ 68 w 1562"/>
                  <a:gd name="T3" fmla="*/ 3 h 3632"/>
                  <a:gd name="T4" fmla="*/ 64 w 1562"/>
                  <a:gd name="T5" fmla="*/ 7 h 3632"/>
                  <a:gd name="T6" fmla="*/ 60 w 1562"/>
                  <a:gd name="T7" fmla="*/ 10 h 3632"/>
                  <a:gd name="T8" fmla="*/ 57 w 1562"/>
                  <a:gd name="T9" fmla="*/ 14 h 3632"/>
                  <a:gd name="T10" fmla="*/ 54 w 1562"/>
                  <a:gd name="T11" fmla="*/ 19 h 3632"/>
                  <a:gd name="T12" fmla="*/ 51 w 1562"/>
                  <a:gd name="T13" fmla="*/ 23 h 3632"/>
                  <a:gd name="T14" fmla="*/ 48 w 1562"/>
                  <a:gd name="T15" fmla="*/ 27 h 3632"/>
                  <a:gd name="T16" fmla="*/ 39 w 1562"/>
                  <a:gd name="T17" fmla="*/ 36 h 3632"/>
                  <a:gd name="T18" fmla="*/ 27 w 1562"/>
                  <a:gd name="T19" fmla="*/ 49 h 3632"/>
                  <a:gd name="T20" fmla="*/ 19 w 1562"/>
                  <a:gd name="T21" fmla="*/ 60 h 3632"/>
                  <a:gd name="T22" fmla="*/ 14 w 1562"/>
                  <a:gd name="T23" fmla="*/ 70 h 3632"/>
                  <a:gd name="T24" fmla="*/ 11 w 1562"/>
                  <a:gd name="T25" fmla="*/ 80 h 3632"/>
                  <a:gd name="T26" fmla="*/ 9 w 1562"/>
                  <a:gd name="T27" fmla="*/ 89 h 3632"/>
                  <a:gd name="T28" fmla="*/ 8 w 1562"/>
                  <a:gd name="T29" fmla="*/ 97 h 3632"/>
                  <a:gd name="T30" fmla="*/ 6 w 1562"/>
                  <a:gd name="T31" fmla="*/ 106 h 3632"/>
                  <a:gd name="T32" fmla="*/ 3 w 1562"/>
                  <a:gd name="T33" fmla="*/ 118 h 3632"/>
                  <a:gd name="T34" fmla="*/ 1 w 1562"/>
                  <a:gd name="T35" fmla="*/ 133 h 3632"/>
                  <a:gd name="T36" fmla="*/ 2 w 1562"/>
                  <a:gd name="T37" fmla="*/ 148 h 3632"/>
                  <a:gd name="T38" fmla="*/ 2 w 1562"/>
                  <a:gd name="T39" fmla="*/ 163 h 3632"/>
                  <a:gd name="T40" fmla="*/ 3 w 1562"/>
                  <a:gd name="T41" fmla="*/ 173 h 3632"/>
                  <a:gd name="T42" fmla="*/ 6 w 1562"/>
                  <a:gd name="T43" fmla="*/ 157 h 3632"/>
                  <a:gd name="T44" fmla="*/ 5 w 1562"/>
                  <a:gd name="T45" fmla="*/ 142 h 3632"/>
                  <a:gd name="T46" fmla="*/ 5 w 1562"/>
                  <a:gd name="T47" fmla="*/ 127 h 3632"/>
                  <a:gd name="T48" fmla="*/ 9 w 1562"/>
                  <a:gd name="T49" fmla="*/ 111 h 3632"/>
                  <a:gd name="T50" fmla="*/ 12 w 1562"/>
                  <a:gd name="T51" fmla="*/ 100 h 3632"/>
                  <a:gd name="T52" fmla="*/ 13 w 1562"/>
                  <a:gd name="T53" fmla="*/ 91 h 3632"/>
                  <a:gd name="T54" fmla="*/ 15 w 1562"/>
                  <a:gd name="T55" fmla="*/ 83 h 3632"/>
                  <a:gd name="T56" fmla="*/ 17 w 1562"/>
                  <a:gd name="T57" fmla="*/ 76 h 3632"/>
                  <a:gd name="T58" fmla="*/ 20 w 1562"/>
                  <a:gd name="T59" fmla="*/ 67 h 3632"/>
                  <a:gd name="T60" fmla="*/ 26 w 1562"/>
                  <a:gd name="T61" fmla="*/ 58 h 3632"/>
                  <a:gd name="T62" fmla="*/ 36 w 1562"/>
                  <a:gd name="T63" fmla="*/ 46 h 3632"/>
                  <a:gd name="T64" fmla="*/ 49 w 1562"/>
                  <a:gd name="T65" fmla="*/ 32 h 3632"/>
                  <a:gd name="T66" fmla="*/ 52 w 1562"/>
                  <a:gd name="T67" fmla="*/ 27 h 3632"/>
                  <a:gd name="T68" fmla="*/ 55 w 1562"/>
                  <a:gd name="T69" fmla="*/ 23 h 3632"/>
                  <a:gd name="T70" fmla="*/ 58 w 1562"/>
                  <a:gd name="T71" fmla="*/ 18 h 3632"/>
                  <a:gd name="T72" fmla="*/ 62 w 1562"/>
                  <a:gd name="T73" fmla="*/ 14 h 3632"/>
                  <a:gd name="T74" fmla="*/ 65 w 1562"/>
                  <a:gd name="T75" fmla="*/ 10 h 3632"/>
                  <a:gd name="T76" fmla="*/ 68 w 1562"/>
                  <a:gd name="T77" fmla="*/ 6 h 3632"/>
                  <a:gd name="T78" fmla="*/ 71 w 1562"/>
                  <a:gd name="T79" fmla="*/ 3 h 3632"/>
                  <a:gd name="T80" fmla="*/ 74 w 1562"/>
                  <a:gd name="T81" fmla="*/ 0 h 36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2" h="3632">
                    <a:moveTo>
                      <a:pt x="1562" y="0"/>
                    </a:moveTo>
                    <a:lnTo>
                      <a:pt x="1512" y="18"/>
                    </a:lnTo>
                    <a:lnTo>
                      <a:pt x="1468" y="43"/>
                    </a:lnTo>
                    <a:lnTo>
                      <a:pt x="1425" y="70"/>
                    </a:lnTo>
                    <a:lnTo>
                      <a:pt x="1384" y="103"/>
                    </a:lnTo>
                    <a:lnTo>
                      <a:pt x="1347" y="139"/>
                    </a:lnTo>
                    <a:lnTo>
                      <a:pt x="1311" y="176"/>
                    </a:lnTo>
                    <a:lnTo>
                      <a:pt x="1276" y="216"/>
                    </a:lnTo>
                    <a:lnTo>
                      <a:pt x="1242" y="260"/>
                    </a:lnTo>
                    <a:lnTo>
                      <a:pt x="1212" y="302"/>
                    </a:lnTo>
                    <a:lnTo>
                      <a:pt x="1180" y="348"/>
                    </a:lnTo>
                    <a:lnTo>
                      <a:pt x="1148" y="393"/>
                    </a:lnTo>
                    <a:lnTo>
                      <a:pt x="1116" y="438"/>
                    </a:lnTo>
                    <a:lnTo>
                      <a:pt x="1086" y="483"/>
                    </a:lnTo>
                    <a:lnTo>
                      <a:pt x="1052" y="524"/>
                    </a:lnTo>
                    <a:lnTo>
                      <a:pt x="1018" y="566"/>
                    </a:lnTo>
                    <a:lnTo>
                      <a:pt x="983" y="605"/>
                    </a:lnTo>
                    <a:lnTo>
                      <a:pt x="822" y="755"/>
                    </a:lnTo>
                    <a:lnTo>
                      <a:pt x="687" y="896"/>
                    </a:lnTo>
                    <a:lnTo>
                      <a:pt x="575" y="1026"/>
                    </a:lnTo>
                    <a:lnTo>
                      <a:pt x="481" y="1148"/>
                    </a:lnTo>
                    <a:lnTo>
                      <a:pt x="406" y="1264"/>
                    </a:lnTo>
                    <a:lnTo>
                      <a:pt x="346" y="1373"/>
                    </a:lnTo>
                    <a:lnTo>
                      <a:pt x="300" y="1476"/>
                    </a:lnTo>
                    <a:lnTo>
                      <a:pt x="263" y="1577"/>
                    </a:lnTo>
                    <a:lnTo>
                      <a:pt x="236" y="1673"/>
                    </a:lnTo>
                    <a:lnTo>
                      <a:pt x="215" y="1766"/>
                    </a:lnTo>
                    <a:lnTo>
                      <a:pt x="199" y="1860"/>
                    </a:lnTo>
                    <a:lnTo>
                      <a:pt x="184" y="1952"/>
                    </a:lnTo>
                    <a:lnTo>
                      <a:pt x="168" y="2044"/>
                    </a:lnTo>
                    <a:lnTo>
                      <a:pt x="150" y="2137"/>
                    </a:lnTo>
                    <a:lnTo>
                      <a:pt x="128" y="2235"/>
                    </a:lnTo>
                    <a:lnTo>
                      <a:pt x="97" y="2334"/>
                    </a:lnTo>
                    <a:lnTo>
                      <a:pt x="53" y="2478"/>
                    </a:lnTo>
                    <a:lnTo>
                      <a:pt x="33" y="2630"/>
                    </a:lnTo>
                    <a:lnTo>
                      <a:pt x="31" y="2786"/>
                    </a:lnTo>
                    <a:lnTo>
                      <a:pt x="38" y="2946"/>
                    </a:lnTo>
                    <a:lnTo>
                      <a:pt x="47" y="3106"/>
                    </a:lnTo>
                    <a:lnTo>
                      <a:pt x="49" y="3262"/>
                    </a:lnTo>
                    <a:lnTo>
                      <a:pt x="37" y="3414"/>
                    </a:lnTo>
                    <a:lnTo>
                      <a:pt x="0" y="3558"/>
                    </a:lnTo>
                    <a:lnTo>
                      <a:pt x="62" y="3632"/>
                    </a:lnTo>
                    <a:lnTo>
                      <a:pt x="101" y="3453"/>
                    </a:lnTo>
                    <a:lnTo>
                      <a:pt x="117" y="3287"/>
                    </a:lnTo>
                    <a:lnTo>
                      <a:pt x="119" y="3129"/>
                    </a:lnTo>
                    <a:lnTo>
                      <a:pt x="112" y="2974"/>
                    </a:lnTo>
                    <a:lnTo>
                      <a:pt x="108" y="2821"/>
                    </a:lnTo>
                    <a:lnTo>
                      <a:pt x="112" y="2665"/>
                    </a:lnTo>
                    <a:lnTo>
                      <a:pt x="135" y="2505"/>
                    </a:lnTo>
                    <a:lnTo>
                      <a:pt x="184" y="2334"/>
                    </a:lnTo>
                    <a:lnTo>
                      <a:pt x="220" y="2215"/>
                    </a:lnTo>
                    <a:lnTo>
                      <a:pt x="247" y="2107"/>
                    </a:lnTo>
                    <a:lnTo>
                      <a:pt x="267" y="2009"/>
                    </a:lnTo>
                    <a:lnTo>
                      <a:pt x="284" y="1918"/>
                    </a:lnTo>
                    <a:lnTo>
                      <a:pt x="296" y="1831"/>
                    </a:lnTo>
                    <a:lnTo>
                      <a:pt x="310" y="1748"/>
                    </a:lnTo>
                    <a:lnTo>
                      <a:pt x="328" y="1667"/>
                    </a:lnTo>
                    <a:lnTo>
                      <a:pt x="352" y="1586"/>
                    </a:lnTo>
                    <a:lnTo>
                      <a:pt x="384" y="1501"/>
                    </a:lnTo>
                    <a:lnTo>
                      <a:pt x="426" y="1413"/>
                    </a:lnTo>
                    <a:lnTo>
                      <a:pt x="481" y="1317"/>
                    </a:lnTo>
                    <a:lnTo>
                      <a:pt x="552" y="1215"/>
                    </a:lnTo>
                    <a:lnTo>
                      <a:pt x="642" y="1101"/>
                    </a:lnTo>
                    <a:lnTo>
                      <a:pt x="752" y="975"/>
                    </a:lnTo>
                    <a:lnTo>
                      <a:pt x="885" y="834"/>
                    </a:lnTo>
                    <a:lnTo>
                      <a:pt x="1044" y="679"/>
                    </a:lnTo>
                    <a:lnTo>
                      <a:pt x="1073" y="627"/>
                    </a:lnTo>
                    <a:lnTo>
                      <a:pt x="1102" y="575"/>
                    </a:lnTo>
                    <a:lnTo>
                      <a:pt x="1132" y="524"/>
                    </a:lnTo>
                    <a:lnTo>
                      <a:pt x="1165" y="473"/>
                    </a:lnTo>
                    <a:lnTo>
                      <a:pt x="1197" y="425"/>
                    </a:lnTo>
                    <a:lnTo>
                      <a:pt x="1230" y="379"/>
                    </a:lnTo>
                    <a:lnTo>
                      <a:pt x="1264" y="333"/>
                    </a:lnTo>
                    <a:lnTo>
                      <a:pt x="1299" y="288"/>
                    </a:lnTo>
                    <a:lnTo>
                      <a:pt x="1333" y="245"/>
                    </a:lnTo>
                    <a:lnTo>
                      <a:pt x="1367" y="205"/>
                    </a:lnTo>
                    <a:lnTo>
                      <a:pt x="1401" y="166"/>
                    </a:lnTo>
                    <a:lnTo>
                      <a:pt x="1434" y="128"/>
                    </a:lnTo>
                    <a:lnTo>
                      <a:pt x="1466" y="94"/>
                    </a:lnTo>
                    <a:lnTo>
                      <a:pt x="1498" y="59"/>
                    </a:lnTo>
                    <a:lnTo>
                      <a:pt x="1530" y="29"/>
                    </a:lnTo>
                    <a:lnTo>
                      <a:pt x="1562"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7" name="Freeform 78"/>
              <p:cNvSpPr>
                <a:spLocks/>
              </p:cNvSpPr>
              <p:nvPr/>
            </p:nvSpPr>
            <p:spPr bwMode="auto">
              <a:xfrm>
                <a:off x="3748" y="1790"/>
                <a:ext cx="37" cy="13"/>
              </a:xfrm>
              <a:custGeom>
                <a:avLst/>
                <a:gdLst>
                  <a:gd name="T0" fmla="*/ 0 w 762"/>
                  <a:gd name="T1" fmla="*/ 13 h 272"/>
                  <a:gd name="T2" fmla="*/ 2 w 762"/>
                  <a:gd name="T3" fmla="*/ 10 h 272"/>
                  <a:gd name="T4" fmla="*/ 5 w 762"/>
                  <a:gd name="T5" fmla="*/ 8 h 272"/>
                  <a:gd name="T6" fmla="*/ 7 w 762"/>
                  <a:gd name="T7" fmla="*/ 5 h 272"/>
                  <a:gd name="T8" fmla="*/ 9 w 762"/>
                  <a:gd name="T9" fmla="*/ 4 h 272"/>
                  <a:gd name="T10" fmla="*/ 11 w 762"/>
                  <a:gd name="T11" fmla="*/ 3 h 272"/>
                  <a:gd name="T12" fmla="*/ 14 w 762"/>
                  <a:gd name="T13" fmla="*/ 2 h 272"/>
                  <a:gd name="T14" fmla="*/ 16 w 762"/>
                  <a:gd name="T15" fmla="*/ 1 h 272"/>
                  <a:gd name="T16" fmla="*/ 18 w 762"/>
                  <a:gd name="T17" fmla="*/ 1 h 272"/>
                  <a:gd name="T18" fmla="*/ 21 w 762"/>
                  <a:gd name="T19" fmla="*/ 0 h 272"/>
                  <a:gd name="T20" fmla="*/ 23 w 762"/>
                  <a:gd name="T21" fmla="*/ 0 h 272"/>
                  <a:gd name="T22" fmla="*/ 25 w 762"/>
                  <a:gd name="T23" fmla="*/ 0 h 272"/>
                  <a:gd name="T24" fmla="*/ 27 w 762"/>
                  <a:gd name="T25" fmla="*/ 0 h 272"/>
                  <a:gd name="T26" fmla="*/ 30 w 762"/>
                  <a:gd name="T27" fmla="*/ 0 h 272"/>
                  <a:gd name="T28" fmla="*/ 32 w 762"/>
                  <a:gd name="T29" fmla="*/ 0 h 272"/>
                  <a:gd name="T30" fmla="*/ 35 w 762"/>
                  <a:gd name="T31" fmla="*/ 0 h 272"/>
                  <a:gd name="T32" fmla="*/ 37 w 762"/>
                  <a:gd name="T33" fmla="*/ 0 h 272"/>
                  <a:gd name="T34" fmla="*/ 36 w 762"/>
                  <a:gd name="T35" fmla="*/ 1 h 272"/>
                  <a:gd name="T36" fmla="*/ 34 w 762"/>
                  <a:gd name="T37" fmla="*/ 2 h 272"/>
                  <a:gd name="T38" fmla="*/ 33 w 762"/>
                  <a:gd name="T39" fmla="*/ 3 h 272"/>
                  <a:gd name="T40" fmla="*/ 31 w 762"/>
                  <a:gd name="T41" fmla="*/ 3 h 272"/>
                  <a:gd name="T42" fmla="*/ 29 w 762"/>
                  <a:gd name="T43" fmla="*/ 3 h 272"/>
                  <a:gd name="T44" fmla="*/ 27 w 762"/>
                  <a:gd name="T45" fmla="*/ 3 h 272"/>
                  <a:gd name="T46" fmla="*/ 25 w 762"/>
                  <a:gd name="T47" fmla="*/ 3 h 272"/>
                  <a:gd name="T48" fmla="*/ 23 w 762"/>
                  <a:gd name="T49" fmla="*/ 4 h 272"/>
                  <a:gd name="T50" fmla="*/ 21 w 762"/>
                  <a:gd name="T51" fmla="*/ 4 h 272"/>
                  <a:gd name="T52" fmla="*/ 18 w 762"/>
                  <a:gd name="T53" fmla="*/ 4 h 272"/>
                  <a:gd name="T54" fmla="*/ 16 w 762"/>
                  <a:gd name="T55" fmla="*/ 5 h 272"/>
                  <a:gd name="T56" fmla="*/ 13 w 762"/>
                  <a:gd name="T57" fmla="*/ 5 h 272"/>
                  <a:gd name="T58" fmla="*/ 10 w 762"/>
                  <a:gd name="T59" fmla="*/ 7 h 272"/>
                  <a:gd name="T60" fmla="*/ 7 w 762"/>
                  <a:gd name="T61" fmla="*/ 8 h 272"/>
                  <a:gd name="T62" fmla="*/ 3 w 762"/>
                  <a:gd name="T63" fmla="*/ 10 h 272"/>
                  <a:gd name="T64" fmla="*/ 0 w 762"/>
                  <a:gd name="T65" fmla="*/ 13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2" h="272">
                    <a:moveTo>
                      <a:pt x="0" y="272"/>
                    </a:moveTo>
                    <a:lnTo>
                      <a:pt x="48" y="210"/>
                    </a:lnTo>
                    <a:lnTo>
                      <a:pt x="95" y="158"/>
                    </a:lnTo>
                    <a:lnTo>
                      <a:pt x="142" y="114"/>
                    </a:lnTo>
                    <a:lnTo>
                      <a:pt x="189" y="80"/>
                    </a:lnTo>
                    <a:lnTo>
                      <a:pt x="236" y="54"/>
                    </a:lnTo>
                    <a:lnTo>
                      <a:pt x="282" y="34"/>
                    </a:lnTo>
                    <a:lnTo>
                      <a:pt x="330" y="20"/>
                    </a:lnTo>
                    <a:lnTo>
                      <a:pt x="376" y="11"/>
                    </a:lnTo>
                    <a:lnTo>
                      <a:pt x="423" y="5"/>
                    </a:lnTo>
                    <a:lnTo>
                      <a:pt x="470" y="2"/>
                    </a:lnTo>
                    <a:lnTo>
                      <a:pt x="517" y="2"/>
                    </a:lnTo>
                    <a:lnTo>
                      <a:pt x="566" y="2"/>
                    </a:lnTo>
                    <a:lnTo>
                      <a:pt x="615" y="3"/>
                    </a:lnTo>
                    <a:lnTo>
                      <a:pt x="663" y="3"/>
                    </a:lnTo>
                    <a:lnTo>
                      <a:pt x="712" y="3"/>
                    </a:lnTo>
                    <a:lnTo>
                      <a:pt x="762" y="0"/>
                    </a:lnTo>
                    <a:lnTo>
                      <a:pt x="735" y="25"/>
                    </a:lnTo>
                    <a:lnTo>
                      <a:pt x="707" y="45"/>
                    </a:lnTo>
                    <a:lnTo>
                      <a:pt x="675" y="57"/>
                    </a:lnTo>
                    <a:lnTo>
                      <a:pt x="641" y="64"/>
                    </a:lnTo>
                    <a:lnTo>
                      <a:pt x="606" y="68"/>
                    </a:lnTo>
                    <a:lnTo>
                      <a:pt x="566" y="71"/>
                    </a:lnTo>
                    <a:lnTo>
                      <a:pt x="522" y="73"/>
                    </a:lnTo>
                    <a:lnTo>
                      <a:pt x="478" y="75"/>
                    </a:lnTo>
                    <a:lnTo>
                      <a:pt x="428" y="79"/>
                    </a:lnTo>
                    <a:lnTo>
                      <a:pt x="378" y="86"/>
                    </a:lnTo>
                    <a:lnTo>
                      <a:pt x="325" y="98"/>
                    </a:lnTo>
                    <a:lnTo>
                      <a:pt x="266" y="114"/>
                    </a:lnTo>
                    <a:lnTo>
                      <a:pt x="206" y="140"/>
                    </a:lnTo>
                    <a:lnTo>
                      <a:pt x="140" y="174"/>
                    </a:lnTo>
                    <a:lnTo>
                      <a:pt x="72" y="217"/>
                    </a:lnTo>
                    <a:lnTo>
                      <a:pt x="0" y="272"/>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8" name="Freeform 79"/>
              <p:cNvSpPr>
                <a:spLocks/>
              </p:cNvSpPr>
              <p:nvPr/>
            </p:nvSpPr>
            <p:spPr bwMode="auto">
              <a:xfrm>
                <a:off x="3707" y="1828"/>
                <a:ext cx="46" cy="135"/>
              </a:xfrm>
              <a:custGeom>
                <a:avLst/>
                <a:gdLst>
                  <a:gd name="T0" fmla="*/ 46 w 961"/>
                  <a:gd name="T1" fmla="*/ 0 h 2830"/>
                  <a:gd name="T2" fmla="*/ 42 w 961"/>
                  <a:gd name="T3" fmla="*/ 1 h 2830"/>
                  <a:gd name="T4" fmla="*/ 39 w 961"/>
                  <a:gd name="T5" fmla="*/ 2 h 2830"/>
                  <a:gd name="T6" fmla="*/ 36 w 961"/>
                  <a:gd name="T7" fmla="*/ 3 h 2830"/>
                  <a:gd name="T8" fmla="*/ 33 w 961"/>
                  <a:gd name="T9" fmla="*/ 5 h 2830"/>
                  <a:gd name="T10" fmla="*/ 30 w 961"/>
                  <a:gd name="T11" fmla="*/ 8 h 2830"/>
                  <a:gd name="T12" fmla="*/ 28 w 961"/>
                  <a:gd name="T13" fmla="*/ 11 h 2830"/>
                  <a:gd name="T14" fmla="*/ 25 w 961"/>
                  <a:gd name="T15" fmla="*/ 14 h 2830"/>
                  <a:gd name="T16" fmla="*/ 23 w 961"/>
                  <a:gd name="T17" fmla="*/ 17 h 2830"/>
                  <a:gd name="T18" fmla="*/ 21 w 961"/>
                  <a:gd name="T19" fmla="*/ 21 h 2830"/>
                  <a:gd name="T20" fmla="*/ 19 w 961"/>
                  <a:gd name="T21" fmla="*/ 25 h 2830"/>
                  <a:gd name="T22" fmla="*/ 16 w 961"/>
                  <a:gd name="T23" fmla="*/ 29 h 2830"/>
                  <a:gd name="T24" fmla="*/ 14 w 961"/>
                  <a:gd name="T25" fmla="*/ 34 h 2830"/>
                  <a:gd name="T26" fmla="*/ 11 w 961"/>
                  <a:gd name="T27" fmla="*/ 39 h 2830"/>
                  <a:gd name="T28" fmla="*/ 9 w 961"/>
                  <a:gd name="T29" fmla="*/ 44 h 2830"/>
                  <a:gd name="T30" fmla="*/ 6 w 961"/>
                  <a:gd name="T31" fmla="*/ 50 h 2830"/>
                  <a:gd name="T32" fmla="*/ 2 w 961"/>
                  <a:gd name="T33" fmla="*/ 55 h 2830"/>
                  <a:gd name="T34" fmla="*/ 1 w 961"/>
                  <a:gd name="T35" fmla="*/ 64 h 2830"/>
                  <a:gd name="T36" fmla="*/ 0 w 961"/>
                  <a:gd name="T37" fmla="*/ 74 h 2830"/>
                  <a:gd name="T38" fmla="*/ 0 w 961"/>
                  <a:gd name="T39" fmla="*/ 84 h 2830"/>
                  <a:gd name="T40" fmla="*/ 1 w 961"/>
                  <a:gd name="T41" fmla="*/ 94 h 2830"/>
                  <a:gd name="T42" fmla="*/ 1 w 961"/>
                  <a:gd name="T43" fmla="*/ 104 h 2830"/>
                  <a:gd name="T44" fmla="*/ 2 w 961"/>
                  <a:gd name="T45" fmla="*/ 114 h 2830"/>
                  <a:gd name="T46" fmla="*/ 2 w 961"/>
                  <a:gd name="T47" fmla="*/ 124 h 2830"/>
                  <a:gd name="T48" fmla="*/ 1 w 961"/>
                  <a:gd name="T49" fmla="*/ 133 h 2830"/>
                  <a:gd name="T50" fmla="*/ 5 w 961"/>
                  <a:gd name="T51" fmla="*/ 135 h 2830"/>
                  <a:gd name="T52" fmla="*/ 6 w 961"/>
                  <a:gd name="T53" fmla="*/ 126 h 2830"/>
                  <a:gd name="T54" fmla="*/ 7 w 961"/>
                  <a:gd name="T55" fmla="*/ 117 h 2830"/>
                  <a:gd name="T56" fmla="*/ 6 w 961"/>
                  <a:gd name="T57" fmla="*/ 107 h 2830"/>
                  <a:gd name="T58" fmla="*/ 5 w 961"/>
                  <a:gd name="T59" fmla="*/ 97 h 2830"/>
                  <a:gd name="T60" fmla="*/ 4 w 961"/>
                  <a:gd name="T61" fmla="*/ 88 h 2830"/>
                  <a:gd name="T62" fmla="*/ 4 w 961"/>
                  <a:gd name="T63" fmla="*/ 78 h 2830"/>
                  <a:gd name="T64" fmla="*/ 5 w 961"/>
                  <a:gd name="T65" fmla="*/ 68 h 2830"/>
                  <a:gd name="T66" fmla="*/ 7 w 961"/>
                  <a:gd name="T67" fmla="*/ 59 h 2830"/>
                  <a:gd name="T68" fmla="*/ 8 w 961"/>
                  <a:gd name="T69" fmla="*/ 54 h 2830"/>
                  <a:gd name="T70" fmla="*/ 10 w 961"/>
                  <a:gd name="T71" fmla="*/ 49 h 2830"/>
                  <a:gd name="T72" fmla="*/ 12 w 961"/>
                  <a:gd name="T73" fmla="*/ 45 h 2830"/>
                  <a:gd name="T74" fmla="*/ 15 w 961"/>
                  <a:gd name="T75" fmla="*/ 40 h 2830"/>
                  <a:gd name="T76" fmla="*/ 17 w 961"/>
                  <a:gd name="T77" fmla="*/ 35 h 2830"/>
                  <a:gd name="T78" fmla="*/ 19 w 961"/>
                  <a:gd name="T79" fmla="*/ 31 h 2830"/>
                  <a:gd name="T80" fmla="*/ 21 w 961"/>
                  <a:gd name="T81" fmla="*/ 27 h 2830"/>
                  <a:gd name="T82" fmla="*/ 24 w 961"/>
                  <a:gd name="T83" fmla="*/ 22 h 2830"/>
                  <a:gd name="T84" fmla="*/ 26 w 961"/>
                  <a:gd name="T85" fmla="*/ 18 h 2830"/>
                  <a:gd name="T86" fmla="*/ 29 w 961"/>
                  <a:gd name="T87" fmla="*/ 15 h 2830"/>
                  <a:gd name="T88" fmla="*/ 32 w 961"/>
                  <a:gd name="T89" fmla="*/ 11 h 2830"/>
                  <a:gd name="T90" fmla="*/ 34 w 961"/>
                  <a:gd name="T91" fmla="*/ 8 h 2830"/>
                  <a:gd name="T92" fmla="*/ 37 w 961"/>
                  <a:gd name="T93" fmla="*/ 6 h 2830"/>
                  <a:gd name="T94" fmla="*/ 40 w 961"/>
                  <a:gd name="T95" fmla="*/ 3 h 2830"/>
                  <a:gd name="T96" fmla="*/ 43 w 961"/>
                  <a:gd name="T97" fmla="*/ 1 h 2830"/>
                  <a:gd name="T98" fmla="*/ 46 w 961"/>
                  <a:gd name="T99" fmla="*/ 0 h 28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61" h="2830">
                    <a:moveTo>
                      <a:pt x="961" y="0"/>
                    </a:moveTo>
                    <a:lnTo>
                      <a:pt x="882" y="16"/>
                    </a:lnTo>
                    <a:lnTo>
                      <a:pt x="812" y="41"/>
                    </a:lnTo>
                    <a:lnTo>
                      <a:pt x="746" y="73"/>
                    </a:lnTo>
                    <a:lnTo>
                      <a:pt x="687" y="115"/>
                    </a:lnTo>
                    <a:lnTo>
                      <a:pt x="631" y="164"/>
                    </a:lnTo>
                    <a:lnTo>
                      <a:pt x="579" y="221"/>
                    </a:lnTo>
                    <a:lnTo>
                      <a:pt x="530" y="286"/>
                    </a:lnTo>
                    <a:lnTo>
                      <a:pt x="483" y="359"/>
                    </a:lnTo>
                    <a:lnTo>
                      <a:pt x="437" y="436"/>
                    </a:lnTo>
                    <a:lnTo>
                      <a:pt x="389" y="523"/>
                    </a:lnTo>
                    <a:lnTo>
                      <a:pt x="343" y="615"/>
                    </a:lnTo>
                    <a:lnTo>
                      <a:pt x="293" y="711"/>
                    </a:lnTo>
                    <a:lnTo>
                      <a:pt x="238" y="816"/>
                    </a:lnTo>
                    <a:lnTo>
                      <a:pt x="183" y="926"/>
                    </a:lnTo>
                    <a:lnTo>
                      <a:pt x="119" y="1040"/>
                    </a:lnTo>
                    <a:lnTo>
                      <a:pt x="51" y="1161"/>
                    </a:lnTo>
                    <a:lnTo>
                      <a:pt x="14" y="1342"/>
                    </a:lnTo>
                    <a:lnTo>
                      <a:pt x="0" y="1543"/>
                    </a:lnTo>
                    <a:lnTo>
                      <a:pt x="3" y="1753"/>
                    </a:lnTo>
                    <a:lnTo>
                      <a:pt x="16" y="1970"/>
                    </a:lnTo>
                    <a:lnTo>
                      <a:pt x="31" y="2188"/>
                    </a:lnTo>
                    <a:lnTo>
                      <a:pt x="44" y="2398"/>
                    </a:lnTo>
                    <a:lnTo>
                      <a:pt x="44" y="2597"/>
                    </a:lnTo>
                    <a:lnTo>
                      <a:pt x="27" y="2779"/>
                    </a:lnTo>
                    <a:lnTo>
                      <a:pt x="101" y="2830"/>
                    </a:lnTo>
                    <a:lnTo>
                      <a:pt x="135" y="2640"/>
                    </a:lnTo>
                    <a:lnTo>
                      <a:pt x="140" y="2446"/>
                    </a:lnTo>
                    <a:lnTo>
                      <a:pt x="130" y="2245"/>
                    </a:lnTo>
                    <a:lnTo>
                      <a:pt x="110" y="2042"/>
                    </a:lnTo>
                    <a:lnTo>
                      <a:pt x="90" y="1838"/>
                    </a:lnTo>
                    <a:lnTo>
                      <a:pt x="83" y="1634"/>
                    </a:lnTo>
                    <a:lnTo>
                      <a:pt x="96" y="1433"/>
                    </a:lnTo>
                    <a:lnTo>
                      <a:pt x="137" y="1236"/>
                    </a:lnTo>
                    <a:lnTo>
                      <a:pt x="177" y="1137"/>
                    </a:lnTo>
                    <a:lnTo>
                      <a:pt x="218" y="1036"/>
                    </a:lnTo>
                    <a:lnTo>
                      <a:pt x="261" y="937"/>
                    </a:lnTo>
                    <a:lnTo>
                      <a:pt x="305" y="838"/>
                    </a:lnTo>
                    <a:lnTo>
                      <a:pt x="352" y="741"/>
                    </a:lnTo>
                    <a:lnTo>
                      <a:pt x="398" y="647"/>
                    </a:lnTo>
                    <a:lnTo>
                      <a:pt x="447" y="557"/>
                    </a:lnTo>
                    <a:lnTo>
                      <a:pt x="498" y="470"/>
                    </a:lnTo>
                    <a:lnTo>
                      <a:pt x="550" y="387"/>
                    </a:lnTo>
                    <a:lnTo>
                      <a:pt x="604" y="311"/>
                    </a:lnTo>
                    <a:lnTo>
                      <a:pt x="660" y="240"/>
                    </a:lnTo>
                    <a:lnTo>
                      <a:pt x="716" y="176"/>
                    </a:lnTo>
                    <a:lnTo>
                      <a:pt x="775" y="119"/>
                    </a:lnTo>
                    <a:lnTo>
                      <a:pt x="835" y="70"/>
                    </a:lnTo>
                    <a:lnTo>
                      <a:pt x="898" y="30"/>
                    </a:lnTo>
                    <a:lnTo>
                      <a:pt x="961"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19" name="Freeform 80"/>
              <p:cNvSpPr>
                <a:spLocks/>
              </p:cNvSpPr>
              <p:nvPr/>
            </p:nvSpPr>
            <p:spPr bwMode="auto">
              <a:xfrm>
                <a:off x="3733" y="1849"/>
                <a:ext cx="17" cy="107"/>
              </a:xfrm>
              <a:custGeom>
                <a:avLst/>
                <a:gdLst>
                  <a:gd name="T0" fmla="*/ 17 w 350"/>
                  <a:gd name="T1" fmla="*/ 0 h 2229"/>
                  <a:gd name="T2" fmla="*/ 13 w 350"/>
                  <a:gd name="T3" fmla="*/ 4 h 2229"/>
                  <a:gd name="T4" fmla="*/ 10 w 350"/>
                  <a:gd name="T5" fmla="*/ 9 h 2229"/>
                  <a:gd name="T6" fmla="*/ 8 w 350"/>
                  <a:gd name="T7" fmla="*/ 16 h 2229"/>
                  <a:gd name="T8" fmla="*/ 7 w 350"/>
                  <a:gd name="T9" fmla="*/ 23 h 2229"/>
                  <a:gd name="T10" fmla="*/ 6 w 350"/>
                  <a:gd name="T11" fmla="*/ 31 h 2229"/>
                  <a:gd name="T12" fmla="*/ 5 w 350"/>
                  <a:gd name="T13" fmla="*/ 39 h 2229"/>
                  <a:gd name="T14" fmla="*/ 5 w 350"/>
                  <a:gd name="T15" fmla="*/ 48 h 2229"/>
                  <a:gd name="T16" fmla="*/ 5 w 350"/>
                  <a:gd name="T17" fmla="*/ 57 h 2229"/>
                  <a:gd name="T18" fmla="*/ 5 w 350"/>
                  <a:gd name="T19" fmla="*/ 65 h 2229"/>
                  <a:gd name="T20" fmla="*/ 5 w 350"/>
                  <a:gd name="T21" fmla="*/ 74 h 2229"/>
                  <a:gd name="T22" fmla="*/ 5 w 350"/>
                  <a:gd name="T23" fmla="*/ 82 h 2229"/>
                  <a:gd name="T24" fmla="*/ 5 w 350"/>
                  <a:gd name="T25" fmla="*/ 89 h 2229"/>
                  <a:gd name="T26" fmla="*/ 5 w 350"/>
                  <a:gd name="T27" fmla="*/ 95 h 2229"/>
                  <a:gd name="T28" fmla="*/ 4 w 350"/>
                  <a:gd name="T29" fmla="*/ 100 h 2229"/>
                  <a:gd name="T30" fmla="*/ 2 w 350"/>
                  <a:gd name="T31" fmla="*/ 104 h 2229"/>
                  <a:gd name="T32" fmla="*/ 0 w 350"/>
                  <a:gd name="T33" fmla="*/ 107 h 2229"/>
                  <a:gd name="T34" fmla="*/ 3 w 350"/>
                  <a:gd name="T35" fmla="*/ 106 h 2229"/>
                  <a:gd name="T36" fmla="*/ 5 w 350"/>
                  <a:gd name="T37" fmla="*/ 103 h 2229"/>
                  <a:gd name="T38" fmla="*/ 7 w 350"/>
                  <a:gd name="T39" fmla="*/ 98 h 2229"/>
                  <a:gd name="T40" fmla="*/ 8 w 350"/>
                  <a:gd name="T41" fmla="*/ 93 h 2229"/>
                  <a:gd name="T42" fmla="*/ 9 w 350"/>
                  <a:gd name="T43" fmla="*/ 86 h 2229"/>
                  <a:gd name="T44" fmla="*/ 10 w 350"/>
                  <a:gd name="T45" fmla="*/ 78 h 2229"/>
                  <a:gd name="T46" fmla="*/ 10 w 350"/>
                  <a:gd name="T47" fmla="*/ 70 h 2229"/>
                  <a:gd name="T48" fmla="*/ 10 w 350"/>
                  <a:gd name="T49" fmla="*/ 62 h 2229"/>
                  <a:gd name="T50" fmla="*/ 10 w 350"/>
                  <a:gd name="T51" fmla="*/ 53 h 2229"/>
                  <a:gd name="T52" fmla="*/ 10 w 350"/>
                  <a:gd name="T53" fmla="*/ 44 h 2229"/>
                  <a:gd name="T54" fmla="*/ 11 w 350"/>
                  <a:gd name="T55" fmla="*/ 36 h 2229"/>
                  <a:gd name="T56" fmla="*/ 11 w 350"/>
                  <a:gd name="T57" fmla="*/ 27 h 2229"/>
                  <a:gd name="T58" fmla="*/ 12 w 350"/>
                  <a:gd name="T59" fmla="*/ 19 h 2229"/>
                  <a:gd name="T60" fmla="*/ 13 w 350"/>
                  <a:gd name="T61" fmla="*/ 12 h 2229"/>
                  <a:gd name="T62" fmla="*/ 15 w 350"/>
                  <a:gd name="T63" fmla="*/ 5 h 2229"/>
                  <a:gd name="T64" fmla="*/ 17 w 350"/>
                  <a:gd name="T65" fmla="*/ 0 h 22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0" h="2229">
                    <a:moveTo>
                      <a:pt x="350" y="0"/>
                    </a:moveTo>
                    <a:lnTo>
                      <a:pt x="272" y="83"/>
                    </a:lnTo>
                    <a:lnTo>
                      <a:pt x="210" y="193"/>
                    </a:lnTo>
                    <a:lnTo>
                      <a:pt x="165" y="325"/>
                    </a:lnTo>
                    <a:lnTo>
                      <a:pt x="135" y="476"/>
                    </a:lnTo>
                    <a:lnTo>
                      <a:pt x="114" y="640"/>
                    </a:lnTo>
                    <a:lnTo>
                      <a:pt x="103" y="814"/>
                    </a:lnTo>
                    <a:lnTo>
                      <a:pt x="100" y="995"/>
                    </a:lnTo>
                    <a:lnTo>
                      <a:pt x="102" y="1179"/>
                    </a:lnTo>
                    <a:lnTo>
                      <a:pt x="105" y="1359"/>
                    </a:lnTo>
                    <a:lnTo>
                      <a:pt x="107" y="1534"/>
                    </a:lnTo>
                    <a:lnTo>
                      <a:pt x="109" y="1698"/>
                    </a:lnTo>
                    <a:lnTo>
                      <a:pt x="105" y="1849"/>
                    </a:lnTo>
                    <a:lnTo>
                      <a:pt x="94" y="1982"/>
                    </a:lnTo>
                    <a:lnTo>
                      <a:pt x="75" y="2092"/>
                    </a:lnTo>
                    <a:lnTo>
                      <a:pt x="44" y="2176"/>
                    </a:lnTo>
                    <a:lnTo>
                      <a:pt x="0" y="2229"/>
                    </a:lnTo>
                    <a:lnTo>
                      <a:pt x="61" y="2199"/>
                    </a:lnTo>
                    <a:lnTo>
                      <a:pt x="107" y="2136"/>
                    </a:lnTo>
                    <a:lnTo>
                      <a:pt x="144" y="2044"/>
                    </a:lnTo>
                    <a:lnTo>
                      <a:pt x="169" y="1927"/>
                    </a:lnTo>
                    <a:lnTo>
                      <a:pt x="185" y="1790"/>
                    </a:lnTo>
                    <a:lnTo>
                      <a:pt x="196" y="1635"/>
                    </a:lnTo>
                    <a:lnTo>
                      <a:pt x="203" y="1468"/>
                    </a:lnTo>
                    <a:lnTo>
                      <a:pt x="206" y="1290"/>
                    </a:lnTo>
                    <a:lnTo>
                      <a:pt x="208" y="1107"/>
                    </a:lnTo>
                    <a:lnTo>
                      <a:pt x="212" y="923"/>
                    </a:lnTo>
                    <a:lnTo>
                      <a:pt x="217" y="741"/>
                    </a:lnTo>
                    <a:lnTo>
                      <a:pt x="228" y="566"/>
                    </a:lnTo>
                    <a:lnTo>
                      <a:pt x="244" y="398"/>
                    </a:lnTo>
                    <a:lnTo>
                      <a:pt x="270" y="247"/>
                    </a:lnTo>
                    <a:lnTo>
                      <a:pt x="304" y="114"/>
                    </a:lnTo>
                    <a:lnTo>
                      <a:pt x="35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0" name="Freeform 81"/>
              <p:cNvSpPr>
                <a:spLocks/>
              </p:cNvSpPr>
              <p:nvPr/>
            </p:nvSpPr>
            <p:spPr bwMode="auto">
              <a:xfrm>
                <a:off x="3688" y="1940"/>
                <a:ext cx="375" cy="75"/>
              </a:xfrm>
              <a:custGeom>
                <a:avLst/>
                <a:gdLst>
                  <a:gd name="T0" fmla="*/ 5 w 7884"/>
                  <a:gd name="T1" fmla="*/ 12 h 1582"/>
                  <a:gd name="T2" fmla="*/ 21 w 7884"/>
                  <a:gd name="T3" fmla="*/ 25 h 1582"/>
                  <a:gd name="T4" fmla="*/ 36 w 7884"/>
                  <a:gd name="T5" fmla="*/ 36 h 1582"/>
                  <a:gd name="T6" fmla="*/ 53 w 7884"/>
                  <a:gd name="T7" fmla="*/ 45 h 1582"/>
                  <a:gd name="T8" fmla="*/ 69 w 7884"/>
                  <a:gd name="T9" fmla="*/ 53 h 1582"/>
                  <a:gd name="T10" fmla="*/ 86 w 7884"/>
                  <a:gd name="T11" fmla="*/ 60 h 1582"/>
                  <a:gd name="T12" fmla="*/ 104 w 7884"/>
                  <a:gd name="T13" fmla="*/ 65 h 1582"/>
                  <a:gd name="T14" fmla="*/ 121 w 7884"/>
                  <a:gd name="T15" fmla="*/ 69 h 1582"/>
                  <a:gd name="T16" fmla="*/ 140 w 7884"/>
                  <a:gd name="T17" fmla="*/ 72 h 1582"/>
                  <a:gd name="T18" fmla="*/ 158 w 7884"/>
                  <a:gd name="T19" fmla="*/ 74 h 1582"/>
                  <a:gd name="T20" fmla="*/ 177 w 7884"/>
                  <a:gd name="T21" fmla="*/ 75 h 1582"/>
                  <a:gd name="T22" fmla="*/ 197 w 7884"/>
                  <a:gd name="T23" fmla="*/ 75 h 1582"/>
                  <a:gd name="T24" fmla="*/ 216 w 7884"/>
                  <a:gd name="T25" fmla="*/ 73 h 1582"/>
                  <a:gd name="T26" fmla="*/ 236 w 7884"/>
                  <a:gd name="T27" fmla="*/ 69 h 1582"/>
                  <a:gd name="T28" fmla="*/ 256 w 7884"/>
                  <a:gd name="T29" fmla="*/ 64 h 1582"/>
                  <a:gd name="T30" fmla="*/ 275 w 7884"/>
                  <a:gd name="T31" fmla="*/ 58 h 1582"/>
                  <a:gd name="T32" fmla="*/ 294 w 7884"/>
                  <a:gd name="T33" fmla="*/ 51 h 1582"/>
                  <a:gd name="T34" fmla="*/ 312 w 7884"/>
                  <a:gd name="T35" fmla="*/ 42 h 1582"/>
                  <a:gd name="T36" fmla="*/ 330 w 7884"/>
                  <a:gd name="T37" fmla="*/ 33 h 1582"/>
                  <a:gd name="T38" fmla="*/ 346 w 7884"/>
                  <a:gd name="T39" fmla="*/ 23 h 1582"/>
                  <a:gd name="T40" fmla="*/ 361 w 7884"/>
                  <a:gd name="T41" fmla="*/ 12 h 1582"/>
                  <a:gd name="T42" fmla="*/ 375 w 7884"/>
                  <a:gd name="T43" fmla="*/ 0 h 1582"/>
                  <a:gd name="T44" fmla="*/ 358 w 7884"/>
                  <a:gd name="T45" fmla="*/ 12 h 1582"/>
                  <a:gd name="T46" fmla="*/ 341 w 7884"/>
                  <a:gd name="T47" fmla="*/ 22 h 1582"/>
                  <a:gd name="T48" fmla="*/ 323 w 7884"/>
                  <a:gd name="T49" fmla="*/ 32 h 1582"/>
                  <a:gd name="T50" fmla="*/ 306 w 7884"/>
                  <a:gd name="T51" fmla="*/ 41 h 1582"/>
                  <a:gd name="T52" fmla="*/ 288 w 7884"/>
                  <a:gd name="T53" fmla="*/ 49 h 1582"/>
                  <a:gd name="T54" fmla="*/ 270 w 7884"/>
                  <a:gd name="T55" fmla="*/ 55 h 1582"/>
                  <a:gd name="T56" fmla="*/ 252 w 7884"/>
                  <a:gd name="T57" fmla="*/ 61 h 1582"/>
                  <a:gd name="T58" fmla="*/ 234 w 7884"/>
                  <a:gd name="T59" fmla="*/ 65 h 1582"/>
                  <a:gd name="T60" fmla="*/ 215 w 7884"/>
                  <a:gd name="T61" fmla="*/ 68 h 1582"/>
                  <a:gd name="T62" fmla="*/ 196 w 7884"/>
                  <a:gd name="T63" fmla="*/ 70 h 1582"/>
                  <a:gd name="T64" fmla="*/ 177 w 7884"/>
                  <a:gd name="T65" fmla="*/ 70 h 1582"/>
                  <a:gd name="T66" fmla="*/ 159 w 7884"/>
                  <a:gd name="T67" fmla="*/ 70 h 1582"/>
                  <a:gd name="T68" fmla="*/ 141 w 7884"/>
                  <a:gd name="T69" fmla="*/ 68 h 1582"/>
                  <a:gd name="T70" fmla="*/ 124 w 7884"/>
                  <a:gd name="T71" fmla="*/ 66 h 1582"/>
                  <a:gd name="T72" fmla="*/ 108 w 7884"/>
                  <a:gd name="T73" fmla="*/ 62 h 1582"/>
                  <a:gd name="T74" fmla="*/ 91 w 7884"/>
                  <a:gd name="T75" fmla="*/ 57 h 1582"/>
                  <a:gd name="T76" fmla="*/ 75 w 7884"/>
                  <a:gd name="T77" fmla="*/ 50 h 1582"/>
                  <a:gd name="T78" fmla="*/ 59 w 7884"/>
                  <a:gd name="T79" fmla="*/ 42 h 1582"/>
                  <a:gd name="T80" fmla="*/ 43 w 7884"/>
                  <a:gd name="T81" fmla="*/ 32 h 1582"/>
                  <a:gd name="T82" fmla="*/ 26 w 7884"/>
                  <a:gd name="T83" fmla="*/ 21 h 1582"/>
                  <a:gd name="T84" fmla="*/ 8 w 7884"/>
                  <a:gd name="T85" fmla="*/ 7 h 15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884" h="1582">
                    <a:moveTo>
                      <a:pt x="49" y="43"/>
                    </a:moveTo>
                    <a:lnTo>
                      <a:pt x="0" y="157"/>
                    </a:lnTo>
                    <a:lnTo>
                      <a:pt x="107" y="252"/>
                    </a:lnTo>
                    <a:lnTo>
                      <a:pt x="215" y="345"/>
                    </a:lnTo>
                    <a:lnTo>
                      <a:pt x="323" y="432"/>
                    </a:lnTo>
                    <a:lnTo>
                      <a:pt x="433" y="517"/>
                    </a:lnTo>
                    <a:lnTo>
                      <a:pt x="543" y="598"/>
                    </a:lnTo>
                    <a:lnTo>
                      <a:pt x="655" y="676"/>
                    </a:lnTo>
                    <a:lnTo>
                      <a:pt x="766" y="750"/>
                    </a:lnTo>
                    <a:lnTo>
                      <a:pt x="878" y="818"/>
                    </a:lnTo>
                    <a:lnTo>
                      <a:pt x="992" y="885"/>
                    </a:lnTo>
                    <a:lnTo>
                      <a:pt x="1108" y="948"/>
                    </a:lnTo>
                    <a:lnTo>
                      <a:pt x="1223" y="1010"/>
                    </a:lnTo>
                    <a:lnTo>
                      <a:pt x="1338" y="1065"/>
                    </a:lnTo>
                    <a:lnTo>
                      <a:pt x="1456" y="1118"/>
                    </a:lnTo>
                    <a:lnTo>
                      <a:pt x="1572" y="1168"/>
                    </a:lnTo>
                    <a:lnTo>
                      <a:pt x="1691" y="1215"/>
                    </a:lnTo>
                    <a:lnTo>
                      <a:pt x="1812" y="1259"/>
                    </a:lnTo>
                    <a:lnTo>
                      <a:pt x="1933" y="1300"/>
                    </a:lnTo>
                    <a:lnTo>
                      <a:pt x="2054" y="1337"/>
                    </a:lnTo>
                    <a:lnTo>
                      <a:pt x="2176" y="1371"/>
                    </a:lnTo>
                    <a:lnTo>
                      <a:pt x="2301" y="1404"/>
                    </a:lnTo>
                    <a:lnTo>
                      <a:pt x="2425" y="1433"/>
                    </a:lnTo>
                    <a:lnTo>
                      <a:pt x="2551" y="1460"/>
                    </a:lnTo>
                    <a:lnTo>
                      <a:pt x="2677" y="1483"/>
                    </a:lnTo>
                    <a:lnTo>
                      <a:pt x="2804" y="1506"/>
                    </a:lnTo>
                    <a:lnTo>
                      <a:pt x="2933" y="1523"/>
                    </a:lnTo>
                    <a:lnTo>
                      <a:pt x="3061" y="1540"/>
                    </a:lnTo>
                    <a:lnTo>
                      <a:pt x="3193" y="1552"/>
                    </a:lnTo>
                    <a:lnTo>
                      <a:pt x="3325" y="1563"/>
                    </a:lnTo>
                    <a:lnTo>
                      <a:pt x="3456" y="1572"/>
                    </a:lnTo>
                    <a:lnTo>
                      <a:pt x="3589" y="1577"/>
                    </a:lnTo>
                    <a:lnTo>
                      <a:pt x="3725" y="1581"/>
                    </a:lnTo>
                    <a:lnTo>
                      <a:pt x="3858" y="1582"/>
                    </a:lnTo>
                    <a:lnTo>
                      <a:pt x="3996" y="1581"/>
                    </a:lnTo>
                    <a:lnTo>
                      <a:pt x="4133" y="1575"/>
                    </a:lnTo>
                    <a:lnTo>
                      <a:pt x="4270" y="1566"/>
                    </a:lnTo>
                    <a:lnTo>
                      <a:pt x="4408" y="1554"/>
                    </a:lnTo>
                    <a:lnTo>
                      <a:pt x="4547" y="1536"/>
                    </a:lnTo>
                    <a:lnTo>
                      <a:pt x="4686" y="1516"/>
                    </a:lnTo>
                    <a:lnTo>
                      <a:pt x="4825" y="1490"/>
                    </a:lnTo>
                    <a:lnTo>
                      <a:pt x="4963" y="1463"/>
                    </a:lnTo>
                    <a:lnTo>
                      <a:pt x="5100" y="1433"/>
                    </a:lnTo>
                    <a:lnTo>
                      <a:pt x="5239" y="1399"/>
                    </a:lnTo>
                    <a:lnTo>
                      <a:pt x="5376" y="1360"/>
                    </a:lnTo>
                    <a:lnTo>
                      <a:pt x="5514" y="1321"/>
                    </a:lnTo>
                    <a:lnTo>
                      <a:pt x="5649" y="1278"/>
                    </a:lnTo>
                    <a:lnTo>
                      <a:pt x="5784" y="1231"/>
                    </a:lnTo>
                    <a:lnTo>
                      <a:pt x="5918" y="1182"/>
                    </a:lnTo>
                    <a:lnTo>
                      <a:pt x="6051" y="1131"/>
                    </a:lnTo>
                    <a:lnTo>
                      <a:pt x="6182" y="1076"/>
                    </a:lnTo>
                    <a:lnTo>
                      <a:pt x="6312" y="1019"/>
                    </a:lnTo>
                    <a:lnTo>
                      <a:pt x="6438" y="959"/>
                    </a:lnTo>
                    <a:lnTo>
                      <a:pt x="6565" y="896"/>
                    </a:lnTo>
                    <a:lnTo>
                      <a:pt x="6689" y="832"/>
                    </a:lnTo>
                    <a:lnTo>
                      <a:pt x="6812" y="766"/>
                    </a:lnTo>
                    <a:lnTo>
                      <a:pt x="6931" y="697"/>
                    </a:lnTo>
                    <a:lnTo>
                      <a:pt x="7048" y="627"/>
                    </a:lnTo>
                    <a:lnTo>
                      <a:pt x="7163" y="553"/>
                    </a:lnTo>
                    <a:lnTo>
                      <a:pt x="7274" y="480"/>
                    </a:lnTo>
                    <a:lnTo>
                      <a:pt x="7384" y="404"/>
                    </a:lnTo>
                    <a:lnTo>
                      <a:pt x="7491" y="326"/>
                    </a:lnTo>
                    <a:lnTo>
                      <a:pt x="7594" y="247"/>
                    </a:lnTo>
                    <a:lnTo>
                      <a:pt x="7695" y="166"/>
                    </a:lnTo>
                    <a:lnTo>
                      <a:pt x="7791" y="83"/>
                    </a:lnTo>
                    <a:lnTo>
                      <a:pt x="7884" y="0"/>
                    </a:lnTo>
                    <a:lnTo>
                      <a:pt x="7763" y="83"/>
                    </a:lnTo>
                    <a:lnTo>
                      <a:pt x="7644" y="164"/>
                    </a:lnTo>
                    <a:lnTo>
                      <a:pt x="7523" y="244"/>
                    </a:lnTo>
                    <a:lnTo>
                      <a:pt x="7402" y="320"/>
                    </a:lnTo>
                    <a:lnTo>
                      <a:pt x="7283" y="397"/>
                    </a:lnTo>
                    <a:lnTo>
                      <a:pt x="7162" y="471"/>
                    </a:lnTo>
                    <a:lnTo>
                      <a:pt x="7039" y="541"/>
                    </a:lnTo>
                    <a:lnTo>
                      <a:pt x="6918" y="611"/>
                    </a:lnTo>
                    <a:lnTo>
                      <a:pt x="6796" y="678"/>
                    </a:lnTo>
                    <a:lnTo>
                      <a:pt x="6673" y="743"/>
                    </a:lnTo>
                    <a:lnTo>
                      <a:pt x="6550" y="804"/>
                    </a:lnTo>
                    <a:lnTo>
                      <a:pt x="6428" y="864"/>
                    </a:lnTo>
                    <a:lnTo>
                      <a:pt x="6305" y="921"/>
                    </a:lnTo>
                    <a:lnTo>
                      <a:pt x="6181" y="976"/>
                    </a:lnTo>
                    <a:lnTo>
                      <a:pt x="6056" y="1029"/>
                    </a:lnTo>
                    <a:lnTo>
                      <a:pt x="5932" y="1078"/>
                    </a:lnTo>
                    <a:lnTo>
                      <a:pt x="5807" y="1125"/>
                    </a:lnTo>
                    <a:lnTo>
                      <a:pt x="5681" y="1170"/>
                    </a:lnTo>
                    <a:lnTo>
                      <a:pt x="5555" y="1211"/>
                    </a:lnTo>
                    <a:lnTo>
                      <a:pt x="5429" y="1251"/>
                    </a:lnTo>
                    <a:lnTo>
                      <a:pt x="5303" y="1287"/>
                    </a:lnTo>
                    <a:lnTo>
                      <a:pt x="5175" y="1319"/>
                    </a:lnTo>
                    <a:lnTo>
                      <a:pt x="5045" y="1350"/>
                    </a:lnTo>
                    <a:lnTo>
                      <a:pt x="4917" y="1378"/>
                    </a:lnTo>
                    <a:lnTo>
                      <a:pt x="4787" y="1403"/>
                    </a:lnTo>
                    <a:lnTo>
                      <a:pt x="4657" y="1424"/>
                    </a:lnTo>
                    <a:lnTo>
                      <a:pt x="4526" y="1442"/>
                    </a:lnTo>
                    <a:lnTo>
                      <a:pt x="4394" y="1456"/>
                    </a:lnTo>
                    <a:lnTo>
                      <a:pt x="4261" y="1469"/>
                    </a:lnTo>
                    <a:lnTo>
                      <a:pt x="4127" y="1476"/>
                    </a:lnTo>
                    <a:lnTo>
                      <a:pt x="3994" y="1481"/>
                    </a:lnTo>
                    <a:lnTo>
                      <a:pt x="3858" y="1483"/>
                    </a:lnTo>
                    <a:lnTo>
                      <a:pt x="3726" y="1483"/>
                    </a:lnTo>
                    <a:lnTo>
                      <a:pt x="3595" y="1480"/>
                    </a:lnTo>
                    <a:lnTo>
                      <a:pt x="3465" y="1476"/>
                    </a:lnTo>
                    <a:lnTo>
                      <a:pt x="3337" y="1469"/>
                    </a:lnTo>
                    <a:lnTo>
                      <a:pt x="3213" y="1460"/>
                    </a:lnTo>
                    <a:lnTo>
                      <a:pt x="3088" y="1451"/>
                    </a:lnTo>
                    <a:lnTo>
                      <a:pt x="2967" y="1437"/>
                    </a:lnTo>
                    <a:lnTo>
                      <a:pt x="2847" y="1422"/>
                    </a:lnTo>
                    <a:lnTo>
                      <a:pt x="2728" y="1404"/>
                    </a:lnTo>
                    <a:lnTo>
                      <a:pt x="2611" y="1385"/>
                    </a:lnTo>
                    <a:lnTo>
                      <a:pt x="2494" y="1360"/>
                    </a:lnTo>
                    <a:lnTo>
                      <a:pt x="2378" y="1334"/>
                    </a:lnTo>
                    <a:lnTo>
                      <a:pt x="2263" y="1305"/>
                    </a:lnTo>
                    <a:lnTo>
                      <a:pt x="2149" y="1273"/>
                    </a:lnTo>
                    <a:lnTo>
                      <a:pt x="2036" y="1238"/>
                    </a:lnTo>
                    <a:lnTo>
                      <a:pt x="1922" y="1198"/>
                    </a:lnTo>
                    <a:lnTo>
                      <a:pt x="1810" y="1157"/>
                    </a:lnTo>
                    <a:lnTo>
                      <a:pt x="1696" y="1112"/>
                    </a:lnTo>
                    <a:lnTo>
                      <a:pt x="1585" y="1063"/>
                    </a:lnTo>
                    <a:lnTo>
                      <a:pt x="1472" y="1010"/>
                    </a:lnTo>
                    <a:lnTo>
                      <a:pt x="1358" y="953"/>
                    </a:lnTo>
                    <a:lnTo>
                      <a:pt x="1244" y="892"/>
                    </a:lnTo>
                    <a:lnTo>
                      <a:pt x="1131" y="827"/>
                    </a:lnTo>
                    <a:lnTo>
                      <a:pt x="1015" y="759"/>
                    </a:lnTo>
                    <a:lnTo>
                      <a:pt x="898" y="685"/>
                    </a:lnTo>
                    <a:lnTo>
                      <a:pt x="781" y="608"/>
                    </a:lnTo>
                    <a:lnTo>
                      <a:pt x="664" y="526"/>
                    </a:lnTo>
                    <a:lnTo>
                      <a:pt x="543" y="439"/>
                    </a:lnTo>
                    <a:lnTo>
                      <a:pt x="422" y="348"/>
                    </a:lnTo>
                    <a:lnTo>
                      <a:pt x="299" y="251"/>
                    </a:lnTo>
                    <a:lnTo>
                      <a:pt x="175" y="150"/>
                    </a:lnTo>
                    <a:lnTo>
                      <a:pt x="49" y="43"/>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1" name="Freeform 82"/>
              <p:cNvSpPr>
                <a:spLocks/>
              </p:cNvSpPr>
              <p:nvPr/>
            </p:nvSpPr>
            <p:spPr bwMode="auto">
              <a:xfrm>
                <a:off x="3800" y="1709"/>
                <a:ext cx="136" cy="68"/>
              </a:xfrm>
              <a:custGeom>
                <a:avLst/>
                <a:gdLst>
                  <a:gd name="T0" fmla="*/ 1 w 2853"/>
                  <a:gd name="T1" fmla="*/ 1 h 1443"/>
                  <a:gd name="T2" fmla="*/ 3 w 2853"/>
                  <a:gd name="T3" fmla="*/ 3 h 1443"/>
                  <a:gd name="T4" fmla="*/ 7 w 2853"/>
                  <a:gd name="T5" fmla="*/ 5 h 1443"/>
                  <a:gd name="T6" fmla="*/ 12 w 2853"/>
                  <a:gd name="T7" fmla="*/ 7 h 1443"/>
                  <a:gd name="T8" fmla="*/ 18 w 2853"/>
                  <a:gd name="T9" fmla="*/ 10 h 1443"/>
                  <a:gd name="T10" fmla="*/ 25 w 2853"/>
                  <a:gd name="T11" fmla="*/ 13 h 1443"/>
                  <a:gd name="T12" fmla="*/ 33 w 2853"/>
                  <a:gd name="T13" fmla="*/ 16 h 1443"/>
                  <a:gd name="T14" fmla="*/ 42 w 2853"/>
                  <a:gd name="T15" fmla="*/ 19 h 1443"/>
                  <a:gd name="T16" fmla="*/ 50 w 2853"/>
                  <a:gd name="T17" fmla="*/ 23 h 1443"/>
                  <a:gd name="T18" fmla="*/ 59 w 2853"/>
                  <a:gd name="T19" fmla="*/ 27 h 1443"/>
                  <a:gd name="T20" fmla="*/ 68 w 2853"/>
                  <a:gd name="T21" fmla="*/ 30 h 1443"/>
                  <a:gd name="T22" fmla="*/ 77 w 2853"/>
                  <a:gd name="T23" fmla="*/ 34 h 1443"/>
                  <a:gd name="T24" fmla="*/ 86 w 2853"/>
                  <a:gd name="T25" fmla="*/ 39 h 1443"/>
                  <a:gd name="T26" fmla="*/ 94 w 2853"/>
                  <a:gd name="T27" fmla="*/ 43 h 1443"/>
                  <a:gd name="T28" fmla="*/ 102 w 2853"/>
                  <a:gd name="T29" fmla="*/ 48 h 1443"/>
                  <a:gd name="T30" fmla="*/ 109 w 2853"/>
                  <a:gd name="T31" fmla="*/ 52 h 1443"/>
                  <a:gd name="T32" fmla="*/ 126 w 2853"/>
                  <a:gd name="T33" fmla="*/ 53 h 1443"/>
                  <a:gd name="T34" fmla="*/ 133 w 2853"/>
                  <a:gd name="T35" fmla="*/ 68 h 1443"/>
                  <a:gd name="T36" fmla="*/ 112 w 2853"/>
                  <a:gd name="T37" fmla="*/ 58 h 1443"/>
                  <a:gd name="T38" fmla="*/ 103 w 2853"/>
                  <a:gd name="T39" fmla="*/ 51 h 1443"/>
                  <a:gd name="T40" fmla="*/ 94 w 2853"/>
                  <a:gd name="T41" fmla="*/ 46 h 1443"/>
                  <a:gd name="T42" fmla="*/ 85 w 2853"/>
                  <a:gd name="T43" fmla="*/ 41 h 1443"/>
                  <a:gd name="T44" fmla="*/ 75 w 2853"/>
                  <a:gd name="T45" fmla="*/ 36 h 1443"/>
                  <a:gd name="T46" fmla="*/ 66 w 2853"/>
                  <a:gd name="T47" fmla="*/ 32 h 1443"/>
                  <a:gd name="T48" fmla="*/ 57 w 2853"/>
                  <a:gd name="T49" fmla="*/ 28 h 1443"/>
                  <a:gd name="T50" fmla="*/ 48 w 2853"/>
                  <a:gd name="T51" fmla="*/ 24 h 1443"/>
                  <a:gd name="T52" fmla="*/ 40 w 2853"/>
                  <a:gd name="T53" fmla="*/ 21 h 1443"/>
                  <a:gd name="T54" fmla="*/ 32 w 2853"/>
                  <a:gd name="T55" fmla="*/ 18 h 1443"/>
                  <a:gd name="T56" fmla="*/ 25 w 2853"/>
                  <a:gd name="T57" fmla="*/ 15 h 1443"/>
                  <a:gd name="T58" fmla="*/ 18 w 2853"/>
                  <a:gd name="T59" fmla="*/ 12 h 1443"/>
                  <a:gd name="T60" fmla="*/ 12 w 2853"/>
                  <a:gd name="T61" fmla="*/ 10 h 1443"/>
                  <a:gd name="T62" fmla="*/ 7 w 2853"/>
                  <a:gd name="T63" fmla="*/ 7 h 1443"/>
                  <a:gd name="T64" fmla="*/ 4 w 2853"/>
                  <a:gd name="T65" fmla="*/ 5 h 1443"/>
                  <a:gd name="T66" fmla="*/ 1 w 2853"/>
                  <a:gd name="T67" fmla="*/ 3 h 1443"/>
                  <a:gd name="T68" fmla="*/ 0 w 2853"/>
                  <a:gd name="T69" fmla="*/ 0 h 14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53" h="1443">
                    <a:moveTo>
                      <a:pt x="0" y="0"/>
                    </a:moveTo>
                    <a:lnTo>
                      <a:pt x="12" y="20"/>
                    </a:lnTo>
                    <a:lnTo>
                      <a:pt x="34" y="40"/>
                    </a:lnTo>
                    <a:lnTo>
                      <a:pt x="64" y="62"/>
                    </a:lnTo>
                    <a:lnTo>
                      <a:pt x="101" y="85"/>
                    </a:lnTo>
                    <a:lnTo>
                      <a:pt x="144" y="108"/>
                    </a:lnTo>
                    <a:lnTo>
                      <a:pt x="194" y="133"/>
                    </a:lnTo>
                    <a:lnTo>
                      <a:pt x="252" y="159"/>
                    </a:lnTo>
                    <a:lnTo>
                      <a:pt x="313" y="188"/>
                    </a:lnTo>
                    <a:lnTo>
                      <a:pt x="382" y="216"/>
                    </a:lnTo>
                    <a:lnTo>
                      <a:pt x="453" y="247"/>
                    </a:lnTo>
                    <a:lnTo>
                      <a:pt x="530" y="278"/>
                    </a:lnTo>
                    <a:lnTo>
                      <a:pt x="611" y="310"/>
                    </a:lnTo>
                    <a:lnTo>
                      <a:pt x="693" y="343"/>
                    </a:lnTo>
                    <a:lnTo>
                      <a:pt x="780" y="377"/>
                    </a:lnTo>
                    <a:lnTo>
                      <a:pt x="871" y="413"/>
                    </a:lnTo>
                    <a:lnTo>
                      <a:pt x="962" y="449"/>
                    </a:lnTo>
                    <a:lnTo>
                      <a:pt x="1054" y="487"/>
                    </a:lnTo>
                    <a:lnTo>
                      <a:pt x="1150" y="524"/>
                    </a:lnTo>
                    <a:lnTo>
                      <a:pt x="1244" y="565"/>
                    </a:lnTo>
                    <a:lnTo>
                      <a:pt x="1339" y="604"/>
                    </a:lnTo>
                    <a:lnTo>
                      <a:pt x="1434" y="645"/>
                    </a:lnTo>
                    <a:lnTo>
                      <a:pt x="1529" y="689"/>
                    </a:lnTo>
                    <a:lnTo>
                      <a:pt x="1623" y="732"/>
                    </a:lnTo>
                    <a:lnTo>
                      <a:pt x="1714" y="775"/>
                    </a:lnTo>
                    <a:lnTo>
                      <a:pt x="1806" y="821"/>
                    </a:lnTo>
                    <a:lnTo>
                      <a:pt x="1895" y="867"/>
                    </a:lnTo>
                    <a:lnTo>
                      <a:pt x="1979" y="912"/>
                    </a:lnTo>
                    <a:lnTo>
                      <a:pt x="2062" y="961"/>
                    </a:lnTo>
                    <a:lnTo>
                      <a:pt x="2142" y="1009"/>
                    </a:lnTo>
                    <a:lnTo>
                      <a:pt x="2215" y="1059"/>
                    </a:lnTo>
                    <a:lnTo>
                      <a:pt x="2286" y="1109"/>
                    </a:lnTo>
                    <a:lnTo>
                      <a:pt x="2350" y="1159"/>
                    </a:lnTo>
                    <a:lnTo>
                      <a:pt x="2634" y="1125"/>
                    </a:lnTo>
                    <a:lnTo>
                      <a:pt x="2853" y="1420"/>
                    </a:lnTo>
                    <a:lnTo>
                      <a:pt x="2798" y="1443"/>
                    </a:lnTo>
                    <a:lnTo>
                      <a:pt x="2619" y="1178"/>
                    </a:lnTo>
                    <a:lnTo>
                      <a:pt x="2343" y="1221"/>
                    </a:lnTo>
                    <a:lnTo>
                      <a:pt x="2254" y="1153"/>
                    </a:lnTo>
                    <a:lnTo>
                      <a:pt x="2160" y="1091"/>
                    </a:lnTo>
                    <a:lnTo>
                      <a:pt x="2066" y="1029"/>
                    </a:lnTo>
                    <a:lnTo>
                      <a:pt x="1970" y="972"/>
                    </a:lnTo>
                    <a:lnTo>
                      <a:pt x="1875" y="915"/>
                    </a:lnTo>
                    <a:lnTo>
                      <a:pt x="1777" y="863"/>
                    </a:lnTo>
                    <a:lnTo>
                      <a:pt x="1680" y="813"/>
                    </a:lnTo>
                    <a:lnTo>
                      <a:pt x="1582" y="764"/>
                    </a:lnTo>
                    <a:lnTo>
                      <a:pt x="1486" y="719"/>
                    </a:lnTo>
                    <a:lnTo>
                      <a:pt x="1390" y="675"/>
                    </a:lnTo>
                    <a:lnTo>
                      <a:pt x="1294" y="633"/>
                    </a:lnTo>
                    <a:lnTo>
                      <a:pt x="1198" y="591"/>
                    </a:lnTo>
                    <a:lnTo>
                      <a:pt x="1106" y="554"/>
                    </a:lnTo>
                    <a:lnTo>
                      <a:pt x="1015" y="515"/>
                    </a:lnTo>
                    <a:lnTo>
                      <a:pt x="924" y="481"/>
                    </a:lnTo>
                    <a:lnTo>
                      <a:pt x="837" y="447"/>
                    </a:lnTo>
                    <a:lnTo>
                      <a:pt x="752" y="413"/>
                    </a:lnTo>
                    <a:lnTo>
                      <a:pt x="670" y="382"/>
                    </a:lnTo>
                    <a:lnTo>
                      <a:pt x="590" y="352"/>
                    </a:lnTo>
                    <a:lnTo>
                      <a:pt x="517" y="321"/>
                    </a:lnTo>
                    <a:lnTo>
                      <a:pt x="445" y="292"/>
                    </a:lnTo>
                    <a:lnTo>
                      <a:pt x="378" y="265"/>
                    </a:lnTo>
                    <a:lnTo>
                      <a:pt x="315" y="236"/>
                    </a:lnTo>
                    <a:lnTo>
                      <a:pt x="258" y="209"/>
                    </a:lnTo>
                    <a:lnTo>
                      <a:pt x="205" y="184"/>
                    </a:lnTo>
                    <a:lnTo>
                      <a:pt x="156" y="157"/>
                    </a:lnTo>
                    <a:lnTo>
                      <a:pt x="115" y="130"/>
                    </a:lnTo>
                    <a:lnTo>
                      <a:pt x="78" y="104"/>
                    </a:lnTo>
                    <a:lnTo>
                      <a:pt x="48" y="79"/>
                    </a:lnTo>
                    <a:lnTo>
                      <a:pt x="25" y="54"/>
                    </a:lnTo>
                    <a:lnTo>
                      <a:pt x="9" y="28"/>
                    </a:lnTo>
                    <a:lnTo>
                      <a:pt x="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2" name="Freeform 83"/>
              <p:cNvSpPr>
                <a:spLocks/>
              </p:cNvSpPr>
              <p:nvPr/>
            </p:nvSpPr>
            <p:spPr bwMode="auto">
              <a:xfrm>
                <a:off x="3923" y="1783"/>
                <a:ext cx="25" cy="13"/>
              </a:xfrm>
              <a:custGeom>
                <a:avLst/>
                <a:gdLst>
                  <a:gd name="T0" fmla="*/ 25 w 532"/>
                  <a:gd name="T1" fmla="*/ 13 h 270"/>
                  <a:gd name="T2" fmla="*/ 25 w 532"/>
                  <a:gd name="T3" fmla="*/ 12 h 270"/>
                  <a:gd name="T4" fmla="*/ 24 w 532"/>
                  <a:gd name="T5" fmla="*/ 10 h 270"/>
                  <a:gd name="T6" fmla="*/ 23 w 532"/>
                  <a:gd name="T7" fmla="*/ 9 h 270"/>
                  <a:gd name="T8" fmla="*/ 21 w 532"/>
                  <a:gd name="T9" fmla="*/ 8 h 270"/>
                  <a:gd name="T10" fmla="*/ 20 w 532"/>
                  <a:gd name="T11" fmla="*/ 8 h 270"/>
                  <a:gd name="T12" fmla="*/ 18 w 532"/>
                  <a:gd name="T13" fmla="*/ 7 h 270"/>
                  <a:gd name="T14" fmla="*/ 16 w 532"/>
                  <a:gd name="T15" fmla="*/ 7 h 270"/>
                  <a:gd name="T16" fmla="*/ 14 w 532"/>
                  <a:gd name="T17" fmla="*/ 6 h 270"/>
                  <a:gd name="T18" fmla="*/ 12 w 532"/>
                  <a:gd name="T19" fmla="*/ 5 h 270"/>
                  <a:gd name="T20" fmla="*/ 10 w 532"/>
                  <a:gd name="T21" fmla="*/ 5 h 270"/>
                  <a:gd name="T22" fmla="*/ 8 w 532"/>
                  <a:gd name="T23" fmla="*/ 4 h 270"/>
                  <a:gd name="T24" fmla="*/ 6 w 532"/>
                  <a:gd name="T25" fmla="*/ 4 h 270"/>
                  <a:gd name="T26" fmla="*/ 4 w 532"/>
                  <a:gd name="T27" fmla="*/ 3 h 270"/>
                  <a:gd name="T28" fmla="*/ 2 w 532"/>
                  <a:gd name="T29" fmla="*/ 2 h 270"/>
                  <a:gd name="T30" fmla="*/ 1 w 532"/>
                  <a:gd name="T31" fmla="*/ 1 h 270"/>
                  <a:gd name="T32" fmla="*/ 0 w 532"/>
                  <a:gd name="T33" fmla="*/ 0 h 270"/>
                  <a:gd name="T34" fmla="*/ 0 w 532"/>
                  <a:gd name="T35" fmla="*/ 2 h 270"/>
                  <a:gd name="T36" fmla="*/ 1 w 532"/>
                  <a:gd name="T37" fmla="*/ 3 h 270"/>
                  <a:gd name="T38" fmla="*/ 2 w 532"/>
                  <a:gd name="T39" fmla="*/ 4 h 270"/>
                  <a:gd name="T40" fmla="*/ 3 w 532"/>
                  <a:gd name="T41" fmla="*/ 5 h 270"/>
                  <a:gd name="T42" fmla="*/ 5 w 532"/>
                  <a:gd name="T43" fmla="*/ 6 h 270"/>
                  <a:gd name="T44" fmla="*/ 6 w 532"/>
                  <a:gd name="T45" fmla="*/ 7 h 270"/>
                  <a:gd name="T46" fmla="*/ 8 w 532"/>
                  <a:gd name="T47" fmla="*/ 7 h 270"/>
                  <a:gd name="T48" fmla="*/ 10 w 532"/>
                  <a:gd name="T49" fmla="*/ 8 h 270"/>
                  <a:gd name="T50" fmla="*/ 13 w 532"/>
                  <a:gd name="T51" fmla="*/ 8 h 270"/>
                  <a:gd name="T52" fmla="*/ 15 w 532"/>
                  <a:gd name="T53" fmla="*/ 9 h 270"/>
                  <a:gd name="T54" fmla="*/ 17 w 532"/>
                  <a:gd name="T55" fmla="*/ 10 h 270"/>
                  <a:gd name="T56" fmla="*/ 19 w 532"/>
                  <a:gd name="T57" fmla="*/ 10 h 270"/>
                  <a:gd name="T58" fmla="*/ 21 w 532"/>
                  <a:gd name="T59" fmla="*/ 11 h 270"/>
                  <a:gd name="T60" fmla="*/ 23 w 532"/>
                  <a:gd name="T61" fmla="*/ 11 h 270"/>
                  <a:gd name="T62" fmla="*/ 24 w 532"/>
                  <a:gd name="T63" fmla="*/ 12 h 270"/>
                  <a:gd name="T64" fmla="*/ 25 w 532"/>
                  <a:gd name="T65" fmla="*/ 13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2" h="270">
                    <a:moveTo>
                      <a:pt x="532" y="270"/>
                    </a:moveTo>
                    <a:lnTo>
                      <a:pt x="523" y="240"/>
                    </a:lnTo>
                    <a:lnTo>
                      <a:pt x="507" y="215"/>
                    </a:lnTo>
                    <a:lnTo>
                      <a:pt x="484" y="194"/>
                    </a:lnTo>
                    <a:lnTo>
                      <a:pt x="455" y="176"/>
                    </a:lnTo>
                    <a:lnTo>
                      <a:pt x="420" y="160"/>
                    </a:lnTo>
                    <a:lnTo>
                      <a:pt x="383" y="147"/>
                    </a:lnTo>
                    <a:lnTo>
                      <a:pt x="342" y="136"/>
                    </a:lnTo>
                    <a:lnTo>
                      <a:pt x="298" y="123"/>
                    </a:lnTo>
                    <a:lnTo>
                      <a:pt x="255" y="114"/>
                    </a:lnTo>
                    <a:lnTo>
                      <a:pt x="210" y="103"/>
                    </a:lnTo>
                    <a:lnTo>
                      <a:pt x="166" y="91"/>
                    </a:lnTo>
                    <a:lnTo>
                      <a:pt x="125" y="78"/>
                    </a:lnTo>
                    <a:lnTo>
                      <a:pt x="87" y="64"/>
                    </a:lnTo>
                    <a:lnTo>
                      <a:pt x="52" y="46"/>
                    </a:lnTo>
                    <a:lnTo>
                      <a:pt x="24" y="25"/>
                    </a:lnTo>
                    <a:lnTo>
                      <a:pt x="0" y="0"/>
                    </a:lnTo>
                    <a:lnTo>
                      <a:pt x="2" y="32"/>
                    </a:lnTo>
                    <a:lnTo>
                      <a:pt x="15" y="59"/>
                    </a:lnTo>
                    <a:lnTo>
                      <a:pt x="34" y="82"/>
                    </a:lnTo>
                    <a:lnTo>
                      <a:pt x="62" y="102"/>
                    </a:lnTo>
                    <a:lnTo>
                      <a:pt x="96" y="120"/>
                    </a:lnTo>
                    <a:lnTo>
                      <a:pt x="136" y="136"/>
                    </a:lnTo>
                    <a:lnTo>
                      <a:pt x="177" y="151"/>
                    </a:lnTo>
                    <a:lnTo>
                      <a:pt x="222" y="165"/>
                    </a:lnTo>
                    <a:lnTo>
                      <a:pt x="269" y="176"/>
                    </a:lnTo>
                    <a:lnTo>
                      <a:pt x="316" y="188"/>
                    </a:lnTo>
                    <a:lnTo>
                      <a:pt x="361" y="199"/>
                    </a:lnTo>
                    <a:lnTo>
                      <a:pt x="404" y="212"/>
                    </a:lnTo>
                    <a:lnTo>
                      <a:pt x="444" y="224"/>
                    </a:lnTo>
                    <a:lnTo>
                      <a:pt x="480" y="237"/>
                    </a:lnTo>
                    <a:lnTo>
                      <a:pt x="509" y="253"/>
                    </a:lnTo>
                    <a:lnTo>
                      <a:pt x="532" y="27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3" name="Freeform 84"/>
              <p:cNvSpPr>
                <a:spLocks/>
              </p:cNvSpPr>
              <p:nvPr/>
            </p:nvSpPr>
            <p:spPr bwMode="auto">
              <a:xfrm>
                <a:off x="3799" y="1706"/>
                <a:ext cx="4" cy="10"/>
              </a:xfrm>
              <a:custGeom>
                <a:avLst/>
                <a:gdLst>
                  <a:gd name="T0" fmla="*/ 0 w 77"/>
                  <a:gd name="T1" fmla="*/ 8 h 229"/>
                  <a:gd name="T2" fmla="*/ 1 w 77"/>
                  <a:gd name="T3" fmla="*/ 0 h 229"/>
                  <a:gd name="T4" fmla="*/ 4 w 77"/>
                  <a:gd name="T5" fmla="*/ 2 h 229"/>
                  <a:gd name="T6" fmla="*/ 3 w 77"/>
                  <a:gd name="T7" fmla="*/ 10 h 229"/>
                  <a:gd name="T8" fmla="*/ 0 w 77"/>
                  <a:gd name="T9" fmla="*/ 8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229">
                    <a:moveTo>
                      <a:pt x="0" y="175"/>
                    </a:moveTo>
                    <a:lnTo>
                      <a:pt x="24" y="0"/>
                    </a:lnTo>
                    <a:lnTo>
                      <a:pt x="77" y="48"/>
                    </a:lnTo>
                    <a:lnTo>
                      <a:pt x="49" y="229"/>
                    </a:lnTo>
                    <a:lnTo>
                      <a:pt x="0" y="175"/>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4" name="Freeform 85"/>
              <p:cNvSpPr>
                <a:spLocks/>
              </p:cNvSpPr>
              <p:nvPr/>
            </p:nvSpPr>
            <p:spPr bwMode="auto">
              <a:xfrm>
                <a:off x="3848" y="1736"/>
                <a:ext cx="63" cy="35"/>
              </a:xfrm>
              <a:custGeom>
                <a:avLst/>
                <a:gdLst>
                  <a:gd name="T0" fmla="*/ 2 w 1342"/>
                  <a:gd name="T1" fmla="*/ 1 h 717"/>
                  <a:gd name="T2" fmla="*/ 6 w 1342"/>
                  <a:gd name="T3" fmla="*/ 4 h 717"/>
                  <a:gd name="T4" fmla="*/ 11 w 1342"/>
                  <a:gd name="T5" fmla="*/ 6 h 717"/>
                  <a:gd name="T6" fmla="*/ 15 w 1342"/>
                  <a:gd name="T7" fmla="*/ 9 h 717"/>
                  <a:gd name="T8" fmla="*/ 19 w 1342"/>
                  <a:gd name="T9" fmla="*/ 12 h 717"/>
                  <a:gd name="T10" fmla="*/ 23 w 1342"/>
                  <a:gd name="T11" fmla="*/ 15 h 717"/>
                  <a:gd name="T12" fmla="*/ 28 w 1342"/>
                  <a:gd name="T13" fmla="*/ 19 h 717"/>
                  <a:gd name="T14" fmla="*/ 32 w 1342"/>
                  <a:gd name="T15" fmla="*/ 21 h 717"/>
                  <a:gd name="T16" fmla="*/ 36 w 1342"/>
                  <a:gd name="T17" fmla="*/ 24 h 717"/>
                  <a:gd name="T18" fmla="*/ 40 w 1342"/>
                  <a:gd name="T19" fmla="*/ 27 h 717"/>
                  <a:gd name="T20" fmla="*/ 44 w 1342"/>
                  <a:gd name="T21" fmla="*/ 29 h 717"/>
                  <a:gd name="T22" fmla="*/ 48 w 1342"/>
                  <a:gd name="T23" fmla="*/ 31 h 717"/>
                  <a:gd name="T24" fmla="*/ 52 w 1342"/>
                  <a:gd name="T25" fmla="*/ 33 h 717"/>
                  <a:gd name="T26" fmla="*/ 55 w 1342"/>
                  <a:gd name="T27" fmla="*/ 34 h 717"/>
                  <a:gd name="T28" fmla="*/ 58 w 1342"/>
                  <a:gd name="T29" fmla="*/ 35 h 717"/>
                  <a:gd name="T30" fmla="*/ 62 w 1342"/>
                  <a:gd name="T31" fmla="*/ 35 h 717"/>
                  <a:gd name="T32" fmla="*/ 61 w 1342"/>
                  <a:gd name="T33" fmla="*/ 34 h 717"/>
                  <a:gd name="T34" fmla="*/ 58 w 1342"/>
                  <a:gd name="T35" fmla="*/ 33 h 717"/>
                  <a:gd name="T36" fmla="*/ 54 w 1342"/>
                  <a:gd name="T37" fmla="*/ 31 h 717"/>
                  <a:gd name="T38" fmla="*/ 50 w 1342"/>
                  <a:gd name="T39" fmla="*/ 29 h 717"/>
                  <a:gd name="T40" fmla="*/ 46 w 1342"/>
                  <a:gd name="T41" fmla="*/ 27 h 717"/>
                  <a:gd name="T42" fmla="*/ 42 w 1342"/>
                  <a:gd name="T43" fmla="*/ 25 h 717"/>
                  <a:gd name="T44" fmla="*/ 38 w 1342"/>
                  <a:gd name="T45" fmla="*/ 22 h 717"/>
                  <a:gd name="T46" fmla="*/ 34 w 1342"/>
                  <a:gd name="T47" fmla="*/ 20 h 717"/>
                  <a:gd name="T48" fmla="*/ 30 w 1342"/>
                  <a:gd name="T49" fmla="*/ 17 h 717"/>
                  <a:gd name="T50" fmla="*/ 26 w 1342"/>
                  <a:gd name="T51" fmla="*/ 14 h 717"/>
                  <a:gd name="T52" fmla="*/ 22 w 1342"/>
                  <a:gd name="T53" fmla="*/ 12 h 717"/>
                  <a:gd name="T54" fmla="*/ 18 w 1342"/>
                  <a:gd name="T55" fmla="*/ 9 h 717"/>
                  <a:gd name="T56" fmla="*/ 14 w 1342"/>
                  <a:gd name="T57" fmla="*/ 7 h 717"/>
                  <a:gd name="T58" fmla="*/ 10 w 1342"/>
                  <a:gd name="T59" fmla="*/ 5 h 717"/>
                  <a:gd name="T60" fmla="*/ 6 w 1342"/>
                  <a:gd name="T61" fmla="*/ 3 h 717"/>
                  <a:gd name="T62" fmla="*/ 2 w 1342"/>
                  <a:gd name="T63" fmla="*/ 1 h 7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42" h="717">
                    <a:moveTo>
                      <a:pt x="0" y="0"/>
                    </a:moveTo>
                    <a:lnTo>
                      <a:pt x="44" y="23"/>
                    </a:lnTo>
                    <a:lnTo>
                      <a:pt x="89" y="48"/>
                    </a:lnTo>
                    <a:lnTo>
                      <a:pt x="135" y="73"/>
                    </a:lnTo>
                    <a:lnTo>
                      <a:pt x="180" y="101"/>
                    </a:lnTo>
                    <a:lnTo>
                      <a:pt x="224" y="130"/>
                    </a:lnTo>
                    <a:lnTo>
                      <a:pt x="272" y="160"/>
                    </a:lnTo>
                    <a:lnTo>
                      <a:pt x="317" y="189"/>
                    </a:lnTo>
                    <a:lnTo>
                      <a:pt x="363" y="222"/>
                    </a:lnTo>
                    <a:lnTo>
                      <a:pt x="411" y="252"/>
                    </a:lnTo>
                    <a:lnTo>
                      <a:pt x="455" y="285"/>
                    </a:lnTo>
                    <a:lnTo>
                      <a:pt x="500" y="315"/>
                    </a:lnTo>
                    <a:lnTo>
                      <a:pt x="546" y="348"/>
                    </a:lnTo>
                    <a:lnTo>
                      <a:pt x="592" y="379"/>
                    </a:lnTo>
                    <a:lnTo>
                      <a:pt x="638" y="409"/>
                    </a:lnTo>
                    <a:lnTo>
                      <a:pt x="683" y="439"/>
                    </a:lnTo>
                    <a:lnTo>
                      <a:pt x="727" y="471"/>
                    </a:lnTo>
                    <a:lnTo>
                      <a:pt x="771" y="499"/>
                    </a:lnTo>
                    <a:lnTo>
                      <a:pt x="814" y="526"/>
                    </a:lnTo>
                    <a:lnTo>
                      <a:pt x="857" y="553"/>
                    </a:lnTo>
                    <a:lnTo>
                      <a:pt x="901" y="578"/>
                    </a:lnTo>
                    <a:lnTo>
                      <a:pt x="942" y="602"/>
                    </a:lnTo>
                    <a:lnTo>
                      <a:pt x="983" y="624"/>
                    </a:lnTo>
                    <a:lnTo>
                      <a:pt x="1024" y="644"/>
                    </a:lnTo>
                    <a:lnTo>
                      <a:pt x="1063" y="661"/>
                    </a:lnTo>
                    <a:lnTo>
                      <a:pt x="1102" y="678"/>
                    </a:lnTo>
                    <a:lnTo>
                      <a:pt x="1141" y="692"/>
                    </a:lnTo>
                    <a:lnTo>
                      <a:pt x="1177" y="703"/>
                    </a:lnTo>
                    <a:lnTo>
                      <a:pt x="1212" y="710"/>
                    </a:lnTo>
                    <a:lnTo>
                      <a:pt x="1246" y="715"/>
                    </a:lnTo>
                    <a:lnTo>
                      <a:pt x="1280" y="717"/>
                    </a:lnTo>
                    <a:lnTo>
                      <a:pt x="1312" y="715"/>
                    </a:lnTo>
                    <a:lnTo>
                      <a:pt x="1342" y="712"/>
                    </a:lnTo>
                    <a:lnTo>
                      <a:pt x="1306" y="701"/>
                    </a:lnTo>
                    <a:lnTo>
                      <a:pt x="1269" y="690"/>
                    </a:lnTo>
                    <a:lnTo>
                      <a:pt x="1230" y="676"/>
                    </a:lnTo>
                    <a:lnTo>
                      <a:pt x="1191" y="660"/>
                    </a:lnTo>
                    <a:lnTo>
                      <a:pt x="1152" y="644"/>
                    </a:lnTo>
                    <a:lnTo>
                      <a:pt x="1111" y="624"/>
                    </a:lnTo>
                    <a:lnTo>
                      <a:pt x="1070" y="604"/>
                    </a:lnTo>
                    <a:lnTo>
                      <a:pt x="1029" y="582"/>
                    </a:lnTo>
                    <a:lnTo>
                      <a:pt x="987" y="558"/>
                    </a:lnTo>
                    <a:lnTo>
                      <a:pt x="944" y="535"/>
                    </a:lnTo>
                    <a:lnTo>
                      <a:pt x="903" y="512"/>
                    </a:lnTo>
                    <a:lnTo>
                      <a:pt x="859" y="485"/>
                    </a:lnTo>
                    <a:lnTo>
                      <a:pt x="816" y="459"/>
                    </a:lnTo>
                    <a:lnTo>
                      <a:pt x="773" y="432"/>
                    </a:lnTo>
                    <a:lnTo>
                      <a:pt x="727" y="405"/>
                    </a:lnTo>
                    <a:lnTo>
                      <a:pt x="684" y="379"/>
                    </a:lnTo>
                    <a:lnTo>
                      <a:pt x="640" y="352"/>
                    </a:lnTo>
                    <a:lnTo>
                      <a:pt x="596" y="324"/>
                    </a:lnTo>
                    <a:lnTo>
                      <a:pt x="553" y="297"/>
                    </a:lnTo>
                    <a:lnTo>
                      <a:pt x="508" y="269"/>
                    </a:lnTo>
                    <a:lnTo>
                      <a:pt x="466" y="242"/>
                    </a:lnTo>
                    <a:lnTo>
                      <a:pt x="421" y="217"/>
                    </a:lnTo>
                    <a:lnTo>
                      <a:pt x="378" y="189"/>
                    </a:lnTo>
                    <a:lnTo>
                      <a:pt x="334" y="164"/>
                    </a:lnTo>
                    <a:lnTo>
                      <a:pt x="291" y="141"/>
                    </a:lnTo>
                    <a:lnTo>
                      <a:pt x="248" y="117"/>
                    </a:lnTo>
                    <a:lnTo>
                      <a:pt x="205" y="94"/>
                    </a:lnTo>
                    <a:lnTo>
                      <a:pt x="163" y="72"/>
                    </a:lnTo>
                    <a:lnTo>
                      <a:pt x="121" y="52"/>
                    </a:lnTo>
                    <a:lnTo>
                      <a:pt x="80" y="32"/>
                    </a:lnTo>
                    <a:lnTo>
                      <a:pt x="39" y="16"/>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5" name="Freeform 86"/>
              <p:cNvSpPr>
                <a:spLocks/>
              </p:cNvSpPr>
              <p:nvPr/>
            </p:nvSpPr>
            <p:spPr bwMode="auto">
              <a:xfrm>
                <a:off x="3856" y="1761"/>
                <a:ext cx="140" cy="119"/>
              </a:xfrm>
              <a:custGeom>
                <a:avLst/>
                <a:gdLst>
                  <a:gd name="T0" fmla="*/ 3 w 2933"/>
                  <a:gd name="T1" fmla="*/ 1 h 2483"/>
                  <a:gd name="T2" fmla="*/ 8 w 2933"/>
                  <a:gd name="T3" fmla="*/ 5 h 2483"/>
                  <a:gd name="T4" fmla="*/ 15 w 2933"/>
                  <a:gd name="T5" fmla="*/ 10 h 2483"/>
                  <a:gd name="T6" fmla="*/ 23 w 2933"/>
                  <a:gd name="T7" fmla="*/ 15 h 2483"/>
                  <a:gd name="T8" fmla="*/ 31 w 2933"/>
                  <a:gd name="T9" fmla="*/ 21 h 2483"/>
                  <a:gd name="T10" fmla="*/ 40 w 2933"/>
                  <a:gd name="T11" fmla="*/ 28 h 2483"/>
                  <a:gd name="T12" fmla="*/ 50 w 2933"/>
                  <a:gd name="T13" fmla="*/ 36 h 2483"/>
                  <a:gd name="T14" fmla="*/ 60 w 2933"/>
                  <a:gd name="T15" fmla="*/ 44 h 2483"/>
                  <a:gd name="T16" fmla="*/ 70 w 2933"/>
                  <a:gd name="T17" fmla="*/ 52 h 2483"/>
                  <a:gd name="T18" fmla="*/ 80 w 2933"/>
                  <a:gd name="T19" fmla="*/ 61 h 2483"/>
                  <a:gd name="T20" fmla="*/ 90 w 2933"/>
                  <a:gd name="T21" fmla="*/ 69 h 2483"/>
                  <a:gd name="T22" fmla="*/ 100 w 2933"/>
                  <a:gd name="T23" fmla="*/ 79 h 2483"/>
                  <a:gd name="T24" fmla="*/ 110 w 2933"/>
                  <a:gd name="T25" fmla="*/ 88 h 2483"/>
                  <a:gd name="T26" fmla="*/ 119 w 2933"/>
                  <a:gd name="T27" fmla="*/ 97 h 2483"/>
                  <a:gd name="T28" fmla="*/ 128 w 2933"/>
                  <a:gd name="T29" fmla="*/ 106 h 2483"/>
                  <a:gd name="T30" fmla="*/ 136 w 2933"/>
                  <a:gd name="T31" fmla="*/ 115 h 2483"/>
                  <a:gd name="T32" fmla="*/ 137 w 2933"/>
                  <a:gd name="T33" fmla="*/ 115 h 2483"/>
                  <a:gd name="T34" fmla="*/ 131 w 2933"/>
                  <a:gd name="T35" fmla="*/ 105 h 2483"/>
                  <a:gd name="T36" fmla="*/ 123 w 2933"/>
                  <a:gd name="T37" fmla="*/ 96 h 2483"/>
                  <a:gd name="T38" fmla="*/ 114 w 2933"/>
                  <a:gd name="T39" fmla="*/ 87 h 2483"/>
                  <a:gd name="T40" fmla="*/ 105 w 2933"/>
                  <a:gd name="T41" fmla="*/ 77 h 2483"/>
                  <a:gd name="T42" fmla="*/ 95 w 2933"/>
                  <a:gd name="T43" fmla="*/ 68 h 2483"/>
                  <a:gd name="T44" fmla="*/ 84 w 2933"/>
                  <a:gd name="T45" fmla="*/ 58 h 2483"/>
                  <a:gd name="T46" fmla="*/ 74 w 2933"/>
                  <a:gd name="T47" fmla="*/ 49 h 2483"/>
                  <a:gd name="T48" fmla="*/ 63 w 2933"/>
                  <a:gd name="T49" fmla="*/ 41 h 2483"/>
                  <a:gd name="T50" fmla="*/ 53 w 2933"/>
                  <a:gd name="T51" fmla="*/ 33 h 2483"/>
                  <a:gd name="T52" fmla="*/ 42 w 2933"/>
                  <a:gd name="T53" fmla="*/ 25 h 2483"/>
                  <a:gd name="T54" fmla="*/ 33 w 2933"/>
                  <a:gd name="T55" fmla="*/ 19 h 2483"/>
                  <a:gd name="T56" fmla="*/ 23 w 2933"/>
                  <a:gd name="T57" fmla="*/ 13 h 2483"/>
                  <a:gd name="T58" fmla="*/ 15 w 2933"/>
                  <a:gd name="T59" fmla="*/ 8 h 2483"/>
                  <a:gd name="T60" fmla="*/ 8 w 2933"/>
                  <a:gd name="T61" fmla="*/ 4 h 2483"/>
                  <a:gd name="T62" fmla="*/ 2 w 2933"/>
                  <a:gd name="T63" fmla="*/ 1 h 24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33" h="2483">
                    <a:moveTo>
                      <a:pt x="0" y="0"/>
                    </a:moveTo>
                    <a:lnTo>
                      <a:pt x="53" y="30"/>
                    </a:lnTo>
                    <a:lnTo>
                      <a:pt x="112" y="66"/>
                    </a:lnTo>
                    <a:lnTo>
                      <a:pt x="176" y="108"/>
                    </a:lnTo>
                    <a:lnTo>
                      <a:pt x="247" y="153"/>
                    </a:lnTo>
                    <a:lnTo>
                      <a:pt x="320" y="204"/>
                    </a:lnTo>
                    <a:lnTo>
                      <a:pt x="398" y="259"/>
                    </a:lnTo>
                    <a:lnTo>
                      <a:pt x="481" y="318"/>
                    </a:lnTo>
                    <a:lnTo>
                      <a:pt x="567" y="380"/>
                    </a:lnTo>
                    <a:lnTo>
                      <a:pt x="658" y="446"/>
                    </a:lnTo>
                    <a:lnTo>
                      <a:pt x="752" y="517"/>
                    </a:lnTo>
                    <a:lnTo>
                      <a:pt x="847" y="591"/>
                    </a:lnTo>
                    <a:lnTo>
                      <a:pt x="946" y="666"/>
                    </a:lnTo>
                    <a:lnTo>
                      <a:pt x="1045" y="746"/>
                    </a:lnTo>
                    <a:lnTo>
                      <a:pt x="1148" y="826"/>
                    </a:lnTo>
                    <a:lnTo>
                      <a:pt x="1253" y="912"/>
                    </a:lnTo>
                    <a:lnTo>
                      <a:pt x="1358" y="997"/>
                    </a:lnTo>
                    <a:lnTo>
                      <a:pt x="1463" y="1084"/>
                    </a:lnTo>
                    <a:lnTo>
                      <a:pt x="1570" y="1175"/>
                    </a:lnTo>
                    <a:lnTo>
                      <a:pt x="1678" y="1265"/>
                    </a:lnTo>
                    <a:lnTo>
                      <a:pt x="1785" y="1358"/>
                    </a:lnTo>
                    <a:lnTo>
                      <a:pt x="1891" y="1450"/>
                    </a:lnTo>
                    <a:lnTo>
                      <a:pt x="1996" y="1546"/>
                    </a:lnTo>
                    <a:lnTo>
                      <a:pt x="2101" y="1640"/>
                    </a:lnTo>
                    <a:lnTo>
                      <a:pt x="2202" y="1735"/>
                    </a:lnTo>
                    <a:lnTo>
                      <a:pt x="2304" y="1831"/>
                    </a:lnTo>
                    <a:lnTo>
                      <a:pt x="2403" y="1927"/>
                    </a:lnTo>
                    <a:lnTo>
                      <a:pt x="2499" y="2021"/>
                    </a:lnTo>
                    <a:lnTo>
                      <a:pt x="2592" y="2115"/>
                    </a:lnTo>
                    <a:lnTo>
                      <a:pt x="2682" y="2209"/>
                    </a:lnTo>
                    <a:lnTo>
                      <a:pt x="2771" y="2302"/>
                    </a:lnTo>
                    <a:lnTo>
                      <a:pt x="2853" y="2393"/>
                    </a:lnTo>
                    <a:lnTo>
                      <a:pt x="2933" y="2483"/>
                    </a:lnTo>
                    <a:lnTo>
                      <a:pt x="2876" y="2391"/>
                    </a:lnTo>
                    <a:lnTo>
                      <a:pt x="2808" y="2296"/>
                    </a:lnTo>
                    <a:lnTo>
                      <a:pt x="2737" y="2200"/>
                    </a:lnTo>
                    <a:lnTo>
                      <a:pt x="2659" y="2103"/>
                    </a:lnTo>
                    <a:lnTo>
                      <a:pt x="2576" y="2003"/>
                    </a:lnTo>
                    <a:lnTo>
                      <a:pt x="2488" y="1907"/>
                    </a:lnTo>
                    <a:lnTo>
                      <a:pt x="2394" y="1806"/>
                    </a:lnTo>
                    <a:lnTo>
                      <a:pt x="2296" y="1706"/>
                    </a:lnTo>
                    <a:lnTo>
                      <a:pt x="2197" y="1607"/>
                    </a:lnTo>
                    <a:lnTo>
                      <a:pt x="2092" y="1509"/>
                    </a:lnTo>
                    <a:lnTo>
                      <a:pt x="1987" y="1411"/>
                    </a:lnTo>
                    <a:lnTo>
                      <a:pt x="1879" y="1313"/>
                    </a:lnTo>
                    <a:lnTo>
                      <a:pt x="1768" y="1218"/>
                    </a:lnTo>
                    <a:lnTo>
                      <a:pt x="1657" y="1123"/>
                    </a:lnTo>
                    <a:lnTo>
                      <a:pt x="1545" y="1031"/>
                    </a:lnTo>
                    <a:lnTo>
                      <a:pt x="1433" y="940"/>
                    </a:lnTo>
                    <a:lnTo>
                      <a:pt x="1321" y="853"/>
                    </a:lnTo>
                    <a:lnTo>
                      <a:pt x="1209" y="766"/>
                    </a:lnTo>
                    <a:lnTo>
                      <a:pt x="1100" y="684"/>
                    </a:lnTo>
                    <a:lnTo>
                      <a:pt x="992" y="604"/>
                    </a:lnTo>
                    <a:lnTo>
                      <a:pt x="885" y="528"/>
                    </a:lnTo>
                    <a:lnTo>
                      <a:pt x="782" y="455"/>
                    </a:lnTo>
                    <a:lnTo>
                      <a:pt x="681" y="387"/>
                    </a:lnTo>
                    <a:lnTo>
                      <a:pt x="586" y="323"/>
                    </a:lnTo>
                    <a:lnTo>
                      <a:pt x="492" y="264"/>
                    </a:lnTo>
                    <a:lnTo>
                      <a:pt x="403" y="211"/>
                    </a:lnTo>
                    <a:lnTo>
                      <a:pt x="322" y="160"/>
                    </a:lnTo>
                    <a:lnTo>
                      <a:pt x="245" y="117"/>
                    </a:lnTo>
                    <a:lnTo>
                      <a:pt x="172" y="77"/>
                    </a:lnTo>
                    <a:lnTo>
                      <a:pt x="108" y="44"/>
                    </a:lnTo>
                    <a:lnTo>
                      <a:pt x="50" y="19"/>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6" name="Freeform 87"/>
              <p:cNvSpPr>
                <a:spLocks/>
              </p:cNvSpPr>
              <p:nvPr/>
            </p:nvSpPr>
            <p:spPr bwMode="auto">
              <a:xfrm>
                <a:off x="4023" y="1882"/>
                <a:ext cx="31" cy="65"/>
              </a:xfrm>
              <a:custGeom>
                <a:avLst/>
                <a:gdLst>
                  <a:gd name="T0" fmla="*/ 0 w 661"/>
                  <a:gd name="T1" fmla="*/ 0 h 1361"/>
                  <a:gd name="T2" fmla="*/ 2 w 661"/>
                  <a:gd name="T3" fmla="*/ 1 h 1361"/>
                  <a:gd name="T4" fmla="*/ 4 w 661"/>
                  <a:gd name="T5" fmla="*/ 3 h 1361"/>
                  <a:gd name="T6" fmla="*/ 6 w 661"/>
                  <a:gd name="T7" fmla="*/ 5 h 1361"/>
                  <a:gd name="T8" fmla="*/ 8 w 661"/>
                  <a:gd name="T9" fmla="*/ 8 h 1361"/>
                  <a:gd name="T10" fmla="*/ 11 w 661"/>
                  <a:gd name="T11" fmla="*/ 12 h 1361"/>
                  <a:gd name="T12" fmla="*/ 13 w 661"/>
                  <a:gd name="T13" fmla="*/ 16 h 1361"/>
                  <a:gd name="T14" fmla="*/ 16 w 661"/>
                  <a:gd name="T15" fmla="*/ 20 h 1361"/>
                  <a:gd name="T16" fmla="*/ 18 w 661"/>
                  <a:gd name="T17" fmla="*/ 25 h 1361"/>
                  <a:gd name="T18" fmla="*/ 20 w 661"/>
                  <a:gd name="T19" fmla="*/ 30 h 1361"/>
                  <a:gd name="T20" fmla="*/ 23 w 661"/>
                  <a:gd name="T21" fmla="*/ 36 h 1361"/>
                  <a:gd name="T22" fmla="*/ 25 w 661"/>
                  <a:gd name="T23" fmla="*/ 41 h 1361"/>
                  <a:gd name="T24" fmla="*/ 27 w 661"/>
                  <a:gd name="T25" fmla="*/ 46 h 1361"/>
                  <a:gd name="T26" fmla="*/ 28 w 661"/>
                  <a:gd name="T27" fmla="*/ 51 h 1361"/>
                  <a:gd name="T28" fmla="*/ 29 w 661"/>
                  <a:gd name="T29" fmla="*/ 56 h 1361"/>
                  <a:gd name="T30" fmla="*/ 30 w 661"/>
                  <a:gd name="T31" fmla="*/ 61 h 1361"/>
                  <a:gd name="T32" fmla="*/ 31 w 661"/>
                  <a:gd name="T33" fmla="*/ 65 h 1361"/>
                  <a:gd name="T34" fmla="*/ 30 w 661"/>
                  <a:gd name="T35" fmla="*/ 64 h 1361"/>
                  <a:gd name="T36" fmla="*/ 29 w 661"/>
                  <a:gd name="T37" fmla="*/ 63 h 1361"/>
                  <a:gd name="T38" fmla="*/ 29 w 661"/>
                  <a:gd name="T39" fmla="*/ 61 h 1361"/>
                  <a:gd name="T40" fmla="*/ 28 w 661"/>
                  <a:gd name="T41" fmla="*/ 58 h 1361"/>
                  <a:gd name="T42" fmla="*/ 26 w 661"/>
                  <a:gd name="T43" fmla="*/ 55 h 1361"/>
                  <a:gd name="T44" fmla="*/ 25 w 661"/>
                  <a:gd name="T45" fmla="*/ 51 h 1361"/>
                  <a:gd name="T46" fmla="*/ 24 w 661"/>
                  <a:gd name="T47" fmla="*/ 47 h 1361"/>
                  <a:gd name="T48" fmla="*/ 22 w 661"/>
                  <a:gd name="T49" fmla="*/ 42 h 1361"/>
                  <a:gd name="T50" fmla="*/ 20 w 661"/>
                  <a:gd name="T51" fmla="*/ 37 h 1361"/>
                  <a:gd name="T52" fmla="*/ 18 w 661"/>
                  <a:gd name="T53" fmla="*/ 32 h 1361"/>
                  <a:gd name="T54" fmla="*/ 16 w 661"/>
                  <a:gd name="T55" fmla="*/ 26 h 1361"/>
                  <a:gd name="T56" fmla="*/ 13 w 661"/>
                  <a:gd name="T57" fmla="*/ 21 h 1361"/>
                  <a:gd name="T58" fmla="*/ 11 w 661"/>
                  <a:gd name="T59" fmla="*/ 15 h 1361"/>
                  <a:gd name="T60" fmla="*/ 7 w 661"/>
                  <a:gd name="T61" fmla="*/ 10 h 1361"/>
                  <a:gd name="T62" fmla="*/ 4 w 661"/>
                  <a:gd name="T63" fmla="*/ 5 h 1361"/>
                  <a:gd name="T64" fmla="*/ 0 w 661"/>
                  <a:gd name="T65" fmla="*/ 0 h 1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1" h="1361">
                    <a:moveTo>
                      <a:pt x="0" y="0"/>
                    </a:moveTo>
                    <a:lnTo>
                      <a:pt x="39" y="18"/>
                    </a:lnTo>
                    <a:lnTo>
                      <a:pt x="82" y="54"/>
                    </a:lnTo>
                    <a:lnTo>
                      <a:pt x="130" y="104"/>
                    </a:lnTo>
                    <a:lnTo>
                      <a:pt x="180" y="170"/>
                    </a:lnTo>
                    <a:lnTo>
                      <a:pt x="230" y="247"/>
                    </a:lnTo>
                    <a:lnTo>
                      <a:pt x="283" y="333"/>
                    </a:lnTo>
                    <a:lnTo>
                      <a:pt x="335" y="429"/>
                    </a:lnTo>
                    <a:lnTo>
                      <a:pt x="386" y="530"/>
                    </a:lnTo>
                    <a:lnTo>
                      <a:pt x="436" y="636"/>
                    </a:lnTo>
                    <a:lnTo>
                      <a:pt x="482" y="746"/>
                    </a:lnTo>
                    <a:lnTo>
                      <a:pt x="526" y="856"/>
                    </a:lnTo>
                    <a:lnTo>
                      <a:pt x="566" y="966"/>
                    </a:lnTo>
                    <a:lnTo>
                      <a:pt x="598" y="1073"/>
                    </a:lnTo>
                    <a:lnTo>
                      <a:pt x="626" y="1176"/>
                    </a:lnTo>
                    <a:lnTo>
                      <a:pt x="649" y="1272"/>
                    </a:lnTo>
                    <a:lnTo>
                      <a:pt x="661" y="1361"/>
                    </a:lnTo>
                    <a:lnTo>
                      <a:pt x="645" y="1350"/>
                    </a:lnTo>
                    <a:lnTo>
                      <a:pt x="626" y="1323"/>
                    </a:lnTo>
                    <a:lnTo>
                      <a:pt x="608" y="1279"/>
                    </a:lnTo>
                    <a:lnTo>
                      <a:pt x="587" y="1222"/>
                    </a:lnTo>
                    <a:lnTo>
                      <a:pt x="564" y="1151"/>
                    </a:lnTo>
                    <a:lnTo>
                      <a:pt x="537" y="1071"/>
                    </a:lnTo>
                    <a:lnTo>
                      <a:pt x="507" y="979"/>
                    </a:lnTo>
                    <a:lnTo>
                      <a:pt x="472" y="879"/>
                    </a:lnTo>
                    <a:lnTo>
                      <a:pt x="432" y="775"/>
                    </a:lnTo>
                    <a:lnTo>
                      <a:pt x="389" y="666"/>
                    </a:lnTo>
                    <a:lnTo>
                      <a:pt x="340" y="554"/>
                    </a:lnTo>
                    <a:lnTo>
                      <a:pt x="286" y="440"/>
                    </a:lnTo>
                    <a:lnTo>
                      <a:pt x="224" y="324"/>
                    </a:lnTo>
                    <a:lnTo>
                      <a:pt x="157" y="213"/>
                    </a:lnTo>
                    <a:lnTo>
                      <a:pt x="82" y="104"/>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7" name="Freeform 88"/>
              <p:cNvSpPr>
                <a:spLocks/>
              </p:cNvSpPr>
              <p:nvPr/>
            </p:nvSpPr>
            <p:spPr bwMode="auto">
              <a:xfrm>
                <a:off x="3792" y="1728"/>
                <a:ext cx="30" cy="42"/>
              </a:xfrm>
              <a:custGeom>
                <a:avLst/>
                <a:gdLst>
                  <a:gd name="T0" fmla="*/ 5 w 628"/>
                  <a:gd name="T1" fmla="*/ 0 h 863"/>
                  <a:gd name="T2" fmla="*/ 2 w 628"/>
                  <a:gd name="T3" fmla="*/ 6 h 863"/>
                  <a:gd name="T4" fmla="*/ 1 w 628"/>
                  <a:gd name="T5" fmla="*/ 11 h 863"/>
                  <a:gd name="T6" fmla="*/ 0 w 628"/>
                  <a:gd name="T7" fmla="*/ 15 h 863"/>
                  <a:gd name="T8" fmla="*/ 0 w 628"/>
                  <a:gd name="T9" fmla="*/ 19 h 863"/>
                  <a:gd name="T10" fmla="*/ 1 w 628"/>
                  <a:gd name="T11" fmla="*/ 22 h 863"/>
                  <a:gd name="T12" fmla="*/ 2 w 628"/>
                  <a:gd name="T13" fmla="*/ 24 h 863"/>
                  <a:gd name="T14" fmla="*/ 3 w 628"/>
                  <a:gd name="T15" fmla="*/ 26 h 863"/>
                  <a:gd name="T16" fmla="*/ 5 w 628"/>
                  <a:gd name="T17" fmla="*/ 28 h 863"/>
                  <a:gd name="T18" fmla="*/ 8 w 628"/>
                  <a:gd name="T19" fmla="*/ 29 h 863"/>
                  <a:gd name="T20" fmla="*/ 10 w 628"/>
                  <a:gd name="T21" fmla="*/ 31 h 863"/>
                  <a:gd name="T22" fmla="*/ 13 w 628"/>
                  <a:gd name="T23" fmla="*/ 32 h 863"/>
                  <a:gd name="T24" fmla="*/ 17 w 628"/>
                  <a:gd name="T25" fmla="*/ 34 h 863"/>
                  <a:gd name="T26" fmla="*/ 20 w 628"/>
                  <a:gd name="T27" fmla="*/ 35 h 863"/>
                  <a:gd name="T28" fmla="*/ 23 w 628"/>
                  <a:gd name="T29" fmla="*/ 37 h 863"/>
                  <a:gd name="T30" fmla="*/ 27 w 628"/>
                  <a:gd name="T31" fmla="*/ 39 h 863"/>
                  <a:gd name="T32" fmla="*/ 30 w 628"/>
                  <a:gd name="T33" fmla="*/ 42 h 863"/>
                  <a:gd name="T34" fmla="*/ 29 w 628"/>
                  <a:gd name="T35" fmla="*/ 40 h 863"/>
                  <a:gd name="T36" fmla="*/ 27 w 628"/>
                  <a:gd name="T37" fmla="*/ 38 h 863"/>
                  <a:gd name="T38" fmla="*/ 24 w 628"/>
                  <a:gd name="T39" fmla="*/ 36 h 863"/>
                  <a:gd name="T40" fmla="*/ 22 w 628"/>
                  <a:gd name="T41" fmla="*/ 35 h 863"/>
                  <a:gd name="T42" fmla="*/ 19 w 628"/>
                  <a:gd name="T43" fmla="*/ 33 h 863"/>
                  <a:gd name="T44" fmla="*/ 16 w 628"/>
                  <a:gd name="T45" fmla="*/ 32 h 863"/>
                  <a:gd name="T46" fmla="*/ 13 w 628"/>
                  <a:gd name="T47" fmla="*/ 30 h 863"/>
                  <a:gd name="T48" fmla="*/ 10 w 628"/>
                  <a:gd name="T49" fmla="*/ 29 h 863"/>
                  <a:gd name="T50" fmla="*/ 8 w 628"/>
                  <a:gd name="T51" fmla="*/ 27 h 863"/>
                  <a:gd name="T52" fmla="*/ 6 w 628"/>
                  <a:gd name="T53" fmla="*/ 24 h 863"/>
                  <a:gd name="T54" fmla="*/ 4 w 628"/>
                  <a:gd name="T55" fmla="*/ 22 h 863"/>
                  <a:gd name="T56" fmla="*/ 3 w 628"/>
                  <a:gd name="T57" fmla="*/ 19 h 863"/>
                  <a:gd name="T58" fmla="*/ 2 w 628"/>
                  <a:gd name="T59" fmla="*/ 15 h 863"/>
                  <a:gd name="T60" fmla="*/ 2 w 628"/>
                  <a:gd name="T61" fmla="*/ 11 h 863"/>
                  <a:gd name="T62" fmla="*/ 3 w 628"/>
                  <a:gd name="T63" fmla="*/ 6 h 863"/>
                  <a:gd name="T64" fmla="*/ 5 w 628"/>
                  <a:gd name="T65" fmla="*/ 0 h 8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8" h="863">
                    <a:moveTo>
                      <a:pt x="98" y="0"/>
                    </a:moveTo>
                    <a:lnTo>
                      <a:pt x="49" y="121"/>
                    </a:lnTo>
                    <a:lnTo>
                      <a:pt x="18" y="224"/>
                    </a:lnTo>
                    <a:lnTo>
                      <a:pt x="2" y="311"/>
                    </a:lnTo>
                    <a:lnTo>
                      <a:pt x="0" y="384"/>
                    </a:lnTo>
                    <a:lnTo>
                      <a:pt x="11" y="445"/>
                    </a:lnTo>
                    <a:lnTo>
                      <a:pt x="35" y="495"/>
                    </a:lnTo>
                    <a:lnTo>
                      <a:pt x="69" y="539"/>
                    </a:lnTo>
                    <a:lnTo>
                      <a:pt x="110" y="574"/>
                    </a:lnTo>
                    <a:lnTo>
                      <a:pt x="161" y="605"/>
                    </a:lnTo>
                    <a:lnTo>
                      <a:pt x="219" y="635"/>
                    </a:lnTo>
                    <a:lnTo>
                      <a:pt x="279" y="663"/>
                    </a:lnTo>
                    <a:lnTo>
                      <a:pt x="347" y="694"/>
                    </a:lnTo>
                    <a:lnTo>
                      <a:pt x="415" y="726"/>
                    </a:lnTo>
                    <a:lnTo>
                      <a:pt x="487" y="763"/>
                    </a:lnTo>
                    <a:lnTo>
                      <a:pt x="558" y="809"/>
                    </a:lnTo>
                    <a:lnTo>
                      <a:pt x="628" y="863"/>
                    </a:lnTo>
                    <a:lnTo>
                      <a:pt x="597" y="818"/>
                    </a:lnTo>
                    <a:lnTo>
                      <a:pt x="558" y="779"/>
                    </a:lnTo>
                    <a:lnTo>
                      <a:pt x="508" y="744"/>
                    </a:lnTo>
                    <a:lnTo>
                      <a:pt x="455" y="713"/>
                    </a:lnTo>
                    <a:lnTo>
                      <a:pt x="397" y="683"/>
                    </a:lnTo>
                    <a:lnTo>
                      <a:pt x="336" y="654"/>
                    </a:lnTo>
                    <a:lnTo>
                      <a:pt x="276" y="623"/>
                    </a:lnTo>
                    <a:lnTo>
                      <a:pt x="219" y="587"/>
                    </a:lnTo>
                    <a:lnTo>
                      <a:pt x="167" y="549"/>
                    </a:lnTo>
                    <a:lnTo>
                      <a:pt x="119" y="502"/>
                    </a:lnTo>
                    <a:lnTo>
                      <a:pt x="82" y="448"/>
                    </a:lnTo>
                    <a:lnTo>
                      <a:pt x="55" y="386"/>
                    </a:lnTo>
                    <a:lnTo>
                      <a:pt x="40" y="310"/>
                    </a:lnTo>
                    <a:lnTo>
                      <a:pt x="42" y="221"/>
                    </a:lnTo>
                    <a:lnTo>
                      <a:pt x="60" y="118"/>
                    </a:lnTo>
                    <a:lnTo>
                      <a:pt x="98"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8" name="Freeform 89"/>
              <p:cNvSpPr>
                <a:spLocks/>
              </p:cNvSpPr>
              <p:nvPr/>
            </p:nvSpPr>
            <p:spPr bwMode="auto">
              <a:xfrm>
                <a:off x="3921" y="1746"/>
                <a:ext cx="8" cy="18"/>
              </a:xfrm>
              <a:custGeom>
                <a:avLst/>
                <a:gdLst>
                  <a:gd name="T0" fmla="*/ 0 w 164"/>
                  <a:gd name="T1" fmla="*/ 18 h 377"/>
                  <a:gd name="T2" fmla="*/ 3 w 164"/>
                  <a:gd name="T3" fmla="*/ 18 h 377"/>
                  <a:gd name="T4" fmla="*/ 3 w 164"/>
                  <a:gd name="T5" fmla="*/ 15 h 377"/>
                  <a:gd name="T6" fmla="*/ 3 w 164"/>
                  <a:gd name="T7" fmla="*/ 13 h 377"/>
                  <a:gd name="T8" fmla="*/ 3 w 164"/>
                  <a:gd name="T9" fmla="*/ 11 h 377"/>
                  <a:gd name="T10" fmla="*/ 4 w 164"/>
                  <a:gd name="T11" fmla="*/ 8 h 377"/>
                  <a:gd name="T12" fmla="*/ 4 w 164"/>
                  <a:gd name="T13" fmla="*/ 6 h 377"/>
                  <a:gd name="T14" fmla="*/ 5 w 164"/>
                  <a:gd name="T15" fmla="*/ 5 h 377"/>
                  <a:gd name="T16" fmla="*/ 6 w 164"/>
                  <a:gd name="T17" fmla="*/ 3 h 377"/>
                  <a:gd name="T18" fmla="*/ 8 w 164"/>
                  <a:gd name="T19" fmla="*/ 2 h 377"/>
                  <a:gd name="T20" fmla="*/ 5 w 164"/>
                  <a:gd name="T21" fmla="*/ 0 h 377"/>
                  <a:gd name="T22" fmla="*/ 4 w 164"/>
                  <a:gd name="T23" fmla="*/ 2 h 377"/>
                  <a:gd name="T24" fmla="*/ 3 w 164"/>
                  <a:gd name="T25" fmla="*/ 3 h 377"/>
                  <a:gd name="T26" fmla="*/ 2 w 164"/>
                  <a:gd name="T27" fmla="*/ 5 h 377"/>
                  <a:gd name="T28" fmla="*/ 1 w 164"/>
                  <a:gd name="T29" fmla="*/ 7 h 377"/>
                  <a:gd name="T30" fmla="*/ 1 w 164"/>
                  <a:gd name="T31" fmla="*/ 9 h 377"/>
                  <a:gd name="T32" fmla="*/ 0 w 164"/>
                  <a:gd name="T33" fmla="*/ 12 h 377"/>
                  <a:gd name="T34" fmla="*/ 0 w 164"/>
                  <a:gd name="T35" fmla="*/ 15 h 377"/>
                  <a:gd name="T36" fmla="*/ 0 w 164"/>
                  <a:gd name="T37" fmla="*/ 18 h 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4" h="377">
                    <a:moveTo>
                      <a:pt x="0" y="377"/>
                    </a:moveTo>
                    <a:lnTo>
                      <a:pt x="66" y="368"/>
                    </a:lnTo>
                    <a:lnTo>
                      <a:pt x="66" y="316"/>
                    </a:lnTo>
                    <a:lnTo>
                      <a:pt x="66" y="267"/>
                    </a:lnTo>
                    <a:lnTo>
                      <a:pt x="70" y="221"/>
                    </a:lnTo>
                    <a:lnTo>
                      <a:pt x="77" y="176"/>
                    </a:lnTo>
                    <a:lnTo>
                      <a:pt x="90" y="136"/>
                    </a:lnTo>
                    <a:lnTo>
                      <a:pt x="108" y="102"/>
                    </a:lnTo>
                    <a:lnTo>
                      <a:pt x="132" y="71"/>
                    </a:lnTo>
                    <a:lnTo>
                      <a:pt x="164" y="48"/>
                    </a:lnTo>
                    <a:lnTo>
                      <a:pt x="112" y="0"/>
                    </a:lnTo>
                    <a:lnTo>
                      <a:pt x="82" y="34"/>
                    </a:lnTo>
                    <a:lnTo>
                      <a:pt x="57" y="68"/>
                    </a:lnTo>
                    <a:lnTo>
                      <a:pt x="39" y="105"/>
                    </a:lnTo>
                    <a:lnTo>
                      <a:pt x="25" y="147"/>
                    </a:lnTo>
                    <a:lnTo>
                      <a:pt x="14" y="196"/>
                    </a:lnTo>
                    <a:lnTo>
                      <a:pt x="7" y="247"/>
                    </a:lnTo>
                    <a:lnTo>
                      <a:pt x="2" y="309"/>
                    </a:lnTo>
                    <a:lnTo>
                      <a:pt x="0" y="377"/>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29" name="Freeform 90"/>
              <p:cNvSpPr>
                <a:spLocks/>
              </p:cNvSpPr>
              <p:nvPr/>
            </p:nvSpPr>
            <p:spPr bwMode="auto">
              <a:xfrm>
                <a:off x="3847" y="1613"/>
                <a:ext cx="17" cy="59"/>
              </a:xfrm>
              <a:custGeom>
                <a:avLst/>
                <a:gdLst>
                  <a:gd name="T0" fmla="*/ 0 w 359"/>
                  <a:gd name="T1" fmla="*/ 0 h 1237"/>
                  <a:gd name="T2" fmla="*/ 4 w 359"/>
                  <a:gd name="T3" fmla="*/ 2 h 1237"/>
                  <a:gd name="T4" fmla="*/ 7 w 359"/>
                  <a:gd name="T5" fmla="*/ 5 h 1237"/>
                  <a:gd name="T6" fmla="*/ 10 w 359"/>
                  <a:gd name="T7" fmla="*/ 7 h 1237"/>
                  <a:gd name="T8" fmla="*/ 12 w 359"/>
                  <a:gd name="T9" fmla="*/ 10 h 1237"/>
                  <a:gd name="T10" fmla="*/ 13 w 359"/>
                  <a:gd name="T11" fmla="*/ 14 h 1237"/>
                  <a:gd name="T12" fmla="*/ 14 w 359"/>
                  <a:gd name="T13" fmla="*/ 17 h 1237"/>
                  <a:gd name="T14" fmla="*/ 15 w 359"/>
                  <a:gd name="T15" fmla="*/ 21 h 1237"/>
                  <a:gd name="T16" fmla="*/ 15 w 359"/>
                  <a:gd name="T17" fmla="*/ 25 h 1237"/>
                  <a:gd name="T18" fmla="*/ 15 w 359"/>
                  <a:gd name="T19" fmla="*/ 29 h 1237"/>
                  <a:gd name="T20" fmla="*/ 15 w 359"/>
                  <a:gd name="T21" fmla="*/ 33 h 1237"/>
                  <a:gd name="T22" fmla="*/ 14 w 359"/>
                  <a:gd name="T23" fmla="*/ 38 h 1237"/>
                  <a:gd name="T24" fmla="*/ 14 w 359"/>
                  <a:gd name="T25" fmla="*/ 42 h 1237"/>
                  <a:gd name="T26" fmla="*/ 14 w 359"/>
                  <a:gd name="T27" fmla="*/ 46 h 1237"/>
                  <a:gd name="T28" fmla="*/ 14 w 359"/>
                  <a:gd name="T29" fmla="*/ 51 h 1237"/>
                  <a:gd name="T30" fmla="*/ 14 w 359"/>
                  <a:gd name="T31" fmla="*/ 55 h 1237"/>
                  <a:gd name="T32" fmla="*/ 15 w 359"/>
                  <a:gd name="T33" fmla="*/ 59 h 1237"/>
                  <a:gd name="T34" fmla="*/ 15 w 359"/>
                  <a:gd name="T35" fmla="*/ 55 h 1237"/>
                  <a:gd name="T36" fmla="*/ 16 w 359"/>
                  <a:gd name="T37" fmla="*/ 51 h 1237"/>
                  <a:gd name="T38" fmla="*/ 16 w 359"/>
                  <a:gd name="T39" fmla="*/ 47 h 1237"/>
                  <a:gd name="T40" fmla="*/ 16 w 359"/>
                  <a:gd name="T41" fmla="*/ 42 h 1237"/>
                  <a:gd name="T42" fmla="*/ 17 w 359"/>
                  <a:gd name="T43" fmla="*/ 37 h 1237"/>
                  <a:gd name="T44" fmla="*/ 17 w 359"/>
                  <a:gd name="T45" fmla="*/ 32 h 1237"/>
                  <a:gd name="T46" fmla="*/ 17 w 359"/>
                  <a:gd name="T47" fmla="*/ 27 h 1237"/>
                  <a:gd name="T48" fmla="*/ 17 w 359"/>
                  <a:gd name="T49" fmla="*/ 23 h 1237"/>
                  <a:gd name="T50" fmla="*/ 16 w 359"/>
                  <a:gd name="T51" fmla="*/ 18 h 1237"/>
                  <a:gd name="T52" fmla="*/ 15 w 359"/>
                  <a:gd name="T53" fmla="*/ 14 h 1237"/>
                  <a:gd name="T54" fmla="*/ 14 w 359"/>
                  <a:gd name="T55" fmla="*/ 10 h 1237"/>
                  <a:gd name="T56" fmla="*/ 13 w 359"/>
                  <a:gd name="T57" fmla="*/ 7 h 1237"/>
                  <a:gd name="T58" fmla="*/ 10 w 359"/>
                  <a:gd name="T59" fmla="*/ 4 h 1237"/>
                  <a:gd name="T60" fmla="*/ 8 w 359"/>
                  <a:gd name="T61" fmla="*/ 2 h 1237"/>
                  <a:gd name="T62" fmla="*/ 4 w 359"/>
                  <a:gd name="T63" fmla="*/ 0 h 1237"/>
                  <a:gd name="T64" fmla="*/ 0 w 359"/>
                  <a:gd name="T65" fmla="*/ 0 h 1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9" h="1237">
                    <a:moveTo>
                      <a:pt x="0" y="0"/>
                    </a:moveTo>
                    <a:lnTo>
                      <a:pt x="87" y="44"/>
                    </a:lnTo>
                    <a:lnTo>
                      <a:pt x="156" y="95"/>
                    </a:lnTo>
                    <a:lnTo>
                      <a:pt x="210" y="154"/>
                    </a:lnTo>
                    <a:lnTo>
                      <a:pt x="249" y="220"/>
                    </a:lnTo>
                    <a:lnTo>
                      <a:pt x="279" y="290"/>
                    </a:lnTo>
                    <a:lnTo>
                      <a:pt x="298" y="366"/>
                    </a:lnTo>
                    <a:lnTo>
                      <a:pt x="307" y="444"/>
                    </a:lnTo>
                    <a:lnTo>
                      <a:pt x="313" y="528"/>
                    </a:lnTo>
                    <a:lnTo>
                      <a:pt x="311" y="614"/>
                    </a:lnTo>
                    <a:lnTo>
                      <a:pt x="307" y="700"/>
                    </a:lnTo>
                    <a:lnTo>
                      <a:pt x="302" y="791"/>
                    </a:lnTo>
                    <a:lnTo>
                      <a:pt x="297" y="881"/>
                    </a:lnTo>
                    <a:lnTo>
                      <a:pt x="293" y="971"/>
                    </a:lnTo>
                    <a:lnTo>
                      <a:pt x="295" y="1061"/>
                    </a:lnTo>
                    <a:lnTo>
                      <a:pt x="300" y="1151"/>
                    </a:lnTo>
                    <a:lnTo>
                      <a:pt x="313" y="1237"/>
                    </a:lnTo>
                    <a:lnTo>
                      <a:pt x="320" y="1159"/>
                    </a:lnTo>
                    <a:lnTo>
                      <a:pt x="329" y="1070"/>
                    </a:lnTo>
                    <a:lnTo>
                      <a:pt x="338" y="976"/>
                    </a:lnTo>
                    <a:lnTo>
                      <a:pt x="347" y="878"/>
                    </a:lnTo>
                    <a:lnTo>
                      <a:pt x="354" y="775"/>
                    </a:lnTo>
                    <a:lnTo>
                      <a:pt x="359" y="672"/>
                    </a:lnTo>
                    <a:lnTo>
                      <a:pt x="359" y="571"/>
                    </a:lnTo>
                    <a:lnTo>
                      <a:pt x="356" y="472"/>
                    </a:lnTo>
                    <a:lnTo>
                      <a:pt x="345" y="378"/>
                    </a:lnTo>
                    <a:lnTo>
                      <a:pt x="327" y="290"/>
                    </a:lnTo>
                    <a:lnTo>
                      <a:pt x="300" y="211"/>
                    </a:lnTo>
                    <a:lnTo>
                      <a:pt x="264" y="140"/>
                    </a:lnTo>
                    <a:lnTo>
                      <a:pt x="217" y="83"/>
                    </a:lnTo>
                    <a:lnTo>
                      <a:pt x="160" y="39"/>
                    </a:lnTo>
                    <a:lnTo>
                      <a:pt x="87" y="10"/>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0" name="Freeform 91"/>
              <p:cNvSpPr>
                <a:spLocks/>
              </p:cNvSpPr>
              <p:nvPr/>
            </p:nvSpPr>
            <p:spPr bwMode="auto">
              <a:xfrm>
                <a:off x="3855" y="1651"/>
                <a:ext cx="51" cy="77"/>
              </a:xfrm>
              <a:custGeom>
                <a:avLst/>
                <a:gdLst>
                  <a:gd name="T0" fmla="*/ 12 w 1072"/>
                  <a:gd name="T1" fmla="*/ 3 h 1627"/>
                  <a:gd name="T2" fmla="*/ 10 w 1072"/>
                  <a:gd name="T3" fmla="*/ 9 h 1627"/>
                  <a:gd name="T4" fmla="*/ 8 w 1072"/>
                  <a:gd name="T5" fmla="*/ 14 h 1627"/>
                  <a:gd name="T6" fmla="*/ 5 w 1072"/>
                  <a:gd name="T7" fmla="*/ 20 h 1627"/>
                  <a:gd name="T8" fmla="*/ 3 w 1072"/>
                  <a:gd name="T9" fmla="*/ 26 h 1627"/>
                  <a:gd name="T10" fmla="*/ 1 w 1072"/>
                  <a:gd name="T11" fmla="*/ 32 h 1627"/>
                  <a:gd name="T12" fmla="*/ 0 w 1072"/>
                  <a:gd name="T13" fmla="*/ 38 h 1627"/>
                  <a:gd name="T14" fmla="*/ 1 w 1072"/>
                  <a:gd name="T15" fmla="*/ 44 h 1627"/>
                  <a:gd name="T16" fmla="*/ 5 w 1072"/>
                  <a:gd name="T17" fmla="*/ 54 h 1627"/>
                  <a:gd name="T18" fmla="*/ 11 w 1072"/>
                  <a:gd name="T19" fmla="*/ 64 h 1627"/>
                  <a:gd name="T20" fmla="*/ 18 w 1072"/>
                  <a:gd name="T21" fmla="*/ 70 h 1627"/>
                  <a:gd name="T22" fmla="*/ 24 w 1072"/>
                  <a:gd name="T23" fmla="*/ 74 h 1627"/>
                  <a:gd name="T24" fmla="*/ 31 w 1072"/>
                  <a:gd name="T25" fmla="*/ 76 h 1627"/>
                  <a:gd name="T26" fmla="*/ 37 w 1072"/>
                  <a:gd name="T27" fmla="*/ 77 h 1627"/>
                  <a:gd name="T28" fmla="*/ 43 w 1072"/>
                  <a:gd name="T29" fmla="*/ 77 h 1627"/>
                  <a:gd name="T30" fmla="*/ 49 w 1072"/>
                  <a:gd name="T31" fmla="*/ 77 h 1627"/>
                  <a:gd name="T32" fmla="*/ 46 w 1072"/>
                  <a:gd name="T33" fmla="*/ 76 h 1627"/>
                  <a:gd name="T34" fmla="*/ 37 w 1072"/>
                  <a:gd name="T35" fmla="*/ 75 h 1627"/>
                  <a:gd name="T36" fmla="*/ 29 w 1072"/>
                  <a:gd name="T37" fmla="*/ 72 h 1627"/>
                  <a:gd name="T38" fmla="*/ 23 w 1072"/>
                  <a:gd name="T39" fmla="*/ 69 h 1627"/>
                  <a:gd name="T40" fmla="*/ 18 w 1072"/>
                  <a:gd name="T41" fmla="*/ 65 h 1627"/>
                  <a:gd name="T42" fmla="*/ 13 w 1072"/>
                  <a:gd name="T43" fmla="*/ 61 h 1627"/>
                  <a:gd name="T44" fmla="*/ 9 w 1072"/>
                  <a:gd name="T45" fmla="*/ 55 h 1627"/>
                  <a:gd name="T46" fmla="*/ 7 w 1072"/>
                  <a:gd name="T47" fmla="*/ 49 h 1627"/>
                  <a:gd name="T48" fmla="*/ 4 w 1072"/>
                  <a:gd name="T49" fmla="*/ 43 h 1627"/>
                  <a:gd name="T50" fmla="*/ 4 w 1072"/>
                  <a:gd name="T51" fmla="*/ 37 h 1627"/>
                  <a:gd name="T52" fmla="*/ 5 w 1072"/>
                  <a:gd name="T53" fmla="*/ 31 h 1627"/>
                  <a:gd name="T54" fmla="*/ 6 w 1072"/>
                  <a:gd name="T55" fmla="*/ 26 h 1627"/>
                  <a:gd name="T56" fmla="*/ 8 w 1072"/>
                  <a:gd name="T57" fmla="*/ 21 h 1627"/>
                  <a:gd name="T58" fmla="*/ 10 w 1072"/>
                  <a:gd name="T59" fmla="*/ 15 h 1627"/>
                  <a:gd name="T60" fmla="*/ 12 w 1072"/>
                  <a:gd name="T61" fmla="*/ 9 h 1627"/>
                  <a:gd name="T62" fmla="*/ 13 w 1072"/>
                  <a:gd name="T63" fmla="*/ 3 h 16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72" h="1627">
                    <a:moveTo>
                      <a:pt x="265" y="0"/>
                    </a:moveTo>
                    <a:lnTo>
                      <a:pt x="256" y="59"/>
                    </a:lnTo>
                    <a:lnTo>
                      <a:pt x="242" y="121"/>
                    </a:lnTo>
                    <a:lnTo>
                      <a:pt x="219" y="182"/>
                    </a:lnTo>
                    <a:lnTo>
                      <a:pt x="196" y="244"/>
                    </a:lnTo>
                    <a:lnTo>
                      <a:pt x="169" y="306"/>
                    </a:lnTo>
                    <a:lnTo>
                      <a:pt x="142" y="370"/>
                    </a:lnTo>
                    <a:lnTo>
                      <a:pt x="114" y="431"/>
                    </a:lnTo>
                    <a:lnTo>
                      <a:pt x="84" y="494"/>
                    </a:lnTo>
                    <a:lnTo>
                      <a:pt x="59" y="557"/>
                    </a:lnTo>
                    <a:lnTo>
                      <a:pt x="36" y="620"/>
                    </a:lnTo>
                    <a:lnTo>
                      <a:pt x="18" y="683"/>
                    </a:lnTo>
                    <a:lnTo>
                      <a:pt x="5" y="747"/>
                    </a:lnTo>
                    <a:lnTo>
                      <a:pt x="0" y="809"/>
                    </a:lnTo>
                    <a:lnTo>
                      <a:pt x="0" y="873"/>
                    </a:lnTo>
                    <a:lnTo>
                      <a:pt x="11" y="935"/>
                    </a:lnTo>
                    <a:lnTo>
                      <a:pt x="32" y="997"/>
                    </a:lnTo>
                    <a:lnTo>
                      <a:pt x="97" y="1134"/>
                    </a:lnTo>
                    <a:lnTo>
                      <a:pt x="164" y="1251"/>
                    </a:lnTo>
                    <a:lnTo>
                      <a:pt x="233" y="1345"/>
                    </a:lnTo>
                    <a:lnTo>
                      <a:pt x="301" y="1424"/>
                    </a:lnTo>
                    <a:lnTo>
                      <a:pt x="370" y="1485"/>
                    </a:lnTo>
                    <a:lnTo>
                      <a:pt x="441" y="1534"/>
                    </a:lnTo>
                    <a:lnTo>
                      <a:pt x="512" y="1568"/>
                    </a:lnTo>
                    <a:lnTo>
                      <a:pt x="582" y="1593"/>
                    </a:lnTo>
                    <a:lnTo>
                      <a:pt x="651" y="1609"/>
                    </a:lnTo>
                    <a:lnTo>
                      <a:pt x="717" y="1618"/>
                    </a:lnTo>
                    <a:lnTo>
                      <a:pt x="784" y="1623"/>
                    </a:lnTo>
                    <a:lnTo>
                      <a:pt x="847" y="1623"/>
                    </a:lnTo>
                    <a:lnTo>
                      <a:pt x="908" y="1620"/>
                    </a:lnTo>
                    <a:lnTo>
                      <a:pt x="967" y="1620"/>
                    </a:lnTo>
                    <a:lnTo>
                      <a:pt x="1022" y="1620"/>
                    </a:lnTo>
                    <a:lnTo>
                      <a:pt x="1072" y="1627"/>
                    </a:lnTo>
                    <a:lnTo>
                      <a:pt x="966" y="1613"/>
                    </a:lnTo>
                    <a:lnTo>
                      <a:pt x="869" y="1597"/>
                    </a:lnTo>
                    <a:lnTo>
                      <a:pt x="777" y="1577"/>
                    </a:lnTo>
                    <a:lnTo>
                      <a:pt x="694" y="1554"/>
                    </a:lnTo>
                    <a:lnTo>
                      <a:pt x="617" y="1527"/>
                    </a:lnTo>
                    <a:lnTo>
                      <a:pt x="546" y="1497"/>
                    </a:lnTo>
                    <a:lnTo>
                      <a:pt x="482" y="1460"/>
                    </a:lnTo>
                    <a:lnTo>
                      <a:pt x="423" y="1422"/>
                    </a:lnTo>
                    <a:lnTo>
                      <a:pt x="370" y="1379"/>
                    </a:lnTo>
                    <a:lnTo>
                      <a:pt x="322" y="1332"/>
                    </a:lnTo>
                    <a:lnTo>
                      <a:pt x="277" y="1284"/>
                    </a:lnTo>
                    <a:lnTo>
                      <a:pt x="238" y="1229"/>
                    </a:lnTo>
                    <a:lnTo>
                      <a:pt x="199" y="1170"/>
                    </a:lnTo>
                    <a:lnTo>
                      <a:pt x="167" y="1107"/>
                    </a:lnTo>
                    <a:lnTo>
                      <a:pt x="137" y="1040"/>
                    </a:lnTo>
                    <a:lnTo>
                      <a:pt x="110" y="968"/>
                    </a:lnTo>
                    <a:lnTo>
                      <a:pt x="91" y="903"/>
                    </a:lnTo>
                    <a:lnTo>
                      <a:pt x="82" y="841"/>
                    </a:lnTo>
                    <a:lnTo>
                      <a:pt x="80" y="781"/>
                    </a:lnTo>
                    <a:lnTo>
                      <a:pt x="86" y="722"/>
                    </a:lnTo>
                    <a:lnTo>
                      <a:pt x="99" y="663"/>
                    </a:lnTo>
                    <a:lnTo>
                      <a:pt x="114" y="606"/>
                    </a:lnTo>
                    <a:lnTo>
                      <a:pt x="133" y="548"/>
                    </a:lnTo>
                    <a:lnTo>
                      <a:pt x="155" y="492"/>
                    </a:lnTo>
                    <a:lnTo>
                      <a:pt x="176" y="434"/>
                    </a:lnTo>
                    <a:lnTo>
                      <a:pt x="199" y="377"/>
                    </a:lnTo>
                    <a:lnTo>
                      <a:pt x="219" y="317"/>
                    </a:lnTo>
                    <a:lnTo>
                      <a:pt x="240" y="258"/>
                    </a:lnTo>
                    <a:lnTo>
                      <a:pt x="254" y="196"/>
                    </a:lnTo>
                    <a:lnTo>
                      <a:pt x="265" y="134"/>
                    </a:lnTo>
                    <a:lnTo>
                      <a:pt x="268" y="69"/>
                    </a:lnTo>
                    <a:lnTo>
                      <a:pt x="265"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1" name="Freeform 92"/>
              <p:cNvSpPr>
                <a:spLocks/>
              </p:cNvSpPr>
              <p:nvPr/>
            </p:nvSpPr>
            <p:spPr bwMode="auto">
              <a:xfrm>
                <a:off x="3888" y="1646"/>
                <a:ext cx="39" cy="48"/>
              </a:xfrm>
              <a:custGeom>
                <a:avLst/>
                <a:gdLst>
                  <a:gd name="T0" fmla="*/ 1 w 832"/>
                  <a:gd name="T1" fmla="*/ 0 h 996"/>
                  <a:gd name="T2" fmla="*/ 0 w 832"/>
                  <a:gd name="T3" fmla="*/ 7 h 996"/>
                  <a:gd name="T4" fmla="*/ 0 w 832"/>
                  <a:gd name="T5" fmla="*/ 12 h 996"/>
                  <a:gd name="T6" fmla="*/ 1 w 832"/>
                  <a:gd name="T7" fmla="*/ 16 h 996"/>
                  <a:gd name="T8" fmla="*/ 3 w 832"/>
                  <a:gd name="T9" fmla="*/ 19 h 996"/>
                  <a:gd name="T10" fmla="*/ 5 w 832"/>
                  <a:gd name="T11" fmla="*/ 21 h 996"/>
                  <a:gd name="T12" fmla="*/ 7 w 832"/>
                  <a:gd name="T13" fmla="*/ 23 h 996"/>
                  <a:gd name="T14" fmla="*/ 10 w 832"/>
                  <a:gd name="T15" fmla="*/ 24 h 996"/>
                  <a:gd name="T16" fmla="*/ 12 w 832"/>
                  <a:gd name="T17" fmla="*/ 25 h 996"/>
                  <a:gd name="T18" fmla="*/ 15 w 832"/>
                  <a:gd name="T19" fmla="*/ 26 h 996"/>
                  <a:gd name="T20" fmla="*/ 18 w 832"/>
                  <a:gd name="T21" fmla="*/ 27 h 996"/>
                  <a:gd name="T22" fmla="*/ 20 w 832"/>
                  <a:gd name="T23" fmla="*/ 28 h 996"/>
                  <a:gd name="T24" fmla="*/ 23 w 832"/>
                  <a:gd name="T25" fmla="*/ 30 h 996"/>
                  <a:gd name="T26" fmla="*/ 25 w 832"/>
                  <a:gd name="T27" fmla="*/ 33 h 996"/>
                  <a:gd name="T28" fmla="*/ 26 w 832"/>
                  <a:gd name="T29" fmla="*/ 37 h 996"/>
                  <a:gd name="T30" fmla="*/ 27 w 832"/>
                  <a:gd name="T31" fmla="*/ 42 h 996"/>
                  <a:gd name="T32" fmla="*/ 28 w 832"/>
                  <a:gd name="T33" fmla="*/ 48 h 996"/>
                  <a:gd name="T34" fmla="*/ 27 w 832"/>
                  <a:gd name="T35" fmla="*/ 44 h 996"/>
                  <a:gd name="T36" fmla="*/ 27 w 832"/>
                  <a:gd name="T37" fmla="*/ 41 h 996"/>
                  <a:gd name="T38" fmla="*/ 28 w 832"/>
                  <a:gd name="T39" fmla="*/ 38 h 996"/>
                  <a:gd name="T40" fmla="*/ 28 w 832"/>
                  <a:gd name="T41" fmla="*/ 35 h 996"/>
                  <a:gd name="T42" fmla="*/ 28 w 832"/>
                  <a:gd name="T43" fmla="*/ 33 h 996"/>
                  <a:gd name="T44" fmla="*/ 29 w 832"/>
                  <a:gd name="T45" fmla="*/ 31 h 996"/>
                  <a:gd name="T46" fmla="*/ 30 w 832"/>
                  <a:gd name="T47" fmla="*/ 30 h 996"/>
                  <a:gd name="T48" fmla="*/ 31 w 832"/>
                  <a:gd name="T49" fmla="*/ 29 h 996"/>
                  <a:gd name="T50" fmla="*/ 32 w 832"/>
                  <a:gd name="T51" fmla="*/ 28 h 996"/>
                  <a:gd name="T52" fmla="*/ 33 w 832"/>
                  <a:gd name="T53" fmla="*/ 27 h 996"/>
                  <a:gd name="T54" fmla="*/ 34 w 832"/>
                  <a:gd name="T55" fmla="*/ 26 h 996"/>
                  <a:gd name="T56" fmla="*/ 35 w 832"/>
                  <a:gd name="T57" fmla="*/ 25 h 996"/>
                  <a:gd name="T58" fmla="*/ 36 w 832"/>
                  <a:gd name="T59" fmla="*/ 24 h 996"/>
                  <a:gd name="T60" fmla="*/ 37 w 832"/>
                  <a:gd name="T61" fmla="*/ 23 h 996"/>
                  <a:gd name="T62" fmla="*/ 38 w 832"/>
                  <a:gd name="T63" fmla="*/ 21 h 996"/>
                  <a:gd name="T64" fmla="*/ 39 w 832"/>
                  <a:gd name="T65" fmla="*/ 19 h 996"/>
                  <a:gd name="T66" fmla="*/ 36 w 832"/>
                  <a:gd name="T67" fmla="*/ 19 h 996"/>
                  <a:gd name="T68" fmla="*/ 33 w 832"/>
                  <a:gd name="T69" fmla="*/ 19 h 996"/>
                  <a:gd name="T70" fmla="*/ 30 w 832"/>
                  <a:gd name="T71" fmla="*/ 18 h 996"/>
                  <a:gd name="T72" fmla="*/ 27 w 832"/>
                  <a:gd name="T73" fmla="*/ 18 h 996"/>
                  <a:gd name="T74" fmla="*/ 24 w 832"/>
                  <a:gd name="T75" fmla="*/ 18 h 996"/>
                  <a:gd name="T76" fmla="*/ 22 w 832"/>
                  <a:gd name="T77" fmla="*/ 17 h 996"/>
                  <a:gd name="T78" fmla="*/ 19 w 832"/>
                  <a:gd name="T79" fmla="*/ 17 h 996"/>
                  <a:gd name="T80" fmla="*/ 17 w 832"/>
                  <a:gd name="T81" fmla="*/ 16 h 996"/>
                  <a:gd name="T82" fmla="*/ 15 w 832"/>
                  <a:gd name="T83" fmla="*/ 15 h 996"/>
                  <a:gd name="T84" fmla="*/ 12 w 832"/>
                  <a:gd name="T85" fmla="*/ 14 h 996"/>
                  <a:gd name="T86" fmla="*/ 10 w 832"/>
                  <a:gd name="T87" fmla="*/ 13 h 996"/>
                  <a:gd name="T88" fmla="*/ 8 w 832"/>
                  <a:gd name="T89" fmla="*/ 11 h 996"/>
                  <a:gd name="T90" fmla="*/ 6 w 832"/>
                  <a:gd name="T91" fmla="*/ 9 h 996"/>
                  <a:gd name="T92" fmla="*/ 4 w 832"/>
                  <a:gd name="T93" fmla="*/ 6 h 996"/>
                  <a:gd name="T94" fmla="*/ 2 w 832"/>
                  <a:gd name="T95" fmla="*/ 3 h 996"/>
                  <a:gd name="T96" fmla="*/ 1 w 832"/>
                  <a:gd name="T97" fmla="*/ 0 h 9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2" h="996">
                    <a:moveTo>
                      <a:pt x="11" y="0"/>
                    </a:moveTo>
                    <a:lnTo>
                      <a:pt x="0" y="139"/>
                    </a:lnTo>
                    <a:lnTo>
                      <a:pt x="6" y="247"/>
                    </a:lnTo>
                    <a:lnTo>
                      <a:pt x="25" y="331"/>
                    </a:lnTo>
                    <a:lnTo>
                      <a:pt x="59" y="393"/>
                    </a:lnTo>
                    <a:lnTo>
                      <a:pt x="100" y="439"/>
                    </a:lnTo>
                    <a:lnTo>
                      <a:pt x="148" y="471"/>
                    </a:lnTo>
                    <a:lnTo>
                      <a:pt x="203" y="492"/>
                    </a:lnTo>
                    <a:lnTo>
                      <a:pt x="262" y="512"/>
                    </a:lnTo>
                    <a:lnTo>
                      <a:pt x="322" y="530"/>
                    </a:lnTo>
                    <a:lnTo>
                      <a:pt x="379" y="553"/>
                    </a:lnTo>
                    <a:lnTo>
                      <a:pt x="435" y="583"/>
                    </a:lnTo>
                    <a:lnTo>
                      <a:pt x="485" y="624"/>
                    </a:lnTo>
                    <a:lnTo>
                      <a:pt x="527" y="682"/>
                    </a:lnTo>
                    <a:lnTo>
                      <a:pt x="562" y="761"/>
                    </a:lnTo>
                    <a:lnTo>
                      <a:pt x="583" y="864"/>
                    </a:lnTo>
                    <a:lnTo>
                      <a:pt x="590" y="996"/>
                    </a:lnTo>
                    <a:lnTo>
                      <a:pt x="585" y="912"/>
                    </a:lnTo>
                    <a:lnTo>
                      <a:pt x="583" y="842"/>
                    </a:lnTo>
                    <a:lnTo>
                      <a:pt x="587" y="781"/>
                    </a:lnTo>
                    <a:lnTo>
                      <a:pt x="596" y="731"/>
                    </a:lnTo>
                    <a:lnTo>
                      <a:pt x="606" y="689"/>
                    </a:lnTo>
                    <a:lnTo>
                      <a:pt x="622" y="653"/>
                    </a:lnTo>
                    <a:lnTo>
                      <a:pt x="640" y="622"/>
                    </a:lnTo>
                    <a:lnTo>
                      <a:pt x="660" y="597"/>
                    </a:lnTo>
                    <a:lnTo>
                      <a:pt x="682" y="576"/>
                    </a:lnTo>
                    <a:lnTo>
                      <a:pt x="704" y="556"/>
                    </a:lnTo>
                    <a:lnTo>
                      <a:pt x="727" y="535"/>
                    </a:lnTo>
                    <a:lnTo>
                      <a:pt x="750" y="516"/>
                    </a:lnTo>
                    <a:lnTo>
                      <a:pt x="772" y="494"/>
                    </a:lnTo>
                    <a:lnTo>
                      <a:pt x="793" y="469"/>
                    </a:lnTo>
                    <a:lnTo>
                      <a:pt x="814" y="439"/>
                    </a:lnTo>
                    <a:lnTo>
                      <a:pt x="832" y="404"/>
                    </a:lnTo>
                    <a:lnTo>
                      <a:pt x="763" y="395"/>
                    </a:lnTo>
                    <a:lnTo>
                      <a:pt x="697" y="386"/>
                    </a:lnTo>
                    <a:lnTo>
                      <a:pt x="635" y="379"/>
                    </a:lnTo>
                    <a:lnTo>
                      <a:pt x="574" y="373"/>
                    </a:lnTo>
                    <a:lnTo>
                      <a:pt x="518" y="366"/>
                    </a:lnTo>
                    <a:lnTo>
                      <a:pt x="462" y="357"/>
                    </a:lnTo>
                    <a:lnTo>
                      <a:pt x="409" y="347"/>
                    </a:lnTo>
                    <a:lnTo>
                      <a:pt x="359" y="332"/>
                    </a:lnTo>
                    <a:lnTo>
                      <a:pt x="313" y="314"/>
                    </a:lnTo>
                    <a:lnTo>
                      <a:pt x="265" y="290"/>
                    </a:lnTo>
                    <a:lnTo>
                      <a:pt x="221" y="262"/>
                    </a:lnTo>
                    <a:lnTo>
                      <a:pt x="176" y="228"/>
                    </a:lnTo>
                    <a:lnTo>
                      <a:pt x="134" y="185"/>
                    </a:lnTo>
                    <a:lnTo>
                      <a:pt x="93" y="132"/>
                    </a:lnTo>
                    <a:lnTo>
                      <a:pt x="51" y="71"/>
                    </a:lnTo>
                    <a:lnTo>
                      <a:pt x="11"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2" name="Freeform 93"/>
              <p:cNvSpPr>
                <a:spLocks/>
              </p:cNvSpPr>
              <p:nvPr/>
            </p:nvSpPr>
            <p:spPr bwMode="auto">
              <a:xfrm>
                <a:off x="3887" y="1726"/>
                <a:ext cx="74" cy="26"/>
              </a:xfrm>
              <a:custGeom>
                <a:avLst/>
                <a:gdLst>
                  <a:gd name="T0" fmla="*/ 2 w 1564"/>
                  <a:gd name="T1" fmla="*/ 1 h 550"/>
                  <a:gd name="T2" fmla="*/ 5 w 1564"/>
                  <a:gd name="T3" fmla="*/ 3 h 550"/>
                  <a:gd name="T4" fmla="*/ 10 w 1564"/>
                  <a:gd name="T5" fmla="*/ 5 h 550"/>
                  <a:gd name="T6" fmla="*/ 14 w 1564"/>
                  <a:gd name="T7" fmla="*/ 8 h 550"/>
                  <a:gd name="T8" fmla="*/ 19 w 1564"/>
                  <a:gd name="T9" fmla="*/ 11 h 550"/>
                  <a:gd name="T10" fmla="*/ 24 w 1564"/>
                  <a:gd name="T11" fmla="*/ 14 h 550"/>
                  <a:gd name="T12" fmla="*/ 29 w 1564"/>
                  <a:gd name="T13" fmla="*/ 17 h 550"/>
                  <a:gd name="T14" fmla="*/ 34 w 1564"/>
                  <a:gd name="T15" fmla="*/ 19 h 550"/>
                  <a:gd name="T16" fmla="*/ 39 w 1564"/>
                  <a:gd name="T17" fmla="*/ 22 h 550"/>
                  <a:gd name="T18" fmla="*/ 44 w 1564"/>
                  <a:gd name="T19" fmla="*/ 24 h 550"/>
                  <a:gd name="T20" fmla="*/ 49 w 1564"/>
                  <a:gd name="T21" fmla="*/ 25 h 550"/>
                  <a:gd name="T22" fmla="*/ 54 w 1564"/>
                  <a:gd name="T23" fmla="*/ 26 h 550"/>
                  <a:gd name="T24" fmla="*/ 59 w 1564"/>
                  <a:gd name="T25" fmla="*/ 26 h 550"/>
                  <a:gd name="T26" fmla="*/ 64 w 1564"/>
                  <a:gd name="T27" fmla="*/ 25 h 550"/>
                  <a:gd name="T28" fmla="*/ 68 w 1564"/>
                  <a:gd name="T29" fmla="*/ 24 h 550"/>
                  <a:gd name="T30" fmla="*/ 72 w 1564"/>
                  <a:gd name="T31" fmla="*/ 21 h 550"/>
                  <a:gd name="T32" fmla="*/ 71 w 1564"/>
                  <a:gd name="T33" fmla="*/ 20 h 550"/>
                  <a:gd name="T34" fmla="*/ 65 w 1564"/>
                  <a:gd name="T35" fmla="*/ 22 h 550"/>
                  <a:gd name="T36" fmla="*/ 60 w 1564"/>
                  <a:gd name="T37" fmla="*/ 22 h 550"/>
                  <a:gd name="T38" fmla="*/ 54 w 1564"/>
                  <a:gd name="T39" fmla="*/ 22 h 550"/>
                  <a:gd name="T40" fmla="*/ 50 w 1564"/>
                  <a:gd name="T41" fmla="*/ 22 h 550"/>
                  <a:gd name="T42" fmla="*/ 45 w 1564"/>
                  <a:gd name="T43" fmla="*/ 21 h 550"/>
                  <a:gd name="T44" fmla="*/ 41 w 1564"/>
                  <a:gd name="T45" fmla="*/ 19 h 550"/>
                  <a:gd name="T46" fmla="*/ 36 w 1564"/>
                  <a:gd name="T47" fmla="*/ 17 h 550"/>
                  <a:gd name="T48" fmla="*/ 32 w 1564"/>
                  <a:gd name="T49" fmla="*/ 15 h 550"/>
                  <a:gd name="T50" fmla="*/ 28 w 1564"/>
                  <a:gd name="T51" fmla="*/ 13 h 550"/>
                  <a:gd name="T52" fmla="*/ 24 w 1564"/>
                  <a:gd name="T53" fmla="*/ 10 h 550"/>
                  <a:gd name="T54" fmla="*/ 20 w 1564"/>
                  <a:gd name="T55" fmla="*/ 8 h 550"/>
                  <a:gd name="T56" fmla="*/ 16 w 1564"/>
                  <a:gd name="T57" fmla="*/ 6 h 550"/>
                  <a:gd name="T58" fmla="*/ 12 w 1564"/>
                  <a:gd name="T59" fmla="*/ 4 h 550"/>
                  <a:gd name="T60" fmla="*/ 7 w 1564"/>
                  <a:gd name="T61" fmla="*/ 2 h 550"/>
                  <a:gd name="T62" fmla="*/ 2 w 1564"/>
                  <a:gd name="T63" fmla="*/ 1 h 5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4" h="550">
                    <a:moveTo>
                      <a:pt x="0" y="0"/>
                    </a:moveTo>
                    <a:lnTo>
                      <a:pt x="35" y="18"/>
                    </a:lnTo>
                    <a:lnTo>
                      <a:pt x="76" y="40"/>
                    </a:lnTo>
                    <a:lnTo>
                      <a:pt x="115" y="64"/>
                    </a:lnTo>
                    <a:lnTo>
                      <a:pt x="158" y="89"/>
                    </a:lnTo>
                    <a:lnTo>
                      <a:pt x="204" y="116"/>
                    </a:lnTo>
                    <a:lnTo>
                      <a:pt x="248" y="143"/>
                    </a:lnTo>
                    <a:lnTo>
                      <a:pt x="297" y="171"/>
                    </a:lnTo>
                    <a:lnTo>
                      <a:pt x="346" y="203"/>
                    </a:lnTo>
                    <a:lnTo>
                      <a:pt x="396" y="233"/>
                    </a:lnTo>
                    <a:lnTo>
                      <a:pt x="449" y="263"/>
                    </a:lnTo>
                    <a:lnTo>
                      <a:pt x="501" y="294"/>
                    </a:lnTo>
                    <a:lnTo>
                      <a:pt x="553" y="325"/>
                    </a:lnTo>
                    <a:lnTo>
                      <a:pt x="607" y="354"/>
                    </a:lnTo>
                    <a:lnTo>
                      <a:pt x="661" y="382"/>
                    </a:lnTo>
                    <a:lnTo>
                      <a:pt x="717" y="409"/>
                    </a:lnTo>
                    <a:lnTo>
                      <a:pt x="771" y="435"/>
                    </a:lnTo>
                    <a:lnTo>
                      <a:pt x="828" y="459"/>
                    </a:lnTo>
                    <a:lnTo>
                      <a:pt x="881" y="480"/>
                    </a:lnTo>
                    <a:lnTo>
                      <a:pt x="935" y="500"/>
                    </a:lnTo>
                    <a:lnTo>
                      <a:pt x="991" y="516"/>
                    </a:lnTo>
                    <a:lnTo>
                      <a:pt x="1045" y="530"/>
                    </a:lnTo>
                    <a:lnTo>
                      <a:pt x="1098" y="541"/>
                    </a:lnTo>
                    <a:lnTo>
                      <a:pt x="1150" y="548"/>
                    </a:lnTo>
                    <a:lnTo>
                      <a:pt x="1203" y="550"/>
                    </a:lnTo>
                    <a:lnTo>
                      <a:pt x="1253" y="550"/>
                    </a:lnTo>
                    <a:lnTo>
                      <a:pt x="1301" y="544"/>
                    </a:lnTo>
                    <a:lnTo>
                      <a:pt x="1350" y="534"/>
                    </a:lnTo>
                    <a:lnTo>
                      <a:pt x="1397" y="519"/>
                    </a:lnTo>
                    <a:lnTo>
                      <a:pt x="1441" y="500"/>
                    </a:lnTo>
                    <a:lnTo>
                      <a:pt x="1484" y="473"/>
                    </a:lnTo>
                    <a:lnTo>
                      <a:pt x="1525" y="442"/>
                    </a:lnTo>
                    <a:lnTo>
                      <a:pt x="1564" y="404"/>
                    </a:lnTo>
                    <a:lnTo>
                      <a:pt x="1500" y="425"/>
                    </a:lnTo>
                    <a:lnTo>
                      <a:pt x="1434" y="442"/>
                    </a:lnTo>
                    <a:lnTo>
                      <a:pt x="1375" y="455"/>
                    </a:lnTo>
                    <a:lnTo>
                      <a:pt x="1315" y="464"/>
                    </a:lnTo>
                    <a:lnTo>
                      <a:pt x="1258" y="469"/>
                    </a:lnTo>
                    <a:lnTo>
                      <a:pt x="1204" y="471"/>
                    </a:lnTo>
                    <a:lnTo>
                      <a:pt x="1150" y="469"/>
                    </a:lnTo>
                    <a:lnTo>
                      <a:pt x="1100" y="464"/>
                    </a:lnTo>
                    <a:lnTo>
                      <a:pt x="1049" y="457"/>
                    </a:lnTo>
                    <a:lnTo>
                      <a:pt x="1000" y="446"/>
                    </a:lnTo>
                    <a:lnTo>
                      <a:pt x="952" y="434"/>
                    </a:lnTo>
                    <a:lnTo>
                      <a:pt x="906" y="418"/>
                    </a:lnTo>
                    <a:lnTo>
                      <a:pt x="860" y="400"/>
                    </a:lnTo>
                    <a:lnTo>
                      <a:pt x="816" y="382"/>
                    </a:lnTo>
                    <a:lnTo>
                      <a:pt x="771" y="361"/>
                    </a:lnTo>
                    <a:lnTo>
                      <a:pt x="728" y="339"/>
                    </a:lnTo>
                    <a:lnTo>
                      <a:pt x="684" y="318"/>
                    </a:lnTo>
                    <a:lnTo>
                      <a:pt x="641" y="294"/>
                    </a:lnTo>
                    <a:lnTo>
                      <a:pt x="600" y="271"/>
                    </a:lnTo>
                    <a:lnTo>
                      <a:pt x="556" y="245"/>
                    </a:lnTo>
                    <a:lnTo>
                      <a:pt x="513" y="220"/>
                    </a:lnTo>
                    <a:lnTo>
                      <a:pt x="472" y="197"/>
                    </a:lnTo>
                    <a:lnTo>
                      <a:pt x="428" y="171"/>
                    </a:lnTo>
                    <a:lnTo>
                      <a:pt x="384" y="148"/>
                    </a:lnTo>
                    <a:lnTo>
                      <a:pt x="341" y="125"/>
                    </a:lnTo>
                    <a:lnTo>
                      <a:pt x="295" y="101"/>
                    </a:lnTo>
                    <a:lnTo>
                      <a:pt x="248" y="82"/>
                    </a:lnTo>
                    <a:lnTo>
                      <a:pt x="202" y="62"/>
                    </a:lnTo>
                    <a:lnTo>
                      <a:pt x="153" y="43"/>
                    </a:lnTo>
                    <a:lnTo>
                      <a:pt x="102" y="27"/>
                    </a:lnTo>
                    <a:lnTo>
                      <a:pt x="51" y="13"/>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3" name="Freeform 94"/>
              <p:cNvSpPr>
                <a:spLocks/>
              </p:cNvSpPr>
              <p:nvPr/>
            </p:nvSpPr>
            <p:spPr bwMode="auto">
              <a:xfrm>
                <a:off x="3830" y="1681"/>
                <a:ext cx="25" cy="46"/>
              </a:xfrm>
              <a:custGeom>
                <a:avLst/>
                <a:gdLst>
                  <a:gd name="T0" fmla="*/ 0 w 540"/>
                  <a:gd name="T1" fmla="*/ 0 h 959"/>
                  <a:gd name="T2" fmla="*/ 3 w 540"/>
                  <a:gd name="T3" fmla="*/ 2 h 959"/>
                  <a:gd name="T4" fmla="*/ 5 w 540"/>
                  <a:gd name="T5" fmla="*/ 5 h 959"/>
                  <a:gd name="T6" fmla="*/ 7 w 540"/>
                  <a:gd name="T7" fmla="*/ 8 h 959"/>
                  <a:gd name="T8" fmla="*/ 8 w 540"/>
                  <a:gd name="T9" fmla="*/ 12 h 959"/>
                  <a:gd name="T10" fmla="*/ 10 w 540"/>
                  <a:gd name="T11" fmla="*/ 15 h 959"/>
                  <a:gd name="T12" fmla="*/ 11 w 540"/>
                  <a:gd name="T13" fmla="*/ 19 h 959"/>
                  <a:gd name="T14" fmla="*/ 12 w 540"/>
                  <a:gd name="T15" fmla="*/ 23 h 959"/>
                  <a:gd name="T16" fmla="*/ 13 w 540"/>
                  <a:gd name="T17" fmla="*/ 27 h 959"/>
                  <a:gd name="T18" fmla="*/ 14 w 540"/>
                  <a:gd name="T19" fmla="*/ 31 h 959"/>
                  <a:gd name="T20" fmla="*/ 15 w 540"/>
                  <a:gd name="T21" fmla="*/ 34 h 959"/>
                  <a:gd name="T22" fmla="*/ 16 w 540"/>
                  <a:gd name="T23" fmla="*/ 37 h 959"/>
                  <a:gd name="T24" fmla="*/ 17 w 540"/>
                  <a:gd name="T25" fmla="*/ 40 h 959"/>
                  <a:gd name="T26" fmla="*/ 19 w 540"/>
                  <a:gd name="T27" fmla="*/ 42 h 959"/>
                  <a:gd name="T28" fmla="*/ 21 w 540"/>
                  <a:gd name="T29" fmla="*/ 44 h 959"/>
                  <a:gd name="T30" fmla="*/ 23 w 540"/>
                  <a:gd name="T31" fmla="*/ 45 h 959"/>
                  <a:gd name="T32" fmla="*/ 25 w 540"/>
                  <a:gd name="T33" fmla="*/ 46 h 959"/>
                  <a:gd name="T34" fmla="*/ 23 w 540"/>
                  <a:gd name="T35" fmla="*/ 44 h 959"/>
                  <a:gd name="T36" fmla="*/ 21 w 540"/>
                  <a:gd name="T37" fmla="*/ 42 h 959"/>
                  <a:gd name="T38" fmla="*/ 20 w 540"/>
                  <a:gd name="T39" fmla="*/ 39 h 959"/>
                  <a:gd name="T40" fmla="*/ 19 w 540"/>
                  <a:gd name="T41" fmla="*/ 35 h 959"/>
                  <a:gd name="T42" fmla="*/ 18 w 540"/>
                  <a:gd name="T43" fmla="*/ 32 h 959"/>
                  <a:gd name="T44" fmla="*/ 17 w 540"/>
                  <a:gd name="T45" fmla="*/ 28 h 959"/>
                  <a:gd name="T46" fmla="*/ 16 w 540"/>
                  <a:gd name="T47" fmla="*/ 25 h 959"/>
                  <a:gd name="T48" fmla="*/ 15 w 540"/>
                  <a:gd name="T49" fmla="*/ 21 h 959"/>
                  <a:gd name="T50" fmla="*/ 14 w 540"/>
                  <a:gd name="T51" fmla="*/ 17 h 959"/>
                  <a:gd name="T52" fmla="*/ 13 w 540"/>
                  <a:gd name="T53" fmla="*/ 14 h 959"/>
                  <a:gd name="T54" fmla="*/ 12 w 540"/>
                  <a:gd name="T55" fmla="*/ 10 h 959"/>
                  <a:gd name="T56" fmla="*/ 10 w 540"/>
                  <a:gd name="T57" fmla="*/ 7 h 959"/>
                  <a:gd name="T58" fmla="*/ 8 w 540"/>
                  <a:gd name="T59" fmla="*/ 5 h 959"/>
                  <a:gd name="T60" fmla="*/ 6 w 540"/>
                  <a:gd name="T61" fmla="*/ 2 h 959"/>
                  <a:gd name="T62" fmla="*/ 3 w 540"/>
                  <a:gd name="T63" fmla="*/ 1 h 959"/>
                  <a:gd name="T64" fmla="*/ 0 w 540"/>
                  <a:gd name="T65" fmla="*/ 0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0" h="959">
                    <a:moveTo>
                      <a:pt x="0" y="0"/>
                    </a:moveTo>
                    <a:lnTo>
                      <a:pt x="57" y="49"/>
                    </a:lnTo>
                    <a:lnTo>
                      <a:pt x="103" y="107"/>
                    </a:lnTo>
                    <a:lnTo>
                      <a:pt x="146" y="173"/>
                    </a:lnTo>
                    <a:lnTo>
                      <a:pt x="180" y="246"/>
                    </a:lnTo>
                    <a:lnTo>
                      <a:pt x="210" y="323"/>
                    </a:lnTo>
                    <a:lnTo>
                      <a:pt x="235" y="400"/>
                    </a:lnTo>
                    <a:lnTo>
                      <a:pt x="259" y="482"/>
                    </a:lnTo>
                    <a:lnTo>
                      <a:pt x="281" y="561"/>
                    </a:lnTo>
                    <a:lnTo>
                      <a:pt x="302" y="637"/>
                    </a:lnTo>
                    <a:lnTo>
                      <a:pt x="324" y="708"/>
                    </a:lnTo>
                    <a:lnTo>
                      <a:pt x="349" y="774"/>
                    </a:lnTo>
                    <a:lnTo>
                      <a:pt x="376" y="833"/>
                    </a:lnTo>
                    <a:lnTo>
                      <a:pt x="407" y="884"/>
                    </a:lnTo>
                    <a:lnTo>
                      <a:pt x="444" y="921"/>
                    </a:lnTo>
                    <a:lnTo>
                      <a:pt x="487" y="948"/>
                    </a:lnTo>
                    <a:lnTo>
                      <a:pt x="540" y="959"/>
                    </a:lnTo>
                    <a:lnTo>
                      <a:pt x="495" y="918"/>
                    </a:lnTo>
                    <a:lnTo>
                      <a:pt x="459" y="866"/>
                    </a:lnTo>
                    <a:lnTo>
                      <a:pt x="428" y="804"/>
                    </a:lnTo>
                    <a:lnTo>
                      <a:pt x="403" y="736"/>
                    </a:lnTo>
                    <a:lnTo>
                      <a:pt x="380" y="664"/>
                    </a:lnTo>
                    <a:lnTo>
                      <a:pt x="361" y="589"/>
                    </a:lnTo>
                    <a:lnTo>
                      <a:pt x="342" y="512"/>
                    </a:lnTo>
                    <a:lnTo>
                      <a:pt x="324" y="433"/>
                    </a:lnTo>
                    <a:lnTo>
                      <a:pt x="304" y="358"/>
                    </a:lnTo>
                    <a:lnTo>
                      <a:pt x="281" y="283"/>
                    </a:lnTo>
                    <a:lnTo>
                      <a:pt x="252" y="215"/>
                    </a:lnTo>
                    <a:lnTo>
                      <a:pt x="217" y="152"/>
                    </a:lnTo>
                    <a:lnTo>
                      <a:pt x="178" y="98"/>
                    </a:lnTo>
                    <a:lnTo>
                      <a:pt x="129" y="52"/>
                    </a:lnTo>
                    <a:lnTo>
                      <a:pt x="69" y="20"/>
                    </a:lnTo>
                    <a:lnTo>
                      <a:pt x="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4" name="Freeform 95"/>
              <p:cNvSpPr>
                <a:spLocks/>
              </p:cNvSpPr>
              <p:nvPr/>
            </p:nvSpPr>
            <p:spPr bwMode="auto">
              <a:xfrm>
                <a:off x="3873" y="1726"/>
                <a:ext cx="44" cy="35"/>
              </a:xfrm>
              <a:custGeom>
                <a:avLst/>
                <a:gdLst>
                  <a:gd name="T0" fmla="*/ 0 w 926"/>
                  <a:gd name="T1" fmla="*/ 0 h 729"/>
                  <a:gd name="T2" fmla="*/ 3 w 926"/>
                  <a:gd name="T3" fmla="*/ 1 h 729"/>
                  <a:gd name="T4" fmla="*/ 6 w 926"/>
                  <a:gd name="T5" fmla="*/ 2 h 729"/>
                  <a:gd name="T6" fmla="*/ 8 w 926"/>
                  <a:gd name="T7" fmla="*/ 4 h 729"/>
                  <a:gd name="T8" fmla="*/ 11 w 926"/>
                  <a:gd name="T9" fmla="*/ 5 h 729"/>
                  <a:gd name="T10" fmla="*/ 13 w 926"/>
                  <a:gd name="T11" fmla="*/ 7 h 729"/>
                  <a:gd name="T12" fmla="*/ 15 w 926"/>
                  <a:gd name="T13" fmla="*/ 8 h 729"/>
                  <a:gd name="T14" fmla="*/ 17 w 926"/>
                  <a:gd name="T15" fmla="*/ 10 h 729"/>
                  <a:gd name="T16" fmla="*/ 19 w 926"/>
                  <a:gd name="T17" fmla="*/ 11 h 729"/>
                  <a:gd name="T18" fmla="*/ 22 w 926"/>
                  <a:gd name="T19" fmla="*/ 13 h 729"/>
                  <a:gd name="T20" fmla="*/ 24 w 926"/>
                  <a:gd name="T21" fmla="*/ 15 h 729"/>
                  <a:gd name="T22" fmla="*/ 26 w 926"/>
                  <a:gd name="T23" fmla="*/ 16 h 729"/>
                  <a:gd name="T24" fmla="*/ 29 w 926"/>
                  <a:gd name="T25" fmla="*/ 17 h 729"/>
                  <a:gd name="T26" fmla="*/ 32 w 926"/>
                  <a:gd name="T27" fmla="*/ 19 h 729"/>
                  <a:gd name="T28" fmla="*/ 35 w 926"/>
                  <a:gd name="T29" fmla="*/ 20 h 729"/>
                  <a:gd name="T30" fmla="*/ 38 w 926"/>
                  <a:gd name="T31" fmla="*/ 21 h 729"/>
                  <a:gd name="T32" fmla="*/ 42 w 926"/>
                  <a:gd name="T33" fmla="*/ 22 h 729"/>
                  <a:gd name="T34" fmla="*/ 41 w 926"/>
                  <a:gd name="T35" fmla="*/ 23 h 729"/>
                  <a:gd name="T36" fmla="*/ 40 w 926"/>
                  <a:gd name="T37" fmla="*/ 24 h 729"/>
                  <a:gd name="T38" fmla="*/ 41 w 926"/>
                  <a:gd name="T39" fmla="*/ 26 h 729"/>
                  <a:gd name="T40" fmla="*/ 41 w 926"/>
                  <a:gd name="T41" fmla="*/ 28 h 729"/>
                  <a:gd name="T42" fmla="*/ 42 w 926"/>
                  <a:gd name="T43" fmla="*/ 29 h 729"/>
                  <a:gd name="T44" fmla="*/ 42 w 926"/>
                  <a:gd name="T45" fmla="*/ 31 h 729"/>
                  <a:gd name="T46" fmla="*/ 43 w 926"/>
                  <a:gd name="T47" fmla="*/ 33 h 729"/>
                  <a:gd name="T48" fmla="*/ 44 w 926"/>
                  <a:gd name="T49" fmla="*/ 35 h 729"/>
                  <a:gd name="T50" fmla="*/ 37 w 926"/>
                  <a:gd name="T51" fmla="*/ 31 h 729"/>
                  <a:gd name="T52" fmla="*/ 31 w 926"/>
                  <a:gd name="T53" fmla="*/ 28 h 729"/>
                  <a:gd name="T54" fmla="*/ 26 w 926"/>
                  <a:gd name="T55" fmla="*/ 25 h 729"/>
                  <a:gd name="T56" fmla="*/ 21 w 926"/>
                  <a:gd name="T57" fmla="*/ 22 h 729"/>
                  <a:gd name="T58" fmla="*/ 18 w 926"/>
                  <a:gd name="T59" fmla="*/ 19 h 729"/>
                  <a:gd name="T60" fmla="*/ 15 w 926"/>
                  <a:gd name="T61" fmla="*/ 17 h 729"/>
                  <a:gd name="T62" fmla="*/ 12 w 926"/>
                  <a:gd name="T63" fmla="*/ 15 h 729"/>
                  <a:gd name="T64" fmla="*/ 10 w 926"/>
                  <a:gd name="T65" fmla="*/ 13 h 729"/>
                  <a:gd name="T66" fmla="*/ 9 w 926"/>
                  <a:gd name="T67" fmla="*/ 11 h 729"/>
                  <a:gd name="T68" fmla="*/ 8 w 926"/>
                  <a:gd name="T69" fmla="*/ 10 h 729"/>
                  <a:gd name="T70" fmla="*/ 7 w 926"/>
                  <a:gd name="T71" fmla="*/ 8 h 729"/>
                  <a:gd name="T72" fmla="*/ 5 w 926"/>
                  <a:gd name="T73" fmla="*/ 6 h 729"/>
                  <a:gd name="T74" fmla="*/ 4 w 926"/>
                  <a:gd name="T75" fmla="*/ 5 h 729"/>
                  <a:gd name="T76" fmla="*/ 3 w 926"/>
                  <a:gd name="T77" fmla="*/ 3 h 729"/>
                  <a:gd name="T78" fmla="*/ 2 w 926"/>
                  <a:gd name="T79" fmla="*/ 2 h 729"/>
                  <a:gd name="T80" fmla="*/ 0 w 926"/>
                  <a:gd name="T81" fmla="*/ 0 h 7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6" h="729">
                    <a:moveTo>
                      <a:pt x="0" y="0"/>
                    </a:moveTo>
                    <a:lnTo>
                      <a:pt x="62" y="23"/>
                    </a:lnTo>
                    <a:lnTo>
                      <a:pt x="122" y="51"/>
                    </a:lnTo>
                    <a:lnTo>
                      <a:pt x="176" y="78"/>
                    </a:lnTo>
                    <a:lnTo>
                      <a:pt x="227" y="108"/>
                    </a:lnTo>
                    <a:lnTo>
                      <a:pt x="273" y="141"/>
                    </a:lnTo>
                    <a:lnTo>
                      <a:pt x="320" y="174"/>
                    </a:lnTo>
                    <a:lnTo>
                      <a:pt x="364" y="206"/>
                    </a:lnTo>
                    <a:lnTo>
                      <a:pt x="409" y="238"/>
                    </a:lnTo>
                    <a:lnTo>
                      <a:pt x="455" y="270"/>
                    </a:lnTo>
                    <a:lnTo>
                      <a:pt x="503" y="304"/>
                    </a:lnTo>
                    <a:lnTo>
                      <a:pt x="553" y="334"/>
                    </a:lnTo>
                    <a:lnTo>
                      <a:pt x="607" y="361"/>
                    </a:lnTo>
                    <a:lnTo>
                      <a:pt x="666" y="388"/>
                    </a:lnTo>
                    <a:lnTo>
                      <a:pt x="729" y="411"/>
                    </a:lnTo>
                    <a:lnTo>
                      <a:pt x="800" y="432"/>
                    </a:lnTo>
                    <a:lnTo>
                      <a:pt x="878" y="448"/>
                    </a:lnTo>
                    <a:lnTo>
                      <a:pt x="860" y="478"/>
                    </a:lnTo>
                    <a:lnTo>
                      <a:pt x="852" y="509"/>
                    </a:lnTo>
                    <a:lnTo>
                      <a:pt x="853" y="543"/>
                    </a:lnTo>
                    <a:lnTo>
                      <a:pt x="863" y="578"/>
                    </a:lnTo>
                    <a:lnTo>
                      <a:pt x="876" y="613"/>
                    </a:lnTo>
                    <a:lnTo>
                      <a:pt x="894" y="651"/>
                    </a:lnTo>
                    <a:lnTo>
                      <a:pt x="910" y="689"/>
                    </a:lnTo>
                    <a:lnTo>
                      <a:pt x="926" y="729"/>
                    </a:lnTo>
                    <a:lnTo>
                      <a:pt x="775" y="651"/>
                    </a:lnTo>
                    <a:lnTo>
                      <a:pt x="647" y="581"/>
                    </a:lnTo>
                    <a:lnTo>
                      <a:pt x="537" y="516"/>
                    </a:lnTo>
                    <a:lnTo>
                      <a:pt x="446" y="458"/>
                    </a:lnTo>
                    <a:lnTo>
                      <a:pt x="371" y="406"/>
                    </a:lnTo>
                    <a:lnTo>
                      <a:pt x="309" y="357"/>
                    </a:lnTo>
                    <a:lnTo>
                      <a:pt x="259" y="314"/>
                    </a:lnTo>
                    <a:lnTo>
                      <a:pt x="219" y="274"/>
                    </a:lnTo>
                    <a:lnTo>
                      <a:pt x="187" y="236"/>
                    </a:lnTo>
                    <a:lnTo>
                      <a:pt x="162" y="201"/>
                    </a:lnTo>
                    <a:lnTo>
                      <a:pt x="138" y="169"/>
                    </a:lnTo>
                    <a:lnTo>
                      <a:pt x="115" y="135"/>
                    </a:lnTo>
                    <a:lnTo>
                      <a:pt x="93" y="103"/>
                    </a:lnTo>
                    <a:lnTo>
                      <a:pt x="68" y="69"/>
                    </a:lnTo>
                    <a:lnTo>
                      <a:pt x="37" y="37"/>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5" name="Freeform 96"/>
              <p:cNvSpPr>
                <a:spLocks/>
              </p:cNvSpPr>
              <p:nvPr/>
            </p:nvSpPr>
            <p:spPr bwMode="auto">
              <a:xfrm>
                <a:off x="3959" y="1705"/>
                <a:ext cx="11" cy="41"/>
              </a:xfrm>
              <a:custGeom>
                <a:avLst/>
                <a:gdLst>
                  <a:gd name="T0" fmla="*/ 0 w 235"/>
                  <a:gd name="T1" fmla="*/ 41 h 861"/>
                  <a:gd name="T2" fmla="*/ 2 w 235"/>
                  <a:gd name="T3" fmla="*/ 39 h 861"/>
                  <a:gd name="T4" fmla="*/ 4 w 235"/>
                  <a:gd name="T5" fmla="*/ 35 h 861"/>
                  <a:gd name="T6" fmla="*/ 6 w 235"/>
                  <a:gd name="T7" fmla="*/ 30 h 861"/>
                  <a:gd name="T8" fmla="*/ 7 w 235"/>
                  <a:gd name="T9" fmla="*/ 25 h 861"/>
                  <a:gd name="T10" fmla="*/ 8 w 235"/>
                  <a:gd name="T11" fmla="*/ 20 h 861"/>
                  <a:gd name="T12" fmla="*/ 8 w 235"/>
                  <a:gd name="T13" fmla="*/ 15 h 861"/>
                  <a:gd name="T14" fmla="*/ 7 w 235"/>
                  <a:gd name="T15" fmla="*/ 11 h 861"/>
                  <a:gd name="T16" fmla="*/ 5 w 235"/>
                  <a:gd name="T17" fmla="*/ 9 h 861"/>
                  <a:gd name="T18" fmla="*/ 4 w 235"/>
                  <a:gd name="T19" fmla="*/ 8 h 861"/>
                  <a:gd name="T20" fmla="*/ 4 w 235"/>
                  <a:gd name="T21" fmla="*/ 7 h 861"/>
                  <a:gd name="T22" fmla="*/ 3 w 235"/>
                  <a:gd name="T23" fmla="*/ 6 h 861"/>
                  <a:gd name="T24" fmla="*/ 3 w 235"/>
                  <a:gd name="T25" fmla="*/ 5 h 861"/>
                  <a:gd name="T26" fmla="*/ 2 w 235"/>
                  <a:gd name="T27" fmla="*/ 4 h 861"/>
                  <a:gd name="T28" fmla="*/ 2 w 235"/>
                  <a:gd name="T29" fmla="*/ 3 h 861"/>
                  <a:gd name="T30" fmla="*/ 1 w 235"/>
                  <a:gd name="T31" fmla="*/ 2 h 861"/>
                  <a:gd name="T32" fmla="*/ 1 w 235"/>
                  <a:gd name="T33" fmla="*/ 0 h 861"/>
                  <a:gd name="T34" fmla="*/ 2 w 235"/>
                  <a:gd name="T35" fmla="*/ 1 h 861"/>
                  <a:gd name="T36" fmla="*/ 3 w 235"/>
                  <a:gd name="T37" fmla="*/ 2 h 861"/>
                  <a:gd name="T38" fmla="*/ 4 w 235"/>
                  <a:gd name="T39" fmla="*/ 3 h 861"/>
                  <a:gd name="T40" fmla="*/ 4 w 235"/>
                  <a:gd name="T41" fmla="*/ 4 h 861"/>
                  <a:gd name="T42" fmla="*/ 5 w 235"/>
                  <a:gd name="T43" fmla="*/ 5 h 861"/>
                  <a:gd name="T44" fmla="*/ 6 w 235"/>
                  <a:gd name="T45" fmla="*/ 5 h 861"/>
                  <a:gd name="T46" fmla="*/ 7 w 235"/>
                  <a:gd name="T47" fmla="*/ 7 h 861"/>
                  <a:gd name="T48" fmla="*/ 7 w 235"/>
                  <a:gd name="T49" fmla="*/ 8 h 861"/>
                  <a:gd name="T50" fmla="*/ 8 w 235"/>
                  <a:gd name="T51" fmla="*/ 8 h 861"/>
                  <a:gd name="T52" fmla="*/ 10 w 235"/>
                  <a:gd name="T53" fmla="*/ 9 h 861"/>
                  <a:gd name="T54" fmla="*/ 10 w 235"/>
                  <a:gd name="T55" fmla="*/ 11 h 861"/>
                  <a:gd name="T56" fmla="*/ 11 w 235"/>
                  <a:gd name="T57" fmla="*/ 13 h 861"/>
                  <a:gd name="T58" fmla="*/ 11 w 235"/>
                  <a:gd name="T59" fmla="*/ 16 h 861"/>
                  <a:gd name="T60" fmla="*/ 11 w 235"/>
                  <a:gd name="T61" fmla="*/ 19 h 861"/>
                  <a:gd name="T62" fmla="*/ 10 w 235"/>
                  <a:gd name="T63" fmla="*/ 22 h 861"/>
                  <a:gd name="T64" fmla="*/ 10 w 235"/>
                  <a:gd name="T65" fmla="*/ 25 h 861"/>
                  <a:gd name="T66" fmla="*/ 9 w 235"/>
                  <a:gd name="T67" fmla="*/ 28 h 861"/>
                  <a:gd name="T68" fmla="*/ 8 w 235"/>
                  <a:gd name="T69" fmla="*/ 31 h 861"/>
                  <a:gd name="T70" fmla="*/ 7 w 235"/>
                  <a:gd name="T71" fmla="*/ 34 h 861"/>
                  <a:gd name="T72" fmla="*/ 6 w 235"/>
                  <a:gd name="T73" fmla="*/ 36 h 861"/>
                  <a:gd name="T74" fmla="*/ 4 w 235"/>
                  <a:gd name="T75" fmla="*/ 38 h 861"/>
                  <a:gd name="T76" fmla="*/ 3 w 235"/>
                  <a:gd name="T77" fmla="*/ 40 h 861"/>
                  <a:gd name="T78" fmla="*/ 2 w 235"/>
                  <a:gd name="T79" fmla="*/ 41 h 861"/>
                  <a:gd name="T80" fmla="*/ 0 w 235"/>
                  <a:gd name="T81" fmla="*/ 41 h 8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5" h="861">
                    <a:moveTo>
                      <a:pt x="0" y="861"/>
                    </a:moveTo>
                    <a:lnTo>
                      <a:pt x="36" y="812"/>
                    </a:lnTo>
                    <a:lnTo>
                      <a:pt x="78" y="735"/>
                    </a:lnTo>
                    <a:lnTo>
                      <a:pt x="118" y="636"/>
                    </a:lnTo>
                    <a:lnTo>
                      <a:pt x="152" y="526"/>
                    </a:lnTo>
                    <a:lnTo>
                      <a:pt x="171" y="418"/>
                    </a:lnTo>
                    <a:lnTo>
                      <a:pt x="173" y="318"/>
                    </a:lnTo>
                    <a:lnTo>
                      <a:pt x="152" y="240"/>
                    </a:lnTo>
                    <a:lnTo>
                      <a:pt x="98" y="190"/>
                    </a:lnTo>
                    <a:lnTo>
                      <a:pt x="94" y="165"/>
                    </a:lnTo>
                    <a:lnTo>
                      <a:pt x="85" y="146"/>
                    </a:lnTo>
                    <a:lnTo>
                      <a:pt x="70" y="126"/>
                    </a:lnTo>
                    <a:lnTo>
                      <a:pt x="56" y="106"/>
                    </a:lnTo>
                    <a:lnTo>
                      <a:pt x="43" y="84"/>
                    </a:lnTo>
                    <a:lnTo>
                      <a:pt x="33" y="61"/>
                    </a:lnTo>
                    <a:lnTo>
                      <a:pt x="27" y="34"/>
                    </a:lnTo>
                    <a:lnTo>
                      <a:pt x="29" y="0"/>
                    </a:lnTo>
                    <a:lnTo>
                      <a:pt x="42" y="25"/>
                    </a:lnTo>
                    <a:lnTo>
                      <a:pt x="56" y="45"/>
                    </a:lnTo>
                    <a:lnTo>
                      <a:pt x="75" y="61"/>
                    </a:lnTo>
                    <a:lnTo>
                      <a:pt x="94" y="77"/>
                    </a:lnTo>
                    <a:lnTo>
                      <a:pt x="112" y="96"/>
                    </a:lnTo>
                    <a:lnTo>
                      <a:pt x="128" y="115"/>
                    </a:lnTo>
                    <a:lnTo>
                      <a:pt x="141" y="139"/>
                    </a:lnTo>
                    <a:lnTo>
                      <a:pt x="150" y="165"/>
                    </a:lnTo>
                    <a:lnTo>
                      <a:pt x="180" y="174"/>
                    </a:lnTo>
                    <a:lnTo>
                      <a:pt x="205" y="199"/>
                    </a:lnTo>
                    <a:lnTo>
                      <a:pt x="221" y="236"/>
                    </a:lnTo>
                    <a:lnTo>
                      <a:pt x="231" y="281"/>
                    </a:lnTo>
                    <a:lnTo>
                      <a:pt x="235" y="334"/>
                    </a:lnTo>
                    <a:lnTo>
                      <a:pt x="233" y="395"/>
                    </a:lnTo>
                    <a:lnTo>
                      <a:pt x="224" y="457"/>
                    </a:lnTo>
                    <a:lnTo>
                      <a:pt x="213" y="523"/>
                    </a:lnTo>
                    <a:lnTo>
                      <a:pt x="195" y="587"/>
                    </a:lnTo>
                    <a:lnTo>
                      <a:pt x="175" y="651"/>
                    </a:lnTo>
                    <a:lnTo>
                      <a:pt x="152" y="708"/>
                    </a:lnTo>
                    <a:lnTo>
                      <a:pt x="125" y="761"/>
                    </a:lnTo>
                    <a:lnTo>
                      <a:pt x="96" y="804"/>
                    </a:lnTo>
                    <a:lnTo>
                      <a:pt x="65" y="836"/>
                    </a:lnTo>
                    <a:lnTo>
                      <a:pt x="33" y="855"/>
                    </a:lnTo>
                    <a:lnTo>
                      <a:pt x="0" y="861"/>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6" name="Freeform 97"/>
              <p:cNvSpPr>
                <a:spLocks/>
              </p:cNvSpPr>
              <p:nvPr/>
            </p:nvSpPr>
            <p:spPr bwMode="auto">
              <a:xfrm>
                <a:off x="3929" y="1682"/>
                <a:ext cx="38" cy="20"/>
              </a:xfrm>
              <a:custGeom>
                <a:avLst/>
                <a:gdLst>
                  <a:gd name="T0" fmla="*/ 12 w 781"/>
                  <a:gd name="T1" fmla="*/ 3 h 413"/>
                  <a:gd name="T2" fmla="*/ 9 w 781"/>
                  <a:gd name="T3" fmla="*/ 8 h 413"/>
                  <a:gd name="T4" fmla="*/ 4 w 781"/>
                  <a:gd name="T5" fmla="*/ 13 h 413"/>
                  <a:gd name="T6" fmla="*/ 1 w 781"/>
                  <a:gd name="T7" fmla="*/ 18 h 413"/>
                  <a:gd name="T8" fmla="*/ 1 w 781"/>
                  <a:gd name="T9" fmla="*/ 18 h 413"/>
                  <a:gd name="T10" fmla="*/ 4 w 781"/>
                  <a:gd name="T11" fmla="*/ 16 h 413"/>
                  <a:gd name="T12" fmla="*/ 7 w 781"/>
                  <a:gd name="T13" fmla="*/ 14 h 413"/>
                  <a:gd name="T14" fmla="*/ 9 w 781"/>
                  <a:gd name="T15" fmla="*/ 11 h 413"/>
                  <a:gd name="T16" fmla="*/ 12 w 781"/>
                  <a:gd name="T17" fmla="*/ 9 h 413"/>
                  <a:gd name="T18" fmla="*/ 14 w 781"/>
                  <a:gd name="T19" fmla="*/ 9 h 413"/>
                  <a:gd name="T20" fmla="*/ 17 w 781"/>
                  <a:gd name="T21" fmla="*/ 9 h 413"/>
                  <a:gd name="T22" fmla="*/ 20 w 781"/>
                  <a:gd name="T23" fmla="*/ 10 h 413"/>
                  <a:gd name="T24" fmla="*/ 23 w 781"/>
                  <a:gd name="T25" fmla="*/ 10 h 413"/>
                  <a:gd name="T26" fmla="*/ 26 w 781"/>
                  <a:gd name="T27" fmla="*/ 10 h 413"/>
                  <a:gd name="T28" fmla="*/ 29 w 781"/>
                  <a:gd name="T29" fmla="*/ 10 h 413"/>
                  <a:gd name="T30" fmla="*/ 32 w 781"/>
                  <a:gd name="T31" fmla="*/ 11 h 413"/>
                  <a:gd name="T32" fmla="*/ 35 w 781"/>
                  <a:gd name="T33" fmla="*/ 11 h 413"/>
                  <a:gd name="T34" fmla="*/ 36 w 781"/>
                  <a:gd name="T35" fmla="*/ 13 h 413"/>
                  <a:gd name="T36" fmla="*/ 35 w 781"/>
                  <a:gd name="T37" fmla="*/ 16 h 413"/>
                  <a:gd name="T38" fmla="*/ 34 w 781"/>
                  <a:gd name="T39" fmla="*/ 18 h 413"/>
                  <a:gd name="T40" fmla="*/ 35 w 781"/>
                  <a:gd name="T41" fmla="*/ 18 h 413"/>
                  <a:gd name="T42" fmla="*/ 37 w 781"/>
                  <a:gd name="T43" fmla="*/ 15 h 413"/>
                  <a:gd name="T44" fmla="*/ 38 w 781"/>
                  <a:gd name="T45" fmla="*/ 12 h 413"/>
                  <a:gd name="T46" fmla="*/ 36 w 781"/>
                  <a:gd name="T47" fmla="*/ 9 h 413"/>
                  <a:gd name="T48" fmla="*/ 33 w 781"/>
                  <a:gd name="T49" fmla="*/ 8 h 413"/>
                  <a:gd name="T50" fmla="*/ 30 w 781"/>
                  <a:gd name="T51" fmla="*/ 8 h 413"/>
                  <a:gd name="T52" fmla="*/ 27 w 781"/>
                  <a:gd name="T53" fmla="*/ 8 h 413"/>
                  <a:gd name="T54" fmla="*/ 24 w 781"/>
                  <a:gd name="T55" fmla="*/ 8 h 413"/>
                  <a:gd name="T56" fmla="*/ 21 w 781"/>
                  <a:gd name="T57" fmla="*/ 8 h 413"/>
                  <a:gd name="T58" fmla="*/ 18 w 781"/>
                  <a:gd name="T59" fmla="*/ 8 h 413"/>
                  <a:gd name="T60" fmla="*/ 15 w 781"/>
                  <a:gd name="T61" fmla="*/ 8 h 413"/>
                  <a:gd name="T62" fmla="*/ 13 w 781"/>
                  <a:gd name="T63" fmla="*/ 8 h 413"/>
                  <a:gd name="T64" fmla="*/ 12 w 781"/>
                  <a:gd name="T65" fmla="*/ 6 h 413"/>
                  <a:gd name="T66" fmla="*/ 13 w 781"/>
                  <a:gd name="T67" fmla="*/ 2 h 4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81" h="413">
                    <a:moveTo>
                      <a:pt x="267" y="0"/>
                    </a:moveTo>
                    <a:lnTo>
                      <a:pt x="247" y="60"/>
                    </a:lnTo>
                    <a:lnTo>
                      <a:pt x="215" y="118"/>
                    </a:lnTo>
                    <a:lnTo>
                      <a:pt x="175" y="169"/>
                    </a:lnTo>
                    <a:lnTo>
                      <a:pt x="130" y="222"/>
                    </a:lnTo>
                    <a:lnTo>
                      <a:pt x="85" y="271"/>
                    </a:lnTo>
                    <a:lnTo>
                      <a:pt x="45" y="320"/>
                    </a:lnTo>
                    <a:lnTo>
                      <a:pt x="16" y="366"/>
                    </a:lnTo>
                    <a:lnTo>
                      <a:pt x="0" y="413"/>
                    </a:lnTo>
                    <a:lnTo>
                      <a:pt x="27" y="377"/>
                    </a:lnTo>
                    <a:lnTo>
                      <a:pt x="55" y="350"/>
                    </a:lnTo>
                    <a:lnTo>
                      <a:pt x="80" y="325"/>
                    </a:lnTo>
                    <a:lnTo>
                      <a:pt x="107" y="303"/>
                    </a:lnTo>
                    <a:lnTo>
                      <a:pt x="134" y="279"/>
                    </a:lnTo>
                    <a:lnTo>
                      <a:pt x="162" y="256"/>
                    </a:lnTo>
                    <a:lnTo>
                      <a:pt x="192" y="226"/>
                    </a:lnTo>
                    <a:lnTo>
                      <a:pt x="224" y="190"/>
                    </a:lnTo>
                    <a:lnTo>
                      <a:pt x="246" y="190"/>
                    </a:lnTo>
                    <a:lnTo>
                      <a:pt x="271" y="192"/>
                    </a:lnTo>
                    <a:lnTo>
                      <a:pt x="297" y="194"/>
                    </a:lnTo>
                    <a:lnTo>
                      <a:pt x="327" y="194"/>
                    </a:lnTo>
                    <a:lnTo>
                      <a:pt x="356" y="195"/>
                    </a:lnTo>
                    <a:lnTo>
                      <a:pt x="386" y="197"/>
                    </a:lnTo>
                    <a:lnTo>
                      <a:pt x="416" y="199"/>
                    </a:lnTo>
                    <a:lnTo>
                      <a:pt x="450" y="201"/>
                    </a:lnTo>
                    <a:lnTo>
                      <a:pt x="480" y="203"/>
                    </a:lnTo>
                    <a:lnTo>
                      <a:pt x="510" y="206"/>
                    </a:lnTo>
                    <a:lnTo>
                      <a:pt x="543" y="208"/>
                    </a:lnTo>
                    <a:lnTo>
                      <a:pt x="572" y="212"/>
                    </a:lnTo>
                    <a:lnTo>
                      <a:pt x="601" y="213"/>
                    </a:lnTo>
                    <a:lnTo>
                      <a:pt x="629" y="217"/>
                    </a:lnTo>
                    <a:lnTo>
                      <a:pt x="655" y="220"/>
                    </a:lnTo>
                    <a:lnTo>
                      <a:pt x="678" y="224"/>
                    </a:lnTo>
                    <a:lnTo>
                      <a:pt x="711" y="231"/>
                    </a:lnTo>
                    <a:lnTo>
                      <a:pt x="729" y="247"/>
                    </a:lnTo>
                    <a:lnTo>
                      <a:pt x="734" y="267"/>
                    </a:lnTo>
                    <a:lnTo>
                      <a:pt x="731" y="292"/>
                    </a:lnTo>
                    <a:lnTo>
                      <a:pt x="722" y="322"/>
                    </a:lnTo>
                    <a:lnTo>
                      <a:pt x="707" y="350"/>
                    </a:lnTo>
                    <a:lnTo>
                      <a:pt x="695" y="379"/>
                    </a:lnTo>
                    <a:lnTo>
                      <a:pt x="681" y="404"/>
                    </a:lnTo>
                    <a:lnTo>
                      <a:pt x="715" y="379"/>
                    </a:lnTo>
                    <a:lnTo>
                      <a:pt x="743" y="348"/>
                    </a:lnTo>
                    <a:lnTo>
                      <a:pt x="765" y="315"/>
                    </a:lnTo>
                    <a:lnTo>
                      <a:pt x="777" y="281"/>
                    </a:lnTo>
                    <a:lnTo>
                      <a:pt x="781" y="247"/>
                    </a:lnTo>
                    <a:lnTo>
                      <a:pt x="772" y="219"/>
                    </a:lnTo>
                    <a:lnTo>
                      <a:pt x="750" y="194"/>
                    </a:lnTo>
                    <a:lnTo>
                      <a:pt x="715" y="177"/>
                    </a:lnTo>
                    <a:lnTo>
                      <a:pt x="683" y="173"/>
                    </a:lnTo>
                    <a:lnTo>
                      <a:pt x="651" y="169"/>
                    </a:lnTo>
                    <a:lnTo>
                      <a:pt x="619" y="168"/>
                    </a:lnTo>
                    <a:lnTo>
                      <a:pt x="587" y="166"/>
                    </a:lnTo>
                    <a:lnTo>
                      <a:pt x="553" y="164"/>
                    </a:lnTo>
                    <a:lnTo>
                      <a:pt x="519" y="164"/>
                    </a:lnTo>
                    <a:lnTo>
                      <a:pt x="487" y="164"/>
                    </a:lnTo>
                    <a:lnTo>
                      <a:pt x="455" y="164"/>
                    </a:lnTo>
                    <a:lnTo>
                      <a:pt x="422" y="164"/>
                    </a:lnTo>
                    <a:lnTo>
                      <a:pt x="391" y="166"/>
                    </a:lnTo>
                    <a:lnTo>
                      <a:pt x="363" y="166"/>
                    </a:lnTo>
                    <a:lnTo>
                      <a:pt x="334" y="166"/>
                    </a:lnTo>
                    <a:lnTo>
                      <a:pt x="309" y="166"/>
                    </a:lnTo>
                    <a:lnTo>
                      <a:pt x="283" y="164"/>
                    </a:lnTo>
                    <a:lnTo>
                      <a:pt x="262" y="162"/>
                    </a:lnTo>
                    <a:lnTo>
                      <a:pt x="242" y="160"/>
                    </a:lnTo>
                    <a:lnTo>
                      <a:pt x="253" y="132"/>
                    </a:lnTo>
                    <a:lnTo>
                      <a:pt x="263" y="91"/>
                    </a:lnTo>
                    <a:lnTo>
                      <a:pt x="271" y="45"/>
                    </a:lnTo>
                    <a:lnTo>
                      <a:pt x="267"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7" name="Freeform 98"/>
              <p:cNvSpPr>
                <a:spLocks/>
              </p:cNvSpPr>
              <p:nvPr/>
            </p:nvSpPr>
            <p:spPr bwMode="auto">
              <a:xfrm>
                <a:off x="3940" y="1697"/>
                <a:ext cx="24" cy="9"/>
              </a:xfrm>
              <a:custGeom>
                <a:avLst/>
                <a:gdLst>
                  <a:gd name="T0" fmla="*/ 0 w 494"/>
                  <a:gd name="T1" fmla="*/ 0 h 188"/>
                  <a:gd name="T2" fmla="*/ 2 w 494"/>
                  <a:gd name="T3" fmla="*/ 0 h 188"/>
                  <a:gd name="T4" fmla="*/ 3 w 494"/>
                  <a:gd name="T5" fmla="*/ 0 h 188"/>
                  <a:gd name="T6" fmla="*/ 4 w 494"/>
                  <a:gd name="T7" fmla="*/ 0 h 188"/>
                  <a:gd name="T8" fmla="*/ 6 w 494"/>
                  <a:gd name="T9" fmla="*/ 0 h 188"/>
                  <a:gd name="T10" fmla="*/ 7 w 494"/>
                  <a:gd name="T11" fmla="*/ 1 h 188"/>
                  <a:gd name="T12" fmla="*/ 9 w 494"/>
                  <a:gd name="T13" fmla="*/ 1 h 188"/>
                  <a:gd name="T14" fmla="*/ 10 w 494"/>
                  <a:gd name="T15" fmla="*/ 2 h 188"/>
                  <a:gd name="T16" fmla="*/ 11 w 494"/>
                  <a:gd name="T17" fmla="*/ 2 h 188"/>
                  <a:gd name="T18" fmla="*/ 13 w 494"/>
                  <a:gd name="T19" fmla="*/ 2 h 188"/>
                  <a:gd name="T20" fmla="*/ 14 w 494"/>
                  <a:gd name="T21" fmla="*/ 3 h 188"/>
                  <a:gd name="T22" fmla="*/ 16 w 494"/>
                  <a:gd name="T23" fmla="*/ 3 h 188"/>
                  <a:gd name="T24" fmla="*/ 17 w 494"/>
                  <a:gd name="T25" fmla="*/ 3 h 188"/>
                  <a:gd name="T26" fmla="*/ 19 w 494"/>
                  <a:gd name="T27" fmla="*/ 3 h 188"/>
                  <a:gd name="T28" fmla="*/ 20 w 494"/>
                  <a:gd name="T29" fmla="*/ 4 h 188"/>
                  <a:gd name="T30" fmla="*/ 22 w 494"/>
                  <a:gd name="T31" fmla="*/ 4 h 188"/>
                  <a:gd name="T32" fmla="*/ 24 w 494"/>
                  <a:gd name="T33" fmla="*/ 3 h 188"/>
                  <a:gd name="T34" fmla="*/ 23 w 494"/>
                  <a:gd name="T35" fmla="*/ 4 h 188"/>
                  <a:gd name="T36" fmla="*/ 23 w 494"/>
                  <a:gd name="T37" fmla="*/ 5 h 188"/>
                  <a:gd name="T38" fmla="*/ 22 w 494"/>
                  <a:gd name="T39" fmla="*/ 5 h 188"/>
                  <a:gd name="T40" fmla="*/ 22 w 494"/>
                  <a:gd name="T41" fmla="*/ 6 h 188"/>
                  <a:gd name="T42" fmla="*/ 21 w 494"/>
                  <a:gd name="T43" fmla="*/ 7 h 188"/>
                  <a:gd name="T44" fmla="*/ 21 w 494"/>
                  <a:gd name="T45" fmla="*/ 7 h 188"/>
                  <a:gd name="T46" fmla="*/ 21 w 494"/>
                  <a:gd name="T47" fmla="*/ 8 h 188"/>
                  <a:gd name="T48" fmla="*/ 21 w 494"/>
                  <a:gd name="T49" fmla="*/ 9 h 188"/>
                  <a:gd name="T50" fmla="*/ 20 w 494"/>
                  <a:gd name="T51" fmla="*/ 9 h 188"/>
                  <a:gd name="T52" fmla="*/ 19 w 494"/>
                  <a:gd name="T53" fmla="*/ 8 h 188"/>
                  <a:gd name="T54" fmla="*/ 18 w 494"/>
                  <a:gd name="T55" fmla="*/ 8 h 188"/>
                  <a:gd name="T56" fmla="*/ 17 w 494"/>
                  <a:gd name="T57" fmla="*/ 8 h 188"/>
                  <a:gd name="T58" fmla="*/ 16 w 494"/>
                  <a:gd name="T59" fmla="*/ 8 h 188"/>
                  <a:gd name="T60" fmla="*/ 15 w 494"/>
                  <a:gd name="T61" fmla="*/ 8 h 188"/>
                  <a:gd name="T62" fmla="*/ 14 w 494"/>
                  <a:gd name="T63" fmla="*/ 8 h 188"/>
                  <a:gd name="T64" fmla="*/ 12 w 494"/>
                  <a:gd name="T65" fmla="*/ 8 h 188"/>
                  <a:gd name="T66" fmla="*/ 11 w 494"/>
                  <a:gd name="T67" fmla="*/ 6 h 188"/>
                  <a:gd name="T68" fmla="*/ 9 w 494"/>
                  <a:gd name="T69" fmla="*/ 5 h 188"/>
                  <a:gd name="T70" fmla="*/ 8 w 494"/>
                  <a:gd name="T71" fmla="*/ 4 h 188"/>
                  <a:gd name="T72" fmla="*/ 6 w 494"/>
                  <a:gd name="T73" fmla="*/ 3 h 188"/>
                  <a:gd name="T74" fmla="*/ 4 w 494"/>
                  <a:gd name="T75" fmla="*/ 2 h 188"/>
                  <a:gd name="T76" fmla="*/ 3 w 494"/>
                  <a:gd name="T77" fmla="*/ 2 h 188"/>
                  <a:gd name="T78" fmla="*/ 1 w 494"/>
                  <a:gd name="T79" fmla="*/ 1 h 188"/>
                  <a:gd name="T80" fmla="*/ 0 w 494"/>
                  <a:gd name="T81" fmla="*/ 0 h 1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94" h="188">
                    <a:moveTo>
                      <a:pt x="0" y="1"/>
                    </a:moveTo>
                    <a:lnTo>
                      <a:pt x="32" y="0"/>
                    </a:lnTo>
                    <a:lnTo>
                      <a:pt x="62" y="1"/>
                    </a:lnTo>
                    <a:lnTo>
                      <a:pt x="92" y="3"/>
                    </a:lnTo>
                    <a:lnTo>
                      <a:pt x="120" y="10"/>
                    </a:lnTo>
                    <a:lnTo>
                      <a:pt x="149" y="17"/>
                    </a:lnTo>
                    <a:lnTo>
                      <a:pt x="178" y="24"/>
                    </a:lnTo>
                    <a:lnTo>
                      <a:pt x="207" y="33"/>
                    </a:lnTo>
                    <a:lnTo>
                      <a:pt x="236" y="40"/>
                    </a:lnTo>
                    <a:lnTo>
                      <a:pt x="265" y="49"/>
                    </a:lnTo>
                    <a:lnTo>
                      <a:pt x="293" y="56"/>
                    </a:lnTo>
                    <a:lnTo>
                      <a:pt x="324" y="63"/>
                    </a:lnTo>
                    <a:lnTo>
                      <a:pt x="355" y="69"/>
                    </a:lnTo>
                    <a:lnTo>
                      <a:pt x="387" y="72"/>
                    </a:lnTo>
                    <a:lnTo>
                      <a:pt x="421" y="74"/>
                    </a:lnTo>
                    <a:lnTo>
                      <a:pt x="455" y="74"/>
                    </a:lnTo>
                    <a:lnTo>
                      <a:pt x="494" y="70"/>
                    </a:lnTo>
                    <a:lnTo>
                      <a:pt x="479" y="87"/>
                    </a:lnTo>
                    <a:lnTo>
                      <a:pt x="465" y="101"/>
                    </a:lnTo>
                    <a:lnTo>
                      <a:pt x="453" y="113"/>
                    </a:lnTo>
                    <a:lnTo>
                      <a:pt x="444" y="128"/>
                    </a:lnTo>
                    <a:lnTo>
                      <a:pt x="435" y="141"/>
                    </a:lnTo>
                    <a:lnTo>
                      <a:pt x="430" y="156"/>
                    </a:lnTo>
                    <a:lnTo>
                      <a:pt x="427" y="172"/>
                    </a:lnTo>
                    <a:lnTo>
                      <a:pt x="423" y="188"/>
                    </a:lnTo>
                    <a:lnTo>
                      <a:pt x="405" y="179"/>
                    </a:lnTo>
                    <a:lnTo>
                      <a:pt x="387" y="172"/>
                    </a:lnTo>
                    <a:lnTo>
                      <a:pt x="368" y="166"/>
                    </a:lnTo>
                    <a:lnTo>
                      <a:pt x="350" y="161"/>
                    </a:lnTo>
                    <a:lnTo>
                      <a:pt x="327" y="157"/>
                    </a:lnTo>
                    <a:lnTo>
                      <a:pt x="306" y="157"/>
                    </a:lnTo>
                    <a:lnTo>
                      <a:pt x="282" y="157"/>
                    </a:lnTo>
                    <a:lnTo>
                      <a:pt x="257" y="161"/>
                    </a:lnTo>
                    <a:lnTo>
                      <a:pt x="227" y="122"/>
                    </a:lnTo>
                    <a:lnTo>
                      <a:pt x="192" y="95"/>
                    </a:lnTo>
                    <a:lnTo>
                      <a:pt x="158" y="78"/>
                    </a:lnTo>
                    <a:lnTo>
                      <a:pt x="122" y="63"/>
                    </a:lnTo>
                    <a:lnTo>
                      <a:pt x="86" y="51"/>
                    </a:lnTo>
                    <a:lnTo>
                      <a:pt x="53" y="40"/>
                    </a:lnTo>
                    <a:lnTo>
                      <a:pt x="25" y="24"/>
                    </a:lnTo>
                    <a:lnTo>
                      <a:pt x="0" y="1"/>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8" name="Freeform 99"/>
              <p:cNvSpPr>
                <a:spLocks/>
              </p:cNvSpPr>
              <p:nvPr/>
            </p:nvSpPr>
            <p:spPr bwMode="auto">
              <a:xfrm>
                <a:off x="3964" y="1666"/>
                <a:ext cx="4" cy="21"/>
              </a:xfrm>
              <a:custGeom>
                <a:avLst/>
                <a:gdLst>
                  <a:gd name="T0" fmla="*/ 4 w 73"/>
                  <a:gd name="T1" fmla="*/ 21 h 425"/>
                  <a:gd name="T2" fmla="*/ 0 w 73"/>
                  <a:gd name="T3" fmla="*/ 19 h 425"/>
                  <a:gd name="T4" fmla="*/ 0 w 73"/>
                  <a:gd name="T5" fmla="*/ 17 h 425"/>
                  <a:gd name="T6" fmla="*/ 0 w 73"/>
                  <a:gd name="T7" fmla="*/ 14 h 425"/>
                  <a:gd name="T8" fmla="*/ 0 w 73"/>
                  <a:gd name="T9" fmla="*/ 12 h 425"/>
                  <a:gd name="T10" fmla="*/ 0 w 73"/>
                  <a:gd name="T11" fmla="*/ 9 h 425"/>
                  <a:gd name="T12" fmla="*/ 1 w 73"/>
                  <a:gd name="T13" fmla="*/ 6 h 425"/>
                  <a:gd name="T14" fmla="*/ 1 w 73"/>
                  <a:gd name="T15" fmla="*/ 4 h 425"/>
                  <a:gd name="T16" fmla="*/ 2 w 73"/>
                  <a:gd name="T17" fmla="*/ 2 h 425"/>
                  <a:gd name="T18" fmla="*/ 4 w 73"/>
                  <a:gd name="T19" fmla="*/ 0 h 425"/>
                  <a:gd name="T20" fmla="*/ 3 w 73"/>
                  <a:gd name="T21" fmla="*/ 4 h 425"/>
                  <a:gd name="T22" fmla="*/ 4 w 73"/>
                  <a:gd name="T23" fmla="*/ 9 h 425"/>
                  <a:gd name="T24" fmla="*/ 4 w 73"/>
                  <a:gd name="T25" fmla="*/ 15 h 425"/>
                  <a:gd name="T26" fmla="*/ 4 w 73"/>
                  <a:gd name="T27" fmla="*/ 21 h 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 h="425">
                    <a:moveTo>
                      <a:pt x="73" y="425"/>
                    </a:moveTo>
                    <a:lnTo>
                      <a:pt x="0" y="391"/>
                    </a:lnTo>
                    <a:lnTo>
                      <a:pt x="7" y="344"/>
                    </a:lnTo>
                    <a:lnTo>
                      <a:pt x="9" y="292"/>
                    </a:lnTo>
                    <a:lnTo>
                      <a:pt x="7" y="233"/>
                    </a:lnTo>
                    <a:lnTo>
                      <a:pt x="7" y="178"/>
                    </a:lnTo>
                    <a:lnTo>
                      <a:pt x="11" y="123"/>
                    </a:lnTo>
                    <a:lnTo>
                      <a:pt x="21" y="73"/>
                    </a:lnTo>
                    <a:lnTo>
                      <a:pt x="41" y="32"/>
                    </a:lnTo>
                    <a:lnTo>
                      <a:pt x="73" y="0"/>
                    </a:lnTo>
                    <a:lnTo>
                      <a:pt x="61" y="84"/>
                    </a:lnTo>
                    <a:lnTo>
                      <a:pt x="64" y="187"/>
                    </a:lnTo>
                    <a:lnTo>
                      <a:pt x="72" y="304"/>
                    </a:lnTo>
                    <a:lnTo>
                      <a:pt x="73" y="425"/>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39" name="Freeform 100"/>
              <p:cNvSpPr>
                <a:spLocks/>
              </p:cNvSpPr>
              <p:nvPr/>
            </p:nvSpPr>
            <p:spPr bwMode="auto">
              <a:xfrm>
                <a:off x="3941" y="1684"/>
                <a:ext cx="27" cy="6"/>
              </a:xfrm>
              <a:custGeom>
                <a:avLst/>
                <a:gdLst>
                  <a:gd name="T0" fmla="*/ 0 w 563"/>
                  <a:gd name="T1" fmla="*/ 5 h 141"/>
                  <a:gd name="T2" fmla="*/ 2 w 563"/>
                  <a:gd name="T3" fmla="*/ 4 h 141"/>
                  <a:gd name="T4" fmla="*/ 4 w 563"/>
                  <a:gd name="T5" fmla="*/ 4 h 141"/>
                  <a:gd name="T6" fmla="*/ 6 w 563"/>
                  <a:gd name="T7" fmla="*/ 3 h 141"/>
                  <a:gd name="T8" fmla="*/ 7 w 563"/>
                  <a:gd name="T9" fmla="*/ 3 h 141"/>
                  <a:gd name="T10" fmla="*/ 9 w 563"/>
                  <a:gd name="T11" fmla="*/ 3 h 141"/>
                  <a:gd name="T12" fmla="*/ 11 w 563"/>
                  <a:gd name="T13" fmla="*/ 2 h 141"/>
                  <a:gd name="T14" fmla="*/ 13 w 563"/>
                  <a:gd name="T15" fmla="*/ 2 h 141"/>
                  <a:gd name="T16" fmla="*/ 14 w 563"/>
                  <a:gd name="T17" fmla="*/ 1 h 141"/>
                  <a:gd name="T18" fmla="*/ 16 w 563"/>
                  <a:gd name="T19" fmla="*/ 1 h 141"/>
                  <a:gd name="T20" fmla="*/ 17 w 563"/>
                  <a:gd name="T21" fmla="*/ 0 h 141"/>
                  <a:gd name="T22" fmla="*/ 19 w 563"/>
                  <a:gd name="T23" fmla="*/ 0 h 141"/>
                  <a:gd name="T24" fmla="*/ 20 w 563"/>
                  <a:gd name="T25" fmla="*/ 0 h 141"/>
                  <a:gd name="T26" fmla="*/ 22 w 563"/>
                  <a:gd name="T27" fmla="*/ 0 h 141"/>
                  <a:gd name="T28" fmla="*/ 23 w 563"/>
                  <a:gd name="T29" fmla="*/ 0 h 141"/>
                  <a:gd name="T30" fmla="*/ 24 w 563"/>
                  <a:gd name="T31" fmla="*/ 1 h 141"/>
                  <a:gd name="T32" fmla="*/ 26 w 563"/>
                  <a:gd name="T33" fmla="*/ 1 h 141"/>
                  <a:gd name="T34" fmla="*/ 27 w 563"/>
                  <a:gd name="T35" fmla="*/ 2 h 141"/>
                  <a:gd name="T36" fmla="*/ 27 w 563"/>
                  <a:gd name="T37" fmla="*/ 3 h 141"/>
                  <a:gd name="T38" fmla="*/ 27 w 563"/>
                  <a:gd name="T39" fmla="*/ 4 h 141"/>
                  <a:gd name="T40" fmla="*/ 26 w 563"/>
                  <a:gd name="T41" fmla="*/ 5 h 141"/>
                  <a:gd name="T42" fmla="*/ 26 w 563"/>
                  <a:gd name="T43" fmla="*/ 5 h 141"/>
                  <a:gd name="T44" fmla="*/ 24 w 563"/>
                  <a:gd name="T45" fmla="*/ 6 h 141"/>
                  <a:gd name="T46" fmla="*/ 23 w 563"/>
                  <a:gd name="T47" fmla="*/ 6 h 141"/>
                  <a:gd name="T48" fmla="*/ 20 w 563"/>
                  <a:gd name="T49" fmla="*/ 6 h 141"/>
                  <a:gd name="T50" fmla="*/ 17 w 563"/>
                  <a:gd name="T51" fmla="*/ 5 h 141"/>
                  <a:gd name="T52" fmla="*/ 16 w 563"/>
                  <a:gd name="T53" fmla="*/ 5 h 141"/>
                  <a:gd name="T54" fmla="*/ 15 w 563"/>
                  <a:gd name="T55" fmla="*/ 5 h 141"/>
                  <a:gd name="T56" fmla="*/ 14 w 563"/>
                  <a:gd name="T57" fmla="*/ 5 h 141"/>
                  <a:gd name="T58" fmla="*/ 13 w 563"/>
                  <a:gd name="T59" fmla="*/ 5 h 141"/>
                  <a:gd name="T60" fmla="*/ 12 w 563"/>
                  <a:gd name="T61" fmla="*/ 5 h 141"/>
                  <a:gd name="T62" fmla="*/ 11 w 563"/>
                  <a:gd name="T63" fmla="*/ 5 h 141"/>
                  <a:gd name="T64" fmla="*/ 10 w 563"/>
                  <a:gd name="T65" fmla="*/ 5 h 141"/>
                  <a:gd name="T66" fmla="*/ 9 w 563"/>
                  <a:gd name="T67" fmla="*/ 5 h 141"/>
                  <a:gd name="T68" fmla="*/ 7 w 563"/>
                  <a:gd name="T69" fmla="*/ 5 h 141"/>
                  <a:gd name="T70" fmla="*/ 6 w 563"/>
                  <a:gd name="T71" fmla="*/ 5 h 141"/>
                  <a:gd name="T72" fmla="*/ 5 w 563"/>
                  <a:gd name="T73" fmla="*/ 5 h 141"/>
                  <a:gd name="T74" fmla="*/ 4 w 563"/>
                  <a:gd name="T75" fmla="*/ 5 h 141"/>
                  <a:gd name="T76" fmla="*/ 3 w 563"/>
                  <a:gd name="T77" fmla="*/ 5 h 141"/>
                  <a:gd name="T78" fmla="*/ 2 w 563"/>
                  <a:gd name="T79" fmla="*/ 5 h 141"/>
                  <a:gd name="T80" fmla="*/ 1 w 563"/>
                  <a:gd name="T81" fmla="*/ 5 h 141"/>
                  <a:gd name="T82" fmla="*/ 0 w 563"/>
                  <a:gd name="T83" fmla="*/ 5 h 1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3" h="141">
                    <a:moveTo>
                      <a:pt x="0" y="123"/>
                    </a:moveTo>
                    <a:lnTo>
                      <a:pt x="39" y="92"/>
                    </a:lnTo>
                    <a:lnTo>
                      <a:pt x="79" y="89"/>
                    </a:lnTo>
                    <a:lnTo>
                      <a:pt x="119" y="82"/>
                    </a:lnTo>
                    <a:lnTo>
                      <a:pt x="156" y="73"/>
                    </a:lnTo>
                    <a:lnTo>
                      <a:pt x="193" y="62"/>
                    </a:lnTo>
                    <a:lnTo>
                      <a:pt x="229" y="51"/>
                    </a:lnTo>
                    <a:lnTo>
                      <a:pt x="263" y="39"/>
                    </a:lnTo>
                    <a:lnTo>
                      <a:pt x="297" y="28"/>
                    </a:lnTo>
                    <a:lnTo>
                      <a:pt x="330" y="16"/>
                    </a:lnTo>
                    <a:lnTo>
                      <a:pt x="362" y="9"/>
                    </a:lnTo>
                    <a:lnTo>
                      <a:pt x="393" y="2"/>
                    </a:lnTo>
                    <a:lnTo>
                      <a:pt x="421" y="0"/>
                    </a:lnTo>
                    <a:lnTo>
                      <a:pt x="451" y="0"/>
                    </a:lnTo>
                    <a:lnTo>
                      <a:pt x="479" y="4"/>
                    </a:lnTo>
                    <a:lnTo>
                      <a:pt x="506" y="15"/>
                    </a:lnTo>
                    <a:lnTo>
                      <a:pt x="533" y="30"/>
                    </a:lnTo>
                    <a:lnTo>
                      <a:pt x="561" y="51"/>
                    </a:lnTo>
                    <a:lnTo>
                      <a:pt x="563" y="75"/>
                    </a:lnTo>
                    <a:lnTo>
                      <a:pt x="559" y="96"/>
                    </a:lnTo>
                    <a:lnTo>
                      <a:pt x="549" y="114"/>
                    </a:lnTo>
                    <a:lnTo>
                      <a:pt x="533" y="128"/>
                    </a:lnTo>
                    <a:lnTo>
                      <a:pt x="506" y="139"/>
                    </a:lnTo>
                    <a:lnTo>
                      <a:pt x="470" y="141"/>
                    </a:lnTo>
                    <a:lnTo>
                      <a:pt x="423" y="137"/>
                    </a:lnTo>
                    <a:lnTo>
                      <a:pt x="360" y="125"/>
                    </a:lnTo>
                    <a:lnTo>
                      <a:pt x="339" y="125"/>
                    </a:lnTo>
                    <a:lnTo>
                      <a:pt x="317" y="126"/>
                    </a:lnTo>
                    <a:lnTo>
                      <a:pt x="295" y="126"/>
                    </a:lnTo>
                    <a:lnTo>
                      <a:pt x="272" y="126"/>
                    </a:lnTo>
                    <a:lnTo>
                      <a:pt x="250" y="126"/>
                    </a:lnTo>
                    <a:lnTo>
                      <a:pt x="227" y="128"/>
                    </a:lnTo>
                    <a:lnTo>
                      <a:pt x="204" y="128"/>
                    </a:lnTo>
                    <a:lnTo>
                      <a:pt x="181" y="128"/>
                    </a:lnTo>
                    <a:lnTo>
                      <a:pt x="156" y="128"/>
                    </a:lnTo>
                    <a:lnTo>
                      <a:pt x="135" y="128"/>
                    </a:lnTo>
                    <a:lnTo>
                      <a:pt x="112" y="126"/>
                    </a:lnTo>
                    <a:lnTo>
                      <a:pt x="88" y="126"/>
                    </a:lnTo>
                    <a:lnTo>
                      <a:pt x="67" y="126"/>
                    </a:lnTo>
                    <a:lnTo>
                      <a:pt x="43" y="125"/>
                    </a:lnTo>
                    <a:lnTo>
                      <a:pt x="21" y="125"/>
                    </a:lnTo>
                    <a:lnTo>
                      <a:pt x="0" y="123"/>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0" name="Freeform 101"/>
              <p:cNvSpPr>
                <a:spLocks/>
              </p:cNvSpPr>
              <p:nvPr/>
            </p:nvSpPr>
            <p:spPr bwMode="auto">
              <a:xfrm>
                <a:off x="3916" y="1707"/>
                <a:ext cx="52" cy="12"/>
              </a:xfrm>
              <a:custGeom>
                <a:avLst/>
                <a:gdLst>
                  <a:gd name="T0" fmla="*/ 52 w 1090"/>
                  <a:gd name="T1" fmla="*/ 12 h 236"/>
                  <a:gd name="T2" fmla="*/ 49 w 1090"/>
                  <a:gd name="T3" fmla="*/ 7 h 236"/>
                  <a:gd name="T4" fmla="*/ 44 w 1090"/>
                  <a:gd name="T5" fmla="*/ 4 h 236"/>
                  <a:gd name="T6" fmla="*/ 39 w 1090"/>
                  <a:gd name="T7" fmla="*/ 2 h 236"/>
                  <a:gd name="T8" fmla="*/ 35 w 1090"/>
                  <a:gd name="T9" fmla="*/ 1 h 236"/>
                  <a:gd name="T10" fmla="*/ 31 w 1090"/>
                  <a:gd name="T11" fmla="*/ 0 h 236"/>
                  <a:gd name="T12" fmla="*/ 28 w 1090"/>
                  <a:gd name="T13" fmla="*/ 0 h 236"/>
                  <a:gd name="T14" fmla="*/ 25 w 1090"/>
                  <a:gd name="T15" fmla="*/ 0 h 236"/>
                  <a:gd name="T16" fmla="*/ 22 w 1090"/>
                  <a:gd name="T17" fmla="*/ 1 h 236"/>
                  <a:gd name="T18" fmla="*/ 20 w 1090"/>
                  <a:gd name="T19" fmla="*/ 1 h 236"/>
                  <a:gd name="T20" fmla="*/ 17 w 1090"/>
                  <a:gd name="T21" fmla="*/ 2 h 236"/>
                  <a:gd name="T22" fmla="*/ 15 w 1090"/>
                  <a:gd name="T23" fmla="*/ 4 h 236"/>
                  <a:gd name="T24" fmla="*/ 13 w 1090"/>
                  <a:gd name="T25" fmla="*/ 5 h 236"/>
                  <a:gd name="T26" fmla="*/ 10 w 1090"/>
                  <a:gd name="T27" fmla="*/ 6 h 236"/>
                  <a:gd name="T28" fmla="*/ 8 w 1090"/>
                  <a:gd name="T29" fmla="*/ 7 h 236"/>
                  <a:gd name="T30" fmla="*/ 6 w 1090"/>
                  <a:gd name="T31" fmla="*/ 8 h 236"/>
                  <a:gd name="T32" fmla="*/ 3 w 1090"/>
                  <a:gd name="T33" fmla="*/ 8 h 236"/>
                  <a:gd name="T34" fmla="*/ 0 w 1090"/>
                  <a:gd name="T35" fmla="*/ 8 h 236"/>
                  <a:gd name="T36" fmla="*/ 3 w 1090"/>
                  <a:gd name="T37" fmla="*/ 8 h 236"/>
                  <a:gd name="T38" fmla="*/ 6 w 1090"/>
                  <a:gd name="T39" fmla="*/ 8 h 236"/>
                  <a:gd name="T40" fmla="*/ 9 w 1090"/>
                  <a:gd name="T41" fmla="*/ 7 h 236"/>
                  <a:gd name="T42" fmla="*/ 11 w 1090"/>
                  <a:gd name="T43" fmla="*/ 7 h 236"/>
                  <a:gd name="T44" fmla="*/ 14 w 1090"/>
                  <a:gd name="T45" fmla="*/ 6 h 236"/>
                  <a:gd name="T46" fmla="*/ 17 w 1090"/>
                  <a:gd name="T47" fmla="*/ 5 h 236"/>
                  <a:gd name="T48" fmla="*/ 19 w 1090"/>
                  <a:gd name="T49" fmla="*/ 5 h 236"/>
                  <a:gd name="T50" fmla="*/ 22 w 1090"/>
                  <a:gd name="T51" fmla="*/ 4 h 236"/>
                  <a:gd name="T52" fmla="*/ 25 w 1090"/>
                  <a:gd name="T53" fmla="*/ 4 h 236"/>
                  <a:gd name="T54" fmla="*/ 28 w 1090"/>
                  <a:gd name="T55" fmla="*/ 4 h 236"/>
                  <a:gd name="T56" fmla="*/ 31 w 1090"/>
                  <a:gd name="T57" fmla="*/ 4 h 236"/>
                  <a:gd name="T58" fmla="*/ 35 w 1090"/>
                  <a:gd name="T59" fmla="*/ 4 h 236"/>
                  <a:gd name="T60" fmla="*/ 38 w 1090"/>
                  <a:gd name="T61" fmla="*/ 5 h 236"/>
                  <a:gd name="T62" fmla="*/ 43 w 1090"/>
                  <a:gd name="T63" fmla="*/ 7 h 236"/>
                  <a:gd name="T64" fmla="*/ 47 w 1090"/>
                  <a:gd name="T65" fmla="*/ 9 h 236"/>
                  <a:gd name="T66" fmla="*/ 52 w 1090"/>
                  <a:gd name="T67" fmla="*/ 12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0" h="236">
                    <a:moveTo>
                      <a:pt x="1090" y="236"/>
                    </a:moveTo>
                    <a:lnTo>
                      <a:pt x="1030" y="131"/>
                    </a:lnTo>
                    <a:lnTo>
                      <a:pt x="921" y="81"/>
                    </a:lnTo>
                    <a:lnTo>
                      <a:pt x="824" y="45"/>
                    </a:lnTo>
                    <a:lnTo>
                      <a:pt x="738" y="19"/>
                    </a:lnTo>
                    <a:lnTo>
                      <a:pt x="660" y="5"/>
                    </a:lnTo>
                    <a:lnTo>
                      <a:pt x="590" y="0"/>
                    </a:lnTo>
                    <a:lnTo>
                      <a:pt x="527" y="3"/>
                    </a:lnTo>
                    <a:lnTo>
                      <a:pt x="467" y="12"/>
                    </a:lnTo>
                    <a:lnTo>
                      <a:pt x="413" y="28"/>
                    </a:lnTo>
                    <a:lnTo>
                      <a:pt x="363" y="47"/>
                    </a:lnTo>
                    <a:lnTo>
                      <a:pt x="313" y="69"/>
                    </a:lnTo>
                    <a:lnTo>
                      <a:pt x="265" y="92"/>
                    </a:lnTo>
                    <a:lnTo>
                      <a:pt x="219" y="112"/>
                    </a:lnTo>
                    <a:lnTo>
                      <a:pt x="168" y="131"/>
                    </a:lnTo>
                    <a:lnTo>
                      <a:pt x="116" y="149"/>
                    </a:lnTo>
                    <a:lnTo>
                      <a:pt x="61" y="162"/>
                    </a:lnTo>
                    <a:lnTo>
                      <a:pt x="0" y="167"/>
                    </a:lnTo>
                    <a:lnTo>
                      <a:pt x="63" y="165"/>
                    </a:lnTo>
                    <a:lnTo>
                      <a:pt x="125" y="158"/>
                    </a:lnTo>
                    <a:lnTo>
                      <a:pt x="180" y="147"/>
                    </a:lnTo>
                    <a:lnTo>
                      <a:pt x="237" y="133"/>
                    </a:lnTo>
                    <a:lnTo>
                      <a:pt x="292" y="119"/>
                    </a:lnTo>
                    <a:lnTo>
                      <a:pt x="347" y="104"/>
                    </a:lnTo>
                    <a:lnTo>
                      <a:pt x="402" y="90"/>
                    </a:lnTo>
                    <a:lnTo>
                      <a:pt x="460" y="79"/>
                    </a:lnTo>
                    <a:lnTo>
                      <a:pt x="521" y="70"/>
                    </a:lnTo>
                    <a:lnTo>
                      <a:pt x="584" y="69"/>
                    </a:lnTo>
                    <a:lnTo>
                      <a:pt x="653" y="72"/>
                    </a:lnTo>
                    <a:lnTo>
                      <a:pt x="727" y="85"/>
                    </a:lnTo>
                    <a:lnTo>
                      <a:pt x="806" y="106"/>
                    </a:lnTo>
                    <a:lnTo>
                      <a:pt x="893" y="135"/>
                    </a:lnTo>
                    <a:lnTo>
                      <a:pt x="988" y="179"/>
                    </a:lnTo>
                    <a:lnTo>
                      <a:pt x="1090" y="236"/>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1" name="Freeform 102"/>
              <p:cNvSpPr>
                <a:spLocks/>
              </p:cNvSpPr>
              <p:nvPr/>
            </p:nvSpPr>
            <p:spPr bwMode="auto">
              <a:xfrm>
                <a:off x="3937" y="1639"/>
                <a:ext cx="11" cy="48"/>
              </a:xfrm>
              <a:custGeom>
                <a:avLst/>
                <a:gdLst>
                  <a:gd name="T0" fmla="*/ 5 w 240"/>
                  <a:gd name="T1" fmla="*/ 0 h 1015"/>
                  <a:gd name="T2" fmla="*/ 7 w 240"/>
                  <a:gd name="T3" fmla="*/ 2 h 1015"/>
                  <a:gd name="T4" fmla="*/ 9 w 240"/>
                  <a:gd name="T5" fmla="*/ 4 h 1015"/>
                  <a:gd name="T6" fmla="*/ 10 w 240"/>
                  <a:gd name="T7" fmla="*/ 7 h 1015"/>
                  <a:gd name="T8" fmla="*/ 11 w 240"/>
                  <a:gd name="T9" fmla="*/ 10 h 1015"/>
                  <a:gd name="T10" fmla="*/ 11 w 240"/>
                  <a:gd name="T11" fmla="*/ 12 h 1015"/>
                  <a:gd name="T12" fmla="*/ 11 w 240"/>
                  <a:gd name="T13" fmla="*/ 15 h 1015"/>
                  <a:gd name="T14" fmla="*/ 10 w 240"/>
                  <a:gd name="T15" fmla="*/ 18 h 1015"/>
                  <a:gd name="T16" fmla="*/ 9 w 240"/>
                  <a:gd name="T17" fmla="*/ 21 h 1015"/>
                  <a:gd name="T18" fmla="*/ 8 w 240"/>
                  <a:gd name="T19" fmla="*/ 25 h 1015"/>
                  <a:gd name="T20" fmla="*/ 6 w 240"/>
                  <a:gd name="T21" fmla="*/ 28 h 1015"/>
                  <a:gd name="T22" fmla="*/ 5 w 240"/>
                  <a:gd name="T23" fmla="*/ 31 h 1015"/>
                  <a:gd name="T24" fmla="*/ 4 w 240"/>
                  <a:gd name="T25" fmla="*/ 35 h 1015"/>
                  <a:gd name="T26" fmla="*/ 3 w 240"/>
                  <a:gd name="T27" fmla="*/ 38 h 1015"/>
                  <a:gd name="T28" fmla="*/ 2 w 240"/>
                  <a:gd name="T29" fmla="*/ 41 h 1015"/>
                  <a:gd name="T30" fmla="*/ 1 w 240"/>
                  <a:gd name="T31" fmla="*/ 45 h 1015"/>
                  <a:gd name="T32" fmla="*/ 1 w 240"/>
                  <a:gd name="T33" fmla="*/ 48 h 1015"/>
                  <a:gd name="T34" fmla="*/ 0 w 240"/>
                  <a:gd name="T35" fmla="*/ 45 h 1015"/>
                  <a:gd name="T36" fmla="*/ 0 w 240"/>
                  <a:gd name="T37" fmla="*/ 43 h 1015"/>
                  <a:gd name="T38" fmla="*/ 0 w 240"/>
                  <a:gd name="T39" fmla="*/ 40 h 1015"/>
                  <a:gd name="T40" fmla="*/ 1 w 240"/>
                  <a:gd name="T41" fmla="*/ 37 h 1015"/>
                  <a:gd name="T42" fmla="*/ 2 w 240"/>
                  <a:gd name="T43" fmla="*/ 34 h 1015"/>
                  <a:gd name="T44" fmla="*/ 3 w 240"/>
                  <a:gd name="T45" fmla="*/ 31 h 1015"/>
                  <a:gd name="T46" fmla="*/ 4 w 240"/>
                  <a:gd name="T47" fmla="*/ 28 h 1015"/>
                  <a:gd name="T48" fmla="*/ 5 w 240"/>
                  <a:gd name="T49" fmla="*/ 24 h 1015"/>
                  <a:gd name="T50" fmla="*/ 6 w 240"/>
                  <a:gd name="T51" fmla="*/ 21 h 1015"/>
                  <a:gd name="T52" fmla="*/ 6 w 240"/>
                  <a:gd name="T53" fmla="*/ 18 h 1015"/>
                  <a:gd name="T54" fmla="*/ 7 w 240"/>
                  <a:gd name="T55" fmla="*/ 15 h 1015"/>
                  <a:gd name="T56" fmla="*/ 7 w 240"/>
                  <a:gd name="T57" fmla="*/ 12 h 1015"/>
                  <a:gd name="T58" fmla="*/ 7 w 240"/>
                  <a:gd name="T59" fmla="*/ 9 h 1015"/>
                  <a:gd name="T60" fmla="*/ 7 w 240"/>
                  <a:gd name="T61" fmla="*/ 6 h 1015"/>
                  <a:gd name="T62" fmla="*/ 6 w 240"/>
                  <a:gd name="T63" fmla="*/ 3 h 1015"/>
                  <a:gd name="T64" fmla="*/ 5 w 240"/>
                  <a:gd name="T65" fmla="*/ 0 h 10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0" h="1015">
                    <a:moveTo>
                      <a:pt x="107" y="0"/>
                    </a:moveTo>
                    <a:lnTo>
                      <a:pt x="163" y="45"/>
                    </a:lnTo>
                    <a:lnTo>
                      <a:pt x="203" y="94"/>
                    </a:lnTo>
                    <a:lnTo>
                      <a:pt x="228" y="146"/>
                    </a:lnTo>
                    <a:lnTo>
                      <a:pt x="240" y="202"/>
                    </a:lnTo>
                    <a:lnTo>
                      <a:pt x="240" y="259"/>
                    </a:lnTo>
                    <a:lnTo>
                      <a:pt x="233" y="321"/>
                    </a:lnTo>
                    <a:lnTo>
                      <a:pt x="217" y="386"/>
                    </a:lnTo>
                    <a:lnTo>
                      <a:pt x="194" y="453"/>
                    </a:lnTo>
                    <a:lnTo>
                      <a:pt x="169" y="519"/>
                    </a:lnTo>
                    <a:lnTo>
                      <a:pt x="139" y="590"/>
                    </a:lnTo>
                    <a:lnTo>
                      <a:pt x="109" y="659"/>
                    </a:lnTo>
                    <a:lnTo>
                      <a:pt x="82" y="730"/>
                    </a:lnTo>
                    <a:lnTo>
                      <a:pt x="55" y="802"/>
                    </a:lnTo>
                    <a:lnTo>
                      <a:pt x="35" y="874"/>
                    </a:lnTo>
                    <a:lnTo>
                      <a:pt x="21" y="944"/>
                    </a:lnTo>
                    <a:lnTo>
                      <a:pt x="13" y="1015"/>
                    </a:lnTo>
                    <a:lnTo>
                      <a:pt x="2" y="960"/>
                    </a:lnTo>
                    <a:lnTo>
                      <a:pt x="0" y="903"/>
                    </a:lnTo>
                    <a:lnTo>
                      <a:pt x="7" y="844"/>
                    </a:lnTo>
                    <a:lnTo>
                      <a:pt x="19" y="780"/>
                    </a:lnTo>
                    <a:lnTo>
                      <a:pt x="37" y="716"/>
                    </a:lnTo>
                    <a:lnTo>
                      <a:pt x="57" y="650"/>
                    </a:lnTo>
                    <a:lnTo>
                      <a:pt x="78" y="583"/>
                    </a:lnTo>
                    <a:lnTo>
                      <a:pt x="101" y="515"/>
                    </a:lnTo>
                    <a:lnTo>
                      <a:pt x="121" y="446"/>
                    </a:lnTo>
                    <a:lnTo>
                      <a:pt x="139" y="378"/>
                    </a:lnTo>
                    <a:lnTo>
                      <a:pt x="154" y="311"/>
                    </a:lnTo>
                    <a:lnTo>
                      <a:pt x="161" y="245"/>
                    </a:lnTo>
                    <a:lnTo>
                      <a:pt x="163" y="180"/>
                    </a:lnTo>
                    <a:lnTo>
                      <a:pt x="156" y="117"/>
                    </a:lnTo>
                    <a:lnTo>
                      <a:pt x="137" y="57"/>
                    </a:lnTo>
                    <a:lnTo>
                      <a:pt x="107"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2" name="Freeform 103"/>
              <p:cNvSpPr>
                <a:spLocks/>
              </p:cNvSpPr>
              <p:nvPr/>
            </p:nvSpPr>
            <p:spPr bwMode="auto">
              <a:xfrm>
                <a:off x="3853" y="1520"/>
                <a:ext cx="49" cy="46"/>
              </a:xfrm>
              <a:custGeom>
                <a:avLst/>
                <a:gdLst>
                  <a:gd name="T0" fmla="*/ 49 w 1020"/>
                  <a:gd name="T1" fmla="*/ 1 h 965"/>
                  <a:gd name="T2" fmla="*/ 45 w 1020"/>
                  <a:gd name="T3" fmla="*/ 0 h 965"/>
                  <a:gd name="T4" fmla="*/ 41 w 1020"/>
                  <a:gd name="T5" fmla="*/ 0 h 965"/>
                  <a:gd name="T6" fmla="*/ 37 w 1020"/>
                  <a:gd name="T7" fmla="*/ 2 h 965"/>
                  <a:gd name="T8" fmla="*/ 34 w 1020"/>
                  <a:gd name="T9" fmla="*/ 4 h 965"/>
                  <a:gd name="T10" fmla="*/ 31 w 1020"/>
                  <a:gd name="T11" fmla="*/ 6 h 965"/>
                  <a:gd name="T12" fmla="*/ 27 w 1020"/>
                  <a:gd name="T13" fmla="*/ 10 h 965"/>
                  <a:gd name="T14" fmla="*/ 25 w 1020"/>
                  <a:gd name="T15" fmla="*/ 14 h 965"/>
                  <a:gd name="T16" fmla="*/ 22 w 1020"/>
                  <a:gd name="T17" fmla="*/ 18 h 965"/>
                  <a:gd name="T18" fmla="*/ 19 w 1020"/>
                  <a:gd name="T19" fmla="*/ 22 h 965"/>
                  <a:gd name="T20" fmla="*/ 17 w 1020"/>
                  <a:gd name="T21" fmla="*/ 26 h 965"/>
                  <a:gd name="T22" fmla="*/ 14 w 1020"/>
                  <a:gd name="T23" fmla="*/ 31 h 965"/>
                  <a:gd name="T24" fmla="*/ 12 w 1020"/>
                  <a:gd name="T25" fmla="*/ 35 h 965"/>
                  <a:gd name="T26" fmla="*/ 9 w 1020"/>
                  <a:gd name="T27" fmla="*/ 38 h 965"/>
                  <a:gd name="T28" fmla="*/ 6 w 1020"/>
                  <a:gd name="T29" fmla="*/ 41 h 965"/>
                  <a:gd name="T30" fmla="*/ 3 w 1020"/>
                  <a:gd name="T31" fmla="*/ 44 h 965"/>
                  <a:gd name="T32" fmla="*/ 0 w 1020"/>
                  <a:gd name="T33" fmla="*/ 46 h 965"/>
                  <a:gd name="T34" fmla="*/ 3 w 1020"/>
                  <a:gd name="T35" fmla="*/ 45 h 965"/>
                  <a:gd name="T36" fmla="*/ 6 w 1020"/>
                  <a:gd name="T37" fmla="*/ 43 h 965"/>
                  <a:gd name="T38" fmla="*/ 9 w 1020"/>
                  <a:gd name="T39" fmla="*/ 41 h 965"/>
                  <a:gd name="T40" fmla="*/ 12 w 1020"/>
                  <a:gd name="T41" fmla="*/ 38 h 965"/>
                  <a:gd name="T42" fmla="*/ 15 w 1020"/>
                  <a:gd name="T43" fmla="*/ 35 h 965"/>
                  <a:gd name="T44" fmla="*/ 18 w 1020"/>
                  <a:gd name="T45" fmla="*/ 31 h 965"/>
                  <a:gd name="T46" fmla="*/ 20 w 1020"/>
                  <a:gd name="T47" fmla="*/ 27 h 965"/>
                  <a:gd name="T48" fmla="*/ 23 w 1020"/>
                  <a:gd name="T49" fmla="*/ 23 h 965"/>
                  <a:gd name="T50" fmla="*/ 26 w 1020"/>
                  <a:gd name="T51" fmla="*/ 20 h 965"/>
                  <a:gd name="T52" fmla="*/ 28 w 1020"/>
                  <a:gd name="T53" fmla="*/ 16 h 965"/>
                  <a:gd name="T54" fmla="*/ 31 w 1020"/>
                  <a:gd name="T55" fmla="*/ 12 h 965"/>
                  <a:gd name="T56" fmla="*/ 34 w 1020"/>
                  <a:gd name="T57" fmla="*/ 9 h 965"/>
                  <a:gd name="T58" fmla="*/ 38 w 1020"/>
                  <a:gd name="T59" fmla="*/ 6 h 965"/>
                  <a:gd name="T60" fmla="*/ 41 w 1020"/>
                  <a:gd name="T61" fmla="*/ 4 h 965"/>
                  <a:gd name="T62" fmla="*/ 45 w 1020"/>
                  <a:gd name="T63" fmla="*/ 2 h 965"/>
                  <a:gd name="T64" fmla="*/ 49 w 1020"/>
                  <a:gd name="T65" fmla="*/ 1 h 9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0" h="965">
                    <a:moveTo>
                      <a:pt x="1020" y="16"/>
                    </a:moveTo>
                    <a:lnTo>
                      <a:pt x="929" y="0"/>
                    </a:lnTo>
                    <a:lnTo>
                      <a:pt x="848" y="7"/>
                    </a:lnTo>
                    <a:lnTo>
                      <a:pt x="771" y="34"/>
                    </a:lnTo>
                    <a:lnTo>
                      <a:pt x="700" y="76"/>
                    </a:lnTo>
                    <a:lnTo>
                      <a:pt x="636" y="135"/>
                    </a:lnTo>
                    <a:lnTo>
                      <a:pt x="572" y="204"/>
                    </a:lnTo>
                    <a:lnTo>
                      <a:pt x="513" y="284"/>
                    </a:lnTo>
                    <a:lnTo>
                      <a:pt x="457" y="371"/>
                    </a:lnTo>
                    <a:lnTo>
                      <a:pt x="403" y="459"/>
                    </a:lnTo>
                    <a:lnTo>
                      <a:pt x="350" y="551"/>
                    </a:lnTo>
                    <a:lnTo>
                      <a:pt x="297" y="640"/>
                    </a:lnTo>
                    <a:lnTo>
                      <a:pt x="242" y="724"/>
                    </a:lnTo>
                    <a:lnTo>
                      <a:pt x="185" y="801"/>
                    </a:lnTo>
                    <a:lnTo>
                      <a:pt x="127" y="869"/>
                    </a:lnTo>
                    <a:lnTo>
                      <a:pt x="66" y="926"/>
                    </a:lnTo>
                    <a:lnTo>
                      <a:pt x="0" y="965"/>
                    </a:lnTo>
                    <a:lnTo>
                      <a:pt x="69" y="942"/>
                    </a:lnTo>
                    <a:lnTo>
                      <a:pt x="133" y="903"/>
                    </a:lnTo>
                    <a:lnTo>
                      <a:pt x="194" y="852"/>
                    </a:lnTo>
                    <a:lnTo>
                      <a:pt x="253" y="793"/>
                    </a:lnTo>
                    <a:lnTo>
                      <a:pt x="309" y="724"/>
                    </a:lnTo>
                    <a:lnTo>
                      <a:pt x="365" y="650"/>
                    </a:lnTo>
                    <a:lnTo>
                      <a:pt x="419" y="571"/>
                    </a:lnTo>
                    <a:lnTo>
                      <a:pt x="475" y="490"/>
                    </a:lnTo>
                    <a:lnTo>
                      <a:pt x="531" y="410"/>
                    </a:lnTo>
                    <a:lnTo>
                      <a:pt x="590" y="331"/>
                    </a:lnTo>
                    <a:lnTo>
                      <a:pt x="650" y="257"/>
                    </a:lnTo>
                    <a:lnTo>
                      <a:pt x="715" y="188"/>
                    </a:lnTo>
                    <a:lnTo>
                      <a:pt x="784" y="129"/>
                    </a:lnTo>
                    <a:lnTo>
                      <a:pt x="857" y="78"/>
                    </a:lnTo>
                    <a:lnTo>
                      <a:pt x="935" y="39"/>
                    </a:lnTo>
                    <a:lnTo>
                      <a:pt x="1020" y="16"/>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3" name="Freeform 104"/>
              <p:cNvSpPr>
                <a:spLocks/>
              </p:cNvSpPr>
              <p:nvPr/>
            </p:nvSpPr>
            <p:spPr bwMode="auto">
              <a:xfrm>
                <a:off x="3863" y="1555"/>
                <a:ext cx="21" cy="78"/>
              </a:xfrm>
              <a:custGeom>
                <a:avLst/>
                <a:gdLst>
                  <a:gd name="T0" fmla="*/ 3 w 440"/>
                  <a:gd name="T1" fmla="*/ 0 h 1629"/>
                  <a:gd name="T2" fmla="*/ 0 w 440"/>
                  <a:gd name="T3" fmla="*/ 3 h 1629"/>
                  <a:gd name="T4" fmla="*/ 1 w 440"/>
                  <a:gd name="T5" fmla="*/ 7 h 1629"/>
                  <a:gd name="T6" fmla="*/ 3 w 440"/>
                  <a:gd name="T7" fmla="*/ 10 h 1629"/>
                  <a:gd name="T8" fmla="*/ 4 w 440"/>
                  <a:gd name="T9" fmla="*/ 13 h 1629"/>
                  <a:gd name="T10" fmla="*/ 6 w 440"/>
                  <a:gd name="T11" fmla="*/ 16 h 1629"/>
                  <a:gd name="T12" fmla="*/ 8 w 440"/>
                  <a:gd name="T13" fmla="*/ 18 h 1629"/>
                  <a:gd name="T14" fmla="*/ 11 w 440"/>
                  <a:gd name="T15" fmla="*/ 21 h 1629"/>
                  <a:gd name="T16" fmla="*/ 12 w 440"/>
                  <a:gd name="T17" fmla="*/ 24 h 1629"/>
                  <a:gd name="T18" fmla="*/ 14 w 440"/>
                  <a:gd name="T19" fmla="*/ 27 h 1629"/>
                  <a:gd name="T20" fmla="*/ 15 w 440"/>
                  <a:gd name="T21" fmla="*/ 31 h 1629"/>
                  <a:gd name="T22" fmla="*/ 16 w 440"/>
                  <a:gd name="T23" fmla="*/ 35 h 1629"/>
                  <a:gd name="T24" fmla="*/ 17 w 440"/>
                  <a:gd name="T25" fmla="*/ 40 h 1629"/>
                  <a:gd name="T26" fmla="*/ 16 w 440"/>
                  <a:gd name="T27" fmla="*/ 45 h 1629"/>
                  <a:gd name="T28" fmla="*/ 16 w 440"/>
                  <a:gd name="T29" fmla="*/ 52 h 1629"/>
                  <a:gd name="T30" fmla="*/ 14 w 440"/>
                  <a:gd name="T31" fmla="*/ 59 h 1629"/>
                  <a:gd name="T32" fmla="*/ 11 w 440"/>
                  <a:gd name="T33" fmla="*/ 68 h 1629"/>
                  <a:gd name="T34" fmla="*/ 7 w 440"/>
                  <a:gd name="T35" fmla="*/ 78 h 1629"/>
                  <a:gd name="T36" fmla="*/ 13 w 440"/>
                  <a:gd name="T37" fmla="*/ 68 h 1629"/>
                  <a:gd name="T38" fmla="*/ 17 w 440"/>
                  <a:gd name="T39" fmla="*/ 60 h 1629"/>
                  <a:gd name="T40" fmla="*/ 19 w 440"/>
                  <a:gd name="T41" fmla="*/ 52 h 1629"/>
                  <a:gd name="T42" fmla="*/ 21 w 440"/>
                  <a:gd name="T43" fmla="*/ 45 h 1629"/>
                  <a:gd name="T44" fmla="*/ 21 w 440"/>
                  <a:gd name="T45" fmla="*/ 39 h 1629"/>
                  <a:gd name="T46" fmla="*/ 21 w 440"/>
                  <a:gd name="T47" fmla="*/ 34 h 1629"/>
                  <a:gd name="T48" fmla="*/ 19 w 440"/>
                  <a:gd name="T49" fmla="*/ 29 h 1629"/>
                  <a:gd name="T50" fmla="*/ 17 w 440"/>
                  <a:gd name="T51" fmla="*/ 25 h 1629"/>
                  <a:gd name="T52" fmla="*/ 15 w 440"/>
                  <a:gd name="T53" fmla="*/ 21 h 1629"/>
                  <a:gd name="T54" fmla="*/ 13 w 440"/>
                  <a:gd name="T55" fmla="*/ 18 h 1629"/>
                  <a:gd name="T56" fmla="*/ 10 w 440"/>
                  <a:gd name="T57" fmla="*/ 15 h 1629"/>
                  <a:gd name="T58" fmla="*/ 8 w 440"/>
                  <a:gd name="T59" fmla="*/ 12 h 1629"/>
                  <a:gd name="T60" fmla="*/ 6 w 440"/>
                  <a:gd name="T61" fmla="*/ 9 h 1629"/>
                  <a:gd name="T62" fmla="*/ 4 w 440"/>
                  <a:gd name="T63" fmla="*/ 6 h 1629"/>
                  <a:gd name="T64" fmla="*/ 3 w 440"/>
                  <a:gd name="T65" fmla="*/ 3 h 1629"/>
                  <a:gd name="T66" fmla="*/ 3 w 440"/>
                  <a:gd name="T67" fmla="*/ 0 h 16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 h="1629">
                    <a:moveTo>
                      <a:pt x="56" y="0"/>
                    </a:moveTo>
                    <a:lnTo>
                      <a:pt x="0" y="59"/>
                    </a:lnTo>
                    <a:lnTo>
                      <a:pt x="23" y="139"/>
                    </a:lnTo>
                    <a:lnTo>
                      <a:pt x="56" y="209"/>
                    </a:lnTo>
                    <a:lnTo>
                      <a:pt x="94" y="270"/>
                    </a:lnTo>
                    <a:lnTo>
                      <a:pt x="135" y="328"/>
                    </a:lnTo>
                    <a:lnTo>
                      <a:pt x="177" y="383"/>
                    </a:lnTo>
                    <a:lnTo>
                      <a:pt x="220" y="441"/>
                    </a:lnTo>
                    <a:lnTo>
                      <a:pt x="259" y="500"/>
                    </a:lnTo>
                    <a:lnTo>
                      <a:pt x="293" y="566"/>
                    </a:lnTo>
                    <a:lnTo>
                      <a:pt x="323" y="641"/>
                    </a:lnTo>
                    <a:lnTo>
                      <a:pt x="341" y="726"/>
                    </a:lnTo>
                    <a:lnTo>
                      <a:pt x="350" y="827"/>
                    </a:lnTo>
                    <a:lnTo>
                      <a:pt x="344" y="944"/>
                    </a:lnTo>
                    <a:lnTo>
                      <a:pt x="325" y="1079"/>
                    </a:lnTo>
                    <a:lnTo>
                      <a:pt x="286" y="1238"/>
                    </a:lnTo>
                    <a:lnTo>
                      <a:pt x="231" y="1419"/>
                    </a:lnTo>
                    <a:lnTo>
                      <a:pt x="153" y="1629"/>
                    </a:lnTo>
                    <a:lnTo>
                      <a:pt x="267" y="1428"/>
                    </a:lnTo>
                    <a:lnTo>
                      <a:pt x="350" y="1247"/>
                    </a:lnTo>
                    <a:lnTo>
                      <a:pt x="403" y="1087"/>
                    </a:lnTo>
                    <a:lnTo>
                      <a:pt x="435" y="946"/>
                    </a:lnTo>
                    <a:lnTo>
                      <a:pt x="440" y="820"/>
                    </a:lnTo>
                    <a:lnTo>
                      <a:pt x="430" y="708"/>
                    </a:lnTo>
                    <a:lnTo>
                      <a:pt x="402" y="610"/>
                    </a:lnTo>
                    <a:lnTo>
                      <a:pt x="364" y="523"/>
                    </a:lnTo>
                    <a:lnTo>
                      <a:pt x="318" y="445"/>
                    </a:lnTo>
                    <a:lnTo>
                      <a:pt x="267" y="372"/>
                    </a:lnTo>
                    <a:lnTo>
                      <a:pt x="215" y="308"/>
                    </a:lnTo>
                    <a:lnTo>
                      <a:pt x="165" y="244"/>
                    </a:lnTo>
                    <a:lnTo>
                      <a:pt x="121" y="185"/>
                    </a:lnTo>
                    <a:lnTo>
                      <a:pt x="87" y="125"/>
                    </a:lnTo>
                    <a:lnTo>
                      <a:pt x="63" y="64"/>
                    </a:lnTo>
                    <a:lnTo>
                      <a:pt x="56"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4" name="Freeform 105"/>
              <p:cNvSpPr>
                <a:spLocks/>
              </p:cNvSpPr>
              <p:nvPr/>
            </p:nvSpPr>
            <p:spPr bwMode="auto">
              <a:xfrm>
                <a:off x="3877" y="1608"/>
                <a:ext cx="49" cy="107"/>
              </a:xfrm>
              <a:custGeom>
                <a:avLst/>
                <a:gdLst>
                  <a:gd name="T0" fmla="*/ 4 w 1022"/>
                  <a:gd name="T1" fmla="*/ 0 h 2238"/>
                  <a:gd name="T2" fmla="*/ 1 w 1022"/>
                  <a:gd name="T3" fmla="*/ 7 h 2238"/>
                  <a:gd name="T4" fmla="*/ 1 w 1022"/>
                  <a:gd name="T5" fmla="*/ 16 h 2238"/>
                  <a:gd name="T6" fmla="*/ 1 w 1022"/>
                  <a:gd name="T7" fmla="*/ 25 h 2238"/>
                  <a:gd name="T8" fmla="*/ 1 w 1022"/>
                  <a:gd name="T9" fmla="*/ 35 h 2238"/>
                  <a:gd name="T10" fmla="*/ 0 w 1022"/>
                  <a:gd name="T11" fmla="*/ 45 h 2238"/>
                  <a:gd name="T12" fmla="*/ 0 w 1022"/>
                  <a:gd name="T13" fmla="*/ 55 h 2238"/>
                  <a:gd name="T14" fmla="*/ 0 w 1022"/>
                  <a:gd name="T15" fmla="*/ 64 h 2238"/>
                  <a:gd name="T16" fmla="*/ 2 w 1022"/>
                  <a:gd name="T17" fmla="*/ 72 h 2238"/>
                  <a:gd name="T18" fmla="*/ 4 w 1022"/>
                  <a:gd name="T19" fmla="*/ 80 h 2238"/>
                  <a:gd name="T20" fmla="*/ 5 w 1022"/>
                  <a:gd name="T21" fmla="*/ 83 h 2238"/>
                  <a:gd name="T22" fmla="*/ 7 w 1022"/>
                  <a:gd name="T23" fmla="*/ 85 h 2238"/>
                  <a:gd name="T24" fmla="*/ 9 w 1022"/>
                  <a:gd name="T25" fmla="*/ 88 h 2238"/>
                  <a:gd name="T26" fmla="*/ 11 w 1022"/>
                  <a:gd name="T27" fmla="*/ 91 h 2238"/>
                  <a:gd name="T28" fmla="*/ 14 w 1022"/>
                  <a:gd name="T29" fmla="*/ 93 h 2238"/>
                  <a:gd name="T30" fmla="*/ 17 w 1022"/>
                  <a:gd name="T31" fmla="*/ 96 h 2238"/>
                  <a:gd name="T32" fmla="*/ 20 w 1022"/>
                  <a:gd name="T33" fmla="*/ 98 h 2238"/>
                  <a:gd name="T34" fmla="*/ 23 w 1022"/>
                  <a:gd name="T35" fmla="*/ 100 h 2238"/>
                  <a:gd name="T36" fmla="*/ 27 w 1022"/>
                  <a:gd name="T37" fmla="*/ 102 h 2238"/>
                  <a:gd name="T38" fmla="*/ 30 w 1022"/>
                  <a:gd name="T39" fmla="*/ 104 h 2238"/>
                  <a:gd name="T40" fmla="*/ 33 w 1022"/>
                  <a:gd name="T41" fmla="*/ 105 h 2238"/>
                  <a:gd name="T42" fmla="*/ 37 w 1022"/>
                  <a:gd name="T43" fmla="*/ 106 h 2238"/>
                  <a:gd name="T44" fmla="*/ 40 w 1022"/>
                  <a:gd name="T45" fmla="*/ 107 h 2238"/>
                  <a:gd name="T46" fmla="*/ 43 w 1022"/>
                  <a:gd name="T47" fmla="*/ 107 h 2238"/>
                  <a:gd name="T48" fmla="*/ 46 w 1022"/>
                  <a:gd name="T49" fmla="*/ 107 h 2238"/>
                  <a:gd name="T50" fmla="*/ 49 w 1022"/>
                  <a:gd name="T51" fmla="*/ 107 h 2238"/>
                  <a:gd name="T52" fmla="*/ 46 w 1022"/>
                  <a:gd name="T53" fmla="*/ 106 h 2238"/>
                  <a:gd name="T54" fmla="*/ 42 w 1022"/>
                  <a:gd name="T55" fmla="*/ 105 h 2238"/>
                  <a:gd name="T56" fmla="*/ 39 w 1022"/>
                  <a:gd name="T57" fmla="*/ 104 h 2238"/>
                  <a:gd name="T58" fmla="*/ 36 w 1022"/>
                  <a:gd name="T59" fmla="*/ 102 h 2238"/>
                  <a:gd name="T60" fmla="*/ 33 w 1022"/>
                  <a:gd name="T61" fmla="*/ 101 h 2238"/>
                  <a:gd name="T62" fmla="*/ 30 w 1022"/>
                  <a:gd name="T63" fmla="*/ 100 h 2238"/>
                  <a:gd name="T64" fmla="*/ 27 w 1022"/>
                  <a:gd name="T65" fmla="*/ 98 h 2238"/>
                  <a:gd name="T66" fmla="*/ 24 w 1022"/>
                  <a:gd name="T67" fmla="*/ 96 h 2238"/>
                  <a:gd name="T68" fmla="*/ 21 w 1022"/>
                  <a:gd name="T69" fmla="*/ 95 h 2238"/>
                  <a:gd name="T70" fmla="*/ 19 w 1022"/>
                  <a:gd name="T71" fmla="*/ 93 h 2238"/>
                  <a:gd name="T72" fmla="*/ 17 w 1022"/>
                  <a:gd name="T73" fmla="*/ 91 h 2238"/>
                  <a:gd name="T74" fmla="*/ 14 w 1022"/>
                  <a:gd name="T75" fmla="*/ 89 h 2238"/>
                  <a:gd name="T76" fmla="*/ 13 w 1022"/>
                  <a:gd name="T77" fmla="*/ 86 h 2238"/>
                  <a:gd name="T78" fmla="*/ 11 w 1022"/>
                  <a:gd name="T79" fmla="*/ 84 h 2238"/>
                  <a:gd name="T80" fmla="*/ 9 w 1022"/>
                  <a:gd name="T81" fmla="*/ 81 h 2238"/>
                  <a:gd name="T82" fmla="*/ 8 w 1022"/>
                  <a:gd name="T83" fmla="*/ 78 h 2238"/>
                  <a:gd name="T84" fmla="*/ 6 w 1022"/>
                  <a:gd name="T85" fmla="*/ 70 h 2238"/>
                  <a:gd name="T86" fmla="*/ 4 w 1022"/>
                  <a:gd name="T87" fmla="*/ 61 h 2238"/>
                  <a:gd name="T88" fmla="*/ 4 w 1022"/>
                  <a:gd name="T89" fmla="*/ 52 h 2238"/>
                  <a:gd name="T90" fmla="*/ 4 w 1022"/>
                  <a:gd name="T91" fmla="*/ 42 h 2238"/>
                  <a:gd name="T92" fmla="*/ 5 w 1022"/>
                  <a:gd name="T93" fmla="*/ 31 h 2238"/>
                  <a:gd name="T94" fmla="*/ 5 w 1022"/>
                  <a:gd name="T95" fmla="*/ 21 h 2238"/>
                  <a:gd name="T96" fmla="*/ 5 w 1022"/>
                  <a:gd name="T97" fmla="*/ 11 h 2238"/>
                  <a:gd name="T98" fmla="*/ 4 w 1022"/>
                  <a:gd name="T99" fmla="*/ 0 h 22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2238">
                    <a:moveTo>
                      <a:pt x="80" y="0"/>
                    </a:moveTo>
                    <a:lnTo>
                      <a:pt x="16" y="155"/>
                    </a:lnTo>
                    <a:lnTo>
                      <a:pt x="26" y="337"/>
                    </a:lnTo>
                    <a:lnTo>
                      <a:pt x="23" y="531"/>
                    </a:lnTo>
                    <a:lnTo>
                      <a:pt x="14" y="736"/>
                    </a:lnTo>
                    <a:lnTo>
                      <a:pt x="4" y="940"/>
                    </a:lnTo>
                    <a:lnTo>
                      <a:pt x="0" y="1143"/>
                    </a:lnTo>
                    <a:lnTo>
                      <a:pt x="9" y="1335"/>
                    </a:lnTo>
                    <a:lnTo>
                      <a:pt x="32" y="1514"/>
                    </a:lnTo>
                    <a:lnTo>
                      <a:pt x="80" y="1673"/>
                    </a:lnTo>
                    <a:lnTo>
                      <a:pt x="109" y="1730"/>
                    </a:lnTo>
                    <a:lnTo>
                      <a:pt x="145" y="1788"/>
                    </a:lnTo>
                    <a:lnTo>
                      <a:pt x="190" y="1845"/>
                    </a:lnTo>
                    <a:lnTo>
                      <a:pt x="238" y="1900"/>
                    </a:lnTo>
                    <a:lnTo>
                      <a:pt x="295" y="1954"/>
                    </a:lnTo>
                    <a:lnTo>
                      <a:pt x="356" y="2005"/>
                    </a:lnTo>
                    <a:lnTo>
                      <a:pt x="419" y="2051"/>
                    </a:lnTo>
                    <a:lnTo>
                      <a:pt x="485" y="2094"/>
                    </a:lnTo>
                    <a:lnTo>
                      <a:pt x="556" y="2133"/>
                    </a:lnTo>
                    <a:lnTo>
                      <a:pt x="624" y="2167"/>
                    </a:lnTo>
                    <a:lnTo>
                      <a:pt x="695" y="2194"/>
                    </a:lnTo>
                    <a:lnTo>
                      <a:pt x="766" y="2215"/>
                    </a:lnTo>
                    <a:lnTo>
                      <a:pt x="834" y="2229"/>
                    </a:lnTo>
                    <a:lnTo>
                      <a:pt x="901" y="2238"/>
                    </a:lnTo>
                    <a:lnTo>
                      <a:pt x="962" y="2238"/>
                    </a:lnTo>
                    <a:lnTo>
                      <a:pt x="1022" y="2229"/>
                    </a:lnTo>
                    <a:lnTo>
                      <a:pt x="949" y="2210"/>
                    </a:lnTo>
                    <a:lnTo>
                      <a:pt x="878" y="2188"/>
                    </a:lnTo>
                    <a:lnTo>
                      <a:pt x="810" y="2165"/>
                    </a:lnTo>
                    <a:lnTo>
                      <a:pt x="743" y="2140"/>
                    </a:lnTo>
                    <a:lnTo>
                      <a:pt x="679" y="2110"/>
                    </a:lnTo>
                    <a:lnTo>
                      <a:pt x="617" y="2082"/>
                    </a:lnTo>
                    <a:lnTo>
                      <a:pt x="556" y="2049"/>
                    </a:lnTo>
                    <a:lnTo>
                      <a:pt x="498" y="2016"/>
                    </a:lnTo>
                    <a:lnTo>
                      <a:pt x="444" y="1979"/>
                    </a:lnTo>
                    <a:lnTo>
                      <a:pt x="394" y="1939"/>
                    </a:lnTo>
                    <a:lnTo>
                      <a:pt x="347" y="1898"/>
                    </a:lnTo>
                    <a:lnTo>
                      <a:pt x="302" y="1853"/>
                    </a:lnTo>
                    <a:lnTo>
                      <a:pt x="263" y="1804"/>
                    </a:lnTo>
                    <a:lnTo>
                      <a:pt x="228" y="1752"/>
                    </a:lnTo>
                    <a:lnTo>
                      <a:pt x="196" y="1698"/>
                    </a:lnTo>
                    <a:lnTo>
                      <a:pt x="170" y="1640"/>
                    </a:lnTo>
                    <a:lnTo>
                      <a:pt x="118" y="1465"/>
                    </a:lnTo>
                    <a:lnTo>
                      <a:pt x="93" y="1278"/>
                    </a:lnTo>
                    <a:lnTo>
                      <a:pt x="84" y="1079"/>
                    </a:lnTo>
                    <a:lnTo>
                      <a:pt x="87" y="871"/>
                    </a:lnTo>
                    <a:lnTo>
                      <a:pt x="94" y="658"/>
                    </a:lnTo>
                    <a:lnTo>
                      <a:pt x="100" y="439"/>
                    </a:lnTo>
                    <a:lnTo>
                      <a:pt x="98" y="220"/>
                    </a:lnTo>
                    <a:lnTo>
                      <a:pt x="8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5" name="Freeform 106"/>
              <p:cNvSpPr>
                <a:spLocks/>
              </p:cNvSpPr>
              <p:nvPr/>
            </p:nvSpPr>
            <p:spPr bwMode="auto">
              <a:xfrm>
                <a:off x="3949" y="1655"/>
                <a:ext cx="42" cy="14"/>
              </a:xfrm>
              <a:custGeom>
                <a:avLst/>
                <a:gdLst>
                  <a:gd name="T0" fmla="*/ 0 w 879"/>
                  <a:gd name="T1" fmla="*/ 4 h 290"/>
                  <a:gd name="T2" fmla="*/ 0 w 879"/>
                  <a:gd name="T3" fmla="*/ 9 h 290"/>
                  <a:gd name="T4" fmla="*/ 2 w 879"/>
                  <a:gd name="T5" fmla="*/ 12 h 290"/>
                  <a:gd name="T6" fmla="*/ 4 w 879"/>
                  <a:gd name="T7" fmla="*/ 14 h 290"/>
                  <a:gd name="T8" fmla="*/ 7 w 879"/>
                  <a:gd name="T9" fmla="*/ 14 h 290"/>
                  <a:gd name="T10" fmla="*/ 11 w 879"/>
                  <a:gd name="T11" fmla="*/ 14 h 290"/>
                  <a:gd name="T12" fmla="*/ 15 w 879"/>
                  <a:gd name="T13" fmla="*/ 13 h 290"/>
                  <a:gd name="T14" fmla="*/ 19 w 879"/>
                  <a:gd name="T15" fmla="*/ 12 h 290"/>
                  <a:gd name="T16" fmla="*/ 22 w 879"/>
                  <a:gd name="T17" fmla="*/ 12 h 290"/>
                  <a:gd name="T18" fmla="*/ 25 w 879"/>
                  <a:gd name="T19" fmla="*/ 12 h 290"/>
                  <a:gd name="T20" fmla="*/ 28 w 879"/>
                  <a:gd name="T21" fmla="*/ 13 h 290"/>
                  <a:gd name="T22" fmla="*/ 32 w 879"/>
                  <a:gd name="T23" fmla="*/ 13 h 290"/>
                  <a:gd name="T24" fmla="*/ 35 w 879"/>
                  <a:gd name="T25" fmla="*/ 12 h 290"/>
                  <a:gd name="T26" fmla="*/ 38 w 879"/>
                  <a:gd name="T27" fmla="*/ 11 h 290"/>
                  <a:gd name="T28" fmla="*/ 40 w 879"/>
                  <a:gd name="T29" fmla="*/ 9 h 290"/>
                  <a:gd name="T30" fmla="*/ 42 w 879"/>
                  <a:gd name="T31" fmla="*/ 6 h 290"/>
                  <a:gd name="T32" fmla="*/ 41 w 879"/>
                  <a:gd name="T33" fmla="*/ 5 h 290"/>
                  <a:gd name="T34" fmla="*/ 39 w 879"/>
                  <a:gd name="T35" fmla="*/ 8 h 290"/>
                  <a:gd name="T36" fmla="*/ 36 w 879"/>
                  <a:gd name="T37" fmla="*/ 9 h 290"/>
                  <a:gd name="T38" fmla="*/ 33 w 879"/>
                  <a:gd name="T39" fmla="*/ 9 h 290"/>
                  <a:gd name="T40" fmla="*/ 30 w 879"/>
                  <a:gd name="T41" fmla="*/ 9 h 290"/>
                  <a:gd name="T42" fmla="*/ 26 w 879"/>
                  <a:gd name="T43" fmla="*/ 9 h 290"/>
                  <a:gd name="T44" fmla="*/ 23 w 879"/>
                  <a:gd name="T45" fmla="*/ 8 h 290"/>
                  <a:gd name="T46" fmla="*/ 21 w 879"/>
                  <a:gd name="T47" fmla="*/ 8 h 290"/>
                  <a:gd name="T48" fmla="*/ 18 w 879"/>
                  <a:gd name="T49" fmla="*/ 8 h 290"/>
                  <a:gd name="T50" fmla="*/ 15 w 879"/>
                  <a:gd name="T51" fmla="*/ 8 h 290"/>
                  <a:gd name="T52" fmla="*/ 12 w 879"/>
                  <a:gd name="T53" fmla="*/ 9 h 290"/>
                  <a:gd name="T54" fmla="*/ 9 w 879"/>
                  <a:gd name="T55" fmla="*/ 9 h 290"/>
                  <a:gd name="T56" fmla="*/ 6 w 879"/>
                  <a:gd name="T57" fmla="*/ 9 h 290"/>
                  <a:gd name="T58" fmla="*/ 4 w 879"/>
                  <a:gd name="T59" fmla="*/ 8 h 290"/>
                  <a:gd name="T60" fmla="*/ 2 w 879"/>
                  <a:gd name="T61" fmla="*/ 6 h 290"/>
                  <a:gd name="T62" fmla="*/ 1 w 879"/>
                  <a:gd name="T63" fmla="*/ 3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79" h="290">
                    <a:moveTo>
                      <a:pt x="14" y="0"/>
                    </a:moveTo>
                    <a:lnTo>
                      <a:pt x="3" y="73"/>
                    </a:lnTo>
                    <a:lnTo>
                      <a:pt x="0" y="133"/>
                    </a:lnTo>
                    <a:lnTo>
                      <a:pt x="5" y="182"/>
                    </a:lnTo>
                    <a:lnTo>
                      <a:pt x="16" y="219"/>
                    </a:lnTo>
                    <a:lnTo>
                      <a:pt x="35" y="249"/>
                    </a:lnTo>
                    <a:lnTo>
                      <a:pt x="58" y="268"/>
                    </a:lnTo>
                    <a:lnTo>
                      <a:pt x="86" y="281"/>
                    </a:lnTo>
                    <a:lnTo>
                      <a:pt x="119" y="288"/>
                    </a:lnTo>
                    <a:lnTo>
                      <a:pt x="155" y="290"/>
                    </a:lnTo>
                    <a:lnTo>
                      <a:pt x="195" y="286"/>
                    </a:lnTo>
                    <a:lnTo>
                      <a:pt x="234" y="281"/>
                    </a:lnTo>
                    <a:lnTo>
                      <a:pt x="276" y="274"/>
                    </a:lnTo>
                    <a:lnTo>
                      <a:pt x="319" y="267"/>
                    </a:lnTo>
                    <a:lnTo>
                      <a:pt x="360" y="261"/>
                    </a:lnTo>
                    <a:lnTo>
                      <a:pt x="403" y="256"/>
                    </a:lnTo>
                    <a:lnTo>
                      <a:pt x="442" y="254"/>
                    </a:lnTo>
                    <a:lnTo>
                      <a:pt x="465" y="254"/>
                    </a:lnTo>
                    <a:lnTo>
                      <a:pt x="492" y="256"/>
                    </a:lnTo>
                    <a:lnTo>
                      <a:pt x="522" y="258"/>
                    </a:lnTo>
                    <a:lnTo>
                      <a:pt x="556" y="260"/>
                    </a:lnTo>
                    <a:lnTo>
                      <a:pt x="591" y="261"/>
                    </a:lnTo>
                    <a:lnTo>
                      <a:pt x="627" y="261"/>
                    </a:lnTo>
                    <a:lnTo>
                      <a:pt x="664" y="260"/>
                    </a:lnTo>
                    <a:lnTo>
                      <a:pt x="700" y="254"/>
                    </a:lnTo>
                    <a:lnTo>
                      <a:pt x="734" y="247"/>
                    </a:lnTo>
                    <a:lnTo>
                      <a:pt x="766" y="238"/>
                    </a:lnTo>
                    <a:lnTo>
                      <a:pt x="797" y="223"/>
                    </a:lnTo>
                    <a:lnTo>
                      <a:pt x="824" y="205"/>
                    </a:lnTo>
                    <a:lnTo>
                      <a:pt x="846" y="182"/>
                    </a:lnTo>
                    <a:lnTo>
                      <a:pt x="863" y="153"/>
                    </a:lnTo>
                    <a:lnTo>
                      <a:pt x="874" y="121"/>
                    </a:lnTo>
                    <a:lnTo>
                      <a:pt x="879" y="79"/>
                    </a:lnTo>
                    <a:lnTo>
                      <a:pt x="858" y="112"/>
                    </a:lnTo>
                    <a:lnTo>
                      <a:pt x="833" y="139"/>
                    </a:lnTo>
                    <a:lnTo>
                      <a:pt x="808" y="158"/>
                    </a:lnTo>
                    <a:lnTo>
                      <a:pt x="779" y="173"/>
                    </a:lnTo>
                    <a:lnTo>
                      <a:pt x="748" y="183"/>
                    </a:lnTo>
                    <a:lnTo>
                      <a:pt x="718" y="189"/>
                    </a:lnTo>
                    <a:lnTo>
                      <a:pt x="685" y="191"/>
                    </a:lnTo>
                    <a:lnTo>
                      <a:pt x="651" y="191"/>
                    </a:lnTo>
                    <a:lnTo>
                      <a:pt x="618" y="187"/>
                    </a:lnTo>
                    <a:lnTo>
                      <a:pt x="584" y="183"/>
                    </a:lnTo>
                    <a:lnTo>
                      <a:pt x="552" y="178"/>
                    </a:lnTo>
                    <a:lnTo>
                      <a:pt x="519" y="171"/>
                    </a:lnTo>
                    <a:lnTo>
                      <a:pt x="488" y="166"/>
                    </a:lnTo>
                    <a:lnTo>
                      <a:pt x="460" y="162"/>
                    </a:lnTo>
                    <a:lnTo>
                      <a:pt x="431" y="158"/>
                    </a:lnTo>
                    <a:lnTo>
                      <a:pt x="406" y="157"/>
                    </a:lnTo>
                    <a:lnTo>
                      <a:pt x="376" y="158"/>
                    </a:lnTo>
                    <a:lnTo>
                      <a:pt x="348" y="162"/>
                    </a:lnTo>
                    <a:lnTo>
                      <a:pt x="317" y="167"/>
                    </a:lnTo>
                    <a:lnTo>
                      <a:pt x="285" y="174"/>
                    </a:lnTo>
                    <a:lnTo>
                      <a:pt x="252" y="182"/>
                    </a:lnTo>
                    <a:lnTo>
                      <a:pt x="222" y="187"/>
                    </a:lnTo>
                    <a:lnTo>
                      <a:pt x="189" y="191"/>
                    </a:lnTo>
                    <a:lnTo>
                      <a:pt x="161" y="191"/>
                    </a:lnTo>
                    <a:lnTo>
                      <a:pt x="131" y="189"/>
                    </a:lnTo>
                    <a:lnTo>
                      <a:pt x="104" y="182"/>
                    </a:lnTo>
                    <a:lnTo>
                      <a:pt x="81" y="171"/>
                    </a:lnTo>
                    <a:lnTo>
                      <a:pt x="60" y="151"/>
                    </a:lnTo>
                    <a:lnTo>
                      <a:pt x="42" y="126"/>
                    </a:lnTo>
                    <a:lnTo>
                      <a:pt x="29" y="93"/>
                    </a:lnTo>
                    <a:lnTo>
                      <a:pt x="20" y="52"/>
                    </a:lnTo>
                    <a:lnTo>
                      <a:pt x="14"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6" name="Freeform 107"/>
              <p:cNvSpPr>
                <a:spLocks/>
              </p:cNvSpPr>
              <p:nvPr/>
            </p:nvSpPr>
            <p:spPr bwMode="auto">
              <a:xfrm>
                <a:off x="3967" y="1608"/>
                <a:ext cx="24" cy="54"/>
              </a:xfrm>
              <a:custGeom>
                <a:avLst/>
                <a:gdLst>
                  <a:gd name="T0" fmla="*/ 2 w 513"/>
                  <a:gd name="T1" fmla="*/ 0 h 1141"/>
                  <a:gd name="T2" fmla="*/ 0 w 513"/>
                  <a:gd name="T3" fmla="*/ 4 h 1141"/>
                  <a:gd name="T4" fmla="*/ 1 w 513"/>
                  <a:gd name="T5" fmla="*/ 6 h 1141"/>
                  <a:gd name="T6" fmla="*/ 2 w 513"/>
                  <a:gd name="T7" fmla="*/ 8 h 1141"/>
                  <a:gd name="T8" fmla="*/ 3 w 513"/>
                  <a:gd name="T9" fmla="*/ 11 h 1141"/>
                  <a:gd name="T10" fmla="*/ 4 w 513"/>
                  <a:gd name="T11" fmla="*/ 13 h 1141"/>
                  <a:gd name="T12" fmla="*/ 5 w 513"/>
                  <a:gd name="T13" fmla="*/ 15 h 1141"/>
                  <a:gd name="T14" fmla="*/ 6 w 513"/>
                  <a:gd name="T15" fmla="*/ 17 h 1141"/>
                  <a:gd name="T16" fmla="*/ 8 w 513"/>
                  <a:gd name="T17" fmla="*/ 19 h 1141"/>
                  <a:gd name="T18" fmla="*/ 9 w 513"/>
                  <a:gd name="T19" fmla="*/ 22 h 1141"/>
                  <a:gd name="T20" fmla="*/ 11 w 513"/>
                  <a:gd name="T21" fmla="*/ 24 h 1141"/>
                  <a:gd name="T22" fmla="*/ 12 w 513"/>
                  <a:gd name="T23" fmla="*/ 27 h 1141"/>
                  <a:gd name="T24" fmla="*/ 14 w 513"/>
                  <a:gd name="T25" fmla="*/ 29 h 1141"/>
                  <a:gd name="T26" fmla="*/ 15 w 513"/>
                  <a:gd name="T27" fmla="*/ 32 h 1141"/>
                  <a:gd name="T28" fmla="*/ 17 w 513"/>
                  <a:gd name="T29" fmla="*/ 35 h 1141"/>
                  <a:gd name="T30" fmla="*/ 18 w 513"/>
                  <a:gd name="T31" fmla="*/ 38 h 1141"/>
                  <a:gd name="T32" fmla="*/ 20 w 513"/>
                  <a:gd name="T33" fmla="*/ 41 h 1141"/>
                  <a:gd name="T34" fmla="*/ 21 w 513"/>
                  <a:gd name="T35" fmla="*/ 45 h 1141"/>
                  <a:gd name="T36" fmla="*/ 21 w 513"/>
                  <a:gd name="T37" fmla="*/ 47 h 1141"/>
                  <a:gd name="T38" fmla="*/ 21 w 513"/>
                  <a:gd name="T39" fmla="*/ 49 h 1141"/>
                  <a:gd name="T40" fmla="*/ 21 w 513"/>
                  <a:gd name="T41" fmla="*/ 52 h 1141"/>
                  <a:gd name="T42" fmla="*/ 21 w 513"/>
                  <a:gd name="T43" fmla="*/ 54 h 1141"/>
                  <a:gd name="T44" fmla="*/ 22 w 513"/>
                  <a:gd name="T45" fmla="*/ 53 h 1141"/>
                  <a:gd name="T46" fmla="*/ 23 w 513"/>
                  <a:gd name="T47" fmla="*/ 51 h 1141"/>
                  <a:gd name="T48" fmla="*/ 24 w 513"/>
                  <a:gd name="T49" fmla="*/ 50 h 1141"/>
                  <a:gd name="T50" fmla="*/ 24 w 513"/>
                  <a:gd name="T51" fmla="*/ 48 h 1141"/>
                  <a:gd name="T52" fmla="*/ 24 w 513"/>
                  <a:gd name="T53" fmla="*/ 47 h 1141"/>
                  <a:gd name="T54" fmla="*/ 24 w 513"/>
                  <a:gd name="T55" fmla="*/ 45 h 1141"/>
                  <a:gd name="T56" fmla="*/ 23 w 513"/>
                  <a:gd name="T57" fmla="*/ 44 h 1141"/>
                  <a:gd name="T58" fmla="*/ 23 w 513"/>
                  <a:gd name="T59" fmla="*/ 43 h 1141"/>
                  <a:gd name="T60" fmla="*/ 22 w 513"/>
                  <a:gd name="T61" fmla="*/ 40 h 1141"/>
                  <a:gd name="T62" fmla="*/ 21 w 513"/>
                  <a:gd name="T63" fmla="*/ 37 h 1141"/>
                  <a:gd name="T64" fmla="*/ 20 w 513"/>
                  <a:gd name="T65" fmla="*/ 35 h 1141"/>
                  <a:gd name="T66" fmla="*/ 18 w 513"/>
                  <a:gd name="T67" fmla="*/ 32 h 1141"/>
                  <a:gd name="T68" fmla="*/ 17 w 513"/>
                  <a:gd name="T69" fmla="*/ 29 h 1141"/>
                  <a:gd name="T70" fmla="*/ 16 w 513"/>
                  <a:gd name="T71" fmla="*/ 27 h 1141"/>
                  <a:gd name="T72" fmla="*/ 14 w 513"/>
                  <a:gd name="T73" fmla="*/ 24 h 1141"/>
                  <a:gd name="T74" fmla="*/ 13 w 513"/>
                  <a:gd name="T75" fmla="*/ 22 h 1141"/>
                  <a:gd name="T76" fmla="*/ 11 w 513"/>
                  <a:gd name="T77" fmla="*/ 19 h 1141"/>
                  <a:gd name="T78" fmla="*/ 10 w 513"/>
                  <a:gd name="T79" fmla="*/ 17 h 1141"/>
                  <a:gd name="T80" fmla="*/ 9 w 513"/>
                  <a:gd name="T81" fmla="*/ 15 h 1141"/>
                  <a:gd name="T82" fmla="*/ 7 w 513"/>
                  <a:gd name="T83" fmla="*/ 12 h 1141"/>
                  <a:gd name="T84" fmla="*/ 6 w 513"/>
                  <a:gd name="T85" fmla="*/ 9 h 1141"/>
                  <a:gd name="T86" fmla="*/ 4 w 513"/>
                  <a:gd name="T87" fmla="*/ 6 h 1141"/>
                  <a:gd name="T88" fmla="*/ 3 w 513"/>
                  <a:gd name="T89" fmla="*/ 3 h 1141"/>
                  <a:gd name="T90" fmla="*/ 2 w 513"/>
                  <a:gd name="T91" fmla="*/ 0 h 1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3" h="1141">
                    <a:moveTo>
                      <a:pt x="40" y="0"/>
                    </a:moveTo>
                    <a:lnTo>
                      <a:pt x="0" y="85"/>
                    </a:lnTo>
                    <a:lnTo>
                      <a:pt x="14" y="131"/>
                    </a:lnTo>
                    <a:lnTo>
                      <a:pt x="33" y="176"/>
                    </a:lnTo>
                    <a:lnTo>
                      <a:pt x="54" y="223"/>
                    </a:lnTo>
                    <a:lnTo>
                      <a:pt x="79" y="268"/>
                    </a:lnTo>
                    <a:lnTo>
                      <a:pt x="104" y="315"/>
                    </a:lnTo>
                    <a:lnTo>
                      <a:pt x="133" y="362"/>
                    </a:lnTo>
                    <a:lnTo>
                      <a:pt x="164" y="410"/>
                    </a:lnTo>
                    <a:lnTo>
                      <a:pt x="197" y="460"/>
                    </a:lnTo>
                    <a:lnTo>
                      <a:pt x="227" y="511"/>
                    </a:lnTo>
                    <a:lnTo>
                      <a:pt x="261" y="563"/>
                    </a:lnTo>
                    <a:lnTo>
                      <a:pt x="294" y="620"/>
                    </a:lnTo>
                    <a:lnTo>
                      <a:pt x="326" y="677"/>
                    </a:lnTo>
                    <a:lnTo>
                      <a:pt x="357" y="739"/>
                    </a:lnTo>
                    <a:lnTo>
                      <a:pt x="389" y="803"/>
                    </a:lnTo>
                    <a:lnTo>
                      <a:pt x="419" y="872"/>
                    </a:lnTo>
                    <a:lnTo>
                      <a:pt x="445" y="944"/>
                    </a:lnTo>
                    <a:lnTo>
                      <a:pt x="456" y="986"/>
                    </a:lnTo>
                    <a:lnTo>
                      <a:pt x="458" y="1045"/>
                    </a:lnTo>
                    <a:lnTo>
                      <a:pt x="454" y="1102"/>
                    </a:lnTo>
                    <a:lnTo>
                      <a:pt x="447" y="1141"/>
                    </a:lnTo>
                    <a:lnTo>
                      <a:pt x="479" y="1116"/>
                    </a:lnTo>
                    <a:lnTo>
                      <a:pt x="499" y="1086"/>
                    </a:lnTo>
                    <a:lnTo>
                      <a:pt x="510" y="1054"/>
                    </a:lnTo>
                    <a:lnTo>
                      <a:pt x="513" y="1022"/>
                    </a:lnTo>
                    <a:lnTo>
                      <a:pt x="512" y="989"/>
                    </a:lnTo>
                    <a:lnTo>
                      <a:pt x="504" y="960"/>
                    </a:lnTo>
                    <a:lnTo>
                      <a:pt x="499" y="937"/>
                    </a:lnTo>
                    <a:lnTo>
                      <a:pt x="492" y="919"/>
                    </a:lnTo>
                    <a:lnTo>
                      <a:pt x="471" y="853"/>
                    </a:lnTo>
                    <a:lnTo>
                      <a:pt x="447" y="789"/>
                    </a:lnTo>
                    <a:lnTo>
                      <a:pt x="422" y="730"/>
                    </a:lnTo>
                    <a:lnTo>
                      <a:pt x="394" y="672"/>
                    </a:lnTo>
                    <a:lnTo>
                      <a:pt x="368" y="618"/>
                    </a:lnTo>
                    <a:lnTo>
                      <a:pt x="337" y="565"/>
                    </a:lnTo>
                    <a:lnTo>
                      <a:pt x="309" y="515"/>
                    </a:lnTo>
                    <a:lnTo>
                      <a:pt x="278" y="465"/>
                    </a:lnTo>
                    <a:lnTo>
                      <a:pt x="245" y="412"/>
                    </a:lnTo>
                    <a:lnTo>
                      <a:pt x="215" y="362"/>
                    </a:lnTo>
                    <a:lnTo>
                      <a:pt x="184" y="307"/>
                    </a:lnTo>
                    <a:lnTo>
                      <a:pt x="154" y="254"/>
                    </a:lnTo>
                    <a:lnTo>
                      <a:pt x="122" y="195"/>
                    </a:lnTo>
                    <a:lnTo>
                      <a:pt x="94" y="135"/>
                    </a:lnTo>
                    <a:lnTo>
                      <a:pt x="67" y="70"/>
                    </a:lnTo>
                    <a:lnTo>
                      <a:pt x="4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7" name="Freeform 108"/>
              <p:cNvSpPr>
                <a:spLocks/>
              </p:cNvSpPr>
              <p:nvPr/>
            </p:nvSpPr>
            <p:spPr bwMode="auto">
              <a:xfrm>
                <a:off x="3949" y="1648"/>
                <a:ext cx="23" cy="10"/>
              </a:xfrm>
              <a:custGeom>
                <a:avLst/>
                <a:gdLst>
                  <a:gd name="T0" fmla="*/ 0 w 478"/>
                  <a:gd name="T1" fmla="*/ 10 h 207"/>
                  <a:gd name="T2" fmla="*/ 0 w 478"/>
                  <a:gd name="T3" fmla="*/ 8 h 207"/>
                  <a:gd name="T4" fmla="*/ 0 w 478"/>
                  <a:gd name="T5" fmla="*/ 6 h 207"/>
                  <a:gd name="T6" fmla="*/ 1 w 478"/>
                  <a:gd name="T7" fmla="*/ 4 h 207"/>
                  <a:gd name="T8" fmla="*/ 2 w 478"/>
                  <a:gd name="T9" fmla="*/ 3 h 207"/>
                  <a:gd name="T10" fmla="*/ 3 w 478"/>
                  <a:gd name="T11" fmla="*/ 2 h 207"/>
                  <a:gd name="T12" fmla="*/ 4 w 478"/>
                  <a:gd name="T13" fmla="*/ 1 h 207"/>
                  <a:gd name="T14" fmla="*/ 6 w 478"/>
                  <a:gd name="T15" fmla="*/ 1 h 207"/>
                  <a:gd name="T16" fmla="*/ 7 w 478"/>
                  <a:gd name="T17" fmla="*/ 0 h 207"/>
                  <a:gd name="T18" fmla="*/ 9 w 478"/>
                  <a:gd name="T19" fmla="*/ 0 h 207"/>
                  <a:gd name="T20" fmla="*/ 11 w 478"/>
                  <a:gd name="T21" fmla="*/ 0 h 207"/>
                  <a:gd name="T22" fmla="*/ 13 w 478"/>
                  <a:gd name="T23" fmla="*/ 0 h 207"/>
                  <a:gd name="T24" fmla="*/ 15 w 478"/>
                  <a:gd name="T25" fmla="*/ 0 h 207"/>
                  <a:gd name="T26" fmla="*/ 17 w 478"/>
                  <a:gd name="T27" fmla="*/ 1 h 207"/>
                  <a:gd name="T28" fmla="*/ 19 w 478"/>
                  <a:gd name="T29" fmla="*/ 1 h 207"/>
                  <a:gd name="T30" fmla="*/ 21 w 478"/>
                  <a:gd name="T31" fmla="*/ 2 h 207"/>
                  <a:gd name="T32" fmla="*/ 23 w 478"/>
                  <a:gd name="T33" fmla="*/ 3 h 207"/>
                  <a:gd name="T34" fmla="*/ 22 w 478"/>
                  <a:gd name="T35" fmla="*/ 3 h 207"/>
                  <a:gd name="T36" fmla="*/ 20 w 478"/>
                  <a:gd name="T37" fmla="*/ 3 h 207"/>
                  <a:gd name="T38" fmla="*/ 19 w 478"/>
                  <a:gd name="T39" fmla="*/ 3 h 207"/>
                  <a:gd name="T40" fmla="*/ 17 w 478"/>
                  <a:gd name="T41" fmla="*/ 2 h 207"/>
                  <a:gd name="T42" fmla="*/ 15 w 478"/>
                  <a:gd name="T43" fmla="*/ 2 h 207"/>
                  <a:gd name="T44" fmla="*/ 14 w 478"/>
                  <a:gd name="T45" fmla="*/ 2 h 207"/>
                  <a:gd name="T46" fmla="*/ 12 w 478"/>
                  <a:gd name="T47" fmla="*/ 2 h 207"/>
                  <a:gd name="T48" fmla="*/ 11 w 478"/>
                  <a:gd name="T49" fmla="*/ 2 h 207"/>
                  <a:gd name="T50" fmla="*/ 9 w 478"/>
                  <a:gd name="T51" fmla="*/ 2 h 207"/>
                  <a:gd name="T52" fmla="*/ 8 w 478"/>
                  <a:gd name="T53" fmla="*/ 2 h 207"/>
                  <a:gd name="T54" fmla="*/ 6 w 478"/>
                  <a:gd name="T55" fmla="*/ 3 h 207"/>
                  <a:gd name="T56" fmla="*/ 5 w 478"/>
                  <a:gd name="T57" fmla="*/ 4 h 207"/>
                  <a:gd name="T58" fmla="*/ 3 w 478"/>
                  <a:gd name="T59" fmla="*/ 5 h 207"/>
                  <a:gd name="T60" fmla="*/ 2 w 478"/>
                  <a:gd name="T61" fmla="*/ 6 h 207"/>
                  <a:gd name="T62" fmla="*/ 1 w 478"/>
                  <a:gd name="T63" fmla="*/ 8 h 207"/>
                  <a:gd name="T64" fmla="*/ 0 w 478"/>
                  <a:gd name="T65" fmla="*/ 10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8" h="207">
                    <a:moveTo>
                      <a:pt x="0" y="207"/>
                    </a:moveTo>
                    <a:lnTo>
                      <a:pt x="2" y="162"/>
                    </a:lnTo>
                    <a:lnTo>
                      <a:pt x="9" y="125"/>
                    </a:lnTo>
                    <a:lnTo>
                      <a:pt x="23" y="92"/>
                    </a:lnTo>
                    <a:lnTo>
                      <a:pt x="39" y="65"/>
                    </a:lnTo>
                    <a:lnTo>
                      <a:pt x="62" y="43"/>
                    </a:lnTo>
                    <a:lnTo>
                      <a:pt x="87" y="25"/>
                    </a:lnTo>
                    <a:lnTo>
                      <a:pt x="117" y="13"/>
                    </a:lnTo>
                    <a:lnTo>
                      <a:pt x="151" y="4"/>
                    </a:lnTo>
                    <a:lnTo>
                      <a:pt x="186" y="0"/>
                    </a:lnTo>
                    <a:lnTo>
                      <a:pt x="226" y="0"/>
                    </a:lnTo>
                    <a:lnTo>
                      <a:pt x="265" y="2"/>
                    </a:lnTo>
                    <a:lnTo>
                      <a:pt x="307" y="7"/>
                    </a:lnTo>
                    <a:lnTo>
                      <a:pt x="350" y="16"/>
                    </a:lnTo>
                    <a:lnTo>
                      <a:pt x="391" y="27"/>
                    </a:lnTo>
                    <a:lnTo>
                      <a:pt x="435" y="40"/>
                    </a:lnTo>
                    <a:lnTo>
                      <a:pt x="478" y="54"/>
                    </a:lnTo>
                    <a:lnTo>
                      <a:pt x="450" y="56"/>
                    </a:lnTo>
                    <a:lnTo>
                      <a:pt x="419" y="56"/>
                    </a:lnTo>
                    <a:lnTo>
                      <a:pt x="388" y="54"/>
                    </a:lnTo>
                    <a:lnTo>
                      <a:pt x="356" y="50"/>
                    </a:lnTo>
                    <a:lnTo>
                      <a:pt x="322" y="47"/>
                    </a:lnTo>
                    <a:lnTo>
                      <a:pt x="289" y="43"/>
                    </a:lnTo>
                    <a:lnTo>
                      <a:pt x="254" y="40"/>
                    </a:lnTo>
                    <a:lnTo>
                      <a:pt x="222" y="40"/>
                    </a:lnTo>
                    <a:lnTo>
                      <a:pt x="190" y="43"/>
                    </a:lnTo>
                    <a:lnTo>
                      <a:pt x="158" y="49"/>
                    </a:lnTo>
                    <a:lnTo>
                      <a:pt x="126" y="59"/>
                    </a:lnTo>
                    <a:lnTo>
                      <a:pt x="98" y="75"/>
                    </a:lnTo>
                    <a:lnTo>
                      <a:pt x="71" y="97"/>
                    </a:lnTo>
                    <a:lnTo>
                      <a:pt x="44" y="127"/>
                    </a:lnTo>
                    <a:lnTo>
                      <a:pt x="21" y="162"/>
                    </a:lnTo>
                    <a:lnTo>
                      <a:pt x="0" y="207"/>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8" name="Freeform 109"/>
              <p:cNvSpPr>
                <a:spLocks/>
              </p:cNvSpPr>
              <p:nvPr/>
            </p:nvSpPr>
            <p:spPr bwMode="auto">
              <a:xfrm>
                <a:off x="3898" y="1520"/>
                <a:ext cx="75" cy="94"/>
              </a:xfrm>
              <a:custGeom>
                <a:avLst/>
                <a:gdLst>
                  <a:gd name="T0" fmla="*/ 68 w 1579"/>
                  <a:gd name="T1" fmla="*/ 87 h 1981"/>
                  <a:gd name="T2" fmla="*/ 69 w 1579"/>
                  <a:gd name="T3" fmla="*/ 84 h 1981"/>
                  <a:gd name="T4" fmla="*/ 71 w 1579"/>
                  <a:gd name="T5" fmla="*/ 81 h 1981"/>
                  <a:gd name="T6" fmla="*/ 71 w 1579"/>
                  <a:gd name="T7" fmla="*/ 77 h 1981"/>
                  <a:gd name="T8" fmla="*/ 71 w 1579"/>
                  <a:gd name="T9" fmla="*/ 74 h 1981"/>
                  <a:gd name="T10" fmla="*/ 70 w 1579"/>
                  <a:gd name="T11" fmla="*/ 71 h 1981"/>
                  <a:gd name="T12" fmla="*/ 69 w 1579"/>
                  <a:gd name="T13" fmla="*/ 67 h 1981"/>
                  <a:gd name="T14" fmla="*/ 67 w 1579"/>
                  <a:gd name="T15" fmla="*/ 63 h 1981"/>
                  <a:gd name="T16" fmla="*/ 65 w 1579"/>
                  <a:gd name="T17" fmla="*/ 59 h 1981"/>
                  <a:gd name="T18" fmla="*/ 63 w 1579"/>
                  <a:gd name="T19" fmla="*/ 54 h 1981"/>
                  <a:gd name="T20" fmla="*/ 60 w 1579"/>
                  <a:gd name="T21" fmla="*/ 49 h 1981"/>
                  <a:gd name="T22" fmla="*/ 56 w 1579"/>
                  <a:gd name="T23" fmla="*/ 43 h 1981"/>
                  <a:gd name="T24" fmla="*/ 52 w 1579"/>
                  <a:gd name="T25" fmla="*/ 38 h 1981"/>
                  <a:gd name="T26" fmla="*/ 47 w 1579"/>
                  <a:gd name="T27" fmla="*/ 32 h 1981"/>
                  <a:gd name="T28" fmla="*/ 42 w 1579"/>
                  <a:gd name="T29" fmla="*/ 26 h 1981"/>
                  <a:gd name="T30" fmla="*/ 36 w 1579"/>
                  <a:gd name="T31" fmla="*/ 21 h 1981"/>
                  <a:gd name="T32" fmla="*/ 29 w 1579"/>
                  <a:gd name="T33" fmla="*/ 16 h 1981"/>
                  <a:gd name="T34" fmla="*/ 22 w 1579"/>
                  <a:gd name="T35" fmla="*/ 11 h 1981"/>
                  <a:gd name="T36" fmla="*/ 14 w 1579"/>
                  <a:gd name="T37" fmla="*/ 7 h 1981"/>
                  <a:gd name="T38" fmla="*/ 5 w 1579"/>
                  <a:gd name="T39" fmla="*/ 3 h 1981"/>
                  <a:gd name="T40" fmla="*/ 3 w 1579"/>
                  <a:gd name="T41" fmla="*/ 0 h 1981"/>
                  <a:gd name="T42" fmla="*/ 12 w 1579"/>
                  <a:gd name="T43" fmla="*/ 3 h 1981"/>
                  <a:gd name="T44" fmla="*/ 21 w 1579"/>
                  <a:gd name="T45" fmla="*/ 7 h 1981"/>
                  <a:gd name="T46" fmla="*/ 29 w 1579"/>
                  <a:gd name="T47" fmla="*/ 11 h 1981"/>
                  <a:gd name="T48" fmla="*/ 36 w 1579"/>
                  <a:gd name="T49" fmla="*/ 16 h 1981"/>
                  <a:gd name="T50" fmla="*/ 42 w 1579"/>
                  <a:gd name="T51" fmla="*/ 21 h 1981"/>
                  <a:gd name="T52" fmla="*/ 48 w 1579"/>
                  <a:gd name="T53" fmla="*/ 27 h 1981"/>
                  <a:gd name="T54" fmla="*/ 53 w 1579"/>
                  <a:gd name="T55" fmla="*/ 33 h 1981"/>
                  <a:gd name="T56" fmla="*/ 58 w 1579"/>
                  <a:gd name="T57" fmla="*/ 39 h 1981"/>
                  <a:gd name="T58" fmla="*/ 62 w 1579"/>
                  <a:gd name="T59" fmla="*/ 45 h 1981"/>
                  <a:gd name="T60" fmla="*/ 65 w 1579"/>
                  <a:gd name="T61" fmla="*/ 51 h 1981"/>
                  <a:gd name="T62" fmla="*/ 68 w 1579"/>
                  <a:gd name="T63" fmla="*/ 56 h 1981"/>
                  <a:gd name="T64" fmla="*/ 70 w 1579"/>
                  <a:gd name="T65" fmla="*/ 61 h 1981"/>
                  <a:gd name="T66" fmla="*/ 72 w 1579"/>
                  <a:gd name="T67" fmla="*/ 66 h 1981"/>
                  <a:gd name="T68" fmla="*/ 74 w 1579"/>
                  <a:gd name="T69" fmla="*/ 70 h 1981"/>
                  <a:gd name="T70" fmla="*/ 75 w 1579"/>
                  <a:gd name="T71" fmla="*/ 73 h 1981"/>
                  <a:gd name="T72" fmla="*/ 75 w 1579"/>
                  <a:gd name="T73" fmla="*/ 75 h 1981"/>
                  <a:gd name="T74" fmla="*/ 75 w 1579"/>
                  <a:gd name="T75" fmla="*/ 80 h 1981"/>
                  <a:gd name="T76" fmla="*/ 73 w 1579"/>
                  <a:gd name="T77" fmla="*/ 84 h 1981"/>
                  <a:gd name="T78" fmla="*/ 71 w 1579"/>
                  <a:gd name="T79" fmla="*/ 88 h 1981"/>
                  <a:gd name="T80" fmla="*/ 71 w 1579"/>
                  <a:gd name="T81" fmla="*/ 94 h 19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79" h="1981">
                    <a:moveTo>
                      <a:pt x="1424" y="1881"/>
                    </a:moveTo>
                    <a:lnTo>
                      <a:pt x="1427" y="1833"/>
                    </a:lnTo>
                    <a:lnTo>
                      <a:pt x="1436" y="1794"/>
                    </a:lnTo>
                    <a:lnTo>
                      <a:pt x="1452" y="1760"/>
                    </a:lnTo>
                    <a:lnTo>
                      <a:pt x="1469" y="1730"/>
                    </a:lnTo>
                    <a:lnTo>
                      <a:pt x="1486" y="1698"/>
                    </a:lnTo>
                    <a:lnTo>
                      <a:pt x="1498" y="1664"/>
                    </a:lnTo>
                    <a:lnTo>
                      <a:pt x="1502" y="1624"/>
                    </a:lnTo>
                    <a:lnTo>
                      <a:pt x="1498" y="1573"/>
                    </a:lnTo>
                    <a:lnTo>
                      <a:pt x="1493" y="1552"/>
                    </a:lnTo>
                    <a:lnTo>
                      <a:pt x="1486" y="1525"/>
                    </a:lnTo>
                    <a:lnTo>
                      <a:pt x="1479" y="1494"/>
                    </a:lnTo>
                    <a:lnTo>
                      <a:pt x="1465" y="1460"/>
                    </a:lnTo>
                    <a:lnTo>
                      <a:pt x="1452" y="1422"/>
                    </a:lnTo>
                    <a:lnTo>
                      <a:pt x="1436" y="1380"/>
                    </a:lnTo>
                    <a:lnTo>
                      <a:pt x="1418" y="1337"/>
                    </a:lnTo>
                    <a:lnTo>
                      <a:pt x="1399" y="1291"/>
                    </a:lnTo>
                    <a:lnTo>
                      <a:pt x="1376" y="1241"/>
                    </a:lnTo>
                    <a:lnTo>
                      <a:pt x="1351" y="1189"/>
                    </a:lnTo>
                    <a:lnTo>
                      <a:pt x="1323" y="1138"/>
                    </a:lnTo>
                    <a:lnTo>
                      <a:pt x="1292" y="1081"/>
                    </a:lnTo>
                    <a:lnTo>
                      <a:pt x="1258" y="1026"/>
                    </a:lnTo>
                    <a:lnTo>
                      <a:pt x="1223" y="967"/>
                    </a:lnTo>
                    <a:lnTo>
                      <a:pt x="1182" y="910"/>
                    </a:lnTo>
                    <a:lnTo>
                      <a:pt x="1141" y="850"/>
                    </a:lnTo>
                    <a:lnTo>
                      <a:pt x="1095" y="791"/>
                    </a:lnTo>
                    <a:lnTo>
                      <a:pt x="1047" y="731"/>
                    </a:lnTo>
                    <a:lnTo>
                      <a:pt x="995" y="672"/>
                    </a:lnTo>
                    <a:lnTo>
                      <a:pt x="939" y="612"/>
                    </a:lnTo>
                    <a:lnTo>
                      <a:pt x="881" y="553"/>
                    </a:lnTo>
                    <a:lnTo>
                      <a:pt x="820" y="498"/>
                    </a:lnTo>
                    <a:lnTo>
                      <a:pt x="755" y="439"/>
                    </a:lnTo>
                    <a:lnTo>
                      <a:pt x="686" y="386"/>
                    </a:lnTo>
                    <a:lnTo>
                      <a:pt x="613" y="331"/>
                    </a:lnTo>
                    <a:lnTo>
                      <a:pt x="537" y="281"/>
                    </a:lnTo>
                    <a:lnTo>
                      <a:pt x="457" y="231"/>
                    </a:lnTo>
                    <a:lnTo>
                      <a:pt x="375" y="183"/>
                    </a:lnTo>
                    <a:lnTo>
                      <a:pt x="286" y="140"/>
                    </a:lnTo>
                    <a:lnTo>
                      <a:pt x="194" y="98"/>
                    </a:lnTo>
                    <a:lnTo>
                      <a:pt x="99" y="61"/>
                    </a:lnTo>
                    <a:lnTo>
                      <a:pt x="0" y="27"/>
                    </a:lnTo>
                    <a:lnTo>
                      <a:pt x="71" y="0"/>
                    </a:lnTo>
                    <a:lnTo>
                      <a:pt x="169" y="29"/>
                    </a:lnTo>
                    <a:lnTo>
                      <a:pt x="263" y="61"/>
                    </a:lnTo>
                    <a:lnTo>
                      <a:pt x="353" y="98"/>
                    </a:lnTo>
                    <a:lnTo>
                      <a:pt x="441" y="139"/>
                    </a:lnTo>
                    <a:lnTo>
                      <a:pt x="524" y="183"/>
                    </a:lnTo>
                    <a:lnTo>
                      <a:pt x="604" y="233"/>
                    </a:lnTo>
                    <a:lnTo>
                      <a:pt x="679" y="283"/>
                    </a:lnTo>
                    <a:lnTo>
                      <a:pt x="752" y="335"/>
                    </a:lnTo>
                    <a:lnTo>
                      <a:pt x="821" y="391"/>
                    </a:lnTo>
                    <a:lnTo>
                      <a:pt x="887" y="448"/>
                    </a:lnTo>
                    <a:lnTo>
                      <a:pt x="949" y="508"/>
                    </a:lnTo>
                    <a:lnTo>
                      <a:pt x="1009" y="569"/>
                    </a:lnTo>
                    <a:lnTo>
                      <a:pt x="1065" y="633"/>
                    </a:lnTo>
                    <a:lnTo>
                      <a:pt x="1120" y="694"/>
                    </a:lnTo>
                    <a:lnTo>
                      <a:pt x="1168" y="757"/>
                    </a:lnTo>
                    <a:lnTo>
                      <a:pt x="1214" y="820"/>
                    </a:lnTo>
                    <a:lnTo>
                      <a:pt x="1260" y="883"/>
                    </a:lnTo>
                    <a:lnTo>
                      <a:pt x="1299" y="946"/>
                    </a:lnTo>
                    <a:lnTo>
                      <a:pt x="1337" y="1008"/>
                    </a:lnTo>
                    <a:lnTo>
                      <a:pt x="1374" y="1069"/>
                    </a:lnTo>
                    <a:lnTo>
                      <a:pt x="1404" y="1128"/>
                    </a:lnTo>
                    <a:lnTo>
                      <a:pt x="1433" y="1184"/>
                    </a:lnTo>
                    <a:lnTo>
                      <a:pt x="1460" y="1240"/>
                    </a:lnTo>
                    <a:lnTo>
                      <a:pt x="1484" y="1292"/>
                    </a:lnTo>
                    <a:lnTo>
                      <a:pt x="1505" y="1342"/>
                    </a:lnTo>
                    <a:lnTo>
                      <a:pt x="1523" y="1389"/>
                    </a:lnTo>
                    <a:lnTo>
                      <a:pt x="1539" y="1435"/>
                    </a:lnTo>
                    <a:lnTo>
                      <a:pt x="1552" y="1474"/>
                    </a:lnTo>
                    <a:lnTo>
                      <a:pt x="1563" y="1510"/>
                    </a:lnTo>
                    <a:lnTo>
                      <a:pt x="1570" y="1541"/>
                    </a:lnTo>
                    <a:lnTo>
                      <a:pt x="1575" y="1570"/>
                    </a:lnTo>
                    <a:lnTo>
                      <a:pt x="1579" y="1591"/>
                    </a:lnTo>
                    <a:lnTo>
                      <a:pt x="1579" y="1647"/>
                    </a:lnTo>
                    <a:lnTo>
                      <a:pt x="1570" y="1694"/>
                    </a:lnTo>
                    <a:lnTo>
                      <a:pt x="1554" y="1735"/>
                    </a:lnTo>
                    <a:lnTo>
                      <a:pt x="1534" y="1775"/>
                    </a:lnTo>
                    <a:lnTo>
                      <a:pt x="1514" y="1815"/>
                    </a:lnTo>
                    <a:lnTo>
                      <a:pt x="1500" y="1860"/>
                    </a:lnTo>
                    <a:lnTo>
                      <a:pt x="1491" y="1914"/>
                    </a:lnTo>
                    <a:lnTo>
                      <a:pt x="1491" y="1981"/>
                    </a:lnTo>
                    <a:lnTo>
                      <a:pt x="1424" y="1881"/>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49" name="Freeform 110"/>
              <p:cNvSpPr>
                <a:spLocks/>
              </p:cNvSpPr>
              <p:nvPr/>
            </p:nvSpPr>
            <p:spPr bwMode="auto">
              <a:xfrm>
                <a:off x="3956" y="1534"/>
                <a:ext cx="13" cy="26"/>
              </a:xfrm>
              <a:custGeom>
                <a:avLst/>
                <a:gdLst>
                  <a:gd name="T0" fmla="*/ 12 w 284"/>
                  <a:gd name="T1" fmla="*/ 0 h 553"/>
                  <a:gd name="T2" fmla="*/ 13 w 284"/>
                  <a:gd name="T3" fmla="*/ 3 h 553"/>
                  <a:gd name="T4" fmla="*/ 13 w 284"/>
                  <a:gd name="T5" fmla="*/ 6 h 553"/>
                  <a:gd name="T6" fmla="*/ 13 w 284"/>
                  <a:gd name="T7" fmla="*/ 8 h 553"/>
                  <a:gd name="T8" fmla="*/ 13 w 284"/>
                  <a:gd name="T9" fmla="*/ 11 h 553"/>
                  <a:gd name="T10" fmla="*/ 12 w 284"/>
                  <a:gd name="T11" fmla="*/ 13 h 553"/>
                  <a:gd name="T12" fmla="*/ 11 w 284"/>
                  <a:gd name="T13" fmla="*/ 14 h 553"/>
                  <a:gd name="T14" fmla="*/ 10 w 284"/>
                  <a:gd name="T15" fmla="*/ 16 h 553"/>
                  <a:gd name="T16" fmla="*/ 9 w 284"/>
                  <a:gd name="T17" fmla="*/ 17 h 553"/>
                  <a:gd name="T18" fmla="*/ 8 w 284"/>
                  <a:gd name="T19" fmla="*/ 18 h 553"/>
                  <a:gd name="T20" fmla="*/ 6 w 284"/>
                  <a:gd name="T21" fmla="*/ 20 h 553"/>
                  <a:gd name="T22" fmla="*/ 5 w 284"/>
                  <a:gd name="T23" fmla="*/ 21 h 553"/>
                  <a:gd name="T24" fmla="*/ 4 w 284"/>
                  <a:gd name="T25" fmla="*/ 22 h 553"/>
                  <a:gd name="T26" fmla="*/ 3 w 284"/>
                  <a:gd name="T27" fmla="*/ 23 h 553"/>
                  <a:gd name="T28" fmla="*/ 2 w 284"/>
                  <a:gd name="T29" fmla="*/ 24 h 553"/>
                  <a:gd name="T30" fmla="*/ 1 w 284"/>
                  <a:gd name="T31" fmla="*/ 25 h 553"/>
                  <a:gd name="T32" fmla="*/ 1 w 284"/>
                  <a:gd name="T33" fmla="*/ 26 h 553"/>
                  <a:gd name="T34" fmla="*/ 0 w 284"/>
                  <a:gd name="T35" fmla="*/ 25 h 553"/>
                  <a:gd name="T36" fmla="*/ 0 w 284"/>
                  <a:gd name="T37" fmla="*/ 23 h 553"/>
                  <a:gd name="T38" fmla="*/ 0 w 284"/>
                  <a:gd name="T39" fmla="*/ 22 h 553"/>
                  <a:gd name="T40" fmla="*/ 1 w 284"/>
                  <a:gd name="T41" fmla="*/ 21 h 553"/>
                  <a:gd name="T42" fmla="*/ 1 w 284"/>
                  <a:gd name="T43" fmla="*/ 20 h 553"/>
                  <a:gd name="T44" fmla="*/ 2 w 284"/>
                  <a:gd name="T45" fmla="*/ 19 h 553"/>
                  <a:gd name="T46" fmla="*/ 4 w 284"/>
                  <a:gd name="T47" fmla="*/ 18 h 553"/>
                  <a:gd name="T48" fmla="*/ 5 w 284"/>
                  <a:gd name="T49" fmla="*/ 16 h 553"/>
                  <a:gd name="T50" fmla="*/ 6 w 284"/>
                  <a:gd name="T51" fmla="*/ 15 h 553"/>
                  <a:gd name="T52" fmla="*/ 8 w 284"/>
                  <a:gd name="T53" fmla="*/ 14 h 553"/>
                  <a:gd name="T54" fmla="*/ 9 w 284"/>
                  <a:gd name="T55" fmla="*/ 12 h 553"/>
                  <a:gd name="T56" fmla="*/ 10 w 284"/>
                  <a:gd name="T57" fmla="*/ 10 h 553"/>
                  <a:gd name="T58" fmla="*/ 11 w 284"/>
                  <a:gd name="T59" fmla="*/ 8 h 553"/>
                  <a:gd name="T60" fmla="*/ 11 w 284"/>
                  <a:gd name="T61" fmla="*/ 6 h 553"/>
                  <a:gd name="T62" fmla="*/ 12 w 284"/>
                  <a:gd name="T63" fmla="*/ 3 h 553"/>
                  <a:gd name="T64" fmla="*/ 12 w 284"/>
                  <a:gd name="T65" fmla="*/ 0 h 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 h="553">
                    <a:moveTo>
                      <a:pt x="255" y="0"/>
                    </a:moveTo>
                    <a:lnTo>
                      <a:pt x="275" y="67"/>
                    </a:lnTo>
                    <a:lnTo>
                      <a:pt x="284" y="126"/>
                    </a:lnTo>
                    <a:lnTo>
                      <a:pt x="284" y="178"/>
                    </a:lnTo>
                    <a:lnTo>
                      <a:pt x="277" y="226"/>
                    </a:lnTo>
                    <a:lnTo>
                      <a:pt x="265" y="267"/>
                    </a:lnTo>
                    <a:lnTo>
                      <a:pt x="244" y="303"/>
                    </a:lnTo>
                    <a:lnTo>
                      <a:pt x="221" y="338"/>
                    </a:lnTo>
                    <a:lnTo>
                      <a:pt x="196" y="366"/>
                    </a:lnTo>
                    <a:lnTo>
                      <a:pt x="169" y="393"/>
                    </a:lnTo>
                    <a:lnTo>
                      <a:pt x="140" y="416"/>
                    </a:lnTo>
                    <a:lnTo>
                      <a:pt x="110" y="440"/>
                    </a:lnTo>
                    <a:lnTo>
                      <a:pt x="85" y="462"/>
                    </a:lnTo>
                    <a:lnTo>
                      <a:pt x="62" y="485"/>
                    </a:lnTo>
                    <a:lnTo>
                      <a:pt x="43" y="507"/>
                    </a:lnTo>
                    <a:lnTo>
                      <a:pt x="30" y="528"/>
                    </a:lnTo>
                    <a:lnTo>
                      <a:pt x="23" y="553"/>
                    </a:lnTo>
                    <a:lnTo>
                      <a:pt x="7" y="525"/>
                    </a:lnTo>
                    <a:lnTo>
                      <a:pt x="0" y="498"/>
                    </a:lnTo>
                    <a:lnTo>
                      <a:pt x="4" y="473"/>
                    </a:lnTo>
                    <a:lnTo>
                      <a:pt x="16" y="448"/>
                    </a:lnTo>
                    <a:lnTo>
                      <a:pt x="32" y="425"/>
                    </a:lnTo>
                    <a:lnTo>
                      <a:pt x="53" y="400"/>
                    </a:lnTo>
                    <a:lnTo>
                      <a:pt x="78" y="375"/>
                    </a:lnTo>
                    <a:lnTo>
                      <a:pt x="107" y="350"/>
                    </a:lnTo>
                    <a:lnTo>
                      <a:pt x="137" y="320"/>
                    </a:lnTo>
                    <a:lnTo>
                      <a:pt x="165" y="288"/>
                    </a:lnTo>
                    <a:lnTo>
                      <a:pt x="192" y="253"/>
                    </a:lnTo>
                    <a:lnTo>
                      <a:pt x="215" y="213"/>
                    </a:lnTo>
                    <a:lnTo>
                      <a:pt x="235" y="167"/>
                    </a:lnTo>
                    <a:lnTo>
                      <a:pt x="249" y="119"/>
                    </a:lnTo>
                    <a:lnTo>
                      <a:pt x="256" y="64"/>
                    </a:lnTo>
                    <a:lnTo>
                      <a:pt x="255"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0" name="Freeform 111"/>
              <p:cNvSpPr>
                <a:spLocks/>
              </p:cNvSpPr>
              <p:nvPr/>
            </p:nvSpPr>
            <p:spPr bwMode="auto">
              <a:xfrm>
                <a:off x="3968" y="1534"/>
                <a:ext cx="8" cy="10"/>
              </a:xfrm>
              <a:custGeom>
                <a:avLst/>
                <a:gdLst>
                  <a:gd name="T0" fmla="*/ 0 w 175"/>
                  <a:gd name="T1" fmla="*/ 0 h 219"/>
                  <a:gd name="T2" fmla="*/ 0 w 175"/>
                  <a:gd name="T3" fmla="*/ 4 h 219"/>
                  <a:gd name="T4" fmla="*/ 1 w 175"/>
                  <a:gd name="T5" fmla="*/ 4 h 219"/>
                  <a:gd name="T6" fmla="*/ 2 w 175"/>
                  <a:gd name="T7" fmla="*/ 4 h 219"/>
                  <a:gd name="T8" fmla="*/ 3 w 175"/>
                  <a:gd name="T9" fmla="*/ 5 h 219"/>
                  <a:gd name="T10" fmla="*/ 4 w 175"/>
                  <a:gd name="T11" fmla="*/ 6 h 219"/>
                  <a:gd name="T12" fmla="*/ 5 w 175"/>
                  <a:gd name="T13" fmla="*/ 7 h 219"/>
                  <a:gd name="T14" fmla="*/ 6 w 175"/>
                  <a:gd name="T15" fmla="*/ 8 h 219"/>
                  <a:gd name="T16" fmla="*/ 7 w 175"/>
                  <a:gd name="T17" fmla="*/ 9 h 219"/>
                  <a:gd name="T18" fmla="*/ 8 w 175"/>
                  <a:gd name="T19" fmla="*/ 10 h 219"/>
                  <a:gd name="T20" fmla="*/ 7 w 175"/>
                  <a:gd name="T21" fmla="*/ 8 h 219"/>
                  <a:gd name="T22" fmla="*/ 6 w 175"/>
                  <a:gd name="T23" fmla="*/ 6 h 219"/>
                  <a:gd name="T24" fmla="*/ 6 w 175"/>
                  <a:gd name="T25" fmla="*/ 5 h 219"/>
                  <a:gd name="T26" fmla="*/ 5 w 175"/>
                  <a:gd name="T27" fmla="*/ 4 h 219"/>
                  <a:gd name="T28" fmla="*/ 4 w 175"/>
                  <a:gd name="T29" fmla="*/ 2 h 219"/>
                  <a:gd name="T30" fmla="*/ 3 w 175"/>
                  <a:gd name="T31" fmla="*/ 1 h 219"/>
                  <a:gd name="T32" fmla="*/ 2 w 175"/>
                  <a:gd name="T33" fmla="*/ 1 h 219"/>
                  <a:gd name="T34" fmla="*/ 0 w 175"/>
                  <a:gd name="T35" fmla="*/ 0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5" h="219">
                    <a:moveTo>
                      <a:pt x="0" y="0"/>
                    </a:moveTo>
                    <a:lnTo>
                      <a:pt x="6" y="96"/>
                    </a:lnTo>
                    <a:lnTo>
                      <a:pt x="31" y="93"/>
                    </a:lnTo>
                    <a:lnTo>
                      <a:pt x="52" y="96"/>
                    </a:lnTo>
                    <a:lnTo>
                      <a:pt x="74" y="111"/>
                    </a:lnTo>
                    <a:lnTo>
                      <a:pt x="94" y="128"/>
                    </a:lnTo>
                    <a:lnTo>
                      <a:pt x="113" y="152"/>
                    </a:lnTo>
                    <a:lnTo>
                      <a:pt x="134" y="175"/>
                    </a:lnTo>
                    <a:lnTo>
                      <a:pt x="154" y="199"/>
                    </a:lnTo>
                    <a:lnTo>
                      <a:pt x="175" y="219"/>
                    </a:lnTo>
                    <a:lnTo>
                      <a:pt x="157" y="179"/>
                    </a:lnTo>
                    <a:lnTo>
                      <a:pt x="139" y="141"/>
                    </a:lnTo>
                    <a:lnTo>
                      <a:pt x="122" y="107"/>
                    </a:lnTo>
                    <a:lnTo>
                      <a:pt x="104" y="77"/>
                    </a:lnTo>
                    <a:lnTo>
                      <a:pt x="83" y="51"/>
                    </a:lnTo>
                    <a:lnTo>
                      <a:pt x="60" y="29"/>
                    </a:lnTo>
                    <a:lnTo>
                      <a:pt x="33" y="13"/>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1" name="Freeform 112"/>
              <p:cNvSpPr>
                <a:spLocks/>
              </p:cNvSpPr>
              <p:nvPr/>
            </p:nvSpPr>
            <p:spPr bwMode="auto">
              <a:xfrm>
                <a:off x="3938" y="1502"/>
                <a:ext cx="38" cy="42"/>
              </a:xfrm>
              <a:custGeom>
                <a:avLst/>
                <a:gdLst>
                  <a:gd name="T0" fmla="*/ 0 w 802"/>
                  <a:gd name="T1" fmla="*/ 0 h 878"/>
                  <a:gd name="T2" fmla="*/ 2 w 802"/>
                  <a:gd name="T3" fmla="*/ 0 h 878"/>
                  <a:gd name="T4" fmla="*/ 4 w 802"/>
                  <a:gd name="T5" fmla="*/ 1 h 878"/>
                  <a:gd name="T6" fmla="*/ 6 w 802"/>
                  <a:gd name="T7" fmla="*/ 1 h 878"/>
                  <a:gd name="T8" fmla="*/ 8 w 802"/>
                  <a:gd name="T9" fmla="*/ 1 h 878"/>
                  <a:gd name="T10" fmla="*/ 10 w 802"/>
                  <a:gd name="T11" fmla="*/ 2 h 878"/>
                  <a:gd name="T12" fmla="*/ 12 w 802"/>
                  <a:gd name="T13" fmla="*/ 2 h 878"/>
                  <a:gd name="T14" fmla="*/ 14 w 802"/>
                  <a:gd name="T15" fmla="*/ 3 h 878"/>
                  <a:gd name="T16" fmla="*/ 16 w 802"/>
                  <a:gd name="T17" fmla="*/ 3 h 878"/>
                  <a:gd name="T18" fmla="*/ 18 w 802"/>
                  <a:gd name="T19" fmla="*/ 4 h 878"/>
                  <a:gd name="T20" fmla="*/ 19 w 802"/>
                  <a:gd name="T21" fmla="*/ 5 h 878"/>
                  <a:gd name="T22" fmla="*/ 21 w 802"/>
                  <a:gd name="T23" fmla="*/ 6 h 878"/>
                  <a:gd name="T24" fmla="*/ 22 w 802"/>
                  <a:gd name="T25" fmla="*/ 8 h 878"/>
                  <a:gd name="T26" fmla="*/ 24 w 802"/>
                  <a:gd name="T27" fmla="*/ 10 h 878"/>
                  <a:gd name="T28" fmla="*/ 25 w 802"/>
                  <a:gd name="T29" fmla="*/ 12 h 878"/>
                  <a:gd name="T30" fmla="*/ 26 w 802"/>
                  <a:gd name="T31" fmla="*/ 14 h 878"/>
                  <a:gd name="T32" fmla="*/ 27 w 802"/>
                  <a:gd name="T33" fmla="*/ 17 h 878"/>
                  <a:gd name="T34" fmla="*/ 29 w 802"/>
                  <a:gd name="T35" fmla="*/ 19 h 878"/>
                  <a:gd name="T36" fmla="*/ 32 w 802"/>
                  <a:gd name="T37" fmla="*/ 22 h 878"/>
                  <a:gd name="T38" fmla="*/ 34 w 802"/>
                  <a:gd name="T39" fmla="*/ 25 h 878"/>
                  <a:gd name="T40" fmla="*/ 35 w 802"/>
                  <a:gd name="T41" fmla="*/ 29 h 878"/>
                  <a:gd name="T42" fmla="*/ 37 w 802"/>
                  <a:gd name="T43" fmla="*/ 32 h 878"/>
                  <a:gd name="T44" fmla="*/ 38 w 802"/>
                  <a:gd name="T45" fmla="*/ 36 h 878"/>
                  <a:gd name="T46" fmla="*/ 38 w 802"/>
                  <a:gd name="T47" fmla="*/ 39 h 878"/>
                  <a:gd name="T48" fmla="*/ 38 w 802"/>
                  <a:gd name="T49" fmla="*/ 42 h 878"/>
                  <a:gd name="T50" fmla="*/ 37 w 802"/>
                  <a:gd name="T51" fmla="*/ 39 h 878"/>
                  <a:gd name="T52" fmla="*/ 36 w 802"/>
                  <a:gd name="T53" fmla="*/ 36 h 878"/>
                  <a:gd name="T54" fmla="*/ 35 w 802"/>
                  <a:gd name="T55" fmla="*/ 33 h 878"/>
                  <a:gd name="T56" fmla="*/ 33 w 802"/>
                  <a:gd name="T57" fmla="*/ 30 h 878"/>
                  <a:gd name="T58" fmla="*/ 32 w 802"/>
                  <a:gd name="T59" fmla="*/ 27 h 878"/>
                  <a:gd name="T60" fmla="*/ 30 w 802"/>
                  <a:gd name="T61" fmla="*/ 24 h 878"/>
                  <a:gd name="T62" fmla="*/ 27 w 802"/>
                  <a:gd name="T63" fmla="*/ 22 h 878"/>
                  <a:gd name="T64" fmla="*/ 25 w 802"/>
                  <a:gd name="T65" fmla="*/ 19 h 878"/>
                  <a:gd name="T66" fmla="*/ 24 w 802"/>
                  <a:gd name="T67" fmla="*/ 17 h 878"/>
                  <a:gd name="T68" fmla="*/ 23 w 802"/>
                  <a:gd name="T69" fmla="*/ 15 h 878"/>
                  <a:gd name="T70" fmla="*/ 22 w 802"/>
                  <a:gd name="T71" fmla="*/ 13 h 878"/>
                  <a:gd name="T72" fmla="*/ 21 w 802"/>
                  <a:gd name="T73" fmla="*/ 11 h 878"/>
                  <a:gd name="T74" fmla="*/ 20 w 802"/>
                  <a:gd name="T75" fmla="*/ 10 h 878"/>
                  <a:gd name="T76" fmla="*/ 19 w 802"/>
                  <a:gd name="T77" fmla="*/ 9 h 878"/>
                  <a:gd name="T78" fmla="*/ 17 w 802"/>
                  <a:gd name="T79" fmla="*/ 7 h 878"/>
                  <a:gd name="T80" fmla="*/ 15 w 802"/>
                  <a:gd name="T81" fmla="*/ 6 h 878"/>
                  <a:gd name="T82" fmla="*/ 13 w 802"/>
                  <a:gd name="T83" fmla="*/ 5 h 878"/>
                  <a:gd name="T84" fmla="*/ 11 w 802"/>
                  <a:gd name="T85" fmla="*/ 4 h 878"/>
                  <a:gd name="T86" fmla="*/ 10 w 802"/>
                  <a:gd name="T87" fmla="*/ 4 h 878"/>
                  <a:gd name="T88" fmla="*/ 8 w 802"/>
                  <a:gd name="T89" fmla="*/ 3 h 878"/>
                  <a:gd name="T90" fmla="*/ 6 w 802"/>
                  <a:gd name="T91" fmla="*/ 2 h 878"/>
                  <a:gd name="T92" fmla="*/ 4 w 802"/>
                  <a:gd name="T93" fmla="*/ 1 h 878"/>
                  <a:gd name="T94" fmla="*/ 2 w 802"/>
                  <a:gd name="T95" fmla="*/ 1 h 878"/>
                  <a:gd name="T96" fmla="*/ 0 w 802"/>
                  <a:gd name="T97" fmla="*/ 0 h 8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02" h="878">
                    <a:moveTo>
                      <a:pt x="0" y="0"/>
                    </a:moveTo>
                    <a:lnTo>
                      <a:pt x="42" y="9"/>
                    </a:lnTo>
                    <a:lnTo>
                      <a:pt x="85" y="16"/>
                    </a:lnTo>
                    <a:lnTo>
                      <a:pt x="127" y="23"/>
                    </a:lnTo>
                    <a:lnTo>
                      <a:pt x="170" y="31"/>
                    </a:lnTo>
                    <a:lnTo>
                      <a:pt x="211" y="38"/>
                    </a:lnTo>
                    <a:lnTo>
                      <a:pt x="253" y="47"/>
                    </a:lnTo>
                    <a:lnTo>
                      <a:pt x="294" y="57"/>
                    </a:lnTo>
                    <a:lnTo>
                      <a:pt x="333" y="72"/>
                    </a:lnTo>
                    <a:lnTo>
                      <a:pt x="371" y="89"/>
                    </a:lnTo>
                    <a:lnTo>
                      <a:pt x="408" y="110"/>
                    </a:lnTo>
                    <a:lnTo>
                      <a:pt x="440" y="135"/>
                    </a:lnTo>
                    <a:lnTo>
                      <a:pt x="472" y="167"/>
                    </a:lnTo>
                    <a:lnTo>
                      <a:pt x="502" y="205"/>
                    </a:lnTo>
                    <a:lnTo>
                      <a:pt x="527" y="249"/>
                    </a:lnTo>
                    <a:lnTo>
                      <a:pt x="550" y="301"/>
                    </a:lnTo>
                    <a:lnTo>
                      <a:pt x="568" y="361"/>
                    </a:lnTo>
                    <a:lnTo>
                      <a:pt x="622" y="406"/>
                    </a:lnTo>
                    <a:lnTo>
                      <a:pt x="669" y="461"/>
                    </a:lnTo>
                    <a:lnTo>
                      <a:pt x="710" y="526"/>
                    </a:lnTo>
                    <a:lnTo>
                      <a:pt x="744" y="596"/>
                    </a:lnTo>
                    <a:lnTo>
                      <a:pt x="772" y="670"/>
                    </a:lnTo>
                    <a:lnTo>
                      <a:pt x="792" y="743"/>
                    </a:lnTo>
                    <a:lnTo>
                      <a:pt x="802" y="813"/>
                    </a:lnTo>
                    <a:lnTo>
                      <a:pt x="802" y="878"/>
                    </a:lnTo>
                    <a:lnTo>
                      <a:pt x="785" y="818"/>
                    </a:lnTo>
                    <a:lnTo>
                      <a:pt x="763" y="757"/>
                    </a:lnTo>
                    <a:lnTo>
                      <a:pt x="737" y="692"/>
                    </a:lnTo>
                    <a:lnTo>
                      <a:pt x="707" y="628"/>
                    </a:lnTo>
                    <a:lnTo>
                      <a:pt x="671" y="564"/>
                    </a:lnTo>
                    <a:lnTo>
                      <a:pt x="628" y="505"/>
                    </a:lnTo>
                    <a:lnTo>
                      <a:pt x="579" y="452"/>
                    </a:lnTo>
                    <a:lnTo>
                      <a:pt x="521" y="407"/>
                    </a:lnTo>
                    <a:lnTo>
                      <a:pt x="511" y="359"/>
                    </a:lnTo>
                    <a:lnTo>
                      <a:pt x="494" y="313"/>
                    </a:lnTo>
                    <a:lnTo>
                      <a:pt x="474" y="274"/>
                    </a:lnTo>
                    <a:lnTo>
                      <a:pt x="449" y="240"/>
                    </a:lnTo>
                    <a:lnTo>
                      <a:pt x="422" y="207"/>
                    </a:lnTo>
                    <a:lnTo>
                      <a:pt x="392" y="180"/>
                    </a:lnTo>
                    <a:lnTo>
                      <a:pt x="357" y="155"/>
                    </a:lnTo>
                    <a:lnTo>
                      <a:pt x="321" y="133"/>
                    </a:lnTo>
                    <a:lnTo>
                      <a:pt x="282" y="114"/>
                    </a:lnTo>
                    <a:lnTo>
                      <a:pt x="241" y="94"/>
                    </a:lnTo>
                    <a:lnTo>
                      <a:pt x="202" y="77"/>
                    </a:lnTo>
                    <a:lnTo>
                      <a:pt x="161" y="61"/>
                    </a:lnTo>
                    <a:lnTo>
                      <a:pt x="120" y="47"/>
                    </a:lnTo>
                    <a:lnTo>
                      <a:pt x="79" y="31"/>
                    </a:lnTo>
                    <a:lnTo>
                      <a:pt x="38" y="16"/>
                    </a:lnTo>
                    <a:lnTo>
                      <a:pt x="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2" name="Freeform 113"/>
              <p:cNvSpPr>
                <a:spLocks/>
              </p:cNvSpPr>
              <p:nvPr/>
            </p:nvSpPr>
            <p:spPr bwMode="auto">
              <a:xfrm>
                <a:off x="3917" y="1596"/>
                <a:ext cx="44" cy="25"/>
              </a:xfrm>
              <a:custGeom>
                <a:avLst/>
                <a:gdLst>
                  <a:gd name="T0" fmla="*/ 43 w 923"/>
                  <a:gd name="T1" fmla="*/ 7 h 522"/>
                  <a:gd name="T2" fmla="*/ 42 w 923"/>
                  <a:gd name="T3" fmla="*/ 6 h 522"/>
                  <a:gd name="T4" fmla="*/ 40 w 923"/>
                  <a:gd name="T5" fmla="*/ 5 h 522"/>
                  <a:gd name="T6" fmla="*/ 39 w 923"/>
                  <a:gd name="T7" fmla="*/ 4 h 522"/>
                  <a:gd name="T8" fmla="*/ 37 w 923"/>
                  <a:gd name="T9" fmla="*/ 2 h 522"/>
                  <a:gd name="T10" fmla="*/ 35 w 923"/>
                  <a:gd name="T11" fmla="*/ 1 h 522"/>
                  <a:gd name="T12" fmla="*/ 32 w 923"/>
                  <a:gd name="T13" fmla="*/ 0 h 522"/>
                  <a:gd name="T14" fmla="*/ 29 w 923"/>
                  <a:gd name="T15" fmla="*/ 0 h 522"/>
                  <a:gd name="T16" fmla="*/ 26 w 923"/>
                  <a:gd name="T17" fmla="*/ 0 h 522"/>
                  <a:gd name="T18" fmla="*/ 23 w 923"/>
                  <a:gd name="T19" fmla="*/ 2 h 522"/>
                  <a:gd name="T20" fmla="*/ 19 w 923"/>
                  <a:gd name="T21" fmla="*/ 6 h 522"/>
                  <a:gd name="T22" fmla="*/ 16 w 923"/>
                  <a:gd name="T23" fmla="*/ 10 h 522"/>
                  <a:gd name="T24" fmla="*/ 13 w 923"/>
                  <a:gd name="T25" fmla="*/ 14 h 522"/>
                  <a:gd name="T26" fmla="*/ 10 w 923"/>
                  <a:gd name="T27" fmla="*/ 18 h 522"/>
                  <a:gd name="T28" fmla="*/ 6 w 923"/>
                  <a:gd name="T29" fmla="*/ 21 h 522"/>
                  <a:gd name="T30" fmla="*/ 2 w 923"/>
                  <a:gd name="T31" fmla="*/ 23 h 522"/>
                  <a:gd name="T32" fmla="*/ 2 w 923"/>
                  <a:gd name="T33" fmla="*/ 25 h 522"/>
                  <a:gd name="T34" fmla="*/ 7 w 923"/>
                  <a:gd name="T35" fmla="*/ 25 h 522"/>
                  <a:gd name="T36" fmla="*/ 10 w 923"/>
                  <a:gd name="T37" fmla="*/ 24 h 522"/>
                  <a:gd name="T38" fmla="*/ 13 w 923"/>
                  <a:gd name="T39" fmla="*/ 21 h 522"/>
                  <a:gd name="T40" fmla="*/ 16 w 923"/>
                  <a:gd name="T41" fmla="*/ 18 h 522"/>
                  <a:gd name="T42" fmla="*/ 19 w 923"/>
                  <a:gd name="T43" fmla="*/ 15 h 522"/>
                  <a:gd name="T44" fmla="*/ 22 w 923"/>
                  <a:gd name="T45" fmla="*/ 13 h 522"/>
                  <a:gd name="T46" fmla="*/ 25 w 923"/>
                  <a:gd name="T47" fmla="*/ 11 h 522"/>
                  <a:gd name="T48" fmla="*/ 28 w 923"/>
                  <a:gd name="T49" fmla="*/ 11 h 522"/>
                  <a:gd name="T50" fmla="*/ 31 w 923"/>
                  <a:gd name="T51" fmla="*/ 11 h 522"/>
                  <a:gd name="T52" fmla="*/ 34 w 923"/>
                  <a:gd name="T53" fmla="*/ 13 h 522"/>
                  <a:gd name="T54" fmla="*/ 37 w 923"/>
                  <a:gd name="T55" fmla="*/ 16 h 522"/>
                  <a:gd name="T56" fmla="*/ 39 w 923"/>
                  <a:gd name="T57" fmla="*/ 16 h 522"/>
                  <a:gd name="T58" fmla="*/ 40 w 923"/>
                  <a:gd name="T59" fmla="*/ 13 h 522"/>
                  <a:gd name="T60" fmla="*/ 41 w 923"/>
                  <a:gd name="T61" fmla="*/ 10 h 522"/>
                  <a:gd name="T62" fmla="*/ 43 w 923"/>
                  <a:gd name="T63" fmla="*/ 9 h 5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23" h="522">
                    <a:moveTo>
                      <a:pt x="923" y="160"/>
                    </a:moveTo>
                    <a:lnTo>
                      <a:pt x="907" y="153"/>
                    </a:lnTo>
                    <a:lnTo>
                      <a:pt x="890" y="144"/>
                    </a:lnTo>
                    <a:lnTo>
                      <a:pt x="874" y="131"/>
                    </a:lnTo>
                    <a:lnTo>
                      <a:pt x="858" y="119"/>
                    </a:lnTo>
                    <a:lnTo>
                      <a:pt x="844" y="104"/>
                    </a:lnTo>
                    <a:lnTo>
                      <a:pt x="828" y="90"/>
                    </a:lnTo>
                    <a:lnTo>
                      <a:pt x="809" y="76"/>
                    </a:lnTo>
                    <a:lnTo>
                      <a:pt x="791" y="62"/>
                    </a:lnTo>
                    <a:lnTo>
                      <a:pt x="771" y="46"/>
                    </a:lnTo>
                    <a:lnTo>
                      <a:pt x="752" y="34"/>
                    </a:lnTo>
                    <a:lnTo>
                      <a:pt x="728" y="23"/>
                    </a:lnTo>
                    <a:lnTo>
                      <a:pt x="703" y="14"/>
                    </a:lnTo>
                    <a:lnTo>
                      <a:pt x="676" y="5"/>
                    </a:lnTo>
                    <a:lnTo>
                      <a:pt x="645" y="1"/>
                    </a:lnTo>
                    <a:lnTo>
                      <a:pt x="611" y="0"/>
                    </a:lnTo>
                    <a:lnTo>
                      <a:pt x="575" y="1"/>
                    </a:lnTo>
                    <a:lnTo>
                      <a:pt x="542" y="10"/>
                    </a:lnTo>
                    <a:lnTo>
                      <a:pt x="508" y="27"/>
                    </a:lnTo>
                    <a:lnTo>
                      <a:pt x="476" y="52"/>
                    </a:lnTo>
                    <a:lnTo>
                      <a:pt x="444" y="83"/>
                    </a:lnTo>
                    <a:lnTo>
                      <a:pt x="409" y="121"/>
                    </a:lnTo>
                    <a:lnTo>
                      <a:pt x="377" y="160"/>
                    </a:lnTo>
                    <a:lnTo>
                      <a:pt x="343" y="204"/>
                    </a:lnTo>
                    <a:lnTo>
                      <a:pt x="309" y="247"/>
                    </a:lnTo>
                    <a:lnTo>
                      <a:pt x="272" y="291"/>
                    </a:lnTo>
                    <a:lnTo>
                      <a:pt x="236" y="334"/>
                    </a:lnTo>
                    <a:lnTo>
                      <a:pt x="200" y="375"/>
                    </a:lnTo>
                    <a:lnTo>
                      <a:pt x="162" y="410"/>
                    </a:lnTo>
                    <a:lnTo>
                      <a:pt x="124" y="443"/>
                    </a:lnTo>
                    <a:lnTo>
                      <a:pt x="83" y="469"/>
                    </a:lnTo>
                    <a:lnTo>
                      <a:pt x="43" y="485"/>
                    </a:lnTo>
                    <a:lnTo>
                      <a:pt x="0" y="494"/>
                    </a:lnTo>
                    <a:lnTo>
                      <a:pt x="51" y="513"/>
                    </a:lnTo>
                    <a:lnTo>
                      <a:pt x="97" y="522"/>
                    </a:lnTo>
                    <a:lnTo>
                      <a:pt x="139" y="522"/>
                    </a:lnTo>
                    <a:lnTo>
                      <a:pt x="179" y="513"/>
                    </a:lnTo>
                    <a:lnTo>
                      <a:pt x="215" y="496"/>
                    </a:lnTo>
                    <a:lnTo>
                      <a:pt x="247" y="474"/>
                    </a:lnTo>
                    <a:lnTo>
                      <a:pt x="277" y="447"/>
                    </a:lnTo>
                    <a:lnTo>
                      <a:pt x="309" y="416"/>
                    </a:lnTo>
                    <a:lnTo>
                      <a:pt x="337" y="385"/>
                    </a:lnTo>
                    <a:lnTo>
                      <a:pt x="364" y="353"/>
                    </a:lnTo>
                    <a:lnTo>
                      <a:pt x="393" y="321"/>
                    </a:lnTo>
                    <a:lnTo>
                      <a:pt x="421" y="291"/>
                    </a:lnTo>
                    <a:lnTo>
                      <a:pt x="453" y="265"/>
                    </a:lnTo>
                    <a:lnTo>
                      <a:pt x="483" y="245"/>
                    </a:lnTo>
                    <a:lnTo>
                      <a:pt x="517" y="231"/>
                    </a:lnTo>
                    <a:lnTo>
                      <a:pt x="553" y="223"/>
                    </a:lnTo>
                    <a:lnTo>
                      <a:pt x="592" y="222"/>
                    </a:lnTo>
                    <a:lnTo>
                      <a:pt x="624" y="222"/>
                    </a:lnTo>
                    <a:lnTo>
                      <a:pt x="654" y="229"/>
                    </a:lnTo>
                    <a:lnTo>
                      <a:pt x="683" y="241"/>
                    </a:lnTo>
                    <a:lnTo>
                      <a:pt x="711" y="261"/>
                    </a:lnTo>
                    <a:lnTo>
                      <a:pt x="739" y="293"/>
                    </a:lnTo>
                    <a:lnTo>
                      <a:pt x="770" y="335"/>
                    </a:lnTo>
                    <a:lnTo>
                      <a:pt x="804" y="391"/>
                    </a:lnTo>
                    <a:lnTo>
                      <a:pt x="809" y="335"/>
                    </a:lnTo>
                    <a:lnTo>
                      <a:pt x="821" y="293"/>
                    </a:lnTo>
                    <a:lnTo>
                      <a:pt x="835" y="261"/>
                    </a:lnTo>
                    <a:lnTo>
                      <a:pt x="851" y="238"/>
                    </a:lnTo>
                    <a:lnTo>
                      <a:pt x="867" y="218"/>
                    </a:lnTo>
                    <a:lnTo>
                      <a:pt x="887" y="202"/>
                    </a:lnTo>
                    <a:lnTo>
                      <a:pt x="905" y="183"/>
                    </a:lnTo>
                    <a:lnTo>
                      <a:pt x="923" y="16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3" name="Freeform 114"/>
              <p:cNvSpPr>
                <a:spLocks/>
              </p:cNvSpPr>
              <p:nvPr/>
            </p:nvSpPr>
            <p:spPr bwMode="auto">
              <a:xfrm>
                <a:off x="3934" y="1629"/>
                <a:ext cx="15" cy="8"/>
              </a:xfrm>
              <a:custGeom>
                <a:avLst/>
                <a:gdLst>
                  <a:gd name="T0" fmla="*/ 0 w 324"/>
                  <a:gd name="T1" fmla="*/ 0 h 158"/>
                  <a:gd name="T2" fmla="*/ 1 w 324"/>
                  <a:gd name="T3" fmla="*/ 2 h 158"/>
                  <a:gd name="T4" fmla="*/ 2 w 324"/>
                  <a:gd name="T5" fmla="*/ 3 h 158"/>
                  <a:gd name="T6" fmla="*/ 3 w 324"/>
                  <a:gd name="T7" fmla="*/ 4 h 158"/>
                  <a:gd name="T8" fmla="*/ 5 w 324"/>
                  <a:gd name="T9" fmla="*/ 5 h 158"/>
                  <a:gd name="T10" fmla="*/ 6 w 324"/>
                  <a:gd name="T11" fmla="*/ 6 h 158"/>
                  <a:gd name="T12" fmla="*/ 7 w 324"/>
                  <a:gd name="T13" fmla="*/ 7 h 158"/>
                  <a:gd name="T14" fmla="*/ 8 w 324"/>
                  <a:gd name="T15" fmla="*/ 7 h 158"/>
                  <a:gd name="T16" fmla="*/ 8 w 324"/>
                  <a:gd name="T17" fmla="*/ 8 h 158"/>
                  <a:gd name="T18" fmla="*/ 9 w 324"/>
                  <a:gd name="T19" fmla="*/ 8 h 158"/>
                  <a:gd name="T20" fmla="*/ 10 w 324"/>
                  <a:gd name="T21" fmla="*/ 8 h 158"/>
                  <a:gd name="T22" fmla="*/ 11 w 324"/>
                  <a:gd name="T23" fmla="*/ 8 h 158"/>
                  <a:gd name="T24" fmla="*/ 12 w 324"/>
                  <a:gd name="T25" fmla="*/ 8 h 158"/>
                  <a:gd name="T26" fmla="*/ 13 w 324"/>
                  <a:gd name="T27" fmla="*/ 7 h 158"/>
                  <a:gd name="T28" fmla="*/ 13 w 324"/>
                  <a:gd name="T29" fmla="*/ 7 h 158"/>
                  <a:gd name="T30" fmla="*/ 14 w 324"/>
                  <a:gd name="T31" fmla="*/ 7 h 158"/>
                  <a:gd name="T32" fmla="*/ 15 w 324"/>
                  <a:gd name="T33" fmla="*/ 6 h 158"/>
                  <a:gd name="T34" fmla="*/ 15 w 324"/>
                  <a:gd name="T35" fmla="*/ 5 h 158"/>
                  <a:gd name="T36" fmla="*/ 15 w 324"/>
                  <a:gd name="T37" fmla="*/ 5 h 158"/>
                  <a:gd name="T38" fmla="*/ 14 w 324"/>
                  <a:gd name="T39" fmla="*/ 5 h 158"/>
                  <a:gd name="T40" fmla="*/ 14 w 324"/>
                  <a:gd name="T41" fmla="*/ 5 h 158"/>
                  <a:gd name="T42" fmla="*/ 14 w 324"/>
                  <a:gd name="T43" fmla="*/ 5 h 158"/>
                  <a:gd name="T44" fmla="*/ 13 w 324"/>
                  <a:gd name="T45" fmla="*/ 5 h 158"/>
                  <a:gd name="T46" fmla="*/ 13 w 324"/>
                  <a:gd name="T47" fmla="*/ 5 h 158"/>
                  <a:gd name="T48" fmla="*/ 12 w 324"/>
                  <a:gd name="T49" fmla="*/ 5 h 158"/>
                  <a:gd name="T50" fmla="*/ 11 w 324"/>
                  <a:gd name="T51" fmla="*/ 5 h 158"/>
                  <a:gd name="T52" fmla="*/ 10 w 324"/>
                  <a:gd name="T53" fmla="*/ 5 h 158"/>
                  <a:gd name="T54" fmla="*/ 9 w 324"/>
                  <a:gd name="T55" fmla="*/ 5 h 158"/>
                  <a:gd name="T56" fmla="*/ 7 w 324"/>
                  <a:gd name="T57" fmla="*/ 5 h 158"/>
                  <a:gd name="T58" fmla="*/ 6 w 324"/>
                  <a:gd name="T59" fmla="*/ 4 h 158"/>
                  <a:gd name="T60" fmla="*/ 4 w 324"/>
                  <a:gd name="T61" fmla="*/ 3 h 158"/>
                  <a:gd name="T62" fmla="*/ 2 w 324"/>
                  <a:gd name="T63" fmla="*/ 2 h 158"/>
                  <a:gd name="T64" fmla="*/ 0 w 324"/>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4" h="158">
                    <a:moveTo>
                      <a:pt x="0" y="0"/>
                    </a:moveTo>
                    <a:lnTo>
                      <a:pt x="27" y="30"/>
                    </a:lnTo>
                    <a:lnTo>
                      <a:pt x="52" y="55"/>
                    </a:lnTo>
                    <a:lnTo>
                      <a:pt x="75" y="78"/>
                    </a:lnTo>
                    <a:lnTo>
                      <a:pt x="100" y="98"/>
                    </a:lnTo>
                    <a:lnTo>
                      <a:pt x="121" y="116"/>
                    </a:lnTo>
                    <a:lnTo>
                      <a:pt x="143" y="131"/>
                    </a:lnTo>
                    <a:lnTo>
                      <a:pt x="162" y="142"/>
                    </a:lnTo>
                    <a:lnTo>
                      <a:pt x="182" y="149"/>
                    </a:lnTo>
                    <a:lnTo>
                      <a:pt x="200" y="154"/>
                    </a:lnTo>
                    <a:lnTo>
                      <a:pt x="219" y="158"/>
                    </a:lnTo>
                    <a:lnTo>
                      <a:pt x="237" y="156"/>
                    </a:lnTo>
                    <a:lnTo>
                      <a:pt x="254" y="154"/>
                    </a:lnTo>
                    <a:lnTo>
                      <a:pt x="272" y="147"/>
                    </a:lnTo>
                    <a:lnTo>
                      <a:pt x="288" y="140"/>
                    </a:lnTo>
                    <a:lnTo>
                      <a:pt x="306" y="129"/>
                    </a:lnTo>
                    <a:lnTo>
                      <a:pt x="324" y="114"/>
                    </a:lnTo>
                    <a:lnTo>
                      <a:pt x="322" y="102"/>
                    </a:lnTo>
                    <a:lnTo>
                      <a:pt x="319" y="94"/>
                    </a:lnTo>
                    <a:lnTo>
                      <a:pt x="313" y="91"/>
                    </a:lnTo>
                    <a:lnTo>
                      <a:pt x="306" y="91"/>
                    </a:lnTo>
                    <a:lnTo>
                      <a:pt x="299" y="93"/>
                    </a:lnTo>
                    <a:lnTo>
                      <a:pt x="288" y="96"/>
                    </a:lnTo>
                    <a:lnTo>
                      <a:pt x="274" y="102"/>
                    </a:lnTo>
                    <a:lnTo>
                      <a:pt x="258" y="105"/>
                    </a:lnTo>
                    <a:lnTo>
                      <a:pt x="240" y="107"/>
                    </a:lnTo>
                    <a:lnTo>
                      <a:pt x="217" y="107"/>
                    </a:lnTo>
                    <a:lnTo>
                      <a:pt x="191" y="102"/>
                    </a:lnTo>
                    <a:lnTo>
                      <a:pt x="160" y="94"/>
                    </a:lnTo>
                    <a:lnTo>
                      <a:pt x="128" y="80"/>
                    </a:lnTo>
                    <a:lnTo>
                      <a:pt x="91" y="60"/>
                    </a:lnTo>
                    <a:lnTo>
                      <a:pt x="47" y="34"/>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4" name="Freeform 115"/>
              <p:cNvSpPr>
                <a:spLocks/>
              </p:cNvSpPr>
              <p:nvPr/>
            </p:nvSpPr>
            <p:spPr bwMode="auto">
              <a:xfrm>
                <a:off x="3954" y="1608"/>
                <a:ext cx="14" cy="35"/>
              </a:xfrm>
              <a:custGeom>
                <a:avLst/>
                <a:gdLst>
                  <a:gd name="T0" fmla="*/ 0 w 288"/>
                  <a:gd name="T1" fmla="*/ 3 h 734"/>
                  <a:gd name="T2" fmla="*/ 0 w 288"/>
                  <a:gd name="T3" fmla="*/ 1 h 734"/>
                  <a:gd name="T4" fmla="*/ 0 w 288"/>
                  <a:gd name="T5" fmla="*/ 0 h 734"/>
                  <a:gd name="T6" fmla="*/ 13 w 288"/>
                  <a:gd name="T7" fmla="*/ 30 h 734"/>
                  <a:gd name="T8" fmla="*/ 14 w 288"/>
                  <a:gd name="T9" fmla="*/ 31 h 734"/>
                  <a:gd name="T10" fmla="*/ 14 w 288"/>
                  <a:gd name="T11" fmla="*/ 33 h 734"/>
                  <a:gd name="T12" fmla="*/ 14 w 288"/>
                  <a:gd name="T13" fmla="*/ 34 h 734"/>
                  <a:gd name="T14" fmla="*/ 13 w 288"/>
                  <a:gd name="T15" fmla="*/ 35 h 734"/>
                  <a:gd name="T16" fmla="*/ 12 w 288"/>
                  <a:gd name="T17" fmla="*/ 35 h 734"/>
                  <a:gd name="T18" fmla="*/ 11 w 288"/>
                  <a:gd name="T19" fmla="*/ 34 h 734"/>
                  <a:gd name="T20" fmla="*/ 10 w 288"/>
                  <a:gd name="T21" fmla="*/ 33 h 734"/>
                  <a:gd name="T22" fmla="*/ 8 w 288"/>
                  <a:gd name="T23" fmla="*/ 31 h 734"/>
                  <a:gd name="T24" fmla="*/ 2 w 288"/>
                  <a:gd name="T25" fmla="*/ 14 h 734"/>
                  <a:gd name="T26" fmla="*/ 0 w 288"/>
                  <a:gd name="T27" fmla="*/ 3 h 7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8" h="734">
                    <a:moveTo>
                      <a:pt x="6" y="62"/>
                    </a:moveTo>
                    <a:lnTo>
                      <a:pt x="4" y="31"/>
                    </a:lnTo>
                    <a:lnTo>
                      <a:pt x="0" y="0"/>
                    </a:lnTo>
                    <a:lnTo>
                      <a:pt x="267" y="628"/>
                    </a:lnTo>
                    <a:lnTo>
                      <a:pt x="284" y="660"/>
                    </a:lnTo>
                    <a:lnTo>
                      <a:pt x="288" y="690"/>
                    </a:lnTo>
                    <a:lnTo>
                      <a:pt x="281" y="714"/>
                    </a:lnTo>
                    <a:lnTo>
                      <a:pt x="269" y="731"/>
                    </a:lnTo>
                    <a:lnTo>
                      <a:pt x="249" y="734"/>
                    </a:lnTo>
                    <a:lnTo>
                      <a:pt x="226" y="722"/>
                    </a:lnTo>
                    <a:lnTo>
                      <a:pt x="199" y="692"/>
                    </a:lnTo>
                    <a:lnTo>
                      <a:pt x="170" y="640"/>
                    </a:lnTo>
                    <a:lnTo>
                      <a:pt x="51" y="290"/>
                    </a:lnTo>
                    <a:lnTo>
                      <a:pt x="6" y="62"/>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5" name="Freeform 116"/>
              <p:cNvSpPr>
                <a:spLocks/>
              </p:cNvSpPr>
              <p:nvPr/>
            </p:nvSpPr>
            <p:spPr bwMode="auto">
              <a:xfrm>
                <a:off x="3928" y="1611"/>
                <a:ext cx="24" cy="16"/>
              </a:xfrm>
              <a:custGeom>
                <a:avLst/>
                <a:gdLst>
                  <a:gd name="T0" fmla="*/ 20 w 516"/>
                  <a:gd name="T1" fmla="*/ 16 h 340"/>
                  <a:gd name="T2" fmla="*/ 21 w 516"/>
                  <a:gd name="T3" fmla="*/ 15 h 340"/>
                  <a:gd name="T4" fmla="*/ 21 w 516"/>
                  <a:gd name="T5" fmla="*/ 13 h 340"/>
                  <a:gd name="T6" fmla="*/ 22 w 516"/>
                  <a:gd name="T7" fmla="*/ 12 h 340"/>
                  <a:gd name="T8" fmla="*/ 22 w 516"/>
                  <a:gd name="T9" fmla="*/ 10 h 340"/>
                  <a:gd name="T10" fmla="*/ 22 w 516"/>
                  <a:gd name="T11" fmla="*/ 8 h 340"/>
                  <a:gd name="T12" fmla="*/ 22 w 516"/>
                  <a:gd name="T13" fmla="*/ 6 h 340"/>
                  <a:gd name="T14" fmla="*/ 22 w 516"/>
                  <a:gd name="T15" fmla="*/ 5 h 340"/>
                  <a:gd name="T16" fmla="*/ 21 w 516"/>
                  <a:gd name="T17" fmla="*/ 3 h 340"/>
                  <a:gd name="T18" fmla="*/ 21 w 516"/>
                  <a:gd name="T19" fmla="*/ 3 h 340"/>
                  <a:gd name="T20" fmla="*/ 21 w 516"/>
                  <a:gd name="T21" fmla="*/ 2 h 340"/>
                  <a:gd name="T22" fmla="*/ 22 w 516"/>
                  <a:gd name="T23" fmla="*/ 1 h 340"/>
                  <a:gd name="T24" fmla="*/ 23 w 516"/>
                  <a:gd name="T25" fmla="*/ 1 h 340"/>
                  <a:gd name="T26" fmla="*/ 24 w 516"/>
                  <a:gd name="T27" fmla="*/ 0 h 340"/>
                  <a:gd name="T28" fmla="*/ 24 w 516"/>
                  <a:gd name="T29" fmla="*/ 0 h 340"/>
                  <a:gd name="T30" fmla="*/ 23 w 516"/>
                  <a:gd name="T31" fmla="*/ 0 h 340"/>
                  <a:gd name="T32" fmla="*/ 20 w 516"/>
                  <a:gd name="T33" fmla="*/ 0 h 340"/>
                  <a:gd name="T34" fmla="*/ 20 w 516"/>
                  <a:gd name="T35" fmla="*/ 0 h 340"/>
                  <a:gd name="T36" fmla="*/ 19 w 516"/>
                  <a:gd name="T37" fmla="*/ 0 h 340"/>
                  <a:gd name="T38" fmla="*/ 18 w 516"/>
                  <a:gd name="T39" fmla="*/ 1 h 340"/>
                  <a:gd name="T40" fmla="*/ 17 w 516"/>
                  <a:gd name="T41" fmla="*/ 1 h 340"/>
                  <a:gd name="T42" fmla="*/ 15 w 516"/>
                  <a:gd name="T43" fmla="*/ 1 h 340"/>
                  <a:gd name="T44" fmla="*/ 14 w 516"/>
                  <a:gd name="T45" fmla="*/ 2 h 340"/>
                  <a:gd name="T46" fmla="*/ 13 w 516"/>
                  <a:gd name="T47" fmla="*/ 3 h 340"/>
                  <a:gd name="T48" fmla="*/ 12 w 516"/>
                  <a:gd name="T49" fmla="*/ 3 h 340"/>
                  <a:gd name="T50" fmla="*/ 10 w 516"/>
                  <a:gd name="T51" fmla="*/ 4 h 340"/>
                  <a:gd name="T52" fmla="*/ 9 w 516"/>
                  <a:gd name="T53" fmla="*/ 5 h 340"/>
                  <a:gd name="T54" fmla="*/ 7 w 516"/>
                  <a:gd name="T55" fmla="*/ 6 h 340"/>
                  <a:gd name="T56" fmla="*/ 6 w 516"/>
                  <a:gd name="T57" fmla="*/ 7 h 340"/>
                  <a:gd name="T58" fmla="*/ 4 w 516"/>
                  <a:gd name="T59" fmla="*/ 7 h 340"/>
                  <a:gd name="T60" fmla="*/ 3 w 516"/>
                  <a:gd name="T61" fmla="*/ 8 h 340"/>
                  <a:gd name="T62" fmla="*/ 1 w 516"/>
                  <a:gd name="T63" fmla="*/ 9 h 340"/>
                  <a:gd name="T64" fmla="*/ 0 w 516"/>
                  <a:gd name="T65" fmla="*/ 9 h 340"/>
                  <a:gd name="T66" fmla="*/ 1 w 516"/>
                  <a:gd name="T67" fmla="*/ 10 h 340"/>
                  <a:gd name="T68" fmla="*/ 2 w 516"/>
                  <a:gd name="T69" fmla="*/ 9 h 340"/>
                  <a:gd name="T70" fmla="*/ 3 w 516"/>
                  <a:gd name="T71" fmla="*/ 9 h 340"/>
                  <a:gd name="T72" fmla="*/ 5 w 516"/>
                  <a:gd name="T73" fmla="*/ 9 h 340"/>
                  <a:gd name="T74" fmla="*/ 6 w 516"/>
                  <a:gd name="T75" fmla="*/ 9 h 340"/>
                  <a:gd name="T76" fmla="*/ 7 w 516"/>
                  <a:gd name="T77" fmla="*/ 8 h 340"/>
                  <a:gd name="T78" fmla="*/ 9 w 516"/>
                  <a:gd name="T79" fmla="*/ 8 h 340"/>
                  <a:gd name="T80" fmla="*/ 10 w 516"/>
                  <a:gd name="T81" fmla="*/ 7 h 340"/>
                  <a:gd name="T82" fmla="*/ 11 w 516"/>
                  <a:gd name="T83" fmla="*/ 7 h 340"/>
                  <a:gd name="T84" fmla="*/ 13 w 516"/>
                  <a:gd name="T85" fmla="*/ 6 h 340"/>
                  <a:gd name="T86" fmla="*/ 14 w 516"/>
                  <a:gd name="T87" fmla="*/ 6 h 340"/>
                  <a:gd name="T88" fmla="*/ 15 w 516"/>
                  <a:gd name="T89" fmla="*/ 5 h 340"/>
                  <a:gd name="T90" fmla="*/ 16 w 516"/>
                  <a:gd name="T91" fmla="*/ 5 h 340"/>
                  <a:gd name="T92" fmla="*/ 18 w 516"/>
                  <a:gd name="T93" fmla="*/ 5 h 340"/>
                  <a:gd name="T94" fmla="*/ 19 w 516"/>
                  <a:gd name="T95" fmla="*/ 5 h 340"/>
                  <a:gd name="T96" fmla="*/ 20 w 516"/>
                  <a:gd name="T97" fmla="*/ 5 h 340"/>
                  <a:gd name="T98" fmla="*/ 20 w 516"/>
                  <a:gd name="T99" fmla="*/ 5 h 340"/>
                  <a:gd name="T100" fmla="*/ 20 w 516"/>
                  <a:gd name="T101" fmla="*/ 6 h 340"/>
                  <a:gd name="T102" fmla="*/ 21 w 516"/>
                  <a:gd name="T103" fmla="*/ 7 h 340"/>
                  <a:gd name="T104" fmla="*/ 21 w 516"/>
                  <a:gd name="T105" fmla="*/ 8 h 340"/>
                  <a:gd name="T106" fmla="*/ 21 w 516"/>
                  <a:gd name="T107" fmla="*/ 10 h 340"/>
                  <a:gd name="T108" fmla="*/ 21 w 516"/>
                  <a:gd name="T109" fmla="*/ 12 h 340"/>
                  <a:gd name="T110" fmla="*/ 21 w 516"/>
                  <a:gd name="T111" fmla="*/ 14 h 340"/>
                  <a:gd name="T112" fmla="*/ 20 w 516"/>
                  <a:gd name="T113" fmla="*/ 16 h 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16" h="340">
                    <a:moveTo>
                      <a:pt x="427" y="340"/>
                    </a:moveTo>
                    <a:lnTo>
                      <a:pt x="448" y="312"/>
                    </a:lnTo>
                    <a:lnTo>
                      <a:pt x="461" y="280"/>
                    </a:lnTo>
                    <a:lnTo>
                      <a:pt x="471" y="245"/>
                    </a:lnTo>
                    <a:lnTo>
                      <a:pt x="474" y="209"/>
                    </a:lnTo>
                    <a:lnTo>
                      <a:pt x="474" y="173"/>
                    </a:lnTo>
                    <a:lnTo>
                      <a:pt x="471" y="137"/>
                    </a:lnTo>
                    <a:lnTo>
                      <a:pt x="467" y="102"/>
                    </a:lnTo>
                    <a:lnTo>
                      <a:pt x="459" y="70"/>
                    </a:lnTo>
                    <a:lnTo>
                      <a:pt x="445" y="58"/>
                    </a:lnTo>
                    <a:lnTo>
                      <a:pt x="452" y="43"/>
                    </a:lnTo>
                    <a:lnTo>
                      <a:pt x="473" y="29"/>
                    </a:lnTo>
                    <a:lnTo>
                      <a:pt x="496" y="16"/>
                    </a:lnTo>
                    <a:lnTo>
                      <a:pt x="514" y="7"/>
                    </a:lnTo>
                    <a:lnTo>
                      <a:pt x="516" y="0"/>
                    </a:lnTo>
                    <a:lnTo>
                      <a:pt x="494" y="0"/>
                    </a:lnTo>
                    <a:lnTo>
                      <a:pt x="438" y="6"/>
                    </a:lnTo>
                    <a:lnTo>
                      <a:pt x="422" y="4"/>
                    </a:lnTo>
                    <a:lnTo>
                      <a:pt x="402" y="7"/>
                    </a:lnTo>
                    <a:lnTo>
                      <a:pt x="380" y="13"/>
                    </a:lnTo>
                    <a:lnTo>
                      <a:pt x="359" y="20"/>
                    </a:lnTo>
                    <a:lnTo>
                      <a:pt x="333" y="31"/>
                    </a:lnTo>
                    <a:lnTo>
                      <a:pt x="306" y="43"/>
                    </a:lnTo>
                    <a:lnTo>
                      <a:pt x="279" y="58"/>
                    </a:lnTo>
                    <a:lnTo>
                      <a:pt x="251" y="72"/>
                    </a:lnTo>
                    <a:lnTo>
                      <a:pt x="220" y="88"/>
                    </a:lnTo>
                    <a:lnTo>
                      <a:pt x="189" y="104"/>
                    </a:lnTo>
                    <a:lnTo>
                      <a:pt x="158" y="122"/>
                    </a:lnTo>
                    <a:lnTo>
                      <a:pt x="126" y="139"/>
                    </a:lnTo>
                    <a:lnTo>
                      <a:pt x="96" y="157"/>
                    </a:lnTo>
                    <a:lnTo>
                      <a:pt x="63" y="171"/>
                    </a:lnTo>
                    <a:lnTo>
                      <a:pt x="30" y="187"/>
                    </a:lnTo>
                    <a:lnTo>
                      <a:pt x="0" y="200"/>
                    </a:lnTo>
                    <a:lnTo>
                      <a:pt x="25" y="202"/>
                    </a:lnTo>
                    <a:lnTo>
                      <a:pt x="50" y="200"/>
                    </a:lnTo>
                    <a:lnTo>
                      <a:pt x="75" y="196"/>
                    </a:lnTo>
                    <a:lnTo>
                      <a:pt x="103" y="189"/>
                    </a:lnTo>
                    <a:lnTo>
                      <a:pt x="132" y="182"/>
                    </a:lnTo>
                    <a:lnTo>
                      <a:pt x="158" y="173"/>
                    </a:lnTo>
                    <a:lnTo>
                      <a:pt x="187" y="162"/>
                    </a:lnTo>
                    <a:lnTo>
                      <a:pt x="217" y="152"/>
                    </a:lnTo>
                    <a:lnTo>
                      <a:pt x="244" y="141"/>
                    </a:lnTo>
                    <a:lnTo>
                      <a:pt x="272" y="130"/>
                    </a:lnTo>
                    <a:lnTo>
                      <a:pt x="301" y="118"/>
                    </a:lnTo>
                    <a:lnTo>
                      <a:pt x="328" y="109"/>
                    </a:lnTo>
                    <a:lnTo>
                      <a:pt x="354" y="104"/>
                    </a:lnTo>
                    <a:lnTo>
                      <a:pt x="380" y="99"/>
                    </a:lnTo>
                    <a:lnTo>
                      <a:pt x="406" y="97"/>
                    </a:lnTo>
                    <a:lnTo>
                      <a:pt x="429" y="97"/>
                    </a:lnTo>
                    <a:lnTo>
                      <a:pt x="432" y="102"/>
                    </a:lnTo>
                    <a:lnTo>
                      <a:pt x="438" y="117"/>
                    </a:lnTo>
                    <a:lnTo>
                      <a:pt x="445" y="139"/>
                    </a:lnTo>
                    <a:lnTo>
                      <a:pt x="450" y="168"/>
                    </a:lnTo>
                    <a:lnTo>
                      <a:pt x="454" y="203"/>
                    </a:lnTo>
                    <a:lnTo>
                      <a:pt x="452" y="245"/>
                    </a:lnTo>
                    <a:lnTo>
                      <a:pt x="443" y="292"/>
                    </a:lnTo>
                    <a:lnTo>
                      <a:pt x="427" y="34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6" name="Freeform 117"/>
              <p:cNvSpPr>
                <a:spLocks/>
              </p:cNvSpPr>
              <p:nvPr/>
            </p:nvSpPr>
            <p:spPr bwMode="auto">
              <a:xfrm>
                <a:off x="3930" y="1621"/>
                <a:ext cx="19" cy="7"/>
              </a:xfrm>
              <a:custGeom>
                <a:avLst/>
                <a:gdLst>
                  <a:gd name="T0" fmla="*/ 19 w 400"/>
                  <a:gd name="T1" fmla="*/ 5 h 144"/>
                  <a:gd name="T2" fmla="*/ 18 w 400"/>
                  <a:gd name="T3" fmla="*/ 5 h 144"/>
                  <a:gd name="T4" fmla="*/ 17 w 400"/>
                  <a:gd name="T5" fmla="*/ 5 h 144"/>
                  <a:gd name="T6" fmla="*/ 16 w 400"/>
                  <a:gd name="T7" fmla="*/ 5 h 144"/>
                  <a:gd name="T8" fmla="*/ 15 w 400"/>
                  <a:gd name="T9" fmla="*/ 5 h 144"/>
                  <a:gd name="T10" fmla="*/ 14 w 400"/>
                  <a:gd name="T11" fmla="*/ 5 h 144"/>
                  <a:gd name="T12" fmla="*/ 12 w 400"/>
                  <a:gd name="T13" fmla="*/ 4 h 144"/>
                  <a:gd name="T14" fmla="*/ 11 w 400"/>
                  <a:gd name="T15" fmla="*/ 4 h 144"/>
                  <a:gd name="T16" fmla="*/ 10 w 400"/>
                  <a:gd name="T17" fmla="*/ 3 h 144"/>
                  <a:gd name="T18" fmla="*/ 9 w 400"/>
                  <a:gd name="T19" fmla="*/ 2 h 144"/>
                  <a:gd name="T20" fmla="*/ 7 w 400"/>
                  <a:gd name="T21" fmla="*/ 2 h 144"/>
                  <a:gd name="T22" fmla="*/ 6 w 400"/>
                  <a:gd name="T23" fmla="*/ 1 h 144"/>
                  <a:gd name="T24" fmla="*/ 4 w 400"/>
                  <a:gd name="T25" fmla="*/ 1 h 144"/>
                  <a:gd name="T26" fmla="*/ 3 w 400"/>
                  <a:gd name="T27" fmla="*/ 0 h 144"/>
                  <a:gd name="T28" fmla="*/ 2 w 400"/>
                  <a:gd name="T29" fmla="*/ 0 h 144"/>
                  <a:gd name="T30" fmla="*/ 1 w 400"/>
                  <a:gd name="T31" fmla="*/ 0 h 144"/>
                  <a:gd name="T32" fmla="*/ 0 w 400"/>
                  <a:gd name="T33" fmla="*/ 0 h 144"/>
                  <a:gd name="T34" fmla="*/ 1 w 400"/>
                  <a:gd name="T35" fmla="*/ 1 h 144"/>
                  <a:gd name="T36" fmla="*/ 2 w 400"/>
                  <a:gd name="T37" fmla="*/ 1 h 144"/>
                  <a:gd name="T38" fmla="*/ 4 w 400"/>
                  <a:gd name="T39" fmla="*/ 2 h 144"/>
                  <a:gd name="T40" fmla="*/ 5 w 400"/>
                  <a:gd name="T41" fmla="*/ 2 h 144"/>
                  <a:gd name="T42" fmla="*/ 7 w 400"/>
                  <a:gd name="T43" fmla="*/ 3 h 144"/>
                  <a:gd name="T44" fmla="*/ 8 w 400"/>
                  <a:gd name="T45" fmla="*/ 4 h 144"/>
                  <a:gd name="T46" fmla="*/ 9 w 400"/>
                  <a:gd name="T47" fmla="*/ 5 h 144"/>
                  <a:gd name="T48" fmla="*/ 11 w 400"/>
                  <a:gd name="T49" fmla="*/ 5 h 144"/>
                  <a:gd name="T50" fmla="*/ 12 w 400"/>
                  <a:gd name="T51" fmla="*/ 6 h 144"/>
                  <a:gd name="T52" fmla="*/ 13 w 400"/>
                  <a:gd name="T53" fmla="*/ 7 h 144"/>
                  <a:gd name="T54" fmla="*/ 14 w 400"/>
                  <a:gd name="T55" fmla="*/ 7 h 144"/>
                  <a:gd name="T56" fmla="*/ 16 w 400"/>
                  <a:gd name="T57" fmla="*/ 7 h 144"/>
                  <a:gd name="T58" fmla="*/ 17 w 400"/>
                  <a:gd name="T59" fmla="*/ 7 h 144"/>
                  <a:gd name="T60" fmla="*/ 18 w 400"/>
                  <a:gd name="T61" fmla="*/ 7 h 144"/>
                  <a:gd name="T62" fmla="*/ 18 w 400"/>
                  <a:gd name="T63" fmla="*/ 6 h 144"/>
                  <a:gd name="T64" fmla="*/ 19 w 400"/>
                  <a:gd name="T65" fmla="*/ 5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0" h="144">
                    <a:moveTo>
                      <a:pt x="400" y="99"/>
                    </a:moveTo>
                    <a:lnTo>
                      <a:pt x="382" y="107"/>
                    </a:lnTo>
                    <a:lnTo>
                      <a:pt x="362" y="108"/>
                    </a:lnTo>
                    <a:lnTo>
                      <a:pt x="341" y="107"/>
                    </a:lnTo>
                    <a:lnTo>
                      <a:pt x="316" y="101"/>
                    </a:lnTo>
                    <a:lnTo>
                      <a:pt x="290" y="94"/>
                    </a:lnTo>
                    <a:lnTo>
                      <a:pt x="263" y="83"/>
                    </a:lnTo>
                    <a:lnTo>
                      <a:pt x="236" y="73"/>
                    </a:lnTo>
                    <a:lnTo>
                      <a:pt x="207" y="60"/>
                    </a:lnTo>
                    <a:lnTo>
                      <a:pt x="179" y="48"/>
                    </a:lnTo>
                    <a:lnTo>
                      <a:pt x="149" y="34"/>
                    </a:lnTo>
                    <a:lnTo>
                      <a:pt x="122" y="22"/>
                    </a:lnTo>
                    <a:lnTo>
                      <a:pt x="94" y="13"/>
                    </a:lnTo>
                    <a:lnTo>
                      <a:pt x="69" y="5"/>
                    </a:lnTo>
                    <a:lnTo>
                      <a:pt x="43" y="2"/>
                    </a:lnTo>
                    <a:lnTo>
                      <a:pt x="21" y="0"/>
                    </a:lnTo>
                    <a:lnTo>
                      <a:pt x="0" y="4"/>
                    </a:lnTo>
                    <a:lnTo>
                      <a:pt x="25" y="11"/>
                    </a:lnTo>
                    <a:lnTo>
                      <a:pt x="52" y="22"/>
                    </a:lnTo>
                    <a:lnTo>
                      <a:pt x="81" y="34"/>
                    </a:lnTo>
                    <a:lnTo>
                      <a:pt x="110" y="49"/>
                    </a:lnTo>
                    <a:lnTo>
                      <a:pt x="138" y="66"/>
                    </a:lnTo>
                    <a:lnTo>
                      <a:pt x="167" y="82"/>
                    </a:lnTo>
                    <a:lnTo>
                      <a:pt x="197" y="98"/>
                    </a:lnTo>
                    <a:lnTo>
                      <a:pt x="225" y="112"/>
                    </a:lnTo>
                    <a:lnTo>
                      <a:pt x="252" y="125"/>
                    </a:lnTo>
                    <a:lnTo>
                      <a:pt x="279" y="135"/>
                    </a:lnTo>
                    <a:lnTo>
                      <a:pt x="305" y="142"/>
                    </a:lnTo>
                    <a:lnTo>
                      <a:pt x="328" y="144"/>
                    </a:lnTo>
                    <a:lnTo>
                      <a:pt x="350" y="142"/>
                    </a:lnTo>
                    <a:lnTo>
                      <a:pt x="369" y="135"/>
                    </a:lnTo>
                    <a:lnTo>
                      <a:pt x="385" y="121"/>
                    </a:lnTo>
                    <a:lnTo>
                      <a:pt x="400" y="99"/>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7" name="Freeform 118"/>
              <p:cNvSpPr>
                <a:spLocks/>
              </p:cNvSpPr>
              <p:nvPr/>
            </p:nvSpPr>
            <p:spPr bwMode="auto">
              <a:xfrm>
                <a:off x="3930" y="1622"/>
                <a:ext cx="19" cy="10"/>
              </a:xfrm>
              <a:custGeom>
                <a:avLst/>
                <a:gdLst>
                  <a:gd name="T0" fmla="*/ 19 w 391"/>
                  <a:gd name="T1" fmla="*/ 5 h 207"/>
                  <a:gd name="T2" fmla="*/ 18 w 391"/>
                  <a:gd name="T3" fmla="*/ 6 h 207"/>
                  <a:gd name="T4" fmla="*/ 18 w 391"/>
                  <a:gd name="T5" fmla="*/ 7 h 207"/>
                  <a:gd name="T6" fmla="*/ 17 w 391"/>
                  <a:gd name="T7" fmla="*/ 8 h 207"/>
                  <a:gd name="T8" fmla="*/ 16 w 391"/>
                  <a:gd name="T9" fmla="*/ 8 h 207"/>
                  <a:gd name="T10" fmla="*/ 15 w 391"/>
                  <a:gd name="T11" fmla="*/ 8 h 207"/>
                  <a:gd name="T12" fmla="*/ 14 w 391"/>
                  <a:gd name="T13" fmla="*/ 8 h 207"/>
                  <a:gd name="T14" fmla="*/ 12 w 391"/>
                  <a:gd name="T15" fmla="*/ 7 h 207"/>
                  <a:gd name="T16" fmla="*/ 11 w 391"/>
                  <a:gd name="T17" fmla="*/ 7 h 207"/>
                  <a:gd name="T18" fmla="*/ 10 w 391"/>
                  <a:gd name="T19" fmla="*/ 6 h 207"/>
                  <a:gd name="T20" fmla="*/ 8 w 391"/>
                  <a:gd name="T21" fmla="*/ 5 h 207"/>
                  <a:gd name="T22" fmla="*/ 7 w 391"/>
                  <a:gd name="T23" fmla="*/ 4 h 207"/>
                  <a:gd name="T24" fmla="*/ 5 w 391"/>
                  <a:gd name="T25" fmla="*/ 4 h 207"/>
                  <a:gd name="T26" fmla="*/ 4 w 391"/>
                  <a:gd name="T27" fmla="*/ 3 h 207"/>
                  <a:gd name="T28" fmla="*/ 3 w 391"/>
                  <a:gd name="T29" fmla="*/ 2 h 207"/>
                  <a:gd name="T30" fmla="*/ 1 w 391"/>
                  <a:gd name="T31" fmla="*/ 1 h 207"/>
                  <a:gd name="T32" fmla="*/ 0 w 391"/>
                  <a:gd name="T33" fmla="*/ 0 h 207"/>
                  <a:gd name="T34" fmla="*/ 1 w 391"/>
                  <a:gd name="T35" fmla="*/ 1 h 207"/>
                  <a:gd name="T36" fmla="*/ 2 w 391"/>
                  <a:gd name="T37" fmla="*/ 2 h 207"/>
                  <a:gd name="T38" fmla="*/ 3 w 391"/>
                  <a:gd name="T39" fmla="*/ 3 h 207"/>
                  <a:gd name="T40" fmla="*/ 5 w 391"/>
                  <a:gd name="T41" fmla="*/ 4 h 207"/>
                  <a:gd name="T42" fmla="*/ 6 w 391"/>
                  <a:gd name="T43" fmla="*/ 5 h 207"/>
                  <a:gd name="T44" fmla="*/ 8 w 391"/>
                  <a:gd name="T45" fmla="*/ 7 h 207"/>
                  <a:gd name="T46" fmla="*/ 9 w 391"/>
                  <a:gd name="T47" fmla="*/ 8 h 207"/>
                  <a:gd name="T48" fmla="*/ 11 w 391"/>
                  <a:gd name="T49" fmla="*/ 9 h 207"/>
                  <a:gd name="T50" fmla="*/ 13 w 391"/>
                  <a:gd name="T51" fmla="*/ 9 h 207"/>
                  <a:gd name="T52" fmla="*/ 14 w 391"/>
                  <a:gd name="T53" fmla="*/ 10 h 207"/>
                  <a:gd name="T54" fmla="*/ 16 w 391"/>
                  <a:gd name="T55" fmla="*/ 10 h 207"/>
                  <a:gd name="T56" fmla="*/ 17 w 391"/>
                  <a:gd name="T57" fmla="*/ 10 h 207"/>
                  <a:gd name="T58" fmla="*/ 18 w 391"/>
                  <a:gd name="T59" fmla="*/ 10 h 207"/>
                  <a:gd name="T60" fmla="*/ 19 w 391"/>
                  <a:gd name="T61" fmla="*/ 9 h 207"/>
                  <a:gd name="T62" fmla="*/ 19 w 391"/>
                  <a:gd name="T63" fmla="*/ 7 h 207"/>
                  <a:gd name="T64" fmla="*/ 19 w 391"/>
                  <a:gd name="T65" fmla="*/ 5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1" h="207">
                    <a:moveTo>
                      <a:pt x="391" y="110"/>
                    </a:moveTo>
                    <a:lnTo>
                      <a:pt x="380" y="133"/>
                    </a:lnTo>
                    <a:lnTo>
                      <a:pt x="366" y="152"/>
                    </a:lnTo>
                    <a:lnTo>
                      <a:pt x="348" y="163"/>
                    </a:lnTo>
                    <a:lnTo>
                      <a:pt x="328" y="168"/>
                    </a:lnTo>
                    <a:lnTo>
                      <a:pt x="305" y="168"/>
                    </a:lnTo>
                    <a:lnTo>
                      <a:pt x="281" y="163"/>
                    </a:lnTo>
                    <a:lnTo>
                      <a:pt x="254" y="154"/>
                    </a:lnTo>
                    <a:lnTo>
                      <a:pt x="227" y="142"/>
                    </a:lnTo>
                    <a:lnTo>
                      <a:pt x="199" y="128"/>
                    </a:lnTo>
                    <a:lnTo>
                      <a:pt x="170" y="111"/>
                    </a:lnTo>
                    <a:lnTo>
                      <a:pt x="139" y="92"/>
                    </a:lnTo>
                    <a:lnTo>
                      <a:pt x="110" y="74"/>
                    </a:lnTo>
                    <a:lnTo>
                      <a:pt x="81" y="54"/>
                    </a:lnTo>
                    <a:lnTo>
                      <a:pt x="53" y="35"/>
                    </a:lnTo>
                    <a:lnTo>
                      <a:pt x="25" y="16"/>
                    </a:lnTo>
                    <a:lnTo>
                      <a:pt x="0" y="0"/>
                    </a:lnTo>
                    <a:lnTo>
                      <a:pt x="16" y="17"/>
                    </a:lnTo>
                    <a:lnTo>
                      <a:pt x="38" y="40"/>
                    </a:lnTo>
                    <a:lnTo>
                      <a:pt x="64" y="61"/>
                    </a:lnTo>
                    <a:lnTo>
                      <a:pt x="94" y="86"/>
                    </a:lnTo>
                    <a:lnTo>
                      <a:pt x="124" y="111"/>
                    </a:lnTo>
                    <a:lnTo>
                      <a:pt x="159" y="135"/>
                    </a:lnTo>
                    <a:lnTo>
                      <a:pt x="193" y="157"/>
                    </a:lnTo>
                    <a:lnTo>
                      <a:pt x="229" y="177"/>
                    </a:lnTo>
                    <a:lnTo>
                      <a:pt x="261" y="193"/>
                    </a:lnTo>
                    <a:lnTo>
                      <a:pt x="294" y="204"/>
                    </a:lnTo>
                    <a:lnTo>
                      <a:pt x="323" y="207"/>
                    </a:lnTo>
                    <a:lnTo>
                      <a:pt x="346" y="205"/>
                    </a:lnTo>
                    <a:lnTo>
                      <a:pt x="368" y="197"/>
                    </a:lnTo>
                    <a:lnTo>
                      <a:pt x="382" y="177"/>
                    </a:lnTo>
                    <a:lnTo>
                      <a:pt x="389" y="150"/>
                    </a:lnTo>
                    <a:lnTo>
                      <a:pt x="391" y="11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8" name="Freeform 119"/>
              <p:cNvSpPr>
                <a:spLocks/>
              </p:cNvSpPr>
              <p:nvPr/>
            </p:nvSpPr>
            <p:spPr bwMode="auto">
              <a:xfrm>
                <a:off x="3941" y="1615"/>
                <a:ext cx="3" cy="11"/>
              </a:xfrm>
              <a:custGeom>
                <a:avLst/>
                <a:gdLst>
                  <a:gd name="T0" fmla="*/ 3 w 72"/>
                  <a:gd name="T1" fmla="*/ 0 h 222"/>
                  <a:gd name="T2" fmla="*/ 2 w 72"/>
                  <a:gd name="T3" fmla="*/ 1 h 222"/>
                  <a:gd name="T4" fmla="*/ 1 w 72"/>
                  <a:gd name="T5" fmla="*/ 3 h 222"/>
                  <a:gd name="T6" fmla="*/ 0 w 72"/>
                  <a:gd name="T7" fmla="*/ 4 h 222"/>
                  <a:gd name="T8" fmla="*/ 0 w 72"/>
                  <a:gd name="T9" fmla="*/ 6 h 222"/>
                  <a:gd name="T10" fmla="*/ 0 w 72"/>
                  <a:gd name="T11" fmla="*/ 7 h 222"/>
                  <a:gd name="T12" fmla="*/ 1 w 72"/>
                  <a:gd name="T13" fmla="*/ 9 h 222"/>
                  <a:gd name="T14" fmla="*/ 2 w 72"/>
                  <a:gd name="T15" fmla="*/ 10 h 222"/>
                  <a:gd name="T16" fmla="*/ 3 w 72"/>
                  <a:gd name="T17" fmla="*/ 11 h 222"/>
                  <a:gd name="T18" fmla="*/ 2 w 72"/>
                  <a:gd name="T19" fmla="*/ 8 h 222"/>
                  <a:gd name="T20" fmla="*/ 2 w 72"/>
                  <a:gd name="T21" fmla="*/ 5 h 222"/>
                  <a:gd name="T22" fmla="*/ 2 w 72"/>
                  <a:gd name="T23" fmla="*/ 3 h 222"/>
                  <a:gd name="T24" fmla="*/ 3 w 72"/>
                  <a:gd name="T25" fmla="*/ 0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22">
                    <a:moveTo>
                      <a:pt x="72" y="0"/>
                    </a:moveTo>
                    <a:lnTo>
                      <a:pt x="39" y="24"/>
                    </a:lnTo>
                    <a:lnTo>
                      <a:pt x="17" y="52"/>
                    </a:lnTo>
                    <a:lnTo>
                      <a:pt x="5" y="84"/>
                    </a:lnTo>
                    <a:lnTo>
                      <a:pt x="0" y="116"/>
                    </a:lnTo>
                    <a:lnTo>
                      <a:pt x="5" y="148"/>
                    </a:lnTo>
                    <a:lnTo>
                      <a:pt x="17" y="178"/>
                    </a:lnTo>
                    <a:lnTo>
                      <a:pt x="39" y="203"/>
                    </a:lnTo>
                    <a:lnTo>
                      <a:pt x="68" y="222"/>
                    </a:lnTo>
                    <a:lnTo>
                      <a:pt x="44" y="164"/>
                    </a:lnTo>
                    <a:lnTo>
                      <a:pt x="39" y="105"/>
                    </a:lnTo>
                    <a:lnTo>
                      <a:pt x="50" y="52"/>
                    </a:lnTo>
                    <a:lnTo>
                      <a:pt x="72"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59" name="Freeform 120"/>
              <p:cNvSpPr>
                <a:spLocks/>
              </p:cNvSpPr>
              <p:nvPr/>
            </p:nvSpPr>
            <p:spPr bwMode="auto">
              <a:xfrm>
                <a:off x="3944" y="1617"/>
                <a:ext cx="3" cy="8"/>
              </a:xfrm>
              <a:custGeom>
                <a:avLst/>
                <a:gdLst>
                  <a:gd name="T0" fmla="*/ 3 w 49"/>
                  <a:gd name="T1" fmla="*/ 0 h 171"/>
                  <a:gd name="T2" fmla="*/ 2 w 49"/>
                  <a:gd name="T3" fmla="*/ 1 h 171"/>
                  <a:gd name="T4" fmla="*/ 1 w 49"/>
                  <a:gd name="T5" fmla="*/ 2 h 171"/>
                  <a:gd name="T6" fmla="*/ 0 w 49"/>
                  <a:gd name="T7" fmla="*/ 3 h 171"/>
                  <a:gd name="T8" fmla="*/ 0 w 49"/>
                  <a:gd name="T9" fmla="*/ 4 h 171"/>
                  <a:gd name="T10" fmla="*/ 0 w 49"/>
                  <a:gd name="T11" fmla="*/ 5 h 171"/>
                  <a:gd name="T12" fmla="*/ 1 w 49"/>
                  <a:gd name="T13" fmla="*/ 6 h 171"/>
                  <a:gd name="T14" fmla="*/ 2 w 49"/>
                  <a:gd name="T15" fmla="*/ 7 h 171"/>
                  <a:gd name="T16" fmla="*/ 3 w 49"/>
                  <a:gd name="T17" fmla="*/ 8 h 171"/>
                  <a:gd name="T18" fmla="*/ 2 w 49"/>
                  <a:gd name="T19" fmla="*/ 6 h 171"/>
                  <a:gd name="T20" fmla="*/ 2 w 49"/>
                  <a:gd name="T21" fmla="*/ 4 h 171"/>
                  <a:gd name="T22" fmla="*/ 2 w 49"/>
                  <a:gd name="T23" fmla="*/ 2 h 171"/>
                  <a:gd name="T24" fmla="*/ 3 w 49"/>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71">
                    <a:moveTo>
                      <a:pt x="49" y="0"/>
                    </a:moveTo>
                    <a:lnTo>
                      <a:pt x="27" y="18"/>
                    </a:lnTo>
                    <a:lnTo>
                      <a:pt x="11" y="39"/>
                    </a:lnTo>
                    <a:lnTo>
                      <a:pt x="2" y="63"/>
                    </a:lnTo>
                    <a:lnTo>
                      <a:pt x="0" y="88"/>
                    </a:lnTo>
                    <a:lnTo>
                      <a:pt x="2" y="113"/>
                    </a:lnTo>
                    <a:lnTo>
                      <a:pt x="11" y="137"/>
                    </a:lnTo>
                    <a:lnTo>
                      <a:pt x="25" y="157"/>
                    </a:lnTo>
                    <a:lnTo>
                      <a:pt x="45" y="171"/>
                    </a:lnTo>
                    <a:lnTo>
                      <a:pt x="29" y="125"/>
                    </a:lnTo>
                    <a:lnTo>
                      <a:pt x="27" y="81"/>
                    </a:lnTo>
                    <a:lnTo>
                      <a:pt x="34" y="38"/>
                    </a:lnTo>
                    <a:lnTo>
                      <a:pt x="49"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0" name="Freeform 121"/>
              <p:cNvSpPr>
                <a:spLocks/>
              </p:cNvSpPr>
              <p:nvPr/>
            </p:nvSpPr>
            <p:spPr bwMode="auto">
              <a:xfrm>
                <a:off x="3930" y="1607"/>
                <a:ext cx="20" cy="12"/>
              </a:xfrm>
              <a:custGeom>
                <a:avLst/>
                <a:gdLst>
                  <a:gd name="T0" fmla="*/ 20 w 413"/>
                  <a:gd name="T1" fmla="*/ 1 h 246"/>
                  <a:gd name="T2" fmla="*/ 18 w 413"/>
                  <a:gd name="T3" fmla="*/ 1 h 246"/>
                  <a:gd name="T4" fmla="*/ 17 w 413"/>
                  <a:gd name="T5" fmla="*/ 1 h 246"/>
                  <a:gd name="T6" fmla="*/ 15 w 413"/>
                  <a:gd name="T7" fmla="*/ 2 h 246"/>
                  <a:gd name="T8" fmla="*/ 14 w 413"/>
                  <a:gd name="T9" fmla="*/ 2 h 246"/>
                  <a:gd name="T10" fmla="*/ 13 w 413"/>
                  <a:gd name="T11" fmla="*/ 2 h 246"/>
                  <a:gd name="T12" fmla="*/ 12 w 413"/>
                  <a:gd name="T13" fmla="*/ 3 h 246"/>
                  <a:gd name="T14" fmla="*/ 10 w 413"/>
                  <a:gd name="T15" fmla="*/ 4 h 246"/>
                  <a:gd name="T16" fmla="*/ 9 w 413"/>
                  <a:gd name="T17" fmla="*/ 4 h 246"/>
                  <a:gd name="T18" fmla="*/ 8 w 413"/>
                  <a:gd name="T19" fmla="*/ 5 h 246"/>
                  <a:gd name="T20" fmla="*/ 7 w 413"/>
                  <a:gd name="T21" fmla="*/ 6 h 246"/>
                  <a:gd name="T22" fmla="*/ 6 w 413"/>
                  <a:gd name="T23" fmla="*/ 7 h 246"/>
                  <a:gd name="T24" fmla="*/ 5 w 413"/>
                  <a:gd name="T25" fmla="*/ 8 h 246"/>
                  <a:gd name="T26" fmla="*/ 4 w 413"/>
                  <a:gd name="T27" fmla="*/ 9 h 246"/>
                  <a:gd name="T28" fmla="*/ 2 w 413"/>
                  <a:gd name="T29" fmla="*/ 10 h 246"/>
                  <a:gd name="T30" fmla="*/ 1 w 413"/>
                  <a:gd name="T31" fmla="*/ 11 h 246"/>
                  <a:gd name="T32" fmla="*/ 0 w 413"/>
                  <a:gd name="T33" fmla="*/ 12 h 246"/>
                  <a:gd name="T34" fmla="*/ 1 w 413"/>
                  <a:gd name="T35" fmla="*/ 11 h 246"/>
                  <a:gd name="T36" fmla="*/ 2 w 413"/>
                  <a:gd name="T37" fmla="*/ 9 h 246"/>
                  <a:gd name="T38" fmla="*/ 3 w 413"/>
                  <a:gd name="T39" fmla="*/ 8 h 246"/>
                  <a:gd name="T40" fmla="*/ 5 w 413"/>
                  <a:gd name="T41" fmla="*/ 7 h 246"/>
                  <a:gd name="T42" fmla="*/ 6 w 413"/>
                  <a:gd name="T43" fmla="*/ 5 h 246"/>
                  <a:gd name="T44" fmla="*/ 7 w 413"/>
                  <a:gd name="T45" fmla="*/ 4 h 246"/>
                  <a:gd name="T46" fmla="*/ 8 w 413"/>
                  <a:gd name="T47" fmla="*/ 3 h 246"/>
                  <a:gd name="T48" fmla="*/ 9 w 413"/>
                  <a:gd name="T49" fmla="*/ 2 h 246"/>
                  <a:gd name="T50" fmla="*/ 10 w 413"/>
                  <a:gd name="T51" fmla="*/ 1 h 246"/>
                  <a:gd name="T52" fmla="*/ 12 w 413"/>
                  <a:gd name="T53" fmla="*/ 1 h 246"/>
                  <a:gd name="T54" fmla="*/ 13 w 413"/>
                  <a:gd name="T55" fmla="*/ 0 h 246"/>
                  <a:gd name="T56" fmla="*/ 14 w 413"/>
                  <a:gd name="T57" fmla="*/ 0 h 246"/>
                  <a:gd name="T58" fmla="*/ 16 w 413"/>
                  <a:gd name="T59" fmla="*/ 0 h 246"/>
                  <a:gd name="T60" fmla="*/ 17 w 413"/>
                  <a:gd name="T61" fmla="*/ 0 h 246"/>
                  <a:gd name="T62" fmla="*/ 18 w 413"/>
                  <a:gd name="T63" fmla="*/ 0 h 246"/>
                  <a:gd name="T64" fmla="*/ 20 w 413"/>
                  <a:gd name="T65" fmla="*/ 1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3" h="246">
                    <a:moveTo>
                      <a:pt x="413" y="22"/>
                    </a:moveTo>
                    <a:lnTo>
                      <a:pt x="380" y="22"/>
                    </a:lnTo>
                    <a:lnTo>
                      <a:pt x="350" y="25"/>
                    </a:lnTo>
                    <a:lnTo>
                      <a:pt x="319" y="31"/>
                    </a:lnTo>
                    <a:lnTo>
                      <a:pt x="292" y="38"/>
                    </a:lnTo>
                    <a:lnTo>
                      <a:pt x="264" y="49"/>
                    </a:lnTo>
                    <a:lnTo>
                      <a:pt x="239" y="59"/>
                    </a:lnTo>
                    <a:lnTo>
                      <a:pt x="216" y="72"/>
                    </a:lnTo>
                    <a:lnTo>
                      <a:pt x="191" y="87"/>
                    </a:lnTo>
                    <a:lnTo>
                      <a:pt x="168" y="105"/>
                    </a:lnTo>
                    <a:lnTo>
                      <a:pt x="144" y="121"/>
                    </a:lnTo>
                    <a:lnTo>
                      <a:pt x="122" y="141"/>
                    </a:lnTo>
                    <a:lnTo>
                      <a:pt x="99" y="159"/>
                    </a:lnTo>
                    <a:lnTo>
                      <a:pt x="76" y="180"/>
                    </a:lnTo>
                    <a:lnTo>
                      <a:pt x="51" y="202"/>
                    </a:lnTo>
                    <a:lnTo>
                      <a:pt x="25" y="224"/>
                    </a:lnTo>
                    <a:lnTo>
                      <a:pt x="0" y="246"/>
                    </a:lnTo>
                    <a:lnTo>
                      <a:pt x="25" y="217"/>
                    </a:lnTo>
                    <a:lnTo>
                      <a:pt x="49" y="187"/>
                    </a:lnTo>
                    <a:lnTo>
                      <a:pt x="72" y="161"/>
                    </a:lnTo>
                    <a:lnTo>
                      <a:pt x="95" y="134"/>
                    </a:lnTo>
                    <a:lnTo>
                      <a:pt x="119" y="109"/>
                    </a:lnTo>
                    <a:lnTo>
                      <a:pt x="142" y="85"/>
                    </a:lnTo>
                    <a:lnTo>
                      <a:pt x="166" y="65"/>
                    </a:lnTo>
                    <a:lnTo>
                      <a:pt x="191" y="45"/>
                    </a:lnTo>
                    <a:lnTo>
                      <a:pt x="216" y="29"/>
                    </a:lnTo>
                    <a:lnTo>
                      <a:pt x="241" y="16"/>
                    </a:lnTo>
                    <a:lnTo>
                      <a:pt x="266" y="8"/>
                    </a:lnTo>
                    <a:lnTo>
                      <a:pt x="294" y="2"/>
                    </a:lnTo>
                    <a:lnTo>
                      <a:pt x="321" y="0"/>
                    </a:lnTo>
                    <a:lnTo>
                      <a:pt x="351" y="2"/>
                    </a:lnTo>
                    <a:lnTo>
                      <a:pt x="380" y="9"/>
                    </a:lnTo>
                    <a:lnTo>
                      <a:pt x="413" y="22"/>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1" name="Freeform 122"/>
              <p:cNvSpPr>
                <a:spLocks/>
              </p:cNvSpPr>
              <p:nvPr/>
            </p:nvSpPr>
            <p:spPr bwMode="auto">
              <a:xfrm>
                <a:off x="3810" y="1597"/>
                <a:ext cx="44" cy="24"/>
              </a:xfrm>
              <a:custGeom>
                <a:avLst/>
                <a:gdLst>
                  <a:gd name="T0" fmla="*/ 43 w 936"/>
                  <a:gd name="T1" fmla="*/ 23 h 499"/>
                  <a:gd name="T2" fmla="*/ 41 w 936"/>
                  <a:gd name="T3" fmla="*/ 21 h 499"/>
                  <a:gd name="T4" fmla="*/ 38 w 936"/>
                  <a:gd name="T5" fmla="*/ 17 h 499"/>
                  <a:gd name="T6" fmla="*/ 36 w 936"/>
                  <a:gd name="T7" fmla="*/ 14 h 499"/>
                  <a:gd name="T8" fmla="*/ 34 w 936"/>
                  <a:gd name="T9" fmla="*/ 10 h 499"/>
                  <a:gd name="T10" fmla="*/ 31 w 936"/>
                  <a:gd name="T11" fmla="*/ 6 h 499"/>
                  <a:gd name="T12" fmla="*/ 27 w 936"/>
                  <a:gd name="T13" fmla="*/ 3 h 499"/>
                  <a:gd name="T14" fmla="*/ 23 w 936"/>
                  <a:gd name="T15" fmla="*/ 1 h 499"/>
                  <a:gd name="T16" fmla="*/ 19 w 936"/>
                  <a:gd name="T17" fmla="*/ 0 h 499"/>
                  <a:gd name="T18" fmla="*/ 15 w 936"/>
                  <a:gd name="T19" fmla="*/ 1 h 499"/>
                  <a:gd name="T20" fmla="*/ 12 w 936"/>
                  <a:gd name="T21" fmla="*/ 3 h 499"/>
                  <a:gd name="T22" fmla="*/ 9 w 936"/>
                  <a:gd name="T23" fmla="*/ 6 h 499"/>
                  <a:gd name="T24" fmla="*/ 5 w 936"/>
                  <a:gd name="T25" fmla="*/ 9 h 499"/>
                  <a:gd name="T26" fmla="*/ 3 w 936"/>
                  <a:gd name="T27" fmla="*/ 13 h 499"/>
                  <a:gd name="T28" fmla="*/ 1 w 936"/>
                  <a:gd name="T29" fmla="*/ 16 h 499"/>
                  <a:gd name="T30" fmla="*/ 0 w 936"/>
                  <a:gd name="T31" fmla="*/ 20 h 499"/>
                  <a:gd name="T32" fmla="*/ 1 w 936"/>
                  <a:gd name="T33" fmla="*/ 20 h 499"/>
                  <a:gd name="T34" fmla="*/ 3 w 936"/>
                  <a:gd name="T35" fmla="*/ 18 h 499"/>
                  <a:gd name="T36" fmla="*/ 4 w 936"/>
                  <a:gd name="T37" fmla="*/ 15 h 499"/>
                  <a:gd name="T38" fmla="*/ 6 w 936"/>
                  <a:gd name="T39" fmla="*/ 12 h 499"/>
                  <a:gd name="T40" fmla="*/ 8 w 936"/>
                  <a:gd name="T41" fmla="*/ 10 h 499"/>
                  <a:gd name="T42" fmla="*/ 11 w 936"/>
                  <a:gd name="T43" fmla="*/ 8 h 499"/>
                  <a:gd name="T44" fmla="*/ 14 w 936"/>
                  <a:gd name="T45" fmla="*/ 6 h 499"/>
                  <a:gd name="T46" fmla="*/ 17 w 936"/>
                  <a:gd name="T47" fmla="*/ 5 h 499"/>
                  <a:gd name="T48" fmla="*/ 22 w 936"/>
                  <a:gd name="T49" fmla="*/ 6 h 499"/>
                  <a:gd name="T50" fmla="*/ 26 w 936"/>
                  <a:gd name="T51" fmla="*/ 7 h 499"/>
                  <a:gd name="T52" fmla="*/ 29 w 936"/>
                  <a:gd name="T53" fmla="*/ 9 h 499"/>
                  <a:gd name="T54" fmla="*/ 32 w 936"/>
                  <a:gd name="T55" fmla="*/ 13 h 499"/>
                  <a:gd name="T56" fmla="*/ 35 w 936"/>
                  <a:gd name="T57" fmla="*/ 16 h 499"/>
                  <a:gd name="T58" fmla="*/ 37 w 936"/>
                  <a:gd name="T59" fmla="*/ 19 h 499"/>
                  <a:gd name="T60" fmla="*/ 40 w 936"/>
                  <a:gd name="T61" fmla="*/ 22 h 499"/>
                  <a:gd name="T62" fmla="*/ 42 w 936"/>
                  <a:gd name="T63" fmla="*/ 24 h 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36" h="499">
                    <a:moveTo>
                      <a:pt x="936" y="499"/>
                    </a:moveTo>
                    <a:lnTo>
                      <a:pt x="908" y="482"/>
                    </a:lnTo>
                    <a:lnTo>
                      <a:pt x="885" y="458"/>
                    </a:lnTo>
                    <a:lnTo>
                      <a:pt x="862" y="430"/>
                    </a:lnTo>
                    <a:lnTo>
                      <a:pt x="838" y="396"/>
                    </a:lnTo>
                    <a:lnTo>
                      <a:pt x="817" y="361"/>
                    </a:lnTo>
                    <a:lnTo>
                      <a:pt x="794" y="321"/>
                    </a:lnTo>
                    <a:lnTo>
                      <a:pt x="769" y="281"/>
                    </a:lnTo>
                    <a:lnTo>
                      <a:pt x="744" y="240"/>
                    </a:lnTo>
                    <a:lnTo>
                      <a:pt x="718" y="200"/>
                    </a:lnTo>
                    <a:lnTo>
                      <a:pt x="689" y="160"/>
                    </a:lnTo>
                    <a:lnTo>
                      <a:pt x="656" y="124"/>
                    </a:lnTo>
                    <a:lnTo>
                      <a:pt x="620" y="90"/>
                    </a:lnTo>
                    <a:lnTo>
                      <a:pt x="581" y="60"/>
                    </a:lnTo>
                    <a:lnTo>
                      <a:pt x="535" y="35"/>
                    </a:lnTo>
                    <a:lnTo>
                      <a:pt x="485" y="14"/>
                    </a:lnTo>
                    <a:lnTo>
                      <a:pt x="429" y="2"/>
                    </a:lnTo>
                    <a:lnTo>
                      <a:pt x="394" y="0"/>
                    </a:lnTo>
                    <a:lnTo>
                      <a:pt x="359" y="5"/>
                    </a:lnTo>
                    <a:lnTo>
                      <a:pt x="323" y="18"/>
                    </a:lnTo>
                    <a:lnTo>
                      <a:pt x="287" y="37"/>
                    </a:lnTo>
                    <a:lnTo>
                      <a:pt x="250" y="58"/>
                    </a:lnTo>
                    <a:lnTo>
                      <a:pt x="215" y="85"/>
                    </a:lnTo>
                    <a:lnTo>
                      <a:pt x="181" y="115"/>
                    </a:lnTo>
                    <a:lnTo>
                      <a:pt x="147" y="148"/>
                    </a:lnTo>
                    <a:lnTo>
                      <a:pt x="115" y="184"/>
                    </a:lnTo>
                    <a:lnTo>
                      <a:pt x="88" y="222"/>
                    </a:lnTo>
                    <a:lnTo>
                      <a:pt x="63" y="260"/>
                    </a:lnTo>
                    <a:lnTo>
                      <a:pt x="42" y="300"/>
                    </a:lnTo>
                    <a:lnTo>
                      <a:pt x="23" y="337"/>
                    </a:lnTo>
                    <a:lnTo>
                      <a:pt x="10" y="373"/>
                    </a:lnTo>
                    <a:lnTo>
                      <a:pt x="2" y="409"/>
                    </a:lnTo>
                    <a:lnTo>
                      <a:pt x="0" y="442"/>
                    </a:lnTo>
                    <a:lnTo>
                      <a:pt x="19" y="418"/>
                    </a:lnTo>
                    <a:lnTo>
                      <a:pt x="38" y="393"/>
                    </a:lnTo>
                    <a:lnTo>
                      <a:pt x="56" y="366"/>
                    </a:lnTo>
                    <a:lnTo>
                      <a:pt x="76" y="339"/>
                    </a:lnTo>
                    <a:lnTo>
                      <a:pt x="94" y="312"/>
                    </a:lnTo>
                    <a:lnTo>
                      <a:pt x="113" y="285"/>
                    </a:lnTo>
                    <a:lnTo>
                      <a:pt x="133" y="258"/>
                    </a:lnTo>
                    <a:lnTo>
                      <a:pt x="156" y="231"/>
                    </a:lnTo>
                    <a:lnTo>
                      <a:pt x="179" y="208"/>
                    </a:lnTo>
                    <a:lnTo>
                      <a:pt x="204" y="184"/>
                    </a:lnTo>
                    <a:lnTo>
                      <a:pt x="231" y="165"/>
                    </a:lnTo>
                    <a:lnTo>
                      <a:pt x="261" y="146"/>
                    </a:lnTo>
                    <a:lnTo>
                      <a:pt x="294" y="132"/>
                    </a:lnTo>
                    <a:lnTo>
                      <a:pt x="328" y="121"/>
                    </a:lnTo>
                    <a:lnTo>
                      <a:pt x="368" y="114"/>
                    </a:lnTo>
                    <a:lnTo>
                      <a:pt x="409" y="112"/>
                    </a:lnTo>
                    <a:lnTo>
                      <a:pt x="462" y="115"/>
                    </a:lnTo>
                    <a:lnTo>
                      <a:pt x="510" y="128"/>
                    </a:lnTo>
                    <a:lnTo>
                      <a:pt x="552" y="146"/>
                    </a:lnTo>
                    <a:lnTo>
                      <a:pt x="591" y="170"/>
                    </a:lnTo>
                    <a:lnTo>
                      <a:pt x="625" y="197"/>
                    </a:lnTo>
                    <a:lnTo>
                      <a:pt x="658" y="227"/>
                    </a:lnTo>
                    <a:lnTo>
                      <a:pt x="689" y="261"/>
                    </a:lnTo>
                    <a:lnTo>
                      <a:pt x="716" y="296"/>
                    </a:lnTo>
                    <a:lnTo>
                      <a:pt x="743" y="332"/>
                    </a:lnTo>
                    <a:lnTo>
                      <a:pt x="768" y="366"/>
                    </a:lnTo>
                    <a:lnTo>
                      <a:pt x="794" y="398"/>
                    </a:lnTo>
                    <a:lnTo>
                      <a:pt x="821" y="428"/>
                    </a:lnTo>
                    <a:lnTo>
                      <a:pt x="846" y="455"/>
                    </a:lnTo>
                    <a:lnTo>
                      <a:pt x="874" y="476"/>
                    </a:lnTo>
                    <a:lnTo>
                      <a:pt x="903" y="490"/>
                    </a:lnTo>
                    <a:lnTo>
                      <a:pt x="936" y="499"/>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2" name="Freeform 123"/>
              <p:cNvSpPr>
                <a:spLocks/>
              </p:cNvSpPr>
              <p:nvPr/>
            </p:nvSpPr>
            <p:spPr bwMode="auto">
              <a:xfrm>
                <a:off x="3824" y="1614"/>
                <a:ext cx="11" cy="34"/>
              </a:xfrm>
              <a:custGeom>
                <a:avLst/>
                <a:gdLst>
                  <a:gd name="T0" fmla="*/ 7 w 221"/>
                  <a:gd name="T1" fmla="*/ 0 h 727"/>
                  <a:gd name="T2" fmla="*/ 8 w 221"/>
                  <a:gd name="T3" fmla="*/ 2 h 727"/>
                  <a:gd name="T4" fmla="*/ 8 w 221"/>
                  <a:gd name="T5" fmla="*/ 3 h 727"/>
                  <a:gd name="T6" fmla="*/ 7 w 221"/>
                  <a:gd name="T7" fmla="*/ 5 h 727"/>
                  <a:gd name="T8" fmla="*/ 6 w 221"/>
                  <a:gd name="T9" fmla="*/ 7 h 727"/>
                  <a:gd name="T10" fmla="*/ 5 w 221"/>
                  <a:gd name="T11" fmla="*/ 9 h 727"/>
                  <a:gd name="T12" fmla="*/ 4 w 221"/>
                  <a:gd name="T13" fmla="*/ 11 h 727"/>
                  <a:gd name="T14" fmla="*/ 3 w 221"/>
                  <a:gd name="T15" fmla="*/ 13 h 727"/>
                  <a:gd name="T16" fmla="*/ 2 w 221"/>
                  <a:gd name="T17" fmla="*/ 16 h 727"/>
                  <a:gd name="T18" fmla="*/ 1 w 221"/>
                  <a:gd name="T19" fmla="*/ 18 h 727"/>
                  <a:gd name="T20" fmla="*/ 0 w 221"/>
                  <a:gd name="T21" fmla="*/ 20 h 727"/>
                  <a:gd name="T22" fmla="*/ 0 w 221"/>
                  <a:gd name="T23" fmla="*/ 23 h 727"/>
                  <a:gd name="T24" fmla="*/ 0 w 221"/>
                  <a:gd name="T25" fmla="*/ 25 h 727"/>
                  <a:gd name="T26" fmla="*/ 1 w 221"/>
                  <a:gd name="T27" fmla="*/ 27 h 727"/>
                  <a:gd name="T28" fmla="*/ 2 w 221"/>
                  <a:gd name="T29" fmla="*/ 30 h 727"/>
                  <a:gd name="T30" fmla="*/ 5 w 221"/>
                  <a:gd name="T31" fmla="*/ 32 h 727"/>
                  <a:gd name="T32" fmla="*/ 8 w 221"/>
                  <a:gd name="T33" fmla="*/ 34 h 727"/>
                  <a:gd name="T34" fmla="*/ 5 w 221"/>
                  <a:gd name="T35" fmla="*/ 31 h 727"/>
                  <a:gd name="T36" fmla="*/ 4 w 221"/>
                  <a:gd name="T37" fmla="*/ 28 h 727"/>
                  <a:gd name="T38" fmla="*/ 3 w 221"/>
                  <a:gd name="T39" fmla="*/ 26 h 727"/>
                  <a:gd name="T40" fmla="*/ 3 w 221"/>
                  <a:gd name="T41" fmla="*/ 23 h 727"/>
                  <a:gd name="T42" fmla="*/ 3 w 221"/>
                  <a:gd name="T43" fmla="*/ 20 h 727"/>
                  <a:gd name="T44" fmla="*/ 4 w 221"/>
                  <a:gd name="T45" fmla="*/ 18 h 727"/>
                  <a:gd name="T46" fmla="*/ 5 w 221"/>
                  <a:gd name="T47" fmla="*/ 16 h 727"/>
                  <a:gd name="T48" fmla="*/ 7 w 221"/>
                  <a:gd name="T49" fmla="*/ 13 h 727"/>
                  <a:gd name="T50" fmla="*/ 8 w 221"/>
                  <a:gd name="T51" fmla="*/ 11 h 727"/>
                  <a:gd name="T52" fmla="*/ 9 w 221"/>
                  <a:gd name="T53" fmla="*/ 9 h 727"/>
                  <a:gd name="T54" fmla="*/ 10 w 221"/>
                  <a:gd name="T55" fmla="*/ 7 h 727"/>
                  <a:gd name="T56" fmla="*/ 11 w 221"/>
                  <a:gd name="T57" fmla="*/ 6 h 727"/>
                  <a:gd name="T58" fmla="*/ 11 w 221"/>
                  <a:gd name="T59" fmla="*/ 4 h 727"/>
                  <a:gd name="T60" fmla="*/ 11 w 221"/>
                  <a:gd name="T61" fmla="*/ 3 h 727"/>
                  <a:gd name="T62" fmla="*/ 9 w 221"/>
                  <a:gd name="T63" fmla="*/ 1 h 727"/>
                  <a:gd name="T64" fmla="*/ 7 w 221"/>
                  <a:gd name="T65" fmla="*/ 0 h 7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1" h="727">
                    <a:moveTo>
                      <a:pt x="145" y="0"/>
                    </a:moveTo>
                    <a:lnTo>
                      <a:pt x="154" y="34"/>
                    </a:lnTo>
                    <a:lnTo>
                      <a:pt x="154" y="73"/>
                    </a:lnTo>
                    <a:lnTo>
                      <a:pt x="144" y="112"/>
                    </a:lnTo>
                    <a:lnTo>
                      <a:pt x="128" y="153"/>
                    </a:lnTo>
                    <a:lnTo>
                      <a:pt x="108" y="197"/>
                    </a:lnTo>
                    <a:lnTo>
                      <a:pt x="84" y="242"/>
                    </a:lnTo>
                    <a:lnTo>
                      <a:pt x="60" y="288"/>
                    </a:lnTo>
                    <a:lnTo>
                      <a:pt x="37" y="336"/>
                    </a:lnTo>
                    <a:lnTo>
                      <a:pt x="19" y="384"/>
                    </a:lnTo>
                    <a:lnTo>
                      <a:pt x="5" y="432"/>
                    </a:lnTo>
                    <a:lnTo>
                      <a:pt x="0" y="482"/>
                    </a:lnTo>
                    <a:lnTo>
                      <a:pt x="3" y="532"/>
                    </a:lnTo>
                    <a:lnTo>
                      <a:pt x="17" y="580"/>
                    </a:lnTo>
                    <a:lnTo>
                      <a:pt x="46" y="631"/>
                    </a:lnTo>
                    <a:lnTo>
                      <a:pt x="91" y="678"/>
                    </a:lnTo>
                    <a:lnTo>
                      <a:pt x="153" y="727"/>
                    </a:lnTo>
                    <a:lnTo>
                      <a:pt x="104" y="663"/>
                    </a:lnTo>
                    <a:lnTo>
                      <a:pt x="73" y="604"/>
                    </a:lnTo>
                    <a:lnTo>
                      <a:pt x="59" y="546"/>
                    </a:lnTo>
                    <a:lnTo>
                      <a:pt x="57" y="489"/>
                    </a:lnTo>
                    <a:lnTo>
                      <a:pt x="66" y="434"/>
                    </a:lnTo>
                    <a:lnTo>
                      <a:pt x="84" y="384"/>
                    </a:lnTo>
                    <a:lnTo>
                      <a:pt x="108" y="334"/>
                    </a:lnTo>
                    <a:lnTo>
                      <a:pt x="135" y="286"/>
                    </a:lnTo>
                    <a:lnTo>
                      <a:pt x="162" y="242"/>
                    </a:lnTo>
                    <a:lnTo>
                      <a:pt x="185" y="199"/>
                    </a:lnTo>
                    <a:lnTo>
                      <a:pt x="204" y="158"/>
                    </a:lnTo>
                    <a:lnTo>
                      <a:pt x="219" y="121"/>
                    </a:lnTo>
                    <a:lnTo>
                      <a:pt x="221" y="87"/>
                    </a:lnTo>
                    <a:lnTo>
                      <a:pt x="212" y="56"/>
                    </a:lnTo>
                    <a:lnTo>
                      <a:pt x="187" y="27"/>
                    </a:lnTo>
                    <a:lnTo>
                      <a:pt x="145"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3" name="Freeform 124"/>
              <p:cNvSpPr>
                <a:spLocks/>
              </p:cNvSpPr>
              <p:nvPr/>
            </p:nvSpPr>
            <p:spPr bwMode="auto">
              <a:xfrm>
                <a:off x="3815" y="1606"/>
                <a:ext cx="28" cy="14"/>
              </a:xfrm>
              <a:custGeom>
                <a:avLst/>
                <a:gdLst>
                  <a:gd name="T0" fmla="*/ 28 w 585"/>
                  <a:gd name="T1" fmla="*/ 11 h 296"/>
                  <a:gd name="T2" fmla="*/ 24 w 585"/>
                  <a:gd name="T3" fmla="*/ 8 h 296"/>
                  <a:gd name="T4" fmla="*/ 21 w 585"/>
                  <a:gd name="T5" fmla="*/ 6 h 296"/>
                  <a:gd name="T6" fmla="*/ 18 w 585"/>
                  <a:gd name="T7" fmla="*/ 4 h 296"/>
                  <a:gd name="T8" fmla="*/ 16 w 585"/>
                  <a:gd name="T9" fmla="*/ 4 h 296"/>
                  <a:gd name="T10" fmla="*/ 14 w 585"/>
                  <a:gd name="T11" fmla="*/ 3 h 296"/>
                  <a:gd name="T12" fmla="*/ 12 w 585"/>
                  <a:gd name="T13" fmla="*/ 4 h 296"/>
                  <a:gd name="T14" fmla="*/ 10 w 585"/>
                  <a:gd name="T15" fmla="*/ 4 h 296"/>
                  <a:gd name="T16" fmla="*/ 9 w 585"/>
                  <a:gd name="T17" fmla="*/ 5 h 296"/>
                  <a:gd name="T18" fmla="*/ 7 w 585"/>
                  <a:gd name="T19" fmla="*/ 6 h 296"/>
                  <a:gd name="T20" fmla="*/ 6 w 585"/>
                  <a:gd name="T21" fmla="*/ 8 h 296"/>
                  <a:gd name="T22" fmla="*/ 5 w 585"/>
                  <a:gd name="T23" fmla="*/ 9 h 296"/>
                  <a:gd name="T24" fmla="*/ 4 w 585"/>
                  <a:gd name="T25" fmla="*/ 10 h 296"/>
                  <a:gd name="T26" fmla="*/ 3 w 585"/>
                  <a:gd name="T27" fmla="*/ 12 h 296"/>
                  <a:gd name="T28" fmla="*/ 2 w 585"/>
                  <a:gd name="T29" fmla="*/ 13 h 296"/>
                  <a:gd name="T30" fmla="*/ 1 w 585"/>
                  <a:gd name="T31" fmla="*/ 14 h 296"/>
                  <a:gd name="T32" fmla="*/ 0 w 585"/>
                  <a:gd name="T33" fmla="*/ 14 h 296"/>
                  <a:gd name="T34" fmla="*/ 2 w 585"/>
                  <a:gd name="T35" fmla="*/ 11 h 296"/>
                  <a:gd name="T36" fmla="*/ 3 w 585"/>
                  <a:gd name="T37" fmla="*/ 8 h 296"/>
                  <a:gd name="T38" fmla="*/ 5 w 585"/>
                  <a:gd name="T39" fmla="*/ 6 h 296"/>
                  <a:gd name="T40" fmla="*/ 6 w 585"/>
                  <a:gd name="T41" fmla="*/ 4 h 296"/>
                  <a:gd name="T42" fmla="*/ 8 w 585"/>
                  <a:gd name="T43" fmla="*/ 3 h 296"/>
                  <a:gd name="T44" fmla="*/ 10 w 585"/>
                  <a:gd name="T45" fmla="*/ 1 h 296"/>
                  <a:gd name="T46" fmla="*/ 11 w 585"/>
                  <a:gd name="T47" fmla="*/ 1 h 296"/>
                  <a:gd name="T48" fmla="*/ 13 w 585"/>
                  <a:gd name="T49" fmla="*/ 0 h 296"/>
                  <a:gd name="T50" fmla="*/ 14 w 585"/>
                  <a:gd name="T51" fmla="*/ 0 h 296"/>
                  <a:gd name="T52" fmla="*/ 16 w 585"/>
                  <a:gd name="T53" fmla="*/ 0 h 296"/>
                  <a:gd name="T54" fmla="*/ 18 w 585"/>
                  <a:gd name="T55" fmla="*/ 1 h 296"/>
                  <a:gd name="T56" fmla="*/ 20 w 585"/>
                  <a:gd name="T57" fmla="*/ 2 h 296"/>
                  <a:gd name="T58" fmla="*/ 22 w 585"/>
                  <a:gd name="T59" fmla="*/ 4 h 296"/>
                  <a:gd name="T60" fmla="*/ 24 w 585"/>
                  <a:gd name="T61" fmla="*/ 6 h 296"/>
                  <a:gd name="T62" fmla="*/ 26 w 585"/>
                  <a:gd name="T63" fmla="*/ 8 h 296"/>
                  <a:gd name="T64" fmla="*/ 28 w 585"/>
                  <a:gd name="T65" fmla="*/ 11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5" h="296">
                    <a:moveTo>
                      <a:pt x="585" y="237"/>
                    </a:moveTo>
                    <a:lnTo>
                      <a:pt x="510" y="171"/>
                    </a:lnTo>
                    <a:lnTo>
                      <a:pt x="446" y="123"/>
                    </a:lnTo>
                    <a:lnTo>
                      <a:pt x="386" y="92"/>
                    </a:lnTo>
                    <a:lnTo>
                      <a:pt x="336" y="74"/>
                    </a:lnTo>
                    <a:lnTo>
                      <a:pt x="288" y="68"/>
                    </a:lnTo>
                    <a:lnTo>
                      <a:pt x="249" y="74"/>
                    </a:lnTo>
                    <a:lnTo>
                      <a:pt x="215" y="88"/>
                    </a:lnTo>
                    <a:lnTo>
                      <a:pt x="183" y="109"/>
                    </a:lnTo>
                    <a:lnTo>
                      <a:pt x="155" y="134"/>
                    </a:lnTo>
                    <a:lnTo>
                      <a:pt x="130" y="162"/>
                    </a:lnTo>
                    <a:lnTo>
                      <a:pt x="107" y="193"/>
                    </a:lnTo>
                    <a:lnTo>
                      <a:pt x="85" y="221"/>
                    </a:lnTo>
                    <a:lnTo>
                      <a:pt x="65" y="249"/>
                    </a:lnTo>
                    <a:lnTo>
                      <a:pt x="43" y="271"/>
                    </a:lnTo>
                    <a:lnTo>
                      <a:pt x="21" y="287"/>
                    </a:lnTo>
                    <a:lnTo>
                      <a:pt x="0" y="296"/>
                    </a:lnTo>
                    <a:lnTo>
                      <a:pt x="34" y="233"/>
                    </a:lnTo>
                    <a:lnTo>
                      <a:pt x="67" y="177"/>
                    </a:lnTo>
                    <a:lnTo>
                      <a:pt x="99" y="128"/>
                    </a:lnTo>
                    <a:lnTo>
                      <a:pt x="132" y="86"/>
                    </a:lnTo>
                    <a:lnTo>
                      <a:pt x="166" y="54"/>
                    </a:lnTo>
                    <a:lnTo>
                      <a:pt x="199" y="29"/>
                    </a:lnTo>
                    <a:lnTo>
                      <a:pt x="233" y="11"/>
                    </a:lnTo>
                    <a:lnTo>
                      <a:pt x="267" y="2"/>
                    </a:lnTo>
                    <a:lnTo>
                      <a:pt x="301" y="0"/>
                    </a:lnTo>
                    <a:lnTo>
                      <a:pt x="338" y="7"/>
                    </a:lnTo>
                    <a:lnTo>
                      <a:pt x="375" y="24"/>
                    </a:lnTo>
                    <a:lnTo>
                      <a:pt x="413" y="49"/>
                    </a:lnTo>
                    <a:lnTo>
                      <a:pt x="453" y="81"/>
                    </a:lnTo>
                    <a:lnTo>
                      <a:pt x="496" y="125"/>
                    </a:lnTo>
                    <a:lnTo>
                      <a:pt x="539" y="175"/>
                    </a:lnTo>
                    <a:lnTo>
                      <a:pt x="585" y="237"/>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4" name="Freeform 125"/>
              <p:cNvSpPr>
                <a:spLocks/>
              </p:cNvSpPr>
              <p:nvPr/>
            </p:nvSpPr>
            <p:spPr bwMode="auto">
              <a:xfrm>
                <a:off x="3842" y="1645"/>
                <a:ext cx="8" cy="10"/>
              </a:xfrm>
              <a:custGeom>
                <a:avLst/>
                <a:gdLst>
                  <a:gd name="T0" fmla="*/ 8 w 167"/>
                  <a:gd name="T1" fmla="*/ 0 h 215"/>
                  <a:gd name="T2" fmla="*/ 7 w 167"/>
                  <a:gd name="T3" fmla="*/ 1 h 215"/>
                  <a:gd name="T4" fmla="*/ 6 w 167"/>
                  <a:gd name="T5" fmla="*/ 2 h 215"/>
                  <a:gd name="T6" fmla="*/ 5 w 167"/>
                  <a:gd name="T7" fmla="*/ 3 h 215"/>
                  <a:gd name="T8" fmla="*/ 4 w 167"/>
                  <a:gd name="T9" fmla="*/ 4 h 215"/>
                  <a:gd name="T10" fmla="*/ 3 w 167"/>
                  <a:gd name="T11" fmla="*/ 5 h 215"/>
                  <a:gd name="T12" fmla="*/ 2 w 167"/>
                  <a:gd name="T13" fmla="*/ 7 h 215"/>
                  <a:gd name="T14" fmla="*/ 2 w 167"/>
                  <a:gd name="T15" fmla="*/ 8 h 215"/>
                  <a:gd name="T16" fmla="*/ 1 w 167"/>
                  <a:gd name="T17" fmla="*/ 10 h 215"/>
                  <a:gd name="T18" fmla="*/ 0 w 167"/>
                  <a:gd name="T19" fmla="*/ 8 h 215"/>
                  <a:gd name="T20" fmla="*/ 0 w 167"/>
                  <a:gd name="T21" fmla="*/ 6 h 215"/>
                  <a:gd name="T22" fmla="*/ 1 w 167"/>
                  <a:gd name="T23" fmla="*/ 4 h 215"/>
                  <a:gd name="T24" fmla="*/ 2 w 167"/>
                  <a:gd name="T25" fmla="*/ 3 h 215"/>
                  <a:gd name="T26" fmla="*/ 3 w 167"/>
                  <a:gd name="T27" fmla="*/ 2 h 215"/>
                  <a:gd name="T28" fmla="*/ 5 w 167"/>
                  <a:gd name="T29" fmla="*/ 1 h 215"/>
                  <a:gd name="T30" fmla="*/ 7 w 167"/>
                  <a:gd name="T31" fmla="*/ 0 h 215"/>
                  <a:gd name="T32" fmla="*/ 8 w 167"/>
                  <a:gd name="T33" fmla="*/ 0 h 2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7" h="215">
                    <a:moveTo>
                      <a:pt x="167" y="0"/>
                    </a:moveTo>
                    <a:lnTo>
                      <a:pt x="146" y="20"/>
                    </a:lnTo>
                    <a:lnTo>
                      <a:pt x="124" y="39"/>
                    </a:lnTo>
                    <a:lnTo>
                      <a:pt x="100" y="64"/>
                    </a:lnTo>
                    <a:lnTo>
                      <a:pt x="79" y="89"/>
                    </a:lnTo>
                    <a:lnTo>
                      <a:pt x="59" y="115"/>
                    </a:lnTo>
                    <a:lnTo>
                      <a:pt x="43" y="146"/>
                    </a:lnTo>
                    <a:lnTo>
                      <a:pt x="32" y="178"/>
                    </a:lnTo>
                    <a:lnTo>
                      <a:pt x="27" y="215"/>
                    </a:lnTo>
                    <a:lnTo>
                      <a:pt x="3" y="167"/>
                    </a:lnTo>
                    <a:lnTo>
                      <a:pt x="0" y="126"/>
                    </a:lnTo>
                    <a:lnTo>
                      <a:pt x="12" y="92"/>
                    </a:lnTo>
                    <a:lnTo>
                      <a:pt x="36" y="64"/>
                    </a:lnTo>
                    <a:lnTo>
                      <a:pt x="66" y="41"/>
                    </a:lnTo>
                    <a:lnTo>
                      <a:pt x="102" y="23"/>
                    </a:lnTo>
                    <a:lnTo>
                      <a:pt x="137" y="9"/>
                    </a:lnTo>
                    <a:lnTo>
                      <a:pt x="167"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5" name="Freeform 126"/>
              <p:cNvSpPr>
                <a:spLocks/>
              </p:cNvSpPr>
              <p:nvPr/>
            </p:nvSpPr>
            <p:spPr bwMode="auto">
              <a:xfrm>
                <a:off x="3843" y="1652"/>
                <a:ext cx="10" cy="7"/>
              </a:xfrm>
              <a:custGeom>
                <a:avLst/>
                <a:gdLst>
                  <a:gd name="T0" fmla="*/ 1 w 217"/>
                  <a:gd name="T1" fmla="*/ 0 h 141"/>
                  <a:gd name="T2" fmla="*/ 0 w 217"/>
                  <a:gd name="T3" fmla="*/ 2 h 141"/>
                  <a:gd name="T4" fmla="*/ 0 w 217"/>
                  <a:gd name="T5" fmla="*/ 4 h 141"/>
                  <a:gd name="T6" fmla="*/ 0 w 217"/>
                  <a:gd name="T7" fmla="*/ 5 h 141"/>
                  <a:gd name="T8" fmla="*/ 2 w 217"/>
                  <a:gd name="T9" fmla="*/ 6 h 141"/>
                  <a:gd name="T10" fmla="*/ 3 w 217"/>
                  <a:gd name="T11" fmla="*/ 7 h 141"/>
                  <a:gd name="T12" fmla="*/ 5 w 217"/>
                  <a:gd name="T13" fmla="*/ 7 h 141"/>
                  <a:gd name="T14" fmla="*/ 8 w 217"/>
                  <a:gd name="T15" fmla="*/ 6 h 141"/>
                  <a:gd name="T16" fmla="*/ 10 w 217"/>
                  <a:gd name="T17" fmla="*/ 4 h 141"/>
                  <a:gd name="T18" fmla="*/ 9 w 217"/>
                  <a:gd name="T19" fmla="*/ 4 h 141"/>
                  <a:gd name="T20" fmla="*/ 8 w 217"/>
                  <a:gd name="T21" fmla="*/ 4 h 141"/>
                  <a:gd name="T22" fmla="*/ 6 w 217"/>
                  <a:gd name="T23" fmla="*/ 4 h 141"/>
                  <a:gd name="T24" fmla="*/ 5 w 217"/>
                  <a:gd name="T25" fmla="*/ 5 h 141"/>
                  <a:gd name="T26" fmla="*/ 3 w 217"/>
                  <a:gd name="T27" fmla="*/ 4 h 141"/>
                  <a:gd name="T28" fmla="*/ 2 w 217"/>
                  <a:gd name="T29" fmla="*/ 4 h 141"/>
                  <a:gd name="T30" fmla="*/ 1 w 217"/>
                  <a:gd name="T31" fmla="*/ 2 h 141"/>
                  <a:gd name="T32" fmla="*/ 1 w 217"/>
                  <a:gd name="T33" fmla="*/ 0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141">
                    <a:moveTo>
                      <a:pt x="32" y="0"/>
                    </a:moveTo>
                    <a:lnTo>
                      <a:pt x="5" y="41"/>
                    </a:lnTo>
                    <a:lnTo>
                      <a:pt x="0" y="76"/>
                    </a:lnTo>
                    <a:lnTo>
                      <a:pt x="10" y="107"/>
                    </a:lnTo>
                    <a:lnTo>
                      <a:pt x="36" y="128"/>
                    </a:lnTo>
                    <a:lnTo>
                      <a:pt x="71" y="141"/>
                    </a:lnTo>
                    <a:lnTo>
                      <a:pt x="115" y="139"/>
                    </a:lnTo>
                    <a:lnTo>
                      <a:pt x="165" y="123"/>
                    </a:lnTo>
                    <a:lnTo>
                      <a:pt x="217" y="89"/>
                    </a:lnTo>
                    <a:lnTo>
                      <a:pt x="199" y="83"/>
                    </a:lnTo>
                    <a:lnTo>
                      <a:pt x="172" y="85"/>
                    </a:lnTo>
                    <a:lnTo>
                      <a:pt x="138" y="89"/>
                    </a:lnTo>
                    <a:lnTo>
                      <a:pt x="104" y="91"/>
                    </a:lnTo>
                    <a:lnTo>
                      <a:pt x="70" y="87"/>
                    </a:lnTo>
                    <a:lnTo>
                      <a:pt x="44" y="73"/>
                    </a:lnTo>
                    <a:lnTo>
                      <a:pt x="30" y="46"/>
                    </a:lnTo>
                    <a:lnTo>
                      <a:pt x="32"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6" name="Freeform 127"/>
              <p:cNvSpPr>
                <a:spLocks/>
              </p:cNvSpPr>
              <p:nvPr/>
            </p:nvSpPr>
            <p:spPr bwMode="auto">
              <a:xfrm>
                <a:off x="3813" y="1618"/>
                <a:ext cx="17" cy="42"/>
              </a:xfrm>
              <a:custGeom>
                <a:avLst/>
                <a:gdLst>
                  <a:gd name="T0" fmla="*/ 3 w 355"/>
                  <a:gd name="T1" fmla="*/ 0 h 873"/>
                  <a:gd name="T2" fmla="*/ 2 w 355"/>
                  <a:gd name="T3" fmla="*/ 2 h 873"/>
                  <a:gd name="T4" fmla="*/ 2 w 355"/>
                  <a:gd name="T5" fmla="*/ 5 h 873"/>
                  <a:gd name="T6" fmla="*/ 2 w 355"/>
                  <a:gd name="T7" fmla="*/ 8 h 873"/>
                  <a:gd name="T8" fmla="*/ 3 w 355"/>
                  <a:gd name="T9" fmla="*/ 10 h 873"/>
                  <a:gd name="T10" fmla="*/ 4 w 355"/>
                  <a:gd name="T11" fmla="*/ 13 h 873"/>
                  <a:gd name="T12" fmla="*/ 5 w 355"/>
                  <a:gd name="T13" fmla="*/ 15 h 873"/>
                  <a:gd name="T14" fmla="*/ 6 w 355"/>
                  <a:gd name="T15" fmla="*/ 18 h 873"/>
                  <a:gd name="T16" fmla="*/ 8 w 355"/>
                  <a:gd name="T17" fmla="*/ 21 h 873"/>
                  <a:gd name="T18" fmla="*/ 10 w 355"/>
                  <a:gd name="T19" fmla="*/ 24 h 873"/>
                  <a:gd name="T20" fmla="*/ 11 w 355"/>
                  <a:gd name="T21" fmla="*/ 26 h 873"/>
                  <a:gd name="T22" fmla="*/ 13 w 355"/>
                  <a:gd name="T23" fmla="*/ 29 h 873"/>
                  <a:gd name="T24" fmla="*/ 14 w 355"/>
                  <a:gd name="T25" fmla="*/ 32 h 873"/>
                  <a:gd name="T26" fmla="*/ 15 w 355"/>
                  <a:gd name="T27" fmla="*/ 34 h 873"/>
                  <a:gd name="T28" fmla="*/ 16 w 355"/>
                  <a:gd name="T29" fmla="*/ 37 h 873"/>
                  <a:gd name="T30" fmla="*/ 17 w 355"/>
                  <a:gd name="T31" fmla="*/ 39 h 873"/>
                  <a:gd name="T32" fmla="*/ 17 w 355"/>
                  <a:gd name="T33" fmla="*/ 42 h 873"/>
                  <a:gd name="T34" fmla="*/ 16 w 355"/>
                  <a:gd name="T35" fmla="*/ 39 h 873"/>
                  <a:gd name="T36" fmla="*/ 15 w 355"/>
                  <a:gd name="T37" fmla="*/ 36 h 873"/>
                  <a:gd name="T38" fmla="*/ 13 w 355"/>
                  <a:gd name="T39" fmla="*/ 33 h 873"/>
                  <a:gd name="T40" fmla="*/ 12 w 355"/>
                  <a:gd name="T41" fmla="*/ 30 h 873"/>
                  <a:gd name="T42" fmla="*/ 10 w 355"/>
                  <a:gd name="T43" fmla="*/ 27 h 873"/>
                  <a:gd name="T44" fmla="*/ 8 w 355"/>
                  <a:gd name="T45" fmla="*/ 24 h 873"/>
                  <a:gd name="T46" fmla="*/ 6 w 355"/>
                  <a:gd name="T47" fmla="*/ 21 h 873"/>
                  <a:gd name="T48" fmla="*/ 5 w 355"/>
                  <a:gd name="T49" fmla="*/ 18 h 873"/>
                  <a:gd name="T50" fmla="*/ 3 w 355"/>
                  <a:gd name="T51" fmla="*/ 15 h 873"/>
                  <a:gd name="T52" fmla="*/ 2 w 355"/>
                  <a:gd name="T53" fmla="*/ 13 h 873"/>
                  <a:gd name="T54" fmla="*/ 1 w 355"/>
                  <a:gd name="T55" fmla="*/ 10 h 873"/>
                  <a:gd name="T56" fmla="*/ 0 w 355"/>
                  <a:gd name="T57" fmla="*/ 8 h 873"/>
                  <a:gd name="T58" fmla="*/ 0 w 355"/>
                  <a:gd name="T59" fmla="*/ 6 h 873"/>
                  <a:gd name="T60" fmla="*/ 0 w 355"/>
                  <a:gd name="T61" fmla="*/ 4 h 873"/>
                  <a:gd name="T62" fmla="*/ 1 w 355"/>
                  <a:gd name="T63" fmla="*/ 2 h 873"/>
                  <a:gd name="T64" fmla="*/ 3 w 355"/>
                  <a:gd name="T65" fmla="*/ 0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5" h="873">
                    <a:moveTo>
                      <a:pt x="60" y="0"/>
                    </a:moveTo>
                    <a:lnTo>
                      <a:pt x="44" y="51"/>
                    </a:lnTo>
                    <a:lnTo>
                      <a:pt x="41" y="103"/>
                    </a:lnTo>
                    <a:lnTo>
                      <a:pt x="46" y="158"/>
                    </a:lnTo>
                    <a:lnTo>
                      <a:pt x="59" y="212"/>
                    </a:lnTo>
                    <a:lnTo>
                      <a:pt x="78" y="266"/>
                    </a:lnTo>
                    <a:lnTo>
                      <a:pt x="106" y="322"/>
                    </a:lnTo>
                    <a:lnTo>
                      <a:pt x="135" y="378"/>
                    </a:lnTo>
                    <a:lnTo>
                      <a:pt x="167" y="434"/>
                    </a:lnTo>
                    <a:lnTo>
                      <a:pt x="201" y="489"/>
                    </a:lnTo>
                    <a:lnTo>
                      <a:pt x="234" y="545"/>
                    </a:lnTo>
                    <a:lnTo>
                      <a:pt x="266" y="601"/>
                    </a:lnTo>
                    <a:lnTo>
                      <a:pt x="295" y="656"/>
                    </a:lnTo>
                    <a:lnTo>
                      <a:pt x="320" y="711"/>
                    </a:lnTo>
                    <a:lnTo>
                      <a:pt x="339" y="766"/>
                    </a:lnTo>
                    <a:lnTo>
                      <a:pt x="351" y="819"/>
                    </a:lnTo>
                    <a:lnTo>
                      <a:pt x="355" y="873"/>
                    </a:lnTo>
                    <a:lnTo>
                      <a:pt x="335" y="809"/>
                    </a:lnTo>
                    <a:lnTo>
                      <a:pt x="309" y="745"/>
                    </a:lnTo>
                    <a:lnTo>
                      <a:pt x="277" y="681"/>
                    </a:lnTo>
                    <a:lnTo>
                      <a:pt x="243" y="617"/>
                    </a:lnTo>
                    <a:lnTo>
                      <a:pt x="205" y="554"/>
                    </a:lnTo>
                    <a:lnTo>
                      <a:pt x="167" y="494"/>
                    </a:lnTo>
                    <a:lnTo>
                      <a:pt x="129" y="432"/>
                    </a:lnTo>
                    <a:lnTo>
                      <a:pt x="95" y="375"/>
                    </a:lnTo>
                    <a:lnTo>
                      <a:pt x="62" y="316"/>
                    </a:lnTo>
                    <a:lnTo>
                      <a:pt x="35" y="263"/>
                    </a:lnTo>
                    <a:lnTo>
                      <a:pt x="14" y="210"/>
                    </a:lnTo>
                    <a:lnTo>
                      <a:pt x="3" y="161"/>
                    </a:lnTo>
                    <a:lnTo>
                      <a:pt x="0" y="115"/>
                    </a:lnTo>
                    <a:lnTo>
                      <a:pt x="7" y="73"/>
                    </a:lnTo>
                    <a:lnTo>
                      <a:pt x="26" y="34"/>
                    </a:lnTo>
                    <a:lnTo>
                      <a:pt x="6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7" name="Freeform 128"/>
              <p:cNvSpPr>
                <a:spLocks/>
              </p:cNvSpPr>
              <p:nvPr/>
            </p:nvSpPr>
            <p:spPr bwMode="auto">
              <a:xfrm>
                <a:off x="3914" y="1581"/>
                <a:ext cx="42" cy="14"/>
              </a:xfrm>
              <a:custGeom>
                <a:avLst/>
                <a:gdLst>
                  <a:gd name="T0" fmla="*/ 42 w 889"/>
                  <a:gd name="T1" fmla="*/ 4 h 296"/>
                  <a:gd name="T2" fmla="*/ 41 w 889"/>
                  <a:gd name="T3" fmla="*/ 4 h 296"/>
                  <a:gd name="T4" fmla="*/ 40 w 889"/>
                  <a:gd name="T5" fmla="*/ 3 h 296"/>
                  <a:gd name="T6" fmla="*/ 38 w 889"/>
                  <a:gd name="T7" fmla="*/ 3 h 296"/>
                  <a:gd name="T8" fmla="*/ 37 w 889"/>
                  <a:gd name="T9" fmla="*/ 2 h 296"/>
                  <a:gd name="T10" fmla="*/ 36 w 889"/>
                  <a:gd name="T11" fmla="*/ 2 h 296"/>
                  <a:gd name="T12" fmla="*/ 34 w 889"/>
                  <a:gd name="T13" fmla="*/ 1 h 296"/>
                  <a:gd name="T14" fmla="*/ 32 w 889"/>
                  <a:gd name="T15" fmla="*/ 1 h 296"/>
                  <a:gd name="T16" fmla="*/ 30 w 889"/>
                  <a:gd name="T17" fmla="*/ 0 h 296"/>
                  <a:gd name="T18" fmla="*/ 27 w 889"/>
                  <a:gd name="T19" fmla="*/ 0 h 296"/>
                  <a:gd name="T20" fmla="*/ 24 w 889"/>
                  <a:gd name="T21" fmla="*/ 0 h 296"/>
                  <a:gd name="T22" fmla="*/ 22 w 889"/>
                  <a:gd name="T23" fmla="*/ 0 h 296"/>
                  <a:gd name="T24" fmla="*/ 20 w 889"/>
                  <a:gd name="T25" fmla="*/ 1 h 296"/>
                  <a:gd name="T26" fmla="*/ 18 w 889"/>
                  <a:gd name="T27" fmla="*/ 2 h 296"/>
                  <a:gd name="T28" fmla="*/ 16 w 889"/>
                  <a:gd name="T29" fmla="*/ 3 h 296"/>
                  <a:gd name="T30" fmla="*/ 14 w 889"/>
                  <a:gd name="T31" fmla="*/ 4 h 296"/>
                  <a:gd name="T32" fmla="*/ 12 w 889"/>
                  <a:gd name="T33" fmla="*/ 5 h 296"/>
                  <a:gd name="T34" fmla="*/ 11 w 889"/>
                  <a:gd name="T35" fmla="*/ 6 h 296"/>
                  <a:gd name="T36" fmla="*/ 9 w 889"/>
                  <a:gd name="T37" fmla="*/ 7 h 296"/>
                  <a:gd name="T38" fmla="*/ 8 w 889"/>
                  <a:gd name="T39" fmla="*/ 9 h 296"/>
                  <a:gd name="T40" fmla="*/ 6 w 889"/>
                  <a:gd name="T41" fmla="*/ 10 h 296"/>
                  <a:gd name="T42" fmla="*/ 5 w 889"/>
                  <a:gd name="T43" fmla="*/ 11 h 296"/>
                  <a:gd name="T44" fmla="*/ 3 w 889"/>
                  <a:gd name="T45" fmla="*/ 12 h 296"/>
                  <a:gd name="T46" fmla="*/ 2 w 889"/>
                  <a:gd name="T47" fmla="*/ 13 h 296"/>
                  <a:gd name="T48" fmla="*/ 0 w 889"/>
                  <a:gd name="T49" fmla="*/ 14 h 296"/>
                  <a:gd name="T50" fmla="*/ 3 w 889"/>
                  <a:gd name="T51" fmla="*/ 14 h 296"/>
                  <a:gd name="T52" fmla="*/ 4 w 889"/>
                  <a:gd name="T53" fmla="*/ 14 h 296"/>
                  <a:gd name="T54" fmla="*/ 5 w 889"/>
                  <a:gd name="T55" fmla="*/ 13 h 296"/>
                  <a:gd name="T56" fmla="*/ 7 w 889"/>
                  <a:gd name="T57" fmla="*/ 12 h 296"/>
                  <a:gd name="T58" fmla="*/ 8 w 889"/>
                  <a:gd name="T59" fmla="*/ 11 h 296"/>
                  <a:gd name="T60" fmla="*/ 10 w 889"/>
                  <a:gd name="T61" fmla="*/ 10 h 296"/>
                  <a:gd name="T62" fmla="*/ 12 w 889"/>
                  <a:gd name="T63" fmla="*/ 9 h 296"/>
                  <a:gd name="T64" fmla="*/ 14 w 889"/>
                  <a:gd name="T65" fmla="*/ 8 h 296"/>
                  <a:gd name="T66" fmla="*/ 16 w 889"/>
                  <a:gd name="T67" fmla="*/ 6 h 296"/>
                  <a:gd name="T68" fmla="*/ 18 w 889"/>
                  <a:gd name="T69" fmla="*/ 5 h 296"/>
                  <a:gd name="T70" fmla="*/ 21 w 889"/>
                  <a:gd name="T71" fmla="*/ 4 h 296"/>
                  <a:gd name="T72" fmla="*/ 24 w 889"/>
                  <a:gd name="T73" fmla="*/ 4 h 296"/>
                  <a:gd name="T74" fmla="*/ 26 w 889"/>
                  <a:gd name="T75" fmla="*/ 4 h 296"/>
                  <a:gd name="T76" fmla="*/ 29 w 889"/>
                  <a:gd name="T77" fmla="*/ 4 h 296"/>
                  <a:gd name="T78" fmla="*/ 33 w 889"/>
                  <a:gd name="T79" fmla="*/ 4 h 296"/>
                  <a:gd name="T80" fmla="*/ 36 w 889"/>
                  <a:gd name="T81" fmla="*/ 5 h 296"/>
                  <a:gd name="T82" fmla="*/ 39 w 889"/>
                  <a:gd name="T83" fmla="*/ 7 h 296"/>
                  <a:gd name="T84" fmla="*/ 42 w 889"/>
                  <a:gd name="T85" fmla="*/ 4 h 2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9" h="296">
                    <a:moveTo>
                      <a:pt x="889" y="77"/>
                    </a:moveTo>
                    <a:lnTo>
                      <a:pt x="861" y="74"/>
                    </a:lnTo>
                    <a:lnTo>
                      <a:pt x="837" y="67"/>
                    </a:lnTo>
                    <a:lnTo>
                      <a:pt x="814" y="56"/>
                    </a:lnTo>
                    <a:lnTo>
                      <a:pt x="789" y="45"/>
                    </a:lnTo>
                    <a:lnTo>
                      <a:pt x="761" y="33"/>
                    </a:lnTo>
                    <a:lnTo>
                      <a:pt x="726" y="22"/>
                    </a:lnTo>
                    <a:lnTo>
                      <a:pt x="683" y="11"/>
                    </a:lnTo>
                    <a:lnTo>
                      <a:pt x="626" y="4"/>
                    </a:lnTo>
                    <a:lnTo>
                      <a:pt x="567" y="0"/>
                    </a:lnTo>
                    <a:lnTo>
                      <a:pt x="512" y="2"/>
                    </a:lnTo>
                    <a:lnTo>
                      <a:pt x="461" y="9"/>
                    </a:lnTo>
                    <a:lnTo>
                      <a:pt x="416" y="22"/>
                    </a:lnTo>
                    <a:lnTo>
                      <a:pt x="372" y="38"/>
                    </a:lnTo>
                    <a:lnTo>
                      <a:pt x="333" y="58"/>
                    </a:lnTo>
                    <a:lnTo>
                      <a:pt x="297" y="79"/>
                    </a:lnTo>
                    <a:lnTo>
                      <a:pt x="261" y="105"/>
                    </a:lnTo>
                    <a:lnTo>
                      <a:pt x="228" y="130"/>
                    </a:lnTo>
                    <a:lnTo>
                      <a:pt x="196" y="157"/>
                    </a:lnTo>
                    <a:lnTo>
                      <a:pt x="163" y="184"/>
                    </a:lnTo>
                    <a:lnTo>
                      <a:pt x="133" y="209"/>
                    </a:lnTo>
                    <a:lnTo>
                      <a:pt x="100" y="233"/>
                    </a:lnTo>
                    <a:lnTo>
                      <a:pt x="68" y="256"/>
                    </a:lnTo>
                    <a:lnTo>
                      <a:pt x="36" y="276"/>
                    </a:lnTo>
                    <a:lnTo>
                      <a:pt x="0" y="292"/>
                    </a:lnTo>
                    <a:lnTo>
                      <a:pt x="71" y="296"/>
                    </a:lnTo>
                    <a:lnTo>
                      <a:pt x="89" y="290"/>
                    </a:lnTo>
                    <a:lnTo>
                      <a:pt x="112" y="278"/>
                    </a:lnTo>
                    <a:lnTo>
                      <a:pt x="142" y="260"/>
                    </a:lnTo>
                    <a:lnTo>
                      <a:pt x="172" y="239"/>
                    </a:lnTo>
                    <a:lnTo>
                      <a:pt x="208" y="212"/>
                    </a:lnTo>
                    <a:lnTo>
                      <a:pt x="248" y="186"/>
                    </a:lnTo>
                    <a:lnTo>
                      <a:pt x="291" y="159"/>
                    </a:lnTo>
                    <a:lnTo>
                      <a:pt x="338" y="134"/>
                    </a:lnTo>
                    <a:lnTo>
                      <a:pt x="389" y="112"/>
                    </a:lnTo>
                    <a:lnTo>
                      <a:pt x="443" y="93"/>
                    </a:lnTo>
                    <a:lnTo>
                      <a:pt x="500" y="81"/>
                    </a:lnTo>
                    <a:lnTo>
                      <a:pt x="560" y="76"/>
                    </a:lnTo>
                    <a:lnTo>
                      <a:pt x="623" y="77"/>
                    </a:lnTo>
                    <a:lnTo>
                      <a:pt x="690" y="90"/>
                    </a:lnTo>
                    <a:lnTo>
                      <a:pt x="758" y="114"/>
                    </a:lnTo>
                    <a:lnTo>
                      <a:pt x="830" y="150"/>
                    </a:lnTo>
                    <a:lnTo>
                      <a:pt x="889" y="77"/>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8" name="Freeform 129"/>
              <p:cNvSpPr>
                <a:spLocks/>
              </p:cNvSpPr>
              <p:nvPr/>
            </p:nvSpPr>
            <p:spPr bwMode="auto">
              <a:xfrm>
                <a:off x="3809" y="1635"/>
                <a:ext cx="6" cy="36"/>
              </a:xfrm>
              <a:custGeom>
                <a:avLst/>
                <a:gdLst>
                  <a:gd name="T0" fmla="*/ 0 w 135"/>
                  <a:gd name="T1" fmla="*/ 36 h 747"/>
                  <a:gd name="T2" fmla="*/ 3 w 135"/>
                  <a:gd name="T3" fmla="*/ 31 h 747"/>
                  <a:gd name="T4" fmla="*/ 4 w 135"/>
                  <a:gd name="T5" fmla="*/ 27 h 747"/>
                  <a:gd name="T6" fmla="*/ 6 w 135"/>
                  <a:gd name="T7" fmla="*/ 23 h 747"/>
                  <a:gd name="T8" fmla="*/ 6 w 135"/>
                  <a:gd name="T9" fmla="*/ 19 h 747"/>
                  <a:gd name="T10" fmla="*/ 6 w 135"/>
                  <a:gd name="T11" fmla="*/ 15 h 747"/>
                  <a:gd name="T12" fmla="*/ 5 w 135"/>
                  <a:gd name="T13" fmla="*/ 10 h 747"/>
                  <a:gd name="T14" fmla="*/ 4 w 135"/>
                  <a:gd name="T15" fmla="*/ 5 h 747"/>
                  <a:gd name="T16" fmla="*/ 2 w 135"/>
                  <a:gd name="T17" fmla="*/ 0 h 747"/>
                  <a:gd name="T18" fmla="*/ 3 w 135"/>
                  <a:gd name="T19" fmla="*/ 5 h 747"/>
                  <a:gd name="T20" fmla="*/ 3 w 135"/>
                  <a:gd name="T21" fmla="*/ 10 h 747"/>
                  <a:gd name="T22" fmla="*/ 3 w 135"/>
                  <a:gd name="T23" fmla="*/ 14 h 747"/>
                  <a:gd name="T24" fmla="*/ 3 w 135"/>
                  <a:gd name="T25" fmla="*/ 19 h 747"/>
                  <a:gd name="T26" fmla="*/ 3 w 135"/>
                  <a:gd name="T27" fmla="*/ 23 h 747"/>
                  <a:gd name="T28" fmla="*/ 2 w 135"/>
                  <a:gd name="T29" fmla="*/ 27 h 747"/>
                  <a:gd name="T30" fmla="*/ 1 w 135"/>
                  <a:gd name="T31" fmla="*/ 32 h 747"/>
                  <a:gd name="T32" fmla="*/ 0 w 135"/>
                  <a:gd name="T33" fmla="*/ 36 h 7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747">
                    <a:moveTo>
                      <a:pt x="0" y="747"/>
                    </a:moveTo>
                    <a:lnTo>
                      <a:pt x="58" y="647"/>
                    </a:lnTo>
                    <a:lnTo>
                      <a:pt x="100" y="558"/>
                    </a:lnTo>
                    <a:lnTo>
                      <a:pt x="125" y="473"/>
                    </a:lnTo>
                    <a:lnTo>
                      <a:pt x="135" y="390"/>
                    </a:lnTo>
                    <a:lnTo>
                      <a:pt x="132" y="306"/>
                    </a:lnTo>
                    <a:lnTo>
                      <a:pt x="116" y="213"/>
                    </a:lnTo>
                    <a:lnTo>
                      <a:pt x="89" y="114"/>
                    </a:lnTo>
                    <a:lnTo>
                      <a:pt x="53" y="0"/>
                    </a:lnTo>
                    <a:lnTo>
                      <a:pt x="62" y="103"/>
                    </a:lnTo>
                    <a:lnTo>
                      <a:pt x="67" y="201"/>
                    </a:lnTo>
                    <a:lnTo>
                      <a:pt x="69" y="295"/>
                    </a:lnTo>
                    <a:lnTo>
                      <a:pt x="67" y="384"/>
                    </a:lnTo>
                    <a:lnTo>
                      <a:pt x="58" y="473"/>
                    </a:lnTo>
                    <a:lnTo>
                      <a:pt x="45" y="563"/>
                    </a:lnTo>
                    <a:lnTo>
                      <a:pt x="25" y="654"/>
                    </a:lnTo>
                    <a:lnTo>
                      <a:pt x="0" y="747"/>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69" name="Freeform 130"/>
              <p:cNvSpPr>
                <a:spLocks/>
              </p:cNvSpPr>
              <p:nvPr/>
            </p:nvSpPr>
            <p:spPr bwMode="auto">
              <a:xfrm>
                <a:off x="3807" y="1613"/>
                <a:ext cx="49" cy="66"/>
              </a:xfrm>
              <a:custGeom>
                <a:avLst/>
                <a:gdLst>
                  <a:gd name="T0" fmla="*/ 46 w 1024"/>
                  <a:gd name="T1" fmla="*/ 55 h 1405"/>
                  <a:gd name="T2" fmla="*/ 43 w 1024"/>
                  <a:gd name="T3" fmla="*/ 56 h 1405"/>
                  <a:gd name="T4" fmla="*/ 42 w 1024"/>
                  <a:gd name="T5" fmla="*/ 59 h 1405"/>
                  <a:gd name="T6" fmla="*/ 39 w 1024"/>
                  <a:gd name="T7" fmla="*/ 61 h 1405"/>
                  <a:gd name="T8" fmla="*/ 34 w 1024"/>
                  <a:gd name="T9" fmla="*/ 62 h 1405"/>
                  <a:gd name="T10" fmla="*/ 31 w 1024"/>
                  <a:gd name="T11" fmla="*/ 61 h 1405"/>
                  <a:gd name="T12" fmla="*/ 28 w 1024"/>
                  <a:gd name="T13" fmla="*/ 61 h 1405"/>
                  <a:gd name="T14" fmla="*/ 26 w 1024"/>
                  <a:gd name="T15" fmla="*/ 60 h 1405"/>
                  <a:gd name="T16" fmla="*/ 24 w 1024"/>
                  <a:gd name="T17" fmla="*/ 58 h 1405"/>
                  <a:gd name="T18" fmla="*/ 22 w 1024"/>
                  <a:gd name="T19" fmla="*/ 55 h 1405"/>
                  <a:gd name="T20" fmla="*/ 21 w 1024"/>
                  <a:gd name="T21" fmla="*/ 52 h 1405"/>
                  <a:gd name="T22" fmla="*/ 19 w 1024"/>
                  <a:gd name="T23" fmla="*/ 48 h 1405"/>
                  <a:gd name="T24" fmla="*/ 18 w 1024"/>
                  <a:gd name="T25" fmla="*/ 43 h 1405"/>
                  <a:gd name="T26" fmla="*/ 15 w 1024"/>
                  <a:gd name="T27" fmla="*/ 38 h 1405"/>
                  <a:gd name="T28" fmla="*/ 12 w 1024"/>
                  <a:gd name="T29" fmla="*/ 33 h 1405"/>
                  <a:gd name="T30" fmla="*/ 9 w 1024"/>
                  <a:gd name="T31" fmla="*/ 28 h 1405"/>
                  <a:gd name="T32" fmla="*/ 6 w 1024"/>
                  <a:gd name="T33" fmla="*/ 23 h 1405"/>
                  <a:gd name="T34" fmla="*/ 4 w 1024"/>
                  <a:gd name="T35" fmla="*/ 17 h 1405"/>
                  <a:gd name="T36" fmla="*/ 2 w 1024"/>
                  <a:gd name="T37" fmla="*/ 11 h 1405"/>
                  <a:gd name="T38" fmla="*/ 3 w 1024"/>
                  <a:gd name="T39" fmla="*/ 4 h 1405"/>
                  <a:gd name="T40" fmla="*/ 2 w 1024"/>
                  <a:gd name="T41" fmla="*/ 3 h 1405"/>
                  <a:gd name="T42" fmla="*/ 0 w 1024"/>
                  <a:gd name="T43" fmla="*/ 10 h 1405"/>
                  <a:gd name="T44" fmla="*/ 0 w 1024"/>
                  <a:gd name="T45" fmla="*/ 16 h 1405"/>
                  <a:gd name="T46" fmla="*/ 2 w 1024"/>
                  <a:gd name="T47" fmla="*/ 22 h 1405"/>
                  <a:gd name="T48" fmla="*/ 5 w 1024"/>
                  <a:gd name="T49" fmla="*/ 27 h 1405"/>
                  <a:gd name="T50" fmla="*/ 8 w 1024"/>
                  <a:gd name="T51" fmla="*/ 33 h 1405"/>
                  <a:gd name="T52" fmla="*/ 12 w 1024"/>
                  <a:gd name="T53" fmla="*/ 38 h 1405"/>
                  <a:gd name="T54" fmla="*/ 14 w 1024"/>
                  <a:gd name="T55" fmla="*/ 44 h 1405"/>
                  <a:gd name="T56" fmla="*/ 16 w 1024"/>
                  <a:gd name="T57" fmla="*/ 49 h 1405"/>
                  <a:gd name="T58" fmla="*/ 18 w 1024"/>
                  <a:gd name="T59" fmla="*/ 53 h 1405"/>
                  <a:gd name="T60" fmla="*/ 20 w 1024"/>
                  <a:gd name="T61" fmla="*/ 57 h 1405"/>
                  <a:gd name="T62" fmla="*/ 22 w 1024"/>
                  <a:gd name="T63" fmla="*/ 60 h 1405"/>
                  <a:gd name="T64" fmla="*/ 24 w 1024"/>
                  <a:gd name="T65" fmla="*/ 63 h 1405"/>
                  <a:gd name="T66" fmla="*/ 27 w 1024"/>
                  <a:gd name="T67" fmla="*/ 65 h 1405"/>
                  <a:gd name="T68" fmla="*/ 30 w 1024"/>
                  <a:gd name="T69" fmla="*/ 66 h 1405"/>
                  <a:gd name="T70" fmla="*/ 33 w 1024"/>
                  <a:gd name="T71" fmla="*/ 66 h 1405"/>
                  <a:gd name="T72" fmla="*/ 37 w 1024"/>
                  <a:gd name="T73" fmla="*/ 65 h 1405"/>
                  <a:gd name="T74" fmla="*/ 39 w 1024"/>
                  <a:gd name="T75" fmla="*/ 64 h 1405"/>
                  <a:gd name="T76" fmla="*/ 41 w 1024"/>
                  <a:gd name="T77" fmla="*/ 63 h 1405"/>
                  <a:gd name="T78" fmla="*/ 43 w 1024"/>
                  <a:gd name="T79" fmla="*/ 61 h 1405"/>
                  <a:gd name="T80" fmla="*/ 44 w 1024"/>
                  <a:gd name="T81" fmla="*/ 60 h 1405"/>
                  <a:gd name="T82" fmla="*/ 45 w 1024"/>
                  <a:gd name="T83" fmla="*/ 58 h 1405"/>
                  <a:gd name="T84" fmla="*/ 46 w 1024"/>
                  <a:gd name="T85" fmla="*/ 57 h 1405"/>
                  <a:gd name="T86" fmla="*/ 48 w 1024"/>
                  <a:gd name="T87" fmla="*/ 55 h 1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24" h="1405">
                    <a:moveTo>
                      <a:pt x="1024" y="1170"/>
                    </a:moveTo>
                    <a:lnTo>
                      <a:pt x="966" y="1163"/>
                    </a:lnTo>
                    <a:lnTo>
                      <a:pt x="929" y="1172"/>
                    </a:lnTo>
                    <a:lnTo>
                      <a:pt x="904" y="1193"/>
                    </a:lnTo>
                    <a:lnTo>
                      <a:pt x="884" y="1220"/>
                    </a:lnTo>
                    <a:lnTo>
                      <a:pt x="868" y="1249"/>
                    </a:lnTo>
                    <a:lnTo>
                      <a:pt x="844" y="1277"/>
                    </a:lnTo>
                    <a:lnTo>
                      <a:pt x="810" y="1298"/>
                    </a:lnTo>
                    <a:lnTo>
                      <a:pt x="759" y="1309"/>
                    </a:lnTo>
                    <a:lnTo>
                      <a:pt x="719" y="1311"/>
                    </a:lnTo>
                    <a:lnTo>
                      <a:pt x="683" y="1311"/>
                    </a:lnTo>
                    <a:lnTo>
                      <a:pt x="651" y="1307"/>
                    </a:lnTo>
                    <a:lnTo>
                      <a:pt x="621" y="1303"/>
                    </a:lnTo>
                    <a:lnTo>
                      <a:pt x="593" y="1294"/>
                    </a:lnTo>
                    <a:lnTo>
                      <a:pt x="568" y="1286"/>
                    </a:lnTo>
                    <a:lnTo>
                      <a:pt x="545" y="1271"/>
                    </a:lnTo>
                    <a:lnTo>
                      <a:pt x="523" y="1252"/>
                    </a:lnTo>
                    <a:lnTo>
                      <a:pt x="504" y="1233"/>
                    </a:lnTo>
                    <a:lnTo>
                      <a:pt x="484" y="1209"/>
                    </a:lnTo>
                    <a:lnTo>
                      <a:pt x="467" y="1181"/>
                    </a:lnTo>
                    <a:lnTo>
                      <a:pt x="449" y="1149"/>
                    </a:lnTo>
                    <a:lnTo>
                      <a:pt x="433" y="1110"/>
                    </a:lnTo>
                    <a:lnTo>
                      <a:pt x="418" y="1069"/>
                    </a:lnTo>
                    <a:lnTo>
                      <a:pt x="402" y="1024"/>
                    </a:lnTo>
                    <a:lnTo>
                      <a:pt x="386" y="971"/>
                    </a:lnTo>
                    <a:lnTo>
                      <a:pt x="368" y="919"/>
                    </a:lnTo>
                    <a:lnTo>
                      <a:pt x="343" y="867"/>
                    </a:lnTo>
                    <a:lnTo>
                      <a:pt x="315" y="815"/>
                    </a:lnTo>
                    <a:lnTo>
                      <a:pt x="285" y="761"/>
                    </a:lnTo>
                    <a:lnTo>
                      <a:pt x="251" y="708"/>
                    </a:lnTo>
                    <a:lnTo>
                      <a:pt x="217" y="655"/>
                    </a:lnTo>
                    <a:lnTo>
                      <a:pt x="184" y="598"/>
                    </a:lnTo>
                    <a:lnTo>
                      <a:pt x="152" y="543"/>
                    </a:lnTo>
                    <a:lnTo>
                      <a:pt x="121" y="485"/>
                    </a:lnTo>
                    <a:lnTo>
                      <a:pt x="96" y="424"/>
                    </a:lnTo>
                    <a:lnTo>
                      <a:pt x="74" y="361"/>
                    </a:lnTo>
                    <a:lnTo>
                      <a:pt x="58" y="296"/>
                    </a:lnTo>
                    <a:lnTo>
                      <a:pt x="49" y="228"/>
                    </a:lnTo>
                    <a:lnTo>
                      <a:pt x="49" y="155"/>
                    </a:lnTo>
                    <a:lnTo>
                      <a:pt x="58" y="79"/>
                    </a:lnTo>
                    <a:lnTo>
                      <a:pt x="76" y="0"/>
                    </a:lnTo>
                    <a:lnTo>
                      <a:pt x="38" y="68"/>
                    </a:lnTo>
                    <a:lnTo>
                      <a:pt x="13" y="137"/>
                    </a:lnTo>
                    <a:lnTo>
                      <a:pt x="2" y="203"/>
                    </a:lnTo>
                    <a:lnTo>
                      <a:pt x="0" y="269"/>
                    </a:lnTo>
                    <a:lnTo>
                      <a:pt x="8" y="333"/>
                    </a:lnTo>
                    <a:lnTo>
                      <a:pt x="24" y="397"/>
                    </a:lnTo>
                    <a:lnTo>
                      <a:pt x="47" y="458"/>
                    </a:lnTo>
                    <a:lnTo>
                      <a:pt x="74" y="519"/>
                    </a:lnTo>
                    <a:lnTo>
                      <a:pt x="107" y="580"/>
                    </a:lnTo>
                    <a:lnTo>
                      <a:pt x="141" y="640"/>
                    </a:lnTo>
                    <a:lnTo>
                      <a:pt x="175" y="697"/>
                    </a:lnTo>
                    <a:lnTo>
                      <a:pt x="211" y="757"/>
                    </a:lnTo>
                    <a:lnTo>
                      <a:pt x="244" y="813"/>
                    </a:lnTo>
                    <a:lnTo>
                      <a:pt x="274" y="871"/>
                    </a:lnTo>
                    <a:lnTo>
                      <a:pt x="301" y="927"/>
                    </a:lnTo>
                    <a:lnTo>
                      <a:pt x="321" y="982"/>
                    </a:lnTo>
                    <a:lnTo>
                      <a:pt x="339" y="1037"/>
                    </a:lnTo>
                    <a:lnTo>
                      <a:pt x="356" y="1087"/>
                    </a:lnTo>
                    <a:lnTo>
                      <a:pt x="374" y="1134"/>
                    </a:lnTo>
                    <a:lnTo>
                      <a:pt x="393" y="1177"/>
                    </a:lnTo>
                    <a:lnTo>
                      <a:pt x="413" y="1217"/>
                    </a:lnTo>
                    <a:lnTo>
                      <a:pt x="435" y="1252"/>
                    </a:lnTo>
                    <a:lnTo>
                      <a:pt x="456" y="1287"/>
                    </a:lnTo>
                    <a:lnTo>
                      <a:pt x="480" y="1314"/>
                    </a:lnTo>
                    <a:lnTo>
                      <a:pt x="505" y="1339"/>
                    </a:lnTo>
                    <a:lnTo>
                      <a:pt x="532" y="1361"/>
                    </a:lnTo>
                    <a:lnTo>
                      <a:pt x="561" y="1377"/>
                    </a:lnTo>
                    <a:lnTo>
                      <a:pt x="589" y="1390"/>
                    </a:lnTo>
                    <a:lnTo>
                      <a:pt x="623" y="1399"/>
                    </a:lnTo>
                    <a:lnTo>
                      <a:pt x="657" y="1405"/>
                    </a:lnTo>
                    <a:lnTo>
                      <a:pt x="692" y="1405"/>
                    </a:lnTo>
                    <a:lnTo>
                      <a:pt x="731" y="1399"/>
                    </a:lnTo>
                    <a:lnTo>
                      <a:pt x="765" y="1394"/>
                    </a:lnTo>
                    <a:lnTo>
                      <a:pt x="795" y="1384"/>
                    </a:lnTo>
                    <a:lnTo>
                      <a:pt x="822" y="1373"/>
                    </a:lnTo>
                    <a:lnTo>
                      <a:pt x="844" y="1359"/>
                    </a:lnTo>
                    <a:lnTo>
                      <a:pt x="864" y="1345"/>
                    </a:lnTo>
                    <a:lnTo>
                      <a:pt x="880" y="1327"/>
                    </a:lnTo>
                    <a:lnTo>
                      <a:pt x="895" y="1309"/>
                    </a:lnTo>
                    <a:lnTo>
                      <a:pt x="907" y="1291"/>
                    </a:lnTo>
                    <a:lnTo>
                      <a:pt x="920" y="1273"/>
                    </a:lnTo>
                    <a:lnTo>
                      <a:pt x="932" y="1254"/>
                    </a:lnTo>
                    <a:lnTo>
                      <a:pt x="943" y="1236"/>
                    </a:lnTo>
                    <a:lnTo>
                      <a:pt x="955" y="1218"/>
                    </a:lnTo>
                    <a:lnTo>
                      <a:pt x="970" y="1204"/>
                    </a:lnTo>
                    <a:lnTo>
                      <a:pt x="987" y="1190"/>
                    </a:lnTo>
                    <a:lnTo>
                      <a:pt x="1005" y="1179"/>
                    </a:lnTo>
                    <a:lnTo>
                      <a:pt x="1024" y="117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0" name="Freeform 131"/>
              <p:cNvSpPr>
                <a:spLocks/>
              </p:cNvSpPr>
              <p:nvPr/>
            </p:nvSpPr>
            <p:spPr bwMode="auto">
              <a:xfrm>
                <a:off x="3907" y="1616"/>
                <a:ext cx="11" cy="2"/>
              </a:xfrm>
              <a:custGeom>
                <a:avLst/>
                <a:gdLst>
                  <a:gd name="T0" fmla="*/ 11 w 234"/>
                  <a:gd name="T1" fmla="*/ 2 h 44"/>
                  <a:gd name="T2" fmla="*/ 6 w 234"/>
                  <a:gd name="T3" fmla="*/ 0 h 44"/>
                  <a:gd name="T4" fmla="*/ 0 w 234"/>
                  <a:gd name="T5" fmla="*/ 1 h 44"/>
                  <a:gd name="T6" fmla="*/ 11 w 234"/>
                  <a:gd name="T7" fmla="*/ 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44">
                    <a:moveTo>
                      <a:pt x="234" y="44"/>
                    </a:moveTo>
                    <a:lnTo>
                      <a:pt x="129" y="0"/>
                    </a:lnTo>
                    <a:lnTo>
                      <a:pt x="0" y="20"/>
                    </a:lnTo>
                    <a:lnTo>
                      <a:pt x="234" y="44"/>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1" name="Freeform 132"/>
              <p:cNvSpPr>
                <a:spLocks/>
              </p:cNvSpPr>
              <p:nvPr/>
            </p:nvSpPr>
            <p:spPr bwMode="auto">
              <a:xfrm>
                <a:off x="3921" y="1621"/>
                <a:ext cx="11" cy="12"/>
              </a:xfrm>
              <a:custGeom>
                <a:avLst/>
                <a:gdLst>
                  <a:gd name="T0" fmla="*/ 11 w 245"/>
                  <a:gd name="T1" fmla="*/ 0 h 245"/>
                  <a:gd name="T2" fmla="*/ 5 w 245"/>
                  <a:gd name="T3" fmla="*/ 0 h 245"/>
                  <a:gd name="T4" fmla="*/ 0 w 245"/>
                  <a:gd name="T5" fmla="*/ 2 h 245"/>
                  <a:gd name="T6" fmla="*/ 3 w 245"/>
                  <a:gd name="T7" fmla="*/ 4 h 245"/>
                  <a:gd name="T8" fmla="*/ 0 w 245"/>
                  <a:gd name="T9" fmla="*/ 8 h 245"/>
                  <a:gd name="T10" fmla="*/ 0 w 245"/>
                  <a:gd name="T11" fmla="*/ 12 h 245"/>
                  <a:gd name="T12" fmla="*/ 5 w 245"/>
                  <a:gd name="T13" fmla="*/ 4 h 245"/>
                  <a:gd name="T14" fmla="*/ 11 w 245"/>
                  <a:gd name="T15" fmla="*/ 0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245">
                    <a:moveTo>
                      <a:pt x="245" y="0"/>
                    </a:moveTo>
                    <a:lnTo>
                      <a:pt x="121" y="5"/>
                    </a:lnTo>
                    <a:lnTo>
                      <a:pt x="0" y="51"/>
                    </a:lnTo>
                    <a:lnTo>
                      <a:pt x="59" y="90"/>
                    </a:lnTo>
                    <a:lnTo>
                      <a:pt x="4" y="165"/>
                    </a:lnTo>
                    <a:lnTo>
                      <a:pt x="11" y="245"/>
                    </a:lnTo>
                    <a:lnTo>
                      <a:pt x="121" y="85"/>
                    </a:lnTo>
                    <a:lnTo>
                      <a:pt x="245"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2" name="Freeform 133"/>
              <p:cNvSpPr>
                <a:spLocks/>
              </p:cNvSpPr>
              <p:nvPr/>
            </p:nvSpPr>
            <p:spPr bwMode="auto">
              <a:xfrm>
                <a:off x="3911" y="1568"/>
                <a:ext cx="40" cy="10"/>
              </a:xfrm>
              <a:custGeom>
                <a:avLst/>
                <a:gdLst>
                  <a:gd name="T0" fmla="*/ 40 w 830"/>
                  <a:gd name="T1" fmla="*/ 4 h 215"/>
                  <a:gd name="T2" fmla="*/ 38 w 830"/>
                  <a:gd name="T3" fmla="*/ 2 h 215"/>
                  <a:gd name="T4" fmla="*/ 36 w 830"/>
                  <a:gd name="T5" fmla="*/ 1 h 215"/>
                  <a:gd name="T6" fmla="*/ 33 w 830"/>
                  <a:gd name="T7" fmla="*/ 0 h 215"/>
                  <a:gd name="T8" fmla="*/ 31 w 830"/>
                  <a:gd name="T9" fmla="*/ 0 h 215"/>
                  <a:gd name="T10" fmla="*/ 29 w 830"/>
                  <a:gd name="T11" fmla="*/ 0 h 215"/>
                  <a:gd name="T12" fmla="*/ 27 w 830"/>
                  <a:gd name="T13" fmla="*/ 0 h 215"/>
                  <a:gd name="T14" fmla="*/ 24 w 830"/>
                  <a:gd name="T15" fmla="*/ 1 h 215"/>
                  <a:gd name="T16" fmla="*/ 22 w 830"/>
                  <a:gd name="T17" fmla="*/ 2 h 215"/>
                  <a:gd name="T18" fmla="*/ 19 w 830"/>
                  <a:gd name="T19" fmla="*/ 3 h 215"/>
                  <a:gd name="T20" fmla="*/ 17 w 830"/>
                  <a:gd name="T21" fmla="*/ 4 h 215"/>
                  <a:gd name="T22" fmla="*/ 14 w 830"/>
                  <a:gd name="T23" fmla="*/ 5 h 215"/>
                  <a:gd name="T24" fmla="*/ 12 w 830"/>
                  <a:gd name="T25" fmla="*/ 6 h 215"/>
                  <a:gd name="T26" fmla="*/ 9 w 830"/>
                  <a:gd name="T27" fmla="*/ 8 h 215"/>
                  <a:gd name="T28" fmla="*/ 6 w 830"/>
                  <a:gd name="T29" fmla="*/ 9 h 215"/>
                  <a:gd name="T30" fmla="*/ 3 w 830"/>
                  <a:gd name="T31" fmla="*/ 9 h 215"/>
                  <a:gd name="T32" fmla="*/ 0 w 830"/>
                  <a:gd name="T33" fmla="*/ 10 h 215"/>
                  <a:gd name="T34" fmla="*/ 3 w 830"/>
                  <a:gd name="T35" fmla="*/ 10 h 215"/>
                  <a:gd name="T36" fmla="*/ 5 w 830"/>
                  <a:gd name="T37" fmla="*/ 10 h 215"/>
                  <a:gd name="T38" fmla="*/ 8 w 830"/>
                  <a:gd name="T39" fmla="*/ 9 h 215"/>
                  <a:gd name="T40" fmla="*/ 10 w 830"/>
                  <a:gd name="T41" fmla="*/ 8 h 215"/>
                  <a:gd name="T42" fmla="*/ 13 w 830"/>
                  <a:gd name="T43" fmla="*/ 8 h 215"/>
                  <a:gd name="T44" fmla="*/ 15 w 830"/>
                  <a:gd name="T45" fmla="*/ 7 h 215"/>
                  <a:gd name="T46" fmla="*/ 17 w 830"/>
                  <a:gd name="T47" fmla="*/ 6 h 215"/>
                  <a:gd name="T48" fmla="*/ 20 w 830"/>
                  <a:gd name="T49" fmla="*/ 5 h 215"/>
                  <a:gd name="T50" fmla="*/ 22 w 830"/>
                  <a:gd name="T51" fmla="*/ 4 h 215"/>
                  <a:gd name="T52" fmla="*/ 24 w 830"/>
                  <a:gd name="T53" fmla="*/ 3 h 215"/>
                  <a:gd name="T54" fmla="*/ 27 w 830"/>
                  <a:gd name="T55" fmla="*/ 2 h 215"/>
                  <a:gd name="T56" fmla="*/ 29 w 830"/>
                  <a:gd name="T57" fmla="*/ 2 h 215"/>
                  <a:gd name="T58" fmla="*/ 32 w 830"/>
                  <a:gd name="T59" fmla="*/ 2 h 215"/>
                  <a:gd name="T60" fmla="*/ 34 w 830"/>
                  <a:gd name="T61" fmla="*/ 2 h 215"/>
                  <a:gd name="T62" fmla="*/ 37 w 830"/>
                  <a:gd name="T63" fmla="*/ 3 h 215"/>
                  <a:gd name="T64" fmla="*/ 40 w 830"/>
                  <a:gd name="T65" fmla="*/ 4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0" h="215">
                    <a:moveTo>
                      <a:pt x="830" y="89"/>
                    </a:moveTo>
                    <a:lnTo>
                      <a:pt x="784" y="50"/>
                    </a:lnTo>
                    <a:lnTo>
                      <a:pt x="738" y="23"/>
                    </a:lnTo>
                    <a:lnTo>
                      <a:pt x="693" y="7"/>
                    </a:lnTo>
                    <a:lnTo>
                      <a:pt x="646" y="0"/>
                    </a:lnTo>
                    <a:lnTo>
                      <a:pt x="599" y="0"/>
                    </a:lnTo>
                    <a:lnTo>
                      <a:pt x="550" y="9"/>
                    </a:lnTo>
                    <a:lnTo>
                      <a:pt x="502" y="21"/>
                    </a:lnTo>
                    <a:lnTo>
                      <a:pt x="452" y="39"/>
                    </a:lnTo>
                    <a:lnTo>
                      <a:pt x="401" y="61"/>
                    </a:lnTo>
                    <a:lnTo>
                      <a:pt x="349" y="86"/>
                    </a:lnTo>
                    <a:lnTo>
                      <a:pt x="294" y="111"/>
                    </a:lnTo>
                    <a:lnTo>
                      <a:pt x="240" y="137"/>
                    </a:lnTo>
                    <a:lnTo>
                      <a:pt x="183" y="162"/>
                    </a:lnTo>
                    <a:lnTo>
                      <a:pt x="123" y="183"/>
                    </a:lnTo>
                    <a:lnTo>
                      <a:pt x="64" y="201"/>
                    </a:lnTo>
                    <a:lnTo>
                      <a:pt x="0" y="215"/>
                    </a:lnTo>
                    <a:lnTo>
                      <a:pt x="57" y="215"/>
                    </a:lnTo>
                    <a:lnTo>
                      <a:pt x="111" y="208"/>
                    </a:lnTo>
                    <a:lnTo>
                      <a:pt x="162" y="196"/>
                    </a:lnTo>
                    <a:lnTo>
                      <a:pt x="213" y="180"/>
                    </a:lnTo>
                    <a:lnTo>
                      <a:pt x="264" y="162"/>
                    </a:lnTo>
                    <a:lnTo>
                      <a:pt x="313" y="142"/>
                    </a:lnTo>
                    <a:lnTo>
                      <a:pt x="359" y="121"/>
                    </a:lnTo>
                    <a:lnTo>
                      <a:pt x="408" y="98"/>
                    </a:lnTo>
                    <a:lnTo>
                      <a:pt x="457" y="80"/>
                    </a:lnTo>
                    <a:lnTo>
                      <a:pt x="505" y="64"/>
                    </a:lnTo>
                    <a:lnTo>
                      <a:pt x="556" y="52"/>
                    </a:lnTo>
                    <a:lnTo>
                      <a:pt x="606" y="44"/>
                    </a:lnTo>
                    <a:lnTo>
                      <a:pt x="660" y="44"/>
                    </a:lnTo>
                    <a:lnTo>
                      <a:pt x="715" y="50"/>
                    </a:lnTo>
                    <a:lnTo>
                      <a:pt x="770" y="64"/>
                    </a:lnTo>
                    <a:lnTo>
                      <a:pt x="830" y="89"/>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3" name="Freeform 134"/>
              <p:cNvSpPr>
                <a:spLocks/>
              </p:cNvSpPr>
              <p:nvPr/>
            </p:nvSpPr>
            <p:spPr bwMode="auto">
              <a:xfrm>
                <a:off x="3801" y="1485"/>
                <a:ext cx="151" cy="41"/>
              </a:xfrm>
              <a:custGeom>
                <a:avLst/>
                <a:gdLst>
                  <a:gd name="T0" fmla="*/ 146 w 3166"/>
                  <a:gd name="T1" fmla="*/ 20 h 844"/>
                  <a:gd name="T2" fmla="*/ 144 w 3166"/>
                  <a:gd name="T3" fmla="*/ 17 h 844"/>
                  <a:gd name="T4" fmla="*/ 140 w 3166"/>
                  <a:gd name="T5" fmla="*/ 15 h 844"/>
                  <a:gd name="T6" fmla="*/ 135 w 3166"/>
                  <a:gd name="T7" fmla="*/ 13 h 844"/>
                  <a:gd name="T8" fmla="*/ 129 w 3166"/>
                  <a:gd name="T9" fmla="*/ 10 h 844"/>
                  <a:gd name="T10" fmla="*/ 123 w 3166"/>
                  <a:gd name="T11" fmla="*/ 9 h 844"/>
                  <a:gd name="T12" fmla="*/ 115 w 3166"/>
                  <a:gd name="T13" fmla="*/ 7 h 844"/>
                  <a:gd name="T14" fmla="*/ 108 w 3166"/>
                  <a:gd name="T15" fmla="*/ 6 h 844"/>
                  <a:gd name="T16" fmla="*/ 101 w 3166"/>
                  <a:gd name="T17" fmla="*/ 5 h 844"/>
                  <a:gd name="T18" fmla="*/ 94 w 3166"/>
                  <a:gd name="T19" fmla="*/ 4 h 844"/>
                  <a:gd name="T20" fmla="*/ 88 w 3166"/>
                  <a:gd name="T21" fmla="*/ 4 h 844"/>
                  <a:gd name="T22" fmla="*/ 81 w 3166"/>
                  <a:gd name="T23" fmla="*/ 4 h 844"/>
                  <a:gd name="T24" fmla="*/ 72 w 3166"/>
                  <a:gd name="T25" fmla="*/ 5 h 844"/>
                  <a:gd name="T26" fmla="*/ 63 w 3166"/>
                  <a:gd name="T27" fmla="*/ 6 h 844"/>
                  <a:gd name="T28" fmla="*/ 54 w 3166"/>
                  <a:gd name="T29" fmla="*/ 9 h 844"/>
                  <a:gd name="T30" fmla="*/ 46 w 3166"/>
                  <a:gd name="T31" fmla="*/ 12 h 844"/>
                  <a:gd name="T32" fmla="*/ 37 w 3166"/>
                  <a:gd name="T33" fmla="*/ 15 h 844"/>
                  <a:gd name="T34" fmla="*/ 29 w 3166"/>
                  <a:gd name="T35" fmla="*/ 20 h 844"/>
                  <a:gd name="T36" fmla="*/ 21 w 3166"/>
                  <a:gd name="T37" fmla="*/ 24 h 844"/>
                  <a:gd name="T38" fmla="*/ 13 w 3166"/>
                  <a:gd name="T39" fmla="*/ 29 h 844"/>
                  <a:gd name="T40" fmla="*/ 6 w 3166"/>
                  <a:gd name="T41" fmla="*/ 35 h 844"/>
                  <a:gd name="T42" fmla="*/ 0 w 3166"/>
                  <a:gd name="T43" fmla="*/ 41 h 844"/>
                  <a:gd name="T44" fmla="*/ 4 w 3166"/>
                  <a:gd name="T45" fmla="*/ 35 h 844"/>
                  <a:gd name="T46" fmla="*/ 10 w 3166"/>
                  <a:gd name="T47" fmla="*/ 29 h 844"/>
                  <a:gd name="T48" fmla="*/ 17 w 3166"/>
                  <a:gd name="T49" fmla="*/ 23 h 844"/>
                  <a:gd name="T50" fmla="*/ 25 w 3166"/>
                  <a:gd name="T51" fmla="*/ 18 h 844"/>
                  <a:gd name="T52" fmla="*/ 33 w 3166"/>
                  <a:gd name="T53" fmla="*/ 14 h 844"/>
                  <a:gd name="T54" fmla="*/ 42 w 3166"/>
                  <a:gd name="T55" fmla="*/ 10 h 844"/>
                  <a:gd name="T56" fmla="*/ 51 w 3166"/>
                  <a:gd name="T57" fmla="*/ 6 h 844"/>
                  <a:gd name="T58" fmla="*/ 61 w 3166"/>
                  <a:gd name="T59" fmla="*/ 3 h 844"/>
                  <a:gd name="T60" fmla="*/ 70 w 3166"/>
                  <a:gd name="T61" fmla="*/ 1 h 844"/>
                  <a:gd name="T62" fmla="*/ 80 w 3166"/>
                  <a:gd name="T63" fmla="*/ 0 h 844"/>
                  <a:gd name="T64" fmla="*/ 88 w 3166"/>
                  <a:gd name="T65" fmla="*/ 0 h 844"/>
                  <a:gd name="T66" fmla="*/ 95 w 3166"/>
                  <a:gd name="T67" fmla="*/ 0 h 844"/>
                  <a:gd name="T68" fmla="*/ 102 w 3166"/>
                  <a:gd name="T69" fmla="*/ 1 h 844"/>
                  <a:gd name="T70" fmla="*/ 110 w 3166"/>
                  <a:gd name="T71" fmla="*/ 3 h 844"/>
                  <a:gd name="T72" fmla="*/ 118 w 3166"/>
                  <a:gd name="T73" fmla="*/ 5 h 844"/>
                  <a:gd name="T74" fmla="*/ 127 w 3166"/>
                  <a:gd name="T75" fmla="*/ 7 h 844"/>
                  <a:gd name="T76" fmla="*/ 134 w 3166"/>
                  <a:gd name="T77" fmla="*/ 9 h 844"/>
                  <a:gd name="T78" fmla="*/ 140 w 3166"/>
                  <a:gd name="T79" fmla="*/ 12 h 844"/>
                  <a:gd name="T80" fmla="*/ 146 w 3166"/>
                  <a:gd name="T81" fmla="*/ 15 h 844"/>
                  <a:gd name="T82" fmla="*/ 149 w 3166"/>
                  <a:gd name="T83" fmla="*/ 18 h 844"/>
                  <a:gd name="T84" fmla="*/ 151 w 3166"/>
                  <a:gd name="T85" fmla="*/ 21 h 8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66" h="844">
                    <a:moveTo>
                      <a:pt x="3166" y="452"/>
                    </a:moveTo>
                    <a:lnTo>
                      <a:pt x="3071" y="425"/>
                    </a:lnTo>
                    <a:lnTo>
                      <a:pt x="3063" y="407"/>
                    </a:lnTo>
                    <a:lnTo>
                      <a:pt x="3053" y="389"/>
                    </a:lnTo>
                    <a:lnTo>
                      <a:pt x="3038" y="371"/>
                    </a:lnTo>
                    <a:lnTo>
                      <a:pt x="3019" y="355"/>
                    </a:lnTo>
                    <a:lnTo>
                      <a:pt x="2996" y="339"/>
                    </a:lnTo>
                    <a:lnTo>
                      <a:pt x="2971" y="321"/>
                    </a:lnTo>
                    <a:lnTo>
                      <a:pt x="2941" y="305"/>
                    </a:lnTo>
                    <a:lnTo>
                      <a:pt x="2909" y="289"/>
                    </a:lnTo>
                    <a:lnTo>
                      <a:pt x="2874" y="273"/>
                    </a:lnTo>
                    <a:lnTo>
                      <a:pt x="2836" y="259"/>
                    </a:lnTo>
                    <a:lnTo>
                      <a:pt x="2797" y="243"/>
                    </a:lnTo>
                    <a:lnTo>
                      <a:pt x="2755" y="230"/>
                    </a:lnTo>
                    <a:lnTo>
                      <a:pt x="2710" y="216"/>
                    </a:lnTo>
                    <a:lnTo>
                      <a:pt x="2665" y="204"/>
                    </a:lnTo>
                    <a:lnTo>
                      <a:pt x="2618" y="191"/>
                    </a:lnTo>
                    <a:lnTo>
                      <a:pt x="2569" y="179"/>
                    </a:lnTo>
                    <a:lnTo>
                      <a:pt x="2521" y="165"/>
                    </a:lnTo>
                    <a:lnTo>
                      <a:pt x="2470" y="154"/>
                    </a:lnTo>
                    <a:lnTo>
                      <a:pt x="2420" y="145"/>
                    </a:lnTo>
                    <a:lnTo>
                      <a:pt x="2370" y="135"/>
                    </a:lnTo>
                    <a:lnTo>
                      <a:pt x="2317" y="126"/>
                    </a:lnTo>
                    <a:lnTo>
                      <a:pt x="2267" y="117"/>
                    </a:lnTo>
                    <a:lnTo>
                      <a:pt x="2216" y="110"/>
                    </a:lnTo>
                    <a:lnTo>
                      <a:pt x="2166" y="102"/>
                    </a:lnTo>
                    <a:lnTo>
                      <a:pt x="2117" y="97"/>
                    </a:lnTo>
                    <a:lnTo>
                      <a:pt x="2068" y="92"/>
                    </a:lnTo>
                    <a:lnTo>
                      <a:pt x="2020" y="86"/>
                    </a:lnTo>
                    <a:lnTo>
                      <a:pt x="1974" y="83"/>
                    </a:lnTo>
                    <a:lnTo>
                      <a:pt x="1929" y="79"/>
                    </a:lnTo>
                    <a:lnTo>
                      <a:pt x="1888" y="77"/>
                    </a:lnTo>
                    <a:lnTo>
                      <a:pt x="1846" y="76"/>
                    </a:lnTo>
                    <a:lnTo>
                      <a:pt x="1808" y="76"/>
                    </a:lnTo>
                    <a:lnTo>
                      <a:pt x="1748" y="77"/>
                    </a:lnTo>
                    <a:lnTo>
                      <a:pt x="1688" y="79"/>
                    </a:lnTo>
                    <a:lnTo>
                      <a:pt x="1627" y="85"/>
                    </a:lnTo>
                    <a:lnTo>
                      <a:pt x="1563" y="90"/>
                    </a:lnTo>
                    <a:lnTo>
                      <a:pt x="1502" y="99"/>
                    </a:lnTo>
                    <a:lnTo>
                      <a:pt x="1442" y="108"/>
                    </a:lnTo>
                    <a:lnTo>
                      <a:pt x="1382" y="119"/>
                    </a:lnTo>
                    <a:lnTo>
                      <a:pt x="1320" y="133"/>
                    </a:lnTo>
                    <a:lnTo>
                      <a:pt x="1259" y="147"/>
                    </a:lnTo>
                    <a:lnTo>
                      <a:pt x="1197" y="163"/>
                    </a:lnTo>
                    <a:lnTo>
                      <a:pt x="1136" y="182"/>
                    </a:lnTo>
                    <a:lnTo>
                      <a:pt x="1075" y="200"/>
                    </a:lnTo>
                    <a:lnTo>
                      <a:pt x="1014" y="222"/>
                    </a:lnTo>
                    <a:lnTo>
                      <a:pt x="954" y="243"/>
                    </a:lnTo>
                    <a:lnTo>
                      <a:pt x="895" y="266"/>
                    </a:lnTo>
                    <a:lnTo>
                      <a:pt x="835" y="291"/>
                    </a:lnTo>
                    <a:lnTo>
                      <a:pt x="776" y="319"/>
                    </a:lnTo>
                    <a:lnTo>
                      <a:pt x="717" y="346"/>
                    </a:lnTo>
                    <a:lnTo>
                      <a:pt x="660" y="375"/>
                    </a:lnTo>
                    <a:lnTo>
                      <a:pt x="605" y="403"/>
                    </a:lnTo>
                    <a:lnTo>
                      <a:pt x="548" y="435"/>
                    </a:lnTo>
                    <a:lnTo>
                      <a:pt x="493" y="467"/>
                    </a:lnTo>
                    <a:lnTo>
                      <a:pt x="438" y="501"/>
                    </a:lnTo>
                    <a:lnTo>
                      <a:pt x="386" y="535"/>
                    </a:lnTo>
                    <a:lnTo>
                      <a:pt x="333" y="570"/>
                    </a:lnTo>
                    <a:lnTo>
                      <a:pt x="282" y="607"/>
                    </a:lnTo>
                    <a:lnTo>
                      <a:pt x="233" y="643"/>
                    </a:lnTo>
                    <a:lnTo>
                      <a:pt x="182" y="681"/>
                    </a:lnTo>
                    <a:lnTo>
                      <a:pt x="136" y="721"/>
                    </a:lnTo>
                    <a:lnTo>
                      <a:pt x="88" y="760"/>
                    </a:lnTo>
                    <a:lnTo>
                      <a:pt x="43" y="801"/>
                    </a:lnTo>
                    <a:lnTo>
                      <a:pt x="0" y="844"/>
                    </a:lnTo>
                    <a:lnTo>
                      <a:pt x="27" y="801"/>
                    </a:lnTo>
                    <a:lnTo>
                      <a:pt x="58" y="759"/>
                    </a:lnTo>
                    <a:lnTo>
                      <a:pt x="93" y="717"/>
                    </a:lnTo>
                    <a:lnTo>
                      <a:pt x="128" y="677"/>
                    </a:lnTo>
                    <a:lnTo>
                      <a:pt x="168" y="638"/>
                    </a:lnTo>
                    <a:lnTo>
                      <a:pt x="211" y="598"/>
                    </a:lnTo>
                    <a:lnTo>
                      <a:pt x="256" y="558"/>
                    </a:lnTo>
                    <a:lnTo>
                      <a:pt x="303" y="520"/>
                    </a:lnTo>
                    <a:lnTo>
                      <a:pt x="354" y="483"/>
                    </a:lnTo>
                    <a:lnTo>
                      <a:pt x="404" y="447"/>
                    </a:lnTo>
                    <a:lnTo>
                      <a:pt x="458" y="412"/>
                    </a:lnTo>
                    <a:lnTo>
                      <a:pt x="514" y="378"/>
                    </a:lnTo>
                    <a:lnTo>
                      <a:pt x="571" y="344"/>
                    </a:lnTo>
                    <a:lnTo>
                      <a:pt x="632" y="312"/>
                    </a:lnTo>
                    <a:lnTo>
                      <a:pt x="691" y="281"/>
                    </a:lnTo>
                    <a:lnTo>
                      <a:pt x="752" y="252"/>
                    </a:lnTo>
                    <a:lnTo>
                      <a:pt x="815" y="223"/>
                    </a:lnTo>
                    <a:lnTo>
                      <a:pt x="880" y="196"/>
                    </a:lnTo>
                    <a:lnTo>
                      <a:pt x="943" y="170"/>
                    </a:lnTo>
                    <a:lnTo>
                      <a:pt x="1010" y="147"/>
                    </a:lnTo>
                    <a:lnTo>
                      <a:pt x="1075" y="124"/>
                    </a:lnTo>
                    <a:lnTo>
                      <a:pt x="1142" y="104"/>
                    </a:lnTo>
                    <a:lnTo>
                      <a:pt x="1208" y="85"/>
                    </a:lnTo>
                    <a:lnTo>
                      <a:pt x="1275" y="68"/>
                    </a:lnTo>
                    <a:lnTo>
                      <a:pt x="1341" y="52"/>
                    </a:lnTo>
                    <a:lnTo>
                      <a:pt x="1408" y="39"/>
                    </a:lnTo>
                    <a:lnTo>
                      <a:pt x="1475" y="26"/>
                    </a:lnTo>
                    <a:lnTo>
                      <a:pt x="1538" y="17"/>
                    </a:lnTo>
                    <a:lnTo>
                      <a:pt x="1603" y="10"/>
                    </a:lnTo>
                    <a:lnTo>
                      <a:pt x="1668" y="3"/>
                    </a:lnTo>
                    <a:lnTo>
                      <a:pt x="1731" y="1"/>
                    </a:lnTo>
                    <a:lnTo>
                      <a:pt x="1794" y="0"/>
                    </a:lnTo>
                    <a:lnTo>
                      <a:pt x="1837" y="0"/>
                    </a:lnTo>
                    <a:lnTo>
                      <a:pt x="1885" y="1"/>
                    </a:lnTo>
                    <a:lnTo>
                      <a:pt x="1933" y="5"/>
                    </a:lnTo>
                    <a:lnTo>
                      <a:pt x="1983" y="8"/>
                    </a:lnTo>
                    <a:lnTo>
                      <a:pt x="2036" y="14"/>
                    </a:lnTo>
                    <a:lnTo>
                      <a:pt x="2088" y="21"/>
                    </a:lnTo>
                    <a:lnTo>
                      <a:pt x="2144" y="28"/>
                    </a:lnTo>
                    <a:lnTo>
                      <a:pt x="2200" y="37"/>
                    </a:lnTo>
                    <a:lnTo>
                      <a:pt x="2256" y="47"/>
                    </a:lnTo>
                    <a:lnTo>
                      <a:pt x="2313" y="56"/>
                    </a:lnTo>
                    <a:lnTo>
                      <a:pt x="2372" y="68"/>
                    </a:lnTo>
                    <a:lnTo>
                      <a:pt x="2429" y="79"/>
                    </a:lnTo>
                    <a:lnTo>
                      <a:pt x="2484" y="94"/>
                    </a:lnTo>
                    <a:lnTo>
                      <a:pt x="2542" y="106"/>
                    </a:lnTo>
                    <a:lnTo>
                      <a:pt x="2596" y="120"/>
                    </a:lnTo>
                    <a:lnTo>
                      <a:pt x="2653" y="136"/>
                    </a:lnTo>
                    <a:lnTo>
                      <a:pt x="2704" y="151"/>
                    </a:lnTo>
                    <a:lnTo>
                      <a:pt x="2757" y="169"/>
                    </a:lnTo>
                    <a:lnTo>
                      <a:pt x="2806" y="186"/>
                    </a:lnTo>
                    <a:lnTo>
                      <a:pt x="2854" y="204"/>
                    </a:lnTo>
                    <a:lnTo>
                      <a:pt x="2900" y="222"/>
                    </a:lnTo>
                    <a:lnTo>
                      <a:pt x="2943" y="241"/>
                    </a:lnTo>
                    <a:lnTo>
                      <a:pt x="2982" y="261"/>
                    </a:lnTo>
                    <a:lnTo>
                      <a:pt x="3019" y="281"/>
                    </a:lnTo>
                    <a:lnTo>
                      <a:pt x="3051" y="300"/>
                    </a:lnTo>
                    <a:lnTo>
                      <a:pt x="3081" y="321"/>
                    </a:lnTo>
                    <a:lnTo>
                      <a:pt x="3106" y="342"/>
                    </a:lnTo>
                    <a:lnTo>
                      <a:pt x="3128" y="364"/>
                    </a:lnTo>
                    <a:lnTo>
                      <a:pt x="3145" y="385"/>
                    </a:lnTo>
                    <a:lnTo>
                      <a:pt x="3157" y="407"/>
                    </a:lnTo>
                    <a:lnTo>
                      <a:pt x="3165" y="430"/>
                    </a:lnTo>
                    <a:lnTo>
                      <a:pt x="3166" y="452"/>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4" name="Freeform 135"/>
              <p:cNvSpPr>
                <a:spLocks/>
              </p:cNvSpPr>
              <p:nvPr/>
            </p:nvSpPr>
            <p:spPr bwMode="auto">
              <a:xfrm>
                <a:off x="3761" y="1524"/>
                <a:ext cx="43" cy="59"/>
              </a:xfrm>
              <a:custGeom>
                <a:avLst/>
                <a:gdLst>
                  <a:gd name="T0" fmla="*/ 43 w 901"/>
                  <a:gd name="T1" fmla="*/ 0 h 1243"/>
                  <a:gd name="T2" fmla="*/ 36 w 901"/>
                  <a:gd name="T3" fmla="*/ 2 h 1243"/>
                  <a:gd name="T4" fmla="*/ 30 w 901"/>
                  <a:gd name="T5" fmla="*/ 4 h 1243"/>
                  <a:gd name="T6" fmla="*/ 25 w 901"/>
                  <a:gd name="T7" fmla="*/ 7 h 1243"/>
                  <a:gd name="T8" fmla="*/ 20 w 901"/>
                  <a:gd name="T9" fmla="*/ 10 h 1243"/>
                  <a:gd name="T10" fmla="*/ 16 w 901"/>
                  <a:gd name="T11" fmla="*/ 14 h 1243"/>
                  <a:gd name="T12" fmla="*/ 13 w 901"/>
                  <a:gd name="T13" fmla="*/ 18 h 1243"/>
                  <a:gd name="T14" fmla="*/ 10 w 901"/>
                  <a:gd name="T15" fmla="*/ 22 h 1243"/>
                  <a:gd name="T16" fmla="*/ 8 w 901"/>
                  <a:gd name="T17" fmla="*/ 27 h 1243"/>
                  <a:gd name="T18" fmla="*/ 6 w 901"/>
                  <a:gd name="T19" fmla="*/ 31 h 1243"/>
                  <a:gd name="T20" fmla="*/ 5 w 901"/>
                  <a:gd name="T21" fmla="*/ 36 h 1243"/>
                  <a:gd name="T22" fmla="*/ 3 w 901"/>
                  <a:gd name="T23" fmla="*/ 40 h 1243"/>
                  <a:gd name="T24" fmla="*/ 3 w 901"/>
                  <a:gd name="T25" fmla="*/ 44 h 1243"/>
                  <a:gd name="T26" fmla="*/ 2 w 901"/>
                  <a:gd name="T27" fmla="*/ 48 h 1243"/>
                  <a:gd name="T28" fmla="*/ 1 w 901"/>
                  <a:gd name="T29" fmla="*/ 52 h 1243"/>
                  <a:gd name="T30" fmla="*/ 1 w 901"/>
                  <a:gd name="T31" fmla="*/ 56 h 1243"/>
                  <a:gd name="T32" fmla="*/ 0 w 901"/>
                  <a:gd name="T33" fmla="*/ 59 h 1243"/>
                  <a:gd name="T34" fmla="*/ 1 w 901"/>
                  <a:gd name="T35" fmla="*/ 56 h 1243"/>
                  <a:gd name="T36" fmla="*/ 3 w 901"/>
                  <a:gd name="T37" fmla="*/ 53 h 1243"/>
                  <a:gd name="T38" fmla="*/ 4 w 901"/>
                  <a:gd name="T39" fmla="*/ 49 h 1243"/>
                  <a:gd name="T40" fmla="*/ 5 w 901"/>
                  <a:gd name="T41" fmla="*/ 46 h 1243"/>
                  <a:gd name="T42" fmla="*/ 6 w 901"/>
                  <a:gd name="T43" fmla="*/ 42 h 1243"/>
                  <a:gd name="T44" fmla="*/ 7 w 901"/>
                  <a:gd name="T45" fmla="*/ 38 h 1243"/>
                  <a:gd name="T46" fmla="*/ 8 w 901"/>
                  <a:gd name="T47" fmla="*/ 34 h 1243"/>
                  <a:gd name="T48" fmla="*/ 10 w 901"/>
                  <a:gd name="T49" fmla="*/ 30 h 1243"/>
                  <a:gd name="T50" fmla="*/ 12 w 901"/>
                  <a:gd name="T51" fmla="*/ 26 h 1243"/>
                  <a:gd name="T52" fmla="*/ 15 w 901"/>
                  <a:gd name="T53" fmla="*/ 22 h 1243"/>
                  <a:gd name="T54" fmla="*/ 18 w 901"/>
                  <a:gd name="T55" fmla="*/ 18 h 1243"/>
                  <a:gd name="T56" fmla="*/ 21 w 901"/>
                  <a:gd name="T57" fmla="*/ 14 h 1243"/>
                  <a:gd name="T58" fmla="*/ 25 w 901"/>
                  <a:gd name="T59" fmla="*/ 10 h 1243"/>
                  <a:gd name="T60" fmla="*/ 30 w 901"/>
                  <a:gd name="T61" fmla="*/ 6 h 1243"/>
                  <a:gd name="T62" fmla="*/ 36 w 901"/>
                  <a:gd name="T63" fmla="*/ 3 h 1243"/>
                  <a:gd name="T64" fmla="*/ 43 w 901"/>
                  <a:gd name="T65" fmla="*/ 0 h 1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1" h="1243">
                    <a:moveTo>
                      <a:pt x="901" y="0"/>
                    </a:moveTo>
                    <a:lnTo>
                      <a:pt x="757" y="39"/>
                    </a:lnTo>
                    <a:lnTo>
                      <a:pt x="631" y="87"/>
                    </a:lnTo>
                    <a:lnTo>
                      <a:pt x="521" y="149"/>
                    </a:lnTo>
                    <a:lnTo>
                      <a:pt x="426" y="219"/>
                    </a:lnTo>
                    <a:lnTo>
                      <a:pt x="343" y="297"/>
                    </a:lnTo>
                    <a:lnTo>
                      <a:pt x="274" y="379"/>
                    </a:lnTo>
                    <a:lnTo>
                      <a:pt x="217" y="469"/>
                    </a:lnTo>
                    <a:lnTo>
                      <a:pt x="168" y="561"/>
                    </a:lnTo>
                    <a:lnTo>
                      <a:pt x="130" y="654"/>
                    </a:lnTo>
                    <a:lnTo>
                      <a:pt x="98" y="748"/>
                    </a:lnTo>
                    <a:lnTo>
                      <a:pt x="72" y="842"/>
                    </a:lnTo>
                    <a:lnTo>
                      <a:pt x="53" y="935"/>
                    </a:lnTo>
                    <a:lnTo>
                      <a:pt x="37" y="1021"/>
                    </a:lnTo>
                    <a:lnTo>
                      <a:pt x="23" y="1102"/>
                    </a:lnTo>
                    <a:lnTo>
                      <a:pt x="11" y="1176"/>
                    </a:lnTo>
                    <a:lnTo>
                      <a:pt x="0" y="1243"/>
                    </a:lnTo>
                    <a:lnTo>
                      <a:pt x="29" y="1180"/>
                    </a:lnTo>
                    <a:lnTo>
                      <a:pt x="55" y="1113"/>
                    </a:lnTo>
                    <a:lnTo>
                      <a:pt x="76" y="1038"/>
                    </a:lnTo>
                    <a:lnTo>
                      <a:pt x="99" y="962"/>
                    </a:lnTo>
                    <a:lnTo>
                      <a:pt x="121" y="880"/>
                    </a:lnTo>
                    <a:lnTo>
                      <a:pt x="146" y="798"/>
                    </a:lnTo>
                    <a:lnTo>
                      <a:pt x="177" y="713"/>
                    </a:lnTo>
                    <a:lnTo>
                      <a:pt x="211" y="626"/>
                    </a:lnTo>
                    <a:lnTo>
                      <a:pt x="254" y="540"/>
                    </a:lnTo>
                    <a:lnTo>
                      <a:pt x="307" y="453"/>
                    </a:lnTo>
                    <a:lnTo>
                      <a:pt x="370" y="370"/>
                    </a:lnTo>
                    <a:lnTo>
                      <a:pt x="444" y="288"/>
                    </a:lnTo>
                    <a:lnTo>
                      <a:pt x="533" y="210"/>
                    </a:lnTo>
                    <a:lnTo>
                      <a:pt x="638" y="134"/>
                    </a:lnTo>
                    <a:lnTo>
                      <a:pt x="761" y="66"/>
                    </a:lnTo>
                    <a:lnTo>
                      <a:pt x="901"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5" name="Freeform 136"/>
              <p:cNvSpPr>
                <a:spLocks/>
              </p:cNvSpPr>
              <p:nvPr/>
            </p:nvSpPr>
            <p:spPr bwMode="auto">
              <a:xfrm>
                <a:off x="3761" y="1571"/>
                <a:ext cx="11" cy="79"/>
              </a:xfrm>
              <a:custGeom>
                <a:avLst/>
                <a:gdLst>
                  <a:gd name="T0" fmla="*/ 0 w 227"/>
                  <a:gd name="T1" fmla="*/ 12 h 1648"/>
                  <a:gd name="T2" fmla="*/ 1 w 227"/>
                  <a:gd name="T3" fmla="*/ 12 h 1648"/>
                  <a:gd name="T4" fmla="*/ 2 w 227"/>
                  <a:gd name="T5" fmla="*/ 11 h 1648"/>
                  <a:gd name="T6" fmla="*/ 2 w 227"/>
                  <a:gd name="T7" fmla="*/ 11 h 1648"/>
                  <a:gd name="T8" fmla="*/ 3 w 227"/>
                  <a:gd name="T9" fmla="*/ 11 h 1648"/>
                  <a:gd name="T10" fmla="*/ 3 w 227"/>
                  <a:gd name="T11" fmla="*/ 11 h 1648"/>
                  <a:gd name="T12" fmla="*/ 3 w 227"/>
                  <a:gd name="T13" fmla="*/ 10 h 1648"/>
                  <a:gd name="T14" fmla="*/ 4 w 227"/>
                  <a:gd name="T15" fmla="*/ 10 h 1648"/>
                  <a:gd name="T16" fmla="*/ 5 w 227"/>
                  <a:gd name="T17" fmla="*/ 9 h 1648"/>
                  <a:gd name="T18" fmla="*/ 2 w 227"/>
                  <a:gd name="T19" fmla="*/ 18 h 1648"/>
                  <a:gd name="T20" fmla="*/ 1 w 227"/>
                  <a:gd name="T21" fmla="*/ 27 h 1648"/>
                  <a:gd name="T22" fmla="*/ 0 w 227"/>
                  <a:gd name="T23" fmla="*/ 36 h 1648"/>
                  <a:gd name="T24" fmla="*/ 0 w 227"/>
                  <a:gd name="T25" fmla="*/ 44 h 1648"/>
                  <a:gd name="T26" fmla="*/ 0 w 227"/>
                  <a:gd name="T27" fmla="*/ 53 h 1648"/>
                  <a:gd name="T28" fmla="*/ 1 w 227"/>
                  <a:gd name="T29" fmla="*/ 61 h 1648"/>
                  <a:gd name="T30" fmla="*/ 1 w 227"/>
                  <a:gd name="T31" fmla="*/ 70 h 1648"/>
                  <a:gd name="T32" fmla="*/ 0 w 227"/>
                  <a:gd name="T33" fmla="*/ 79 h 1648"/>
                  <a:gd name="T34" fmla="*/ 3 w 227"/>
                  <a:gd name="T35" fmla="*/ 70 h 1648"/>
                  <a:gd name="T36" fmla="*/ 4 w 227"/>
                  <a:gd name="T37" fmla="*/ 61 h 1648"/>
                  <a:gd name="T38" fmla="*/ 4 w 227"/>
                  <a:gd name="T39" fmla="*/ 51 h 1648"/>
                  <a:gd name="T40" fmla="*/ 5 w 227"/>
                  <a:gd name="T41" fmla="*/ 41 h 1648"/>
                  <a:gd name="T42" fmla="*/ 5 w 227"/>
                  <a:gd name="T43" fmla="*/ 31 h 1648"/>
                  <a:gd name="T44" fmla="*/ 6 w 227"/>
                  <a:gd name="T45" fmla="*/ 21 h 1648"/>
                  <a:gd name="T46" fmla="*/ 8 w 227"/>
                  <a:gd name="T47" fmla="*/ 10 h 1648"/>
                  <a:gd name="T48" fmla="*/ 11 w 227"/>
                  <a:gd name="T49" fmla="*/ 0 h 1648"/>
                  <a:gd name="T50" fmla="*/ 10 w 227"/>
                  <a:gd name="T51" fmla="*/ 2 h 1648"/>
                  <a:gd name="T52" fmla="*/ 8 w 227"/>
                  <a:gd name="T53" fmla="*/ 3 h 1648"/>
                  <a:gd name="T54" fmla="*/ 7 w 227"/>
                  <a:gd name="T55" fmla="*/ 5 h 1648"/>
                  <a:gd name="T56" fmla="*/ 6 w 227"/>
                  <a:gd name="T57" fmla="*/ 6 h 1648"/>
                  <a:gd name="T58" fmla="*/ 4 w 227"/>
                  <a:gd name="T59" fmla="*/ 7 h 1648"/>
                  <a:gd name="T60" fmla="*/ 3 w 227"/>
                  <a:gd name="T61" fmla="*/ 9 h 1648"/>
                  <a:gd name="T62" fmla="*/ 1 w 227"/>
                  <a:gd name="T63" fmla="*/ 10 h 1648"/>
                  <a:gd name="T64" fmla="*/ 0 w 227"/>
                  <a:gd name="T65" fmla="*/ 12 h 1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7" h="1648">
                    <a:moveTo>
                      <a:pt x="0" y="251"/>
                    </a:moveTo>
                    <a:lnTo>
                      <a:pt x="20" y="242"/>
                    </a:lnTo>
                    <a:lnTo>
                      <a:pt x="37" y="236"/>
                    </a:lnTo>
                    <a:lnTo>
                      <a:pt x="47" y="231"/>
                    </a:lnTo>
                    <a:lnTo>
                      <a:pt x="56" y="226"/>
                    </a:lnTo>
                    <a:lnTo>
                      <a:pt x="65" y="220"/>
                    </a:lnTo>
                    <a:lnTo>
                      <a:pt x="72" y="215"/>
                    </a:lnTo>
                    <a:lnTo>
                      <a:pt x="83" y="208"/>
                    </a:lnTo>
                    <a:lnTo>
                      <a:pt x="96" y="197"/>
                    </a:lnTo>
                    <a:lnTo>
                      <a:pt x="46" y="380"/>
                    </a:lnTo>
                    <a:lnTo>
                      <a:pt x="16" y="562"/>
                    </a:lnTo>
                    <a:lnTo>
                      <a:pt x="4" y="741"/>
                    </a:lnTo>
                    <a:lnTo>
                      <a:pt x="2" y="921"/>
                    </a:lnTo>
                    <a:lnTo>
                      <a:pt x="5" y="1100"/>
                    </a:lnTo>
                    <a:lnTo>
                      <a:pt x="11" y="1280"/>
                    </a:lnTo>
                    <a:lnTo>
                      <a:pt x="12" y="1462"/>
                    </a:lnTo>
                    <a:lnTo>
                      <a:pt x="5" y="1648"/>
                    </a:lnTo>
                    <a:lnTo>
                      <a:pt x="53" y="1463"/>
                    </a:lnTo>
                    <a:lnTo>
                      <a:pt x="78" y="1273"/>
                    </a:lnTo>
                    <a:lnTo>
                      <a:pt x="90" y="1070"/>
                    </a:lnTo>
                    <a:lnTo>
                      <a:pt x="98" y="864"/>
                    </a:lnTo>
                    <a:lnTo>
                      <a:pt x="106" y="652"/>
                    </a:lnTo>
                    <a:lnTo>
                      <a:pt x="126" y="436"/>
                    </a:lnTo>
                    <a:lnTo>
                      <a:pt x="165" y="218"/>
                    </a:lnTo>
                    <a:lnTo>
                      <a:pt x="227" y="0"/>
                    </a:lnTo>
                    <a:lnTo>
                      <a:pt x="202" y="32"/>
                    </a:lnTo>
                    <a:lnTo>
                      <a:pt x="175" y="64"/>
                    </a:lnTo>
                    <a:lnTo>
                      <a:pt x="146" y="94"/>
                    </a:lnTo>
                    <a:lnTo>
                      <a:pt x="117" y="123"/>
                    </a:lnTo>
                    <a:lnTo>
                      <a:pt x="87" y="153"/>
                    </a:lnTo>
                    <a:lnTo>
                      <a:pt x="58" y="184"/>
                    </a:lnTo>
                    <a:lnTo>
                      <a:pt x="29" y="217"/>
                    </a:lnTo>
                    <a:lnTo>
                      <a:pt x="0" y="251"/>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6" name="Freeform 137"/>
              <p:cNvSpPr>
                <a:spLocks/>
              </p:cNvSpPr>
              <p:nvPr/>
            </p:nvSpPr>
            <p:spPr bwMode="auto">
              <a:xfrm>
                <a:off x="3831" y="1625"/>
                <a:ext cx="11" cy="9"/>
              </a:xfrm>
              <a:custGeom>
                <a:avLst/>
                <a:gdLst>
                  <a:gd name="T0" fmla="*/ 11 w 238"/>
                  <a:gd name="T1" fmla="*/ 0 h 187"/>
                  <a:gd name="T2" fmla="*/ 4 w 238"/>
                  <a:gd name="T3" fmla="*/ 2 h 187"/>
                  <a:gd name="T4" fmla="*/ 0 w 238"/>
                  <a:gd name="T5" fmla="*/ 9 h 187"/>
                  <a:gd name="T6" fmla="*/ 11 w 238"/>
                  <a:gd name="T7" fmla="*/ 0 h 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187">
                    <a:moveTo>
                      <a:pt x="238" y="0"/>
                    </a:moveTo>
                    <a:lnTo>
                      <a:pt x="91" y="44"/>
                    </a:lnTo>
                    <a:lnTo>
                      <a:pt x="0" y="187"/>
                    </a:lnTo>
                    <a:lnTo>
                      <a:pt x="238"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7" name="Freeform 138"/>
              <p:cNvSpPr>
                <a:spLocks/>
              </p:cNvSpPr>
              <p:nvPr/>
            </p:nvSpPr>
            <p:spPr bwMode="auto">
              <a:xfrm>
                <a:off x="3830" y="1654"/>
                <a:ext cx="8" cy="9"/>
              </a:xfrm>
              <a:custGeom>
                <a:avLst/>
                <a:gdLst>
                  <a:gd name="T0" fmla="*/ 8 w 160"/>
                  <a:gd name="T1" fmla="*/ 9 h 194"/>
                  <a:gd name="T2" fmla="*/ 4 w 160"/>
                  <a:gd name="T3" fmla="*/ 0 h 194"/>
                  <a:gd name="T4" fmla="*/ 0 w 160"/>
                  <a:gd name="T5" fmla="*/ 0 h 194"/>
                  <a:gd name="T6" fmla="*/ 8 w 160"/>
                  <a:gd name="T7" fmla="*/ 9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 h="194">
                    <a:moveTo>
                      <a:pt x="160" y="194"/>
                    </a:moveTo>
                    <a:lnTo>
                      <a:pt x="70" y="7"/>
                    </a:lnTo>
                    <a:lnTo>
                      <a:pt x="0" y="0"/>
                    </a:lnTo>
                    <a:lnTo>
                      <a:pt x="160" y="194"/>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8" name="Freeform 139"/>
              <p:cNvSpPr>
                <a:spLocks/>
              </p:cNvSpPr>
              <p:nvPr/>
            </p:nvSpPr>
            <p:spPr bwMode="auto">
              <a:xfrm>
                <a:off x="3763" y="1633"/>
                <a:ext cx="15" cy="47"/>
              </a:xfrm>
              <a:custGeom>
                <a:avLst/>
                <a:gdLst>
                  <a:gd name="T0" fmla="*/ 0 w 315"/>
                  <a:gd name="T1" fmla="*/ 0 h 993"/>
                  <a:gd name="T2" fmla="*/ 0 w 315"/>
                  <a:gd name="T3" fmla="*/ 6 h 993"/>
                  <a:gd name="T4" fmla="*/ 1 w 315"/>
                  <a:gd name="T5" fmla="*/ 8 h 993"/>
                  <a:gd name="T6" fmla="*/ 2 w 315"/>
                  <a:gd name="T7" fmla="*/ 11 h 993"/>
                  <a:gd name="T8" fmla="*/ 2 w 315"/>
                  <a:gd name="T9" fmla="*/ 13 h 993"/>
                  <a:gd name="T10" fmla="*/ 3 w 315"/>
                  <a:gd name="T11" fmla="*/ 16 h 993"/>
                  <a:gd name="T12" fmla="*/ 3 w 315"/>
                  <a:gd name="T13" fmla="*/ 18 h 993"/>
                  <a:gd name="T14" fmla="*/ 4 w 315"/>
                  <a:gd name="T15" fmla="*/ 21 h 993"/>
                  <a:gd name="T16" fmla="*/ 4 w 315"/>
                  <a:gd name="T17" fmla="*/ 24 h 993"/>
                  <a:gd name="T18" fmla="*/ 5 w 315"/>
                  <a:gd name="T19" fmla="*/ 26 h 993"/>
                  <a:gd name="T20" fmla="*/ 5 w 315"/>
                  <a:gd name="T21" fmla="*/ 29 h 993"/>
                  <a:gd name="T22" fmla="*/ 6 w 315"/>
                  <a:gd name="T23" fmla="*/ 32 h 993"/>
                  <a:gd name="T24" fmla="*/ 7 w 315"/>
                  <a:gd name="T25" fmla="*/ 35 h 993"/>
                  <a:gd name="T26" fmla="*/ 8 w 315"/>
                  <a:gd name="T27" fmla="*/ 37 h 993"/>
                  <a:gd name="T28" fmla="*/ 9 w 315"/>
                  <a:gd name="T29" fmla="*/ 40 h 993"/>
                  <a:gd name="T30" fmla="*/ 11 w 315"/>
                  <a:gd name="T31" fmla="*/ 42 h 993"/>
                  <a:gd name="T32" fmla="*/ 13 w 315"/>
                  <a:gd name="T33" fmla="*/ 45 h 993"/>
                  <a:gd name="T34" fmla="*/ 15 w 315"/>
                  <a:gd name="T35" fmla="*/ 47 h 993"/>
                  <a:gd name="T36" fmla="*/ 13 w 315"/>
                  <a:gd name="T37" fmla="*/ 44 h 993"/>
                  <a:gd name="T38" fmla="*/ 12 w 315"/>
                  <a:gd name="T39" fmla="*/ 41 h 993"/>
                  <a:gd name="T40" fmla="*/ 11 w 315"/>
                  <a:gd name="T41" fmla="*/ 38 h 993"/>
                  <a:gd name="T42" fmla="*/ 10 w 315"/>
                  <a:gd name="T43" fmla="*/ 35 h 993"/>
                  <a:gd name="T44" fmla="*/ 9 w 315"/>
                  <a:gd name="T45" fmla="*/ 32 h 993"/>
                  <a:gd name="T46" fmla="*/ 8 w 315"/>
                  <a:gd name="T47" fmla="*/ 29 h 993"/>
                  <a:gd name="T48" fmla="*/ 8 w 315"/>
                  <a:gd name="T49" fmla="*/ 26 h 993"/>
                  <a:gd name="T50" fmla="*/ 7 w 315"/>
                  <a:gd name="T51" fmla="*/ 23 h 993"/>
                  <a:gd name="T52" fmla="*/ 7 w 315"/>
                  <a:gd name="T53" fmla="*/ 20 h 993"/>
                  <a:gd name="T54" fmla="*/ 6 w 315"/>
                  <a:gd name="T55" fmla="*/ 17 h 993"/>
                  <a:gd name="T56" fmla="*/ 6 w 315"/>
                  <a:gd name="T57" fmla="*/ 14 h 993"/>
                  <a:gd name="T58" fmla="*/ 5 w 315"/>
                  <a:gd name="T59" fmla="*/ 11 h 993"/>
                  <a:gd name="T60" fmla="*/ 4 w 315"/>
                  <a:gd name="T61" fmla="*/ 8 h 993"/>
                  <a:gd name="T62" fmla="*/ 3 w 315"/>
                  <a:gd name="T63" fmla="*/ 6 h 993"/>
                  <a:gd name="T64" fmla="*/ 2 w 315"/>
                  <a:gd name="T65" fmla="*/ 3 h 993"/>
                  <a:gd name="T66" fmla="*/ 0 w 315"/>
                  <a:gd name="T67" fmla="*/ 0 h 9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993">
                    <a:moveTo>
                      <a:pt x="7" y="0"/>
                    </a:moveTo>
                    <a:lnTo>
                      <a:pt x="0" y="130"/>
                    </a:lnTo>
                    <a:lnTo>
                      <a:pt x="22" y="176"/>
                    </a:lnTo>
                    <a:lnTo>
                      <a:pt x="38" y="227"/>
                    </a:lnTo>
                    <a:lnTo>
                      <a:pt x="52" y="277"/>
                    </a:lnTo>
                    <a:lnTo>
                      <a:pt x="63" y="332"/>
                    </a:lnTo>
                    <a:lnTo>
                      <a:pt x="72" y="388"/>
                    </a:lnTo>
                    <a:lnTo>
                      <a:pt x="81" y="444"/>
                    </a:lnTo>
                    <a:lnTo>
                      <a:pt x="90" y="499"/>
                    </a:lnTo>
                    <a:lnTo>
                      <a:pt x="99" y="557"/>
                    </a:lnTo>
                    <a:lnTo>
                      <a:pt x="111" y="615"/>
                    </a:lnTo>
                    <a:lnTo>
                      <a:pt x="125" y="670"/>
                    </a:lnTo>
                    <a:lnTo>
                      <a:pt x="143" y="729"/>
                    </a:lnTo>
                    <a:lnTo>
                      <a:pt x="164" y="784"/>
                    </a:lnTo>
                    <a:lnTo>
                      <a:pt x="193" y="839"/>
                    </a:lnTo>
                    <a:lnTo>
                      <a:pt x="225" y="892"/>
                    </a:lnTo>
                    <a:lnTo>
                      <a:pt x="267" y="944"/>
                    </a:lnTo>
                    <a:lnTo>
                      <a:pt x="315" y="993"/>
                    </a:lnTo>
                    <a:lnTo>
                      <a:pt x="278" y="932"/>
                    </a:lnTo>
                    <a:lnTo>
                      <a:pt x="245" y="869"/>
                    </a:lnTo>
                    <a:lnTo>
                      <a:pt x="221" y="805"/>
                    </a:lnTo>
                    <a:lnTo>
                      <a:pt x="202" y="743"/>
                    </a:lnTo>
                    <a:lnTo>
                      <a:pt x="186" y="679"/>
                    </a:lnTo>
                    <a:lnTo>
                      <a:pt x="173" y="617"/>
                    </a:lnTo>
                    <a:lnTo>
                      <a:pt x="162" y="553"/>
                    </a:lnTo>
                    <a:lnTo>
                      <a:pt x="153" y="490"/>
                    </a:lnTo>
                    <a:lnTo>
                      <a:pt x="146" y="427"/>
                    </a:lnTo>
                    <a:lnTo>
                      <a:pt x="135" y="364"/>
                    </a:lnTo>
                    <a:lnTo>
                      <a:pt x="125" y="301"/>
                    </a:lnTo>
                    <a:lnTo>
                      <a:pt x="109" y="240"/>
                    </a:lnTo>
                    <a:lnTo>
                      <a:pt x="92" y="178"/>
                    </a:lnTo>
                    <a:lnTo>
                      <a:pt x="70" y="119"/>
                    </a:lnTo>
                    <a:lnTo>
                      <a:pt x="41" y="60"/>
                    </a:lnTo>
                    <a:lnTo>
                      <a:pt x="7"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79" name="Freeform 140"/>
              <p:cNvSpPr>
                <a:spLocks/>
              </p:cNvSpPr>
              <p:nvPr/>
            </p:nvSpPr>
            <p:spPr bwMode="auto">
              <a:xfrm>
                <a:off x="3777" y="1671"/>
                <a:ext cx="3" cy="9"/>
              </a:xfrm>
              <a:custGeom>
                <a:avLst/>
                <a:gdLst>
                  <a:gd name="T0" fmla="*/ 1 w 65"/>
                  <a:gd name="T1" fmla="*/ 9 h 183"/>
                  <a:gd name="T2" fmla="*/ 3 w 65"/>
                  <a:gd name="T3" fmla="*/ 3 h 183"/>
                  <a:gd name="T4" fmla="*/ 2 w 65"/>
                  <a:gd name="T5" fmla="*/ 0 h 183"/>
                  <a:gd name="T6" fmla="*/ 0 w 65"/>
                  <a:gd name="T7" fmla="*/ 8 h 183"/>
                  <a:gd name="T8" fmla="*/ 1 w 65"/>
                  <a:gd name="T9" fmla="*/ 9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83">
                    <a:moveTo>
                      <a:pt x="25" y="183"/>
                    </a:moveTo>
                    <a:lnTo>
                      <a:pt x="65" y="59"/>
                    </a:lnTo>
                    <a:lnTo>
                      <a:pt x="38" y="0"/>
                    </a:lnTo>
                    <a:lnTo>
                      <a:pt x="0" y="156"/>
                    </a:lnTo>
                    <a:lnTo>
                      <a:pt x="25" y="183"/>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0" name="Freeform 141"/>
              <p:cNvSpPr>
                <a:spLocks/>
              </p:cNvSpPr>
              <p:nvPr/>
            </p:nvSpPr>
            <p:spPr bwMode="auto">
              <a:xfrm>
                <a:off x="3778" y="1670"/>
                <a:ext cx="24" cy="38"/>
              </a:xfrm>
              <a:custGeom>
                <a:avLst/>
                <a:gdLst>
                  <a:gd name="T0" fmla="*/ 0 w 517"/>
                  <a:gd name="T1" fmla="*/ 0 h 795"/>
                  <a:gd name="T2" fmla="*/ 1 w 517"/>
                  <a:gd name="T3" fmla="*/ 4 h 795"/>
                  <a:gd name="T4" fmla="*/ 2 w 517"/>
                  <a:gd name="T5" fmla="*/ 8 h 795"/>
                  <a:gd name="T6" fmla="*/ 4 w 517"/>
                  <a:gd name="T7" fmla="*/ 11 h 795"/>
                  <a:gd name="T8" fmla="*/ 5 w 517"/>
                  <a:gd name="T9" fmla="*/ 14 h 795"/>
                  <a:gd name="T10" fmla="*/ 6 w 517"/>
                  <a:gd name="T11" fmla="*/ 17 h 795"/>
                  <a:gd name="T12" fmla="*/ 7 w 517"/>
                  <a:gd name="T13" fmla="*/ 20 h 795"/>
                  <a:gd name="T14" fmla="*/ 8 w 517"/>
                  <a:gd name="T15" fmla="*/ 23 h 795"/>
                  <a:gd name="T16" fmla="*/ 9 w 517"/>
                  <a:gd name="T17" fmla="*/ 26 h 795"/>
                  <a:gd name="T18" fmla="*/ 10 w 517"/>
                  <a:gd name="T19" fmla="*/ 28 h 795"/>
                  <a:gd name="T20" fmla="*/ 11 w 517"/>
                  <a:gd name="T21" fmla="*/ 30 h 795"/>
                  <a:gd name="T22" fmla="*/ 13 w 517"/>
                  <a:gd name="T23" fmla="*/ 32 h 795"/>
                  <a:gd name="T24" fmla="*/ 15 w 517"/>
                  <a:gd name="T25" fmla="*/ 34 h 795"/>
                  <a:gd name="T26" fmla="*/ 17 w 517"/>
                  <a:gd name="T27" fmla="*/ 35 h 795"/>
                  <a:gd name="T28" fmla="*/ 19 w 517"/>
                  <a:gd name="T29" fmla="*/ 36 h 795"/>
                  <a:gd name="T30" fmla="*/ 21 w 517"/>
                  <a:gd name="T31" fmla="*/ 37 h 795"/>
                  <a:gd name="T32" fmla="*/ 24 w 517"/>
                  <a:gd name="T33" fmla="*/ 38 h 795"/>
                  <a:gd name="T34" fmla="*/ 21 w 517"/>
                  <a:gd name="T35" fmla="*/ 36 h 795"/>
                  <a:gd name="T36" fmla="*/ 18 w 517"/>
                  <a:gd name="T37" fmla="*/ 34 h 795"/>
                  <a:gd name="T38" fmla="*/ 16 w 517"/>
                  <a:gd name="T39" fmla="*/ 32 h 795"/>
                  <a:gd name="T40" fmla="*/ 14 w 517"/>
                  <a:gd name="T41" fmla="*/ 29 h 795"/>
                  <a:gd name="T42" fmla="*/ 12 w 517"/>
                  <a:gd name="T43" fmla="*/ 26 h 795"/>
                  <a:gd name="T44" fmla="*/ 11 w 517"/>
                  <a:gd name="T45" fmla="*/ 23 h 795"/>
                  <a:gd name="T46" fmla="*/ 9 w 517"/>
                  <a:gd name="T47" fmla="*/ 20 h 795"/>
                  <a:gd name="T48" fmla="*/ 8 w 517"/>
                  <a:gd name="T49" fmla="*/ 17 h 795"/>
                  <a:gd name="T50" fmla="*/ 7 w 517"/>
                  <a:gd name="T51" fmla="*/ 14 h 795"/>
                  <a:gd name="T52" fmla="*/ 6 w 517"/>
                  <a:gd name="T53" fmla="*/ 12 h 795"/>
                  <a:gd name="T54" fmla="*/ 5 w 517"/>
                  <a:gd name="T55" fmla="*/ 9 h 795"/>
                  <a:gd name="T56" fmla="*/ 4 w 517"/>
                  <a:gd name="T57" fmla="*/ 7 h 795"/>
                  <a:gd name="T58" fmla="*/ 3 w 517"/>
                  <a:gd name="T59" fmla="*/ 4 h 795"/>
                  <a:gd name="T60" fmla="*/ 2 w 517"/>
                  <a:gd name="T61" fmla="*/ 2 h 795"/>
                  <a:gd name="T62" fmla="*/ 1 w 517"/>
                  <a:gd name="T63" fmla="*/ 1 h 795"/>
                  <a:gd name="T64" fmla="*/ 0 w 517"/>
                  <a:gd name="T65" fmla="*/ 0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7" h="795">
                    <a:moveTo>
                      <a:pt x="0" y="0"/>
                    </a:moveTo>
                    <a:lnTo>
                      <a:pt x="27" y="80"/>
                    </a:lnTo>
                    <a:lnTo>
                      <a:pt x="52" y="157"/>
                    </a:lnTo>
                    <a:lnTo>
                      <a:pt x="76" y="230"/>
                    </a:lnTo>
                    <a:lnTo>
                      <a:pt x="97" y="299"/>
                    </a:lnTo>
                    <a:lnTo>
                      <a:pt x="121" y="365"/>
                    </a:lnTo>
                    <a:lnTo>
                      <a:pt x="142" y="426"/>
                    </a:lnTo>
                    <a:lnTo>
                      <a:pt x="165" y="484"/>
                    </a:lnTo>
                    <a:lnTo>
                      <a:pt x="189" y="537"/>
                    </a:lnTo>
                    <a:lnTo>
                      <a:pt x="216" y="587"/>
                    </a:lnTo>
                    <a:lnTo>
                      <a:pt x="245" y="631"/>
                    </a:lnTo>
                    <a:lnTo>
                      <a:pt x="279" y="671"/>
                    </a:lnTo>
                    <a:lnTo>
                      <a:pt x="315" y="706"/>
                    </a:lnTo>
                    <a:lnTo>
                      <a:pt x="357" y="736"/>
                    </a:lnTo>
                    <a:lnTo>
                      <a:pt x="403" y="761"/>
                    </a:lnTo>
                    <a:lnTo>
                      <a:pt x="458" y="781"/>
                    </a:lnTo>
                    <a:lnTo>
                      <a:pt x="517" y="795"/>
                    </a:lnTo>
                    <a:lnTo>
                      <a:pt x="453" y="758"/>
                    </a:lnTo>
                    <a:lnTo>
                      <a:pt x="396" y="713"/>
                    </a:lnTo>
                    <a:lnTo>
                      <a:pt x="346" y="662"/>
                    </a:lnTo>
                    <a:lnTo>
                      <a:pt x="302" y="608"/>
                    </a:lnTo>
                    <a:lnTo>
                      <a:pt x="265" y="548"/>
                    </a:lnTo>
                    <a:lnTo>
                      <a:pt x="231" y="489"/>
                    </a:lnTo>
                    <a:lnTo>
                      <a:pt x="202" y="426"/>
                    </a:lnTo>
                    <a:lnTo>
                      <a:pt x="176" y="365"/>
                    </a:lnTo>
                    <a:lnTo>
                      <a:pt x="153" y="303"/>
                    </a:lnTo>
                    <a:lnTo>
                      <a:pt x="131" y="244"/>
                    </a:lnTo>
                    <a:lnTo>
                      <a:pt x="112" y="188"/>
                    </a:lnTo>
                    <a:lnTo>
                      <a:pt x="92" y="137"/>
                    </a:lnTo>
                    <a:lnTo>
                      <a:pt x="72" y="93"/>
                    </a:lnTo>
                    <a:lnTo>
                      <a:pt x="50" y="52"/>
                    </a:lnTo>
                    <a:lnTo>
                      <a:pt x="27" y="22"/>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1" name="Freeform 142"/>
              <p:cNvSpPr>
                <a:spLocks/>
              </p:cNvSpPr>
              <p:nvPr/>
            </p:nvSpPr>
            <p:spPr bwMode="auto">
              <a:xfrm>
                <a:off x="3797" y="1700"/>
                <a:ext cx="23" cy="14"/>
              </a:xfrm>
              <a:custGeom>
                <a:avLst/>
                <a:gdLst>
                  <a:gd name="T0" fmla="*/ 0 w 478"/>
                  <a:gd name="T1" fmla="*/ 0 h 288"/>
                  <a:gd name="T2" fmla="*/ 1 w 478"/>
                  <a:gd name="T3" fmla="*/ 2 h 288"/>
                  <a:gd name="T4" fmla="*/ 2 w 478"/>
                  <a:gd name="T5" fmla="*/ 4 h 288"/>
                  <a:gd name="T6" fmla="*/ 3 w 478"/>
                  <a:gd name="T7" fmla="*/ 6 h 288"/>
                  <a:gd name="T8" fmla="*/ 4 w 478"/>
                  <a:gd name="T9" fmla="*/ 7 h 288"/>
                  <a:gd name="T10" fmla="*/ 6 w 478"/>
                  <a:gd name="T11" fmla="*/ 8 h 288"/>
                  <a:gd name="T12" fmla="*/ 7 w 478"/>
                  <a:gd name="T13" fmla="*/ 9 h 288"/>
                  <a:gd name="T14" fmla="*/ 9 w 478"/>
                  <a:gd name="T15" fmla="*/ 10 h 288"/>
                  <a:gd name="T16" fmla="*/ 10 w 478"/>
                  <a:gd name="T17" fmla="*/ 11 h 288"/>
                  <a:gd name="T18" fmla="*/ 12 w 478"/>
                  <a:gd name="T19" fmla="*/ 11 h 288"/>
                  <a:gd name="T20" fmla="*/ 14 w 478"/>
                  <a:gd name="T21" fmla="*/ 12 h 288"/>
                  <a:gd name="T22" fmla="*/ 15 w 478"/>
                  <a:gd name="T23" fmla="*/ 12 h 288"/>
                  <a:gd name="T24" fmla="*/ 17 w 478"/>
                  <a:gd name="T25" fmla="*/ 13 h 288"/>
                  <a:gd name="T26" fmla="*/ 18 w 478"/>
                  <a:gd name="T27" fmla="*/ 13 h 288"/>
                  <a:gd name="T28" fmla="*/ 20 w 478"/>
                  <a:gd name="T29" fmla="*/ 13 h 288"/>
                  <a:gd name="T30" fmla="*/ 22 w 478"/>
                  <a:gd name="T31" fmla="*/ 14 h 288"/>
                  <a:gd name="T32" fmla="*/ 23 w 478"/>
                  <a:gd name="T33" fmla="*/ 14 h 288"/>
                  <a:gd name="T34" fmla="*/ 22 w 478"/>
                  <a:gd name="T35" fmla="*/ 13 h 288"/>
                  <a:gd name="T36" fmla="*/ 21 w 478"/>
                  <a:gd name="T37" fmla="*/ 12 h 288"/>
                  <a:gd name="T38" fmla="*/ 20 w 478"/>
                  <a:gd name="T39" fmla="*/ 12 h 288"/>
                  <a:gd name="T40" fmla="*/ 19 w 478"/>
                  <a:gd name="T41" fmla="*/ 11 h 288"/>
                  <a:gd name="T42" fmla="*/ 17 w 478"/>
                  <a:gd name="T43" fmla="*/ 10 h 288"/>
                  <a:gd name="T44" fmla="*/ 16 w 478"/>
                  <a:gd name="T45" fmla="*/ 10 h 288"/>
                  <a:gd name="T46" fmla="*/ 14 w 478"/>
                  <a:gd name="T47" fmla="*/ 9 h 288"/>
                  <a:gd name="T48" fmla="*/ 12 w 478"/>
                  <a:gd name="T49" fmla="*/ 9 h 288"/>
                  <a:gd name="T50" fmla="*/ 11 w 478"/>
                  <a:gd name="T51" fmla="*/ 8 h 288"/>
                  <a:gd name="T52" fmla="*/ 9 w 478"/>
                  <a:gd name="T53" fmla="*/ 7 h 288"/>
                  <a:gd name="T54" fmla="*/ 7 w 478"/>
                  <a:gd name="T55" fmla="*/ 7 h 288"/>
                  <a:gd name="T56" fmla="*/ 6 w 478"/>
                  <a:gd name="T57" fmla="*/ 6 h 288"/>
                  <a:gd name="T58" fmla="*/ 4 w 478"/>
                  <a:gd name="T59" fmla="*/ 4 h 288"/>
                  <a:gd name="T60" fmla="*/ 3 w 478"/>
                  <a:gd name="T61" fmla="*/ 3 h 288"/>
                  <a:gd name="T62" fmla="*/ 1 w 478"/>
                  <a:gd name="T63" fmla="*/ 2 h 288"/>
                  <a:gd name="T64" fmla="*/ 0 w 478"/>
                  <a:gd name="T65" fmla="*/ 0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8" h="288">
                    <a:moveTo>
                      <a:pt x="0" y="0"/>
                    </a:moveTo>
                    <a:lnTo>
                      <a:pt x="19" y="45"/>
                    </a:lnTo>
                    <a:lnTo>
                      <a:pt x="41" y="85"/>
                    </a:lnTo>
                    <a:lnTo>
                      <a:pt x="65" y="119"/>
                    </a:lnTo>
                    <a:lnTo>
                      <a:pt x="92" y="148"/>
                    </a:lnTo>
                    <a:lnTo>
                      <a:pt x="121" y="171"/>
                    </a:lnTo>
                    <a:lnTo>
                      <a:pt x="149" y="191"/>
                    </a:lnTo>
                    <a:lnTo>
                      <a:pt x="182" y="210"/>
                    </a:lnTo>
                    <a:lnTo>
                      <a:pt x="215" y="224"/>
                    </a:lnTo>
                    <a:lnTo>
                      <a:pt x="247" y="235"/>
                    </a:lnTo>
                    <a:lnTo>
                      <a:pt x="281" y="244"/>
                    </a:lnTo>
                    <a:lnTo>
                      <a:pt x="314" y="253"/>
                    </a:lnTo>
                    <a:lnTo>
                      <a:pt x="348" y="260"/>
                    </a:lnTo>
                    <a:lnTo>
                      <a:pt x="382" y="265"/>
                    </a:lnTo>
                    <a:lnTo>
                      <a:pt x="414" y="272"/>
                    </a:lnTo>
                    <a:lnTo>
                      <a:pt x="447" y="279"/>
                    </a:lnTo>
                    <a:lnTo>
                      <a:pt x="478" y="288"/>
                    </a:lnTo>
                    <a:lnTo>
                      <a:pt x="462" y="269"/>
                    </a:lnTo>
                    <a:lnTo>
                      <a:pt x="440" y="254"/>
                    </a:lnTo>
                    <a:lnTo>
                      <a:pt x="416" y="240"/>
                    </a:lnTo>
                    <a:lnTo>
                      <a:pt x="389" y="228"/>
                    </a:lnTo>
                    <a:lnTo>
                      <a:pt x="359" y="215"/>
                    </a:lnTo>
                    <a:lnTo>
                      <a:pt x="328" y="203"/>
                    </a:lnTo>
                    <a:lnTo>
                      <a:pt x="293" y="191"/>
                    </a:lnTo>
                    <a:lnTo>
                      <a:pt x="259" y="178"/>
                    </a:lnTo>
                    <a:lnTo>
                      <a:pt x="224" y="164"/>
                    </a:lnTo>
                    <a:lnTo>
                      <a:pt x="190" y="150"/>
                    </a:lnTo>
                    <a:lnTo>
                      <a:pt x="153" y="134"/>
                    </a:lnTo>
                    <a:lnTo>
                      <a:pt x="119" y="114"/>
                    </a:lnTo>
                    <a:lnTo>
                      <a:pt x="87" y="91"/>
                    </a:lnTo>
                    <a:lnTo>
                      <a:pt x="56" y="66"/>
                    </a:lnTo>
                    <a:lnTo>
                      <a:pt x="27" y="34"/>
                    </a:lnTo>
                    <a:lnTo>
                      <a:pt x="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2" name="Freeform 143"/>
              <p:cNvSpPr>
                <a:spLocks/>
              </p:cNvSpPr>
              <p:nvPr/>
            </p:nvSpPr>
            <p:spPr bwMode="auto">
              <a:xfrm>
                <a:off x="3817" y="1698"/>
                <a:ext cx="3" cy="16"/>
              </a:xfrm>
              <a:custGeom>
                <a:avLst/>
                <a:gdLst>
                  <a:gd name="T0" fmla="*/ 2 w 69"/>
                  <a:gd name="T1" fmla="*/ 0 h 341"/>
                  <a:gd name="T2" fmla="*/ 1 w 69"/>
                  <a:gd name="T3" fmla="*/ 2 h 341"/>
                  <a:gd name="T4" fmla="*/ 0 w 69"/>
                  <a:gd name="T5" fmla="*/ 4 h 341"/>
                  <a:gd name="T6" fmla="*/ 0 w 69"/>
                  <a:gd name="T7" fmla="*/ 6 h 341"/>
                  <a:gd name="T8" fmla="*/ 0 w 69"/>
                  <a:gd name="T9" fmla="*/ 8 h 341"/>
                  <a:gd name="T10" fmla="*/ 1 w 69"/>
                  <a:gd name="T11" fmla="*/ 10 h 341"/>
                  <a:gd name="T12" fmla="*/ 1 w 69"/>
                  <a:gd name="T13" fmla="*/ 12 h 341"/>
                  <a:gd name="T14" fmla="*/ 1 w 69"/>
                  <a:gd name="T15" fmla="*/ 14 h 341"/>
                  <a:gd name="T16" fmla="*/ 1 w 69"/>
                  <a:gd name="T17" fmla="*/ 16 h 341"/>
                  <a:gd name="T18" fmla="*/ 2 w 69"/>
                  <a:gd name="T19" fmla="*/ 15 h 341"/>
                  <a:gd name="T20" fmla="*/ 3 w 69"/>
                  <a:gd name="T21" fmla="*/ 13 h 341"/>
                  <a:gd name="T22" fmla="*/ 3 w 69"/>
                  <a:gd name="T23" fmla="*/ 12 h 341"/>
                  <a:gd name="T24" fmla="*/ 3 w 69"/>
                  <a:gd name="T25" fmla="*/ 10 h 341"/>
                  <a:gd name="T26" fmla="*/ 2 w 69"/>
                  <a:gd name="T27" fmla="*/ 8 h 341"/>
                  <a:gd name="T28" fmla="*/ 2 w 69"/>
                  <a:gd name="T29" fmla="*/ 5 h 341"/>
                  <a:gd name="T30" fmla="*/ 2 w 69"/>
                  <a:gd name="T31" fmla="*/ 3 h 341"/>
                  <a:gd name="T32" fmla="*/ 2 w 69"/>
                  <a:gd name="T33" fmla="*/ 0 h 3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341">
                    <a:moveTo>
                      <a:pt x="40" y="0"/>
                    </a:moveTo>
                    <a:lnTo>
                      <a:pt x="15" y="35"/>
                    </a:lnTo>
                    <a:lnTo>
                      <a:pt x="1" y="76"/>
                    </a:lnTo>
                    <a:lnTo>
                      <a:pt x="0" y="122"/>
                    </a:lnTo>
                    <a:lnTo>
                      <a:pt x="6" y="167"/>
                    </a:lnTo>
                    <a:lnTo>
                      <a:pt x="15" y="213"/>
                    </a:lnTo>
                    <a:lnTo>
                      <a:pt x="22" y="261"/>
                    </a:lnTo>
                    <a:lnTo>
                      <a:pt x="27" y="304"/>
                    </a:lnTo>
                    <a:lnTo>
                      <a:pt x="26" y="341"/>
                    </a:lnTo>
                    <a:lnTo>
                      <a:pt x="52" y="315"/>
                    </a:lnTo>
                    <a:lnTo>
                      <a:pt x="65" y="284"/>
                    </a:lnTo>
                    <a:lnTo>
                      <a:pt x="69" y="248"/>
                    </a:lnTo>
                    <a:lnTo>
                      <a:pt x="65" y="206"/>
                    </a:lnTo>
                    <a:lnTo>
                      <a:pt x="56" y="162"/>
                    </a:lnTo>
                    <a:lnTo>
                      <a:pt x="49" y="110"/>
                    </a:lnTo>
                    <a:lnTo>
                      <a:pt x="42" y="57"/>
                    </a:lnTo>
                    <a:lnTo>
                      <a:pt x="40"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3" name="Freeform 144"/>
              <p:cNvSpPr>
                <a:spLocks/>
              </p:cNvSpPr>
              <p:nvPr/>
            </p:nvSpPr>
            <p:spPr bwMode="auto">
              <a:xfrm>
                <a:off x="3822" y="1675"/>
                <a:ext cx="8" cy="26"/>
              </a:xfrm>
              <a:custGeom>
                <a:avLst/>
                <a:gdLst>
                  <a:gd name="T0" fmla="*/ 8 w 159"/>
                  <a:gd name="T1" fmla="*/ 0 h 546"/>
                  <a:gd name="T2" fmla="*/ 4 w 159"/>
                  <a:gd name="T3" fmla="*/ 3 h 546"/>
                  <a:gd name="T4" fmla="*/ 2 w 159"/>
                  <a:gd name="T5" fmla="*/ 7 h 546"/>
                  <a:gd name="T6" fmla="*/ 0 w 159"/>
                  <a:gd name="T7" fmla="*/ 10 h 546"/>
                  <a:gd name="T8" fmla="*/ 0 w 159"/>
                  <a:gd name="T9" fmla="*/ 14 h 546"/>
                  <a:gd name="T10" fmla="*/ 0 w 159"/>
                  <a:gd name="T11" fmla="*/ 18 h 546"/>
                  <a:gd name="T12" fmla="*/ 1 w 159"/>
                  <a:gd name="T13" fmla="*/ 21 h 546"/>
                  <a:gd name="T14" fmla="*/ 1 w 159"/>
                  <a:gd name="T15" fmla="*/ 24 h 546"/>
                  <a:gd name="T16" fmla="*/ 1 w 159"/>
                  <a:gd name="T17" fmla="*/ 26 h 546"/>
                  <a:gd name="T18" fmla="*/ 3 w 159"/>
                  <a:gd name="T19" fmla="*/ 25 h 546"/>
                  <a:gd name="T20" fmla="*/ 3 w 159"/>
                  <a:gd name="T21" fmla="*/ 23 h 546"/>
                  <a:gd name="T22" fmla="*/ 3 w 159"/>
                  <a:gd name="T23" fmla="*/ 20 h 546"/>
                  <a:gd name="T24" fmla="*/ 3 w 159"/>
                  <a:gd name="T25" fmla="*/ 17 h 546"/>
                  <a:gd name="T26" fmla="*/ 3 w 159"/>
                  <a:gd name="T27" fmla="*/ 13 h 546"/>
                  <a:gd name="T28" fmla="*/ 3 w 159"/>
                  <a:gd name="T29" fmla="*/ 9 h 546"/>
                  <a:gd name="T30" fmla="*/ 5 w 159"/>
                  <a:gd name="T31" fmla="*/ 5 h 546"/>
                  <a:gd name="T32" fmla="*/ 8 w 159"/>
                  <a:gd name="T33" fmla="*/ 0 h 5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546">
                    <a:moveTo>
                      <a:pt x="159" y="0"/>
                    </a:moveTo>
                    <a:lnTo>
                      <a:pt x="79" y="66"/>
                    </a:lnTo>
                    <a:lnTo>
                      <a:pt x="31" y="139"/>
                    </a:lnTo>
                    <a:lnTo>
                      <a:pt x="5" y="219"/>
                    </a:lnTo>
                    <a:lnTo>
                      <a:pt x="0" y="296"/>
                    </a:lnTo>
                    <a:lnTo>
                      <a:pt x="5" y="372"/>
                    </a:lnTo>
                    <a:lnTo>
                      <a:pt x="16" y="441"/>
                    </a:lnTo>
                    <a:lnTo>
                      <a:pt x="23" y="501"/>
                    </a:lnTo>
                    <a:lnTo>
                      <a:pt x="23" y="546"/>
                    </a:lnTo>
                    <a:lnTo>
                      <a:pt x="56" y="519"/>
                    </a:lnTo>
                    <a:lnTo>
                      <a:pt x="67" y="478"/>
                    </a:lnTo>
                    <a:lnTo>
                      <a:pt x="65" y="422"/>
                    </a:lnTo>
                    <a:lnTo>
                      <a:pt x="60" y="357"/>
                    </a:lnTo>
                    <a:lnTo>
                      <a:pt x="58" y="279"/>
                    </a:lnTo>
                    <a:lnTo>
                      <a:pt x="67" y="194"/>
                    </a:lnTo>
                    <a:lnTo>
                      <a:pt x="99" y="101"/>
                    </a:lnTo>
                    <a:lnTo>
                      <a:pt x="159"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4" name="Freeform 145"/>
              <p:cNvSpPr>
                <a:spLocks/>
              </p:cNvSpPr>
              <p:nvPr/>
            </p:nvSpPr>
            <p:spPr bwMode="auto">
              <a:xfrm>
                <a:off x="3819" y="1699"/>
                <a:ext cx="5" cy="2"/>
              </a:xfrm>
              <a:custGeom>
                <a:avLst/>
                <a:gdLst>
                  <a:gd name="T0" fmla="*/ 5 w 99"/>
                  <a:gd name="T1" fmla="*/ 0 h 45"/>
                  <a:gd name="T2" fmla="*/ 0 w 99"/>
                  <a:gd name="T3" fmla="*/ 0 h 45"/>
                  <a:gd name="T4" fmla="*/ 0 w 99"/>
                  <a:gd name="T5" fmla="*/ 2 h 45"/>
                  <a:gd name="T6" fmla="*/ 5 w 99"/>
                  <a:gd name="T7" fmla="*/ 1 h 45"/>
                  <a:gd name="T8" fmla="*/ 5 w 99"/>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45">
                    <a:moveTo>
                      <a:pt x="95" y="0"/>
                    </a:moveTo>
                    <a:lnTo>
                      <a:pt x="0" y="0"/>
                    </a:lnTo>
                    <a:lnTo>
                      <a:pt x="0" y="45"/>
                    </a:lnTo>
                    <a:lnTo>
                      <a:pt x="99" y="30"/>
                    </a:lnTo>
                    <a:lnTo>
                      <a:pt x="95"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5" name="Freeform 146"/>
              <p:cNvSpPr>
                <a:spLocks/>
              </p:cNvSpPr>
              <p:nvPr/>
            </p:nvSpPr>
            <p:spPr bwMode="auto">
              <a:xfrm>
                <a:off x="3906" y="1512"/>
                <a:ext cx="50" cy="29"/>
              </a:xfrm>
              <a:custGeom>
                <a:avLst/>
                <a:gdLst>
                  <a:gd name="T0" fmla="*/ 48 w 1037"/>
                  <a:gd name="T1" fmla="*/ 29 h 596"/>
                  <a:gd name="T2" fmla="*/ 49 w 1037"/>
                  <a:gd name="T3" fmla="*/ 26 h 596"/>
                  <a:gd name="T4" fmla="*/ 50 w 1037"/>
                  <a:gd name="T5" fmla="*/ 24 h 596"/>
                  <a:gd name="T6" fmla="*/ 50 w 1037"/>
                  <a:gd name="T7" fmla="*/ 22 h 596"/>
                  <a:gd name="T8" fmla="*/ 50 w 1037"/>
                  <a:gd name="T9" fmla="*/ 20 h 596"/>
                  <a:gd name="T10" fmla="*/ 50 w 1037"/>
                  <a:gd name="T11" fmla="*/ 18 h 596"/>
                  <a:gd name="T12" fmla="*/ 49 w 1037"/>
                  <a:gd name="T13" fmla="*/ 16 h 596"/>
                  <a:gd name="T14" fmla="*/ 48 w 1037"/>
                  <a:gd name="T15" fmla="*/ 15 h 596"/>
                  <a:gd name="T16" fmla="*/ 47 w 1037"/>
                  <a:gd name="T17" fmla="*/ 14 h 596"/>
                  <a:gd name="T18" fmla="*/ 46 w 1037"/>
                  <a:gd name="T19" fmla="*/ 12 h 596"/>
                  <a:gd name="T20" fmla="*/ 44 w 1037"/>
                  <a:gd name="T21" fmla="*/ 11 h 596"/>
                  <a:gd name="T22" fmla="*/ 42 w 1037"/>
                  <a:gd name="T23" fmla="*/ 10 h 596"/>
                  <a:gd name="T24" fmla="*/ 40 w 1037"/>
                  <a:gd name="T25" fmla="*/ 10 h 596"/>
                  <a:gd name="T26" fmla="*/ 38 w 1037"/>
                  <a:gd name="T27" fmla="*/ 9 h 596"/>
                  <a:gd name="T28" fmla="*/ 36 w 1037"/>
                  <a:gd name="T29" fmla="*/ 8 h 596"/>
                  <a:gd name="T30" fmla="*/ 34 w 1037"/>
                  <a:gd name="T31" fmla="*/ 8 h 596"/>
                  <a:gd name="T32" fmla="*/ 32 w 1037"/>
                  <a:gd name="T33" fmla="*/ 7 h 596"/>
                  <a:gd name="T34" fmla="*/ 29 w 1037"/>
                  <a:gd name="T35" fmla="*/ 7 h 596"/>
                  <a:gd name="T36" fmla="*/ 27 w 1037"/>
                  <a:gd name="T37" fmla="*/ 7 h 596"/>
                  <a:gd name="T38" fmla="*/ 25 w 1037"/>
                  <a:gd name="T39" fmla="*/ 6 h 596"/>
                  <a:gd name="T40" fmla="*/ 22 w 1037"/>
                  <a:gd name="T41" fmla="*/ 6 h 596"/>
                  <a:gd name="T42" fmla="*/ 20 w 1037"/>
                  <a:gd name="T43" fmla="*/ 6 h 596"/>
                  <a:gd name="T44" fmla="*/ 17 w 1037"/>
                  <a:gd name="T45" fmla="*/ 5 h 596"/>
                  <a:gd name="T46" fmla="*/ 15 w 1037"/>
                  <a:gd name="T47" fmla="*/ 5 h 596"/>
                  <a:gd name="T48" fmla="*/ 13 w 1037"/>
                  <a:gd name="T49" fmla="*/ 5 h 596"/>
                  <a:gd name="T50" fmla="*/ 11 w 1037"/>
                  <a:gd name="T51" fmla="*/ 4 h 596"/>
                  <a:gd name="T52" fmla="*/ 9 w 1037"/>
                  <a:gd name="T53" fmla="*/ 4 h 596"/>
                  <a:gd name="T54" fmla="*/ 7 w 1037"/>
                  <a:gd name="T55" fmla="*/ 3 h 596"/>
                  <a:gd name="T56" fmla="*/ 5 w 1037"/>
                  <a:gd name="T57" fmla="*/ 3 h 596"/>
                  <a:gd name="T58" fmla="*/ 4 w 1037"/>
                  <a:gd name="T59" fmla="*/ 2 h 596"/>
                  <a:gd name="T60" fmla="*/ 2 w 1037"/>
                  <a:gd name="T61" fmla="*/ 2 h 596"/>
                  <a:gd name="T62" fmla="*/ 1 w 1037"/>
                  <a:gd name="T63" fmla="*/ 1 h 596"/>
                  <a:gd name="T64" fmla="*/ 0 w 1037"/>
                  <a:gd name="T65" fmla="*/ 0 h 596"/>
                  <a:gd name="T66" fmla="*/ 2 w 1037"/>
                  <a:gd name="T67" fmla="*/ 3 h 596"/>
                  <a:gd name="T68" fmla="*/ 5 w 1037"/>
                  <a:gd name="T69" fmla="*/ 5 h 596"/>
                  <a:gd name="T70" fmla="*/ 8 w 1037"/>
                  <a:gd name="T71" fmla="*/ 7 h 596"/>
                  <a:gd name="T72" fmla="*/ 12 w 1037"/>
                  <a:gd name="T73" fmla="*/ 8 h 596"/>
                  <a:gd name="T74" fmla="*/ 16 w 1037"/>
                  <a:gd name="T75" fmla="*/ 9 h 596"/>
                  <a:gd name="T76" fmla="*/ 19 w 1037"/>
                  <a:gd name="T77" fmla="*/ 9 h 596"/>
                  <a:gd name="T78" fmla="*/ 23 w 1037"/>
                  <a:gd name="T79" fmla="*/ 10 h 596"/>
                  <a:gd name="T80" fmla="*/ 27 w 1037"/>
                  <a:gd name="T81" fmla="*/ 10 h 596"/>
                  <a:gd name="T82" fmla="*/ 31 w 1037"/>
                  <a:gd name="T83" fmla="*/ 11 h 596"/>
                  <a:gd name="T84" fmla="*/ 35 w 1037"/>
                  <a:gd name="T85" fmla="*/ 12 h 596"/>
                  <a:gd name="T86" fmla="*/ 38 w 1037"/>
                  <a:gd name="T87" fmla="*/ 13 h 596"/>
                  <a:gd name="T88" fmla="*/ 41 w 1037"/>
                  <a:gd name="T89" fmla="*/ 15 h 596"/>
                  <a:gd name="T90" fmla="*/ 44 w 1037"/>
                  <a:gd name="T91" fmla="*/ 17 h 596"/>
                  <a:gd name="T92" fmla="*/ 46 w 1037"/>
                  <a:gd name="T93" fmla="*/ 20 h 596"/>
                  <a:gd name="T94" fmla="*/ 47 w 1037"/>
                  <a:gd name="T95" fmla="*/ 24 h 596"/>
                  <a:gd name="T96" fmla="*/ 48 w 1037"/>
                  <a:gd name="T97" fmla="*/ 29 h 5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7" h="596">
                    <a:moveTo>
                      <a:pt x="1001" y="596"/>
                    </a:moveTo>
                    <a:lnTo>
                      <a:pt x="1021" y="542"/>
                    </a:lnTo>
                    <a:lnTo>
                      <a:pt x="1031" y="493"/>
                    </a:lnTo>
                    <a:lnTo>
                      <a:pt x="1037" y="448"/>
                    </a:lnTo>
                    <a:lnTo>
                      <a:pt x="1035" y="407"/>
                    </a:lnTo>
                    <a:lnTo>
                      <a:pt x="1028" y="370"/>
                    </a:lnTo>
                    <a:lnTo>
                      <a:pt x="1014" y="336"/>
                    </a:lnTo>
                    <a:lnTo>
                      <a:pt x="996" y="307"/>
                    </a:lnTo>
                    <a:lnTo>
                      <a:pt x="972" y="281"/>
                    </a:lnTo>
                    <a:lnTo>
                      <a:pt x="946" y="255"/>
                    </a:lnTo>
                    <a:lnTo>
                      <a:pt x="912" y="233"/>
                    </a:lnTo>
                    <a:lnTo>
                      <a:pt x="877" y="215"/>
                    </a:lnTo>
                    <a:lnTo>
                      <a:pt x="839" y="199"/>
                    </a:lnTo>
                    <a:lnTo>
                      <a:pt x="796" y="185"/>
                    </a:lnTo>
                    <a:lnTo>
                      <a:pt x="752" y="170"/>
                    </a:lnTo>
                    <a:lnTo>
                      <a:pt x="706" y="160"/>
                    </a:lnTo>
                    <a:lnTo>
                      <a:pt x="658" y="151"/>
                    </a:lnTo>
                    <a:lnTo>
                      <a:pt x="610" y="142"/>
                    </a:lnTo>
                    <a:lnTo>
                      <a:pt x="560" y="135"/>
                    </a:lnTo>
                    <a:lnTo>
                      <a:pt x="509" y="127"/>
                    </a:lnTo>
                    <a:lnTo>
                      <a:pt x="459" y="119"/>
                    </a:lnTo>
                    <a:lnTo>
                      <a:pt x="409" y="114"/>
                    </a:lnTo>
                    <a:lnTo>
                      <a:pt x="359" y="107"/>
                    </a:lnTo>
                    <a:lnTo>
                      <a:pt x="313" y="102"/>
                    </a:lnTo>
                    <a:lnTo>
                      <a:pt x="265" y="94"/>
                    </a:lnTo>
                    <a:lnTo>
                      <a:pt x="221" y="87"/>
                    </a:lnTo>
                    <a:lnTo>
                      <a:pt x="179" y="78"/>
                    </a:lnTo>
                    <a:lnTo>
                      <a:pt x="139" y="69"/>
                    </a:lnTo>
                    <a:lnTo>
                      <a:pt x="105" y="59"/>
                    </a:lnTo>
                    <a:lnTo>
                      <a:pt x="73" y="46"/>
                    </a:lnTo>
                    <a:lnTo>
                      <a:pt x="44" y="34"/>
                    </a:lnTo>
                    <a:lnTo>
                      <a:pt x="20" y="17"/>
                    </a:lnTo>
                    <a:lnTo>
                      <a:pt x="0" y="0"/>
                    </a:lnTo>
                    <a:lnTo>
                      <a:pt x="50" y="57"/>
                    </a:lnTo>
                    <a:lnTo>
                      <a:pt x="107" y="102"/>
                    </a:lnTo>
                    <a:lnTo>
                      <a:pt x="174" y="135"/>
                    </a:lnTo>
                    <a:lnTo>
                      <a:pt x="246" y="158"/>
                    </a:lnTo>
                    <a:lnTo>
                      <a:pt x="322" y="176"/>
                    </a:lnTo>
                    <a:lnTo>
                      <a:pt x="400" y="188"/>
                    </a:lnTo>
                    <a:lnTo>
                      <a:pt x="482" y="199"/>
                    </a:lnTo>
                    <a:lnTo>
                      <a:pt x="563" y="210"/>
                    </a:lnTo>
                    <a:lnTo>
                      <a:pt x="640" y="224"/>
                    </a:lnTo>
                    <a:lnTo>
                      <a:pt x="716" y="242"/>
                    </a:lnTo>
                    <a:lnTo>
                      <a:pt x="786" y="270"/>
                    </a:lnTo>
                    <a:lnTo>
                      <a:pt x="850" y="306"/>
                    </a:lnTo>
                    <a:lnTo>
                      <a:pt x="903" y="354"/>
                    </a:lnTo>
                    <a:lnTo>
                      <a:pt x="949" y="418"/>
                    </a:lnTo>
                    <a:lnTo>
                      <a:pt x="981" y="496"/>
                    </a:lnTo>
                    <a:lnTo>
                      <a:pt x="1001" y="596"/>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6" name="Freeform 147"/>
              <p:cNvSpPr>
                <a:spLocks/>
              </p:cNvSpPr>
              <p:nvPr/>
            </p:nvSpPr>
            <p:spPr bwMode="auto">
              <a:xfrm>
                <a:off x="3829" y="1502"/>
                <a:ext cx="73" cy="15"/>
              </a:xfrm>
              <a:custGeom>
                <a:avLst/>
                <a:gdLst>
                  <a:gd name="T0" fmla="*/ 73 w 1533"/>
                  <a:gd name="T1" fmla="*/ 13 h 322"/>
                  <a:gd name="T2" fmla="*/ 72 w 1533"/>
                  <a:gd name="T3" fmla="*/ 9 h 322"/>
                  <a:gd name="T4" fmla="*/ 69 w 1533"/>
                  <a:gd name="T5" fmla="*/ 6 h 322"/>
                  <a:gd name="T6" fmla="*/ 66 w 1533"/>
                  <a:gd name="T7" fmla="*/ 3 h 322"/>
                  <a:gd name="T8" fmla="*/ 61 w 1533"/>
                  <a:gd name="T9" fmla="*/ 2 h 322"/>
                  <a:gd name="T10" fmla="*/ 56 w 1533"/>
                  <a:gd name="T11" fmla="*/ 0 h 322"/>
                  <a:gd name="T12" fmla="*/ 51 w 1533"/>
                  <a:gd name="T13" fmla="*/ 0 h 322"/>
                  <a:gd name="T14" fmla="*/ 45 w 1533"/>
                  <a:gd name="T15" fmla="*/ 0 h 322"/>
                  <a:gd name="T16" fmla="*/ 38 w 1533"/>
                  <a:gd name="T17" fmla="*/ 0 h 322"/>
                  <a:gd name="T18" fmla="*/ 32 w 1533"/>
                  <a:gd name="T19" fmla="*/ 1 h 322"/>
                  <a:gd name="T20" fmla="*/ 26 w 1533"/>
                  <a:gd name="T21" fmla="*/ 2 h 322"/>
                  <a:gd name="T22" fmla="*/ 20 w 1533"/>
                  <a:gd name="T23" fmla="*/ 4 h 322"/>
                  <a:gd name="T24" fmla="*/ 14 w 1533"/>
                  <a:gd name="T25" fmla="*/ 5 h 322"/>
                  <a:gd name="T26" fmla="*/ 9 w 1533"/>
                  <a:gd name="T27" fmla="*/ 7 h 322"/>
                  <a:gd name="T28" fmla="*/ 5 w 1533"/>
                  <a:gd name="T29" fmla="*/ 8 h 322"/>
                  <a:gd name="T30" fmla="*/ 1 w 1533"/>
                  <a:gd name="T31" fmla="*/ 10 h 322"/>
                  <a:gd name="T32" fmla="*/ 2 w 1533"/>
                  <a:gd name="T33" fmla="*/ 10 h 322"/>
                  <a:gd name="T34" fmla="*/ 5 w 1533"/>
                  <a:gd name="T35" fmla="*/ 9 h 322"/>
                  <a:gd name="T36" fmla="*/ 10 w 1533"/>
                  <a:gd name="T37" fmla="*/ 8 h 322"/>
                  <a:gd name="T38" fmla="*/ 15 w 1533"/>
                  <a:gd name="T39" fmla="*/ 7 h 322"/>
                  <a:gd name="T40" fmla="*/ 20 w 1533"/>
                  <a:gd name="T41" fmla="*/ 6 h 322"/>
                  <a:gd name="T42" fmla="*/ 25 w 1533"/>
                  <a:gd name="T43" fmla="*/ 5 h 322"/>
                  <a:gd name="T44" fmla="*/ 31 w 1533"/>
                  <a:gd name="T45" fmla="*/ 4 h 322"/>
                  <a:gd name="T46" fmla="*/ 36 w 1533"/>
                  <a:gd name="T47" fmla="*/ 4 h 322"/>
                  <a:gd name="T48" fmla="*/ 42 w 1533"/>
                  <a:gd name="T49" fmla="*/ 4 h 322"/>
                  <a:gd name="T50" fmla="*/ 47 w 1533"/>
                  <a:gd name="T51" fmla="*/ 4 h 322"/>
                  <a:gd name="T52" fmla="*/ 52 w 1533"/>
                  <a:gd name="T53" fmla="*/ 4 h 322"/>
                  <a:gd name="T54" fmla="*/ 57 w 1533"/>
                  <a:gd name="T55" fmla="*/ 5 h 322"/>
                  <a:gd name="T56" fmla="*/ 62 w 1533"/>
                  <a:gd name="T57" fmla="*/ 6 h 322"/>
                  <a:gd name="T58" fmla="*/ 66 w 1533"/>
                  <a:gd name="T59" fmla="*/ 8 h 322"/>
                  <a:gd name="T60" fmla="*/ 69 w 1533"/>
                  <a:gd name="T61" fmla="*/ 11 h 322"/>
                  <a:gd name="T62" fmla="*/ 72 w 1533"/>
                  <a:gd name="T63" fmla="*/ 13 h 3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33" h="322">
                    <a:moveTo>
                      <a:pt x="1533" y="322"/>
                    </a:moveTo>
                    <a:lnTo>
                      <a:pt x="1529" y="272"/>
                    </a:lnTo>
                    <a:lnTo>
                      <a:pt x="1520" y="227"/>
                    </a:lnTo>
                    <a:lnTo>
                      <a:pt x="1502" y="187"/>
                    </a:lnTo>
                    <a:lnTo>
                      <a:pt x="1480" y="151"/>
                    </a:lnTo>
                    <a:lnTo>
                      <a:pt x="1452" y="121"/>
                    </a:lnTo>
                    <a:lnTo>
                      <a:pt x="1418" y="92"/>
                    </a:lnTo>
                    <a:lnTo>
                      <a:pt x="1378" y="68"/>
                    </a:lnTo>
                    <a:lnTo>
                      <a:pt x="1335" y="50"/>
                    </a:lnTo>
                    <a:lnTo>
                      <a:pt x="1286" y="34"/>
                    </a:lnTo>
                    <a:lnTo>
                      <a:pt x="1233" y="21"/>
                    </a:lnTo>
                    <a:lnTo>
                      <a:pt x="1180" y="10"/>
                    </a:lnTo>
                    <a:lnTo>
                      <a:pt x="1122" y="5"/>
                    </a:lnTo>
                    <a:lnTo>
                      <a:pt x="1061" y="2"/>
                    </a:lnTo>
                    <a:lnTo>
                      <a:pt x="999" y="0"/>
                    </a:lnTo>
                    <a:lnTo>
                      <a:pt x="935" y="2"/>
                    </a:lnTo>
                    <a:lnTo>
                      <a:pt x="871" y="5"/>
                    </a:lnTo>
                    <a:lnTo>
                      <a:pt x="805" y="10"/>
                    </a:lnTo>
                    <a:lnTo>
                      <a:pt x="738" y="19"/>
                    </a:lnTo>
                    <a:lnTo>
                      <a:pt x="671" y="28"/>
                    </a:lnTo>
                    <a:lnTo>
                      <a:pt x="606" y="39"/>
                    </a:lnTo>
                    <a:lnTo>
                      <a:pt x="542" y="52"/>
                    </a:lnTo>
                    <a:lnTo>
                      <a:pt x="476" y="64"/>
                    </a:lnTo>
                    <a:lnTo>
                      <a:pt x="415" y="78"/>
                    </a:lnTo>
                    <a:lnTo>
                      <a:pt x="354" y="96"/>
                    </a:lnTo>
                    <a:lnTo>
                      <a:pt x="296" y="112"/>
                    </a:lnTo>
                    <a:lnTo>
                      <a:pt x="242" y="128"/>
                    </a:lnTo>
                    <a:lnTo>
                      <a:pt x="192" y="144"/>
                    </a:lnTo>
                    <a:lnTo>
                      <a:pt x="145" y="160"/>
                    </a:lnTo>
                    <a:lnTo>
                      <a:pt x="101" y="176"/>
                    </a:lnTo>
                    <a:lnTo>
                      <a:pt x="62" y="192"/>
                    </a:lnTo>
                    <a:lnTo>
                      <a:pt x="30" y="208"/>
                    </a:lnTo>
                    <a:lnTo>
                      <a:pt x="0" y="224"/>
                    </a:lnTo>
                    <a:lnTo>
                      <a:pt x="35" y="212"/>
                    </a:lnTo>
                    <a:lnTo>
                      <a:pt x="73" y="201"/>
                    </a:lnTo>
                    <a:lnTo>
                      <a:pt x="114" y="189"/>
                    </a:lnTo>
                    <a:lnTo>
                      <a:pt x="159" y="178"/>
                    </a:lnTo>
                    <a:lnTo>
                      <a:pt x="206" y="167"/>
                    </a:lnTo>
                    <a:lnTo>
                      <a:pt x="254" y="156"/>
                    </a:lnTo>
                    <a:lnTo>
                      <a:pt x="305" y="146"/>
                    </a:lnTo>
                    <a:lnTo>
                      <a:pt x="359" y="135"/>
                    </a:lnTo>
                    <a:lnTo>
                      <a:pt x="414" y="124"/>
                    </a:lnTo>
                    <a:lnTo>
                      <a:pt x="469" y="115"/>
                    </a:lnTo>
                    <a:lnTo>
                      <a:pt x="527" y="108"/>
                    </a:lnTo>
                    <a:lnTo>
                      <a:pt x="585" y="101"/>
                    </a:lnTo>
                    <a:lnTo>
                      <a:pt x="642" y="94"/>
                    </a:lnTo>
                    <a:lnTo>
                      <a:pt x="702" y="88"/>
                    </a:lnTo>
                    <a:lnTo>
                      <a:pt x="761" y="85"/>
                    </a:lnTo>
                    <a:lnTo>
                      <a:pt x="819" y="80"/>
                    </a:lnTo>
                    <a:lnTo>
                      <a:pt x="878" y="80"/>
                    </a:lnTo>
                    <a:lnTo>
                      <a:pt x="935" y="80"/>
                    </a:lnTo>
                    <a:lnTo>
                      <a:pt x="990" y="82"/>
                    </a:lnTo>
                    <a:lnTo>
                      <a:pt x="1046" y="87"/>
                    </a:lnTo>
                    <a:lnTo>
                      <a:pt x="1100" y="94"/>
                    </a:lnTo>
                    <a:lnTo>
                      <a:pt x="1155" y="101"/>
                    </a:lnTo>
                    <a:lnTo>
                      <a:pt x="1205" y="112"/>
                    </a:lnTo>
                    <a:lnTo>
                      <a:pt x="1253" y="124"/>
                    </a:lnTo>
                    <a:lnTo>
                      <a:pt x="1299" y="138"/>
                    </a:lnTo>
                    <a:lnTo>
                      <a:pt x="1342" y="156"/>
                    </a:lnTo>
                    <a:lnTo>
                      <a:pt x="1383" y="176"/>
                    </a:lnTo>
                    <a:lnTo>
                      <a:pt x="1421" y="199"/>
                    </a:lnTo>
                    <a:lnTo>
                      <a:pt x="1454" y="227"/>
                    </a:lnTo>
                    <a:lnTo>
                      <a:pt x="1484" y="256"/>
                    </a:lnTo>
                    <a:lnTo>
                      <a:pt x="1511" y="286"/>
                    </a:lnTo>
                    <a:lnTo>
                      <a:pt x="1533" y="322"/>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7" name="Freeform 148"/>
              <p:cNvSpPr>
                <a:spLocks/>
              </p:cNvSpPr>
              <p:nvPr/>
            </p:nvSpPr>
            <p:spPr bwMode="auto">
              <a:xfrm>
                <a:off x="3806" y="1511"/>
                <a:ext cx="95" cy="14"/>
              </a:xfrm>
              <a:custGeom>
                <a:avLst/>
                <a:gdLst>
                  <a:gd name="T0" fmla="*/ 94 w 1999"/>
                  <a:gd name="T1" fmla="*/ 7 h 300"/>
                  <a:gd name="T2" fmla="*/ 92 w 1999"/>
                  <a:gd name="T3" fmla="*/ 4 h 300"/>
                  <a:gd name="T4" fmla="*/ 89 w 1999"/>
                  <a:gd name="T5" fmla="*/ 2 h 300"/>
                  <a:gd name="T6" fmla="*/ 84 w 1999"/>
                  <a:gd name="T7" fmla="*/ 1 h 300"/>
                  <a:gd name="T8" fmla="*/ 79 w 1999"/>
                  <a:gd name="T9" fmla="*/ 0 h 300"/>
                  <a:gd name="T10" fmla="*/ 73 w 1999"/>
                  <a:gd name="T11" fmla="*/ 0 h 300"/>
                  <a:gd name="T12" fmla="*/ 66 w 1999"/>
                  <a:gd name="T13" fmla="*/ 1 h 300"/>
                  <a:gd name="T14" fmla="*/ 59 w 1999"/>
                  <a:gd name="T15" fmla="*/ 2 h 300"/>
                  <a:gd name="T16" fmla="*/ 51 w 1999"/>
                  <a:gd name="T17" fmla="*/ 3 h 300"/>
                  <a:gd name="T18" fmla="*/ 44 w 1999"/>
                  <a:gd name="T19" fmla="*/ 5 h 300"/>
                  <a:gd name="T20" fmla="*/ 36 w 1999"/>
                  <a:gd name="T21" fmla="*/ 7 h 300"/>
                  <a:gd name="T22" fmla="*/ 28 w 1999"/>
                  <a:gd name="T23" fmla="*/ 8 h 300"/>
                  <a:gd name="T24" fmla="*/ 21 w 1999"/>
                  <a:gd name="T25" fmla="*/ 10 h 300"/>
                  <a:gd name="T26" fmla="*/ 14 w 1999"/>
                  <a:gd name="T27" fmla="*/ 11 h 300"/>
                  <a:gd name="T28" fmla="*/ 8 w 1999"/>
                  <a:gd name="T29" fmla="*/ 12 h 300"/>
                  <a:gd name="T30" fmla="*/ 2 w 1999"/>
                  <a:gd name="T31" fmla="*/ 12 h 300"/>
                  <a:gd name="T32" fmla="*/ 2 w 1999"/>
                  <a:gd name="T33" fmla="*/ 13 h 300"/>
                  <a:gd name="T34" fmla="*/ 7 w 1999"/>
                  <a:gd name="T35" fmla="*/ 14 h 300"/>
                  <a:gd name="T36" fmla="*/ 13 w 1999"/>
                  <a:gd name="T37" fmla="*/ 14 h 300"/>
                  <a:gd name="T38" fmla="*/ 19 w 1999"/>
                  <a:gd name="T39" fmla="*/ 14 h 300"/>
                  <a:gd name="T40" fmla="*/ 25 w 1999"/>
                  <a:gd name="T41" fmla="*/ 13 h 300"/>
                  <a:gd name="T42" fmla="*/ 32 w 1999"/>
                  <a:gd name="T43" fmla="*/ 12 h 300"/>
                  <a:gd name="T44" fmla="*/ 38 w 1999"/>
                  <a:gd name="T45" fmla="*/ 11 h 300"/>
                  <a:gd name="T46" fmla="*/ 45 w 1999"/>
                  <a:gd name="T47" fmla="*/ 9 h 300"/>
                  <a:gd name="T48" fmla="*/ 52 w 1999"/>
                  <a:gd name="T49" fmla="*/ 8 h 300"/>
                  <a:gd name="T50" fmla="*/ 59 w 1999"/>
                  <a:gd name="T51" fmla="*/ 7 h 300"/>
                  <a:gd name="T52" fmla="*/ 65 w 1999"/>
                  <a:gd name="T53" fmla="*/ 6 h 300"/>
                  <a:gd name="T54" fmla="*/ 72 w 1999"/>
                  <a:gd name="T55" fmla="*/ 5 h 300"/>
                  <a:gd name="T56" fmla="*/ 78 w 1999"/>
                  <a:gd name="T57" fmla="*/ 5 h 300"/>
                  <a:gd name="T58" fmla="*/ 83 w 1999"/>
                  <a:gd name="T59" fmla="*/ 5 h 300"/>
                  <a:gd name="T60" fmla="*/ 88 w 1999"/>
                  <a:gd name="T61" fmla="*/ 6 h 300"/>
                  <a:gd name="T62" fmla="*/ 93 w 1999"/>
                  <a:gd name="T63" fmla="*/ 8 h 3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9" h="300">
                    <a:moveTo>
                      <a:pt x="1999" y="195"/>
                    </a:moveTo>
                    <a:lnTo>
                      <a:pt x="1985" y="152"/>
                    </a:lnTo>
                    <a:lnTo>
                      <a:pt x="1965" y="115"/>
                    </a:lnTo>
                    <a:lnTo>
                      <a:pt x="1938" y="85"/>
                    </a:lnTo>
                    <a:lnTo>
                      <a:pt x="1904" y="58"/>
                    </a:lnTo>
                    <a:lnTo>
                      <a:pt x="1864" y="38"/>
                    </a:lnTo>
                    <a:lnTo>
                      <a:pt x="1819" y="22"/>
                    </a:lnTo>
                    <a:lnTo>
                      <a:pt x="1771" y="11"/>
                    </a:lnTo>
                    <a:lnTo>
                      <a:pt x="1714" y="3"/>
                    </a:lnTo>
                    <a:lnTo>
                      <a:pt x="1657" y="0"/>
                    </a:lnTo>
                    <a:lnTo>
                      <a:pt x="1594" y="0"/>
                    </a:lnTo>
                    <a:lnTo>
                      <a:pt x="1527" y="3"/>
                    </a:lnTo>
                    <a:lnTo>
                      <a:pt x="1457" y="9"/>
                    </a:lnTo>
                    <a:lnTo>
                      <a:pt x="1385" y="18"/>
                    </a:lnTo>
                    <a:lnTo>
                      <a:pt x="1313" y="30"/>
                    </a:lnTo>
                    <a:lnTo>
                      <a:pt x="1235" y="42"/>
                    </a:lnTo>
                    <a:lnTo>
                      <a:pt x="1158" y="56"/>
                    </a:lnTo>
                    <a:lnTo>
                      <a:pt x="1078" y="72"/>
                    </a:lnTo>
                    <a:lnTo>
                      <a:pt x="997" y="89"/>
                    </a:lnTo>
                    <a:lnTo>
                      <a:pt x="918" y="106"/>
                    </a:lnTo>
                    <a:lnTo>
                      <a:pt x="836" y="124"/>
                    </a:lnTo>
                    <a:lnTo>
                      <a:pt x="756" y="142"/>
                    </a:lnTo>
                    <a:lnTo>
                      <a:pt x="676" y="161"/>
                    </a:lnTo>
                    <a:lnTo>
                      <a:pt x="596" y="179"/>
                    </a:lnTo>
                    <a:lnTo>
                      <a:pt x="520" y="195"/>
                    </a:lnTo>
                    <a:lnTo>
                      <a:pt x="443" y="211"/>
                    </a:lnTo>
                    <a:lnTo>
                      <a:pt x="372" y="225"/>
                    </a:lnTo>
                    <a:lnTo>
                      <a:pt x="301" y="238"/>
                    </a:lnTo>
                    <a:lnTo>
                      <a:pt x="232" y="249"/>
                    </a:lnTo>
                    <a:lnTo>
                      <a:pt x="168" y="256"/>
                    </a:lnTo>
                    <a:lnTo>
                      <a:pt x="108" y="261"/>
                    </a:lnTo>
                    <a:lnTo>
                      <a:pt x="52" y="263"/>
                    </a:lnTo>
                    <a:lnTo>
                      <a:pt x="0" y="263"/>
                    </a:lnTo>
                    <a:lnTo>
                      <a:pt x="49" y="277"/>
                    </a:lnTo>
                    <a:lnTo>
                      <a:pt x="99" y="289"/>
                    </a:lnTo>
                    <a:lnTo>
                      <a:pt x="155" y="296"/>
                    </a:lnTo>
                    <a:lnTo>
                      <a:pt x="211" y="300"/>
                    </a:lnTo>
                    <a:lnTo>
                      <a:pt x="271" y="300"/>
                    </a:lnTo>
                    <a:lnTo>
                      <a:pt x="332" y="298"/>
                    </a:lnTo>
                    <a:lnTo>
                      <a:pt x="395" y="293"/>
                    </a:lnTo>
                    <a:lnTo>
                      <a:pt x="461" y="286"/>
                    </a:lnTo>
                    <a:lnTo>
                      <a:pt x="529" y="276"/>
                    </a:lnTo>
                    <a:lnTo>
                      <a:pt x="595" y="265"/>
                    </a:lnTo>
                    <a:lnTo>
                      <a:pt x="665" y="254"/>
                    </a:lnTo>
                    <a:lnTo>
                      <a:pt x="735" y="240"/>
                    </a:lnTo>
                    <a:lnTo>
                      <a:pt x="806" y="227"/>
                    </a:lnTo>
                    <a:lnTo>
                      <a:pt x="878" y="213"/>
                    </a:lnTo>
                    <a:lnTo>
                      <a:pt x="948" y="199"/>
                    </a:lnTo>
                    <a:lnTo>
                      <a:pt x="1021" y="183"/>
                    </a:lnTo>
                    <a:lnTo>
                      <a:pt x="1092" y="170"/>
                    </a:lnTo>
                    <a:lnTo>
                      <a:pt x="1163" y="156"/>
                    </a:lnTo>
                    <a:lnTo>
                      <a:pt x="1235" y="142"/>
                    </a:lnTo>
                    <a:lnTo>
                      <a:pt x="1304" y="131"/>
                    </a:lnTo>
                    <a:lnTo>
                      <a:pt x="1372" y="121"/>
                    </a:lnTo>
                    <a:lnTo>
                      <a:pt x="1439" y="114"/>
                    </a:lnTo>
                    <a:lnTo>
                      <a:pt x="1505" y="108"/>
                    </a:lnTo>
                    <a:lnTo>
                      <a:pt x="1569" y="105"/>
                    </a:lnTo>
                    <a:lnTo>
                      <a:pt x="1631" y="103"/>
                    </a:lnTo>
                    <a:lnTo>
                      <a:pt x="1693" y="105"/>
                    </a:lnTo>
                    <a:lnTo>
                      <a:pt x="1750" y="110"/>
                    </a:lnTo>
                    <a:lnTo>
                      <a:pt x="1807" y="119"/>
                    </a:lnTo>
                    <a:lnTo>
                      <a:pt x="1859" y="131"/>
                    </a:lnTo>
                    <a:lnTo>
                      <a:pt x="1910" y="148"/>
                    </a:lnTo>
                    <a:lnTo>
                      <a:pt x="1956" y="170"/>
                    </a:lnTo>
                    <a:lnTo>
                      <a:pt x="1999" y="195"/>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8" name="Freeform 149"/>
              <p:cNvSpPr>
                <a:spLocks/>
              </p:cNvSpPr>
              <p:nvPr/>
            </p:nvSpPr>
            <p:spPr bwMode="auto">
              <a:xfrm>
                <a:off x="3784" y="1535"/>
                <a:ext cx="80" cy="27"/>
              </a:xfrm>
              <a:custGeom>
                <a:avLst/>
                <a:gdLst>
                  <a:gd name="T0" fmla="*/ 77 w 1669"/>
                  <a:gd name="T1" fmla="*/ 2 h 573"/>
                  <a:gd name="T2" fmla="*/ 71 w 1669"/>
                  <a:gd name="T3" fmla="*/ 5 h 573"/>
                  <a:gd name="T4" fmla="*/ 65 w 1669"/>
                  <a:gd name="T5" fmla="*/ 7 h 573"/>
                  <a:gd name="T6" fmla="*/ 59 w 1669"/>
                  <a:gd name="T7" fmla="*/ 9 h 573"/>
                  <a:gd name="T8" fmla="*/ 52 w 1669"/>
                  <a:gd name="T9" fmla="*/ 10 h 573"/>
                  <a:gd name="T10" fmla="*/ 46 w 1669"/>
                  <a:gd name="T11" fmla="*/ 12 h 573"/>
                  <a:gd name="T12" fmla="*/ 39 w 1669"/>
                  <a:gd name="T13" fmla="*/ 13 h 573"/>
                  <a:gd name="T14" fmla="*/ 33 w 1669"/>
                  <a:gd name="T15" fmla="*/ 13 h 573"/>
                  <a:gd name="T16" fmla="*/ 27 w 1669"/>
                  <a:gd name="T17" fmla="*/ 14 h 573"/>
                  <a:gd name="T18" fmla="*/ 22 w 1669"/>
                  <a:gd name="T19" fmla="*/ 15 h 573"/>
                  <a:gd name="T20" fmla="*/ 17 w 1669"/>
                  <a:gd name="T21" fmla="*/ 16 h 573"/>
                  <a:gd name="T22" fmla="*/ 12 w 1669"/>
                  <a:gd name="T23" fmla="*/ 17 h 573"/>
                  <a:gd name="T24" fmla="*/ 8 w 1669"/>
                  <a:gd name="T25" fmla="*/ 18 h 573"/>
                  <a:gd name="T26" fmla="*/ 5 w 1669"/>
                  <a:gd name="T27" fmla="*/ 20 h 573"/>
                  <a:gd name="T28" fmla="*/ 2 w 1669"/>
                  <a:gd name="T29" fmla="*/ 23 h 573"/>
                  <a:gd name="T30" fmla="*/ 1 w 1669"/>
                  <a:gd name="T31" fmla="*/ 25 h 573"/>
                  <a:gd name="T32" fmla="*/ 2 w 1669"/>
                  <a:gd name="T33" fmla="*/ 26 h 573"/>
                  <a:gd name="T34" fmla="*/ 5 w 1669"/>
                  <a:gd name="T35" fmla="*/ 24 h 573"/>
                  <a:gd name="T36" fmla="*/ 10 w 1669"/>
                  <a:gd name="T37" fmla="*/ 22 h 573"/>
                  <a:gd name="T38" fmla="*/ 15 w 1669"/>
                  <a:gd name="T39" fmla="*/ 20 h 573"/>
                  <a:gd name="T40" fmla="*/ 20 w 1669"/>
                  <a:gd name="T41" fmla="*/ 19 h 573"/>
                  <a:gd name="T42" fmla="*/ 27 w 1669"/>
                  <a:gd name="T43" fmla="*/ 18 h 573"/>
                  <a:gd name="T44" fmla="*/ 33 w 1669"/>
                  <a:gd name="T45" fmla="*/ 17 h 573"/>
                  <a:gd name="T46" fmla="*/ 39 w 1669"/>
                  <a:gd name="T47" fmla="*/ 17 h 573"/>
                  <a:gd name="T48" fmla="*/ 45 w 1669"/>
                  <a:gd name="T49" fmla="*/ 16 h 573"/>
                  <a:gd name="T50" fmla="*/ 52 w 1669"/>
                  <a:gd name="T51" fmla="*/ 15 h 573"/>
                  <a:gd name="T52" fmla="*/ 58 w 1669"/>
                  <a:gd name="T53" fmla="*/ 14 h 573"/>
                  <a:gd name="T54" fmla="*/ 63 w 1669"/>
                  <a:gd name="T55" fmla="*/ 12 h 573"/>
                  <a:gd name="T56" fmla="*/ 68 w 1669"/>
                  <a:gd name="T57" fmla="*/ 10 h 573"/>
                  <a:gd name="T58" fmla="*/ 73 w 1669"/>
                  <a:gd name="T59" fmla="*/ 8 h 573"/>
                  <a:gd name="T60" fmla="*/ 76 w 1669"/>
                  <a:gd name="T61" fmla="*/ 5 h 573"/>
                  <a:gd name="T62" fmla="*/ 79 w 1669"/>
                  <a:gd name="T63" fmla="*/ 2 h 5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9" h="573">
                    <a:moveTo>
                      <a:pt x="1669" y="0"/>
                    </a:moveTo>
                    <a:lnTo>
                      <a:pt x="1610" y="36"/>
                    </a:lnTo>
                    <a:lnTo>
                      <a:pt x="1547" y="69"/>
                    </a:lnTo>
                    <a:lnTo>
                      <a:pt x="1484" y="99"/>
                    </a:lnTo>
                    <a:lnTo>
                      <a:pt x="1421" y="126"/>
                    </a:lnTo>
                    <a:lnTo>
                      <a:pt x="1356" y="149"/>
                    </a:lnTo>
                    <a:lnTo>
                      <a:pt x="1289" y="172"/>
                    </a:lnTo>
                    <a:lnTo>
                      <a:pt x="1223" y="190"/>
                    </a:lnTo>
                    <a:lnTo>
                      <a:pt x="1156" y="206"/>
                    </a:lnTo>
                    <a:lnTo>
                      <a:pt x="1088" y="222"/>
                    </a:lnTo>
                    <a:lnTo>
                      <a:pt x="1020" y="234"/>
                    </a:lnTo>
                    <a:lnTo>
                      <a:pt x="954" y="247"/>
                    </a:lnTo>
                    <a:lnTo>
                      <a:pt x="887" y="256"/>
                    </a:lnTo>
                    <a:lnTo>
                      <a:pt x="823" y="266"/>
                    </a:lnTo>
                    <a:lnTo>
                      <a:pt x="757" y="275"/>
                    </a:lnTo>
                    <a:lnTo>
                      <a:pt x="695" y="283"/>
                    </a:lnTo>
                    <a:lnTo>
                      <a:pt x="633" y="291"/>
                    </a:lnTo>
                    <a:lnTo>
                      <a:pt x="572" y="301"/>
                    </a:lnTo>
                    <a:lnTo>
                      <a:pt x="512" y="309"/>
                    </a:lnTo>
                    <a:lnTo>
                      <a:pt x="457" y="318"/>
                    </a:lnTo>
                    <a:lnTo>
                      <a:pt x="402" y="326"/>
                    </a:lnTo>
                    <a:lnTo>
                      <a:pt x="350" y="337"/>
                    </a:lnTo>
                    <a:lnTo>
                      <a:pt x="299" y="348"/>
                    </a:lnTo>
                    <a:lnTo>
                      <a:pt x="254" y="360"/>
                    </a:lnTo>
                    <a:lnTo>
                      <a:pt x="211" y="375"/>
                    </a:lnTo>
                    <a:lnTo>
                      <a:pt x="169" y="391"/>
                    </a:lnTo>
                    <a:lnTo>
                      <a:pt x="133" y="409"/>
                    </a:lnTo>
                    <a:lnTo>
                      <a:pt x="101" y="429"/>
                    </a:lnTo>
                    <a:lnTo>
                      <a:pt x="73" y="453"/>
                    </a:lnTo>
                    <a:lnTo>
                      <a:pt x="47" y="478"/>
                    </a:lnTo>
                    <a:lnTo>
                      <a:pt x="27" y="506"/>
                    </a:lnTo>
                    <a:lnTo>
                      <a:pt x="11" y="539"/>
                    </a:lnTo>
                    <a:lnTo>
                      <a:pt x="0" y="573"/>
                    </a:lnTo>
                    <a:lnTo>
                      <a:pt x="32" y="546"/>
                    </a:lnTo>
                    <a:lnTo>
                      <a:pt x="69" y="522"/>
                    </a:lnTo>
                    <a:lnTo>
                      <a:pt x="110" y="501"/>
                    </a:lnTo>
                    <a:lnTo>
                      <a:pt x="155" y="481"/>
                    </a:lnTo>
                    <a:lnTo>
                      <a:pt x="204" y="463"/>
                    </a:lnTo>
                    <a:lnTo>
                      <a:pt x="256" y="447"/>
                    </a:lnTo>
                    <a:lnTo>
                      <a:pt x="311" y="433"/>
                    </a:lnTo>
                    <a:lnTo>
                      <a:pt x="368" y="419"/>
                    </a:lnTo>
                    <a:lnTo>
                      <a:pt x="427" y="409"/>
                    </a:lnTo>
                    <a:lnTo>
                      <a:pt x="489" y="398"/>
                    </a:lnTo>
                    <a:lnTo>
                      <a:pt x="553" y="387"/>
                    </a:lnTo>
                    <a:lnTo>
                      <a:pt x="617" y="378"/>
                    </a:lnTo>
                    <a:lnTo>
                      <a:pt x="683" y="369"/>
                    </a:lnTo>
                    <a:lnTo>
                      <a:pt x="750" y="360"/>
                    </a:lnTo>
                    <a:lnTo>
                      <a:pt x="817" y="353"/>
                    </a:lnTo>
                    <a:lnTo>
                      <a:pt x="883" y="343"/>
                    </a:lnTo>
                    <a:lnTo>
                      <a:pt x="949" y="334"/>
                    </a:lnTo>
                    <a:lnTo>
                      <a:pt x="1015" y="325"/>
                    </a:lnTo>
                    <a:lnTo>
                      <a:pt x="1079" y="314"/>
                    </a:lnTo>
                    <a:lnTo>
                      <a:pt x="1141" y="301"/>
                    </a:lnTo>
                    <a:lnTo>
                      <a:pt x="1203" y="288"/>
                    </a:lnTo>
                    <a:lnTo>
                      <a:pt x="1262" y="272"/>
                    </a:lnTo>
                    <a:lnTo>
                      <a:pt x="1319" y="256"/>
                    </a:lnTo>
                    <a:lnTo>
                      <a:pt x="1374" y="238"/>
                    </a:lnTo>
                    <a:lnTo>
                      <a:pt x="1424" y="218"/>
                    </a:lnTo>
                    <a:lnTo>
                      <a:pt x="1473" y="195"/>
                    </a:lnTo>
                    <a:lnTo>
                      <a:pt x="1516" y="170"/>
                    </a:lnTo>
                    <a:lnTo>
                      <a:pt x="1557" y="142"/>
                    </a:lnTo>
                    <a:lnTo>
                      <a:pt x="1592" y="112"/>
                    </a:lnTo>
                    <a:lnTo>
                      <a:pt x="1623" y="78"/>
                    </a:lnTo>
                    <a:lnTo>
                      <a:pt x="1650" y="42"/>
                    </a:lnTo>
                    <a:lnTo>
                      <a:pt x="1669"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89" name="Freeform 150"/>
              <p:cNvSpPr>
                <a:spLocks/>
              </p:cNvSpPr>
              <p:nvPr/>
            </p:nvSpPr>
            <p:spPr bwMode="auto">
              <a:xfrm>
                <a:off x="3781" y="1565"/>
                <a:ext cx="80" cy="41"/>
              </a:xfrm>
              <a:custGeom>
                <a:avLst/>
                <a:gdLst>
                  <a:gd name="T0" fmla="*/ 79 w 1666"/>
                  <a:gd name="T1" fmla="*/ 3 h 851"/>
                  <a:gd name="T2" fmla="*/ 75 w 1666"/>
                  <a:gd name="T3" fmla="*/ 8 h 851"/>
                  <a:gd name="T4" fmla="*/ 70 w 1666"/>
                  <a:gd name="T5" fmla="*/ 13 h 851"/>
                  <a:gd name="T6" fmla="*/ 65 w 1666"/>
                  <a:gd name="T7" fmla="*/ 16 h 851"/>
                  <a:gd name="T8" fmla="*/ 59 w 1666"/>
                  <a:gd name="T9" fmla="*/ 19 h 851"/>
                  <a:gd name="T10" fmla="*/ 53 w 1666"/>
                  <a:gd name="T11" fmla="*/ 21 h 851"/>
                  <a:gd name="T12" fmla="*/ 46 w 1666"/>
                  <a:gd name="T13" fmla="*/ 23 h 851"/>
                  <a:gd name="T14" fmla="*/ 40 w 1666"/>
                  <a:gd name="T15" fmla="*/ 24 h 851"/>
                  <a:gd name="T16" fmla="*/ 33 w 1666"/>
                  <a:gd name="T17" fmla="*/ 25 h 851"/>
                  <a:gd name="T18" fmla="*/ 27 w 1666"/>
                  <a:gd name="T19" fmla="*/ 26 h 851"/>
                  <a:gd name="T20" fmla="*/ 21 w 1666"/>
                  <a:gd name="T21" fmla="*/ 27 h 851"/>
                  <a:gd name="T22" fmla="*/ 15 w 1666"/>
                  <a:gd name="T23" fmla="*/ 29 h 851"/>
                  <a:gd name="T24" fmla="*/ 10 w 1666"/>
                  <a:gd name="T25" fmla="*/ 30 h 851"/>
                  <a:gd name="T26" fmla="*/ 6 w 1666"/>
                  <a:gd name="T27" fmla="*/ 33 h 851"/>
                  <a:gd name="T28" fmla="*/ 3 w 1666"/>
                  <a:gd name="T29" fmla="*/ 35 h 851"/>
                  <a:gd name="T30" fmla="*/ 1 w 1666"/>
                  <a:gd name="T31" fmla="*/ 39 h 851"/>
                  <a:gd name="T32" fmla="*/ 1 w 1666"/>
                  <a:gd name="T33" fmla="*/ 39 h 851"/>
                  <a:gd name="T34" fmla="*/ 5 w 1666"/>
                  <a:gd name="T35" fmla="*/ 37 h 851"/>
                  <a:gd name="T36" fmla="*/ 10 w 1666"/>
                  <a:gd name="T37" fmla="*/ 35 h 851"/>
                  <a:gd name="T38" fmla="*/ 16 w 1666"/>
                  <a:gd name="T39" fmla="*/ 33 h 851"/>
                  <a:gd name="T40" fmla="*/ 22 w 1666"/>
                  <a:gd name="T41" fmla="*/ 32 h 851"/>
                  <a:gd name="T42" fmla="*/ 29 w 1666"/>
                  <a:gd name="T43" fmla="*/ 31 h 851"/>
                  <a:gd name="T44" fmla="*/ 36 w 1666"/>
                  <a:gd name="T45" fmla="*/ 30 h 851"/>
                  <a:gd name="T46" fmla="*/ 43 w 1666"/>
                  <a:gd name="T47" fmla="*/ 29 h 851"/>
                  <a:gd name="T48" fmla="*/ 50 w 1666"/>
                  <a:gd name="T49" fmla="*/ 28 h 851"/>
                  <a:gd name="T50" fmla="*/ 56 w 1666"/>
                  <a:gd name="T51" fmla="*/ 26 h 851"/>
                  <a:gd name="T52" fmla="*/ 62 w 1666"/>
                  <a:gd name="T53" fmla="*/ 24 h 851"/>
                  <a:gd name="T54" fmla="*/ 68 w 1666"/>
                  <a:gd name="T55" fmla="*/ 22 h 851"/>
                  <a:gd name="T56" fmla="*/ 73 w 1666"/>
                  <a:gd name="T57" fmla="*/ 18 h 851"/>
                  <a:gd name="T58" fmla="*/ 76 w 1666"/>
                  <a:gd name="T59" fmla="*/ 14 h 851"/>
                  <a:gd name="T60" fmla="*/ 79 w 1666"/>
                  <a:gd name="T61" fmla="*/ 9 h 851"/>
                  <a:gd name="T62" fmla="*/ 80 w 1666"/>
                  <a:gd name="T63" fmla="*/ 3 h 8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6" h="851">
                    <a:moveTo>
                      <a:pt x="1666" y="0"/>
                    </a:moveTo>
                    <a:lnTo>
                      <a:pt x="1637" y="63"/>
                    </a:lnTo>
                    <a:lnTo>
                      <a:pt x="1601" y="121"/>
                    </a:lnTo>
                    <a:lnTo>
                      <a:pt x="1561" y="172"/>
                    </a:lnTo>
                    <a:lnTo>
                      <a:pt x="1517" y="220"/>
                    </a:lnTo>
                    <a:lnTo>
                      <a:pt x="1467" y="263"/>
                    </a:lnTo>
                    <a:lnTo>
                      <a:pt x="1414" y="300"/>
                    </a:lnTo>
                    <a:lnTo>
                      <a:pt x="1357" y="335"/>
                    </a:lnTo>
                    <a:lnTo>
                      <a:pt x="1298" y="364"/>
                    </a:lnTo>
                    <a:lnTo>
                      <a:pt x="1235" y="391"/>
                    </a:lnTo>
                    <a:lnTo>
                      <a:pt x="1172" y="414"/>
                    </a:lnTo>
                    <a:lnTo>
                      <a:pt x="1105" y="436"/>
                    </a:lnTo>
                    <a:lnTo>
                      <a:pt x="1037" y="454"/>
                    </a:lnTo>
                    <a:lnTo>
                      <a:pt x="968" y="471"/>
                    </a:lnTo>
                    <a:lnTo>
                      <a:pt x="898" y="485"/>
                    </a:lnTo>
                    <a:lnTo>
                      <a:pt x="827" y="499"/>
                    </a:lnTo>
                    <a:lnTo>
                      <a:pt x="759" y="512"/>
                    </a:lnTo>
                    <a:lnTo>
                      <a:pt x="689" y="522"/>
                    </a:lnTo>
                    <a:lnTo>
                      <a:pt x="622" y="533"/>
                    </a:lnTo>
                    <a:lnTo>
                      <a:pt x="555" y="546"/>
                    </a:lnTo>
                    <a:lnTo>
                      <a:pt x="490" y="556"/>
                    </a:lnTo>
                    <a:lnTo>
                      <a:pt x="427" y="570"/>
                    </a:lnTo>
                    <a:lnTo>
                      <a:pt x="367" y="584"/>
                    </a:lnTo>
                    <a:lnTo>
                      <a:pt x="310" y="599"/>
                    </a:lnTo>
                    <a:lnTo>
                      <a:pt x="256" y="615"/>
                    </a:lnTo>
                    <a:lnTo>
                      <a:pt x="207" y="633"/>
                    </a:lnTo>
                    <a:lnTo>
                      <a:pt x="161" y="654"/>
                    </a:lnTo>
                    <a:lnTo>
                      <a:pt x="121" y="677"/>
                    </a:lnTo>
                    <a:lnTo>
                      <a:pt x="85" y="705"/>
                    </a:lnTo>
                    <a:lnTo>
                      <a:pt x="54" y="735"/>
                    </a:lnTo>
                    <a:lnTo>
                      <a:pt x="29" y="769"/>
                    </a:lnTo>
                    <a:lnTo>
                      <a:pt x="11" y="807"/>
                    </a:lnTo>
                    <a:lnTo>
                      <a:pt x="0" y="851"/>
                    </a:lnTo>
                    <a:lnTo>
                      <a:pt x="31" y="818"/>
                    </a:lnTo>
                    <a:lnTo>
                      <a:pt x="68" y="789"/>
                    </a:lnTo>
                    <a:lnTo>
                      <a:pt x="110" y="764"/>
                    </a:lnTo>
                    <a:lnTo>
                      <a:pt x="159" y="741"/>
                    </a:lnTo>
                    <a:lnTo>
                      <a:pt x="211" y="721"/>
                    </a:lnTo>
                    <a:lnTo>
                      <a:pt x="267" y="703"/>
                    </a:lnTo>
                    <a:lnTo>
                      <a:pt x="328" y="688"/>
                    </a:lnTo>
                    <a:lnTo>
                      <a:pt x="392" y="674"/>
                    </a:lnTo>
                    <a:lnTo>
                      <a:pt x="458" y="661"/>
                    </a:lnTo>
                    <a:lnTo>
                      <a:pt x="527" y="650"/>
                    </a:lnTo>
                    <a:lnTo>
                      <a:pt x="597" y="640"/>
                    </a:lnTo>
                    <a:lnTo>
                      <a:pt x="667" y="629"/>
                    </a:lnTo>
                    <a:lnTo>
                      <a:pt x="741" y="620"/>
                    </a:lnTo>
                    <a:lnTo>
                      <a:pt x="813" y="609"/>
                    </a:lnTo>
                    <a:lnTo>
                      <a:pt x="887" y="599"/>
                    </a:lnTo>
                    <a:lnTo>
                      <a:pt x="959" y="586"/>
                    </a:lnTo>
                    <a:lnTo>
                      <a:pt x="1032" y="572"/>
                    </a:lnTo>
                    <a:lnTo>
                      <a:pt x="1101" y="556"/>
                    </a:lnTo>
                    <a:lnTo>
                      <a:pt x="1170" y="540"/>
                    </a:lnTo>
                    <a:lnTo>
                      <a:pt x="1235" y="521"/>
                    </a:lnTo>
                    <a:lnTo>
                      <a:pt x="1298" y="499"/>
                    </a:lnTo>
                    <a:lnTo>
                      <a:pt x="1357" y="476"/>
                    </a:lnTo>
                    <a:lnTo>
                      <a:pt x="1414" y="447"/>
                    </a:lnTo>
                    <a:lnTo>
                      <a:pt x="1464" y="416"/>
                    </a:lnTo>
                    <a:lnTo>
                      <a:pt x="1510" y="382"/>
                    </a:lnTo>
                    <a:lnTo>
                      <a:pt x="1552" y="343"/>
                    </a:lnTo>
                    <a:lnTo>
                      <a:pt x="1588" y="299"/>
                    </a:lnTo>
                    <a:lnTo>
                      <a:pt x="1619" y="250"/>
                    </a:lnTo>
                    <a:lnTo>
                      <a:pt x="1641" y="197"/>
                    </a:lnTo>
                    <a:lnTo>
                      <a:pt x="1657" y="137"/>
                    </a:lnTo>
                    <a:lnTo>
                      <a:pt x="1666" y="72"/>
                    </a:lnTo>
                    <a:lnTo>
                      <a:pt x="1666" y="0"/>
                    </a:lnTo>
                    <a:close/>
                  </a:path>
                </a:pathLst>
              </a:custGeom>
              <a:solidFill>
                <a:srgbClr val="FFB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90" name="Freeform 151"/>
              <p:cNvSpPr>
                <a:spLocks/>
              </p:cNvSpPr>
              <p:nvPr/>
            </p:nvSpPr>
            <p:spPr bwMode="auto">
              <a:xfrm>
                <a:off x="3781" y="1612"/>
                <a:ext cx="24" cy="56"/>
              </a:xfrm>
              <a:custGeom>
                <a:avLst/>
                <a:gdLst>
                  <a:gd name="T0" fmla="*/ 20 w 507"/>
                  <a:gd name="T1" fmla="*/ 0 h 1179"/>
                  <a:gd name="T2" fmla="*/ 21 w 507"/>
                  <a:gd name="T3" fmla="*/ 5 h 1179"/>
                  <a:gd name="T4" fmla="*/ 21 w 507"/>
                  <a:gd name="T5" fmla="*/ 9 h 1179"/>
                  <a:gd name="T6" fmla="*/ 20 w 507"/>
                  <a:gd name="T7" fmla="*/ 13 h 1179"/>
                  <a:gd name="T8" fmla="*/ 19 w 507"/>
                  <a:gd name="T9" fmla="*/ 17 h 1179"/>
                  <a:gd name="T10" fmla="*/ 17 w 507"/>
                  <a:gd name="T11" fmla="*/ 20 h 1179"/>
                  <a:gd name="T12" fmla="*/ 15 w 507"/>
                  <a:gd name="T13" fmla="*/ 24 h 1179"/>
                  <a:gd name="T14" fmla="*/ 13 w 507"/>
                  <a:gd name="T15" fmla="*/ 27 h 1179"/>
                  <a:gd name="T16" fmla="*/ 11 w 507"/>
                  <a:gd name="T17" fmla="*/ 30 h 1179"/>
                  <a:gd name="T18" fmla="*/ 8 w 507"/>
                  <a:gd name="T19" fmla="*/ 33 h 1179"/>
                  <a:gd name="T20" fmla="*/ 6 w 507"/>
                  <a:gd name="T21" fmla="*/ 36 h 1179"/>
                  <a:gd name="T22" fmla="*/ 4 w 507"/>
                  <a:gd name="T23" fmla="*/ 39 h 1179"/>
                  <a:gd name="T24" fmla="*/ 3 w 507"/>
                  <a:gd name="T25" fmla="*/ 42 h 1179"/>
                  <a:gd name="T26" fmla="*/ 1 w 507"/>
                  <a:gd name="T27" fmla="*/ 45 h 1179"/>
                  <a:gd name="T28" fmla="*/ 0 w 507"/>
                  <a:gd name="T29" fmla="*/ 49 h 1179"/>
                  <a:gd name="T30" fmla="*/ 0 w 507"/>
                  <a:gd name="T31" fmla="*/ 52 h 1179"/>
                  <a:gd name="T32" fmla="*/ 0 w 507"/>
                  <a:gd name="T33" fmla="*/ 56 h 1179"/>
                  <a:gd name="T34" fmla="*/ 1 w 507"/>
                  <a:gd name="T35" fmla="*/ 53 h 1179"/>
                  <a:gd name="T36" fmla="*/ 2 w 507"/>
                  <a:gd name="T37" fmla="*/ 50 h 1179"/>
                  <a:gd name="T38" fmla="*/ 4 w 507"/>
                  <a:gd name="T39" fmla="*/ 47 h 1179"/>
                  <a:gd name="T40" fmla="*/ 6 w 507"/>
                  <a:gd name="T41" fmla="*/ 44 h 1179"/>
                  <a:gd name="T42" fmla="*/ 8 w 507"/>
                  <a:gd name="T43" fmla="*/ 41 h 1179"/>
                  <a:gd name="T44" fmla="*/ 11 w 507"/>
                  <a:gd name="T45" fmla="*/ 37 h 1179"/>
                  <a:gd name="T46" fmla="*/ 14 w 507"/>
                  <a:gd name="T47" fmla="*/ 34 h 1179"/>
                  <a:gd name="T48" fmla="*/ 16 w 507"/>
                  <a:gd name="T49" fmla="*/ 31 h 1179"/>
                  <a:gd name="T50" fmla="*/ 19 w 507"/>
                  <a:gd name="T51" fmla="*/ 28 h 1179"/>
                  <a:gd name="T52" fmla="*/ 21 w 507"/>
                  <a:gd name="T53" fmla="*/ 24 h 1179"/>
                  <a:gd name="T54" fmla="*/ 22 w 507"/>
                  <a:gd name="T55" fmla="*/ 21 h 1179"/>
                  <a:gd name="T56" fmla="*/ 24 w 507"/>
                  <a:gd name="T57" fmla="*/ 17 h 1179"/>
                  <a:gd name="T58" fmla="*/ 24 w 507"/>
                  <a:gd name="T59" fmla="*/ 13 h 1179"/>
                  <a:gd name="T60" fmla="*/ 24 w 507"/>
                  <a:gd name="T61" fmla="*/ 9 h 1179"/>
                  <a:gd name="T62" fmla="*/ 22 w 507"/>
                  <a:gd name="T63" fmla="*/ 5 h 1179"/>
                  <a:gd name="T64" fmla="*/ 20 w 507"/>
                  <a:gd name="T65" fmla="*/ 0 h 1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7" h="1179">
                    <a:moveTo>
                      <a:pt x="429" y="0"/>
                    </a:moveTo>
                    <a:lnTo>
                      <a:pt x="440" y="97"/>
                    </a:lnTo>
                    <a:lnTo>
                      <a:pt x="436" y="187"/>
                    </a:lnTo>
                    <a:lnTo>
                      <a:pt x="420" y="272"/>
                    </a:lnTo>
                    <a:lnTo>
                      <a:pt x="393" y="351"/>
                    </a:lnTo>
                    <a:lnTo>
                      <a:pt x="358" y="425"/>
                    </a:lnTo>
                    <a:lnTo>
                      <a:pt x="319" y="498"/>
                    </a:lnTo>
                    <a:lnTo>
                      <a:pt x="274" y="566"/>
                    </a:lnTo>
                    <a:lnTo>
                      <a:pt x="226" y="631"/>
                    </a:lnTo>
                    <a:lnTo>
                      <a:pt x="178" y="695"/>
                    </a:lnTo>
                    <a:lnTo>
                      <a:pt x="133" y="761"/>
                    </a:lnTo>
                    <a:lnTo>
                      <a:pt x="91" y="825"/>
                    </a:lnTo>
                    <a:lnTo>
                      <a:pt x="54" y="891"/>
                    </a:lnTo>
                    <a:lnTo>
                      <a:pt x="25" y="957"/>
                    </a:lnTo>
                    <a:lnTo>
                      <a:pt x="7" y="1027"/>
                    </a:lnTo>
                    <a:lnTo>
                      <a:pt x="0" y="1101"/>
                    </a:lnTo>
                    <a:lnTo>
                      <a:pt x="5" y="1179"/>
                    </a:lnTo>
                    <a:lnTo>
                      <a:pt x="18" y="1112"/>
                    </a:lnTo>
                    <a:lnTo>
                      <a:pt x="43" y="1047"/>
                    </a:lnTo>
                    <a:lnTo>
                      <a:pt x="81" y="982"/>
                    </a:lnTo>
                    <a:lnTo>
                      <a:pt x="126" y="919"/>
                    </a:lnTo>
                    <a:lnTo>
                      <a:pt x="178" y="854"/>
                    </a:lnTo>
                    <a:lnTo>
                      <a:pt x="232" y="788"/>
                    </a:lnTo>
                    <a:lnTo>
                      <a:pt x="288" y="720"/>
                    </a:lnTo>
                    <a:lnTo>
                      <a:pt x="344" y="652"/>
                    </a:lnTo>
                    <a:lnTo>
                      <a:pt x="395" y="582"/>
                    </a:lnTo>
                    <a:lnTo>
                      <a:pt x="438" y="510"/>
                    </a:lnTo>
                    <a:lnTo>
                      <a:pt x="474" y="434"/>
                    </a:lnTo>
                    <a:lnTo>
                      <a:pt x="497" y="354"/>
                    </a:lnTo>
                    <a:lnTo>
                      <a:pt x="507" y="274"/>
                    </a:lnTo>
                    <a:lnTo>
                      <a:pt x="500" y="187"/>
                    </a:lnTo>
                    <a:lnTo>
                      <a:pt x="475" y="95"/>
                    </a:lnTo>
                    <a:lnTo>
                      <a:pt x="429"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91" name="Freeform 152"/>
              <p:cNvSpPr>
                <a:spLocks/>
              </p:cNvSpPr>
              <p:nvPr/>
            </p:nvSpPr>
            <p:spPr bwMode="auto">
              <a:xfrm>
                <a:off x="3798" y="1653"/>
                <a:ext cx="17" cy="46"/>
              </a:xfrm>
              <a:custGeom>
                <a:avLst/>
                <a:gdLst>
                  <a:gd name="T0" fmla="*/ 4 w 355"/>
                  <a:gd name="T1" fmla="*/ 0 h 967"/>
                  <a:gd name="T2" fmla="*/ 2 w 355"/>
                  <a:gd name="T3" fmla="*/ 3 h 967"/>
                  <a:gd name="T4" fmla="*/ 1 w 355"/>
                  <a:gd name="T5" fmla="*/ 6 h 967"/>
                  <a:gd name="T6" fmla="*/ 0 w 355"/>
                  <a:gd name="T7" fmla="*/ 9 h 967"/>
                  <a:gd name="T8" fmla="*/ 0 w 355"/>
                  <a:gd name="T9" fmla="*/ 12 h 967"/>
                  <a:gd name="T10" fmla="*/ 1 w 355"/>
                  <a:gd name="T11" fmla="*/ 15 h 967"/>
                  <a:gd name="T12" fmla="*/ 2 w 355"/>
                  <a:gd name="T13" fmla="*/ 18 h 967"/>
                  <a:gd name="T14" fmla="*/ 3 w 355"/>
                  <a:gd name="T15" fmla="*/ 21 h 967"/>
                  <a:gd name="T16" fmla="*/ 5 w 355"/>
                  <a:gd name="T17" fmla="*/ 24 h 967"/>
                  <a:gd name="T18" fmla="*/ 7 w 355"/>
                  <a:gd name="T19" fmla="*/ 27 h 967"/>
                  <a:gd name="T20" fmla="*/ 9 w 355"/>
                  <a:gd name="T21" fmla="*/ 30 h 967"/>
                  <a:gd name="T22" fmla="*/ 11 w 355"/>
                  <a:gd name="T23" fmla="*/ 33 h 967"/>
                  <a:gd name="T24" fmla="*/ 12 w 355"/>
                  <a:gd name="T25" fmla="*/ 36 h 967"/>
                  <a:gd name="T26" fmla="*/ 14 w 355"/>
                  <a:gd name="T27" fmla="*/ 38 h 967"/>
                  <a:gd name="T28" fmla="*/ 15 w 355"/>
                  <a:gd name="T29" fmla="*/ 41 h 967"/>
                  <a:gd name="T30" fmla="*/ 15 w 355"/>
                  <a:gd name="T31" fmla="*/ 43 h 967"/>
                  <a:gd name="T32" fmla="*/ 15 w 355"/>
                  <a:gd name="T33" fmla="*/ 46 h 967"/>
                  <a:gd name="T34" fmla="*/ 16 w 355"/>
                  <a:gd name="T35" fmla="*/ 43 h 967"/>
                  <a:gd name="T36" fmla="*/ 17 w 355"/>
                  <a:gd name="T37" fmla="*/ 41 h 967"/>
                  <a:gd name="T38" fmla="*/ 17 w 355"/>
                  <a:gd name="T39" fmla="*/ 38 h 967"/>
                  <a:gd name="T40" fmla="*/ 17 w 355"/>
                  <a:gd name="T41" fmla="*/ 36 h 967"/>
                  <a:gd name="T42" fmla="*/ 16 w 355"/>
                  <a:gd name="T43" fmla="*/ 33 h 967"/>
                  <a:gd name="T44" fmla="*/ 15 w 355"/>
                  <a:gd name="T45" fmla="*/ 31 h 967"/>
                  <a:gd name="T46" fmla="*/ 13 w 355"/>
                  <a:gd name="T47" fmla="*/ 28 h 967"/>
                  <a:gd name="T48" fmla="*/ 12 w 355"/>
                  <a:gd name="T49" fmla="*/ 26 h 967"/>
                  <a:gd name="T50" fmla="*/ 10 w 355"/>
                  <a:gd name="T51" fmla="*/ 24 h 967"/>
                  <a:gd name="T52" fmla="*/ 9 w 355"/>
                  <a:gd name="T53" fmla="*/ 21 h 967"/>
                  <a:gd name="T54" fmla="*/ 7 w 355"/>
                  <a:gd name="T55" fmla="*/ 18 h 967"/>
                  <a:gd name="T56" fmla="*/ 6 w 355"/>
                  <a:gd name="T57" fmla="*/ 15 h 967"/>
                  <a:gd name="T58" fmla="*/ 5 w 355"/>
                  <a:gd name="T59" fmla="*/ 12 h 967"/>
                  <a:gd name="T60" fmla="*/ 4 w 355"/>
                  <a:gd name="T61" fmla="*/ 8 h 967"/>
                  <a:gd name="T62" fmla="*/ 4 w 355"/>
                  <a:gd name="T63" fmla="*/ 4 h 967"/>
                  <a:gd name="T64" fmla="*/ 4 w 355"/>
                  <a:gd name="T65" fmla="*/ 0 h 9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5" h="967">
                    <a:moveTo>
                      <a:pt x="90" y="0"/>
                    </a:moveTo>
                    <a:lnTo>
                      <a:pt x="42" y="62"/>
                    </a:lnTo>
                    <a:lnTo>
                      <a:pt x="12" y="125"/>
                    </a:lnTo>
                    <a:lnTo>
                      <a:pt x="0" y="189"/>
                    </a:lnTo>
                    <a:lnTo>
                      <a:pt x="0" y="251"/>
                    </a:lnTo>
                    <a:lnTo>
                      <a:pt x="14" y="315"/>
                    </a:lnTo>
                    <a:lnTo>
                      <a:pt x="37" y="379"/>
                    </a:lnTo>
                    <a:lnTo>
                      <a:pt x="67" y="443"/>
                    </a:lnTo>
                    <a:lnTo>
                      <a:pt x="103" y="505"/>
                    </a:lnTo>
                    <a:lnTo>
                      <a:pt x="142" y="567"/>
                    </a:lnTo>
                    <a:lnTo>
                      <a:pt x="183" y="628"/>
                    </a:lnTo>
                    <a:lnTo>
                      <a:pt x="220" y="690"/>
                    </a:lnTo>
                    <a:lnTo>
                      <a:pt x="256" y="747"/>
                    </a:lnTo>
                    <a:lnTo>
                      <a:pt x="285" y="805"/>
                    </a:lnTo>
                    <a:lnTo>
                      <a:pt x="307" y="861"/>
                    </a:lnTo>
                    <a:lnTo>
                      <a:pt x="318" y="914"/>
                    </a:lnTo>
                    <a:lnTo>
                      <a:pt x="318" y="967"/>
                    </a:lnTo>
                    <a:lnTo>
                      <a:pt x="343" y="907"/>
                    </a:lnTo>
                    <a:lnTo>
                      <a:pt x="353" y="852"/>
                    </a:lnTo>
                    <a:lnTo>
                      <a:pt x="355" y="800"/>
                    </a:lnTo>
                    <a:lnTo>
                      <a:pt x="346" y="749"/>
                    </a:lnTo>
                    <a:lnTo>
                      <a:pt x="328" y="699"/>
                    </a:lnTo>
                    <a:lnTo>
                      <a:pt x="305" y="649"/>
                    </a:lnTo>
                    <a:lnTo>
                      <a:pt x="277" y="599"/>
                    </a:lnTo>
                    <a:lnTo>
                      <a:pt x="247" y="549"/>
                    </a:lnTo>
                    <a:lnTo>
                      <a:pt x="215" y="495"/>
                    </a:lnTo>
                    <a:lnTo>
                      <a:pt x="183" y="439"/>
                    </a:lnTo>
                    <a:lnTo>
                      <a:pt x="151" y="379"/>
                    </a:lnTo>
                    <a:lnTo>
                      <a:pt x="126" y="316"/>
                    </a:lnTo>
                    <a:lnTo>
                      <a:pt x="105" y="246"/>
                    </a:lnTo>
                    <a:lnTo>
                      <a:pt x="90" y="172"/>
                    </a:lnTo>
                    <a:lnTo>
                      <a:pt x="85" y="91"/>
                    </a:lnTo>
                    <a:lnTo>
                      <a:pt x="90"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92" name="Freeform 153"/>
              <p:cNvSpPr>
                <a:spLocks/>
              </p:cNvSpPr>
              <p:nvPr/>
            </p:nvSpPr>
            <p:spPr bwMode="auto">
              <a:xfrm>
                <a:off x="3894" y="1496"/>
                <a:ext cx="50" cy="8"/>
              </a:xfrm>
              <a:custGeom>
                <a:avLst/>
                <a:gdLst>
                  <a:gd name="T0" fmla="*/ 50 w 1038"/>
                  <a:gd name="T1" fmla="*/ 7 h 167"/>
                  <a:gd name="T2" fmla="*/ 48 w 1038"/>
                  <a:gd name="T3" fmla="*/ 5 h 167"/>
                  <a:gd name="T4" fmla="*/ 45 w 1038"/>
                  <a:gd name="T5" fmla="*/ 4 h 167"/>
                  <a:gd name="T6" fmla="*/ 43 w 1038"/>
                  <a:gd name="T7" fmla="*/ 4 h 167"/>
                  <a:gd name="T8" fmla="*/ 40 w 1038"/>
                  <a:gd name="T9" fmla="*/ 3 h 167"/>
                  <a:gd name="T10" fmla="*/ 37 w 1038"/>
                  <a:gd name="T11" fmla="*/ 3 h 167"/>
                  <a:gd name="T12" fmla="*/ 34 w 1038"/>
                  <a:gd name="T13" fmla="*/ 3 h 167"/>
                  <a:gd name="T14" fmla="*/ 31 w 1038"/>
                  <a:gd name="T15" fmla="*/ 4 h 167"/>
                  <a:gd name="T16" fmla="*/ 28 w 1038"/>
                  <a:gd name="T17" fmla="*/ 4 h 167"/>
                  <a:gd name="T18" fmla="*/ 24 w 1038"/>
                  <a:gd name="T19" fmla="*/ 4 h 167"/>
                  <a:gd name="T20" fmla="*/ 21 w 1038"/>
                  <a:gd name="T21" fmla="*/ 5 h 167"/>
                  <a:gd name="T22" fmla="*/ 18 w 1038"/>
                  <a:gd name="T23" fmla="*/ 5 h 167"/>
                  <a:gd name="T24" fmla="*/ 14 w 1038"/>
                  <a:gd name="T25" fmla="*/ 4 h 167"/>
                  <a:gd name="T26" fmla="*/ 11 w 1038"/>
                  <a:gd name="T27" fmla="*/ 4 h 167"/>
                  <a:gd name="T28" fmla="*/ 7 w 1038"/>
                  <a:gd name="T29" fmla="*/ 3 h 167"/>
                  <a:gd name="T30" fmla="*/ 4 w 1038"/>
                  <a:gd name="T31" fmla="*/ 2 h 167"/>
                  <a:gd name="T32" fmla="*/ 0 w 1038"/>
                  <a:gd name="T33" fmla="*/ 0 h 167"/>
                  <a:gd name="T34" fmla="*/ 2 w 1038"/>
                  <a:gd name="T35" fmla="*/ 2 h 167"/>
                  <a:gd name="T36" fmla="*/ 5 w 1038"/>
                  <a:gd name="T37" fmla="*/ 4 h 167"/>
                  <a:gd name="T38" fmla="*/ 8 w 1038"/>
                  <a:gd name="T39" fmla="*/ 5 h 167"/>
                  <a:gd name="T40" fmla="*/ 11 w 1038"/>
                  <a:gd name="T41" fmla="*/ 6 h 167"/>
                  <a:gd name="T42" fmla="*/ 14 w 1038"/>
                  <a:gd name="T43" fmla="*/ 7 h 167"/>
                  <a:gd name="T44" fmla="*/ 17 w 1038"/>
                  <a:gd name="T45" fmla="*/ 8 h 167"/>
                  <a:gd name="T46" fmla="*/ 21 w 1038"/>
                  <a:gd name="T47" fmla="*/ 8 h 167"/>
                  <a:gd name="T48" fmla="*/ 24 w 1038"/>
                  <a:gd name="T49" fmla="*/ 8 h 167"/>
                  <a:gd name="T50" fmla="*/ 28 w 1038"/>
                  <a:gd name="T51" fmla="*/ 8 h 167"/>
                  <a:gd name="T52" fmla="*/ 31 w 1038"/>
                  <a:gd name="T53" fmla="*/ 8 h 167"/>
                  <a:gd name="T54" fmla="*/ 35 w 1038"/>
                  <a:gd name="T55" fmla="*/ 8 h 167"/>
                  <a:gd name="T56" fmla="*/ 38 w 1038"/>
                  <a:gd name="T57" fmla="*/ 7 h 167"/>
                  <a:gd name="T58" fmla="*/ 41 w 1038"/>
                  <a:gd name="T59" fmla="*/ 7 h 167"/>
                  <a:gd name="T60" fmla="*/ 44 w 1038"/>
                  <a:gd name="T61" fmla="*/ 7 h 167"/>
                  <a:gd name="T62" fmla="*/ 47 w 1038"/>
                  <a:gd name="T63" fmla="*/ 7 h 167"/>
                  <a:gd name="T64" fmla="*/ 50 w 1038"/>
                  <a:gd name="T65" fmla="*/ 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38" h="167">
                    <a:moveTo>
                      <a:pt x="1038" y="136"/>
                    </a:moveTo>
                    <a:lnTo>
                      <a:pt x="989" y="108"/>
                    </a:lnTo>
                    <a:lnTo>
                      <a:pt x="938" y="88"/>
                    </a:lnTo>
                    <a:lnTo>
                      <a:pt x="883" y="76"/>
                    </a:lnTo>
                    <a:lnTo>
                      <a:pt x="826" y="71"/>
                    </a:lnTo>
                    <a:lnTo>
                      <a:pt x="766" y="69"/>
                    </a:lnTo>
                    <a:lnTo>
                      <a:pt x="705" y="73"/>
                    </a:lnTo>
                    <a:lnTo>
                      <a:pt x="641" y="78"/>
                    </a:lnTo>
                    <a:lnTo>
                      <a:pt x="575" y="86"/>
                    </a:lnTo>
                    <a:lnTo>
                      <a:pt x="508" y="92"/>
                    </a:lnTo>
                    <a:lnTo>
                      <a:pt x="438" y="95"/>
                    </a:lnTo>
                    <a:lnTo>
                      <a:pt x="367" y="95"/>
                    </a:lnTo>
                    <a:lnTo>
                      <a:pt x="296" y="92"/>
                    </a:lnTo>
                    <a:lnTo>
                      <a:pt x="223" y="80"/>
                    </a:lnTo>
                    <a:lnTo>
                      <a:pt x="149" y="62"/>
                    </a:lnTo>
                    <a:lnTo>
                      <a:pt x="76" y="37"/>
                    </a:lnTo>
                    <a:lnTo>
                      <a:pt x="0" y="0"/>
                    </a:lnTo>
                    <a:lnTo>
                      <a:pt x="49" y="42"/>
                    </a:lnTo>
                    <a:lnTo>
                      <a:pt x="104" y="78"/>
                    </a:lnTo>
                    <a:lnTo>
                      <a:pt x="162" y="108"/>
                    </a:lnTo>
                    <a:lnTo>
                      <a:pt x="227" y="129"/>
                    </a:lnTo>
                    <a:lnTo>
                      <a:pt x="292" y="145"/>
                    </a:lnTo>
                    <a:lnTo>
                      <a:pt x="362" y="158"/>
                    </a:lnTo>
                    <a:lnTo>
                      <a:pt x="433" y="163"/>
                    </a:lnTo>
                    <a:lnTo>
                      <a:pt x="504" y="167"/>
                    </a:lnTo>
                    <a:lnTo>
                      <a:pt x="577" y="167"/>
                    </a:lnTo>
                    <a:lnTo>
                      <a:pt x="648" y="163"/>
                    </a:lnTo>
                    <a:lnTo>
                      <a:pt x="721" y="160"/>
                    </a:lnTo>
                    <a:lnTo>
                      <a:pt x="792" y="154"/>
                    </a:lnTo>
                    <a:lnTo>
                      <a:pt x="858" y="149"/>
                    </a:lnTo>
                    <a:lnTo>
                      <a:pt x="923" y="144"/>
                    </a:lnTo>
                    <a:lnTo>
                      <a:pt x="982" y="138"/>
                    </a:lnTo>
                    <a:lnTo>
                      <a:pt x="1038" y="136"/>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93" name="Freeform 154"/>
              <p:cNvSpPr>
                <a:spLocks/>
              </p:cNvSpPr>
              <p:nvPr/>
            </p:nvSpPr>
            <p:spPr bwMode="auto">
              <a:xfrm>
                <a:off x="3930" y="1526"/>
                <a:ext cx="26" cy="28"/>
              </a:xfrm>
              <a:custGeom>
                <a:avLst/>
                <a:gdLst>
                  <a:gd name="T0" fmla="*/ 25 w 551"/>
                  <a:gd name="T1" fmla="*/ 28 h 598"/>
                  <a:gd name="T2" fmla="*/ 26 w 551"/>
                  <a:gd name="T3" fmla="*/ 25 h 598"/>
                  <a:gd name="T4" fmla="*/ 26 w 551"/>
                  <a:gd name="T5" fmla="*/ 23 h 598"/>
                  <a:gd name="T6" fmla="*/ 26 w 551"/>
                  <a:gd name="T7" fmla="*/ 21 h 598"/>
                  <a:gd name="T8" fmla="*/ 25 w 551"/>
                  <a:gd name="T9" fmla="*/ 19 h 598"/>
                  <a:gd name="T10" fmla="*/ 24 w 551"/>
                  <a:gd name="T11" fmla="*/ 18 h 598"/>
                  <a:gd name="T12" fmla="*/ 23 w 551"/>
                  <a:gd name="T13" fmla="*/ 16 h 598"/>
                  <a:gd name="T14" fmla="*/ 21 w 551"/>
                  <a:gd name="T15" fmla="*/ 15 h 598"/>
                  <a:gd name="T16" fmla="*/ 19 w 551"/>
                  <a:gd name="T17" fmla="*/ 14 h 598"/>
                  <a:gd name="T18" fmla="*/ 17 w 551"/>
                  <a:gd name="T19" fmla="*/ 13 h 598"/>
                  <a:gd name="T20" fmla="*/ 14 w 551"/>
                  <a:gd name="T21" fmla="*/ 11 h 598"/>
                  <a:gd name="T22" fmla="*/ 12 w 551"/>
                  <a:gd name="T23" fmla="*/ 10 h 598"/>
                  <a:gd name="T24" fmla="*/ 9 w 551"/>
                  <a:gd name="T25" fmla="*/ 9 h 598"/>
                  <a:gd name="T26" fmla="*/ 7 w 551"/>
                  <a:gd name="T27" fmla="*/ 7 h 598"/>
                  <a:gd name="T28" fmla="*/ 5 w 551"/>
                  <a:gd name="T29" fmla="*/ 5 h 598"/>
                  <a:gd name="T30" fmla="*/ 2 w 551"/>
                  <a:gd name="T31" fmla="*/ 3 h 598"/>
                  <a:gd name="T32" fmla="*/ 0 w 551"/>
                  <a:gd name="T33" fmla="*/ 0 h 598"/>
                  <a:gd name="T34" fmla="*/ 1 w 551"/>
                  <a:gd name="T35" fmla="*/ 2 h 598"/>
                  <a:gd name="T36" fmla="*/ 2 w 551"/>
                  <a:gd name="T37" fmla="*/ 4 h 598"/>
                  <a:gd name="T38" fmla="*/ 4 w 551"/>
                  <a:gd name="T39" fmla="*/ 6 h 598"/>
                  <a:gd name="T40" fmla="*/ 6 w 551"/>
                  <a:gd name="T41" fmla="*/ 8 h 598"/>
                  <a:gd name="T42" fmla="*/ 8 w 551"/>
                  <a:gd name="T43" fmla="*/ 10 h 598"/>
                  <a:gd name="T44" fmla="*/ 9 w 551"/>
                  <a:gd name="T45" fmla="*/ 11 h 598"/>
                  <a:gd name="T46" fmla="*/ 12 w 551"/>
                  <a:gd name="T47" fmla="*/ 12 h 598"/>
                  <a:gd name="T48" fmla="*/ 13 w 551"/>
                  <a:gd name="T49" fmla="*/ 14 h 598"/>
                  <a:gd name="T50" fmla="*/ 15 w 551"/>
                  <a:gd name="T51" fmla="*/ 15 h 598"/>
                  <a:gd name="T52" fmla="*/ 17 w 551"/>
                  <a:gd name="T53" fmla="*/ 17 h 598"/>
                  <a:gd name="T54" fmla="*/ 19 w 551"/>
                  <a:gd name="T55" fmla="*/ 18 h 598"/>
                  <a:gd name="T56" fmla="*/ 21 w 551"/>
                  <a:gd name="T57" fmla="*/ 20 h 598"/>
                  <a:gd name="T58" fmla="*/ 22 w 551"/>
                  <a:gd name="T59" fmla="*/ 21 h 598"/>
                  <a:gd name="T60" fmla="*/ 23 w 551"/>
                  <a:gd name="T61" fmla="*/ 23 h 598"/>
                  <a:gd name="T62" fmla="*/ 24 w 551"/>
                  <a:gd name="T63" fmla="*/ 26 h 598"/>
                  <a:gd name="T64" fmla="*/ 25 w 551"/>
                  <a:gd name="T65" fmla="*/ 28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1" h="598">
                    <a:moveTo>
                      <a:pt x="523" y="598"/>
                    </a:moveTo>
                    <a:lnTo>
                      <a:pt x="544" y="539"/>
                    </a:lnTo>
                    <a:lnTo>
                      <a:pt x="551" y="490"/>
                    </a:lnTo>
                    <a:lnTo>
                      <a:pt x="547" y="446"/>
                    </a:lnTo>
                    <a:lnTo>
                      <a:pt x="534" y="409"/>
                    </a:lnTo>
                    <a:lnTo>
                      <a:pt x="510" y="377"/>
                    </a:lnTo>
                    <a:lnTo>
                      <a:pt x="482" y="347"/>
                    </a:lnTo>
                    <a:lnTo>
                      <a:pt x="444" y="320"/>
                    </a:lnTo>
                    <a:lnTo>
                      <a:pt x="402" y="295"/>
                    </a:lnTo>
                    <a:lnTo>
                      <a:pt x="356" y="270"/>
                    </a:lnTo>
                    <a:lnTo>
                      <a:pt x="307" y="245"/>
                    </a:lnTo>
                    <a:lnTo>
                      <a:pt x="254" y="215"/>
                    </a:lnTo>
                    <a:lnTo>
                      <a:pt x="201" y="183"/>
                    </a:lnTo>
                    <a:lnTo>
                      <a:pt x="148" y="147"/>
                    </a:lnTo>
                    <a:lnTo>
                      <a:pt x="96" y="106"/>
                    </a:lnTo>
                    <a:lnTo>
                      <a:pt x="48" y="57"/>
                    </a:lnTo>
                    <a:lnTo>
                      <a:pt x="0" y="0"/>
                    </a:lnTo>
                    <a:lnTo>
                      <a:pt x="23" y="50"/>
                    </a:lnTo>
                    <a:lnTo>
                      <a:pt x="51" y="95"/>
                    </a:lnTo>
                    <a:lnTo>
                      <a:pt x="83" y="137"/>
                    </a:lnTo>
                    <a:lnTo>
                      <a:pt x="121" y="172"/>
                    </a:lnTo>
                    <a:lnTo>
                      <a:pt x="159" y="205"/>
                    </a:lnTo>
                    <a:lnTo>
                      <a:pt x="201" y="238"/>
                    </a:lnTo>
                    <a:lnTo>
                      <a:pt x="244" y="266"/>
                    </a:lnTo>
                    <a:lnTo>
                      <a:pt x="285" y="295"/>
                    </a:lnTo>
                    <a:lnTo>
                      <a:pt x="327" y="324"/>
                    </a:lnTo>
                    <a:lnTo>
                      <a:pt x="366" y="354"/>
                    </a:lnTo>
                    <a:lnTo>
                      <a:pt x="404" y="386"/>
                    </a:lnTo>
                    <a:lnTo>
                      <a:pt x="439" y="420"/>
                    </a:lnTo>
                    <a:lnTo>
                      <a:pt x="469" y="457"/>
                    </a:lnTo>
                    <a:lnTo>
                      <a:pt x="492" y="499"/>
                    </a:lnTo>
                    <a:lnTo>
                      <a:pt x="512" y="546"/>
                    </a:lnTo>
                    <a:lnTo>
                      <a:pt x="523" y="598"/>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794" name="Freeform 155"/>
              <p:cNvSpPr>
                <a:spLocks/>
              </p:cNvSpPr>
              <p:nvPr/>
            </p:nvSpPr>
            <p:spPr bwMode="auto">
              <a:xfrm>
                <a:off x="3852" y="1600"/>
                <a:ext cx="25" cy="10"/>
              </a:xfrm>
              <a:custGeom>
                <a:avLst/>
                <a:gdLst>
                  <a:gd name="T0" fmla="*/ 25 w 535"/>
                  <a:gd name="T1" fmla="*/ 0 h 207"/>
                  <a:gd name="T2" fmla="*/ 24 w 535"/>
                  <a:gd name="T3" fmla="*/ 2 h 207"/>
                  <a:gd name="T4" fmla="*/ 22 w 535"/>
                  <a:gd name="T5" fmla="*/ 3 h 207"/>
                  <a:gd name="T6" fmla="*/ 21 w 535"/>
                  <a:gd name="T7" fmla="*/ 4 h 207"/>
                  <a:gd name="T8" fmla="*/ 19 w 535"/>
                  <a:gd name="T9" fmla="*/ 5 h 207"/>
                  <a:gd name="T10" fmla="*/ 17 w 535"/>
                  <a:gd name="T11" fmla="*/ 6 h 207"/>
                  <a:gd name="T12" fmla="*/ 15 w 535"/>
                  <a:gd name="T13" fmla="*/ 6 h 207"/>
                  <a:gd name="T14" fmla="*/ 14 w 535"/>
                  <a:gd name="T15" fmla="*/ 6 h 207"/>
                  <a:gd name="T16" fmla="*/ 12 w 535"/>
                  <a:gd name="T17" fmla="*/ 6 h 207"/>
                  <a:gd name="T18" fmla="*/ 10 w 535"/>
                  <a:gd name="T19" fmla="*/ 7 h 207"/>
                  <a:gd name="T20" fmla="*/ 8 w 535"/>
                  <a:gd name="T21" fmla="*/ 7 h 207"/>
                  <a:gd name="T22" fmla="*/ 6 w 535"/>
                  <a:gd name="T23" fmla="*/ 7 h 207"/>
                  <a:gd name="T24" fmla="*/ 5 w 535"/>
                  <a:gd name="T25" fmla="*/ 7 h 207"/>
                  <a:gd name="T26" fmla="*/ 3 w 535"/>
                  <a:gd name="T27" fmla="*/ 8 h 207"/>
                  <a:gd name="T28" fmla="*/ 2 w 535"/>
                  <a:gd name="T29" fmla="*/ 8 h 207"/>
                  <a:gd name="T30" fmla="*/ 1 w 535"/>
                  <a:gd name="T31" fmla="*/ 9 h 207"/>
                  <a:gd name="T32" fmla="*/ 0 w 535"/>
                  <a:gd name="T33" fmla="*/ 10 h 207"/>
                  <a:gd name="T34" fmla="*/ 2 w 535"/>
                  <a:gd name="T35" fmla="*/ 9 h 207"/>
                  <a:gd name="T36" fmla="*/ 3 w 535"/>
                  <a:gd name="T37" fmla="*/ 9 h 207"/>
                  <a:gd name="T38" fmla="*/ 5 w 535"/>
                  <a:gd name="T39" fmla="*/ 8 h 207"/>
                  <a:gd name="T40" fmla="*/ 7 w 535"/>
                  <a:gd name="T41" fmla="*/ 8 h 207"/>
                  <a:gd name="T42" fmla="*/ 9 w 535"/>
                  <a:gd name="T43" fmla="*/ 8 h 207"/>
                  <a:gd name="T44" fmla="*/ 12 w 535"/>
                  <a:gd name="T45" fmla="*/ 8 h 207"/>
                  <a:gd name="T46" fmla="*/ 14 w 535"/>
                  <a:gd name="T47" fmla="*/ 8 h 207"/>
                  <a:gd name="T48" fmla="*/ 16 w 535"/>
                  <a:gd name="T49" fmla="*/ 8 h 207"/>
                  <a:gd name="T50" fmla="*/ 18 w 535"/>
                  <a:gd name="T51" fmla="*/ 8 h 207"/>
                  <a:gd name="T52" fmla="*/ 19 w 535"/>
                  <a:gd name="T53" fmla="*/ 8 h 207"/>
                  <a:gd name="T54" fmla="*/ 21 w 535"/>
                  <a:gd name="T55" fmla="*/ 7 h 207"/>
                  <a:gd name="T56" fmla="*/ 22 w 535"/>
                  <a:gd name="T57" fmla="*/ 6 h 207"/>
                  <a:gd name="T58" fmla="*/ 24 w 535"/>
                  <a:gd name="T59" fmla="*/ 5 h 207"/>
                  <a:gd name="T60" fmla="*/ 24 w 535"/>
                  <a:gd name="T61" fmla="*/ 4 h 207"/>
                  <a:gd name="T62" fmla="*/ 25 w 535"/>
                  <a:gd name="T63" fmla="*/ 2 h 207"/>
                  <a:gd name="T64" fmla="*/ 25 w 535"/>
                  <a:gd name="T65" fmla="*/ 0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5" h="207">
                    <a:moveTo>
                      <a:pt x="535" y="0"/>
                    </a:moveTo>
                    <a:lnTo>
                      <a:pt x="507" y="34"/>
                    </a:lnTo>
                    <a:lnTo>
                      <a:pt x="476" y="63"/>
                    </a:lnTo>
                    <a:lnTo>
                      <a:pt x="442" y="85"/>
                    </a:lnTo>
                    <a:lnTo>
                      <a:pt x="407" y="102"/>
                    </a:lnTo>
                    <a:lnTo>
                      <a:pt x="370" y="114"/>
                    </a:lnTo>
                    <a:lnTo>
                      <a:pt x="330" y="123"/>
                    </a:lnTo>
                    <a:lnTo>
                      <a:pt x="291" y="128"/>
                    </a:lnTo>
                    <a:lnTo>
                      <a:pt x="251" y="132"/>
                    </a:lnTo>
                    <a:lnTo>
                      <a:pt x="211" y="136"/>
                    </a:lnTo>
                    <a:lnTo>
                      <a:pt x="174" y="139"/>
                    </a:lnTo>
                    <a:lnTo>
                      <a:pt x="137" y="143"/>
                    </a:lnTo>
                    <a:lnTo>
                      <a:pt x="103" y="148"/>
                    </a:lnTo>
                    <a:lnTo>
                      <a:pt x="72" y="157"/>
                    </a:lnTo>
                    <a:lnTo>
                      <a:pt x="44" y="170"/>
                    </a:lnTo>
                    <a:lnTo>
                      <a:pt x="20" y="186"/>
                    </a:lnTo>
                    <a:lnTo>
                      <a:pt x="0" y="207"/>
                    </a:lnTo>
                    <a:lnTo>
                      <a:pt x="35" y="193"/>
                    </a:lnTo>
                    <a:lnTo>
                      <a:pt x="72" y="182"/>
                    </a:lnTo>
                    <a:lnTo>
                      <a:pt x="114" y="175"/>
                    </a:lnTo>
                    <a:lnTo>
                      <a:pt x="157" y="173"/>
                    </a:lnTo>
                    <a:lnTo>
                      <a:pt x="202" y="171"/>
                    </a:lnTo>
                    <a:lnTo>
                      <a:pt x="247" y="171"/>
                    </a:lnTo>
                    <a:lnTo>
                      <a:pt x="293" y="170"/>
                    </a:lnTo>
                    <a:lnTo>
                      <a:pt x="336" y="168"/>
                    </a:lnTo>
                    <a:lnTo>
                      <a:pt x="377" y="166"/>
                    </a:lnTo>
                    <a:lnTo>
                      <a:pt x="414" y="159"/>
                    </a:lnTo>
                    <a:lnTo>
                      <a:pt x="449" y="148"/>
                    </a:lnTo>
                    <a:lnTo>
                      <a:pt x="478" y="132"/>
                    </a:lnTo>
                    <a:lnTo>
                      <a:pt x="503" y="111"/>
                    </a:lnTo>
                    <a:lnTo>
                      <a:pt x="521" y="83"/>
                    </a:lnTo>
                    <a:lnTo>
                      <a:pt x="532" y="45"/>
                    </a:lnTo>
                    <a:lnTo>
                      <a:pt x="535" y="0"/>
                    </a:lnTo>
                    <a:close/>
                  </a:path>
                </a:pathLst>
              </a:custGeom>
              <a:solidFill>
                <a:srgbClr val="99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7021" name="Oval 157"/>
            <p:cNvSpPr>
              <a:spLocks noChangeArrowheads="1"/>
            </p:cNvSpPr>
            <p:nvPr/>
          </p:nvSpPr>
          <p:spPr bwMode="auto">
            <a:xfrm>
              <a:off x="3557" y="1399"/>
              <a:ext cx="621" cy="631"/>
            </a:xfrm>
            <a:prstGeom prst="ellipse">
              <a:avLst/>
            </a:prstGeom>
            <a:noFill/>
            <a:ln w="9525">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slide(fromBottom)">
                                      <p:cBhvr>
                                        <p:cTn id="7" dur="500"/>
                                        <p:tgtEl>
                                          <p:spTgt spid="36866">
                                            <p:txEl>
                                              <p:pRg st="0" end="0"/>
                                            </p:txEl>
                                          </p:spTgt>
                                        </p:tgtEl>
                                      </p:cBhvr>
                                    </p:animEffect>
                                  </p:childTnLst>
                                </p:cTn>
                              </p:par>
                            </p:childTnLst>
                          </p:cTn>
                        </p:par>
                        <p:par>
                          <p:cTn id="8" fill="hold" nodeType="afterGroup">
                            <p:stCondLst>
                              <p:cond delay="500"/>
                            </p:stCondLst>
                            <p:childTnLst>
                              <p:par>
                                <p:cTn id="9" presetID="26" presetClass="entr" presetSubtype="0" fill="hold" nodeType="afterEffect">
                                  <p:stCondLst>
                                    <p:cond delay="0"/>
                                  </p:stCondLst>
                                  <p:childTnLst>
                                    <p:set>
                                      <p:cBhvr>
                                        <p:cTn id="10" dur="1" fill="hold">
                                          <p:stCondLst>
                                            <p:cond delay="0"/>
                                          </p:stCondLst>
                                        </p:cTn>
                                        <p:tgtEl>
                                          <p:spTgt spid="37022"/>
                                        </p:tgtEl>
                                        <p:attrNameLst>
                                          <p:attrName>style.visibility</p:attrName>
                                        </p:attrNameLst>
                                      </p:cBhvr>
                                      <p:to>
                                        <p:strVal val="visible"/>
                                      </p:to>
                                    </p:set>
                                    <p:animEffect transition="in" filter="wipe(down)">
                                      <p:cBhvr>
                                        <p:cTn id="11" dur="290">
                                          <p:stCondLst>
                                            <p:cond delay="0"/>
                                          </p:stCondLst>
                                        </p:cTn>
                                        <p:tgtEl>
                                          <p:spTgt spid="37022"/>
                                        </p:tgtEl>
                                      </p:cBhvr>
                                    </p:animEffect>
                                    <p:anim calcmode="lin" valueType="num">
                                      <p:cBhvr>
                                        <p:cTn id="12" dur="911" tmFilter="0,0; 0.14,0.36; 0.43,0.73; 0.71,0.91; 1.0,1.0">
                                          <p:stCondLst>
                                            <p:cond delay="0"/>
                                          </p:stCondLst>
                                        </p:cTn>
                                        <p:tgtEl>
                                          <p:spTgt spid="37022"/>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37022"/>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37022"/>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37022"/>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37022"/>
                                        </p:tgtEl>
                                        <p:attrNameLst>
                                          <p:attrName>ppt_y</p:attrName>
                                        </p:attrNameLst>
                                      </p:cBhvr>
                                      <p:tavLst>
                                        <p:tav tm="0" fmla="#ppt_y-sin(pi*$)/81">
                                          <p:val>
                                            <p:fltVal val="0"/>
                                          </p:val>
                                        </p:tav>
                                        <p:tav tm="100000">
                                          <p:val>
                                            <p:fltVal val="1"/>
                                          </p:val>
                                        </p:tav>
                                      </p:tavLst>
                                    </p:anim>
                                    <p:animScale>
                                      <p:cBhvr>
                                        <p:cTn id="17" dur="13">
                                          <p:stCondLst>
                                            <p:cond delay="325"/>
                                          </p:stCondLst>
                                        </p:cTn>
                                        <p:tgtEl>
                                          <p:spTgt spid="37022"/>
                                        </p:tgtEl>
                                      </p:cBhvr>
                                      <p:to x="100000" y="60000"/>
                                    </p:animScale>
                                    <p:animScale>
                                      <p:cBhvr>
                                        <p:cTn id="18" dur="83" decel="50000">
                                          <p:stCondLst>
                                            <p:cond delay="338"/>
                                          </p:stCondLst>
                                        </p:cTn>
                                        <p:tgtEl>
                                          <p:spTgt spid="37022"/>
                                        </p:tgtEl>
                                      </p:cBhvr>
                                      <p:to x="100000" y="100000"/>
                                    </p:animScale>
                                    <p:animScale>
                                      <p:cBhvr>
                                        <p:cTn id="19" dur="13">
                                          <p:stCondLst>
                                            <p:cond delay="656"/>
                                          </p:stCondLst>
                                        </p:cTn>
                                        <p:tgtEl>
                                          <p:spTgt spid="37022"/>
                                        </p:tgtEl>
                                      </p:cBhvr>
                                      <p:to x="100000" y="80000"/>
                                    </p:animScale>
                                    <p:animScale>
                                      <p:cBhvr>
                                        <p:cTn id="20" dur="83" decel="50000">
                                          <p:stCondLst>
                                            <p:cond delay="669"/>
                                          </p:stCondLst>
                                        </p:cTn>
                                        <p:tgtEl>
                                          <p:spTgt spid="37022"/>
                                        </p:tgtEl>
                                      </p:cBhvr>
                                      <p:to x="100000" y="100000"/>
                                    </p:animScale>
                                    <p:animScale>
                                      <p:cBhvr>
                                        <p:cTn id="21" dur="13">
                                          <p:stCondLst>
                                            <p:cond delay="821"/>
                                          </p:stCondLst>
                                        </p:cTn>
                                        <p:tgtEl>
                                          <p:spTgt spid="37022"/>
                                        </p:tgtEl>
                                      </p:cBhvr>
                                      <p:to x="100000" y="90000"/>
                                    </p:animScale>
                                    <p:animScale>
                                      <p:cBhvr>
                                        <p:cTn id="22" dur="83" decel="50000">
                                          <p:stCondLst>
                                            <p:cond delay="834"/>
                                          </p:stCondLst>
                                        </p:cTn>
                                        <p:tgtEl>
                                          <p:spTgt spid="37022"/>
                                        </p:tgtEl>
                                      </p:cBhvr>
                                      <p:to x="100000" y="100000"/>
                                    </p:animScale>
                                    <p:animScale>
                                      <p:cBhvr>
                                        <p:cTn id="23" dur="13">
                                          <p:stCondLst>
                                            <p:cond delay="904"/>
                                          </p:stCondLst>
                                        </p:cTn>
                                        <p:tgtEl>
                                          <p:spTgt spid="37022"/>
                                        </p:tgtEl>
                                      </p:cBhvr>
                                      <p:to x="100000" y="95000"/>
                                    </p:animScale>
                                    <p:animScale>
                                      <p:cBhvr>
                                        <p:cTn id="24" dur="83" decel="50000">
                                          <p:stCondLst>
                                            <p:cond delay="917"/>
                                          </p:stCondLst>
                                        </p:cTn>
                                        <p:tgtEl>
                                          <p:spTgt spid="37022"/>
                                        </p:tgtEl>
                                      </p:cBhvr>
                                      <p:to x="100000" y="100000"/>
                                    </p:animScale>
                                  </p:childTnLst>
                                </p:cTn>
                              </p:par>
                            </p:childTnLst>
                          </p:cTn>
                        </p:par>
                        <p:par>
                          <p:cTn id="25" fill="hold" nodeType="afterGroup">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36871"/>
                                        </p:tgtEl>
                                        <p:attrNameLst>
                                          <p:attrName>style.visibility</p:attrName>
                                        </p:attrNameLst>
                                      </p:cBhvr>
                                      <p:to>
                                        <p:strVal val="visible"/>
                                      </p:to>
                                    </p:set>
                                    <p:animEffect transition="in" filter="slide(fromBottom)">
                                      <p:cBhvr>
                                        <p:cTn id="28" dur="500"/>
                                        <p:tgtEl>
                                          <p:spTgt spid="368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36872"/>
                                        </p:tgtEl>
                                        <p:attrNameLst>
                                          <p:attrName>style.visibility</p:attrName>
                                        </p:attrNameLst>
                                      </p:cBhvr>
                                      <p:to>
                                        <p:strVal val="visible"/>
                                      </p:to>
                                    </p:set>
                                    <p:animEffect transition="in" filter="wipe(right)">
                                      <p:cBhvr>
                                        <p:cTn id="33" dur="500"/>
                                        <p:tgtEl>
                                          <p:spTgt spid="36872"/>
                                        </p:tgtEl>
                                      </p:cBhvr>
                                    </p:animEffect>
                                  </p:childTnLst>
                                </p:cTn>
                              </p:par>
                            </p:childTnLst>
                          </p:cTn>
                        </p:par>
                        <p:par>
                          <p:cTn id="34" fill="hold" nodeType="afterGroup">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36874"/>
                                        </p:tgtEl>
                                        <p:attrNameLst>
                                          <p:attrName>style.visibility</p:attrName>
                                        </p:attrNameLst>
                                      </p:cBhvr>
                                      <p:to>
                                        <p:strVal val="visible"/>
                                      </p:to>
                                    </p:set>
                                    <p:animEffect transition="in" filter="slide(fromBottom)">
                                      <p:cBhvr>
                                        <p:cTn id="37" dur="500"/>
                                        <p:tgtEl>
                                          <p:spTgt spid="368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6875"/>
                                        </p:tgtEl>
                                        <p:attrNameLst>
                                          <p:attrName>style.visibility</p:attrName>
                                        </p:attrNameLst>
                                      </p:cBhvr>
                                      <p:to>
                                        <p:strVal val="visible"/>
                                      </p:to>
                                    </p:set>
                                    <p:animEffect transition="in" filter="wipe(right)">
                                      <p:cBhvr>
                                        <p:cTn id="42" dur="500"/>
                                        <p:tgtEl>
                                          <p:spTgt spid="36875"/>
                                        </p:tgtEl>
                                      </p:cBhvr>
                                    </p:animEffect>
                                  </p:childTnLst>
                                </p:cTn>
                              </p:par>
                            </p:childTnLst>
                          </p:cTn>
                        </p:par>
                        <p:par>
                          <p:cTn id="43" fill="hold" nodeType="afterGroup">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36877"/>
                                        </p:tgtEl>
                                        <p:attrNameLst>
                                          <p:attrName>style.visibility</p:attrName>
                                        </p:attrNameLst>
                                      </p:cBhvr>
                                      <p:to>
                                        <p:strVal val="visible"/>
                                      </p:to>
                                    </p:set>
                                    <p:animEffect transition="in" filter="slide(fromBottom)">
                                      <p:cBhvr>
                                        <p:cTn id="46" dur="500"/>
                                        <p:tgtEl>
                                          <p:spTgt spid="3687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36878"/>
                                        </p:tgtEl>
                                        <p:attrNameLst>
                                          <p:attrName>style.visibility</p:attrName>
                                        </p:attrNameLst>
                                      </p:cBhvr>
                                      <p:to>
                                        <p:strVal val="visible"/>
                                      </p:to>
                                    </p:set>
                                    <p:animEffect transition="in" filter="wipe(right)">
                                      <p:cBhvr>
                                        <p:cTn id="51" dur="500"/>
                                        <p:tgtEl>
                                          <p:spTgt spid="36878"/>
                                        </p:tgtEl>
                                      </p:cBhvr>
                                    </p:animEffect>
                                  </p:childTnLst>
                                </p:cTn>
                              </p:par>
                            </p:childTnLst>
                          </p:cTn>
                        </p:par>
                        <p:par>
                          <p:cTn id="52" fill="hold" nodeType="afterGroup">
                            <p:stCondLst>
                              <p:cond delay="500"/>
                            </p:stCondLst>
                            <p:childTnLst>
                              <p:par>
                                <p:cTn id="53" presetID="12" presetClass="entr" presetSubtype="4" fill="hold" grpId="0" nodeType="afterEffect">
                                  <p:stCondLst>
                                    <p:cond delay="0"/>
                                  </p:stCondLst>
                                  <p:childTnLst>
                                    <p:set>
                                      <p:cBhvr>
                                        <p:cTn id="54" dur="1" fill="hold">
                                          <p:stCondLst>
                                            <p:cond delay="0"/>
                                          </p:stCondLst>
                                        </p:cTn>
                                        <p:tgtEl>
                                          <p:spTgt spid="36880"/>
                                        </p:tgtEl>
                                        <p:attrNameLst>
                                          <p:attrName>style.visibility</p:attrName>
                                        </p:attrNameLst>
                                      </p:cBhvr>
                                      <p:to>
                                        <p:strVal val="visible"/>
                                      </p:to>
                                    </p:set>
                                    <p:animEffect transition="in" filter="slide(fromBottom)">
                                      <p:cBhvr>
                                        <p:cTn id="55" dur="500"/>
                                        <p:tgtEl>
                                          <p:spTgt spid="3688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6881"/>
                                        </p:tgtEl>
                                        <p:attrNameLst>
                                          <p:attrName>style.visibility</p:attrName>
                                        </p:attrNameLst>
                                      </p:cBhvr>
                                      <p:to>
                                        <p:strVal val="visible"/>
                                      </p:to>
                                    </p:set>
                                    <p:animEffect transition="in" filter="wipe(right)">
                                      <p:cBhvr>
                                        <p:cTn id="60" dur="500"/>
                                        <p:tgtEl>
                                          <p:spTgt spid="3688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36869"/>
                                        </p:tgtEl>
                                        <p:attrNameLst>
                                          <p:attrName>style.visibility</p:attrName>
                                        </p:attrNameLst>
                                      </p:cBhvr>
                                      <p:to>
                                        <p:strVal val="visible"/>
                                      </p:to>
                                    </p:set>
                                    <p:animEffect transition="in" filter="slide(fromBottom)">
                                      <p:cBhvr>
                                        <p:cTn id="65" dur="500"/>
                                        <p:tgtEl>
                                          <p:spTgt spid="3686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6882"/>
                                        </p:tgtEl>
                                        <p:attrNameLst>
                                          <p:attrName>style.visibility</p:attrName>
                                        </p:attrNameLst>
                                      </p:cBhvr>
                                      <p:to>
                                        <p:strVal val="visible"/>
                                      </p:to>
                                    </p:set>
                                    <p:animEffect transition="in" filter="wipe(right)">
                                      <p:cBhvr>
                                        <p:cTn id="70" dur="500"/>
                                        <p:tgtEl>
                                          <p:spTgt spid="3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advAuto="0"/>
      <p:bldP spid="36869" grpId="0" autoUpdateAnimBg="0"/>
      <p:bldP spid="36871" grpId="0" autoUpdateAnimBg="0"/>
      <p:bldP spid="36872" grpId="0" autoUpdateAnimBg="0"/>
      <p:bldP spid="36874" grpId="0" autoUpdateAnimBg="0"/>
      <p:bldP spid="36875" grpId="0" autoUpdateAnimBg="0"/>
      <p:bldP spid="36877" grpId="0" autoUpdateAnimBg="0"/>
      <p:bldP spid="36878" grpId="0" autoUpdateAnimBg="0"/>
      <p:bldP spid="36880" grpId="0" autoUpdateAnimBg="0"/>
      <p:bldP spid="36881" grpId="0" autoUpdateAnimBg="0"/>
      <p:bldP spid="3688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9" name="Rectangle 11"/>
          <p:cNvSpPr>
            <a:spLocks noGrp="1" noChangeArrowheads="1"/>
          </p:cNvSpPr>
          <p:nvPr>
            <p:ph type="title"/>
          </p:nvPr>
        </p:nvSpPr>
        <p:spPr/>
        <p:txBody>
          <a:bodyPr/>
          <a:lstStyle/>
          <a:p>
            <a:pPr>
              <a:defRPr/>
            </a:pPr>
            <a:r>
              <a:rPr lang="en-US">
                <a:cs typeface="+mj-cs"/>
              </a:rPr>
              <a:t>Probability</a:t>
            </a:r>
          </a:p>
        </p:txBody>
      </p:sp>
      <p:sp>
        <p:nvSpPr>
          <p:cNvPr id="109570" name="Rectangle 2"/>
          <p:cNvSpPr>
            <a:spLocks noGrp="1" noChangeArrowheads="1"/>
          </p:cNvSpPr>
          <p:nvPr>
            <p:ph type="body" idx="4294967295"/>
          </p:nvPr>
        </p:nvSpPr>
        <p:spPr>
          <a:xfrm>
            <a:off x="666750" y="2262188"/>
            <a:ext cx="8172450" cy="1698625"/>
          </a:xfrm>
        </p:spPr>
        <p:txBody>
          <a:bodyPr/>
          <a:lstStyle/>
          <a:p>
            <a:pPr>
              <a:lnSpc>
                <a:spcPct val="120000"/>
              </a:lnSpc>
              <a:buFont typeface="Wingdings" charset="0"/>
              <a:buChar char="u"/>
            </a:pPr>
            <a:r>
              <a:rPr lang="en-US" sz="3600">
                <a:latin typeface="Arial" charset="0"/>
                <a:ea typeface="ＭＳ Ｐゴシック" charset="0"/>
              </a:rPr>
              <a:t>A single protein: 10</a:t>
            </a:r>
            <a:r>
              <a:rPr lang="en-US" sz="3600" baseline="30000">
                <a:latin typeface="Arial" charset="0"/>
                <a:ea typeface="ＭＳ Ｐゴシック" charset="0"/>
              </a:rPr>
              <a:t>191</a:t>
            </a:r>
            <a:endParaRPr lang="en-US" sz="3600">
              <a:latin typeface="Arial" charset="0"/>
              <a:ea typeface="ＭＳ Ｐゴシック" charset="0"/>
            </a:endParaRPr>
          </a:p>
          <a:p>
            <a:pPr>
              <a:lnSpc>
                <a:spcPct val="120000"/>
              </a:lnSpc>
              <a:buFont typeface="Wingdings" charset="0"/>
              <a:buChar char="u"/>
            </a:pPr>
            <a:r>
              <a:rPr lang="en-US" sz="3600">
                <a:latin typeface="Arial" charset="0"/>
                <a:ea typeface="ＭＳ Ｐゴシック" charset="0"/>
              </a:rPr>
              <a:t>A single cell: 10</a:t>
            </a:r>
            <a:r>
              <a:rPr lang="en-US" sz="3600" baseline="30000">
                <a:latin typeface="Arial" charset="0"/>
                <a:ea typeface="ＭＳ Ｐゴシック" charset="0"/>
              </a:rPr>
              <a:t>40,000</a:t>
            </a:r>
            <a:endParaRPr lang="en-US" sz="3600">
              <a:latin typeface="Arial" charset="0"/>
              <a:ea typeface="ＭＳ Ｐゴシック" charset="0"/>
            </a:endParaRPr>
          </a:p>
        </p:txBody>
      </p:sp>
      <p:sp>
        <p:nvSpPr>
          <p:cNvPr id="109580" name="Text Box 12"/>
          <p:cNvSpPr txBox="1">
            <a:spLocks noChangeArrowheads="1"/>
          </p:cNvSpPr>
          <p:nvPr/>
        </p:nvSpPr>
        <p:spPr bwMode="auto">
          <a:xfrm>
            <a:off x="666750" y="1539875"/>
            <a:ext cx="7635875" cy="750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marL="406400" indent="-406400" algn="l">
              <a:defRPr sz="2400">
                <a:solidFill>
                  <a:schemeClr val="tx1"/>
                </a:solidFill>
                <a:latin typeface="Times New Roman" charset="0"/>
                <a:ea typeface="ＭＳ Ｐゴシック" charset="0"/>
              </a:defRPr>
            </a:lvl1pPr>
            <a:lvl2pPr marL="520700"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120000"/>
              </a:lnSpc>
              <a:spcBef>
                <a:spcPct val="20000"/>
              </a:spcBef>
              <a:buClr>
                <a:srgbClr val="000066"/>
              </a:buClr>
              <a:buSzPct val="70000"/>
              <a:buFont typeface="Wingdings" charset="0"/>
              <a:buChar char="u"/>
              <a:defRPr/>
            </a:pPr>
            <a:r>
              <a:rPr kumimoji="1" lang="en-US" sz="3600">
                <a:solidFill>
                  <a:srgbClr val="000000"/>
                </a:solidFill>
                <a:latin typeface="Arial" charset="0"/>
                <a:cs typeface="+mn-cs"/>
              </a:rPr>
              <a:t>Law of Probability:  10</a:t>
            </a:r>
            <a:r>
              <a:rPr kumimoji="1" lang="en-US" sz="3600" baseline="30000">
                <a:solidFill>
                  <a:srgbClr val="000000"/>
                </a:solidFill>
                <a:latin typeface="Arial" charset="0"/>
                <a:cs typeface="+mn-cs"/>
              </a:rPr>
              <a:t>50</a:t>
            </a:r>
            <a:endParaRPr lang="en-US" sz="3600" baseline="30000">
              <a:solidFill>
                <a:srgbClr val="000000"/>
              </a:solidFill>
              <a:latin typeface="Arial" charset="0"/>
              <a:cs typeface="+mn-cs"/>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580"/>
                                        </p:tgtEl>
                                        <p:attrNameLst>
                                          <p:attrName>style.visibility</p:attrName>
                                        </p:attrNameLst>
                                      </p:cBhvr>
                                      <p:to>
                                        <p:strVal val="visible"/>
                                      </p:to>
                                    </p:set>
                                    <p:animEffect transition="in" filter="fade">
                                      <p:cBhvr>
                                        <p:cTn id="7" dur="500"/>
                                        <p:tgtEl>
                                          <p:spTgt spid="109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9570">
                                            <p:txEl>
                                              <p:pRg st="0" end="0"/>
                                            </p:txEl>
                                          </p:spTgt>
                                        </p:tgtEl>
                                        <p:attrNameLst>
                                          <p:attrName>style.visibility</p:attrName>
                                        </p:attrNameLst>
                                      </p:cBhvr>
                                      <p:to>
                                        <p:strVal val="visible"/>
                                      </p:to>
                                    </p:set>
                                    <p:animEffect transition="in" filter="slide(fromBottom)">
                                      <p:cBhvr>
                                        <p:cTn id="12" dur="500"/>
                                        <p:tgtEl>
                                          <p:spTgt spid="10957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9570">
                                            <p:txEl>
                                              <p:pRg st="1" end="1"/>
                                            </p:txEl>
                                          </p:spTgt>
                                        </p:tgtEl>
                                        <p:attrNameLst>
                                          <p:attrName>style.visibility</p:attrName>
                                        </p:attrNameLst>
                                      </p:cBhvr>
                                      <p:to>
                                        <p:strVal val="visible"/>
                                      </p:to>
                                    </p:set>
                                    <p:animEffect transition="in" filter="slide(fromBottom)">
                                      <p:cBhvr>
                                        <p:cTn id="17" dur="500"/>
                                        <p:tgtEl>
                                          <p:spTgt spid="1095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p:bldP spid="1095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8" name="Rectangle 6"/>
          <p:cNvSpPr>
            <a:spLocks noGrp="1" noChangeArrowheads="1"/>
          </p:cNvSpPr>
          <p:nvPr>
            <p:ph type="title"/>
          </p:nvPr>
        </p:nvSpPr>
        <p:spPr/>
        <p:txBody>
          <a:bodyPr/>
          <a:lstStyle/>
          <a:p>
            <a:pPr>
              <a:defRPr/>
            </a:pPr>
            <a:r>
              <a:rPr lang="en-US">
                <a:cs typeface="+mj-cs"/>
              </a:rPr>
              <a:t>Probability and Life</a:t>
            </a:r>
          </a:p>
        </p:txBody>
      </p:sp>
      <p:sp>
        <p:nvSpPr>
          <p:cNvPr id="166915" name="Rectangle 3"/>
          <p:cNvSpPr>
            <a:spLocks noGrp="1" noChangeArrowheads="1"/>
          </p:cNvSpPr>
          <p:nvPr>
            <p:ph type="body" idx="4294967295"/>
          </p:nvPr>
        </p:nvSpPr>
        <p:spPr>
          <a:xfrm>
            <a:off x="434975" y="2473325"/>
            <a:ext cx="8172450" cy="3686175"/>
          </a:xfrm>
        </p:spPr>
        <p:txBody>
          <a:bodyPr/>
          <a:lstStyle/>
          <a:p>
            <a:pPr marL="0" indent="0">
              <a:buFont typeface="Monotype Sorts" charset="0"/>
              <a:buNone/>
            </a:pPr>
            <a:r>
              <a:rPr lang="ja-JP" altLang="en-US" sz="3600">
                <a:latin typeface="Arial" charset="0"/>
                <a:ea typeface="ＭＳ Ｐゴシック" charset="0"/>
              </a:rPr>
              <a:t>“</a:t>
            </a:r>
            <a:r>
              <a:rPr lang="en-US" altLang="ja-JP" sz="3600">
                <a:latin typeface="Arial" charset="0"/>
                <a:ea typeface="ＭＳ Ｐゴシック" charset="0"/>
              </a:rPr>
              <a:t>If a particular amino acid sequence was selected by chance, how rare an event would this be?... </a:t>
            </a:r>
          </a:p>
          <a:p>
            <a:pPr marL="0" indent="0">
              <a:buFont typeface="Monotype Sorts" charset="0"/>
              <a:buNone/>
            </a:pPr>
            <a:r>
              <a:rPr lang="en-US" sz="3600">
                <a:latin typeface="Arial" charset="0"/>
                <a:ea typeface="ＭＳ Ｐゴシック" charset="0"/>
              </a:rPr>
              <a:t>The great majority of sequences can never have been synthesized at all, at any time.</a:t>
            </a:r>
            <a:r>
              <a:rPr lang="ja-JP" altLang="en-US" sz="3600">
                <a:latin typeface="Arial" charset="0"/>
                <a:ea typeface="ＭＳ Ｐゴシック" charset="0"/>
              </a:rPr>
              <a:t>”</a:t>
            </a:r>
            <a:r>
              <a:rPr lang="en-US" altLang="ja-JP" sz="4400">
                <a:latin typeface="Arial" charset="0"/>
                <a:ea typeface="ＭＳ Ｐゴシック" charset="0"/>
              </a:rPr>
              <a:t> </a:t>
            </a:r>
            <a:endParaRPr lang="en-US" sz="4400">
              <a:latin typeface="Arial" charset="0"/>
              <a:ea typeface="ＭＳ Ｐゴシック" charset="0"/>
            </a:endParaRPr>
          </a:p>
        </p:txBody>
      </p:sp>
      <p:sp>
        <p:nvSpPr>
          <p:cNvPr id="166917" name="Text Box 5"/>
          <p:cNvSpPr txBox="1">
            <a:spLocks noChangeArrowheads="1"/>
          </p:cNvSpPr>
          <p:nvPr/>
        </p:nvSpPr>
        <p:spPr bwMode="auto">
          <a:xfrm>
            <a:off x="900113" y="1322388"/>
            <a:ext cx="7561262" cy="946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50000"/>
              </a:spcBef>
              <a:defRPr/>
            </a:pPr>
            <a:r>
              <a:rPr lang="en-US">
                <a:cs typeface="+mn-cs"/>
              </a:rPr>
              <a:t>Francis Crick, </a:t>
            </a:r>
            <a:r>
              <a:rPr lang="en-US" i="1">
                <a:cs typeface="+mn-cs"/>
              </a:rPr>
              <a:t>Life Itself: Its Origin and Nature</a:t>
            </a:r>
            <a:r>
              <a:rPr lang="en-US">
                <a:cs typeface="+mn-cs"/>
              </a:rPr>
              <a:t>, 1981, pp. 51-52.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6917"/>
                                        </p:tgtEl>
                                        <p:attrNameLst>
                                          <p:attrName>style.visibility</p:attrName>
                                        </p:attrNameLst>
                                      </p:cBhvr>
                                      <p:to>
                                        <p:strVal val="visible"/>
                                      </p:to>
                                    </p:set>
                                    <p:animEffect transition="in" filter="fade">
                                      <p:cBhvr>
                                        <p:cTn id="7" dur="500"/>
                                        <p:tgtEl>
                                          <p:spTgt spid="166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915">
                                            <p:txEl>
                                              <p:pRg st="0" end="0"/>
                                            </p:txEl>
                                          </p:spTgt>
                                        </p:tgtEl>
                                        <p:attrNameLst>
                                          <p:attrName>style.visibility</p:attrName>
                                        </p:attrNameLst>
                                      </p:cBhvr>
                                      <p:to>
                                        <p:strVal val="visible"/>
                                      </p:to>
                                    </p:set>
                                    <p:animEffect transition="in" filter="fade">
                                      <p:cBhvr>
                                        <p:cTn id="12" dur="500"/>
                                        <p:tgtEl>
                                          <p:spTgt spid="166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6915">
                                            <p:txEl>
                                              <p:pRg st="1" end="1"/>
                                            </p:txEl>
                                          </p:spTgt>
                                        </p:tgtEl>
                                        <p:attrNameLst>
                                          <p:attrName>style.visibility</p:attrName>
                                        </p:attrNameLst>
                                      </p:cBhvr>
                                      <p:to>
                                        <p:strVal val="visible"/>
                                      </p:to>
                                    </p:set>
                                    <p:animEffect transition="in" filter="fade">
                                      <p:cBhvr>
                                        <p:cTn id="17" dur="500"/>
                                        <p:tgtEl>
                                          <p:spTgt spid="166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P spid="1669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defRPr/>
            </a:pPr>
            <a:r>
              <a:rPr lang="en-US">
                <a:cs typeface="+mj-cs"/>
              </a:rPr>
              <a:t>Probability and Life</a:t>
            </a:r>
          </a:p>
        </p:txBody>
      </p:sp>
      <p:sp>
        <p:nvSpPr>
          <p:cNvPr id="212995" name="Rectangle 3"/>
          <p:cNvSpPr>
            <a:spLocks noGrp="1" noChangeArrowheads="1"/>
          </p:cNvSpPr>
          <p:nvPr>
            <p:ph type="body" idx="4294967295"/>
          </p:nvPr>
        </p:nvSpPr>
        <p:spPr>
          <a:xfrm>
            <a:off x="447675" y="3332163"/>
            <a:ext cx="8172450" cy="1857375"/>
          </a:xfrm>
        </p:spPr>
        <p:txBody>
          <a:bodyPr/>
          <a:lstStyle/>
          <a:p>
            <a:pPr marL="0" indent="0">
              <a:buFont typeface="Monotype Sorts" charset="0"/>
              <a:buNone/>
            </a:pPr>
            <a:r>
              <a:rPr lang="ja-JP" altLang="en-US" sz="3600">
                <a:latin typeface="Arial" charset="0"/>
                <a:ea typeface="ＭＳ Ｐゴシック" charset="0"/>
              </a:rPr>
              <a:t>“</a:t>
            </a:r>
            <a:r>
              <a:rPr lang="en-US" altLang="ja-JP" sz="3600">
                <a:latin typeface="Arial" charset="0"/>
                <a:ea typeface="ＭＳ Ｐゴシック" charset="0"/>
              </a:rPr>
              <a:t>The likelihood of life having occurred through a chemical accident is, for all intents and purposes, zero. </a:t>
            </a:r>
            <a:r>
              <a:rPr lang="ja-JP" altLang="en-US" sz="3600">
                <a:latin typeface="Arial" charset="0"/>
                <a:ea typeface="ＭＳ Ｐゴシック" charset="0"/>
              </a:rPr>
              <a:t>”</a:t>
            </a:r>
            <a:r>
              <a:rPr lang="en-US" altLang="ja-JP" sz="3600">
                <a:latin typeface="Arial" charset="0"/>
                <a:ea typeface="ＭＳ Ｐゴシック" charset="0"/>
              </a:rPr>
              <a:t> </a:t>
            </a:r>
            <a:endParaRPr lang="en-US" sz="3600">
              <a:latin typeface="Arial" charset="0"/>
              <a:ea typeface="ＭＳ Ｐゴシック" charset="0"/>
            </a:endParaRPr>
          </a:p>
        </p:txBody>
      </p:sp>
      <p:sp>
        <p:nvSpPr>
          <p:cNvPr id="212996" name="Text Box 4"/>
          <p:cNvSpPr txBox="1">
            <a:spLocks noChangeArrowheads="1"/>
          </p:cNvSpPr>
          <p:nvPr/>
        </p:nvSpPr>
        <p:spPr bwMode="auto">
          <a:xfrm>
            <a:off x="522288" y="1349375"/>
            <a:ext cx="8332787" cy="1800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50000"/>
              </a:spcBef>
              <a:defRPr/>
            </a:pPr>
            <a:r>
              <a:rPr lang="en-US">
                <a:cs typeface="+mn-cs"/>
              </a:rPr>
              <a:t>Robert Gange, Ph.D. (research scientist with extensive research in the field of cryophysics and information systems.),</a:t>
            </a:r>
            <a:r>
              <a:rPr lang="en-US" i="1">
                <a:cs typeface="+mn-cs"/>
              </a:rPr>
              <a:t> Origins and Destiny</a:t>
            </a:r>
            <a:r>
              <a:rPr lang="en-US">
                <a:cs typeface="+mn-cs"/>
              </a:rPr>
              <a:t>, 1986, p. 77.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fade">
                                      <p:cBhvr>
                                        <p:cTn id="7" dur="500"/>
                                        <p:tgtEl>
                                          <p:spTgt spid="212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Effect transition="in" filter="fade">
                                      <p:cBhvr>
                                        <p:cTn id="12" dur="1000"/>
                                        <p:tgtEl>
                                          <p:spTgt spid="212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6" name="Rectangle 8"/>
          <p:cNvSpPr>
            <a:spLocks noChangeArrowheads="1"/>
          </p:cNvSpPr>
          <p:nvPr/>
        </p:nvSpPr>
        <p:spPr bwMode="auto">
          <a:xfrm>
            <a:off x="412750" y="3006725"/>
            <a:ext cx="6708775" cy="1300163"/>
          </a:xfrm>
          <a:prstGeom prst="rect">
            <a:avLst/>
          </a:prstGeom>
          <a:solidFill>
            <a:srgbClr val="FFFFCC"/>
          </a:solidFill>
          <a:ln w="38100">
            <a:solidFill>
              <a:srgbClr val="000066"/>
            </a:solidFill>
            <a:miter lim="800000"/>
            <a:headEnd/>
            <a:tailEnd/>
          </a:ln>
          <a:effectLst>
            <a:prstShdw prst="shdw17" dist="17961" dir="2700000">
              <a:srgbClr val="00003D">
                <a:alpha val="74997"/>
              </a:srgbClr>
            </a:prstShdw>
          </a:effectLst>
        </p:spPr>
        <p:txBody>
          <a:bodyPr wrap="none" anchor="ctr"/>
          <a:lstStyle/>
          <a:p>
            <a:endParaRPr lang="en-US"/>
          </a:p>
        </p:txBody>
      </p:sp>
      <p:sp>
        <p:nvSpPr>
          <p:cNvPr id="27657" name="Rectangle 9"/>
          <p:cNvSpPr>
            <a:spLocks noGrp="1" noChangeArrowheads="1"/>
          </p:cNvSpPr>
          <p:nvPr>
            <p:ph type="title"/>
          </p:nvPr>
        </p:nvSpPr>
        <p:spPr/>
        <p:txBody>
          <a:bodyPr/>
          <a:lstStyle/>
          <a:p>
            <a:pPr>
              <a:defRPr/>
            </a:pPr>
            <a:r>
              <a:rPr lang="en-US">
                <a:cs typeface="+mj-cs"/>
              </a:rPr>
              <a:t>The Primordial Soup</a:t>
            </a:r>
          </a:p>
        </p:txBody>
      </p:sp>
      <p:sp>
        <p:nvSpPr>
          <p:cNvPr id="27651" name="Rectangle 3"/>
          <p:cNvSpPr>
            <a:spLocks noGrp="1" noChangeArrowheads="1"/>
          </p:cNvSpPr>
          <p:nvPr>
            <p:ph type="body" idx="4294967295"/>
          </p:nvPr>
        </p:nvSpPr>
        <p:spPr>
          <a:xfrm>
            <a:off x="347663" y="1547813"/>
            <a:ext cx="8432800" cy="3371850"/>
          </a:xfrm>
        </p:spPr>
        <p:txBody>
          <a:bodyPr/>
          <a:lstStyle/>
          <a:p>
            <a:pPr>
              <a:buFont typeface="Wingdings" charset="0"/>
              <a:buChar char="u"/>
              <a:tabLst>
                <a:tab pos="2800350" algn="l"/>
              </a:tabLst>
            </a:pPr>
            <a:r>
              <a:rPr lang="en-US" sz="3600">
                <a:latin typeface="Arial" charset="0"/>
                <a:ea typeface="ＭＳ Ｐゴシック" charset="0"/>
              </a:rPr>
              <a:t>Chemistry 	- hydrolysis				</a:t>
            </a:r>
          </a:p>
          <a:p>
            <a:pPr>
              <a:spcBef>
                <a:spcPct val="40000"/>
              </a:spcBef>
              <a:buFont typeface="Wingdings" charset="0"/>
              <a:buChar char="u"/>
              <a:tabLst>
                <a:tab pos="2800350" algn="l"/>
              </a:tabLst>
            </a:pPr>
            <a:r>
              <a:rPr lang="en-US" sz="3600">
                <a:latin typeface="Arial" charset="0"/>
                <a:ea typeface="ＭＳ Ｐゴシック" charset="0"/>
              </a:rPr>
              <a:t>Biology  	- amino acids</a:t>
            </a:r>
          </a:p>
          <a:p>
            <a:pPr>
              <a:spcBef>
                <a:spcPct val="40000"/>
              </a:spcBef>
              <a:buFont typeface="Wingdings" charset="0"/>
              <a:buChar char="u"/>
              <a:tabLst>
                <a:tab pos="2800350" algn="l"/>
              </a:tabLst>
            </a:pPr>
            <a:r>
              <a:rPr lang="en-US" sz="3600">
                <a:latin typeface="Arial" charset="0"/>
                <a:ea typeface="ＭＳ Ｐゴシック" charset="0"/>
              </a:rPr>
              <a:t>Physics - 	- 2nd Law of 			 		  Thermodynamics</a:t>
            </a:r>
          </a:p>
        </p:txBody>
      </p:sp>
      <p:grpSp>
        <p:nvGrpSpPr>
          <p:cNvPr id="32772" name="Group 10"/>
          <p:cNvGrpSpPr>
            <a:grpSpLocks/>
          </p:cNvGrpSpPr>
          <p:nvPr/>
        </p:nvGrpSpPr>
        <p:grpSpPr bwMode="auto">
          <a:xfrm>
            <a:off x="3806825" y="4418013"/>
            <a:ext cx="1673225" cy="2151062"/>
            <a:chOff x="1220" y="2698"/>
            <a:chExt cx="963" cy="1254"/>
          </a:xfrm>
        </p:grpSpPr>
        <p:grpSp>
          <p:nvGrpSpPr>
            <p:cNvPr id="32773" name="Group 11"/>
            <p:cNvGrpSpPr>
              <a:grpSpLocks/>
            </p:cNvGrpSpPr>
            <p:nvPr/>
          </p:nvGrpSpPr>
          <p:grpSpPr bwMode="auto">
            <a:xfrm>
              <a:off x="1220" y="2698"/>
              <a:ext cx="963" cy="1254"/>
              <a:chOff x="4118" y="2596"/>
              <a:chExt cx="963" cy="1254"/>
            </a:xfrm>
          </p:grpSpPr>
          <p:pic>
            <p:nvPicPr>
              <p:cNvPr id="32776" name="Picture 12" descr="sou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8" y="2596"/>
                <a:ext cx="963" cy="1254"/>
              </a:xfrm>
              <a:prstGeom prst="rect">
                <a:avLst/>
              </a:prstGeom>
              <a:noFill/>
              <a:ln w="38100">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27661" name="Rectangle 13"/>
              <p:cNvSpPr>
                <a:spLocks noChangeArrowheads="1"/>
              </p:cNvSpPr>
              <p:nvPr/>
            </p:nvSpPr>
            <p:spPr bwMode="auto">
              <a:xfrm>
                <a:off x="4302" y="3204"/>
                <a:ext cx="565" cy="246"/>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grpSp>
        <p:sp>
          <p:nvSpPr>
            <p:cNvPr id="32774" name="WordArt 14"/>
            <p:cNvSpPr>
              <a:spLocks noChangeArrowheads="1" noChangeShapeType="1" noTextEdit="1"/>
            </p:cNvSpPr>
            <p:nvPr/>
          </p:nvSpPr>
          <p:spPr bwMode="auto">
            <a:xfrm>
              <a:off x="1458" y="3282"/>
              <a:ext cx="474" cy="12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600" b="1" kern="10">
                  <a:solidFill>
                    <a:srgbClr val="FF3300"/>
                  </a:solidFill>
                  <a:latin typeface="Arial"/>
                  <a:ea typeface="Arial"/>
                  <a:cs typeface="Arial"/>
                </a:rPr>
                <a:t>Primordial</a:t>
              </a:r>
            </a:p>
          </p:txBody>
        </p:sp>
        <p:sp>
          <p:nvSpPr>
            <p:cNvPr id="32775" name="WordArt 15"/>
            <p:cNvSpPr>
              <a:spLocks noChangeArrowheads="1" noChangeShapeType="1" noTextEdit="1"/>
            </p:cNvSpPr>
            <p:nvPr/>
          </p:nvSpPr>
          <p:spPr bwMode="auto">
            <a:xfrm>
              <a:off x="1536" y="3414"/>
              <a:ext cx="306" cy="168"/>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600" b="1" kern="10">
                  <a:solidFill>
                    <a:srgbClr val="FF3300"/>
                  </a:solidFill>
                  <a:latin typeface="Arial"/>
                  <a:ea typeface="Arial"/>
                  <a:cs typeface="Arial"/>
                </a:rPr>
                <a:t>Soup</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lide(fromBottom)">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lide(fromBottom)">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slide(fromBottom)">
                                      <p:cBhvr>
                                        <p:cTn id="17" dur="500"/>
                                        <p:tgtEl>
                                          <p:spTgt spid="27651">
                                            <p:txEl>
                                              <p:pRg st="2" end="2"/>
                                            </p:txEl>
                                          </p:spTgt>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7656"/>
                                        </p:tgtEl>
                                        <p:attrNameLst>
                                          <p:attrName>style.visibility</p:attrName>
                                        </p:attrNameLst>
                                      </p:cBhvr>
                                      <p:to>
                                        <p:strVal val="visible"/>
                                      </p:to>
                                    </p:set>
                                    <p:animEffect transition="in" filter="wipe(up)">
                                      <p:cBhvr>
                                        <p:cTn id="21"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P spid="2765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5" name="Rectangle 13"/>
          <p:cNvSpPr>
            <a:spLocks noGrp="1" noChangeArrowheads="1"/>
          </p:cNvSpPr>
          <p:nvPr>
            <p:ph type="title"/>
          </p:nvPr>
        </p:nvSpPr>
        <p:spPr>
          <a:xfrm>
            <a:off x="261938" y="0"/>
            <a:ext cx="8882062" cy="1143000"/>
          </a:xfrm>
        </p:spPr>
        <p:txBody>
          <a:bodyPr/>
          <a:lstStyle/>
          <a:p>
            <a:pPr>
              <a:defRPr/>
            </a:pPr>
            <a:r>
              <a:rPr lang="en-US" sz="4400">
                <a:cs typeface="+mj-cs"/>
              </a:rPr>
              <a:t>Second Law of Thermodynamics</a:t>
            </a:r>
          </a:p>
        </p:txBody>
      </p:sp>
      <p:sp>
        <p:nvSpPr>
          <p:cNvPr id="28674" name="Rectangle 2"/>
          <p:cNvSpPr>
            <a:spLocks noGrp="1" noChangeArrowheads="1"/>
          </p:cNvSpPr>
          <p:nvPr>
            <p:ph type="body" idx="4294967295"/>
          </p:nvPr>
        </p:nvSpPr>
        <p:spPr>
          <a:xfrm>
            <a:off x="463550" y="1685925"/>
            <a:ext cx="8172450" cy="1987550"/>
          </a:xfrm>
        </p:spPr>
        <p:txBody>
          <a:bodyPr/>
          <a:lstStyle/>
          <a:p>
            <a:pPr marL="0" indent="0" algn="ctr">
              <a:buFont typeface="Monotype Sorts" charset="0"/>
              <a:buNone/>
            </a:pPr>
            <a:r>
              <a:rPr lang="en-US" sz="3600">
                <a:latin typeface="Arial" charset="0"/>
                <a:ea typeface="ＭＳ Ｐゴシック" charset="0"/>
                <a:cs typeface="Times New Roman" charset="0"/>
              </a:rPr>
              <a:t>Energy goes from a state of usable energy to a state of less usable energy for doing work in an isolated system</a:t>
            </a:r>
            <a:r>
              <a:rPr lang="en-US" sz="3600">
                <a:latin typeface="Arial" charset="0"/>
                <a:ea typeface="ＭＳ Ｐゴシック" charset="0"/>
              </a:rPr>
              <a:t> </a:t>
            </a:r>
          </a:p>
        </p:txBody>
      </p:sp>
      <p:sp>
        <p:nvSpPr>
          <p:cNvPr id="28681" name="Text Box 9"/>
          <p:cNvSpPr txBox="1">
            <a:spLocks noChangeArrowheads="1"/>
          </p:cNvSpPr>
          <p:nvPr/>
        </p:nvSpPr>
        <p:spPr bwMode="auto">
          <a:xfrm>
            <a:off x="2520950" y="3981450"/>
            <a:ext cx="39941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en-US" sz="3600">
                <a:cs typeface="+mn-cs"/>
              </a:rPr>
              <a:t>Complexity</a:t>
            </a:r>
          </a:p>
        </p:txBody>
      </p:sp>
      <p:sp>
        <p:nvSpPr>
          <p:cNvPr id="28683" name="AutoShape 11"/>
          <p:cNvSpPr>
            <a:spLocks noChangeArrowheads="1"/>
          </p:cNvSpPr>
          <p:nvPr/>
        </p:nvSpPr>
        <p:spPr bwMode="auto">
          <a:xfrm>
            <a:off x="3429000" y="4610100"/>
            <a:ext cx="2305050" cy="1543050"/>
          </a:xfrm>
          <a:prstGeom prst="downArrowCallout">
            <a:avLst>
              <a:gd name="adj1" fmla="val 37346"/>
              <a:gd name="adj2" fmla="val 37346"/>
              <a:gd name="adj3" fmla="val 16667"/>
              <a:gd name="adj4" fmla="val 66667"/>
            </a:avLst>
          </a:prstGeom>
          <a:gradFill rotWithShape="1">
            <a:gsLst>
              <a:gs pos="0">
                <a:srgbClr val="FF6600"/>
              </a:gs>
              <a:gs pos="100000">
                <a:srgbClr val="FFFFFF"/>
              </a:gs>
            </a:gsLst>
            <a:lin ang="5400000" scaled="1"/>
          </a:gradFill>
          <a:ln w="38100">
            <a:solidFill>
              <a:srgbClr val="000066"/>
            </a:solidFill>
            <a:miter lim="800000"/>
            <a:headEnd/>
            <a:tailEnd/>
          </a:ln>
          <a:effectLst>
            <a:prstShdw prst="shdw17" dist="17961" dir="2700000">
              <a:srgbClr val="00003D">
                <a:alpha val="74997"/>
              </a:srgbClr>
            </a:prstShdw>
          </a:effectLst>
        </p:spPr>
        <p:txBody>
          <a:bodyPr wrap="none" anchor="ctr"/>
          <a:lstStyle/>
          <a:p>
            <a:r>
              <a:rPr lang="en-US" sz="4000" b="1"/>
              <a:t>Decay</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681"/>
                                        </p:tgtEl>
                                        <p:attrNameLst>
                                          <p:attrName>style.visibility</p:attrName>
                                        </p:attrNameLst>
                                      </p:cBhvr>
                                      <p:to>
                                        <p:strVal val="visible"/>
                                      </p:to>
                                    </p:set>
                                    <p:animEffect transition="in" filter="slide(fromBottom)">
                                      <p:cBhvr>
                                        <p:cTn id="12" dur="500"/>
                                        <p:tgtEl>
                                          <p:spTgt spid="28681"/>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8683"/>
                                        </p:tgtEl>
                                        <p:attrNameLst>
                                          <p:attrName>style.visibility</p:attrName>
                                        </p:attrNameLst>
                                      </p:cBhvr>
                                      <p:to>
                                        <p:strVal val="visible"/>
                                      </p:to>
                                    </p:set>
                                    <p:animEffect transition="in" filter="wipe(up)">
                                      <p:cBhvr>
                                        <p:cTn id="16"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advAuto="0"/>
      <p:bldP spid="28681" grpId="0" autoUpdateAnimBg="0"/>
      <p:bldP spid="2868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461963" y="2506663"/>
            <a:ext cx="4002087"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cs typeface="+mn-cs"/>
              </a:rPr>
              <a:t>Open and isolated systems</a:t>
            </a:r>
          </a:p>
        </p:txBody>
      </p:sp>
      <p:graphicFrame>
        <p:nvGraphicFramePr>
          <p:cNvPr id="307203" name="Object 3"/>
          <p:cNvGraphicFramePr>
            <a:graphicFrameLocks noChangeAspect="1"/>
          </p:cNvGraphicFramePr>
          <p:nvPr/>
        </p:nvGraphicFramePr>
        <p:xfrm>
          <a:off x="6834188" y="4457700"/>
          <a:ext cx="1927225" cy="2033588"/>
        </p:xfrm>
        <a:graphic>
          <a:graphicData uri="http://schemas.openxmlformats.org/presentationml/2006/ole">
            <mc:AlternateContent xmlns:mc="http://schemas.openxmlformats.org/markup-compatibility/2006">
              <mc:Choice xmlns:v="urn:schemas-microsoft-com:vml" Requires="v">
                <p:oleObj name="Clip" r:id="rId2" imgW="2317687" imgH="2444436" progId="MS_ClipArt_Gallery.2">
                  <p:embed/>
                </p:oleObj>
              </mc:Choice>
              <mc:Fallback>
                <p:oleObj name="Clip" r:id="rId2" imgW="2317687" imgH="2444436" progId="MS_ClipArt_Gallery.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4457700"/>
                        <a:ext cx="1927225" cy="2033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04" name="Text Box 4"/>
          <p:cNvSpPr txBox="1">
            <a:spLocks noChangeArrowheads="1"/>
          </p:cNvSpPr>
          <p:nvPr/>
        </p:nvSpPr>
        <p:spPr bwMode="auto">
          <a:xfrm>
            <a:off x="533400" y="4911725"/>
            <a:ext cx="3694113"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cs typeface="+mn-cs"/>
              </a:rPr>
              <a:t>Growth of a seed or embryo</a:t>
            </a:r>
          </a:p>
        </p:txBody>
      </p:sp>
      <p:sp>
        <p:nvSpPr>
          <p:cNvPr id="307205" name="Rectangle 5"/>
          <p:cNvSpPr>
            <a:spLocks noGrp="1" noChangeArrowheads="1"/>
          </p:cNvSpPr>
          <p:nvPr>
            <p:ph type="title"/>
          </p:nvPr>
        </p:nvSpPr>
        <p:spPr>
          <a:xfrm>
            <a:off x="301625" y="0"/>
            <a:ext cx="8842375" cy="1143000"/>
          </a:xfrm>
        </p:spPr>
        <p:txBody>
          <a:bodyPr/>
          <a:lstStyle/>
          <a:p>
            <a:pPr>
              <a:defRPr/>
            </a:pPr>
            <a:r>
              <a:rPr lang="en-US" sz="4400">
                <a:cs typeface="+mj-cs"/>
              </a:rPr>
              <a:t>Second Law of Thermodynamics</a:t>
            </a:r>
          </a:p>
        </p:txBody>
      </p:sp>
      <p:sp>
        <p:nvSpPr>
          <p:cNvPr id="307206" name="Text Box 6"/>
          <p:cNvSpPr txBox="1">
            <a:spLocks noChangeArrowheads="1"/>
          </p:cNvSpPr>
          <p:nvPr/>
        </p:nvSpPr>
        <p:spPr bwMode="auto">
          <a:xfrm>
            <a:off x="465138" y="1509713"/>
            <a:ext cx="436880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en-US" sz="3600" b="1">
                <a:solidFill>
                  <a:srgbClr val="000066"/>
                </a:solidFill>
                <a:cs typeface="+mn-cs"/>
              </a:rPr>
              <a:t>Two Arguments</a:t>
            </a:r>
          </a:p>
        </p:txBody>
      </p:sp>
      <p:grpSp>
        <p:nvGrpSpPr>
          <p:cNvPr id="307207" name="Group 7"/>
          <p:cNvGrpSpPr>
            <a:grpSpLocks/>
          </p:cNvGrpSpPr>
          <p:nvPr/>
        </p:nvGrpSpPr>
        <p:grpSpPr bwMode="auto">
          <a:xfrm>
            <a:off x="5084763" y="1385888"/>
            <a:ext cx="2886075" cy="2601912"/>
            <a:chOff x="3203" y="873"/>
            <a:chExt cx="1818" cy="1639"/>
          </a:xfrm>
        </p:grpSpPr>
        <p:graphicFrame>
          <p:nvGraphicFramePr>
            <p:cNvPr id="34825" name="Object 8"/>
            <p:cNvGraphicFramePr>
              <a:graphicFrameLocks noChangeAspect="1"/>
            </p:cNvGraphicFramePr>
            <p:nvPr/>
          </p:nvGraphicFramePr>
          <p:xfrm>
            <a:off x="4268" y="873"/>
            <a:ext cx="753" cy="786"/>
          </p:xfrm>
          <a:graphic>
            <a:graphicData uri="http://schemas.openxmlformats.org/presentationml/2006/ole">
              <mc:AlternateContent xmlns:mc="http://schemas.openxmlformats.org/markup-compatibility/2006">
                <mc:Choice xmlns:v="urn:schemas-microsoft-com:vml" Requires="v">
                  <p:oleObj name="Clip" r:id="rId4" imgW="711989" imgH="706663" progId="MS_ClipArt_Gallery.2">
                    <p:embed/>
                  </p:oleObj>
                </mc:Choice>
                <mc:Fallback>
                  <p:oleObj name="Clip" r:id="rId4" imgW="711989" imgH="706663"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 y="873"/>
                          <a:ext cx="753" cy="7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09" name="Freeform 9"/>
            <p:cNvSpPr>
              <a:spLocks/>
            </p:cNvSpPr>
            <p:nvPr/>
          </p:nvSpPr>
          <p:spPr bwMode="auto">
            <a:xfrm>
              <a:off x="3752" y="1381"/>
              <a:ext cx="491" cy="330"/>
            </a:xfrm>
            <a:custGeom>
              <a:avLst/>
              <a:gdLst>
                <a:gd name="T0" fmla="*/ 194 w 194"/>
                <a:gd name="T1" fmla="*/ 0 h 193"/>
                <a:gd name="T2" fmla="*/ 98 w 194"/>
                <a:gd name="T3" fmla="*/ 72 h 193"/>
                <a:gd name="T4" fmla="*/ 62 w 194"/>
                <a:gd name="T5" fmla="*/ 144 h 193"/>
                <a:gd name="T6" fmla="*/ 14 w 194"/>
                <a:gd name="T7" fmla="*/ 180 h 193"/>
              </a:gdLst>
              <a:ahLst/>
              <a:cxnLst>
                <a:cxn ang="0">
                  <a:pos x="T0" y="T1"/>
                </a:cxn>
                <a:cxn ang="0">
                  <a:pos x="T2" y="T3"/>
                </a:cxn>
                <a:cxn ang="0">
                  <a:pos x="T4" y="T5"/>
                </a:cxn>
                <a:cxn ang="0">
                  <a:pos x="T6" y="T7"/>
                </a:cxn>
              </a:cxnLst>
              <a:rect l="0" t="0" r="r" b="b"/>
              <a:pathLst>
                <a:path w="194" h="193">
                  <a:moveTo>
                    <a:pt x="194" y="0"/>
                  </a:moveTo>
                  <a:cubicBezTo>
                    <a:pt x="144" y="17"/>
                    <a:pt x="143" y="42"/>
                    <a:pt x="98" y="72"/>
                  </a:cubicBezTo>
                  <a:cubicBezTo>
                    <a:pt x="90" y="96"/>
                    <a:pt x="83" y="127"/>
                    <a:pt x="62" y="144"/>
                  </a:cubicBezTo>
                  <a:cubicBezTo>
                    <a:pt x="0" y="193"/>
                    <a:pt x="44" y="120"/>
                    <a:pt x="14" y="180"/>
                  </a:cubicBezTo>
                </a:path>
              </a:pathLst>
            </a:custGeom>
            <a:noFill/>
            <a:ln w="5715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7210" name="Freeform 10"/>
            <p:cNvSpPr>
              <a:spLocks/>
            </p:cNvSpPr>
            <p:nvPr/>
          </p:nvSpPr>
          <p:spPr bwMode="auto">
            <a:xfrm>
              <a:off x="3882" y="1498"/>
              <a:ext cx="409" cy="350"/>
            </a:xfrm>
            <a:custGeom>
              <a:avLst/>
              <a:gdLst>
                <a:gd name="T0" fmla="*/ 194 w 194"/>
                <a:gd name="T1" fmla="*/ 0 h 193"/>
                <a:gd name="T2" fmla="*/ 98 w 194"/>
                <a:gd name="T3" fmla="*/ 72 h 193"/>
                <a:gd name="T4" fmla="*/ 62 w 194"/>
                <a:gd name="T5" fmla="*/ 144 h 193"/>
                <a:gd name="T6" fmla="*/ 14 w 194"/>
                <a:gd name="T7" fmla="*/ 180 h 193"/>
              </a:gdLst>
              <a:ahLst/>
              <a:cxnLst>
                <a:cxn ang="0">
                  <a:pos x="T0" y="T1"/>
                </a:cxn>
                <a:cxn ang="0">
                  <a:pos x="T2" y="T3"/>
                </a:cxn>
                <a:cxn ang="0">
                  <a:pos x="T4" y="T5"/>
                </a:cxn>
                <a:cxn ang="0">
                  <a:pos x="T6" y="T7"/>
                </a:cxn>
              </a:cxnLst>
              <a:rect l="0" t="0" r="r" b="b"/>
              <a:pathLst>
                <a:path w="194" h="193">
                  <a:moveTo>
                    <a:pt x="194" y="0"/>
                  </a:moveTo>
                  <a:cubicBezTo>
                    <a:pt x="144" y="17"/>
                    <a:pt x="143" y="42"/>
                    <a:pt x="98" y="72"/>
                  </a:cubicBezTo>
                  <a:cubicBezTo>
                    <a:pt x="90" y="96"/>
                    <a:pt x="83" y="127"/>
                    <a:pt x="62" y="144"/>
                  </a:cubicBezTo>
                  <a:cubicBezTo>
                    <a:pt x="0" y="193"/>
                    <a:pt x="44" y="120"/>
                    <a:pt x="14" y="180"/>
                  </a:cubicBezTo>
                </a:path>
              </a:pathLst>
            </a:custGeom>
            <a:noFill/>
            <a:ln w="5715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7211" name="Freeform 11"/>
            <p:cNvSpPr>
              <a:spLocks/>
            </p:cNvSpPr>
            <p:nvPr/>
          </p:nvSpPr>
          <p:spPr bwMode="auto">
            <a:xfrm>
              <a:off x="4012" y="1600"/>
              <a:ext cx="364" cy="385"/>
            </a:xfrm>
            <a:custGeom>
              <a:avLst/>
              <a:gdLst>
                <a:gd name="T0" fmla="*/ 194 w 194"/>
                <a:gd name="T1" fmla="*/ 0 h 193"/>
                <a:gd name="T2" fmla="*/ 98 w 194"/>
                <a:gd name="T3" fmla="*/ 72 h 193"/>
                <a:gd name="T4" fmla="*/ 62 w 194"/>
                <a:gd name="T5" fmla="*/ 144 h 193"/>
                <a:gd name="T6" fmla="*/ 14 w 194"/>
                <a:gd name="T7" fmla="*/ 180 h 193"/>
              </a:gdLst>
              <a:ahLst/>
              <a:cxnLst>
                <a:cxn ang="0">
                  <a:pos x="T0" y="T1"/>
                </a:cxn>
                <a:cxn ang="0">
                  <a:pos x="T2" y="T3"/>
                </a:cxn>
                <a:cxn ang="0">
                  <a:pos x="T4" y="T5"/>
                </a:cxn>
                <a:cxn ang="0">
                  <a:pos x="T6" y="T7"/>
                </a:cxn>
              </a:cxnLst>
              <a:rect l="0" t="0" r="r" b="b"/>
              <a:pathLst>
                <a:path w="194" h="193">
                  <a:moveTo>
                    <a:pt x="194" y="0"/>
                  </a:moveTo>
                  <a:cubicBezTo>
                    <a:pt x="144" y="17"/>
                    <a:pt x="143" y="42"/>
                    <a:pt x="98" y="72"/>
                  </a:cubicBezTo>
                  <a:cubicBezTo>
                    <a:pt x="90" y="96"/>
                    <a:pt x="83" y="127"/>
                    <a:pt x="62" y="144"/>
                  </a:cubicBezTo>
                  <a:cubicBezTo>
                    <a:pt x="0" y="193"/>
                    <a:pt x="44" y="120"/>
                    <a:pt x="14" y="180"/>
                  </a:cubicBezTo>
                </a:path>
              </a:pathLst>
            </a:custGeom>
            <a:noFill/>
            <a:ln w="5715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4829" name="Picture 12" descr="earth"/>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03" y="1724"/>
              <a:ext cx="798" cy="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7213" name="Oval 13"/>
          <p:cNvSpPr>
            <a:spLocks noChangeArrowheads="1"/>
          </p:cNvSpPr>
          <p:nvPr/>
        </p:nvSpPr>
        <p:spPr bwMode="auto">
          <a:xfrm>
            <a:off x="4252913" y="5807075"/>
            <a:ext cx="1525587" cy="595313"/>
          </a:xfrm>
          <a:prstGeom prst="ellipse">
            <a:avLst/>
          </a:prstGeom>
          <a:gradFill rotWithShape="1">
            <a:gsLst>
              <a:gs pos="0">
                <a:srgbClr val="996633">
                  <a:gamma/>
                  <a:tint val="0"/>
                  <a:invGamma/>
                </a:srgbClr>
              </a:gs>
              <a:gs pos="100000">
                <a:srgbClr val="996633"/>
              </a:gs>
            </a:gsLst>
            <a:path path="shape">
              <a:fillToRect l="50000" t="50000" r="50000" b="50000"/>
            </a:path>
          </a:gradFill>
          <a:ln w="57150" cmpd="thickThin">
            <a:solidFill>
              <a:srgbClr val="6633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r>
              <a:rPr lang="en-US" sz="4000">
                <a:effectLst>
                  <a:outerShdw blurRad="38100" dist="38100" dir="2700000" algn="tl">
                    <a:srgbClr val="FFFFFF"/>
                  </a:outerShdw>
                </a:effectLst>
                <a:cs typeface="+mn-cs"/>
              </a:rPr>
              <a:t>seed</a:t>
            </a:r>
          </a:p>
        </p:txBody>
      </p:sp>
      <p:sp>
        <p:nvSpPr>
          <p:cNvPr id="307214" name="AutoShape 14"/>
          <p:cNvSpPr>
            <a:spLocks noChangeArrowheads="1"/>
          </p:cNvSpPr>
          <p:nvPr/>
        </p:nvSpPr>
        <p:spPr bwMode="auto">
          <a:xfrm>
            <a:off x="5880100" y="5908675"/>
            <a:ext cx="928688" cy="3333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06"/>
                                        </p:tgtEl>
                                        <p:attrNameLst>
                                          <p:attrName>style.visibility</p:attrName>
                                        </p:attrNameLst>
                                      </p:cBhvr>
                                      <p:to>
                                        <p:strVal val="visible"/>
                                      </p:to>
                                    </p:set>
                                    <p:animEffect transition="in" filter="fade">
                                      <p:cBhvr>
                                        <p:cTn id="7" dur="500"/>
                                        <p:tgtEl>
                                          <p:spTgt spid="307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02"/>
                                        </p:tgtEl>
                                        <p:attrNameLst>
                                          <p:attrName>style.visibility</p:attrName>
                                        </p:attrNameLst>
                                      </p:cBhvr>
                                      <p:to>
                                        <p:strVal val="visible"/>
                                      </p:to>
                                    </p:set>
                                    <p:animEffect transition="in" filter="box(out)">
                                      <p:cBhvr>
                                        <p:cTn id="12" dur="500"/>
                                        <p:tgtEl>
                                          <p:spTgt spid="307202"/>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07207"/>
                                        </p:tgtEl>
                                        <p:attrNameLst>
                                          <p:attrName>style.visibility</p:attrName>
                                        </p:attrNameLst>
                                      </p:cBhvr>
                                      <p:to>
                                        <p:strVal val="visible"/>
                                      </p:to>
                                    </p:set>
                                    <p:animEffect transition="in" filter="fade">
                                      <p:cBhvr>
                                        <p:cTn id="16" dur="500"/>
                                        <p:tgtEl>
                                          <p:spTgt spid="3072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07204"/>
                                        </p:tgtEl>
                                        <p:attrNameLst>
                                          <p:attrName>style.visibility</p:attrName>
                                        </p:attrNameLst>
                                      </p:cBhvr>
                                      <p:to>
                                        <p:strVal val="visible"/>
                                      </p:to>
                                    </p:set>
                                    <p:animEffect transition="in" filter="box(out)">
                                      <p:cBhvr>
                                        <p:cTn id="21" dur="500"/>
                                        <p:tgtEl>
                                          <p:spTgt spid="307204"/>
                                        </p:tgtEl>
                                      </p:cBhvr>
                                    </p:animEffect>
                                  </p:childTnLst>
                                </p:cTn>
                              </p:par>
                            </p:childTnLst>
                          </p:cTn>
                        </p:par>
                        <p:par>
                          <p:cTn id="22" fill="hold" nodeType="afterGroup">
                            <p:stCondLst>
                              <p:cond delay="500"/>
                            </p:stCondLst>
                            <p:childTnLst>
                              <p:par>
                                <p:cTn id="23" presetID="17" presetClass="entr" presetSubtype="10" fill="hold" grpId="0" nodeType="afterEffect">
                                  <p:stCondLst>
                                    <p:cond delay="0"/>
                                  </p:stCondLst>
                                  <p:childTnLst>
                                    <p:set>
                                      <p:cBhvr>
                                        <p:cTn id="24" dur="1" fill="hold">
                                          <p:stCondLst>
                                            <p:cond delay="0"/>
                                          </p:stCondLst>
                                        </p:cTn>
                                        <p:tgtEl>
                                          <p:spTgt spid="307213"/>
                                        </p:tgtEl>
                                        <p:attrNameLst>
                                          <p:attrName>style.visibility</p:attrName>
                                        </p:attrNameLst>
                                      </p:cBhvr>
                                      <p:to>
                                        <p:strVal val="visible"/>
                                      </p:to>
                                    </p:set>
                                    <p:anim calcmode="lin" valueType="num">
                                      <p:cBhvr>
                                        <p:cTn id="25" dur="500" fill="hold"/>
                                        <p:tgtEl>
                                          <p:spTgt spid="307213"/>
                                        </p:tgtEl>
                                        <p:attrNameLst>
                                          <p:attrName>ppt_w</p:attrName>
                                        </p:attrNameLst>
                                      </p:cBhvr>
                                      <p:tavLst>
                                        <p:tav tm="0">
                                          <p:val>
                                            <p:fltVal val="0"/>
                                          </p:val>
                                        </p:tav>
                                        <p:tav tm="100000">
                                          <p:val>
                                            <p:strVal val="#ppt_w"/>
                                          </p:val>
                                        </p:tav>
                                      </p:tavLst>
                                    </p:anim>
                                    <p:anim calcmode="lin" valueType="num">
                                      <p:cBhvr>
                                        <p:cTn id="26" dur="500" fill="hold"/>
                                        <p:tgtEl>
                                          <p:spTgt spid="307213"/>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307214"/>
                                        </p:tgtEl>
                                        <p:attrNameLst>
                                          <p:attrName>style.visibility</p:attrName>
                                        </p:attrNameLst>
                                      </p:cBhvr>
                                      <p:to>
                                        <p:strVal val="visible"/>
                                      </p:to>
                                    </p:set>
                                    <p:animEffect transition="in" filter="wipe(left)">
                                      <p:cBhvr>
                                        <p:cTn id="30" dur="500"/>
                                        <p:tgtEl>
                                          <p:spTgt spid="307214"/>
                                        </p:tgtEl>
                                      </p:cBhvr>
                                    </p:animEffect>
                                  </p:childTnLst>
                                </p:cTn>
                              </p:par>
                            </p:childTnLst>
                          </p:cTn>
                        </p:par>
                        <p:par>
                          <p:cTn id="31" fill="hold" nodeType="afterGroup">
                            <p:stCondLst>
                              <p:cond delay="1500"/>
                            </p:stCondLst>
                            <p:childTnLst>
                              <p:par>
                                <p:cTn id="32" presetID="22" presetClass="entr" presetSubtype="4" fill="hold" nodeType="afterEffect">
                                  <p:stCondLst>
                                    <p:cond delay="0"/>
                                  </p:stCondLst>
                                  <p:childTnLst>
                                    <p:set>
                                      <p:cBhvr>
                                        <p:cTn id="33" dur="1" fill="hold">
                                          <p:stCondLst>
                                            <p:cond delay="0"/>
                                          </p:stCondLst>
                                        </p:cTn>
                                        <p:tgtEl>
                                          <p:spTgt spid="307203"/>
                                        </p:tgtEl>
                                        <p:attrNameLst>
                                          <p:attrName>style.visibility</p:attrName>
                                        </p:attrNameLst>
                                      </p:cBhvr>
                                      <p:to>
                                        <p:strVal val="visible"/>
                                      </p:to>
                                    </p:set>
                                    <p:animEffect transition="in" filter="wipe(down)">
                                      <p:cBhvr>
                                        <p:cTn id="34" dur="2000"/>
                                        <p:tgtEl>
                                          <p:spTgt spid="307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autoUpdateAnimBg="0"/>
      <p:bldP spid="307204" grpId="0" autoUpdateAnimBg="0"/>
      <p:bldP spid="307206" grpId="0"/>
      <p:bldP spid="30721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781050" y="0"/>
            <a:ext cx="8362950" cy="1143000"/>
          </a:xfrm>
        </p:spPr>
        <p:txBody>
          <a:bodyPr/>
          <a:lstStyle/>
          <a:p>
            <a:pPr>
              <a:defRPr/>
            </a:pPr>
            <a:r>
              <a:rPr lang="en-US" sz="4400">
                <a:cs typeface="+mj-cs"/>
              </a:rPr>
              <a:t>Second Law of Thermodynamics</a:t>
            </a:r>
          </a:p>
        </p:txBody>
      </p:sp>
      <p:sp>
        <p:nvSpPr>
          <p:cNvPr id="30722" name="Rectangle 2"/>
          <p:cNvSpPr>
            <a:spLocks noGrp="1" noChangeArrowheads="1"/>
          </p:cNvSpPr>
          <p:nvPr>
            <p:ph type="body" idx="4294967295"/>
          </p:nvPr>
        </p:nvSpPr>
        <p:spPr>
          <a:xfrm>
            <a:off x="322263" y="2459038"/>
            <a:ext cx="8678862" cy="2795587"/>
          </a:xfrm>
        </p:spPr>
        <p:txBody>
          <a:bodyPr/>
          <a:lstStyle/>
          <a:p>
            <a:pPr marL="465138" indent="-465138">
              <a:buSzPct val="95000"/>
              <a:buFont typeface="Wingdings" charset="0"/>
              <a:buAutoNum type="arabicPeriod"/>
            </a:pPr>
            <a:r>
              <a:rPr lang="en-US" sz="3600">
                <a:latin typeface="Arial" charset="0"/>
                <a:ea typeface="ＭＳ Ｐゴシック" charset="0"/>
              </a:rPr>
              <a:t>An open system (earth)</a:t>
            </a:r>
          </a:p>
          <a:p>
            <a:pPr marL="465138" indent="-465138">
              <a:buSzPct val="95000"/>
              <a:buFont typeface="Wingdings" charset="0"/>
              <a:buAutoNum type="arabicPeriod"/>
            </a:pPr>
            <a:r>
              <a:rPr lang="en-US" sz="3600">
                <a:latin typeface="Arial" charset="0"/>
                <a:ea typeface="ＭＳ Ｐゴシック" charset="0"/>
              </a:rPr>
              <a:t>Available energy source (sun)</a:t>
            </a:r>
          </a:p>
          <a:p>
            <a:pPr marL="465138" indent="-465138">
              <a:buSzPct val="95000"/>
              <a:buFont typeface="Wingdings" charset="0"/>
              <a:buAutoNum type="arabicPeriod"/>
            </a:pPr>
            <a:r>
              <a:rPr lang="en-US" sz="3600">
                <a:latin typeface="Arial" charset="0"/>
                <a:ea typeface="ＭＳ Ｐゴシック" charset="0"/>
              </a:rPr>
              <a:t>A way to capture and store raw energy</a:t>
            </a:r>
          </a:p>
          <a:p>
            <a:pPr marL="465138" indent="-465138">
              <a:buSzPct val="95000"/>
              <a:buFont typeface="Wingdings" charset="0"/>
              <a:buAutoNum type="arabicPeriod"/>
            </a:pPr>
            <a:r>
              <a:rPr lang="en-US" sz="3600">
                <a:latin typeface="Arial" charset="0"/>
                <a:ea typeface="ＭＳ Ｐゴシック" charset="0"/>
              </a:rPr>
              <a:t>An energy conversion mechanism</a:t>
            </a:r>
          </a:p>
        </p:txBody>
      </p:sp>
      <p:sp>
        <p:nvSpPr>
          <p:cNvPr id="30793" name="Text Box 73"/>
          <p:cNvSpPr txBox="1">
            <a:spLocks noChangeArrowheads="1"/>
          </p:cNvSpPr>
          <p:nvPr/>
        </p:nvSpPr>
        <p:spPr bwMode="auto">
          <a:xfrm>
            <a:off x="1449388" y="1477963"/>
            <a:ext cx="5913437" cy="669925"/>
          </a:xfrm>
          <a:prstGeom prst="rect">
            <a:avLst/>
          </a:prstGeom>
          <a:solidFill>
            <a:srgbClr val="000066"/>
          </a:solidFill>
          <a:ln w="28575">
            <a:solidFill>
              <a:srgbClr val="0033CC"/>
            </a:solidFill>
            <a:miter lim="800000"/>
            <a:headEnd/>
            <a:tailEnd/>
          </a:ln>
          <a:effectLst>
            <a:prstShdw prst="shdw17" dist="17961" dir="2700000">
              <a:srgbClr val="001F7A">
                <a:alpha val="74997"/>
              </a:srgbClr>
            </a:prstShdw>
          </a:effectLst>
        </p:spPr>
        <p:txBody>
          <a:bodyPr>
            <a:spAutoFit/>
          </a:bodyPr>
          <a:lstStyle>
            <a:lvl1pPr>
              <a:defRPr sz="2800">
                <a:solidFill>
                  <a:srgbClr val="000000"/>
                </a:solidFill>
                <a:latin typeface="Arial" charset="0"/>
                <a:ea typeface="ＭＳ Ｐゴシック" charset="0"/>
                <a:cs typeface="ＭＳ Ｐゴシック" charset="0"/>
              </a:defRPr>
            </a:lvl1pPr>
            <a:lvl2pPr marL="742950" indent="-285750">
              <a:defRPr sz="2800">
                <a:solidFill>
                  <a:srgbClr val="000000"/>
                </a:solidFill>
                <a:latin typeface="Arial" charset="0"/>
                <a:ea typeface="ＭＳ Ｐゴシック" charset="0"/>
              </a:defRPr>
            </a:lvl2pPr>
            <a:lvl3pPr marL="1143000" indent="-228600">
              <a:defRPr sz="2800">
                <a:solidFill>
                  <a:srgbClr val="000000"/>
                </a:solidFill>
                <a:latin typeface="Arial" charset="0"/>
                <a:ea typeface="ＭＳ Ｐゴシック" charset="0"/>
              </a:defRPr>
            </a:lvl3pPr>
            <a:lvl4pPr marL="1600200" indent="-228600">
              <a:defRPr sz="2800">
                <a:solidFill>
                  <a:srgbClr val="000000"/>
                </a:solidFill>
                <a:latin typeface="Arial" charset="0"/>
                <a:ea typeface="ＭＳ Ｐゴシック" charset="0"/>
              </a:defRPr>
            </a:lvl4pPr>
            <a:lvl5pPr marL="2057400" indent="-228600">
              <a:defRPr sz="28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28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28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28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2800">
                <a:solidFill>
                  <a:srgbClr val="000000"/>
                </a:solidFill>
                <a:latin typeface="Arial" charset="0"/>
                <a:ea typeface="ＭＳ Ｐゴシック" charset="0"/>
              </a:defRPr>
            </a:lvl9pPr>
          </a:lstStyle>
          <a:p>
            <a:pPr>
              <a:spcBef>
                <a:spcPct val="50000"/>
              </a:spcBef>
            </a:pPr>
            <a:r>
              <a:rPr lang="en-US" sz="3600">
                <a:solidFill>
                  <a:srgbClr val="FFFFFF"/>
                </a:solidFill>
              </a:rPr>
              <a:t>4 Necessary Conditions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93"/>
                                        </p:tgtEl>
                                        <p:attrNameLst>
                                          <p:attrName>style.visibility</p:attrName>
                                        </p:attrNameLst>
                                      </p:cBhvr>
                                      <p:to>
                                        <p:strVal val="visible"/>
                                      </p:to>
                                    </p:set>
                                    <p:anim calcmode="lin" valueType="num">
                                      <p:cBhvr>
                                        <p:cTn id="7" dur="500" fill="hold"/>
                                        <p:tgtEl>
                                          <p:spTgt spid="30793"/>
                                        </p:tgtEl>
                                        <p:attrNameLst>
                                          <p:attrName>ppt_w</p:attrName>
                                        </p:attrNameLst>
                                      </p:cBhvr>
                                      <p:tavLst>
                                        <p:tav tm="0">
                                          <p:val>
                                            <p:fltVal val="0"/>
                                          </p:val>
                                        </p:tav>
                                        <p:tav tm="100000">
                                          <p:val>
                                            <p:strVal val="#ppt_w"/>
                                          </p:val>
                                        </p:tav>
                                      </p:tavLst>
                                    </p:anim>
                                    <p:anim calcmode="lin" valueType="num">
                                      <p:cBhvr>
                                        <p:cTn id="8" dur="500" fill="hold"/>
                                        <p:tgtEl>
                                          <p:spTgt spid="3079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722">
                                            <p:txEl>
                                              <p:pRg st="0" end="0"/>
                                            </p:txEl>
                                          </p:spTgt>
                                        </p:tgtEl>
                                        <p:attrNameLst>
                                          <p:attrName>style.visibility</p:attrName>
                                        </p:attrNameLst>
                                      </p:cBhvr>
                                      <p:to>
                                        <p:strVal val="visible"/>
                                      </p:to>
                                    </p:set>
                                    <p:animEffect transition="in" filter="wipe(down)">
                                      <p:cBhvr>
                                        <p:cTn id="13" dur="500"/>
                                        <p:tgtEl>
                                          <p:spTgt spid="3072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0722">
                                            <p:txEl>
                                              <p:pRg st="1" end="1"/>
                                            </p:txEl>
                                          </p:spTgt>
                                        </p:tgtEl>
                                        <p:attrNameLst>
                                          <p:attrName>style.visibility</p:attrName>
                                        </p:attrNameLst>
                                      </p:cBhvr>
                                      <p:to>
                                        <p:strVal val="visible"/>
                                      </p:to>
                                    </p:set>
                                    <p:animEffect transition="in" filter="wipe(down)">
                                      <p:cBhvr>
                                        <p:cTn id="18" dur="500"/>
                                        <p:tgtEl>
                                          <p:spTgt spid="3072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722">
                                            <p:txEl>
                                              <p:pRg st="2" end="2"/>
                                            </p:txEl>
                                          </p:spTgt>
                                        </p:tgtEl>
                                        <p:attrNameLst>
                                          <p:attrName>style.visibility</p:attrName>
                                        </p:attrNameLst>
                                      </p:cBhvr>
                                      <p:to>
                                        <p:strVal val="visible"/>
                                      </p:to>
                                    </p:set>
                                    <p:animEffect transition="in" filter="wipe(down)">
                                      <p:cBhvr>
                                        <p:cTn id="23" dur="500"/>
                                        <p:tgtEl>
                                          <p:spTgt spid="3072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0722">
                                            <p:txEl>
                                              <p:pRg st="3" end="3"/>
                                            </p:txEl>
                                          </p:spTgt>
                                        </p:tgtEl>
                                        <p:attrNameLst>
                                          <p:attrName>style.visibility</p:attrName>
                                        </p:attrNameLst>
                                      </p:cBhvr>
                                      <p:to>
                                        <p:strVal val="visible"/>
                                      </p:to>
                                    </p:set>
                                    <p:animEffect transition="in" filter="wipe(down)">
                                      <p:cBhvr>
                                        <p:cTn id="28" dur="5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9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a:defRPr/>
            </a:pPr>
            <a:r>
              <a:rPr lang="en-US" sz="4400">
                <a:cs typeface="+mj-cs"/>
              </a:rPr>
              <a:t>The Issue: Evidence or Faith?</a:t>
            </a:r>
          </a:p>
        </p:txBody>
      </p:sp>
      <p:sp>
        <p:nvSpPr>
          <p:cNvPr id="292867" name="Rectangle 3"/>
          <p:cNvSpPr>
            <a:spLocks noGrp="1" noChangeArrowheads="1"/>
          </p:cNvSpPr>
          <p:nvPr>
            <p:ph type="body" idx="1"/>
          </p:nvPr>
        </p:nvSpPr>
        <p:spPr>
          <a:xfrm>
            <a:off x="377825" y="2246313"/>
            <a:ext cx="8391525" cy="4611687"/>
          </a:xfrm>
        </p:spPr>
        <p:txBody>
          <a:bodyPr/>
          <a:lstStyle/>
          <a:p>
            <a:pPr marL="0" indent="0">
              <a:lnSpc>
                <a:spcPct val="95000"/>
              </a:lnSpc>
              <a:buFont typeface="Monotype Sorts" charset="0"/>
              <a:buNone/>
            </a:pPr>
            <a:r>
              <a:rPr kumimoji="0" lang="ja-JP" altLang="en-US">
                <a:latin typeface="Arial" charset="0"/>
                <a:ea typeface="ＭＳ Ｐゴシック" charset="0"/>
              </a:rPr>
              <a:t>“</a:t>
            </a:r>
            <a:r>
              <a:rPr kumimoji="0" lang="en-US" altLang="ja-JP">
                <a:latin typeface="Arial" charset="0"/>
                <a:ea typeface="ＭＳ Ｐゴシック" charset="0"/>
              </a:rPr>
              <a:t>Life arose here on earth from inanimate matter, by some kind of evolutionary process, about four billion years ago.</a:t>
            </a:r>
          </a:p>
          <a:p>
            <a:pPr marL="0" indent="0">
              <a:lnSpc>
                <a:spcPct val="95000"/>
              </a:lnSpc>
              <a:buFont typeface="Monotype Sorts" charset="0"/>
              <a:buNone/>
            </a:pPr>
            <a:r>
              <a:rPr kumimoji="0" lang="en-US">
                <a:latin typeface="Arial" charset="0"/>
                <a:ea typeface="ＭＳ Ｐゴシック" charset="0"/>
              </a:rPr>
              <a:t>This is not a statement of demonstrable fact, but an assumption almost universally shared by specialists as well as scientists in general. It is not supported by any direct evidence, nor is it likely to be, but it is consistent with what evidence we do have.</a:t>
            </a:r>
            <a:r>
              <a:rPr kumimoji="0" lang="ja-JP" altLang="en-US">
                <a:latin typeface="Arial" charset="0"/>
                <a:ea typeface="ＭＳ Ｐゴシック" charset="0"/>
              </a:rPr>
              <a:t>”</a:t>
            </a:r>
            <a:endParaRPr lang="en-US">
              <a:latin typeface="Arial" charset="0"/>
              <a:ea typeface="ＭＳ Ｐゴシック" charset="0"/>
            </a:endParaRPr>
          </a:p>
        </p:txBody>
      </p:sp>
      <p:sp>
        <p:nvSpPr>
          <p:cNvPr id="292868" name="Text Box 4"/>
          <p:cNvSpPr txBox="1">
            <a:spLocks noChangeArrowheads="1"/>
          </p:cNvSpPr>
          <p:nvPr/>
        </p:nvSpPr>
        <p:spPr bwMode="auto">
          <a:xfrm>
            <a:off x="284163" y="1250950"/>
            <a:ext cx="86709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2400">
                <a:cs typeface="+mn-cs"/>
              </a:rPr>
              <a:t>Franklin M. Harold, Professor of Biochemistry and Molecular Biology at Colo State U., </a:t>
            </a:r>
            <a:r>
              <a:rPr lang="en-US" sz="2400" i="1">
                <a:cs typeface="+mn-cs"/>
              </a:rPr>
              <a:t>The Way of the Cell</a:t>
            </a:r>
            <a:r>
              <a:rPr lang="en-US" sz="2400">
                <a:cs typeface="+mn-cs"/>
              </a:rPr>
              <a:t>, 2001, p. 236.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2868"/>
                                        </p:tgtEl>
                                        <p:attrNameLst>
                                          <p:attrName>style.visibility</p:attrName>
                                        </p:attrNameLst>
                                      </p:cBhvr>
                                      <p:to>
                                        <p:strVal val="visible"/>
                                      </p:to>
                                    </p:set>
                                    <p:animEffect transition="in" filter="fade">
                                      <p:cBhvr>
                                        <p:cTn id="7" dur="500"/>
                                        <p:tgtEl>
                                          <p:spTgt spid="292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2867">
                                            <p:txEl>
                                              <p:pRg st="0" end="0"/>
                                            </p:txEl>
                                          </p:spTgt>
                                        </p:tgtEl>
                                        <p:attrNameLst>
                                          <p:attrName>style.visibility</p:attrName>
                                        </p:attrNameLst>
                                      </p:cBhvr>
                                      <p:to>
                                        <p:strVal val="visible"/>
                                      </p:to>
                                    </p:set>
                                    <p:animEffect transition="in" filter="fade">
                                      <p:cBhvr>
                                        <p:cTn id="12" dur="500"/>
                                        <p:tgtEl>
                                          <p:spTgt spid="292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2867">
                                            <p:txEl>
                                              <p:pRg st="1" end="1"/>
                                            </p:txEl>
                                          </p:spTgt>
                                        </p:tgtEl>
                                        <p:attrNameLst>
                                          <p:attrName>style.visibility</p:attrName>
                                        </p:attrNameLst>
                                      </p:cBhvr>
                                      <p:to>
                                        <p:strVal val="visible"/>
                                      </p:to>
                                    </p:set>
                                    <p:animEffect transition="in" filter="fade">
                                      <p:cBhvr>
                                        <p:cTn id="17" dur="500"/>
                                        <p:tgtEl>
                                          <p:spTgt spid="292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P spid="2928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defRPr/>
            </a:pPr>
            <a:r>
              <a:rPr lang="en-US">
                <a:cs typeface="+mj-cs"/>
              </a:rPr>
              <a:t>Second Law and Systems</a:t>
            </a:r>
          </a:p>
        </p:txBody>
      </p:sp>
      <p:sp>
        <p:nvSpPr>
          <p:cNvPr id="251907" name="Rectangle 3"/>
          <p:cNvSpPr>
            <a:spLocks noGrp="1" noChangeArrowheads="1"/>
          </p:cNvSpPr>
          <p:nvPr>
            <p:ph type="body" idx="1"/>
          </p:nvPr>
        </p:nvSpPr>
        <p:spPr>
          <a:xfrm>
            <a:off x="422275" y="3173413"/>
            <a:ext cx="8172450" cy="3049587"/>
          </a:xfrm>
        </p:spPr>
        <p:txBody>
          <a:bodyPr/>
          <a:lstStyle/>
          <a:p>
            <a:pPr marL="0" indent="0">
              <a:buFont typeface="Monotype Sorts" charset="0"/>
              <a:buNone/>
            </a:pPr>
            <a:r>
              <a:rPr lang="ja-JP" altLang="en-US" sz="3600">
                <a:latin typeface="Arial" charset="0"/>
                <a:ea typeface="ＭＳ Ｐゴシック" charset="0"/>
              </a:rPr>
              <a:t>“</a:t>
            </a:r>
            <a:r>
              <a:rPr lang="en-US" altLang="ja-JP" sz="3600">
                <a:latin typeface="Arial" charset="0"/>
                <a:ea typeface="ＭＳ Ｐゴシック" charset="0"/>
              </a:rPr>
              <a:t>There are no known violations of the second law of thermodynamics. Ordinarily the second law is stated for isolated systems, but the second law applies equally well to open systems.</a:t>
            </a:r>
            <a:r>
              <a:rPr lang="ja-JP" altLang="en-US" sz="3600">
                <a:latin typeface="Arial" charset="0"/>
                <a:ea typeface="ＭＳ Ｐゴシック" charset="0"/>
              </a:rPr>
              <a:t>”</a:t>
            </a:r>
            <a:endParaRPr lang="en-US" sz="3600">
              <a:latin typeface="Arial" charset="0"/>
              <a:ea typeface="ＭＳ Ｐゴシック" charset="0"/>
            </a:endParaRPr>
          </a:p>
        </p:txBody>
      </p:sp>
      <p:sp>
        <p:nvSpPr>
          <p:cNvPr id="251908" name="Text Box 4"/>
          <p:cNvSpPr txBox="1">
            <a:spLocks noChangeArrowheads="1"/>
          </p:cNvSpPr>
          <p:nvPr/>
        </p:nvSpPr>
        <p:spPr bwMode="auto">
          <a:xfrm>
            <a:off x="636588" y="1482725"/>
            <a:ext cx="7737475" cy="1373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50000"/>
              </a:spcBef>
              <a:defRPr/>
            </a:pPr>
            <a:r>
              <a:rPr lang="en-US">
                <a:cs typeface="+mn-cs"/>
              </a:rPr>
              <a:t>John Ross, Ph.D. (Harvard scientist and evolutionist), </a:t>
            </a:r>
            <a:r>
              <a:rPr lang="en-US" i="1">
                <a:cs typeface="+mn-cs"/>
              </a:rPr>
              <a:t>Chemical and Engineering News</a:t>
            </a:r>
            <a:r>
              <a:rPr lang="en-US">
                <a:cs typeface="+mn-cs"/>
              </a:rPr>
              <a:t>, July 27, 1980, p. 40.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1908"/>
                                        </p:tgtEl>
                                        <p:attrNameLst>
                                          <p:attrName>style.visibility</p:attrName>
                                        </p:attrNameLst>
                                      </p:cBhvr>
                                      <p:to>
                                        <p:strVal val="visible"/>
                                      </p:to>
                                    </p:set>
                                    <p:animEffect transition="in" filter="fade">
                                      <p:cBhvr>
                                        <p:cTn id="7" dur="500"/>
                                        <p:tgtEl>
                                          <p:spTgt spid="251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1907">
                                            <p:txEl>
                                              <p:pRg st="0" end="0"/>
                                            </p:txEl>
                                          </p:spTgt>
                                        </p:tgtEl>
                                        <p:attrNameLst>
                                          <p:attrName>style.visibility</p:attrName>
                                        </p:attrNameLst>
                                      </p:cBhvr>
                                      <p:to>
                                        <p:strVal val="visible"/>
                                      </p:to>
                                    </p:set>
                                    <p:animEffect transition="in" filter="fade">
                                      <p:cBhvr>
                                        <p:cTn id="12" dur="500"/>
                                        <p:tgtEl>
                                          <p:spTgt spid="2519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P spid="2519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a:defRPr/>
            </a:pPr>
            <a:r>
              <a:rPr lang="en-US">
                <a:cs typeface="+mj-cs"/>
              </a:rPr>
              <a:t>Scientists</a:t>
            </a:r>
          </a:p>
        </p:txBody>
      </p:sp>
      <p:sp>
        <p:nvSpPr>
          <p:cNvPr id="229379" name="Rectangle 3"/>
          <p:cNvSpPr>
            <a:spLocks noGrp="1" noChangeArrowheads="1"/>
          </p:cNvSpPr>
          <p:nvPr>
            <p:ph type="body" idx="1"/>
          </p:nvPr>
        </p:nvSpPr>
        <p:spPr>
          <a:xfrm>
            <a:off x="458788" y="2198688"/>
            <a:ext cx="8229600" cy="4024312"/>
          </a:xfrm>
        </p:spPr>
        <p:txBody>
          <a:bodyPr/>
          <a:lstStyle/>
          <a:p>
            <a:pPr marL="0" indent="0">
              <a:buFont typeface="Monotype Sorts" charset="0"/>
              <a:buNone/>
            </a:pPr>
            <a:r>
              <a:rPr lang="ja-JP" altLang="en-US" sz="2800">
                <a:latin typeface="Arial" charset="0"/>
                <a:ea typeface="ＭＳ Ｐゴシック" charset="0"/>
              </a:rPr>
              <a:t>“</a:t>
            </a:r>
            <a:r>
              <a:rPr lang="en-US" altLang="ja-JP" sz="2800">
                <a:latin typeface="Arial" charset="0"/>
                <a:ea typeface="ＭＳ Ｐゴシック" charset="0"/>
              </a:rPr>
              <a:t>A fundamental problem that science has never been able to solve is how to produce energy flow through the system to do this work of coding in order to produce, for example, a functioning protein.</a:t>
            </a:r>
          </a:p>
          <a:p>
            <a:pPr marL="0" indent="0">
              <a:buFont typeface="Monotype Sorts" charset="0"/>
              <a:buNone/>
            </a:pPr>
            <a:r>
              <a:rPr lang="en-US" sz="2800">
                <a:latin typeface="Arial" charset="0"/>
                <a:ea typeface="ＭＳ Ｐゴシック" charset="0"/>
              </a:rPr>
              <a:t>Living systems do, of course, harness energy for this purpose, but only because the required, purposefully assembled metabolic machinery is already in place and functioning.</a:t>
            </a:r>
            <a:r>
              <a:rPr lang="ja-JP" altLang="en-US" sz="2800">
                <a:latin typeface="Arial" charset="0"/>
                <a:ea typeface="ＭＳ Ｐゴシック" charset="0"/>
              </a:rPr>
              <a:t>”</a:t>
            </a:r>
            <a:endParaRPr lang="en-US" sz="2800">
              <a:latin typeface="Arial" charset="0"/>
              <a:ea typeface="ＭＳ Ｐゴシック" charset="0"/>
            </a:endParaRPr>
          </a:p>
        </p:txBody>
      </p:sp>
      <p:sp>
        <p:nvSpPr>
          <p:cNvPr id="229380" name="Text Box 4"/>
          <p:cNvSpPr txBox="1">
            <a:spLocks noChangeArrowheads="1"/>
          </p:cNvSpPr>
          <p:nvPr/>
        </p:nvSpPr>
        <p:spPr bwMode="auto">
          <a:xfrm>
            <a:off x="609600" y="1263650"/>
            <a:ext cx="801528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2400">
                <a:cs typeface="+mn-cs"/>
              </a:rPr>
              <a:t>Neil Broom (Ph.D. Chemical and Materials Engineering), </a:t>
            </a:r>
            <a:r>
              <a:rPr lang="en-US" sz="2400" i="1">
                <a:cs typeface="+mn-cs"/>
              </a:rPr>
              <a:t>How Blind Is the Watchmaker</a:t>
            </a:r>
            <a:r>
              <a:rPr lang="en-US" sz="2400">
                <a:cs typeface="+mn-cs"/>
              </a:rPr>
              <a:t>, 2001, 80.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Effect transition="in" filter="fade">
                                      <p:cBhvr>
                                        <p:cTn id="7" dur="500"/>
                                        <p:tgtEl>
                                          <p:spTgt spid="229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9379">
                                            <p:txEl>
                                              <p:pRg st="0" end="0"/>
                                            </p:txEl>
                                          </p:spTgt>
                                        </p:tgtEl>
                                        <p:attrNameLst>
                                          <p:attrName>style.visibility</p:attrName>
                                        </p:attrNameLst>
                                      </p:cBhvr>
                                      <p:to>
                                        <p:strVal val="visible"/>
                                      </p:to>
                                    </p:set>
                                    <p:animEffect transition="in" filter="fade">
                                      <p:cBhvr>
                                        <p:cTn id="12" dur="500"/>
                                        <p:tgtEl>
                                          <p:spTgt spid="2293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9379">
                                            <p:txEl>
                                              <p:pRg st="1" end="1"/>
                                            </p:txEl>
                                          </p:spTgt>
                                        </p:tgtEl>
                                        <p:attrNameLst>
                                          <p:attrName>style.visibility</p:attrName>
                                        </p:attrNameLst>
                                      </p:cBhvr>
                                      <p:to>
                                        <p:strVal val="visible"/>
                                      </p:to>
                                    </p:set>
                                    <p:animEffect transition="in" filter="fade">
                                      <p:cBhvr>
                                        <p:cTn id="17" dur="500"/>
                                        <p:tgtEl>
                                          <p:spTgt spid="229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P spid="22938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6" name="Rectangle 8"/>
          <p:cNvSpPr>
            <a:spLocks noGrp="1" noChangeArrowheads="1"/>
          </p:cNvSpPr>
          <p:nvPr>
            <p:ph type="title"/>
          </p:nvPr>
        </p:nvSpPr>
        <p:spPr/>
        <p:txBody>
          <a:bodyPr/>
          <a:lstStyle/>
          <a:p>
            <a:pPr>
              <a:defRPr/>
            </a:pPr>
            <a:r>
              <a:rPr lang="en-US">
                <a:cs typeface="+mj-cs"/>
              </a:rPr>
              <a:t>Evolution and Science</a:t>
            </a:r>
          </a:p>
        </p:txBody>
      </p:sp>
      <p:sp>
        <p:nvSpPr>
          <p:cNvPr id="32770" name="Rectangle 2"/>
          <p:cNvSpPr>
            <a:spLocks noGrp="1" noChangeArrowheads="1"/>
          </p:cNvSpPr>
          <p:nvPr>
            <p:ph type="body" idx="4294967295"/>
          </p:nvPr>
        </p:nvSpPr>
        <p:spPr>
          <a:xfrm>
            <a:off x="552450" y="2952750"/>
            <a:ext cx="8591550" cy="2895600"/>
          </a:xfrm>
        </p:spPr>
        <p:txBody>
          <a:bodyPr/>
          <a:lstStyle/>
          <a:p>
            <a:pPr marL="465138" indent="-465138">
              <a:buSzPct val="95000"/>
              <a:buFont typeface="Monotype Sorts" charset="0"/>
              <a:buAutoNum type="arabicPeriod"/>
            </a:pPr>
            <a:r>
              <a:rPr lang="en-US">
                <a:latin typeface="Arial" charset="0"/>
                <a:ea typeface="ＭＳ Ｐゴシック" charset="0"/>
              </a:rPr>
              <a:t>Oxygen in the atmosphere</a:t>
            </a:r>
          </a:p>
          <a:p>
            <a:pPr marL="465138" indent="-465138">
              <a:spcBef>
                <a:spcPct val="50000"/>
              </a:spcBef>
              <a:buSzPct val="95000"/>
              <a:buFont typeface="Monotype Sorts" charset="0"/>
              <a:buAutoNum type="arabicPeriod"/>
            </a:pPr>
            <a:r>
              <a:rPr lang="en-US">
                <a:latin typeface="Arial" charset="0"/>
                <a:ea typeface="ＭＳ Ｐゴシック" charset="0"/>
              </a:rPr>
              <a:t>Second Law of Thermodynamics (time)</a:t>
            </a:r>
          </a:p>
          <a:p>
            <a:pPr marL="465138" indent="-465138">
              <a:spcBef>
                <a:spcPct val="50000"/>
              </a:spcBef>
              <a:buSzPct val="95000"/>
              <a:buFont typeface="Monotype Sorts" charset="0"/>
              <a:buAutoNum type="arabicPeriod"/>
            </a:pPr>
            <a:r>
              <a:rPr lang="en-US">
                <a:latin typeface="Arial" charset="0"/>
                <a:ea typeface="ＭＳ Ｐゴシック" charset="0"/>
              </a:rPr>
              <a:t>Water (hydrolysis)</a:t>
            </a:r>
          </a:p>
          <a:p>
            <a:pPr marL="465138" indent="-465138">
              <a:spcBef>
                <a:spcPct val="50000"/>
              </a:spcBef>
              <a:buSzPct val="95000"/>
              <a:buFont typeface="Monotype Sorts" charset="0"/>
              <a:buAutoNum type="arabicPeriod"/>
            </a:pPr>
            <a:r>
              <a:rPr lang="en-US">
                <a:latin typeface="Arial" charset="0"/>
                <a:ea typeface="ＭＳ Ｐゴシック" charset="0"/>
              </a:rPr>
              <a:t>Amino acids (design)</a:t>
            </a:r>
          </a:p>
        </p:txBody>
      </p:sp>
      <p:sp>
        <p:nvSpPr>
          <p:cNvPr id="32772" name="Text Box 4"/>
          <p:cNvSpPr txBox="1">
            <a:spLocks noChangeArrowheads="1"/>
          </p:cNvSpPr>
          <p:nvPr/>
        </p:nvSpPr>
        <p:spPr bwMode="auto">
          <a:xfrm>
            <a:off x="885825" y="1524000"/>
            <a:ext cx="7372350" cy="1228725"/>
          </a:xfrm>
          <a:prstGeom prst="rect">
            <a:avLst/>
          </a:prstGeom>
          <a:solidFill>
            <a:srgbClr val="000066"/>
          </a:solidFill>
          <a:ln w="38100">
            <a:solidFill>
              <a:srgbClr val="0033CC"/>
            </a:solidFill>
            <a:miter lim="800000"/>
            <a:headEnd/>
            <a:tailEnd/>
          </a:ln>
          <a:effectLst>
            <a:prstShdw prst="shdw17" dist="17961" dir="2700000">
              <a:srgbClr val="001F7A">
                <a:alpha val="74997"/>
              </a:srgbClr>
            </a:prstShdw>
          </a:effectLst>
        </p:spPr>
        <p:txBody>
          <a:bodyPr>
            <a:spAutoFit/>
          </a:bodyPr>
          <a:lstStyle>
            <a:lvl1pPr>
              <a:defRPr sz="2800">
                <a:solidFill>
                  <a:srgbClr val="000000"/>
                </a:solidFill>
                <a:latin typeface="Arial" charset="0"/>
                <a:ea typeface="ＭＳ Ｐゴシック" charset="0"/>
                <a:cs typeface="ＭＳ Ｐゴシック" charset="0"/>
              </a:defRPr>
            </a:lvl1pPr>
            <a:lvl2pPr marL="742950" indent="-285750">
              <a:defRPr sz="2800">
                <a:solidFill>
                  <a:srgbClr val="000000"/>
                </a:solidFill>
                <a:latin typeface="Arial" charset="0"/>
                <a:ea typeface="ＭＳ Ｐゴシック" charset="0"/>
              </a:defRPr>
            </a:lvl2pPr>
            <a:lvl3pPr marL="1143000" indent="-228600">
              <a:defRPr sz="2800">
                <a:solidFill>
                  <a:srgbClr val="000000"/>
                </a:solidFill>
                <a:latin typeface="Arial" charset="0"/>
                <a:ea typeface="ＭＳ Ｐゴシック" charset="0"/>
              </a:defRPr>
            </a:lvl3pPr>
            <a:lvl4pPr marL="1600200" indent="-228600">
              <a:defRPr sz="2800">
                <a:solidFill>
                  <a:srgbClr val="000000"/>
                </a:solidFill>
                <a:latin typeface="Arial" charset="0"/>
                <a:ea typeface="ＭＳ Ｐゴシック" charset="0"/>
              </a:defRPr>
            </a:lvl4pPr>
            <a:lvl5pPr marL="2057400" indent="-228600">
              <a:defRPr sz="28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28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28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28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2800">
                <a:solidFill>
                  <a:srgbClr val="000000"/>
                </a:solidFill>
                <a:latin typeface="Arial" charset="0"/>
                <a:ea typeface="ＭＳ Ｐゴシック" charset="0"/>
              </a:defRPr>
            </a:lvl9pPr>
          </a:lstStyle>
          <a:p>
            <a:pPr>
              <a:spcBef>
                <a:spcPct val="50000"/>
              </a:spcBef>
            </a:pPr>
            <a:r>
              <a:rPr lang="en-US" sz="3600">
                <a:solidFill>
                  <a:srgbClr val="FFFFFF"/>
                </a:solidFill>
              </a:rPr>
              <a:t>Four things that are detrimental to the origin of life</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slide(fromBottom)">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0">
                                            <p:txEl>
                                              <p:pRg st="0" end="0"/>
                                            </p:txEl>
                                          </p:spTgt>
                                        </p:tgtEl>
                                        <p:attrNameLst>
                                          <p:attrName>style.visibility</p:attrName>
                                        </p:attrNameLst>
                                      </p:cBhvr>
                                      <p:to>
                                        <p:strVal val="visible"/>
                                      </p:to>
                                    </p:set>
                                    <p:animEffect transition="in" filter="wipe(left)">
                                      <p:cBhvr>
                                        <p:cTn id="12" dur="500"/>
                                        <p:tgtEl>
                                          <p:spTgt spid="3277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0">
                                            <p:txEl>
                                              <p:pRg st="1" end="1"/>
                                            </p:txEl>
                                          </p:spTgt>
                                        </p:tgtEl>
                                        <p:attrNameLst>
                                          <p:attrName>style.visibility</p:attrName>
                                        </p:attrNameLst>
                                      </p:cBhvr>
                                      <p:to>
                                        <p:strVal val="visible"/>
                                      </p:to>
                                    </p:set>
                                    <p:animEffect transition="in" filter="wipe(left)">
                                      <p:cBhvr>
                                        <p:cTn id="17" dur="500"/>
                                        <p:tgtEl>
                                          <p:spTgt spid="3277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0">
                                            <p:txEl>
                                              <p:pRg st="2" end="2"/>
                                            </p:txEl>
                                          </p:spTgt>
                                        </p:tgtEl>
                                        <p:attrNameLst>
                                          <p:attrName>style.visibility</p:attrName>
                                        </p:attrNameLst>
                                      </p:cBhvr>
                                      <p:to>
                                        <p:strVal val="visible"/>
                                      </p:to>
                                    </p:set>
                                    <p:animEffect transition="in" filter="wipe(left)">
                                      <p:cBhvr>
                                        <p:cTn id="22" dur="500"/>
                                        <p:tgtEl>
                                          <p:spTgt spid="3277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0">
                                            <p:txEl>
                                              <p:pRg st="3" end="3"/>
                                            </p:txEl>
                                          </p:spTgt>
                                        </p:tgtEl>
                                        <p:attrNameLst>
                                          <p:attrName>style.visibility</p:attrName>
                                        </p:attrNameLst>
                                      </p:cBhvr>
                                      <p:to>
                                        <p:strVal val="visible"/>
                                      </p:to>
                                    </p:set>
                                    <p:animEffect transition="in" filter="wipe(left)">
                                      <p:cBhvr>
                                        <p:cTn id="27" dur="500"/>
                                        <p:tgtEl>
                                          <p:spTgt spid="32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P spid="32772"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FFFFFF"/>
            </a:gs>
            <a:gs pos="100000">
              <a:srgbClr val="ADD6FF"/>
            </a:gs>
          </a:gsLst>
          <a:path path="shape">
            <a:fillToRect l="50000" t="50000" r="50000" b="50000"/>
          </a:path>
        </a:gradFill>
        <a:effectLst/>
      </p:bgPr>
    </p:bg>
    <p:spTree>
      <p:nvGrpSpPr>
        <p:cNvPr id="1" name=""/>
        <p:cNvGrpSpPr/>
        <p:nvPr/>
      </p:nvGrpSpPr>
      <p:grpSpPr>
        <a:xfrm>
          <a:off x="0" y="0"/>
          <a:ext cx="0" cy="0"/>
          <a:chOff x="0" y="0"/>
          <a:chExt cx="0" cy="0"/>
        </a:xfrm>
      </p:grpSpPr>
      <p:sp>
        <p:nvSpPr>
          <p:cNvPr id="39938" name="WordArt 2"/>
          <p:cNvSpPr>
            <a:spLocks noChangeArrowheads="1" noChangeShapeType="1" noTextEdit="1"/>
          </p:cNvSpPr>
          <p:nvPr/>
        </p:nvSpPr>
        <p:spPr bwMode="auto">
          <a:xfrm>
            <a:off x="2065338" y="776288"/>
            <a:ext cx="5013325" cy="893762"/>
          </a:xfrm>
          <a:prstGeom prst="rect">
            <a:avLst/>
          </a:prstGeom>
        </p:spPr>
        <p:txBody>
          <a:bodyPr wrap="none" fromWordArt="1">
            <a:prstTxWarp prst="textPlain">
              <a:avLst>
                <a:gd name="adj" fmla="val 50000"/>
              </a:avLst>
            </a:prstTxWarp>
            <a:scene3d>
              <a:camera prst="legacyPerspectiveTop"/>
              <a:lightRig rig="legacyFlat3" dir="b"/>
            </a:scene3d>
            <a:sp3d extrusionH="887400" prstMaterial="legacyMatte">
              <a:extrusionClr>
                <a:schemeClr val="hlink"/>
              </a:extrusionClr>
            </a:sp3d>
          </a:bodyPr>
          <a:lstStyle/>
          <a:p>
            <a:r>
              <a:rPr lang="en-US" sz="3600" kern="10">
                <a:ln w="9525">
                  <a:round/>
                  <a:headEnd/>
                  <a:tailEnd/>
                </a:ln>
                <a:solidFill>
                  <a:srgbClr val="000066"/>
                </a:solidFill>
                <a:latin typeface="Arial Black"/>
                <a:ea typeface="Arial Black"/>
                <a:cs typeface="Arial Black"/>
              </a:rPr>
              <a:t>Information</a:t>
            </a:r>
          </a:p>
        </p:txBody>
      </p:sp>
      <p:sp>
        <p:nvSpPr>
          <p:cNvPr id="39939" name="WordArt 3"/>
          <p:cNvSpPr>
            <a:spLocks noChangeArrowheads="1" noChangeShapeType="1" noTextEdit="1"/>
          </p:cNvSpPr>
          <p:nvPr/>
        </p:nvSpPr>
        <p:spPr bwMode="auto">
          <a:xfrm>
            <a:off x="3857625" y="1989138"/>
            <a:ext cx="1428750" cy="42862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000066"/>
                </a:solidFill>
                <a:effectLst>
                  <a:prstShdw prst="shdw17" dist="17961" dir="2700000">
                    <a:srgbClr val="00003D">
                      <a:alpha val="74997"/>
                    </a:srgbClr>
                  </a:prstShdw>
                </a:effectLst>
                <a:latin typeface="Arial Black"/>
                <a:ea typeface="Arial Black"/>
                <a:cs typeface="Arial Black"/>
              </a:rPr>
              <a:t>and</a:t>
            </a:r>
          </a:p>
        </p:txBody>
      </p:sp>
      <p:sp>
        <p:nvSpPr>
          <p:cNvPr id="39940" name="WordArt 4"/>
          <p:cNvSpPr>
            <a:spLocks noChangeArrowheads="1" noChangeShapeType="1" noTextEdit="1"/>
          </p:cNvSpPr>
          <p:nvPr/>
        </p:nvSpPr>
        <p:spPr bwMode="auto">
          <a:xfrm>
            <a:off x="2166938" y="2695575"/>
            <a:ext cx="4810125" cy="893763"/>
          </a:xfrm>
          <a:prstGeom prst="rect">
            <a:avLst/>
          </a:prstGeom>
        </p:spPr>
        <p:txBody>
          <a:bodyPr wrap="none" fromWordArt="1">
            <a:prstTxWarp prst="textPlain">
              <a:avLst>
                <a:gd name="adj" fmla="val 50000"/>
              </a:avLst>
            </a:prstTxWarp>
            <a:scene3d>
              <a:camera prst="legacyPerspectiveTop"/>
              <a:lightRig rig="legacyFlat3" dir="b"/>
            </a:scene3d>
            <a:sp3d extrusionH="887400" prstMaterial="legacyMatte">
              <a:extrusionClr>
                <a:schemeClr val="hlink"/>
              </a:extrusionClr>
            </a:sp3d>
          </a:bodyPr>
          <a:lstStyle/>
          <a:p>
            <a:r>
              <a:rPr lang="en-US" sz="3600" kern="10">
                <a:ln w="9525">
                  <a:round/>
                  <a:headEnd/>
                  <a:tailEnd/>
                </a:ln>
                <a:solidFill>
                  <a:srgbClr val="000066"/>
                </a:solidFill>
                <a:latin typeface="Arial Black"/>
                <a:ea typeface="Arial Black"/>
                <a:cs typeface="Arial Black"/>
              </a:rPr>
              <a:t>Complexity</a:t>
            </a:r>
          </a:p>
        </p:txBody>
      </p:sp>
      <p:pic>
        <p:nvPicPr>
          <p:cNvPr id="39941" name="Picture 5" descr="laptop_closeup_windows_lc"/>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038225" y="4530725"/>
            <a:ext cx="2513013" cy="18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9942" name="Group 6"/>
          <p:cNvGrpSpPr>
            <a:grpSpLocks/>
          </p:cNvGrpSpPr>
          <p:nvPr/>
        </p:nvGrpSpPr>
        <p:grpSpPr bwMode="auto">
          <a:xfrm>
            <a:off x="5268913" y="4354513"/>
            <a:ext cx="2921000" cy="2143125"/>
            <a:chOff x="624" y="2064"/>
            <a:chExt cx="2622" cy="1924"/>
          </a:xfrm>
        </p:grpSpPr>
        <p:pic>
          <p:nvPicPr>
            <p:cNvPr id="39943" name="Picture 7" descr="professor_of_chemistry_lc"/>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24" y="2064"/>
              <a:ext cx="2622" cy="1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336" name="Rectangle 8"/>
            <p:cNvSpPr>
              <a:spLocks noChangeArrowheads="1"/>
            </p:cNvSpPr>
            <p:nvPr/>
          </p:nvSpPr>
          <p:spPr bwMode="auto">
            <a:xfrm>
              <a:off x="1775" y="2303"/>
              <a:ext cx="817" cy="288"/>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9945" name="Picture 9" descr="image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88" y="2304"/>
              <a:ext cx="234" cy="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6" name="Picture 10" descr="image0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48" y="2304"/>
              <a:ext cx="255" cy="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1" name="Rectangle 25"/>
          <p:cNvSpPr>
            <a:spLocks noChangeArrowheads="1"/>
          </p:cNvSpPr>
          <p:nvPr/>
        </p:nvSpPr>
        <p:spPr bwMode="auto">
          <a:xfrm>
            <a:off x="276225" y="3824288"/>
            <a:ext cx="8420100" cy="1123950"/>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wrap="none" anchor="ctr"/>
          <a:lstStyle/>
          <a:p>
            <a:endParaRPr lang="en-US" sz="2400">
              <a:latin typeface="Times New Roman" charset="0"/>
            </a:endParaRPr>
          </a:p>
        </p:txBody>
      </p:sp>
      <p:sp>
        <p:nvSpPr>
          <p:cNvPr id="9245" name="Rectangle 29"/>
          <p:cNvSpPr>
            <a:spLocks noGrp="1" noChangeArrowheads="1"/>
          </p:cNvSpPr>
          <p:nvPr>
            <p:ph type="title"/>
          </p:nvPr>
        </p:nvSpPr>
        <p:spPr/>
        <p:txBody>
          <a:bodyPr/>
          <a:lstStyle/>
          <a:p>
            <a:pPr>
              <a:defRPr/>
            </a:pPr>
            <a:r>
              <a:rPr lang="en-US">
                <a:cs typeface="+mj-cs"/>
              </a:rPr>
              <a:t>Complexity and Information</a:t>
            </a:r>
          </a:p>
        </p:txBody>
      </p:sp>
      <p:sp>
        <p:nvSpPr>
          <p:cNvPr id="9219" name="Rectangle 3"/>
          <p:cNvSpPr>
            <a:spLocks noGrp="1" noChangeArrowheads="1"/>
          </p:cNvSpPr>
          <p:nvPr>
            <p:ph type="body" idx="4294967295"/>
          </p:nvPr>
        </p:nvSpPr>
        <p:spPr>
          <a:xfrm>
            <a:off x="242888" y="2533650"/>
            <a:ext cx="4191000" cy="971550"/>
          </a:xfrm>
        </p:spPr>
        <p:txBody>
          <a:bodyPr/>
          <a:lstStyle/>
          <a:p>
            <a:pPr>
              <a:lnSpc>
                <a:spcPct val="90000"/>
              </a:lnSpc>
              <a:buFont typeface="Wingdings" charset="0"/>
              <a:buChar char="u"/>
            </a:pPr>
            <a:r>
              <a:rPr lang="en-US">
                <a:latin typeface="Arial" charset="0"/>
                <a:ea typeface="ＭＳ Ｐゴシック" charset="0"/>
              </a:rPr>
              <a:t>Evolution model</a:t>
            </a:r>
          </a:p>
          <a:p>
            <a:pPr lvl="1">
              <a:lnSpc>
                <a:spcPct val="90000"/>
              </a:lnSpc>
            </a:pPr>
            <a:r>
              <a:rPr lang="en-US" sz="3200">
                <a:latin typeface="Arial" charset="0"/>
                <a:ea typeface="ＭＳ Ｐゴシック" charset="0"/>
              </a:rPr>
              <a:t>M + E + T</a:t>
            </a:r>
          </a:p>
        </p:txBody>
      </p:sp>
      <p:sp>
        <p:nvSpPr>
          <p:cNvPr id="9225" name="Text Box 9"/>
          <p:cNvSpPr txBox="1">
            <a:spLocks noChangeArrowheads="1"/>
          </p:cNvSpPr>
          <p:nvPr/>
        </p:nvSpPr>
        <p:spPr bwMode="auto">
          <a:xfrm>
            <a:off x="238125" y="3868738"/>
            <a:ext cx="874395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00050" indent="-400050" algn="l">
              <a:defRPr sz="2400">
                <a:solidFill>
                  <a:schemeClr val="tx1"/>
                </a:solidFill>
                <a:latin typeface="Times New Roman" charset="0"/>
                <a:ea typeface="ＭＳ Ｐゴシック" charset="0"/>
              </a:defRPr>
            </a:lvl1pPr>
            <a:lvl2pPr marL="914400" indent="-342900" algn="l">
              <a:defRPr sz="2400">
                <a:solidFill>
                  <a:schemeClr val="tx1"/>
                </a:solidFill>
                <a:latin typeface="Times New Roman" charset="0"/>
                <a:ea typeface="ＭＳ Ｐゴシック" charset="0"/>
              </a:defRPr>
            </a:lvl2pPr>
            <a:lvl3pPr marL="1028700"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90000"/>
              </a:spcBef>
              <a:buClr>
                <a:srgbClr val="000066"/>
              </a:buClr>
              <a:buSzPct val="70000"/>
              <a:buFont typeface="Wingdings" charset="0"/>
              <a:buChar char="u"/>
              <a:defRPr/>
            </a:pPr>
            <a:r>
              <a:rPr lang="en-US" sz="3200">
                <a:solidFill>
                  <a:srgbClr val="000000"/>
                </a:solidFill>
                <a:latin typeface="Arial" charset="0"/>
                <a:cs typeface="+mn-cs"/>
              </a:rPr>
              <a:t>Creation model</a:t>
            </a:r>
            <a:endParaRPr lang="en-US" sz="2800">
              <a:solidFill>
                <a:srgbClr val="000000"/>
              </a:solidFill>
              <a:latin typeface="Arial" charset="0"/>
              <a:cs typeface="+mn-cs"/>
            </a:endParaRPr>
          </a:p>
          <a:p>
            <a:pPr lvl="1">
              <a:buClr>
                <a:srgbClr val="000066"/>
              </a:buClr>
              <a:buSzPct val="60000"/>
              <a:buFont typeface="Wingdings" charset="0"/>
              <a:buChar char="n"/>
              <a:defRPr/>
            </a:pPr>
            <a:r>
              <a:rPr lang="en-US" sz="2800">
                <a:solidFill>
                  <a:srgbClr val="000000"/>
                </a:solidFill>
                <a:latin typeface="Arial" charset="0"/>
                <a:cs typeface="+mn-cs"/>
              </a:rPr>
              <a:t>M + E + T + </a:t>
            </a:r>
            <a:r>
              <a:rPr lang="en-US" sz="3200" b="1">
                <a:solidFill>
                  <a:srgbClr val="FF3300"/>
                </a:solidFill>
                <a:effectLst>
                  <a:outerShdw blurRad="38100" dist="38100" dir="2700000" algn="tl">
                    <a:srgbClr val="DDDDDD"/>
                  </a:outerShdw>
                </a:effectLst>
                <a:latin typeface="Arial" charset="0"/>
                <a:cs typeface="+mn-cs"/>
              </a:rPr>
              <a:t>OI</a:t>
            </a:r>
            <a:r>
              <a:rPr lang="en-US" sz="2800">
                <a:solidFill>
                  <a:srgbClr val="000000"/>
                </a:solidFill>
                <a:latin typeface="Arial" charset="0"/>
                <a:cs typeface="+mn-cs"/>
              </a:rPr>
              <a:t> = life (The formula requires </a:t>
            </a:r>
            <a:r>
              <a:rPr lang="en-US" sz="3200" b="1">
                <a:solidFill>
                  <a:srgbClr val="FF3300"/>
                </a:solidFill>
                <a:effectLst>
                  <a:outerShdw blurRad="38100" dist="38100" dir="2700000" algn="tl">
                    <a:srgbClr val="DDDDDD"/>
                  </a:outerShdw>
                </a:effectLst>
                <a:latin typeface="Arial" charset="0"/>
                <a:cs typeface="+mn-cs"/>
              </a:rPr>
              <a:t>OI</a:t>
            </a:r>
            <a:r>
              <a:rPr lang="en-US" sz="2800">
                <a:solidFill>
                  <a:srgbClr val="000000"/>
                </a:solidFill>
                <a:latin typeface="Arial" charset="0"/>
                <a:cs typeface="+mn-cs"/>
              </a:rPr>
              <a:t>)</a:t>
            </a:r>
          </a:p>
        </p:txBody>
      </p:sp>
      <p:grpSp>
        <p:nvGrpSpPr>
          <p:cNvPr id="9246" name="Group 30"/>
          <p:cNvGrpSpPr>
            <a:grpSpLocks/>
          </p:cNvGrpSpPr>
          <p:nvPr/>
        </p:nvGrpSpPr>
        <p:grpSpPr bwMode="auto">
          <a:xfrm>
            <a:off x="2828925" y="5137150"/>
            <a:ext cx="5748338" cy="1579563"/>
            <a:chOff x="1782" y="3236"/>
            <a:chExt cx="3621" cy="995"/>
          </a:xfrm>
        </p:grpSpPr>
        <p:sp>
          <p:nvSpPr>
            <p:cNvPr id="9227" name="Text Box 11"/>
            <p:cNvSpPr txBox="1">
              <a:spLocks noChangeArrowheads="1"/>
            </p:cNvSpPr>
            <p:nvPr/>
          </p:nvSpPr>
          <p:spPr bwMode="auto">
            <a:xfrm>
              <a:off x="1782" y="3236"/>
              <a:ext cx="213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cs typeface="+mn-cs"/>
                </a:rPr>
                <a:t>M =  Matter</a:t>
              </a:r>
            </a:p>
          </p:txBody>
        </p:sp>
        <p:sp>
          <p:nvSpPr>
            <p:cNvPr id="9228" name="Text Box 12"/>
            <p:cNvSpPr txBox="1">
              <a:spLocks noChangeArrowheads="1"/>
            </p:cNvSpPr>
            <p:nvPr/>
          </p:nvSpPr>
          <p:spPr bwMode="auto">
            <a:xfrm>
              <a:off x="1782" y="3472"/>
              <a:ext cx="2395"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cs typeface="+mn-cs"/>
                </a:rPr>
                <a:t>E =   Energy</a:t>
              </a:r>
            </a:p>
          </p:txBody>
        </p:sp>
        <p:sp>
          <p:nvSpPr>
            <p:cNvPr id="9229" name="Text Box 13"/>
            <p:cNvSpPr txBox="1">
              <a:spLocks noChangeArrowheads="1"/>
            </p:cNvSpPr>
            <p:nvPr/>
          </p:nvSpPr>
          <p:spPr bwMode="auto">
            <a:xfrm>
              <a:off x="1782" y="3688"/>
              <a:ext cx="1650"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cs typeface="+mn-cs"/>
                </a:rPr>
                <a:t>T =   Time</a:t>
              </a:r>
            </a:p>
          </p:txBody>
        </p:sp>
        <p:sp>
          <p:nvSpPr>
            <p:cNvPr id="9230" name="Text Box 14"/>
            <p:cNvSpPr txBox="1">
              <a:spLocks noChangeArrowheads="1"/>
            </p:cNvSpPr>
            <p:nvPr/>
          </p:nvSpPr>
          <p:spPr bwMode="auto">
            <a:xfrm>
              <a:off x="1782" y="3904"/>
              <a:ext cx="362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cs typeface="+mn-cs"/>
                </a:rPr>
                <a:t>OI = Outside Intelligence</a:t>
              </a:r>
            </a:p>
          </p:txBody>
        </p:sp>
      </p:grpSp>
      <p:sp>
        <p:nvSpPr>
          <p:cNvPr id="9239" name="Text Box 23"/>
          <p:cNvSpPr txBox="1">
            <a:spLocks noChangeArrowheads="1"/>
          </p:cNvSpPr>
          <p:nvPr/>
        </p:nvSpPr>
        <p:spPr bwMode="auto">
          <a:xfrm>
            <a:off x="271463" y="1619250"/>
            <a:ext cx="5429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marL="457200" indent="-457200" algn="l">
              <a:defRPr sz="2400">
                <a:solidFill>
                  <a:schemeClr val="tx1"/>
                </a:solidFill>
                <a:latin typeface="Times New Roman" charset="0"/>
                <a:ea typeface="ＭＳ Ｐゴシック" charset="0"/>
              </a:defRPr>
            </a:lvl1pPr>
            <a:lvl2pPr marL="628650"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66"/>
              </a:buClr>
              <a:buSzPct val="70000"/>
              <a:buFont typeface="Wingdings" charset="0"/>
              <a:buChar char="u"/>
              <a:defRPr/>
            </a:pPr>
            <a:r>
              <a:rPr kumimoji="1" lang="en-US" sz="3200">
                <a:solidFill>
                  <a:srgbClr val="000000"/>
                </a:solidFill>
                <a:latin typeface="Arial" charset="0"/>
                <a:cs typeface="+mn-cs"/>
              </a:rPr>
              <a:t>1859 Charles Darwin</a:t>
            </a:r>
            <a:endParaRPr lang="en-US" sz="3200">
              <a:solidFill>
                <a:srgbClr val="000000"/>
              </a:solidFill>
              <a:latin typeface="Arial" charset="0"/>
              <a:cs typeface="+mn-cs"/>
            </a:endParaRPr>
          </a:p>
        </p:txBody>
      </p:sp>
      <p:sp>
        <p:nvSpPr>
          <p:cNvPr id="9240" name="Text Box 24"/>
          <p:cNvSpPr txBox="1">
            <a:spLocks noChangeArrowheads="1"/>
          </p:cNvSpPr>
          <p:nvPr/>
        </p:nvSpPr>
        <p:spPr bwMode="auto">
          <a:xfrm>
            <a:off x="5291138" y="2495550"/>
            <a:ext cx="40957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20000"/>
              </a:spcBef>
              <a:buClr>
                <a:srgbClr val="FFCC00"/>
              </a:buClr>
              <a:buSzPct val="55000"/>
              <a:buFont typeface="Wingdings" charset="0"/>
              <a:buNone/>
              <a:defRPr/>
            </a:pPr>
            <a:r>
              <a:rPr kumimoji="1" lang="en-US" sz="3200">
                <a:cs typeface="+mn-cs"/>
              </a:rPr>
              <a:t>life (complex codes)</a:t>
            </a:r>
            <a:endParaRPr lang="en-US" sz="2400">
              <a:cs typeface="+mn-cs"/>
            </a:endParaRPr>
          </a:p>
        </p:txBody>
      </p:sp>
      <p:sp>
        <p:nvSpPr>
          <p:cNvPr id="9242" name="AutoShape 26"/>
          <p:cNvSpPr>
            <a:spLocks noChangeArrowheads="1"/>
          </p:cNvSpPr>
          <p:nvPr/>
        </p:nvSpPr>
        <p:spPr bwMode="auto">
          <a:xfrm>
            <a:off x="3838575" y="2571750"/>
            <a:ext cx="1181100" cy="514350"/>
          </a:xfrm>
          <a:prstGeom prst="notchedRightArrow">
            <a:avLst>
              <a:gd name="adj1" fmla="val 50000"/>
              <a:gd name="adj2" fmla="val 57407"/>
            </a:avLst>
          </a:prstGeom>
          <a:solidFill>
            <a:srgbClr val="000066"/>
          </a:solidFill>
          <a:ln w="9525">
            <a:solidFill>
              <a:srgbClr val="D60093"/>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
        <p:nvSpPr>
          <p:cNvPr id="9243" name="Text Box 27"/>
          <p:cNvSpPr txBox="1">
            <a:spLocks noChangeArrowheads="1"/>
          </p:cNvSpPr>
          <p:nvPr/>
        </p:nvSpPr>
        <p:spPr bwMode="auto">
          <a:xfrm>
            <a:off x="3576638" y="2901950"/>
            <a:ext cx="1981200"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50000"/>
              </a:spcBef>
              <a:defRPr/>
            </a:pPr>
            <a:r>
              <a:rPr lang="en-US" b="1">
                <a:solidFill>
                  <a:srgbClr val="000066"/>
                </a:solidFill>
                <a:effectLst>
                  <a:outerShdw blurRad="38100" dist="38100" dir="2700000" algn="tl">
                    <a:srgbClr val="DDDDDD"/>
                  </a:outerShdw>
                </a:effectLst>
                <a:latin typeface="Times New Roman" charset="0"/>
                <a:cs typeface="+mn-cs"/>
              </a:rPr>
              <a:t>Somehow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slide(fromBottom)">
                                      <p:cBhvr>
                                        <p:cTn id="7" dur="500"/>
                                        <p:tgtEl>
                                          <p:spTgt spid="92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left)">
                                      <p:cBhvr>
                                        <p:cTn id="12" dur="500"/>
                                        <p:tgtEl>
                                          <p:spTgt spid="921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wipe(left)">
                                      <p:cBhvr>
                                        <p:cTn id="15" dur="500"/>
                                        <p:tgtEl>
                                          <p:spTgt spid="9219">
                                            <p:txEl>
                                              <p:pRg st="1" end="1"/>
                                            </p:txEl>
                                          </p:spTgt>
                                        </p:tgtEl>
                                      </p:cBhvr>
                                    </p:animEffec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9242"/>
                                        </p:tgtEl>
                                        <p:attrNameLst>
                                          <p:attrName>style.visibility</p:attrName>
                                        </p:attrNameLst>
                                      </p:cBhvr>
                                      <p:to>
                                        <p:strVal val="visible"/>
                                      </p:to>
                                    </p:set>
                                    <p:animEffect transition="in" filter="wipe(left)">
                                      <p:cBhvr>
                                        <p:cTn id="19" dur="500"/>
                                        <p:tgtEl>
                                          <p:spTgt spid="9242"/>
                                        </p:tgtEl>
                                      </p:cBhvr>
                                    </p:animEffect>
                                  </p:childTnLst>
                                </p:cTn>
                              </p:par>
                            </p:childTnLst>
                          </p:cTn>
                        </p:par>
                        <p:par>
                          <p:cTn id="20" fill="hold" nodeType="afterGroup">
                            <p:stCondLst>
                              <p:cond delay="1000"/>
                            </p:stCondLst>
                            <p:childTnLst>
                              <p:par>
                                <p:cTn id="21" presetID="12" presetClass="entr" presetSubtype="1" fill="hold" grpId="0" nodeType="afterEffect">
                                  <p:stCondLst>
                                    <p:cond delay="0"/>
                                  </p:stCondLst>
                                  <p:childTnLst>
                                    <p:set>
                                      <p:cBhvr>
                                        <p:cTn id="22" dur="1" fill="hold">
                                          <p:stCondLst>
                                            <p:cond delay="0"/>
                                          </p:stCondLst>
                                        </p:cTn>
                                        <p:tgtEl>
                                          <p:spTgt spid="9243"/>
                                        </p:tgtEl>
                                        <p:attrNameLst>
                                          <p:attrName>style.visibility</p:attrName>
                                        </p:attrNameLst>
                                      </p:cBhvr>
                                      <p:to>
                                        <p:strVal val="visible"/>
                                      </p:to>
                                    </p:set>
                                    <p:animEffect transition="in" filter="slide(fromTop)">
                                      <p:cBhvr>
                                        <p:cTn id="23" dur="500"/>
                                        <p:tgtEl>
                                          <p:spTgt spid="9243"/>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240"/>
                                        </p:tgtEl>
                                        <p:attrNameLst>
                                          <p:attrName>style.visibility</p:attrName>
                                        </p:attrNameLst>
                                      </p:cBhvr>
                                      <p:to>
                                        <p:strVal val="visible"/>
                                      </p:to>
                                    </p:set>
                                    <p:animEffect transition="in" filter="wipe(left)">
                                      <p:cBhvr>
                                        <p:cTn id="27" dur="500"/>
                                        <p:tgtEl>
                                          <p:spTgt spid="9240"/>
                                        </p:tgtEl>
                                      </p:cBhvr>
                                    </p:animEffect>
                                  </p:childTnLst>
                                </p:cTn>
                              </p:par>
                            </p:childTnLst>
                          </p:cTn>
                        </p:par>
                        <p:par>
                          <p:cTn id="28" fill="hold" nodeType="afterGroup">
                            <p:stCondLst>
                              <p:cond delay="2000"/>
                            </p:stCondLst>
                            <p:childTnLst>
                              <p:par>
                                <p:cTn id="29" presetID="10" presetClass="entr" presetSubtype="0" fill="hold" nodeType="afterEffect">
                                  <p:stCondLst>
                                    <p:cond delay="0"/>
                                  </p:stCondLst>
                                  <p:childTnLst>
                                    <p:set>
                                      <p:cBhvr>
                                        <p:cTn id="30" dur="1" fill="hold">
                                          <p:stCondLst>
                                            <p:cond delay="0"/>
                                          </p:stCondLst>
                                        </p:cTn>
                                        <p:tgtEl>
                                          <p:spTgt spid="9246"/>
                                        </p:tgtEl>
                                        <p:attrNameLst>
                                          <p:attrName>style.visibility</p:attrName>
                                        </p:attrNameLst>
                                      </p:cBhvr>
                                      <p:to>
                                        <p:strVal val="visible"/>
                                      </p:to>
                                    </p:set>
                                    <p:animEffect transition="in" filter="fade">
                                      <p:cBhvr>
                                        <p:cTn id="31" dur="500"/>
                                        <p:tgtEl>
                                          <p:spTgt spid="924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9225"/>
                                        </p:tgtEl>
                                        <p:attrNameLst>
                                          <p:attrName>style.visibility</p:attrName>
                                        </p:attrNameLst>
                                      </p:cBhvr>
                                      <p:to>
                                        <p:strVal val="visible"/>
                                      </p:to>
                                    </p:set>
                                    <p:animEffect transition="in" filter="slide(fromBottom)">
                                      <p:cBhvr>
                                        <p:cTn id="36" dur="500"/>
                                        <p:tgtEl>
                                          <p:spTgt spid="922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9241"/>
                                        </p:tgtEl>
                                        <p:attrNameLst>
                                          <p:attrName>style.visibility</p:attrName>
                                        </p:attrNameLst>
                                      </p:cBhvr>
                                      <p:to>
                                        <p:strVal val="visible"/>
                                      </p:to>
                                    </p:set>
                                    <p:animEffect transition="in" filter="wipe(right)">
                                      <p:cBhvr>
                                        <p:cTn id="41" dur="500"/>
                                        <p:tgtEl>
                                          <p:spTgt spid="9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1" grpId="0" animBg="1" autoUpdateAnimBg="0"/>
      <p:bldP spid="9219" grpId="0" build="p" autoUpdateAnimBg="0"/>
      <p:bldP spid="9225" grpId="0" autoUpdateAnimBg="0"/>
      <p:bldP spid="9239" grpId="0" autoUpdateAnimBg="0"/>
      <p:bldP spid="9240" grpId="0" autoUpdateAnimBg="0"/>
      <p:bldP spid="9242" grpId="0" animBg="1"/>
      <p:bldP spid="924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8" name="Rectangle 8"/>
          <p:cNvSpPr>
            <a:spLocks noGrp="1" noChangeArrowheads="1"/>
          </p:cNvSpPr>
          <p:nvPr>
            <p:ph type="title"/>
          </p:nvPr>
        </p:nvSpPr>
        <p:spPr/>
        <p:txBody>
          <a:bodyPr/>
          <a:lstStyle/>
          <a:p>
            <a:pPr>
              <a:defRPr/>
            </a:pPr>
            <a:r>
              <a:rPr lang="en-US">
                <a:cs typeface="+mj-cs"/>
              </a:rPr>
              <a:t>Information and Life</a:t>
            </a:r>
          </a:p>
        </p:txBody>
      </p:sp>
      <p:sp>
        <p:nvSpPr>
          <p:cNvPr id="66562" name="Rectangle 2"/>
          <p:cNvSpPr>
            <a:spLocks noGrp="1" noChangeArrowheads="1"/>
          </p:cNvSpPr>
          <p:nvPr>
            <p:ph type="body" idx="4294967295"/>
          </p:nvPr>
        </p:nvSpPr>
        <p:spPr>
          <a:xfrm>
            <a:off x="377825" y="3081338"/>
            <a:ext cx="8504238" cy="2852737"/>
          </a:xfrm>
        </p:spPr>
        <p:txBody>
          <a:bodyPr/>
          <a:lstStyle/>
          <a:p>
            <a:pPr marL="0" indent="0">
              <a:buFont typeface="Monotype Sorts" charset="0"/>
              <a:buNone/>
            </a:pPr>
            <a:r>
              <a:rPr lang="ja-JP" altLang="en-US">
                <a:latin typeface="Arial" charset="0"/>
                <a:ea typeface="ＭＳ Ｐゴシック" charset="0"/>
              </a:rPr>
              <a:t>“</a:t>
            </a:r>
            <a:r>
              <a:rPr lang="en-US" altLang="ja-JP">
                <a:latin typeface="Arial" charset="0"/>
                <a:ea typeface="ＭＳ Ｐゴシック" charset="0"/>
              </a:rPr>
              <a:t>Since the findings of James D. Watson and Francis H. C. Crick, it was increasingly realized by contemporary researchers that the information residing in the cells is of crucial importance for the existence of life. </a:t>
            </a:r>
            <a:endParaRPr lang="en-US">
              <a:latin typeface="Arial" charset="0"/>
              <a:ea typeface="ＭＳ Ｐゴシック" charset="0"/>
            </a:endParaRPr>
          </a:p>
        </p:txBody>
      </p:sp>
      <p:sp>
        <p:nvSpPr>
          <p:cNvPr id="66564" name="Text Box 4"/>
          <p:cNvSpPr txBox="1">
            <a:spLocks noChangeArrowheads="1"/>
          </p:cNvSpPr>
          <p:nvPr/>
        </p:nvSpPr>
        <p:spPr bwMode="auto">
          <a:xfrm>
            <a:off x="276225" y="1335088"/>
            <a:ext cx="8605838"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buClr>
                <a:schemeClr val="tx2"/>
              </a:buClr>
              <a:buSzPct val="75000"/>
              <a:buFont typeface="Wingdings" charset="0"/>
              <a:buNone/>
              <a:defRPr/>
            </a:pPr>
            <a:r>
              <a:rPr lang="en-US">
                <a:cs typeface="+mn-cs"/>
              </a:rPr>
              <a:t>Werner Gitt, </a:t>
            </a:r>
            <a:r>
              <a:rPr lang="en-US" i="1">
                <a:cs typeface="+mn-cs"/>
              </a:rPr>
              <a:t>In the Beginning was Information</a:t>
            </a:r>
            <a:r>
              <a:rPr lang="en-US">
                <a:cs typeface="+mn-cs"/>
              </a:rPr>
              <a:t>, 1997, p. 99. (Dr. Gitt was the Director at the German Federal Institute of Physics and Technology)</a:t>
            </a:r>
          </a:p>
        </p:txBody>
      </p:sp>
      <p:sp>
        <p:nvSpPr>
          <p:cNvPr id="279554" name="Text Box 2"/>
          <p:cNvSpPr txBox="1">
            <a:spLocks noChangeArrowheads="1"/>
          </p:cNvSpPr>
          <p:nvPr/>
        </p:nvSpPr>
        <p:spPr bwMode="auto">
          <a:xfrm>
            <a:off x="3468688" y="6338888"/>
            <a:ext cx="25400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en-US" sz="2400">
                <a:cs typeface="+mn-cs"/>
              </a:rPr>
              <a:t>Continued</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dissolv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2">
                                            <p:txEl>
                                              <p:pRg st="0" end="0"/>
                                            </p:txEl>
                                          </p:spTgt>
                                        </p:tgtEl>
                                        <p:attrNameLst>
                                          <p:attrName>style.visibility</p:attrName>
                                        </p:attrNameLst>
                                      </p:cBhvr>
                                      <p:to>
                                        <p:strVal val="visible"/>
                                      </p:to>
                                    </p:set>
                                    <p:animEffect transition="in" filter="dissolve">
                                      <p:cBhvr>
                                        <p:cTn id="12" dur="500"/>
                                        <p:tgtEl>
                                          <p:spTgt spid="66562">
                                            <p:txEl>
                                              <p:pRg st="0" end="0"/>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79554"/>
                                        </p:tgtEl>
                                        <p:attrNameLst>
                                          <p:attrName>style.visibility</p:attrName>
                                        </p:attrNameLst>
                                      </p:cBhvr>
                                      <p:to>
                                        <p:strVal val="visible"/>
                                      </p:to>
                                    </p:set>
                                    <p:animEffect transition="in" filter="fade">
                                      <p:cBhvr>
                                        <p:cTn id="16" dur="1000"/>
                                        <p:tgtEl>
                                          <p:spTgt spid="279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autoUpdateAnimBg="0"/>
      <p:bldP spid="66564" grpId="0" autoUpdateAnimBg="0"/>
      <p:bldP spid="27955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6" name="Text Box 4"/>
          <p:cNvSpPr txBox="1">
            <a:spLocks noChangeArrowheads="1"/>
          </p:cNvSpPr>
          <p:nvPr/>
        </p:nvSpPr>
        <p:spPr bwMode="auto">
          <a:xfrm>
            <a:off x="390525" y="609600"/>
            <a:ext cx="8302625" cy="301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20000"/>
              </a:spcBef>
              <a:buClr>
                <a:srgbClr val="000066"/>
              </a:buClr>
              <a:buSzPct val="70000"/>
              <a:buFont typeface="Monotype Sorts" charset="0"/>
              <a:buNone/>
              <a:defRPr/>
            </a:pPr>
            <a:r>
              <a:rPr kumimoji="1" lang="en-US" sz="3200">
                <a:cs typeface="+mn-cs"/>
              </a:rPr>
              <a:t>Anybody who wants to make meaningful statements about the origin of life, would be forced to explain how the information originated. All evolutionary views are fundamentally unable to answer this crucial question.</a:t>
            </a:r>
            <a:r>
              <a:rPr kumimoji="1" lang="ja-JP" altLang="en-US" sz="3200">
                <a:latin typeface="Arial"/>
                <a:cs typeface="+mn-cs"/>
              </a:rPr>
              <a:t>”</a:t>
            </a:r>
            <a:endParaRPr lang="en-US" sz="320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4676"/>
                                        </p:tgtEl>
                                        <p:attrNameLst>
                                          <p:attrName>style.visibility</p:attrName>
                                        </p:attrNameLst>
                                      </p:cBhvr>
                                      <p:to>
                                        <p:strVal val="visible"/>
                                      </p:to>
                                    </p:set>
                                    <p:animEffect transition="in" filter="fade">
                                      <p:cBhvr>
                                        <p:cTn id="7" dur="500"/>
                                        <p:tgtEl>
                                          <p:spTgt spid="284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4" name="Rectangle 10"/>
          <p:cNvSpPr>
            <a:spLocks noGrp="1" noChangeArrowheads="1"/>
          </p:cNvSpPr>
          <p:nvPr>
            <p:ph type="title"/>
          </p:nvPr>
        </p:nvSpPr>
        <p:spPr/>
        <p:txBody>
          <a:bodyPr/>
          <a:lstStyle/>
          <a:p>
            <a:pPr>
              <a:defRPr/>
            </a:pPr>
            <a:r>
              <a:rPr lang="en-US">
                <a:cs typeface="+mj-cs"/>
              </a:rPr>
              <a:t>The Addition of Energy</a:t>
            </a:r>
          </a:p>
        </p:txBody>
      </p:sp>
      <p:sp>
        <p:nvSpPr>
          <p:cNvPr id="16387" name="Rectangle 3"/>
          <p:cNvSpPr>
            <a:spLocks noGrp="1" noChangeArrowheads="1"/>
          </p:cNvSpPr>
          <p:nvPr>
            <p:ph type="body" idx="4294967295"/>
          </p:nvPr>
        </p:nvSpPr>
        <p:spPr>
          <a:xfrm>
            <a:off x="506413" y="1490663"/>
            <a:ext cx="8372475" cy="2247900"/>
          </a:xfrm>
        </p:spPr>
        <p:txBody>
          <a:bodyPr/>
          <a:lstStyle/>
          <a:p>
            <a:pPr>
              <a:buFont typeface="Wingdings" charset="0"/>
              <a:buChar char="u"/>
            </a:pPr>
            <a:r>
              <a:rPr lang="en-US">
                <a:latin typeface="Arial" charset="0"/>
                <a:ea typeface="ＭＳ Ｐゴシック" charset="0"/>
              </a:rPr>
              <a:t>What happens when we add energy to meaningless chemicals, bits, or parts?</a:t>
            </a:r>
          </a:p>
          <a:p>
            <a:pPr lvl="1">
              <a:spcBef>
                <a:spcPct val="0"/>
              </a:spcBef>
            </a:pPr>
            <a:r>
              <a:rPr lang="en-US">
                <a:latin typeface="Arial" charset="0"/>
                <a:ea typeface="ＭＳ Ｐゴシック" charset="0"/>
              </a:rPr>
              <a:t>All the parts of a Boeing 747</a:t>
            </a:r>
          </a:p>
          <a:p>
            <a:pPr lvl="1">
              <a:spcBef>
                <a:spcPct val="0"/>
              </a:spcBef>
            </a:pPr>
            <a:r>
              <a:rPr lang="en-US">
                <a:latin typeface="Arial" charset="0"/>
                <a:ea typeface="ＭＳ Ｐゴシック" charset="0"/>
              </a:rPr>
              <a:t>All the parts of a cell</a:t>
            </a:r>
          </a:p>
        </p:txBody>
      </p:sp>
      <p:sp>
        <p:nvSpPr>
          <p:cNvPr id="16391" name="Text Box 7"/>
          <p:cNvSpPr txBox="1">
            <a:spLocks noChangeArrowheads="1"/>
          </p:cNvSpPr>
          <p:nvPr/>
        </p:nvSpPr>
        <p:spPr bwMode="auto">
          <a:xfrm>
            <a:off x="800100" y="4876800"/>
            <a:ext cx="7296150" cy="974725"/>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a:defRPr sz="2800">
                <a:solidFill>
                  <a:srgbClr val="000000"/>
                </a:solidFill>
                <a:latin typeface="Arial" charset="0"/>
                <a:ea typeface="ＭＳ Ｐゴシック" charset="0"/>
                <a:cs typeface="ＭＳ Ｐゴシック" charset="0"/>
              </a:defRPr>
            </a:lvl1pPr>
            <a:lvl2pPr marL="742950" indent="-285750">
              <a:defRPr sz="2800">
                <a:solidFill>
                  <a:srgbClr val="000000"/>
                </a:solidFill>
                <a:latin typeface="Arial" charset="0"/>
                <a:ea typeface="ＭＳ Ｐゴシック" charset="0"/>
              </a:defRPr>
            </a:lvl2pPr>
            <a:lvl3pPr marL="1143000" indent="-228600">
              <a:defRPr sz="2800">
                <a:solidFill>
                  <a:srgbClr val="000000"/>
                </a:solidFill>
                <a:latin typeface="Arial" charset="0"/>
                <a:ea typeface="ＭＳ Ｐゴシック" charset="0"/>
              </a:defRPr>
            </a:lvl3pPr>
            <a:lvl4pPr marL="1600200" indent="-228600">
              <a:defRPr sz="2800">
                <a:solidFill>
                  <a:srgbClr val="000000"/>
                </a:solidFill>
                <a:latin typeface="Arial" charset="0"/>
                <a:ea typeface="ＭＳ Ｐゴシック" charset="0"/>
              </a:defRPr>
            </a:lvl4pPr>
            <a:lvl5pPr marL="2057400" indent="-228600">
              <a:defRPr sz="28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28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28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28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2800">
                <a:solidFill>
                  <a:srgbClr val="000000"/>
                </a:solidFill>
                <a:latin typeface="Arial" charset="0"/>
                <a:ea typeface="ＭＳ Ｐゴシック" charset="0"/>
              </a:defRPr>
            </a:lvl9pPr>
          </a:lstStyle>
          <a:p>
            <a:pPr>
              <a:lnSpc>
                <a:spcPct val="80000"/>
              </a:lnSpc>
              <a:spcBef>
                <a:spcPct val="15000"/>
              </a:spcBef>
              <a:buClr>
                <a:srgbClr val="FFCC00"/>
              </a:buClr>
              <a:buSzPct val="75000"/>
              <a:buFont typeface="Wingdings" charset="0"/>
              <a:buNone/>
            </a:pPr>
            <a:r>
              <a:rPr kumimoji="1" lang="en-US" sz="3200"/>
              <a:t>The principle of decay </a:t>
            </a:r>
          </a:p>
          <a:p>
            <a:pPr>
              <a:lnSpc>
                <a:spcPct val="80000"/>
              </a:lnSpc>
              <a:spcBef>
                <a:spcPct val="15000"/>
              </a:spcBef>
              <a:buClr>
                <a:srgbClr val="FFCC00"/>
              </a:buClr>
              <a:buSzPct val="75000"/>
              <a:buFont typeface="Wingdings" charset="0"/>
              <a:buNone/>
            </a:pPr>
            <a:r>
              <a:rPr kumimoji="1" lang="en-US" sz="3200"/>
              <a:t>(Second Law of Thermodynamics)</a:t>
            </a:r>
          </a:p>
        </p:txBody>
      </p:sp>
      <p:sp>
        <p:nvSpPr>
          <p:cNvPr id="16392" name="AutoShape 8"/>
          <p:cNvSpPr>
            <a:spLocks noChangeArrowheads="1"/>
          </p:cNvSpPr>
          <p:nvPr/>
        </p:nvSpPr>
        <p:spPr bwMode="auto">
          <a:xfrm rot="5400000">
            <a:off x="3619500" y="3952875"/>
            <a:ext cx="1047750" cy="647700"/>
          </a:xfrm>
          <a:prstGeom prst="notchedRightArrow">
            <a:avLst>
              <a:gd name="adj1" fmla="val 50000"/>
              <a:gd name="adj2" fmla="val 40441"/>
            </a:avLst>
          </a:prstGeom>
          <a:noFill/>
          <a:ln w="57150">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Bottom)">
                                      <p:cBhvr>
                                        <p:cTn id="7" dur="500"/>
                                        <p:tgtEl>
                                          <p:spTgt spid="16387">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slide(fromBottom)">
                                      <p:cBhvr>
                                        <p:cTn id="10" dur="500"/>
                                        <p:tgtEl>
                                          <p:spTgt spid="16387">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slide(fromBottom)">
                                      <p:cBhvr>
                                        <p:cTn id="13" dur="500"/>
                                        <p:tgtEl>
                                          <p:spTgt spid="1638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392"/>
                                        </p:tgtEl>
                                        <p:attrNameLst>
                                          <p:attrName>style.visibility</p:attrName>
                                        </p:attrNameLst>
                                      </p:cBhvr>
                                      <p:to>
                                        <p:strVal val="visible"/>
                                      </p:to>
                                    </p:set>
                                    <p:animEffect transition="in" filter="wipe(up)">
                                      <p:cBhvr>
                                        <p:cTn id="18" dur="500"/>
                                        <p:tgtEl>
                                          <p:spTgt spid="16392"/>
                                        </p:tgtEl>
                                      </p:cBhvr>
                                    </p:animEffect>
                                  </p:childTnLst>
                                </p:cTn>
                              </p:par>
                            </p:childTnLst>
                          </p:cTn>
                        </p:par>
                        <p:par>
                          <p:cTn id="19" fill="hold" nodeType="afterGroup">
                            <p:stCondLst>
                              <p:cond delay="500"/>
                            </p:stCondLst>
                            <p:childTnLst>
                              <p:par>
                                <p:cTn id="20" presetID="17" presetClass="entr" presetSubtype="10" fill="hold" grpId="0" nodeType="afterEffect">
                                  <p:stCondLst>
                                    <p:cond delay="0"/>
                                  </p:stCondLst>
                                  <p:childTnLst>
                                    <p:set>
                                      <p:cBhvr>
                                        <p:cTn id="21" dur="1" fill="hold">
                                          <p:stCondLst>
                                            <p:cond delay="0"/>
                                          </p:stCondLst>
                                        </p:cTn>
                                        <p:tgtEl>
                                          <p:spTgt spid="16391"/>
                                        </p:tgtEl>
                                        <p:attrNameLst>
                                          <p:attrName>style.visibility</p:attrName>
                                        </p:attrNameLst>
                                      </p:cBhvr>
                                      <p:to>
                                        <p:strVal val="visible"/>
                                      </p:to>
                                    </p:set>
                                    <p:anim calcmode="lin" valueType="num">
                                      <p:cBhvr>
                                        <p:cTn id="22" dur="500" fill="hold"/>
                                        <p:tgtEl>
                                          <p:spTgt spid="16391"/>
                                        </p:tgtEl>
                                        <p:attrNameLst>
                                          <p:attrName>ppt_w</p:attrName>
                                        </p:attrNameLst>
                                      </p:cBhvr>
                                      <p:tavLst>
                                        <p:tav tm="0">
                                          <p:val>
                                            <p:fltVal val="0"/>
                                          </p:val>
                                        </p:tav>
                                        <p:tav tm="100000">
                                          <p:val>
                                            <p:strVal val="#ppt_w"/>
                                          </p:val>
                                        </p:tav>
                                      </p:tavLst>
                                    </p:anim>
                                    <p:anim calcmode="lin" valueType="num">
                                      <p:cBhvr>
                                        <p:cTn id="23" dur="500" fill="hold"/>
                                        <p:tgtEl>
                                          <p:spTgt spid="163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advAuto="0"/>
      <p:bldP spid="16391" grpId="0" animBg="1" autoUpdateAnimBg="0"/>
      <p:bldP spid="163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a:defRPr/>
            </a:pPr>
            <a:r>
              <a:rPr lang="en-US">
                <a:cs typeface="+mj-cs"/>
              </a:rPr>
              <a:t>Origin of Life</a:t>
            </a:r>
          </a:p>
        </p:txBody>
      </p:sp>
      <p:sp>
        <p:nvSpPr>
          <p:cNvPr id="316419" name="Rectangle 3"/>
          <p:cNvSpPr>
            <a:spLocks noGrp="1" noChangeArrowheads="1"/>
          </p:cNvSpPr>
          <p:nvPr>
            <p:ph type="body" idx="1"/>
          </p:nvPr>
        </p:nvSpPr>
        <p:spPr>
          <a:xfrm>
            <a:off x="444500" y="3278188"/>
            <a:ext cx="8229600" cy="1433512"/>
          </a:xfrm>
        </p:spPr>
        <p:txBody>
          <a:bodyPr/>
          <a:lstStyle/>
          <a:p>
            <a:pPr marL="0" indent="0">
              <a:spcBef>
                <a:spcPct val="50000"/>
              </a:spcBef>
              <a:buClrTx/>
              <a:buSzTx/>
              <a:buFontTx/>
              <a:buNone/>
            </a:pPr>
            <a:r>
              <a:rPr lang="ja-JP" altLang="en-US" sz="3600">
                <a:latin typeface="Arial" charset="0"/>
                <a:ea typeface="ＭＳ Ｐゴシック" charset="0"/>
              </a:rPr>
              <a:t>“</a:t>
            </a:r>
            <a:r>
              <a:rPr lang="en-US" altLang="ja-JP" sz="3600">
                <a:latin typeface="Arial" charset="0"/>
                <a:ea typeface="ＭＳ Ｐゴシック" charset="0"/>
              </a:rPr>
              <a:t>The simplest living cell could not have arisen by chance.</a:t>
            </a:r>
            <a:r>
              <a:rPr lang="ja-JP" altLang="en-US" sz="3600">
                <a:latin typeface="Arial" charset="0"/>
                <a:ea typeface="ＭＳ Ｐゴシック" charset="0"/>
              </a:rPr>
              <a:t>”</a:t>
            </a:r>
            <a:endParaRPr lang="en-US" sz="3600">
              <a:latin typeface="Arial" charset="0"/>
              <a:ea typeface="ＭＳ Ｐゴシック" charset="0"/>
            </a:endParaRPr>
          </a:p>
        </p:txBody>
      </p:sp>
      <p:sp>
        <p:nvSpPr>
          <p:cNvPr id="316420" name="Text Box 4"/>
          <p:cNvSpPr txBox="1">
            <a:spLocks noChangeArrowheads="1"/>
          </p:cNvSpPr>
          <p:nvPr/>
        </p:nvSpPr>
        <p:spPr bwMode="auto">
          <a:xfrm>
            <a:off x="425450" y="1212850"/>
            <a:ext cx="834390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3200">
                <a:cs typeface="+mn-cs"/>
              </a:rPr>
              <a:t>Johnjoe McFadden (Evolutionist &amp; Professor of Molecular Biology and Quantum Physics), </a:t>
            </a:r>
            <a:r>
              <a:rPr lang="en-US" sz="3200" i="1">
                <a:cs typeface="+mn-cs"/>
              </a:rPr>
              <a:t>Quantum Evolution, </a:t>
            </a:r>
            <a:r>
              <a:rPr lang="en-US" sz="3200">
                <a:cs typeface="+mn-cs"/>
              </a:rPr>
              <a:t>2000, p. 85.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6420"/>
                                        </p:tgtEl>
                                        <p:attrNameLst>
                                          <p:attrName>style.visibility</p:attrName>
                                        </p:attrNameLst>
                                      </p:cBhvr>
                                      <p:to>
                                        <p:strVal val="visible"/>
                                      </p:to>
                                    </p:set>
                                    <p:animEffect transition="in" filter="fade">
                                      <p:cBhvr>
                                        <p:cTn id="7" dur="500"/>
                                        <p:tgtEl>
                                          <p:spTgt spid="316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6419">
                                            <p:txEl>
                                              <p:pRg st="0" end="0"/>
                                            </p:txEl>
                                          </p:spTgt>
                                        </p:tgtEl>
                                        <p:attrNameLst>
                                          <p:attrName>style.visibility</p:attrName>
                                        </p:attrNameLst>
                                      </p:cBhvr>
                                      <p:to>
                                        <p:strVal val="visible"/>
                                      </p:to>
                                    </p:set>
                                    <p:animEffect transition="in" filter="fade">
                                      <p:cBhvr>
                                        <p:cTn id="12" dur="500"/>
                                        <p:tgtEl>
                                          <p:spTgt spid="316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P spid="3164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a:defRPr/>
            </a:pPr>
            <a:r>
              <a:rPr lang="en-US">
                <a:cs typeface="+mj-cs"/>
              </a:rPr>
              <a:t>Origin of Life</a:t>
            </a:r>
          </a:p>
        </p:txBody>
      </p:sp>
      <p:sp>
        <p:nvSpPr>
          <p:cNvPr id="318467" name="Rectangle 3"/>
          <p:cNvSpPr>
            <a:spLocks noGrp="1" noChangeArrowheads="1"/>
          </p:cNvSpPr>
          <p:nvPr>
            <p:ph type="body" idx="1"/>
          </p:nvPr>
        </p:nvSpPr>
        <p:spPr>
          <a:xfrm>
            <a:off x="498475" y="3473450"/>
            <a:ext cx="8172450" cy="2233613"/>
          </a:xfrm>
        </p:spPr>
        <p:txBody>
          <a:bodyPr/>
          <a:lstStyle/>
          <a:p>
            <a:pPr marL="0" indent="0">
              <a:buFont typeface="Monotype Sorts" charset="0"/>
              <a:buNone/>
            </a:pPr>
            <a:r>
              <a:rPr lang="ja-JP" altLang="en-US" sz="3600">
                <a:latin typeface="Arial" charset="0"/>
                <a:ea typeface="ＭＳ Ｐゴシック" charset="0"/>
              </a:rPr>
              <a:t>“</a:t>
            </a:r>
            <a:r>
              <a:rPr lang="en-US" altLang="ja-JP" sz="3600">
                <a:latin typeface="Arial" charset="0"/>
                <a:ea typeface="ＭＳ Ｐゴシック" charset="0"/>
              </a:rPr>
              <a:t>The origin of life is also a stubborn problem, with no solution in sight….</a:t>
            </a:r>
            <a:r>
              <a:rPr lang="ja-JP" altLang="en-US" sz="3600">
                <a:latin typeface="Arial" charset="0"/>
                <a:ea typeface="ＭＳ Ｐゴシック" charset="0"/>
              </a:rPr>
              <a:t>”</a:t>
            </a:r>
            <a:endParaRPr lang="en-US" altLang="ja-JP" sz="3600">
              <a:latin typeface="Arial" charset="0"/>
              <a:ea typeface="ＭＳ Ｐゴシック" charset="0"/>
            </a:endParaRPr>
          </a:p>
          <a:p>
            <a:pPr marL="0" indent="0">
              <a:buFont typeface="Monotype Sorts" charset="0"/>
              <a:buNone/>
            </a:pPr>
            <a:endParaRPr lang="en-US" sz="3600">
              <a:latin typeface="Arial" charset="0"/>
              <a:ea typeface="ＭＳ Ｐゴシック" charset="0"/>
            </a:endParaRPr>
          </a:p>
        </p:txBody>
      </p:sp>
      <p:sp>
        <p:nvSpPr>
          <p:cNvPr id="318468" name="Text Box 4"/>
          <p:cNvSpPr txBox="1">
            <a:spLocks noChangeArrowheads="1"/>
          </p:cNvSpPr>
          <p:nvPr/>
        </p:nvSpPr>
        <p:spPr bwMode="auto">
          <a:xfrm>
            <a:off x="287338" y="1298575"/>
            <a:ext cx="8670925"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3200">
                <a:cs typeface="+mn-cs"/>
              </a:rPr>
              <a:t>Franklin M. Harold, Professor of Biochemistry and Molecular Biology at Colo State U., </a:t>
            </a:r>
            <a:r>
              <a:rPr lang="en-US" sz="3200" i="1">
                <a:cs typeface="+mn-cs"/>
              </a:rPr>
              <a:t>The Way of the Cell</a:t>
            </a:r>
            <a:r>
              <a:rPr lang="en-US" sz="3200">
                <a:cs typeface="+mn-cs"/>
              </a:rPr>
              <a:t>, 2001, p. 235.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68"/>
                                        </p:tgtEl>
                                        <p:attrNameLst>
                                          <p:attrName>style.visibility</p:attrName>
                                        </p:attrNameLst>
                                      </p:cBhvr>
                                      <p:to>
                                        <p:strVal val="visible"/>
                                      </p:to>
                                    </p:set>
                                    <p:animEffect transition="in" filter="fade">
                                      <p:cBhvr>
                                        <p:cTn id="7" dur="500"/>
                                        <p:tgtEl>
                                          <p:spTgt spid="318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8467">
                                            <p:txEl>
                                              <p:pRg st="0" end="0"/>
                                            </p:txEl>
                                          </p:spTgt>
                                        </p:tgtEl>
                                        <p:attrNameLst>
                                          <p:attrName>style.visibility</p:attrName>
                                        </p:attrNameLst>
                                      </p:cBhvr>
                                      <p:to>
                                        <p:strVal val="visible"/>
                                      </p:to>
                                    </p:set>
                                    <p:animEffect transition="in" filter="fade">
                                      <p:cBhvr>
                                        <p:cTn id="12" dur="500"/>
                                        <p:tgtEl>
                                          <p:spTgt spid="318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P spid="31846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8" name="Rectangle 54"/>
          <p:cNvSpPr>
            <a:spLocks noGrp="1" noChangeArrowheads="1"/>
          </p:cNvSpPr>
          <p:nvPr>
            <p:ph type="title"/>
          </p:nvPr>
        </p:nvSpPr>
        <p:spPr>
          <a:xfrm>
            <a:off x="520700" y="0"/>
            <a:ext cx="8623300" cy="1143000"/>
          </a:xfrm>
        </p:spPr>
        <p:txBody>
          <a:bodyPr/>
          <a:lstStyle/>
          <a:p>
            <a:pPr>
              <a:lnSpc>
                <a:spcPct val="80000"/>
              </a:lnSpc>
              <a:defRPr/>
            </a:pPr>
            <a:r>
              <a:rPr lang="en-US" sz="4400">
                <a:cs typeface="+mj-cs"/>
              </a:rPr>
              <a:t>The Issue – </a:t>
            </a:r>
            <a:r>
              <a:rPr lang="en-US" sz="3600">
                <a:cs typeface="+mj-cs"/>
              </a:rPr>
              <a:t>The Model of Evolution</a:t>
            </a:r>
          </a:p>
        </p:txBody>
      </p:sp>
      <p:sp>
        <p:nvSpPr>
          <p:cNvPr id="6146" name="Rectangle 2"/>
          <p:cNvSpPr>
            <a:spLocks noGrp="1" noChangeArrowheads="1"/>
          </p:cNvSpPr>
          <p:nvPr>
            <p:ph type="body" idx="4294967295"/>
          </p:nvPr>
        </p:nvSpPr>
        <p:spPr>
          <a:xfrm>
            <a:off x="228600" y="1881188"/>
            <a:ext cx="8610600" cy="2705100"/>
          </a:xfrm>
        </p:spPr>
        <p:txBody>
          <a:bodyPr/>
          <a:lstStyle/>
          <a:p>
            <a:pPr>
              <a:spcBef>
                <a:spcPct val="30000"/>
              </a:spcBef>
              <a:buFont typeface="Wingdings" charset="0"/>
              <a:buChar char="u"/>
            </a:pPr>
            <a:r>
              <a:rPr lang="en-US">
                <a:latin typeface="Arial" charset="0"/>
                <a:ea typeface="ＭＳ Ｐゴシック" charset="0"/>
              </a:rPr>
              <a:t>Chemicals formed in the </a:t>
            </a:r>
            <a:r>
              <a:rPr lang="ja-JP" altLang="en-US">
                <a:latin typeface="Arial" charset="0"/>
                <a:ea typeface="ＭＳ Ｐゴシック" charset="0"/>
              </a:rPr>
              <a:t>“</a:t>
            </a:r>
            <a:r>
              <a:rPr lang="en-US" altLang="ja-JP">
                <a:latin typeface="Arial" charset="0"/>
                <a:ea typeface="ＭＳ Ｐゴシック" charset="0"/>
              </a:rPr>
              <a:t>primordial soup</a:t>
            </a:r>
            <a:r>
              <a:rPr lang="ja-JP" altLang="en-US">
                <a:latin typeface="Arial" charset="0"/>
                <a:ea typeface="ＭＳ Ｐゴシック" charset="0"/>
              </a:rPr>
              <a:t>”</a:t>
            </a:r>
            <a:endParaRPr lang="en-US" altLang="ja-JP">
              <a:latin typeface="Arial" charset="0"/>
              <a:ea typeface="ＭＳ Ｐゴシック" charset="0"/>
            </a:endParaRPr>
          </a:p>
          <a:p>
            <a:pPr>
              <a:spcBef>
                <a:spcPct val="30000"/>
              </a:spcBef>
              <a:buFont typeface="Wingdings" charset="0"/>
              <a:buChar char="u"/>
            </a:pPr>
            <a:r>
              <a:rPr lang="en-US">
                <a:latin typeface="Arial" charset="0"/>
                <a:ea typeface="ＭＳ Ｐゴシック" charset="0"/>
              </a:rPr>
              <a:t>Chemicals bonded together to form molecules</a:t>
            </a:r>
          </a:p>
          <a:p>
            <a:pPr>
              <a:spcBef>
                <a:spcPct val="30000"/>
              </a:spcBef>
              <a:buFont typeface="Wingdings" charset="0"/>
              <a:buChar char="u"/>
            </a:pPr>
            <a:r>
              <a:rPr lang="en-US">
                <a:latin typeface="Arial" charset="0"/>
                <a:ea typeface="ＭＳ Ｐゴシック" charset="0"/>
              </a:rPr>
              <a:t>Molecules bonded together to make a living cell</a:t>
            </a:r>
          </a:p>
        </p:txBody>
      </p:sp>
      <p:sp>
        <p:nvSpPr>
          <p:cNvPr id="6189" name="Text Box 45"/>
          <p:cNvSpPr txBox="1">
            <a:spLocks noChangeArrowheads="1"/>
          </p:cNvSpPr>
          <p:nvPr/>
        </p:nvSpPr>
        <p:spPr bwMode="auto">
          <a:xfrm>
            <a:off x="228600" y="1266825"/>
            <a:ext cx="8693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l">
              <a:defRPr sz="2400">
                <a:solidFill>
                  <a:schemeClr val="tx1"/>
                </a:solidFill>
                <a:latin typeface="Times New Roman" charset="0"/>
                <a:ea typeface="ＭＳ Ｐゴシック" charset="0"/>
              </a:defRPr>
            </a:lvl1pPr>
            <a:lvl2pPr marL="571500"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66"/>
              </a:buClr>
              <a:buSzPct val="70000"/>
              <a:buFont typeface="Wingdings" charset="0"/>
              <a:buChar char="u"/>
              <a:defRPr/>
            </a:pPr>
            <a:r>
              <a:rPr kumimoji="1" lang="en-US" sz="3200">
                <a:solidFill>
                  <a:srgbClr val="000000"/>
                </a:solidFill>
                <a:latin typeface="Arial" charset="0"/>
                <a:cs typeface="+mn-cs"/>
              </a:rPr>
              <a:t>About 4.6 billion years ago the earth formed</a:t>
            </a:r>
            <a:endParaRPr lang="en-US" sz="2000">
              <a:solidFill>
                <a:srgbClr val="000000"/>
              </a:solidFill>
              <a:latin typeface="Arial" charset="0"/>
              <a:cs typeface="+mn-cs"/>
            </a:endParaRPr>
          </a:p>
        </p:txBody>
      </p:sp>
      <p:grpSp>
        <p:nvGrpSpPr>
          <p:cNvPr id="8200" name="Group 1032"/>
          <p:cNvGrpSpPr>
            <a:grpSpLocks/>
          </p:cNvGrpSpPr>
          <p:nvPr/>
        </p:nvGrpSpPr>
        <p:grpSpPr bwMode="auto">
          <a:xfrm>
            <a:off x="1739900" y="4876800"/>
            <a:ext cx="6240463" cy="1358900"/>
            <a:chOff x="1096" y="3072"/>
            <a:chExt cx="3931" cy="856"/>
          </a:xfrm>
        </p:grpSpPr>
        <p:sp>
          <p:nvSpPr>
            <p:cNvPr id="6200" name="Rectangle 56"/>
            <p:cNvSpPr>
              <a:spLocks noChangeArrowheads="1"/>
            </p:cNvSpPr>
            <p:nvPr/>
          </p:nvSpPr>
          <p:spPr bwMode="auto">
            <a:xfrm>
              <a:off x="1096" y="3072"/>
              <a:ext cx="2272" cy="856"/>
            </a:xfrm>
            <a:prstGeom prst="rect">
              <a:avLst/>
            </a:prstGeom>
            <a:solidFill>
              <a:srgbClr val="000000"/>
            </a:solidFill>
            <a:ln w="381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solidFill>
                  <a:schemeClr val="tx1"/>
                </a:solidFill>
                <a:latin typeface="Times New Roman" charset="0"/>
                <a:cs typeface="+mn-cs"/>
              </a:endParaRPr>
            </a:p>
          </p:txBody>
        </p:sp>
        <p:grpSp>
          <p:nvGrpSpPr>
            <p:cNvPr id="9222" name="Group 57"/>
            <p:cNvGrpSpPr>
              <a:grpSpLocks/>
            </p:cNvGrpSpPr>
            <p:nvPr/>
          </p:nvGrpSpPr>
          <p:grpSpPr bwMode="auto">
            <a:xfrm>
              <a:off x="1227" y="3179"/>
              <a:ext cx="611" cy="652"/>
              <a:chOff x="495" y="4431"/>
              <a:chExt cx="611" cy="652"/>
            </a:xfrm>
          </p:grpSpPr>
          <p:sp>
            <p:nvSpPr>
              <p:cNvPr id="6202" name="Rectangle 58"/>
              <p:cNvSpPr>
                <a:spLocks noChangeArrowheads="1"/>
              </p:cNvSpPr>
              <p:nvPr/>
            </p:nvSpPr>
            <p:spPr bwMode="auto">
              <a:xfrm>
                <a:off x="568" y="4658"/>
                <a:ext cx="340" cy="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9850" tIns="36512" rIns="69850" bIns="36512">
                <a:spAutoFit/>
              </a:bodyPr>
              <a:lstStyle/>
              <a:p>
                <a:pPr algn="l" defTabSz="536575">
                  <a:spcBef>
                    <a:spcPct val="50000"/>
                  </a:spcBef>
                  <a:defRPr/>
                </a:pPr>
                <a:r>
                  <a:rPr lang="en-US" sz="1800">
                    <a:solidFill>
                      <a:schemeClr val="tx1"/>
                    </a:solidFill>
                    <a:latin typeface="Times New Roman" charset="0"/>
                    <a:cs typeface="+mn-cs"/>
                  </a:rPr>
                  <a:t>Life</a:t>
                </a:r>
              </a:p>
            </p:txBody>
          </p:sp>
          <p:sp>
            <p:nvSpPr>
              <p:cNvPr id="6203" name="Freeform 59"/>
              <p:cNvSpPr>
                <a:spLocks/>
              </p:cNvSpPr>
              <p:nvPr/>
            </p:nvSpPr>
            <p:spPr bwMode="auto">
              <a:xfrm>
                <a:off x="495" y="4431"/>
                <a:ext cx="611" cy="652"/>
              </a:xfrm>
              <a:custGeom>
                <a:avLst/>
                <a:gdLst>
                  <a:gd name="T0" fmla="*/ 335 w 611"/>
                  <a:gd name="T1" fmla="*/ 1 h 652"/>
                  <a:gd name="T2" fmla="*/ 395 w 611"/>
                  <a:gd name="T3" fmla="*/ 14 h 652"/>
                  <a:gd name="T4" fmla="*/ 450 w 611"/>
                  <a:gd name="T5" fmla="*/ 39 h 652"/>
                  <a:gd name="T6" fmla="*/ 498 w 611"/>
                  <a:gd name="T7" fmla="*/ 74 h 652"/>
                  <a:gd name="T8" fmla="*/ 540 w 611"/>
                  <a:gd name="T9" fmla="*/ 118 h 652"/>
                  <a:gd name="T10" fmla="*/ 572 w 611"/>
                  <a:gd name="T11" fmla="*/ 170 h 652"/>
                  <a:gd name="T12" fmla="*/ 596 w 611"/>
                  <a:gd name="T13" fmla="*/ 229 h 652"/>
                  <a:gd name="T14" fmla="*/ 608 w 611"/>
                  <a:gd name="T15" fmla="*/ 292 h 652"/>
                  <a:gd name="T16" fmla="*/ 608 w 611"/>
                  <a:gd name="T17" fmla="*/ 358 h 652"/>
                  <a:gd name="T18" fmla="*/ 596 w 611"/>
                  <a:gd name="T19" fmla="*/ 422 h 652"/>
                  <a:gd name="T20" fmla="*/ 572 w 611"/>
                  <a:gd name="T21" fmla="*/ 480 h 652"/>
                  <a:gd name="T22" fmla="*/ 540 w 611"/>
                  <a:gd name="T23" fmla="*/ 532 h 652"/>
                  <a:gd name="T24" fmla="*/ 498 w 611"/>
                  <a:gd name="T25" fmla="*/ 576 h 652"/>
                  <a:gd name="T26" fmla="*/ 450 w 611"/>
                  <a:gd name="T27" fmla="*/ 611 h 652"/>
                  <a:gd name="T28" fmla="*/ 395 w 611"/>
                  <a:gd name="T29" fmla="*/ 636 h 652"/>
                  <a:gd name="T30" fmla="*/ 335 w 611"/>
                  <a:gd name="T31" fmla="*/ 649 h 652"/>
                  <a:gd name="T32" fmla="*/ 273 w 611"/>
                  <a:gd name="T33" fmla="*/ 649 h 652"/>
                  <a:gd name="T34" fmla="*/ 214 w 611"/>
                  <a:gd name="T35" fmla="*/ 636 h 652"/>
                  <a:gd name="T36" fmla="*/ 160 w 611"/>
                  <a:gd name="T37" fmla="*/ 611 h 652"/>
                  <a:gd name="T38" fmla="*/ 111 w 611"/>
                  <a:gd name="T39" fmla="*/ 576 h 652"/>
                  <a:gd name="T40" fmla="*/ 69 w 611"/>
                  <a:gd name="T41" fmla="*/ 532 h 652"/>
                  <a:gd name="T42" fmla="*/ 36 w 611"/>
                  <a:gd name="T43" fmla="*/ 480 h 652"/>
                  <a:gd name="T44" fmla="*/ 13 w 611"/>
                  <a:gd name="T45" fmla="*/ 422 h 652"/>
                  <a:gd name="T46" fmla="*/ 1 w 611"/>
                  <a:gd name="T47" fmla="*/ 358 h 652"/>
                  <a:gd name="T48" fmla="*/ 1 w 611"/>
                  <a:gd name="T49" fmla="*/ 292 h 652"/>
                  <a:gd name="T50" fmla="*/ 13 w 611"/>
                  <a:gd name="T51" fmla="*/ 229 h 652"/>
                  <a:gd name="T52" fmla="*/ 36 w 611"/>
                  <a:gd name="T53" fmla="*/ 170 h 652"/>
                  <a:gd name="T54" fmla="*/ 69 w 611"/>
                  <a:gd name="T55" fmla="*/ 118 h 652"/>
                  <a:gd name="T56" fmla="*/ 111 w 611"/>
                  <a:gd name="T57" fmla="*/ 74 h 652"/>
                  <a:gd name="T58" fmla="*/ 160 w 611"/>
                  <a:gd name="T59" fmla="*/ 39 h 652"/>
                  <a:gd name="T60" fmla="*/ 214 w 611"/>
                  <a:gd name="T61" fmla="*/ 14 h 652"/>
                  <a:gd name="T62" fmla="*/ 273 w 611"/>
                  <a:gd name="T63" fmla="*/ 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652">
                    <a:moveTo>
                      <a:pt x="304" y="0"/>
                    </a:moveTo>
                    <a:lnTo>
                      <a:pt x="335" y="1"/>
                    </a:lnTo>
                    <a:lnTo>
                      <a:pt x="365" y="6"/>
                    </a:lnTo>
                    <a:lnTo>
                      <a:pt x="395" y="14"/>
                    </a:lnTo>
                    <a:lnTo>
                      <a:pt x="423" y="25"/>
                    </a:lnTo>
                    <a:lnTo>
                      <a:pt x="450" y="39"/>
                    </a:lnTo>
                    <a:lnTo>
                      <a:pt x="475" y="56"/>
                    </a:lnTo>
                    <a:lnTo>
                      <a:pt x="498" y="74"/>
                    </a:lnTo>
                    <a:lnTo>
                      <a:pt x="520" y="96"/>
                    </a:lnTo>
                    <a:lnTo>
                      <a:pt x="540" y="118"/>
                    </a:lnTo>
                    <a:lnTo>
                      <a:pt x="557" y="144"/>
                    </a:lnTo>
                    <a:lnTo>
                      <a:pt x="572" y="170"/>
                    </a:lnTo>
                    <a:lnTo>
                      <a:pt x="585" y="199"/>
                    </a:lnTo>
                    <a:lnTo>
                      <a:pt x="596" y="229"/>
                    </a:lnTo>
                    <a:lnTo>
                      <a:pt x="603" y="260"/>
                    </a:lnTo>
                    <a:lnTo>
                      <a:pt x="608" y="292"/>
                    </a:lnTo>
                    <a:lnTo>
                      <a:pt x="610" y="325"/>
                    </a:lnTo>
                    <a:lnTo>
                      <a:pt x="608" y="358"/>
                    </a:lnTo>
                    <a:lnTo>
                      <a:pt x="603" y="391"/>
                    </a:lnTo>
                    <a:lnTo>
                      <a:pt x="596" y="422"/>
                    </a:lnTo>
                    <a:lnTo>
                      <a:pt x="585" y="452"/>
                    </a:lnTo>
                    <a:lnTo>
                      <a:pt x="572" y="480"/>
                    </a:lnTo>
                    <a:lnTo>
                      <a:pt x="557" y="507"/>
                    </a:lnTo>
                    <a:lnTo>
                      <a:pt x="540" y="532"/>
                    </a:lnTo>
                    <a:lnTo>
                      <a:pt x="520" y="555"/>
                    </a:lnTo>
                    <a:lnTo>
                      <a:pt x="498" y="576"/>
                    </a:lnTo>
                    <a:lnTo>
                      <a:pt x="475" y="595"/>
                    </a:lnTo>
                    <a:lnTo>
                      <a:pt x="450" y="611"/>
                    </a:lnTo>
                    <a:lnTo>
                      <a:pt x="423" y="625"/>
                    </a:lnTo>
                    <a:lnTo>
                      <a:pt x="395" y="636"/>
                    </a:lnTo>
                    <a:lnTo>
                      <a:pt x="365" y="644"/>
                    </a:lnTo>
                    <a:lnTo>
                      <a:pt x="335" y="649"/>
                    </a:lnTo>
                    <a:lnTo>
                      <a:pt x="304" y="651"/>
                    </a:lnTo>
                    <a:lnTo>
                      <a:pt x="273" y="649"/>
                    </a:lnTo>
                    <a:lnTo>
                      <a:pt x="242" y="644"/>
                    </a:lnTo>
                    <a:lnTo>
                      <a:pt x="214" y="636"/>
                    </a:lnTo>
                    <a:lnTo>
                      <a:pt x="186" y="625"/>
                    </a:lnTo>
                    <a:lnTo>
                      <a:pt x="160" y="611"/>
                    </a:lnTo>
                    <a:lnTo>
                      <a:pt x="134" y="595"/>
                    </a:lnTo>
                    <a:lnTo>
                      <a:pt x="111" y="576"/>
                    </a:lnTo>
                    <a:lnTo>
                      <a:pt x="89" y="555"/>
                    </a:lnTo>
                    <a:lnTo>
                      <a:pt x="69" y="532"/>
                    </a:lnTo>
                    <a:lnTo>
                      <a:pt x="52" y="507"/>
                    </a:lnTo>
                    <a:lnTo>
                      <a:pt x="36" y="480"/>
                    </a:lnTo>
                    <a:lnTo>
                      <a:pt x="23" y="452"/>
                    </a:lnTo>
                    <a:lnTo>
                      <a:pt x="13" y="422"/>
                    </a:lnTo>
                    <a:lnTo>
                      <a:pt x="5" y="391"/>
                    </a:lnTo>
                    <a:lnTo>
                      <a:pt x="1" y="358"/>
                    </a:lnTo>
                    <a:lnTo>
                      <a:pt x="0" y="325"/>
                    </a:lnTo>
                    <a:lnTo>
                      <a:pt x="1" y="292"/>
                    </a:lnTo>
                    <a:lnTo>
                      <a:pt x="5" y="260"/>
                    </a:lnTo>
                    <a:lnTo>
                      <a:pt x="13" y="229"/>
                    </a:lnTo>
                    <a:lnTo>
                      <a:pt x="23" y="199"/>
                    </a:lnTo>
                    <a:lnTo>
                      <a:pt x="36" y="170"/>
                    </a:lnTo>
                    <a:lnTo>
                      <a:pt x="52" y="144"/>
                    </a:lnTo>
                    <a:lnTo>
                      <a:pt x="69" y="118"/>
                    </a:lnTo>
                    <a:lnTo>
                      <a:pt x="89" y="96"/>
                    </a:lnTo>
                    <a:lnTo>
                      <a:pt x="111" y="74"/>
                    </a:lnTo>
                    <a:lnTo>
                      <a:pt x="134" y="56"/>
                    </a:lnTo>
                    <a:lnTo>
                      <a:pt x="160" y="39"/>
                    </a:lnTo>
                    <a:lnTo>
                      <a:pt x="186" y="25"/>
                    </a:lnTo>
                    <a:lnTo>
                      <a:pt x="214" y="14"/>
                    </a:lnTo>
                    <a:lnTo>
                      <a:pt x="242" y="6"/>
                    </a:lnTo>
                    <a:lnTo>
                      <a:pt x="273" y="1"/>
                    </a:lnTo>
                    <a:lnTo>
                      <a:pt x="304" y="0"/>
                    </a:lnTo>
                  </a:path>
                </a:pathLst>
              </a:custGeom>
              <a:solidFill>
                <a:srgbClr val="330066"/>
              </a:solidFill>
              <a:ln w="50800" cap="rnd" cmpd="sng">
                <a:solidFill>
                  <a:srgbClr val="000000"/>
                </a:solidFill>
                <a:prstDash val="solid"/>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04" name="Freeform 60"/>
              <p:cNvSpPr>
                <a:spLocks/>
              </p:cNvSpPr>
              <p:nvPr/>
            </p:nvSpPr>
            <p:spPr bwMode="auto">
              <a:xfrm>
                <a:off x="541" y="4481"/>
                <a:ext cx="519" cy="554"/>
              </a:xfrm>
              <a:custGeom>
                <a:avLst/>
                <a:gdLst>
                  <a:gd name="T0" fmla="*/ 284 w 519"/>
                  <a:gd name="T1" fmla="*/ 1 h 554"/>
                  <a:gd name="T2" fmla="*/ 335 w 519"/>
                  <a:gd name="T3" fmla="*/ 12 h 554"/>
                  <a:gd name="T4" fmla="*/ 382 w 519"/>
                  <a:gd name="T5" fmla="*/ 33 h 554"/>
                  <a:gd name="T6" fmla="*/ 423 w 519"/>
                  <a:gd name="T7" fmla="*/ 63 h 554"/>
                  <a:gd name="T8" fmla="*/ 458 w 519"/>
                  <a:gd name="T9" fmla="*/ 100 h 554"/>
                  <a:gd name="T10" fmla="*/ 486 w 519"/>
                  <a:gd name="T11" fmla="*/ 144 h 554"/>
                  <a:gd name="T12" fmla="*/ 506 w 519"/>
                  <a:gd name="T13" fmla="*/ 194 h 554"/>
                  <a:gd name="T14" fmla="*/ 516 w 519"/>
                  <a:gd name="T15" fmla="*/ 248 h 554"/>
                  <a:gd name="T16" fmla="*/ 516 w 519"/>
                  <a:gd name="T17" fmla="*/ 304 h 554"/>
                  <a:gd name="T18" fmla="*/ 506 w 519"/>
                  <a:gd name="T19" fmla="*/ 359 h 554"/>
                  <a:gd name="T20" fmla="*/ 486 w 519"/>
                  <a:gd name="T21" fmla="*/ 408 h 554"/>
                  <a:gd name="T22" fmla="*/ 458 w 519"/>
                  <a:gd name="T23" fmla="*/ 452 h 554"/>
                  <a:gd name="T24" fmla="*/ 423 w 519"/>
                  <a:gd name="T25" fmla="*/ 489 h 554"/>
                  <a:gd name="T26" fmla="*/ 382 w 519"/>
                  <a:gd name="T27" fmla="*/ 519 h 554"/>
                  <a:gd name="T28" fmla="*/ 335 w 519"/>
                  <a:gd name="T29" fmla="*/ 540 h 554"/>
                  <a:gd name="T30" fmla="*/ 284 w 519"/>
                  <a:gd name="T31" fmla="*/ 551 h 554"/>
                  <a:gd name="T32" fmla="*/ 232 w 519"/>
                  <a:gd name="T33" fmla="*/ 551 h 554"/>
                  <a:gd name="T34" fmla="*/ 181 w 519"/>
                  <a:gd name="T35" fmla="*/ 540 h 554"/>
                  <a:gd name="T36" fmla="*/ 135 w 519"/>
                  <a:gd name="T37" fmla="*/ 519 h 554"/>
                  <a:gd name="T38" fmla="*/ 94 w 519"/>
                  <a:gd name="T39" fmla="*/ 489 h 554"/>
                  <a:gd name="T40" fmla="*/ 59 w 519"/>
                  <a:gd name="T41" fmla="*/ 452 h 554"/>
                  <a:gd name="T42" fmla="*/ 31 w 519"/>
                  <a:gd name="T43" fmla="*/ 408 h 554"/>
                  <a:gd name="T44" fmla="*/ 11 w 519"/>
                  <a:gd name="T45" fmla="*/ 359 h 554"/>
                  <a:gd name="T46" fmla="*/ 0 w 519"/>
                  <a:gd name="T47" fmla="*/ 304 h 554"/>
                  <a:gd name="T48" fmla="*/ 0 w 519"/>
                  <a:gd name="T49" fmla="*/ 248 h 554"/>
                  <a:gd name="T50" fmla="*/ 11 w 519"/>
                  <a:gd name="T51" fmla="*/ 194 h 554"/>
                  <a:gd name="T52" fmla="*/ 31 w 519"/>
                  <a:gd name="T53" fmla="*/ 144 h 554"/>
                  <a:gd name="T54" fmla="*/ 59 w 519"/>
                  <a:gd name="T55" fmla="*/ 100 h 554"/>
                  <a:gd name="T56" fmla="*/ 94 w 519"/>
                  <a:gd name="T57" fmla="*/ 63 h 554"/>
                  <a:gd name="T58" fmla="*/ 135 w 519"/>
                  <a:gd name="T59" fmla="*/ 33 h 554"/>
                  <a:gd name="T60" fmla="*/ 181 w 519"/>
                  <a:gd name="T61" fmla="*/ 12 h 554"/>
                  <a:gd name="T62" fmla="*/ 232 w 519"/>
                  <a:gd name="T63" fmla="*/ 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9" h="554">
                    <a:moveTo>
                      <a:pt x="258" y="0"/>
                    </a:moveTo>
                    <a:lnTo>
                      <a:pt x="284" y="1"/>
                    </a:lnTo>
                    <a:lnTo>
                      <a:pt x="311" y="5"/>
                    </a:lnTo>
                    <a:lnTo>
                      <a:pt x="335" y="12"/>
                    </a:lnTo>
                    <a:lnTo>
                      <a:pt x="359" y="21"/>
                    </a:lnTo>
                    <a:lnTo>
                      <a:pt x="382" y="33"/>
                    </a:lnTo>
                    <a:lnTo>
                      <a:pt x="403" y="47"/>
                    </a:lnTo>
                    <a:lnTo>
                      <a:pt x="423" y="63"/>
                    </a:lnTo>
                    <a:lnTo>
                      <a:pt x="441" y="81"/>
                    </a:lnTo>
                    <a:lnTo>
                      <a:pt x="458" y="100"/>
                    </a:lnTo>
                    <a:lnTo>
                      <a:pt x="473" y="122"/>
                    </a:lnTo>
                    <a:lnTo>
                      <a:pt x="486" y="144"/>
                    </a:lnTo>
                    <a:lnTo>
                      <a:pt x="497" y="169"/>
                    </a:lnTo>
                    <a:lnTo>
                      <a:pt x="506" y="194"/>
                    </a:lnTo>
                    <a:lnTo>
                      <a:pt x="512" y="221"/>
                    </a:lnTo>
                    <a:lnTo>
                      <a:pt x="516" y="248"/>
                    </a:lnTo>
                    <a:lnTo>
                      <a:pt x="518" y="276"/>
                    </a:lnTo>
                    <a:lnTo>
                      <a:pt x="516" y="304"/>
                    </a:lnTo>
                    <a:lnTo>
                      <a:pt x="512" y="332"/>
                    </a:lnTo>
                    <a:lnTo>
                      <a:pt x="506" y="359"/>
                    </a:lnTo>
                    <a:lnTo>
                      <a:pt x="497" y="384"/>
                    </a:lnTo>
                    <a:lnTo>
                      <a:pt x="486" y="408"/>
                    </a:lnTo>
                    <a:lnTo>
                      <a:pt x="473" y="431"/>
                    </a:lnTo>
                    <a:lnTo>
                      <a:pt x="458" y="452"/>
                    </a:lnTo>
                    <a:lnTo>
                      <a:pt x="441" y="472"/>
                    </a:lnTo>
                    <a:lnTo>
                      <a:pt x="423" y="489"/>
                    </a:lnTo>
                    <a:lnTo>
                      <a:pt x="403" y="505"/>
                    </a:lnTo>
                    <a:lnTo>
                      <a:pt x="382" y="519"/>
                    </a:lnTo>
                    <a:lnTo>
                      <a:pt x="359" y="531"/>
                    </a:lnTo>
                    <a:lnTo>
                      <a:pt x="335" y="540"/>
                    </a:lnTo>
                    <a:lnTo>
                      <a:pt x="311" y="547"/>
                    </a:lnTo>
                    <a:lnTo>
                      <a:pt x="284" y="551"/>
                    </a:lnTo>
                    <a:lnTo>
                      <a:pt x="258" y="553"/>
                    </a:lnTo>
                    <a:lnTo>
                      <a:pt x="232" y="551"/>
                    </a:lnTo>
                    <a:lnTo>
                      <a:pt x="206" y="547"/>
                    </a:lnTo>
                    <a:lnTo>
                      <a:pt x="181" y="540"/>
                    </a:lnTo>
                    <a:lnTo>
                      <a:pt x="158" y="531"/>
                    </a:lnTo>
                    <a:lnTo>
                      <a:pt x="135" y="519"/>
                    </a:lnTo>
                    <a:lnTo>
                      <a:pt x="114" y="505"/>
                    </a:lnTo>
                    <a:lnTo>
                      <a:pt x="94" y="489"/>
                    </a:lnTo>
                    <a:lnTo>
                      <a:pt x="76" y="472"/>
                    </a:lnTo>
                    <a:lnTo>
                      <a:pt x="59" y="452"/>
                    </a:lnTo>
                    <a:lnTo>
                      <a:pt x="44" y="431"/>
                    </a:lnTo>
                    <a:lnTo>
                      <a:pt x="31" y="408"/>
                    </a:lnTo>
                    <a:lnTo>
                      <a:pt x="19" y="384"/>
                    </a:lnTo>
                    <a:lnTo>
                      <a:pt x="11" y="359"/>
                    </a:lnTo>
                    <a:lnTo>
                      <a:pt x="4" y="332"/>
                    </a:lnTo>
                    <a:lnTo>
                      <a:pt x="0" y="304"/>
                    </a:lnTo>
                    <a:lnTo>
                      <a:pt x="0" y="276"/>
                    </a:lnTo>
                    <a:lnTo>
                      <a:pt x="0" y="248"/>
                    </a:lnTo>
                    <a:lnTo>
                      <a:pt x="4" y="221"/>
                    </a:lnTo>
                    <a:lnTo>
                      <a:pt x="11" y="194"/>
                    </a:lnTo>
                    <a:lnTo>
                      <a:pt x="19" y="169"/>
                    </a:lnTo>
                    <a:lnTo>
                      <a:pt x="31" y="144"/>
                    </a:lnTo>
                    <a:lnTo>
                      <a:pt x="44" y="122"/>
                    </a:lnTo>
                    <a:lnTo>
                      <a:pt x="59" y="100"/>
                    </a:lnTo>
                    <a:lnTo>
                      <a:pt x="76" y="81"/>
                    </a:lnTo>
                    <a:lnTo>
                      <a:pt x="94" y="63"/>
                    </a:lnTo>
                    <a:lnTo>
                      <a:pt x="114" y="47"/>
                    </a:lnTo>
                    <a:lnTo>
                      <a:pt x="135" y="33"/>
                    </a:lnTo>
                    <a:lnTo>
                      <a:pt x="158" y="21"/>
                    </a:lnTo>
                    <a:lnTo>
                      <a:pt x="181" y="12"/>
                    </a:lnTo>
                    <a:lnTo>
                      <a:pt x="206" y="5"/>
                    </a:lnTo>
                    <a:lnTo>
                      <a:pt x="232" y="1"/>
                    </a:lnTo>
                    <a:lnTo>
                      <a:pt x="258" y="0"/>
                    </a:lnTo>
                  </a:path>
                </a:pathLst>
              </a:custGeom>
              <a:solidFill>
                <a:srgbClr val="FFFF99"/>
              </a:solidFill>
              <a:ln w="25400" cap="rnd" cmpd="sng">
                <a:solidFill>
                  <a:srgbClr val="000000"/>
                </a:solidFill>
                <a:prstDash val="solid"/>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05" name="Freeform 61"/>
              <p:cNvSpPr>
                <a:spLocks/>
              </p:cNvSpPr>
              <p:nvPr/>
            </p:nvSpPr>
            <p:spPr bwMode="auto">
              <a:xfrm>
                <a:off x="764" y="4721"/>
                <a:ext cx="69" cy="74"/>
              </a:xfrm>
              <a:custGeom>
                <a:avLst/>
                <a:gdLst>
                  <a:gd name="T0" fmla="*/ 34 w 69"/>
                  <a:gd name="T1" fmla="*/ 0 h 74"/>
                  <a:gd name="T2" fmla="*/ 47 w 69"/>
                  <a:gd name="T3" fmla="*/ 3 h 74"/>
                  <a:gd name="T4" fmla="*/ 58 w 69"/>
                  <a:gd name="T5" fmla="*/ 10 h 74"/>
                  <a:gd name="T6" fmla="*/ 65 w 69"/>
                  <a:gd name="T7" fmla="*/ 22 h 74"/>
                  <a:gd name="T8" fmla="*/ 68 w 69"/>
                  <a:gd name="T9" fmla="*/ 36 h 74"/>
                  <a:gd name="T10" fmla="*/ 65 w 69"/>
                  <a:gd name="T11" fmla="*/ 50 h 74"/>
                  <a:gd name="T12" fmla="*/ 58 w 69"/>
                  <a:gd name="T13" fmla="*/ 62 h 74"/>
                  <a:gd name="T14" fmla="*/ 47 w 69"/>
                  <a:gd name="T15" fmla="*/ 70 h 74"/>
                  <a:gd name="T16" fmla="*/ 34 w 69"/>
                  <a:gd name="T17" fmla="*/ 73 h 74"/>
                  <a:gd name="T18" fmla="*/ 20 w 69"/>
                  <a:gd name="T19" fmla="*/ 70 h 74"/>
                  <a:gd name="T20" fmla="*/ 10 w 69"/>
                  <a:gd name="T21" fmla="*/ 62 h 74"/>
                  <a:gd name="T22" fmla="*/ 2 w 69"/>
                  <a:gd name="T23" fmla="*/ 50 h 74"/>
                  <a:gd name="T24" fmla="*/ 0 w 69"/>
                  <a:gd name="T25" fmla="*/ 36 h 74"/>
                  <a:gd name="T26" fmla="*/ 2 w 69"/>
                  <a:gd name="T27" fmla="*/ 22 h 74"/>
                  <a:gd name="T28" fmla="*/ 10 w 69"/>
                  <a:gd name="T29" fmla="*/ 10 h 74"/>
                  <a:gd name="T30" fmla="*/ 20 w 69"/>
                  <a:gd name="T31" fmla="*/ 3 h 74"/>
                  <a:gd name="T32" fmla="*/ 34 w 69"/>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4">
                    <a:moveTo>
                      <a:pt x="34" y="0"/>
                    </a:moveTo>
                    <a:lnTo>
                      <a:pt x="47" y="3"/>
                    </a:lnTo>
                    <a:lnTo>
                      <a:pt x="58" y="10"/>
                    </a:lnTo>
                    <a:lnTo>
                      <a:pt x="65" y="22"/>
                    </a:lnTo>
                    <a:lnTo>
                      <a:pt x="68" y="36"/>
                    </a:lnTo>
                    <a:lnTo>
                      <a:pt x="65" y="50"/>
                    </a:lnTo>
                    <a:lnTo>
                      <a:pt x="58" y="62"/>
                    </a:lnTo>
                    <a:lnTo>
                      <a:pt x="47" y="70"/>
                    </a:lnTo>
                    <a:lnTo>
                      <a:pt x="34" y="73"/>
                    </a:lnTo>
                    <a:lnTo>
                      <a:pt x="20" y="70"/>
                    </a:lnTo>
                    <a:lnTo>
                      <a:pt x="10" y="62"/>
                    </a:lnTo>
                    <a:lnTo>
                      <a:pt x="2" y="50"/>
                    </a:lnTo>
                    <a:lnTo>
                      <a:pt x="0" y="36"/>
                    </a:lnTo>
                    <a:lnTo>
                      <a:pt x="2" y="22"/>
                    </a:lnTo>
                    <a:lnTo>
                      <a:pt x="10" y="10"/>
                    </a:lnTo>
                    <a:lnTo>
                      <a:pt x="20" y="3"/>
                    </a:lnTo>
                    <a:lnTo>
                      <a:pt x="34" y="0"/>
                    </a:lnTo>
                  </a:path>
                </a:pathLst>
              </a:custGeom>
              <a:solidFill>
                <a:srgbClr val="99CC99"/>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06" name="Freeform 62"/>
              <p:cNvSpPr>
                <a:spLocks/>
              </p:cNvSpPr>
              <p:nvPr/>
            </p:nvSpPr>
            <p:spPr bwMode="auto">
              <a:xfrm>
                <a:off x="774" y="4506"/>
                <a:ext cx="19" cy="47"/>
              </a:xfrm>
              <a:custGeom>
                <a:avLst/>
                <a:gdLst>
                  <a:gd name="T0" fmla="*/ 15 w 19"/>
                  <a:gd name="T1" fmla="*/ 46 h 47"/>
                  <a:gd name="T2" fmla="*/ 9 w 19"/>
                  <a:gd name="T3" fmla="*/ 46 h 47"/>
                  <a:gd name="T4" fmla="*/ 3 w 19"/>
                  <a:gd name="T5" fmla="*/ 46 h 47"/>
                  <a:gd name="T6" fmla="*/ 1 w 19"/>
                  <a:gd name="T7" fmla="*/ 46 h 47"/>
                  <a:gd name="T8" fmla="*/ 0 w 19"/>
                  <a:gd name="T9" fmla="*/ 43 h 47"/>
                  <a:gd name="T10" fmla="*/ 1 w 19"/>
                  <a:gd name="T11" fmla="*/ 41 h 47"/>
                  <a:gd name="T12" fmla="*/ 4 w 19"/>
                  <a:gd name="T13" fmla="*/ 40 h 47"/>
                  <a:gd name="T14" fmla="*/ 5 w 19"/>
                  <a:gd name="T15" fmla="*/ 40 h 47"/>
                  <a:gd name="T16" fmla="*/ 7 w 19"/>
                  <a:gd name="T17" fmla="*/ 40 h 47"/>
                  <a:gd name="T18" fmla="*/ 6 w 19"/>
                  <a:gd name="T19" fmla="*/ 36 h 47"/>
                  <a:gd name="T20" fmla="*/ 6 w 19"/>
                  <a:gd name="T21" fmla="*/ 32 h 47"/>
                  <a:gd name="T22" fmla="*/ 7 w 19"/>
                  <a:gd name="T23" fmla="*/ 20 h 47"/>
                  <a:gd name="T24" fmla="*/ 7 w 19"/>
                  <a:gd name="T25" fmla="*/ 9 h 47"/>
                  <a:gd name="T26" fmla="*/ 2 w 19"/>
                  <a:gd name="T27" fmla="*/ 12 h 47"/>
                  <a:gd name="T28" fmla="*/ 0 w 19"/>
                  <a:gd name="T29" fmla="*/ 12 h 47"/>
                  <a:gd name="T30" fmla="*/ 0 w 19"/>
                  <a:gd name="T31" fmla="*/ 9 h 47"/>
                  <a:gd name="T32" fmla="*/ 2 w 19"/>
                  <a:gd name="T33" fmla="*/ 6 h 47"/>
                  <a:gd name="T34" fmla="*/ 6 w 19"/>
                  <a:gd name="T35" fmla="*/ 2 h 47"/>
                  <a:gd name="T36" fmla="*/ 11 w 19"/>
                  <a:gd name="T37" fmla="*/ 0 h 47"/>
                  <a:gd name="T38" fmla="*/ 13 w 19"/>
                  <a:gd name="T39" fmla="*/ 2 h 47"/>
                  <a:gd name="T40" fmla="*/ 13 w 19"/>
                  <a:gd name="T41" fmla="*/ 4 h 47"/>
                  <a:gd name="T42" fmla="*/ 12 w 19"/>
                  <a:gd name="T43" fmla="*/ 6 h 47"/>
                  <a:gd name="T44" fmla="*/ 13 w 19"/>
                  <a:gd name="T45" fmla="*/ 9 h 47"/>
                  <a:gd name="T46" fmla="*/ 13 w 19"/>
                  <a:gd name="T47" fmla="*/ 12 h 47"/>
                  <a:gd name="T48" fmla="*/ 12 w 19"/>
                  <a:gd name="T49" fmla="*/ 22 h 47"/>
                  <a:gd name="T50" fmla="*/ 12 w 19"/>
                  <a:gd name="T51" fmla="*/ 32 h 47"/>
                  <a:gd name="T52" fmla="*/ 12 w 19"/>
                  <a:gd name="T53" fmla="*/ 36 h 47"/>
                  <a:gd name="T54" fmla="*/ 12 w 19"/>
                  <a:gd name="T55" fmla="*/ 40 h 47"/>
                  <a:gd name="T56" fmla="*/ 15 w 19"/>
                  <a:gd name="T57" fmla="*/ 40 h 47"/>
                  <a:gd name="T58" fmla="*/ 17 w 19"/>
                  <a:gd name="T59" fmla="*/ 41 h 47"/>
                  <a:gd name="T60" fmla="*/ 18 w 19"/>
                  <a:gd name="T61" fmla="*/ 43 h 47"/>
                  <a:gd name="T62" fmla="*/ 17 w 19"/>
                  <a:gd name="T63" fmla="*/ 45 h 47"/>
                  <a:gd name="T64" fmla="*/ 15 w 19"/>
                  <a:gd name="T65" fmla="*/ 46 h 47"/>
                  <a:gd name="T66" fmla="*/ 15 w 19"/>
                  <a:gd name="T67"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47">
                    <a:moveTo>
                      <a:pt x="15" y="46"/>
                    </a:moveTo>
                    <a:lnTo>
                      <a:pt x="9" y="46"/>
                    </a:lnTo>
                    <a:lnTo>
                      <a:pt x="3" y="46"/>
                    </a:lnTo>
                    <a:lnTo>
                      <a:pt x="1" y="46"/>
                    </a:lnTo>
                    <a:lnTo>
                      <a:pt x="0" y="43"/>
                    </a:lnTo>
                    <a:lnTo>
                      <a:pt x="1" y="41"/>
                    </a:lnTo>
                    <a:lnTo>
                      <a:pt x="4" y="40"/>
                    </a:lnTo>
                    <a:lnTo>
                      <a:pt x="5" y="40"/>
                    </a:lnTo>
                    <a:lnTo>
                      <a:pt x="7" y="40"/>
                    </a:lnTo>
                    <a:lnTo>
                      <a:pt x="6" y="36"/>
                    </a:lnTo>
                    <a:lnTo>
                      <a:pt x="6" y="32"/>
                    </a:lnTo>
                    <a:lnTo>
                      <a:pt x="7" y="20"/>
                    </a:lnTo>
                    <a:lnTo>
                      <a:pt x="7" y="9"/>
                    </a:lnTo>
                    <a:lnTo>
                      <a:pt x="2" y="12"/>
                    </a:lnTo>
                    <a:lnTo>
                      <a:pt x="0" y="12"/>
                    </a:lnTo>
                    <a:lnTo>
                      <a:pt x="0" y="9"/>
                    </a:lnTo>
                    <a:lnTo>
                      <a:pt x="2" y="6"/>
                    </a:lnTo>
                    <a:lnTo>
                      <a:pt x="6" y="2"/>
                    </a:lnTo>
                    <a:lnTo>
                      <a:pt x="11" y="0"/>
                    </a:lnTo>
                    <a:lnTo>
                      <a:pt x="13" y="2"/>
                    </a:lnTo>
                    <a:lnTo>
                      <a:pt x="13" y="4"/>
                    </a:lnTo>
                    <a:lnTo>
                      <a:pt x="12" y="6"/>
                    </a:lnTo>
                    <a:lnTo>
                      <a:pt x="13" y="9"/>
                    </a:lnTo>
                    <a:lnTo>
                      <a:pt x="13" y="12"/>
                    </a:lnTo>
                    <a:lnTo>
                      <a:pt x="12" y="22"/>
                    </a:lnTo>
                    <a:lnTo>
                      <a:pt x="12" y="32"/>
                    </a:lnTo>
                    <a:lnTo>
                      <a:pt x="12" y="36"/>
                    </a:lnTo>
                    <a:lnTo>
                      <a:pt x="12" y="40"/>
                    </a:lnTo>
                    <a:lnTo>
                      <a:pt x="15" y="40"/>
                    </a:lnTo>
                    <a:lnTo>
                      <a:pt x="17" y="41"/>
                    </a:lnTo>
                    <a:lnTo>
                      <a:pt x="18" y="43"/>
                    </a:lnTo>
                    <a:lnTo>
                      <a:pt x="17" y="45"/>
                    </a:lnTo>
                    <a:lnTo>
                      <a:pt x="15" y="46"/>
                    </a:lnTo>
                    <a:lnTo>
                      <a:pt x="15" y="4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07" name="Freeform 63"/>
              <p:cNvSpPr>
                <a:spLocks/>
              </p:cNvSpPr>
              <p:nvPr/>
            </p:nvSpPr>
            <p:spPr bwMode="auto">
              <a:xfrm>
                <a:off x="800" y="4507"/>
                <a:ext cx="28" cy="46"/>
              </a:xfrm>
              <a:custGeom>
                <a:avLst/>
                <a:gdLst>
                  <a:gd name="T0" fmla="*/ 24 w 28"/>
                  <a:gd name="T1" fmla="*/ 45 h 46"/>
                  <a:gd name="T2" fmla="*/ 22 w 28"/>
                  <a:gd name="T3" fmla="*/ 45 h 46"/>
                  <a:gd name="T4" fmla="*/ 20 w 28"/>
                  <a:gd name="T5" fmla="*/ 44 h 46"/>
                  <a:gd name="T6" fmla="*/ 16 w 28"/>
                  <a:gd name="T7" fmla="*/ 44 h 46"/>
                  <a:gd name="T8" fmla="*/ 11 w 28"/>
                  <a:gd name="T9" fmla="*/ 45 h 46"/>
                  <a:gd name="T10" fmla="*/ 8 w 28"/>
                  <a:gd name="T11" fmla="*/ 45 h 46"/>
                  <a:gd name="T12" fmla="*/ 4 w 28"/>
                  <a:gd name="T13" fmla="*/ 45 h 46"/>
                  <a:gd name="T14" fmla="*/ 3 w 28"/>
                  <a:gd name="T15" fmla="*/ 45 h 46"/>
                  <a:gd name="T16" fmla="*/ 3 w 28"/>
                  <a:gd name="T17" fmla="*/ 45 h 46"/>
                  <a:gd name="T18" fmla="*/ 0 w 28"/>
                  <a:gd name="T19" fmla="*/ 42 h 46"/>
                  <a:gd name="T20" fmla="*/ 0 w 28"/>
                  <a:gd name="T21" fmla="*/ 39 h 46"/>
                  <a:gd name="T22" fmla="*/ 0 w 28"/>
                  <a:gd name="T23" fmla="*/ 33 h 46"/>
                  <a:gd name="T24" fmla="*/ 3 w 28"/>
                  <a:gd name="T25" fmla="*/ 28 h 46"/>
                  <a:gd name="T26" fmla="*/ 12 w 28"/>
                  <a:gd name="T27" fmla="*/ 21 h 46"/>
                  <a:gd name="T28" fmla="*/ 18 w 28"/>
                  <a:gd name="T29" fmla="*/ 16 h 46"/>
                  <a:gd name="T30" fmla="*/ 20 w 28"/>
                  <a:gd name="T31" fmla="*/ 10 h 46"/>
                  <a:gd name="T32" fmla="*/ 18 w 28"/>
                  <a:gd name="T33" fmla="*/ 6 h 46"/>
                  <a:gd name="T34" fmla="*/ 14 w 28"/>
                  <a:gd name="T35" fmla="*/ 5 h 46"/>
                  <a:gd name="T36" fmla="*/ 9 w 28"/>
                  <a:gd name="T37" fmla="*/ 7 h 46"/>
                  <a:gd name="T38" fmla="*/ 5 w 28"/>
                  <a:gd name="T39" fmla="*/ 10 h 46"/>
                  <a:gd name="T40" fmla="*/ 3 w 28"/>
                  <a:gd name="T41" fmla="*/ 11 h 46"/>
                  <a:gd name="T42" fmla="*/ 0 w 28"/>
                  <a:gd name="T43" fmla="*/ 11 h 46"/>
                  <a:gd name="T44" fmla="*/ 0 w 28"/>
                  <a:gd name="T45" fmla="*/ 9 h 46"/>
                  <a:gd name="T46" fmla="*/ 0 w 28"/>
                  <a:gd name="T47" fmla="*/ 6 h 46"/>
                  <a:gd name="T48" fmla="*/ 6 w 28"/>
                  <a:gd name="T49" fmla="*/ 1 h 46"/>
                  <a:gd name="T50" fmla="*/ 14 w 28"/>
                  <a:gd name="T51" fmla="*/ 0 h 46"/>
                  <a:gd name="T52" fmla="*/ 22 w 28"/>
                  <a:gd name="T53" fmla="*/ 2 h 46"/>
                  <a:gd name="T54" fmla="*/ 26 w 28"/>
                  <a:gd name="T55" fmla="*/ 5 h 46"/>
                  <a:gd name="T56" fmla="*/ 27 w 28"/>
                  <a:gd name="T57" fmla="*/ 9 h 46"/>
                  <a:gd name="T58" fmla="*/ 26 w 28"/>
                  <a:gd name="T59" fmla="*/ 15 h 46"/>
                  <a:gd name="T60" fmla="*/ 23 w 28"/>
                  <a:gd name="T61" fmla="*/ 20 h 46"/>
                  <a:gd name="T62" fmla="*/ 16 w 28"/>
                  <a:gd name="T63" fmla="*/ 26 h 46"/>
                  <a:gd name="T64" fmla="*/ 8 w 28"/>
                  <a:gd name="T65" fmla="*/ 31 h 46"/>
                  <a:gd name="T66" fmla="*/ 6 w 28"/>
                  <a:gd name="T67" fmla="*/ 35 h 46"/>
                  <a:gd name="T68" fmla="*/ 5 w 28"/>
                  <a:gd name="T69" fmla="*/ 39 h 46"/>
                  <a:gd name="T70" fmla="*/ 11 w 28"/>
                  <a:gd name="T71" fmla="*/ 38 h 46"/>
                  <a:gd name="T72" fmla="*/ 20 w 28"/>
                  <a:gd name="T73" fmla="*/ 38 h 46"/>
                  <a:gd name="T74" fmla="*/ 24 w 28"/>
                  <a:gd name="T75" fmla="*/ 39 h 46"/>
                  <a:gd name="T76" fmla="*/ 27 w 28"/>
                  <a:gd name="T77" fmla="*/ 42 h 46"/>
                  <a:gd name="T78" fmla="*/ 26 w 28"/>
                  <a:gd name="T79" fmla="*/ 44 h 46"/>
                  <a:gd name="T80" fmla="*/ 24 w 28"/>
                  <a:gd name="T81" fmla="*/ 45 h 46"/>
                  <a:gd name="T82" fmla="*/ 24 w 28"/>
                  <a:gd name="T83"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46">
                    <a:moveTo>
                      <a:pt x="24" y="45"/>
                    </a:moveTo>
                    <a:lnTo>
                      <a:pt x="22" y="45"/>
                    </a:lnTo>
                    <a:lnTo>
                      <a:pt x="20" y="44"/>
                    </a:lnTo>
                    <a:lnTo>
                      <a:pt x="16" y="44"/>
                    </a:lnTo>
                    <a:lnTo>
                      <a:pt x="11" y="45"/>
                    </a:lnTo>
                    <a:lnTo>
                      <a:pt x="8" y="45"/>
                    </a:lnTo>
                    <a:lnTo>
                      <a:pt x="4" y="45"/>
                    </a:lnTo>
                    <a:lnTo>
                      <a:pt x="3" y="45"/>
                    </a:lnTo>
                    <a:lnTo>
                      <a:pt x="3" y="45"/>
                    </a:lnTo>
                    <a:lnTo>
                      <a:pt x="0" y="42"/>
                    </a:lnTo>
                    <a:lnTo>
                      <a:pt x="0" y="39"/>
                    </a:lnTo>
                    <a:lnTo>
                      <a:pt x="0" y="33"/>
                    </a:lnTo>
                    <a:lnTo>
                      <a:pt x="3" y="28"/>
                    </a:lnTo>
                    <a:lnTo>
                      <a:pt x="12" y="21"/>
                    </a:lnTo>
                    <a:lnTo>
                      <a:pt x="18" y="16"/>
                    </a:lnTo>
                    <a:lnTo>
                      <a:pt x="20" y="10"/>
                    </a:lnTo>
                    <a:lnTo>
                      <a:pt x="18" y="6"/>
                    </a:lnTo>
                    <a:lnTo>
                      <a:pt x="14" y="5"/>
                    </a:lnTo>
                    <a:lnTo>
                      <a:pt x="9" y="7"/>
                    </a:lnTo>
                    <a:lnTo>
                      <a:pt x="5" y="10"/>
                    </a:lnTo>
                    <a:lnTo>
                      <a:pt x="3" y="11"/>
                    </a:lnTo>
                    <a:lnTo>
                      <a:pt x="0" y="11"/>
                    </a:lnTo>
                    <a:lnTo>
                      <a:pt x="0" y="9"/>
                    </a:lnTo>
                    <a:lnTo>
                      <a:pt x="0" y="6"/>
                    </a:lnTo>
                    <a:lnTo>
                      <a:pt x="6" y="1"/>
                    </a:lnTo>
                    <a:lnTo>
                      <a:pt x="14" y="0"/>
                    </a:lnTo>
                    <a:lnTo>
                      <a:pt x="22" y="2"/>
                    </a:lnTo>
                    <a:lnTo>
                      <a:pt x="26" y="5"/>
                    </a:lnTo>
                    <a:lnTo>
                      <a:pt x="27" y="9"/>
                    </a:lnTo>
                    <a:lnTo>
                      <a:pt x="26" y="15"/>
                    </a:lnTo>
                    <a:lnTo>
                      <a:pt x="23" y="20"/>
                    </a:lnTo>
                    <a:lnTo>
                      <a:pt x="16" y="26"/>
                    </a:lnTo>
                    <a:lnTo>
                      <a:pt x="8" y="31"/>
                    </a:lnTo>
                    <a:lnTo>
                      <a:pt x="6" y="35"/>
                    </a:lnTo>
                    <a:lnTo>
                      <a:pt x="5" y="39"/>
                    </a:lnTo>
                    <a:lnTo>
                      <a:pt x="11" y="38"/>
                    </a:lnTo>
                    <a:lnTo>
                      <a:pt x="20" y="38"/>
                    </a:lnTo>
                    <a:lnTo>
                      <a:pt x="24" y="39"/>
                    </a:lnTo>
                    <a:lnTo>
                      <a:pt x="27" y="42"/>
                    </a:lnTo>
                    <a:lnTo>
                      <a:pt x="26" y="44"/>
                    </a:lnTo>
                    <a:lnTo>
                      <a:pt x="24" y="45"/>
                    </a:lnTo>
                    <a:lnTo>
                      <a:pt x="24" y="4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08" name="Freeform 64"/>
              <p:cNvSpPr>
                <a:spLocks/>
              </p:cNvSpPr>
              <p:nvPr/>
            </p:nvSpPr>
            <p:spPr bwMode="auto">
              <a:xfrm>
                <a:off x="911" y="4542"/>
                <a:ext cx="19" cy="48"/>
              </a:xfrm>
              <a:custGeom>
                <a:avLst/>
                <a:gdLst>
                  <a:gd name="T0" fmla="*/ 15 w 19"/>
                  <a:gd name="T1" fmla="*/ 47 h 48"/>
                  <a:gd name="T2" fmla="*/ 9 w 19"/>
                  <a:gd name="T3" fmla="*/ 47 h 48"/>
                  <a:gd name="T4" fmla="*/ 4 w 19"/>
                  <a:gd name="T5" fmla="*/ 47 h 48"/>
                  <a:gd name="T6" fmla="*/ 1 w 19"/>
                  <a:gd name="T7" fmla="*/ 47 h 48"/>
                  <a:gd name="T8" fmla="*/ 0 w 19"/>
                  <a:gd name="T9" fmla="*/ 44 h 48"/>
                  <a:gd name="T10" fmla="*/ 1 w 19"/>
                  <a:gd name="T11" fmla="*/ 42 h 48"/>
                  <a:gd name="T12" fmla="*/ 4 w 19"/>
                  <a:gd name="T13" fmla="*/ 41 h 48"/>
                  <a:gd name="T14" fmla="*/ 5 w 19"/>
                  <a:gd name="T15" fmla="*/ 41 h 48"/>
                  <a:gd name="T16" fmla="*/ 6 w 19"/>
                  <a:gd name="T17" fmla="*/ 41 h 48"/>
                  <a:gd name="T18" fmla="*/ 6 w 19"/>
                  <a:gd name="T19" fmla="*/ 37 h 48"/>
                  <a:gd name="T20" fmla="*/ 6 w 19"/>
                  <a:gd name="T21" fmla="*/ 33 h 48"/>
                  <a:gd name="T22" fmla="*/ 7 w 19"/>
                  <a:gd name="T23" fmla="*/ 21 h 48"/>
                  <a:gd name="T24" fmla="*/ 7 w 19"/>
                  <a:gd name="T25" fmla="*/ 9 h 48"/>
                  <a:gd name="T26" fmla="*/ 3 w 19"/>
                  <a:gd name="T27" fmla="*/ 12 h 48"/>
                  <a:gd name="T28" fmla="*/ 1 w 19"/>
                  <a:gd name="T29" fmla="*/ 11 h 48"/>
                  <a:gd name="T30" fmla="*/ 0 w 19"/>
                  <a:gd name="T31" fmla="*/ 9 h 48"/>
                  <a:gd name="T32" fmla="*/ 2 w 19"/>
                  <a:gd name="T33" fmla="*/ 6 h 48"/>
                  <a:gd name="T34" fmla="*/ 6 w 19"/>
                  <a:gd name="T35" fmla="*/ 2 h 48"/>
                  <a:gd name="T36" fmla="*/ 11 w 19"/>
                  <a:gd name="T37" fmla="*/ 0 h 48"/>
                  <a:gd name="T38" fmla="*/ 13 w 19"/>
                  <a:gd name="T39" fmla="*/ 2 h 48"/>
                  <a:gd name="T40" fmla="*/ 13 w 19"/>
                  <a:gd name="T41" fmla="*/ 4 h 48"/>
                  <a:gd name="T42" fmla="*/ 13 w 19"/>
                  <a:gd name="T43" fmla="*/ 6 h 48"/>
                  <a:gd name="T44" fmla="*/ 13 w 19"/>
                  <a:gd name="T45" fmla="*/ 9 h 48"/>
                  <a:gd name="T46" fmla="*/ 13 w 19"/>
                  <a:gd name="T47" fmla="*/ 12 h 48"/>
                  <a:gd name="T48" fmla="*/ 12 w 19"/>
                  <a:gd name="T49" fmla="*/ 23 h 48"/>
                  <a:gd name="T50" fmla="*/ 11 w 19"/>
                  <a:gd name="T51" fmla="*/ 33 h 48"/>
                  <a:gd name="T52" fmla="*/ 12 w 19"/>
                  <a:gd name="T53" fmla="*/ 37 h 48"/>
                  <a:gd name="T54" fmla="*/ 12 w 19"/>
                  <a:gd name="T55" fmla="*/ 41 h 48"/>
                  <a:gd name="T56" fmla="*/ 15 w 19"/>
                  <a:gd name="T57" fmla="*/ 41 h 48"/>
                  <a:gd name="T58" fmla="*/ 17 w 19"/>
                  <a:gd name="T59" fmla="*/ 42 h 48"/>
                  <a:gd name="T60" fmla="*/ 18 w 19"/>
                  <a:gd name="T61" fmla="*/ 44 h 48"/>
                  <a:gd name="T62" fmla="*/ 17 w 19"/>
                  <a:gd name="T63" fmla="*/ 46 h 48"/>
                  <a:gd name="T64" fmla="*/ 15 w 19"/>
                  <a:gd name="T65" fmla="*/ 47 h 48"/>
                  <a:gd name="T66" fmla="*/ 15 w 19"/>
                  <a:gd name="T6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48">
                    <a:moveTo>
                      <a:pt x="15" y="47"/>
                    </a:moveTo>
                    <a:lnTo>
                      <a:pt x="9" y="47"/>
                    </a:lnTo>
                    <a:lnTo>
                      <a:pt x="4" y="47"/>
                    </a:lnTo>
                    <a:lnTo>
                      <a:pt x="1" y="47"/>
                    </a:lnTo>
                    <a:lnTo>
                      <a:pt x="0" y="44"/>
                    </a:lnTo>
                    <a:lnTo>
                      <a:pt x="1" y="42"/>
                    </a:lnTo>
                    <a:lnTo>
                      <a:pt x="4" y="41"/>
                    </a:lnTo>
                    <a:lnTo>
                      <a:pt x="5" y="41"/>
                    </a:lnTo>
                    <a:lnTo>
                      <a:pt x="6" y="41"/>
                    </a:lnTo>
                    <a:lnTo>
                      <a:pt x="6" y="37"/>
                    </a:lnTo>
                    <a:lnTo>
                      <a:pt x="6" y="33"/>
                    </a:lnTo>
                    <a:lnTo>
                      <a:pt x="7" y="21"/>
                    </a:lnTo>
                    <a:lnTo>
                      <a:pt x="7" y="9"/>
                    </a:lnTo>
                    <a:lnTo>
                      <a:pt x="3" y="12"/>
                    </a:lnTo>
                    <a:lnTo>
                      <a:pt x="1" y="11"/>
                    </a:lnTo>
                    <a:lnTo>
                      <a:pt x="0" y="9"/>
                    </a:lnTo>
                    <a:lnTo>
                      <a:pt x="2" y="6"/>
                    </a:lnTo>
                    <a:lnTo>
                      <a:pt x="6" y="2"/>
                    </a:lnTo>
                    <a:lnTo>
                      <a:pt x="11" y="0"/>
                    </a:lnTo>
                    <a:lnTo>
                      <a:pt x="13" y="2"/>
                    </a:lnTo>
                    <a:lnTo>
                      <a:pt x="13" y="4"/>
                    </a:lnTo>
                    <a:lnTo>
                      <a:pt x="13" y="6"/>
                    </a:lnTo>
                    <a:lnTo>
                      <a:pt x="13" y="9"/>
                    </a:lnTo>
                    <a:lnTo>
                      <a:pt x="13" y="12"/>
                    </a:lnTo>
                    <a:lnTo>
                      <a:pt x="12" y="23"/>
                    </a:lnTo>
                    <a:lnTo>
                      <a:pt x="11" y="33"/>
                    </a:lnTo>
                    <a:lnTo>
                      <a:pt x="12" y="37"/>
                    </a:lnTo>
                    <a:lnTo>
                      <a:pt x="12" y="41"/>
                    </a:lnTo>
                    <a:lnTo>
                      <a:pt x="15" y="41"/>
                    </a:lnTo>
                    <a:lnTo>
                      <a:pt x="17" y="42"/>
                    </a:lnTo>
                    <a:lnTo>
                      <a:pt x="18" y="44"/>
                    </a:lnTo>
                    <a:lnTo>
                      <a:pt x="17" y="46"/>
                    </a:lnTo>
                    <a:lnTo>
                      <a:pt x="15" y="47"/>
                    </a:lnTo>
                    <a:lnTo>
                      <a:pt x="15" y="47"/>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09" name="Freeform 65"/>
              <p:cNvSpPr>
                <a:spLocks/>
              </p:cNvSpPr>
              <p:nvPr/>
            </p:nvSpPr>
            <p:spPr bwMode="auto">
              <a:xfrm>
                <a:off x="969" y="4626"/>
                <a:ext cx="28" cy="48"/>
              </a:xfrm>
              <a:custGeom>
                <a:avLst/>
                <a:gdLst>
                  <a:gd name="T0" fmla="*/ 24 w 28"/>
                  <a:gd name="T1" fmla="*/ 47 h 48"/>
                  <a:gd name="T2" fmla="*/ 22 w 28"/>
                  <a:gd name="T3" fmla="*/ 46 h 48"/>
                  <a:gd name="T4" fmla="*/ 20 w 28"/>
                  <a:gd name="T5" fmla="*/ 46 h 48"/>
                  <a:gd name="T6" fmla="*/ 16 w 28"/>
                  <a:gd name="T7" fmla="*/ 46 h 48"/>
                  <a:gd name="T8" fmla="*/ 11 w 28"/>
                  <a:gd name="T9" fmla="*/ 46 h 48"/>
                  <a:gd name="T10" fmla="*/ 8 w 28"/>
                  <a:gd name="T11" fmla="*/ 47 h 48"/>
                  <a:gd name="T12" fmla="*/ 4 w 28"/>
                  <a:gd name="T13" fmla="*/ 47 h 48"/>
                  <a:gd name="T14" fmla="*/ 4 w 28"/>
                  <a:gd name="T15" fmla="*/ 47 h 48"/>
                  <a:gd name="T16" fmla="*/ 2 w 28"/>
                  <a:gd name="T17" fmla="*/ 47 h 48"/>
                  <a:gd name="T18" fmla="*/ 0 w 28"/>
                  <a:gd name="T19" fmla="*/ 44 h 48"/>
                  <a:gd name="T20" fmla="*/ 0 w 28"/>
                  <a:gd name="T21" fmla="*/ 40 h 48"/>
                  <a:gd name="T22" fmla="*/ 0 w 28"/>
                  <a:gd name="T23" fmla="*/ 34 h 48"/>
                  <a:gd name="T24" fmla="*/ 4 w 28"/>
                  <a:gd name="T25" fmla="*/ 29 h 48"/>
                  <a:gd name="T26" fmla="*/ 12 w 28"/>
                  <a:gd name="T27" fmla="*/ 22 h 48"/>
                  <a:gd name="T28" fmla="*/ 18 w 28"/>
                  <a:gd name="T29" fmla="*/ 17 h 48"/>
                  <a:gd name="T30" fmla="*/ 21 w 28"/>
                  <a:gd name="T31" fmla="*/ 10 h 48"/>
                  <a:gd name="T32" fmla="*/ 18 w 28"/>
                  <a:gd name="T33" fmla="*/ 7 h 48"/>
                  <a:gd name="T34" fmla="*/ 13 w 28"/>
                  <a:gd name="T35" fmla="*/ 6 h 48"/>
                  <a:gd name="T36" fmla="*/ 9 w 28"/>
                  <a:gd name="T37" fmla="*/ 7 h 48"/>
                  <a:gd name="T38" fmla="*/ 5 w 28"/>
                  <a:gd name="T39" fmla="*/ 10 h 48"/>
                  <a:gd name="T40" fmla="*/ 2 w 28"/>
                  <a:gd name="T41" fmla="*/ 12 h 48"/>
                  <a:gd name="T42" fmla="*/ 0 w 28"/>
                  <a:gd name="T43" fmla="*/ 11 h 48"/>
                  <a:gd name="T44" fmla="*/ 0 w 28"/>
                  <a:gd name="T45" fmla="*/ 9 h 48"/>
                  <a:gd name="T46" fmla="*/ 1 w 28"/>
                  <a:gd name="T47" fmla="*/ 7 h 48"/>
                  <a:gd name="T48" fmla="*/ 6 w 28"/>
                  <a:gd name="T49" fmla="*/ 2 h 48"/>
                  <a:gd name="T50" fmla="*/ 13 w 28"/>
                  <a:gd name="T51" fmla="*/ 0 h 48"/>
                  <a:gd name="T52" fmla="*/ 22 w 28"/>
                  <a:gd name="T53" fmla="*/ 2 h 48"/>
                  <a:gd name="T54" fmla="*/ 25 w 28"/>
                  <a:gd name="T55" fmla="*/ 6 h 48"/>
                  <a:gd name="T56" fmla="*/ 26 w 28"/>
                  <a:gd name="T57" fmla="*/ 10 h 48"/>
                  <a:gd name="T58" fmla="*/ 25 w 28"/>
                  <a:gd name="T59" fmla="*/ 16 h 48"/>
                  <a:gd name="T60" fmla="*/ 23 w 28"/>
                  <a:gd name="T61" fmla="*/ 21 h 48"/>
                  <a:gd name="T62" fmla="*/ 16 w 28"/>
                  <a:gd name="T63" fmla="*/ 27 h 48"/>
                  <a:gd name="T64" fmla="*/ 8 w 28"/>
                  <a:gd name="T65" fmla="*/ 32 h 48"/>
                  <a:gd name="T66" fmla="*/ 6 w 28"/>
                  <a:gd name="T67" fmla="*/ 36 h 48"/>
                  <a:gd name="T68" fmla="*/ 5 w 28"/>
                  <a:gd name="T69" fmla="*/ 40 h 48"/>
                  <a:gd name="T70" fmla="*/ 11 w 28"/>
                  <a:gd name="T71" fmla="*/ 40 h 48"/>
                  <a:gd name="T72" fmla="*/ 20 w 28"/>
                  <a:gd name="T73" fmla="*/ 39 h 48"/>
                  <a:gd name="T74" fmla="*/ 24 w 28"/>
                  <a:gd name="T75" fmla="*/ 40 h 48"/>
                  <a:gd name="T76" fmla="*/ 27 w 28"/>
                  <a:gd name="T77" fmla="*/ 43 h 48"/>
                  <a:gd name="T78" fmla="*/ 26 w 28"/>
                  <a:gd name="T79" fmla="*/ 46 h 48"/>
                  <a:gd name="T80" fmla="*/ 24 w 28"/>
                  <a:gd name="T81" fmla="*/ 47 h 48"/>
                  <a:gd name="T82" fmla="*/ 24 w 28"/>
                  <a:gd name="T8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48">
                    <a:moveTo>
                      <a:pt x="24" y="47"/>
                    </a:moveTo>
                    <a:lnTo>
                      <a:pt x="22" y="46"/>
                    </a:lnTo>
                    <a:lnTo>
                      <a:pt x="20" y="46"/>
                    </a:lnTo>
                    <a:lnTo>
                      <a:pt x="16" y="46"/>
                    </a:lnTo>
                    <a:lnTo>
                      <a:pt x="11" y="46"/>
                    </a:lnTo>
                    <a:lnTo>
                      <a:pt x="8" y="47"/>
                    </a:lnTo>
                    <a:lnTo>
                      <a:pt x="4" y="47"/>
                    </a:lnTo>
                    <a:lnTo>
                      <a:pt x="4" y="47"/>
                    </a:lnTo>
                    <a:lnTo>
                      <a:pt x="2" y="47"/>
                    </a:lnTo>
                    <a:lnTo>
                      <a:pt x="0" y="44"/>
                    </a:lnTo>
                    <a:lnTo>
                      <a:pt x="0" y="40"/>
                    </a:lnTo>
                    <a:lnTo>
                      <a:pt x="0" y="34"/>
                    </a:lnTo>
                    <a:lnTo>
                      <a:pt x="4" y="29"/>
                    </a:lnTo>
                    <a:lnTo>
                      <a:pt x="12" y="22"/>
                    </a:lnTo>
                    <a:lnTo>
                      <a:pt x="18" y="17"/>
                    </a:lnTo>
                    <a:lnTo>
                      <a:pt x="21" y="10"/>
                    </a:lnTo>
                    <a:lnTo>
                      <a:pt x="18" y="7"/>
                    </a:lnTo>
                    <a:lnTo>
                      <a:pt x="13" y="6"/>
                    </a:lnTo>
                    <a:lnTo>
                      <a:pt x="9" y="7"/>
                    </a:lnTo>
                    <a:lnTo>
                      <a:pt x="5" y="10"/>
                    </a:lnTo>
                    <a:lnTo>
                      <a:pt x="2" y="12"/>
                    </a:lnTo>
                    <a:lnTo>
                      <a:pt x="0" y="11"/>
                    </a:lnTo>
                    <a:lnTo>
                      <a:pt x="0" y="9"/>
                    </a:lnTo>
                    <a:lnTo>
                      <a:pt x="1" y="7"/>
                    </a:lnTo>
                    <a:lnTo>
                      <a:pt x="6" y="2"/>
                    </a:lnTo>
                    <a:lnTo>
                      <a:pt x="13" y="0"/>
                    </a:lnTo>
                    <a:lnTo>
                      <a:pt x="22" y="2"/>
                    </a:lnTo>
                    <a:lnTo>
                      <a:pt x="25" y="6"/>
                    </a:lnTo>
                    <a:lnTo>
                      <a:pt x="26" y="10"/>
                    </a:lnTo>
                    <a:lnTo>
                      <a:pt x="25" y="16"/>
                    </a:lnTo>
                    <a:lnTo>
                      <a:pt x="23" y="21"/>
                    </a:lnTo>
                    <a:lnTo>
                      <a:pt x="16" y="27"/>
                    </a:lnTo>
                    <a:lnTo>
                      <a:pt x="8" y="32"/>
                    </a:lnTo>
                    <a:lnTo>
                      <a:pt x="6" y="36"/>
                    </a:lnTo>
                    <a:lnTo>
                      <a:pt x="5" y="40"/>
                    </a:lnTo>
                    <a:lnTo>
                      <a:pt x="11" y="40"/>
                    </a:lnTo>
                    <a:lnTo>
                      <a:pt x="20" y="39"/>
                    </a:lnTo>
                    <a:lnTo>
                      <a:pt x="24" y="40"/>
                    </a:lnTo>
                    <a:lnTo>
                      <a:pt x="27" y="43"/>
                    </a:lnTo>
                    <a:lnTo>
                      <a:pt x="26" y="46"/>
                    </a:lnTo>
                    <a:lnTo>
                      <a:pt x="24" y="47"/>
                    </a:lnTo>
                    <a:lnTo>
                      <a:pt x="24" y="47"/>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0" name="Freeform 66"/>
              <p:cNvSpPr>
                <a:spLocks/>
              </p:cNvSpPr>
              <p:nvPr/>
            </p:nvSpPr>
            <p:spPr bwMode="auto">
              <a:xfrm>
                <a:off x="1007" y="4736"/>
                <a:ext cx="27" cy="48"/>
              </a:xfrm>
              <a:custGeom>
                <a:avLst/>
                <a:gdLst>
                  <a:gd name="T0" fmla="*/ 12 w 27"/>
                  <a:gd name="T1" fmla="*/ 47 h 48"/>
                  <a:gd name="T2" fmla="*/ 5 w 27"/>
                  <a:gd name="T3" fmla="*/ 44 h 48"/>
                  <a:gd name="T4" fmla="*/ 0 w 27"/>
                  <a:gd name="T5" fmla="*/ 39 h 48"/>
                  <a:gd name="T6" fmla="*/ 0 w 27"/>
                  <a:gd name="T7" fmla="*/ 38 h 48"/>
                  <a:gd name="T8" fmla="*/ 0 w 27"/>
                  <a:gd name="T9" fmla="*/ 36 h 48"/>
                  <a:gd name="T10" fmla="*/ 2 w 27"/>
                  <a:gd name="T11" fmla="*/ 35 h 48"/>
                  <a:gd name="T12" fmla="*/ 4 w 27"/>
                  <a:gd name="T13" fmla="*/ 36 h 48"/>
                  <a:gd name="T14" fmla="*/ 5 w 27"/>
                  <a:gd name="T15" fmla="*/ 38 h 48"/>
                  <a:gd name="T16" fmla="*/ 8 w 27"/>
                  <a:gd name="T17" fmla="*/ 40 h 48"/>
                  <a:gd name="T18" fmla="*/ 12 w 27"/>
                  <a:gd name="T19" fmla="*/ 41 h 48"/>
                  <a:gd name="T20" fmla="*/ 18 w 27"/>
                  <a:gd name="T21" fmla="*/ 39 h 48"/>
                  <a:gd name="T22" fmla="*/ 20 w 27"/>
                  <a:gd name="T23" fmla="*/ 33 h 48"/>
                  <a:gd name="T24" fmla="*/ 19 w 27"/>
                  <a:gd name="T25" fmla="*/ 29 h 48"/>
                  <a:gd name="T26" fmla="*/ 17 w 27"/>
                  <a:gd name="T27" fmla="*/ 26 h 48"/>
                  <a:gd name="T28" fmla="*/ 10 w 27"/>
                  <a:gd name="T29" fmla="*/ 23 h 48"/>
                  <a:gd name="T30" fmla="*/ 7 w 27"/>
                  <a:gd name="T31" fmla="*/ 23 h 48"/>
                  <a:gd name="T32" fmla="*/ 7 w 27"/>
                  <a:gd name="T33" fmla="*/ 21 h 48"/>
                  <a:gd name="T34" fmla="*/ 9 w 27"/>
                  <a:gd name="T35" fmla="*/ 18 h 48"/>
                  <a:gd name="T36" fmla="*/ 16 w 27"/>
                  <a:gd name="T37" fmla="*/ 16 h 48"/>
                  <a:gd name="T38" fmla="*/ 18 w 27"/>
                  <a:gd name="T39" fmla="*/ 14 h 48"/>
                  <a:gd name="T40" fmla="*/ 20 w 27"/>
                  <a:gd name="T41" fmla="*/ 11 h 48"/>
                  <a:gd name="T42" fmla="*/ 18 w 27"/>
                  <a:gd name="T43" fmla="*/ 7 h 48"/>
                  <a:gd name="T44" fmla="*/ 12 w 27"/>
                  <a:gd name="T45" fmla="*/ 5 h 48"/>
                  <a:gd name="T46" fmla="*/ 8 w 27"/>
                  <a:gd name="T47" fmla="*/ 6 h 48"/>
                  <a:gd name="T48" fmla="*/ 5 w 27"/>
                  <a:gd name="T49" fmla="*/ 8 h 48"/>
                  <a:gd name="T50" fmla="*/ 4 w 27"/>
                  <a:gd name="T51" fmla="*/ 9 h 48"/>
                  <a:gd name="T52" fmla="*/ 2 w 27"/>
                  <a:gd name="T53" fmla="*/ 8 h 48"/>
                  <a:gd name="T54" fmla="*/ 1 w 27"/>
                  <a:gd name="T55" fmla="*/ 6 h 48"/>
                  <a:gd name="T56" fmla="*/ 5 w 27"/>
                  <a:gd name="T57" fmla="*/ 2 h 48"/>
                  <a:gd name="T58" fmla="*/ 11 w 27"/>
                  <a:gd name="T59" fmla="*/ 0 h 48"/>
                  <a:gd name="T60" fmla="*/ 21 w 27"/>
                  <a:gd name="T61" fmla="*/ 2 h 48"/>
                  <a:gd name="T62" fmla="*/ 24 w 27"/>
                  <a:gd name="T63" fmla="*/ 6 h 48"/>
                  <a:gd name="T64" fmla="*/ 25 w 27"/>
                  <a:gd name="T65" fmla="*/ 11 h 48"/>
                  <a:gd name="T66" fmla="*/ 23 w 27"/>
                  <a:gd name="T67" fmla="*/ 17 h 48"/>
                  <a:gd name="T68" fmla="*/ 19 w 27"/>
                  <a:gd name="T69" fmla="*/ 20 h 48"/>
                  <a:gd name="T70" fmla="*/ 18 w 27"/>
                  <a:gd name="T71" fmla="*/ 21 h 48"/>
                  <a:gd name="T72" fmla="*/ 24 w 27"/>
                  <a:gd name="T73" fmla="*/ 25 h 48"/>
                  <a:gd name="T74" fmla="*/ 26 w 27"/>
                  <a:gd name="T75" fmla="*/ 33 h 48"/>
                  <a:gd name="T76" fmla="*/ 25 w 27"/>
                  <a:gd name="T77" fmla="*/ 38 h 48"/>
                  <a:gd name="T78" fmla="*/ 22 w 27"/>
                  <a:gd name="T79" fmla="*/ 43 h 48"/>
                  <a:gd name="T80" fmla="*/ 18 w 27"/>
                  <a:gd name="T81" fmla="*/ 46 h 48"/>
                  <a:gd name="T82" fmla="*/ 12 w 27"/>
                  <a:gd name="T83" fmla="*/ 47 h 48"/>
                  <a:gd name="T84" fmla="*/ 12 w 27"/>
                  <a:gd name="T85"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48">
                    <a:moveTo>
                      <a:pt x="12" y="47"/>
                    </a:moveTo>
                    <a:lnTo>
                      <a:pt x="5" y="44"/>
                    </a:lnTo>
                    <a:lnTo>
                      <a:pt x="0" y="39"/>
                    </a:lnTo>
                    <a:lnTo>
                      <a:pt x="0" y="38"/>
                    </a:lnTo>
                    <a:lnTo>
                      <a:pt x="0" y="36"/>
                    </a:lnTo>
                    <a:lnTo>
                      <a:pt x="2" y="35"/>
                    </a:lnTo>
                    <a:lnTo>
                      <a:pt x="4" y="36"/>
                    </a:lnTo>
                    <a:lnTo>
                      <a:pt x="5" y="38"/>
                    </a:lnTo>
                    <a:lnTo>
                      <a:pt x="8" y="40"/>
                    </a:lnTo>
                    <a:lnTo>
                      <a:pt x="12" y="41"/>
                    </a:lnTo>
                    <a:lnTo>
                      <a:pt x="18" y="39"/>
                    </a:lnTo>
                    <a:lnTo>
                      <a:pt x="20" y="33"/>
                    </a:lnTo>
                    <a:lnTo>
                      <a:pt x="19" y="29"/>
                    </a:lnTo>
                    <a:lnTo>
                      <a:pt x="17" y="26"/>
                    </a:lnTo>
                    <a:lnTo>
                      <a:pt x="10" y="23"/>
                    </a:lnTo>
                    <a:lnTo>
                      <a:pt x="7" y="23"/>
                    </a:lnTo>
                    <a:lnTo>
                      <a:pt x="7" y="21"/>
                    </a:lnTo>
                    <a:lnTo>
                      <a:pt x="9" y="18"/>
                    </a:lnTo>
                    <a:lnTo>
                      <a:pt x="16" y="16"/>
                    </a:lnTo>
                    <a:lnTo>
                      <a:pt x="18" y="14"/>
                    </a:lnTo>
                    <a:lnTo>
                      <a:pt x="20" y="11"/>
                    </a:lnTo>
                    <a:lnTo>
                      <a:pt x="18" y="7"/>
                    </a:lnTo>
                    <a:lnTo>
                      <a:pt x="12" y="5"/>
                    </a:lnTo>
                    <a:lnTo>
                      <a:pt x="8" y="6"/>
                    </a:lnTo>
                    <a:lnTo>
                      <a:pt x="5" y="8"/>
                    </a:lnTo>
                    <a:lnTo>
                      <a:pt x="4" y="9"/>
                    </a:lnTo>
                    <a:lnTo>
                      <a:pt x="2" y="8"/>
                    </a:lnTo>
                    <a:lnTo>
                      <a:pt x="1" y="6"/>
                    </a:lnTo>
                    <a:lnTo>
                      <a:pt x="5" y="2"/>
                    </a:lnTo>
                    <a:lnTo>
                      <a:pt x="11" y="0"/>
                    </a:lnTo>
                    <a:lnTo>
                      <a:pt x="21" y="2"/>
                    </a:lnTo>
                    <a:lnTo>
                      <a:pt x="24" y="6"/>
                    </a:lnTo>
                    <a:lnTo>
                      <a:pt x="25" y="11"/>
                    </a:lnTo>
                    <a:lnTo>
                      <a:pt x="23" y="17"/>
                    </a:lnTo>
                    <a:lnTo>
                      <a:pt x="19" y="20"/>
                    </a:lnTo>
                    <a:lnTo>
                      <a:pt x="18" y="21"/>
                    </a:lnTo>
                    <a:lnTo>
                      <a:pt x="24" y="25"/>
                    </a:lnTo>
                    <a:lnTo>
                      <a:pt x="26" y="33"/>
                    </a:lnTo>
                    <a:lnTo>
                      <a:pt x="25" y="38"/>
                    </a:lnTo>
                    <a:lnTo>
                      <a:pt x="22" y="43"/>
                    </a:lnTo>
                    <a:lnTo>
                      <a:pt x="18" y="46"/>
                    </a:lnTo>
                    <a:lnTo>
                      <a:pt x="12" y="47"/>
                    </a:lnTo>
                    <a:lnTo>
                      <a:pt x="12" y="47"/>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1" name="Freeform 67"/>
              <p:cNvSpPr>
                <a:spLocks/>
              </p:cNvSpPr>
              <p:nvPr/>
            </p:nvSpPr>
            <p:spPr bwMode="auto">
              <a:xfrm>
                <a:off x="800" y="4976"/>
                <a:ext cx="17" cy="32"/>
              </a:xfrm>
              <a:custGeom>
                <a:avLst/>
                <a:gdLst>
                  <a:gd name="T0" fmla="*/ 0 w 17"/>
                  <a:gd name="T1" fmla="*/ 25 h 32"/>
                  <a:gd name="T2" fmla="*/ 0 w 17"/>
                  <a:gd name="T3" fmla="*/ 31 h 32"/>
                  <a:gd name="T4" fmla="*/ 6 w 17"/>
                  <a:gd name="T5" fmla="*/ 30 h 32"/>
                  <a:gd name="T6" fmla="*/ 11 w 17"/>
                  <a:gd name="T7" fmla="*/ 26 h 32"/>
                  <a:gd name="T8" fmla="*/ 14 w 17"/>
                  <a:gd name="T9" fmla="*/ 21 h 32"/>
                  <a:gd name="T10" fmla="*/ 16 w 17"/>
                  <a:gd name="T11" fmla="*/ 14 h 32"/>
                  <a:gd name="T12" fmla="*/ 14 w 17"/>
                  <a:gd name="T13" fmla="*/ 8 h 32"/>
                  <a:gd name="T14" fmla="*/ 11 w 17"/>
                  <a:gd name="T15" fmla="*/ 3 h 32"/>
                  <a:gd name="T16" fmla="*/ 7 w 17"/>
                  <a:gd name="T17" fmla="*/ 1 h 32"/>
                  <a:gd name="T18" fmla="*/ 0 w 17"/>
                  <a:gd name="T19" fmla="*/ 0 h 32"/>
                  <a:gd name="T20" fmla="*/ 0 w 17"/>
                  <a:gd name="T21" fmla="*/ 0 h 32"/>
                  <a:gd name="T22" fmla="*/ 0 w 17"/>
                  <a:gd name="T23" fmla="*/ 6 h 32"/>
                  <a:gd name="T24" fmla="*/ 7 w 17"/>
                  <a:gd name="T25" fmla="*/ 8 h 32"/>
                  <a:gd name="T26" fmla="*/ 9 w 17"/>
                  <a:gd name="T27" fmla="*/ 14 h 32"/>
                  <a:gd name="T28" fmla="*/ 7 w 17"/>
                  <a:gd name="T29" fmla="*/ 22 h 32"/>
                  <a:gd name="T30" fmla="*/ 4 w 17"/>
                  <a:gd name="T31" fmla="*/ 25 h 32"/>
                  <a:gd name="T32" fmla="*/ 0 w 17"/>
                  <a:gd name="T33"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2">
                    <a:moveTo>
                      <a:pt x="0" y="25"/>
                    </a:moveTo>
                    <a:lnTo>
                      <a:pt x="0" y="31"/>
                    </a:lnTo>
                    <a:lnTo>
                      <a:pt x="6" y="30"/>
                    </a:lnTo>
                    <a:lnTo>
                      <a:pt x="11" y="26"/>
                    </a:lnTo>
                    <a:lnTo>
                      <a:pt x="14" y="21"/>
                    </a:lnTo>
                    <a:lnTo>
                      <a:pt x="16" y="14"/>
                    </a:lnTo>
                    <a:lnTo>
                      <a:pt x="14" y="8"/>
                    </a:lnTo>
                    <a:lnTo>
                      <a:pt x="11" y="3"/>
                    </a:lnTo>
                    <a:lnTo>
                      <a:pt x="7" y="1"/>
                    </a:lnTo>
                    <a:lnTo>
                      <a:pt x="0" y="0"/>
                    </a:lnTo>
                    <a:lnTo>
                      <a:pt x="0" y="0"/>
                    </a:lnTo>
                    <a:lnTo>
                      <a:pt x="0" y="6"/>
                    </a:lnTo>
                    <a:lnTo>
                      <a:pt x="7" y="8"/>
                    </a:lnTo>
                    <a:lnTo>
                      <a:pt x="9" y="14"/>
                    </a:lnTo>
                    <a:lnTo>
                      <a:pt x="7" y="22"/>
                    </a:lnTo>
                    <a:lnTo>
                      <a:pt x="4" y="25"/>
                    </a:lnTo>
                    <a:lnTo>
                      <a:pt x="0" y="2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2" name="Freeform 68"/>
              <p:cNvSpPr>
                <a:spLocks/>
              </p:cNvSpPr>
              <p:nvPr/>
            </p:nvSpPr>
            <p:spPr bwMode="auto">
              <a:xfrm>
                <a:off x="800" y="4958"/>
                <a:ext cx="17" cy="17"/>
              </a:xfrm>
              <a:custGeom>
                <a:avLst/>
                <a:gdLst>
                  <a:gd name="T0" fmla="*/ 0 w 17"/>
                  <a:gd name="T1" fmla="*/ 2 h 17"/>
                  <a:gd name="T2" fmla="*/ 0 w 17"/>
                  <a:gd name="T3" fmla="*/ 16 h 17"/>
                  <a:gd name="T4" fmla="*/ 6 w 17"/>
                  <a:gd name="T5" fmla="*/ 10 h 17"/>
                  <a:gd name="T6" fmla="*/ 16 w 17"/>
                  <a:gd name="T7" fmla="*/ 4 h 17"/>
                  <a:gd name="T8" fmla="*/ 12 w 17"/>
                  <a:gd name="T9" fmla="*/ 1 h 17"/>
                  <a:gd name="T10" fmla="*/ 6 w 17"/>
                  <a:gd name="T11" fmla="*/ 0 h 17"/>
                  <a:gd name="T12" fmla="*/ 0 w 17"/>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2"/>
                    </a:moveTo>
                    <a:lnTo>
                      <a:pt x="0" y="16"/>
                    </a:lnTo>
                    <a:lnTo>
                      <a:pt x="6" y="10"/>
                    </a:lnTo>
                    <a:lnTo>
                      <a:pt x="16" y="4"/>
                    </a:lnTo>
                    <a:lnTo>
                      <a:pt x="12" y="1"/>
                    </a:lnTo>
                    <a:lnTo>
                      <a:pt x="6" y="0"/>
                    </a:lnTo>
                    <a:lnTo>
                      <a:pt x="0" y="2"/>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3" name="Freeform 69"/>
              <p:cNvSpPr>
                <a:spLocks/>
              </p:cNvSpPr>
              <p:nvPr/>
            </p:nvSpPr>
            <p:spPr bwMode="auto">
              <a:xfrm>
                <a:off x="787" y="4960"/>
                <a:ext cx="17" cy="48"/>
              </a:xfrm>
              <a:custGeom>
                <a:avLst/>
                <a:gdLst>
                  <a:gd name="T0" fmla="*/ 16 w 17"/>
                  <a:gd name="T1" fmla="*/ 8 h 48"/>
                  <a:gd name="T2" fmla="*/ 16 w 17"/>
                  <a:gd name="T3" fmla="*/ 0 h 48"/>
                  <a:gd name="T4" fmla="*/ 15 w 17"/>
                  <a:gd name="T5" fmla="*/ 0 h 48"/>
                  <a:gd name="T6" fmla="*/ 12 w 17"/>
                  <a:gd name="T7" fmla="*/ 2 h 48"/>
                  <a:gd name="T8" fmla="*/ 2 w 17"/>
                  <a:gd name="T9" fmla="*/ 14 h 48"/>
                  <a:gd name="T10" fmla="*/ 0 w 17"/>
                  <a:gd name="T11" fmla="*/ 28 h 48"/>
                  <a:gd name="T12" fmla="*/ 2 w 17"/>
                  <a:gd name="T13" fmla="*/ 41 h 48"/>
                  <a:gd name="T14" fmla="*/ 8 w 17"/>
                  <a:gd name="T15" fmla="*/ 45 h 48"/>
                  <a:gd name="T16" fmla="*/ 15 w 17"/>
                  <a:gd name="T17" fmla="*/ 47 h 48"/>
                  <a:gd name="T18" fmla="*/ 15 w 17"/>
                  <a:gd name="T19" fmla="*/ 47 h 48"/>
                  <a:gd name="T20" fmla="*/ 16 w 17"/>
                  <a:gd name="T21" fmla="*/ 46 h 48"/>
                  <a:gd name="T22" fmla="*/ 16 w 17"/>
                  <a:gd name="T23" fmla="*/ 41 h 48"/>
                  <a:gd name="T24" fmla="*/ 15 w 17"/>
                  <a:gd name="T25" fmla="*/ 41 h 48"/>
                  <a:gd name="T26" fmla="*/ 11 w 17"/>
                  <a:gd name="T27" fmla="*/ 40 h 48"/>
                  <a:gd name="T28" fmla="*/ 8 w 17"/>
                  <a:gd name="T29" fmla="*/ 37 h 48"/>
                  <a:gd name="T30" fmla="*/ 6 w 17"/>
                  <a:gd name="T31" fmla="*/ 28 h 48"/>
                  <a:gd name="T32" fmla="*/ 6 w 17"/>
                  <a:gd name="T33" fmla="*/ 25 h 48"/>
                  <a:gd name="T34" fmla="*/ 10 w 17"/>
                  <a:gd name="T35" fmla="*/ 23 h 48"/>
                  <a:gd name="T36" fmla="*/ 15 w 17"/>
                  <a:gd name="T37" fmla="*/ 22 h 48"/>
                  <a:gd name="T38" fmla="*/ 16 w 17"/>
                  <a:gd name="T39" fmla="*/ 22 h 48"/>
                  <a:gd name="T40" fmla="*/ 16 w 17"/>
                  <a:gd name="T41" fmla="*/ 16 h 48"/>
                  <a:gd name="T42" fmla="*/ 12 w 17"/>
                  <a:gd name="T43" fmla="*/ 16 h 48"/>
                  <a:gd name="T44" fmla="*/ 8 w 17"/>
                  <a:gd name="T45" fmla="*/ 18 h 48"/>
                  <a:gd name="T46" fmla="*/ 12 w 17"/>
                  <a:gd name="T47" fmla="*/ 10 h 48"/>
                  <a:gd name="T48" fmla="*/ 16 w 17"/>
                  <a:gd name="T4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48">
                    <a:moveTo>
                      <a:pt x="16" y="8"/>
                    </a:moveTo>
                    <a:lnTo>
                      <a:pt x="16" y="0"/>
                    </a:lnTo>
                    <a:lnTo>
                      <a:pt x="15" y="0"/>
                    </a:lnTo>
                    <a:lnTo>
                      <a:pt x="12" y="2"/>
                    </a:lnTo>
                    <a:lnTo>
                      <a:pt x="2" y="14"/>
                    </a:lnTo>
                    <a:lnTo>
                      <a:pt x="0" y="28"/>
                    </a:lnTo>
                    <a:lnTo>
                      <a:pt x="2" y="41"/>
                    </a:lnTo>
                    <a:lnTo>
                      <a:pt x="8" y="45"/>
                    </a:lnTo>
                    <a:lnTo>
                      <a:pt x="15" y="47"/>
                    </a:lnTo>
                    <a:lnTo>
                      <a:pt x="15" y="47"/>
                    </a:lnTo>
                    <a:lnTo>
                      <a:pt x="16" y="46"/>
                    </a:lnTo>
                    <a:lnTo>
                      <a:pt x="16" y="41"/>
                    </a:lnTo>
                    <a:lnTo>
                      <a:pt x="15" y="41"/>
                    </a:lnTo>
                    <a:lnTo>
                      <a:pt x="11" y="40"/>
                    </a:lnTo>
                    <a:lnTo>
                      <a:pt x="8" y="37"/>
                    </a:lnTo>
                    <a:lnTo>
                      <a:pt x="6" y="28"/>
                    </a:lnTo>
                    <a:lnTo>
                      <a:pt x="6" y="25"/>
                    </a:lnTo>
                    <a:lnTo>
                      <a:pt x="10" y="23"/>
                    </a:lnTo>
                    <a:lnTo>
                      <a:pt x="15" y="22"/>
                    </a:lnTo>
                    <a:lnTo>
                      <a:pt x="16" y="22"/>
                    </a:lnTo>
                    <a:lnTo>
                      <a:pt x="16" y="16"/>
                    </a:lnTo>
                    <a:lnTo>
                      <a:pt x="12" y="16"/>
                    </a:lnTo>
                    <a:lnTo>
                      <a:pt x="8" y="18"/>
                    </a:lnTo>
                    <a:lnTo>
                      <a:pt x="12" y="10"/>
                    </a:lnTo>
                    <a:lnTo>
                      <a:pt x="16" y="8"/>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4" name="Freeform 70"/>
              <p:cNvSpPr>
                <a:spLocks/>
              </p:cNvSpPr>
              <p:nvPr/>
            </p:nvSpPr>
            <p:spPr bwMode="auto">
              <a:xfrm>
                <a:off x="678" y="4920"/>
                <a:ext cx="34" cy="50"/>
              </a:xfrm>
              <a:custGeom>
                <a:avLst/>
                <a:gdLst>
                  <a:gd name="T0" fmla="*/ 31 w 34"/>
                  <a:gd name="T1" fmla="*/ 6 h 50"/>
                  <a:gd name="T2" fmla="*/ 28 w 34"/>
                  <a:gd name="T3" fmla="*/ 9 h 50"/>
                  <a:gd name="T4" fmla="*/ 21 w 34"/>
                  <a:gd name="T5" fmla="*/ 21 h 50"/>
                  <a:gd name="T6" fmla="*/ 16 w 34"/>
                  <a:gd name="T7" fmla="*/ 33 h 50"/>
                  <a:gd name="T8" fmla="*/ 14 w 34"/>
                  <a:gd name="T9" fmla="*/ 40 h 50"/>
                  <a:gd name="T10" fmla="*/ 11 w 34"/>
                  <a:gd name="T11" fmla="*/ 47 h 50"/>
                  <a:gd name="T12" fmla="*/ 9 w 34"/>
                  <a:gd name="T13" fmla="*/ 49 h 50"/>
                  <a:gd name="T14" fmla="*/ 7 w 34"/>
                  <a:gd name="T15" fmla="*/ 48 h 50"/>
                  <a:gd name="T16" fmla="*/ 5 w 34"/>
                  <a:gd name="T17" fmla="*/ 45 h 50"/>
                  <a:gd name="T18" fmla="*/ 8 w 34"/>
                  <a:gd name="T19" fmla="*/ 39 h 50"/>
                  <a:gd name="T20" fmla="*/ 14 w 34"/>
                  <a:gd name="T21" fmla="*/ 22 h 50"/>
                  <a:gd name="T22" fmla="*/ 23 w 34"/>
                  <a:gd name="T23" fmla="*/ 7 h 50"/>
                  <a:gd name="T24" fmla="*/ 23 w 34"/>
                  <a:gd name="T25" fmla="*/ 6 h 50"/>
                  <a:gd name="T26" fmla="*/ 9 w 34"/>
                  <a:gd name="T27" fmla="*/ 6 h 50"/>
                  <a:gd name="T28" fmla="*/ 2 w 34"/>
                  <a:gd name="T29" fmla="*/ 6 h 50"/>
                  <a:gd name="T30" fmla="*/ 0 w 34"/>
                  <a:gd name="T31" fmla="*/ 3 h 50"/>
                  <a:gd name="T32" fmla="*/ 0 w 34"/>
                  <a:gd name="T33" fmla="*/ 0 h 50"/>
                  <a:gd name="T34" fmla="*/ 2 w 34"/>
                  <a:gd name="T35" fmla="*/ 0 h 50"/>
                  <a:gd name="T36" fmla="*/ 13 w 34"/>
                  <a:gd name="T37" fmla="*/ 0 h 50"/>
                  <a:gd name="T38" fmla="*/ 24 w 34"/>
                  <a:gd name="T39" fmla="*/ 0 h 50"/>
                  <a:gd name="T40" fmla="*/ 30 w 34"/>
                  <a:gd name="T41" fmla="*/ 0 h 50"/>
                  <a:gd name="T42" fmla="*/ 33 w 34"/>
                  <a:gd name="T43" fmla="*/ 2 h 50"/>
                  <a:gd name="T44" fmla="*/ 31 w 34"/>
                  <a:gd name="T45"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50">
                    <a:moveTo>
                      <a:pt x="31" y="6"/>
                    </a:moveTo>
                    <a:lnTo>
                      <a:pt x="28" y="9"/>
                    </a:lnTo>
                    <a:lnTo>
                      <a:pt x="21" y="21"/>
                    </a:lnTo>
                    <a:lnTo>
                      <a:pt x="16" y="33"/>
                    </a:lnTo>
                    <a:lnTo>
                      <a:pt x="14" y="40"/>
                    </a:lnTo>
                    <a:lnTo>
                      <a:pt x="11" y="47"/>
                    </a:lnTo>
                    <a:lnTo>
                      <a:pt x="9" y="49"/>
                    </a:lnTo>
                    <a:lnTo>
                      <a:pt x="7" y="48"/>
                    </a:lnTo>
                    <a:lnTo>
                      <a:pt x="5" y="45"/>
                    </a:lnTo>
                    <a:lnTo>
                      <a:pt x="8" y="39"/>
                    </a:lnTo>
                    <a:lnTo>
                      <a:pt x="14" y="22"/>
                    </a:lnTo>
                    <a:lnTo>
                      <a:pt x="23" y="7"/>
                    </a:lnTo>
                    <a:lnTo>
                      <a:pt x="23" y="6"/>
                    </a:lnTo>
                    <a:lnTo>
                      <a:pt x="9" y="6"/>
                    </a:lnTo>
                    <a:lnTo>
                      <a:pt x="2" y="6"/>
                    </a:lnTo>
                    <a:lnTo>
                      <a:pt x="0" y="3"/>
                    </a:lnTo>
                    <a:lnTo>
                      <a:pt x="0" y="0"/>
                    </a:lnTo>
                    <a:lnTo>
                      <a:pt x="2" y="0"/>
                    </a:lnTo>
                    <a:lnTo>
                      <a:pt x="13" y="0"/>
                    </a:lnTo>
                    <a:lnTo>
                      <a:pt x="24" y="0"/>
                    </a:lnTo>
                    <a:lnTo>
                      <a:pt x="30" y="0"/>
                    </a:lnTo>
                    <a:lnTo>
                      <a:pt x="33" y="2"/>
                    </a:lnTo>
                    <a:lnTo>
                      <a:pt x="31" y="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5" name="Freeform 71"/>
              <p:cNvSpPr>
                <a:spLocks/>
              </p:cNvSpPr>
              <p:nvPr/>
            </p:nvSpPr>
            <p:spPr bwMode="auto">
              <a:xfrm>
                <a:off x="620" y="4838"/>
                <a:ext cx="17" cy="49"/>
              </a:xfrm>
              <a:custGeom>
                <a:avLst/>
                <a:gdLst>
                  <a:gd name="T0" fmla="*/ 0 w 17"/>
                  <a:gd name="T1" fmla="*/ 42 h 49"/>
                  <a:gd name="T2" fmla="*/ 0 w 17"/>
                  <a:gd name="T3" fmla="*/ 48 h 49"/>
                  <a:gd name="T4" fmla="*/ 0 w 17"/>
                  <a:gd name="T5" fmla="*/ 48 h 49"/>
                  <a:gd name="T6" fmla="*/ 0 w 17"/>
                  <a:gd name="T7" fmla="*/ 48 h 49"/>
                  <a:gd name="T8" fmla="*/ 6 w 17"/>
                  <a:gd name="T9" fmla="*/ 47 h 49"/>
                  <a:gd name="T10" fmla="*/ 11 w 17"/>
                  <a:gd name="T11" fmla="*/ 45 h 49"/>
                  <a:gd name="T12" fmla="*/ 15 w 17"/>
                  <a:gd name="T13" fmla="*/ 40 h 49"/>
                  <a:gd name="T14" fmla="*/ 16 w 17"/>
                  <a:gd name="T15" fmla="*/ 34 h 49"/>
                  <a:gd name="T16" fmla="*/ 13 w 17"/>
                  <a:gd name="T17" fmla="*/ 26 h 49"/>
                  <a:gd name="T18" fmla="*/ 7 w 17"/>
                  <a:gd name="T19" fmla="*/ 21 h 49"/>
                  <a:gd name="T20" fmla="*/ 12 w 17"/>
                  <a:gd name="T21" fmla="*/ 18 h 49"/>
                  <a:gd name="T22" fmla="*/ 13 w 17"/>
                  <a:gd name="T23" fmla="*/ 12 h 49"/>
                  <a:gd name="T24" fmla="*/ 12 w 17"/>
                  <a:gd name="T25" fmla="*/ 7 h 49"/>
                  <a:gd name="T26" fmla="*/ 10 w 17"/>
                  <a:gd name="T27" fmla="*/ 3 h 49"/>
                  <a:gd name="T28" fmla="*/ 6 w 17"/>
                  <a:gd name="T29" fmla="*/ 0 h 49"/>
                  <a:gd name="T30" fmla="*/ 0 w 17"/>
                  <a:gd name="T31" fmla="*/ 0 h 49"/>
                  <a:gd name="T32" fmla="*/ 0 w 17"/>
                  <a:gd name="T33" fmla="*/ 0 h 49"/>
                  <a:gd name="T34" fmla="*/ 0 w 17"/>
                  <a:gd name="T35" fmla="*/ 5 h 49"/>
                  <a:gd name="T36" fmla="*/ 0 w 17"/>
                  <a:gd name="T37" fmla="*/ 5 h 49"/>
                  <a:gd name="T38" fmla="*/ 5 w 17"/>
                  <a:gd name="T39" fmla="*/ 6 h 49"/>
                  <a:gd name="T40" fmla="*/ 7 w 17"/>
                  <a:gd name="T41" fmla="*/ 12 h 49"/>
                  <a:gd name="T42" fmla="*/ 5 w 17"/>
                  <a:gd name="T43" fmla="*/ 17 h 49"/>
                  <a:gd name="T44" fmla="*/ 0 w 17"/>
                  <a:gd name="T45" fmla="*/ 19 h 49"/>
                  <a:gd name="T46" fmla="*/ 0 w 17"/>
                  <a:gd name="T47" fmla="*/ 24 h 49"/>
                  <a:gd name="T48" fmla="*/ 6 w 17"/>
                  <a:gd name="T49" fmla="*/ 27 h 49"/>
                  <a:gd name="T50" fmla="*/ 9 w 17"/>
                  <a:gd name="T51" fmla="*/ 30 h 49"/>
                  <a:gd name="T52" fmla="*/ 9 w 17"/>
                  <a:gd name="T53" fmla="*/ 34 h 49"/>
                  <a:gd name="T54" fmla="*/ 8 w 17"/>
                  <a:gd name="T55" fmla="*/ 40 h 49"/>
                  <a:gd name="T56" fmla="*/ 5 w 17"/>
                  <a:gd name="T57" fmla="*/ 42 h 49"/>
                  <a:gd name="T58" fmla="*/ 0 w 17"/>
                  <a:gd name="T59" fmla="*/ 42 h 49"/>
                  <a:gd name="T60" fmla="*/ 0 w 17"/>
                  <a:gd name="T61"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49">
                    <a:moveTo>
                      <a:pt x="0" y="42"/>
                    </a:moveTo>
                    <a:lnTo>
                      <a:pt x="0" y="48"/>
                    </a:lnTo>
                    <a:lnTo>
                      <a:pt x="0" y="48"/>
                    </a:lnTo>
                    <a:lnTo>
                      <a:pt x="0" y="48"/>
                    </a:lnTo>
                    <a:lnTo>
                      <a:pt x="6" y="47"/>
                    </a:lnTo>
                    <a:lnTo>
                      <a:pt x="11" y="45"/>
                    </a:lnTo>
                    <a:lnTo>
                      <a:pt x="15" y="40"/>
                    </a:lnTo>
                    <a:lnTo>
                      <a:pt x="16" y="34"/>
                    </a:lnTo>
                    <a:lnTo>
                      <a:pt x="13" y="26"/>
                    </a:lnTo>
                    <a:lnTo>
                      <a:pt x="7" y="21"/>
                    </a:lnTo>
                    <a:lnTo>
                      <a:pt x="12" y="18"/>
                    </a:lnTo>
                    <a:lnTo>
                      <a:pt x="13" y="12"/>
                    </a:lnTo>
                    <a:lnTo>
                      <a:pt x="12" y="7"/>
                    </a:lnTo>
                    <a:lnTo>
                      <a:pt x="10" y="3"/>
                    </a:lnTo>
                    <a:lnTo>
                      <a:pt x="6" y="0"/>
                    </a:lnTo>
                    <a:lnTo>
                      <a:pt x="0" y="0"/>
                    </a:lnTo>
                    <a:lnTo>
                      <a:pt x="0" y="0"/>
                    </a:lnTo>
                    <a:lnTo>
                      <a:pt x="0" y="5"/>
                    </a:lnTo>
                    <a:lnTo>
                      <a:pt x="0" y="5"/>
                    </a:lnTo>
                    <a:lnTo>
                      <a:pt x="5" y="6"/>
                    </a:lnTo>
                    <a:lnTo>
                      <a:pt x="7" y="12"/>
                    </a:lnTo>
                    <a:lnTo>
                      <a:pt x="5" y="17"/>
                    </a:lnTo>
                    <a:lnTo>
                      <a:pt x="0" y="19"/>
                    </a:lnTo>
                    <a:lnTo>
                      <a:pt x="0" y="24"/>
                    </a:lnTo>
                    <a:lnTo>
                      <a:pt x="6" y="27"/>
                    </a:lnTo>
                    <a:lnTo>
                      <a:pt x="9" y="30"/>
                    </a:lnTo>
                    <a:lnTo>
                      <a:pt x="9" y="34"/>
                    </a:lnTo>
                    <a:lnTo>
                      <a:pt x="8" y="40"/>
                    </a:lnTo>
                    <a:lnTo>
                      <a:pt x="5" y="42"/>
                    </a:lnTo>
                    <a:lnTo>
                      <a:pt x="0" y="42"/>
                    </a:lnTo>
                    <a:lnTo>
                      <a:pt x="0" y="42"/>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6" name="Freeform 72"/>
              <p:cNvSpPr>
                <a:spLocks/>
              </p:cNvSpPr>
              <p:nvPr/>
            </p:nvSpPr>
            <p:spPr bwMode="auto">
              <a:xfrm>
                <a:off x="607" y="4838"/>
                <a:ext cx="17" cy="49"/>
              </a:xfrm>
              <a:custGeom>
                <a:avLst/>
                <a:gdLst>
                  <a:gd name="T0" fmla="*/ 16 w 17"/>
                  <a:gd name="T1" fmla="*/ 5 h 49"/>
                  <a:gd name="T2" fmla="*/ 16 w 17"/>
                  <a:gd name="T3" fmla="*/ 0 h 49"/>
                  <a:gd name="T4" fmla="*/ 11 w 17"/>
                  <a:gd name="T5" fmla="*/ 0 h 49"/>
                  <a:gd name="T6" fmla="*/ 5 w 17"/>
                  <a:gd name="T7" fmla="*/ 3 h 49"/>
                  <a:gd name="T8" fmla="*/ 2 w 17"/>
                  <a:gd name="T9" fmla="*/ 8 h 49"/>
                  <a:gd name="T10" fmla="*/ 1 w 17"/>
                  <a:gd name="T11" fmla="*/ 13 h 49"/>
                  <a:gd name="T12" fmla="*/ 3 w 17"/>
                  <a:gd name="T13" fmla="*/ 18 h 49"/>
                  <a:gd name="T14" fmla="*/ 7 w 17"/>
                  <a:gd name="T15" fmla="*/ 22 h 49"/>
                  <a:gd name="T16" fmla="*/ 1 w 17"/>
                  <a:gd name="T17" fmla="*/ 27 h 49"/>
                  <a:gd name="T18" fmla="*/ 0 w 17"/>
                  <a:gd name="T19" fmla="*/ 36 h 49"/>
                  <a:gd name="T20" fmla="*/ 1 w 17"/>
                  <a:gd name="T21" fmla="*/ 41 h 49"/>
                  <a:gd name="T22" fmla="*/ 4 w 17"/>
                  <a:gd name="T23" fmla="*/ 45 h 49"/>
                  <a:gd name="T24" fmla="*/ 16 w 17"/>
                  <a:gd name="T25" fmla="*/ 48 h 49"/>
                  <a:gd name="T26" fmla="*/ 16 w 17"/>
                  <a:gd name="T27" fmla="*/ 42 h 49"/>
                  <a:gd name="T28" fmla="*/ 10 w 17"/>
                  <a:gd name="T29" fmla="*/ 41 h 49"/>
                  <a:gd name="T30" fmla="*/ 7 w 17"/>
                  <a:gd name="T31" fmla="*/ 39 h 49"/>
                  <a:gd name="T32" fmla="*/ 6 w 17"/>
                  <a:gd name="T33" fmla="*/ 35 h 49"/>
                  <a:gd name="T34" fmla="*/ 7 w 17"/>
                  <a:gd name="T35" fmla="*/ 31 h 49"/>
                  <a:gd name="T36" fmla="*/ 8 w 17"/>
                  <a:gd name="T37" fmla="*/ 28 h 49"/>
                  <a:gd name="T38" fmla="*/ 16 w 17"/>
                  <a:gd name="T39" fmla="*/ 24 h 49"/>
                  <a:gd name="T40" fmla="*/ 15 w 17"/>
                  <a:gd name="T41" fmla="*/ 24 h 49"/>
                  <a:gd name="T42" fmla="*/ 16 w 17"/>
                  <a:gd name="T43" fmla="*/ 24 h 49"/>
                  <a:gd name="T44" fmla="*/ 16 w 17"/>
                  <a:gd name="T45" fmla="*/ 19 h 49"/>
                  <a:gd name="T46" fmla="*/ 15 w 17"/>
                  <a:gd name="T47" fmla="*/ 19 h 49"/>
                  <a:gd name="T48" fmla="*/ 9 w 17"/>
                  <a:gd name="T49" fmla="*/ 17 h 49"/>
                  <a:gd name="T50" fmla="*/ 8 w 17"/>
                  <a:gd name="T51" fmla="*/ 13 h 49"/>
                  <a:gd name="T52" fmla="*/ 9 w 17"/>
                  <a:gd name="T53" fmla="*/ 7 h 49"/>
                  <a:gd name="T54" fmla="*/ 16 w 17"/>
                  <a:gd name="T55"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49">
                    <a:moveTo>
                      <a:pt x="16" y="5"/>
                    </a:moveTo>
                    <a:lnTo>
                      <a:pt x="16" y="0"/>
                    </a:lnTo>
                    <a:lnTo>
                      <a:pt x="11" y="0"/>
                    </a:lnTo>
                    <a:lnTo>
                      <a:pt x="5" y="3"/>
                    </a:lnTo>
                    <a:lnTo>
                      <a:pt x="2" y="8"/>
                    </a:lnTo>
                    <a:lnTo>
                      <a:pt x="1" y="13"/>
                    </a:lnTo>
                    <a:lnTo>
                      <a:pt x="3" y="18"/>
                    </a:lnTo>
                    <a:lnTo>
                      <a:pt x="7" y="22"/>
                    </a:lnTo>
                    <a:lnTo>
                      <a:pt x="1" y="27"/>
                    </a:lnTo>
                    <a:lnTo>
                      <a:pt x="0" y="36"/>
                    </a:lnTo>
                    <a:lnTo>
                      <a:pt x="1" y="41"/>
                    </a:lnTo>
                    <a:lnTo>
                      <a:pt x="4" y="45"/>
                    </a:lnTo>
                    <a:lnTo>
                      <a:pt x="16" y="48"/>
                    </a:lnTo>
                    <a:lnTo>
                      <a:pt x="16" y="42"/>
                    </a:lnTo>
                    <a:lnTo>
                      <a:pt x="10" y="41"/>
                    </a:lnTo>
                    <a:lnTo>
                      <a:pt x="7" y="39"/>
                    </a:lnTo>
                    <a:lnTo>
                      <a:pt x="6" y="35"/>
                    </a:lnTo>
                    <a:lnTo>
                      <a:pt x="7" y="31"/>
                    </a:lnTo>
                    <a:lnTo>
                      <a:pt x="8" y="28"/>
                    </a:lnTo>
                    <a:lnTo>
                      <a:pt x="16" y="24"/>
                    </a:lnTo>
                    <a:lnTo>
                      <a:pt x="15" y="24"/>
                    </a:lnTo>
                    <a:lnTo>
                      <a:pt x="16" y="24"/>
                    </a:lnTo>
                    <a:lnTo>
                      <a:pt x="16" y="19"/>
                    </a:lnTo>
                    <a:lnTo>
                      <a:pt x="15" y="19"/>
                    </a:lnTo>
                    <a:lnTo>
                      <a:pt x="9" y="17"/>
                    </a:lnTo>
                    <a:lnTo>
                      <a:pt x="8" y="13"/>
                    </a:lnTo>
                    <a:lnTo>
                      <a:pt x="9" y="7"/>
                    </a:lnTo>
                    <a:lnTo>
                      <a:pt x="16" y="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7" name="Freeform 73"/>
              <p:cNvSpPr>
                <a:spLocks/>
              </p:cNvSpPr>
              <p:nvPr/>
            </p:nvSpPr>
            <p:spPr bwMode="auto">
              <a:xfrm>
                <a:off x="581" y="4736"/>
                <a:ext cx="17" cy="47"/>
              </a:xfrm>
              <a:custGeom>
                <a:avLst/>
                <a:gdLst>
                  <a:gd name="T0" fmla="*/ 0 w 17"/>
                  <a:gd name="T1" fmla="*/ 38 h 47"/>
                  <a:gd name="T2" fmla="*/ 0 w 17"/>
                  <a:gd name="T3" fmla="*/ 46 h 47"/>
                  <a:gd name="T4" fmla="*/ 4 w 17"/>
                  <a:gd name="T5" fmla="*/ 43 h 47"/>
                  <a:gd name="T6" fmla="*/ 4 w 17"/>
                  <a:gd name="T7" fmla="*/ 43 h 47"/>
                  <a:gd name="T8" fmla="*/ 9 w 17"/>
                  <a:gd name="T9" fmla="*/ 38 h 47"/>
                  <a:gd name="T10" fmla="*/ 13 w 17"/>
                  <a:gd name="T11" fmla="*/ 31 h 47"/>
                  <a:gd name="T12" fmla="*/ 16 w 17"/>
                  <a:gd name="T13" fmla="*/ 16 h 47"/>
                  <a:gd name="T14" fmla="*/ 15 w 17"/>
                  <a:gd name="T15" fmla="*/ 10 h 47"/>
                  <a:gd name="T16" fmla="*/ 11 w 17"/>
                  <a:gd name="T17" fmla="*/ 4 h 47"/>
                  <a:gd name="T18" fmla="*/ 7 w 17"/>
                  <a:gd name="T19" fmla="*/ 1 h 47"/>
                  <a:gd name="T20" fmla="*/ 1 w 17"/>
                  <a:gd name="T21" fmla="*/ 0 h 47"/>
                  <a:gd name="T22" fmla="*/ 0 w 17"/>
                  <a:gd name="T23" fmla="*/ 0 h 47"/>
                  <a:gd name="T24" fmla="*/ 0 w 17"/>
                  <a:gd name="T25" fmla="*/ 5 h 47"/>
                  <a:gd name="T26" fmla="*/ 0 w 17"/>
                  <a:gd name="T27" fmla="*/ 5 h 47"/>
                  <a:gd name="T28" fmla="*/ 7 w 17"/>
                  <a:gd name="T29" fmla="*/ 8 h 47"/>
                  <a:gd name="T30" fmla="*/ 10 w 17"/>
                  <a:gd name="T31" fmla="*/ 16 h 47"/>
                  <a:gd name="T32" fmla="*/ 9 w 17"/>
                  <a:gd name="T33" fmla="*/ 20 h 47"/>
                  <a:gd name="T34" fmla="*/ 5 w 17"/>
                  <a:gd name="T35" fmla="*/ 24 h 47"/>
                  <a:gd name="T36" fmla="*/ 0 w 17"/>
                  <a:gd name="T37" fmla="*/ 25 h 47"/>
                  <a:gd name="T38" fmla="*/ 0 w 17"/>
                  <a:gd name="T39" fmla="*/ 25 h 47"/>
                  <a:gd name="T40" fmla="*/ 0 w 17"/>
                  <a:gd name="T41" fmla="*/ 30 h 47"/>
                  <a:gd name="T42" fmla="*/ 4 w 17"/>
                  <a:gd name="T43" fmla="*/ 30 h 47"/>
                  <a:gd name="T44" fmla="*/ 8 w 17"/>
                  <a:gd name="T45" fmla="*/ 28 h 47"/>
                  <a:gd name="T46" fmla="*/ 7 w 17"/>
                  <a:gd name="T47" fmla="*/ 30 h 47"/>
                  <a:gd name="T48" fmla="*/ 2 w 17"/>
                  <a:gd name="T49" fmla="*/ 37 h 47"/>
                  <a:gd name="T50" fmla="*/ 0 w 17"/>
                  <a:gd name="T51"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47">
                    <a:moveTo>
                      <a:pt x="0" y="38"/>
                    </a:moveTo>
                    <a:lnTo>
                      <a:pt x="0" y="46"/>
                    </a:lnTo>
                    <a:lnTo>
                      <a:pt x="4" y="43"/>
                    </a:lnTo>
                    <a:lnTo>
                      <a:pt x="4" y="43"/>
                    </a:lnTo>
                    <a:lnTo>
                      <a:pt x="9" y="38"/>
                    </a:lnTo>
                    <a:lnTo>
                      <a:pt x="13" y="31"/>
                    </a:lnTo>
                    <a:lnTo>
                      <a:pt x="16" y="16"/>
                    </a:lnTo>
                    <a:lnTo>
                      <a:pt x="15" y="10"/>
                    </a:lnTo>
                    <a:lnTo>
                      <a:pt x="11" y="4"/>
                    </a:lnTo>
                    <a:lnTo>
                      <a:pt x="7" y="1"/>
                    </a:lnTo>
                    <a:lnTo>
                      <a:pt x="1" y="0"/>
                    </a:lnTo>
                    <a:lnTo>
                      <a:pt x="0" y="0"/>
                    </a:lnTo>
                    <a:lnTo>
                      <a:pt x="0" y="5"/>
                    </a:lnTo>
                    <a:lnTo>
                      <a:pt x="0" y="5"/>
                    </a:lnTo>
                    <a:lnTo>
                      <a:pt x="7" y="8"/>
                    </a:lnTo>
                    <a:lnTo>
                      <a:pt x="10" y="16"/>
                    </a:lnTo>
                    <a:lnTo>
                      <a:pt x="9" y="20"/>
                    </a:lnTo>
                    <a:lnTo>
                      <a:pt x="5" y="24"/>
                    </a:lnTo>
                    <a:lnTo>
                      <a:pt x="0" y="25"/>
                    </a:lnTo>
                    <a:lnTo>
                      <a:pt x="0" y="25"/>
                    </a:lnTo>
                    <a:lnTo>
                      <a:pt x="0" y="30"/>
                    </a:lnTo>
                    <a:lnTo>
                      <a:pt x="4" y="30"/>
                    </a:lnTo>
                    <a:lnTo>
                      <a:pt x="8" y="28"/>
                    </a:lnTo>
                    <a:lnTo>
                      <a:pt x="7" y="30"/>
                    </a:lnTo>
                    <a:lnTo>
                      <a:pt x="2" y="37"/>
                    </a:lnTo>
                    <a:lnTo>
                      <a:pt x="0" y="38"/>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8" name="Freeform 74"/>
              <p:cNvSpPr>
                <a:spLocks/>
              </p:cNvSpPr>
              <p:nvPr/>
            </p:nvSpPr>
            <p:spPr bwMode="auto">
              <a:xfrm>
                <a:off x="568" y="4736"/>
                <a:ext cx="17" cy="31"/>
              </a:xfrm>
              <a:custGeom>
                <a:avLst/>
                <a:gdLst>
                  <a:gd name="T0" fmla="*/ 16 w 17"/>
                  <a:gd name="T1" fmla="*/ 4 h 31"/>
                  <a:gd name="T2" fmla="*/ 16 w 17"/>
                  <a:gd name="T3" fmla="*/ 0 h 31"/>
                  <a:gd name="T4" fmla="*/ 10 w 17"/>
                  <a:gd name="T5" fmla="*/ 0 h 31"/>
                  <a:gd name="T6" fmla="*/ 5 w 17"/>
                  <a:gd name="T7" fmla="*/ 3 h 31"/>
                  <a:gd name="T8" fmla="*/ 1 w 17"/>
                  <a:gd name="T9" fmla="*/ 8 h 31"/>
                  <a:gd name="T10" fmla="*/ 0 w 17"/>
                  <a:gd name="T11" fmla="*/ 16 h 31"/>
                  <a:gd name="T12" fmla="*/ 1 w 17"/>
                  <a:gd name="T13" fmla="*/ 22 h 31"/>
                  <a:gd name="T14" fmla="*/ 5 w 17"/>
                  <a:gd name="T15" fmla="*/ 26 h 31"/>
                  <a:gd name="T16" fmla="*/ 10 w 17"/>
                  <a:gd name="T17" fmla="*/ 29 h 31"/>
                  <a:gd name="T18" fmla="*/ 15 w 17"/>
                  <a:gd name="T19" fmla="*/ 30 h 31"/>
                  <a:gd name="T20" fmla="*/ 16 w 17"/>
                  <a:gd name="T21" fmla="*/ 30 h 31"/>
                  <a:gd name="T22" fmla="*/ 16 w 17"/>
                  <a:gd name="T23" fmla="*/ 24 h 31"/>
                  <a:gd name="T24" fmla="*/ 9 w 17"/>
                  <a:gd name="T25" fmla="*/ 22 h 31"/>
                  <a:gd name="T26" fmla="*/ 6 w 17"/>
                  <a:gd name="T27" fmla="*/ 19 h 31"/>
                  <a:gd name="T28" fmla="*/ 5 w 17"/>
                  <a:gd name="T29" fmla="*/ 15 h 31"/>
                  <a:gd name="T30" fmla="*/ 6 w 17"/>
                  <a:gd name="T31" fmla="*/ 11 h 31"/>
                  <a:gd name="T32" fmla="*/ 8 w 17"/>
                  <a:gd name="T33" fmla="*/ 7 h 31"/>
                  <a:gd name="T34" fmla="*/ 11 w 17"/>
                  <a:gd name="T35" fmla="*/ 5 h 31"/>
                  <a:gd name="T36" fmla="*/ 16 w 17"/>
                  <a:gd name="T3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1">
                    <a:moveTo>
                      <a:pt x="16" y="4"/>
                    </a:moveTo>
                    <a:lnTo>
                      <a:pt x="16" y="0"/>
                    </a:lnTo>
                    <a:lnTo>
                      <a:pt x="10" y="0"/>
                    </a:lnTo>
                    <a:lnTo>
                      <a:pt x="5" y="3"/>
                    </a:lnTo>
                    <a:lnTo>
                      <a:pt x="1" y="8"/>
                    </a:lnTo>
                    <a:lnTo>
                      <a:pt x="0" y="16"/>
                    </a:lnTo>
                    <a:lnTo>
                      <a:pt x="1" y="22"/>
                    </a:lnTo>
                    <a:lnTo>
                      <a:pt x="5" y="26"/>
                    </a:lnTo>
                    <a:lnTo>
                      <a:pt x="10" y="29"/>
                    </a:lnTo>
                    <a:lnTo>
                      <a:pt x="15" y="30"/>
                    </a:lnTo>
                    <a:lnTo>
                      <a:pt x="16" y="30"/>
                    </a:lnTo>
                    <a:lnTo>
                      <a:pt x="16" y="24"/>
                    </a:lnTo>
                    <a:lnTo>
                      <a:pt x="9" y="22"/>
                    </a:lnTo>
                    <a:lnTo>
                      <a:pt x="6" y="19"/>
                    </a:lnTo>
                    <a:lnTo>
                      <a:pt x="5" y="15"/>
                    </a:lnTo>
                    <a:lnTo>
                      <a:pt x="6" y="11"/>
                    </a:lnTo>
                    <a:lnTo>
                      <a:pt x="8" y="7"/>
                    </a:lnTo>
                    <a:lnTo>
                      <a:pt x="11" y="5"/>
                    </a:lnTo>
                    <a:lnTo>
                      <a:pt x="16" y="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19" name="Freeform 75"/>
              <p:cNvSpPr>
                <a:spLocks/>
              </p:cNvSpPr>
              <p:nvPr/>
            </p:nvSpPr>
            <p:spPr bwMode="auto">
              <a:xfrm>
                <a:off x="571" y="4774"/>
                <a:ext cx="17" cy="17"/>
              </a:xfrm>
              <a:custGeom>
                <a:avLst/>
                <a:gdLst>
                  <a:gd name="T0" fmla="*/ 16 w 17"/>
                  <a:gd name="T1" fmla="*/ 10 h 17"/>
                  <a:gd name="T2" fmla="*/ 16 w 17"/>
                  <a:gd name="T3" fmla="*/ 0 h 17"/>
                  <a:gd name="T4" fmla="*/ 9 w 17"/>
                  <a:gd name="T5" fmla="*/ 5 h 17"/>
                  <a:gd name="T6" fmla="*/ 2 w 17"/>
                  <a:gd name="T7" fmla="*/ 8 h 17"/>
                  <a:gd name="T8" fmla="*/ 0 w 17"/>
                  <a:gd name="T9" fmla="*/ 12 h 17"/>
                  <a:gd name="T10" fmla="*/ 1 w 17"/>
                  <a:gd name="T11" fmla="*/ 14 h 17"/>
                  <a:gd name="T12" fmla="*/ 3 w 17"/>
                  <a:gd name="T13" fmla="*/ 16 h 17"/>
                  <a:gd name="T14" fmla="*/ 13 w 17"/>
                  <a:gd name="T15" fmla="*/ 12 h 17"/>
                  <a:gd name="T16" fmla="*/ 16 w 17"/>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6" y="10"/>
                    </a:moveTo>
                    <a:lnTo>
                      <a:pt x="16" y="0"/>
                    </a:lnTo>
                    <a:lnTo>
                      <a:pt x="9" y="5"/>
                    </a:lnTo>
                    <a:lnTo>
                      <a:pt x="2" y="8"/>
                    </a:lnTo>
                    <a:lnTo>
                      <a:pt x="0" y="12"/>
                    </a:lnTo>
                    <a:lnTo>
                      <a:pt x="1" y="14"/>
                    </a:lnTo>
                    <a:lnTo>
                      <a:pt x="3" y="16"/>
                    </a:lnTo>
                    <a:lnTo>
                      <a:pt x="13" y="12"/>
                    </a:lnTo>
                    <a:lnTo>
                      <a:pt x="16" y="1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0" name="Freeform 76"/>
              <p:cNvSpPr>
                <a:spLocks/>
              </p:cNvSpPr>
              <p:nvPr/>
            </p:nvSpPr>
            <p:spPr bwMode="auto">
              <a:xfrm>
                <a:off x="635" y="4623"/>
                <a:ext cx="18" cy="49"/>
              </a:xfrm>
              <a:custGeom>
                <a:avLst/>
                <a:gdLst>
                  <a:gd name="T0" fmla="*/ 0 w 18"/>
                  <a:gd name="T1" fmla="*/ 42 h 49"/>
                  <a:gd name="T2" fmla="*/ 0 w 18"/>
                  <a:gd name="T3" fmla="*/ 48 h 49"/>
                  <a:gd name="T4" fmla="*/ 7 w 18"/>
                  <a:gd name="T5" fmla="*/ 46 h 49"/>
                  <a:gd name="T6" fmla="*/ 12 w 18"/>
                  <a:gd name="T7" fmla="*/ 41 h 49"/>
                  <a:gd name="T8" fmla="*/ 16 w 18"/>
                  <a:gd name="T9" fmla="*/ 32 h 49"/>
                  <a:gd name="T10" fmla="*/ 17 w 18"/>
                  <a:gd name="T11" fmla="*/ 20 h 49"/>
                  <a:gd name="T12" fmla="*/ 16 w 18"/>
                  <a:gd name="T13" fmla="*/ 12 h 49"/>
                  <a:gd name="T14" fmla="*/ 13 w 18"/>
                  <a:gd name="T15" fmla="*/ 6 h 49"/>
                  <a:gd name="T16" fmla="*/ 8 w 18"/>
                  <a:gd name="T17" fmla="*/ 1 h 49"/>
                  <a:gd name="T18" fmla="*/ 0 w 18"/>
                  <a:gd name="T19" fmla="*/ 0 h 49"/>
                  <a:gd name="T20" fmla="*/ 0 w 18"/>
                  <a:gd name="T21" fmla="*/ 0 h 49"/>
                  <a:gd name="T22" fmla="*/ 0 w 18"/>
                  <a:gd name="T23" fmla="*/ 6 h 49"/>
                  <a:gd name="T24" fmla="*/ 0 w 18"/>
                  <a:gd name="T25" fmla="*/ 5 h 49"/>
                  <a:gd name="T26" fmla="*/ 0 w 18"/>
                  <a:gd name="T27" fmla="*/ 5 h 49"/>
                  <a:gd name="T28" fmla="*/ 4 w 18"/>
                  <a:gd name="T29" fmla="*/ 6 h 49"/>
                  <a:gd name="T30" fmla="*/ 8 w 18"/>
                  <a:gd name="T31" fmla="*/ 9 h 49"/>
                  <a:gd name="T32" fmla="*/ 11 w 18"/>
                  <a:gd name="T33" fmla="*/ 21 h 49"/>
                  <a:gd name="T34" fmla="*/ 8 w 18"/>
                  <a:gd name="T35" fmla="*/ 35 h 49"/>
                  <a:gd name="T36" fmla="*/ 5 w 18"/>
                  <a:gd name="T37" fmla="*/ 40 h 49"/>
                  <a:gd name="T38" fmla="*/ 0 w 18"/>
                  <a:gd name="T3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49">
                    <a:moveTo>
                      <a:pt x="0" y="42"/>
                    </a:moveTo>
                    <a:lnTo>
                      <a:pt x="0" y="48"/>
                    </a:lnTo>
                    <a:lnTo>
                      <a:pt x="7" y="46"/>
                    </a:lnTo>
                    <a:lnTo>
                      <a:pt x="12" y="41"/>
                    </a:lnTo>
                    <a:lnTo>
                      <a:pt x="16" y="32"/>
                    </a:lnTo>
                    <a:lnTo>
                      <a:pt x="17" y="20"/>
                    </a:lnTo>
                    <a:lnTo>
                      <a:pt x="16" y="12"/>
                    </a:lnTo>
                    <a:lnTo>
                      <a:pt x="13" y="6"/>
                    </a:lnTo>
                    <a:lnTo>
                      <a:pt x="8" y="1"/>
                    </a:lnTo>
                    <a:lnTo>
                      <a:pt x="0" y="0"/>
                    </a:lnTo>
                    <a:lnTo>
                      <a:pt x="0" y="0"/>
                    </a:lnTo>
                    <a:lnTo>
                      <a:pt x="0" y="6"/>
                    </a:lnTo>
                    <a:lnTo>
                      <a:pt x="0" y="5"/>
                    </a:lnTo>
                    <a:lnTo>
                      <a:pt x="0" y="5"/>
                    </a:lnTo>
                    <a:lnTo>
                      <a:pt x="4" y="6"/>
                    </a:lnTo>
                    <a:lnTo>
                      <a:pt x="8" y="9"/>
                    </a:lnTo>
                    <a:lnTo>
                      <a:pt x="11" y="21"/>
                    </a:lnTo>
                    <a:lnTo>
                      <a:pt x="8" y="35"/>
                    </a:lnTo>
                    <a:lnTo>
                      <a:pt x="5" y="40"/>
                    </a:lnTo>
                    <a:lnTo>
                      <a:pt x="0" y="42"/>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1" name="Freeform 77"/>
              <p:cNvSpPr>
                <a:spLocks/>
              </p:cNvSpPr>
              <p:nvPr/>
            </p:nvSpPr>
            <p:spPr bwMode="auto">
              <a:xfrm>
                <a:off x="597" y="4623"/>
                <a:ext cx="20" cy="48"/>
              </a:xfrm>
              <a:custGeom>
                <a:avLst/>
                <a:gdLst>
                  <a:gd name="T0" fmla="*/ 15 w 20"/>
                  <a:gd name="T1" fmla="*/ 47 h 48"/>
                  <a:gd name="T2" fmla="*/ 10 w 20"/>
                  <a:gd name="T3" fmla="*/ 47 h 48"/>
                  <a:gd name="T4" fmla="*/ 4 w 20"/>
                  <a:gd name="T5" fmla="*/ 47 h 48"/>
                  <a:gd name="T6" fmla="*/ 1 w 20"/>
                  <a:gd name="T7" fmla="*/ 47 h 48"/>
                  <a:gd name="T8" fmla="*/ 0 w 20"/>
                  <a:gd name="T9" fmla="*/ 44 h 48"/>
                  <a:gd name="T10" fmla="*/ 1 w 20"/>
                  <a:gd name="T11" fmla="*/ 42 h 48"/>
                  <a:gd name="T12" fmla="*/ 4 w 20"/>
                  <a:gd name="T13" fmla="*/ 41 h 48"/>
                  <a:gd name="T14" fmla="*/ 6 w 20"/>
                  <a:gd name="T15" fmla="*/ 41 h 48"/>
                  <a:gd name="T16" fmla="*/ 7 w 20"/>
                  <a:gd name="T17" fmla="*/ 41 h 48"/>
                  <a:gd name="T18" fmla="*/ 6 w 20"/>
                  <a:gd name="T19" fmla="*/ 37 h 48"/>
                  <a:gd name="T20" fmla="*/ 6 w 20"/>
                  <a:gd name="T21" fmla="*/ 33 h 48"/>
                  <a:gd name="T22" fmla="*/ 7 w 20"/>
                  <a:gd name="T23" fmla="*/ 21 h 48"/>
                  <a:gd name="T24" fmla="*/ 8 w 20"/>
                  <a:gd name="T25" fmla="*/ 10 h 48"/>
                  <a:gd name="T26" fmla="*/ 3 w 20"/>
                  <a:gd name="T27" fmla="*/ 12 h 48"/>
                  <a:gd name="T28" fmla="*/ 0 w 20"/>
                  <a:gd name="T29" fmla="*/ 11 h 48"/>
                  <a:gd name="T30" fmla="*/ 0 w 20"/>
                  <a:gd name="T31" fmla="*/ 10 h 48"/>
                  <a:gd name="T32" fmla="*/ 2 w 20"/>
                  <a:gd name="T33" fmla="*/ 6 h 48"/>
                  <a:gd name="T34" fmla="*/ 7 w 20"/>
                  <a:gd name="T35" fmla="*/ 2 h 48"/>
                  <a:gd name="T36" fmla="*/ 12 w 20"/>
                  <a:gd name="T37" fmla="*/ 0 h 48"/>
                  <a:gd name="T38" fmla="*/ 13 w 20"/>
                  <a:gd name="T39" fmla="*/ 2 h 48"/>
                  <a:gd name="T40" fmla="*/ 13 w 20"/>
                  <a:gd name="T41" fmla="*/ 4 h 48"/>
                  <a:gd name="T42" fmla="*/ 13 w 20"/>
                  <a:gd name="T43" fmla="*/ 6 h 48"/>
                  <a:gd name="T44" fmla="*/ 13 w 20"/>
                  <a:gd name="T45" fmla="*/ 9 h 48"/>
                  <a:gd name="T46" fmla="*/ 13 w 20"/>
                  <a:gd name="T47" fmla="*/ 12 h 48"/>
                  <a:gd name="T48" fmla="*/ 12 w 20"/>
                  <a:gd name="T49" fmla="*/ 23 h 48"/>
                  <a:gd name="T50" fmla="*/ 12 w 20"/>
                  <a:gd name="T51" fmla="*/ 33 h 48"/>
                  <a:gd name="T52" fmla="*/ 12 w 20"/>
                  <a:gd name="T53" fmla="*/ 37 h 48"/>
                  <a:gd name="T54" fmla="*/ 12 w 20"/>
                  <a:gd name="T55" fmla="*/ 41 h 48"/>
                  <a:gd name="T56" fmla="*/ 15 w 20"/>
                  <a:gd name="T57" fmla="*/ 41 h 48"/>
                  <a:gd name="T58" fmla="*/ 18 w 20"/>
                  <a:gd name="T59" fmla="*/ 42 h 48"/>
                  <a:gd name="T60" fmla="*/ 19 w 20"/>
                  <a:gd name="T61" fmla="*/ 44 h 48"/>
                  <a:gd name="T62" fmla="*/ 18 w 20"/>
                  <a:gd name="T63" fmla="*/ 46 h 48"/>
                  <a:gd name="T64" fmla="*/ 15 w 20"/>
                  <a:gd name="T65" fmla="*/ 47 h 48"/>
                  <a:gd name="T66" fmla="*/ 15 w 20"/>
                  <a:gd name="T6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48">
                    <a:moveTo>
                      <a:pt x="15" y="47"/>
                    </a:moveTo>
                    <a:lnTo>
                      <a:pt x="10" y="47"/>
                    </a:lnTo>
                    <a:lnTo>
                      <a:pt x="4" y="47"/>
                    </a:lnTo>
                    <a:lnTo>
                      <a:pt x="1" y="47"/>
                    </a:lnTo>
                    <a:lnTo>
                      <a:pt x="0" y="44"/>
                    </a:lnTo>
                    <a:lnTo>
                      <a:pt x="1" y="42"/>
                    </a:lnTo>
                    <a:lnTo>
                      <a:pt x="4" y="41"/>
                    </a:lnTo>
                    <a:lnTo>
                      <a:pt x="6" y="41"/>
                    </a:lnTo>
                    <a:lnTo>
                      <a:pt x="7" y="41"/>
                    </a:lnTo>
                    <a:lnTo>
                      <a:pt x="6" y="37"/>
                    </a:lnTo>
                    <a:lnTo>
                      <a:pt x="6" y="33"/>
                    </a:lnTo>
                    <a:lnTo>
                      <a:pt x="7" y="21"/>
                    </a:lnTo>
                    <a:lnTo>
                      <a:pt x="8" y="10"/>
                    </a:lnTo>
                    <a:lnTo>
                      <a:pt x="3" y="12"/>
                    </a:lnTo>
                    <a:lnTo>
                      <a:pt x="0" y="11"/>
                    </a:lnTo>
                    <a:lnTo>
                      <a:pt x="0" y="10"/>
                    </a:lnTo>
                    <a:lnTo>
                      <a:pt x="2" y="6"/>
                    </a:lnTo>
                    <a:lnTo>
                      <a:pt x="7" y="2"/>
                    </a:lnTo>
                    <a:lnTo>
                      <a:pt x="12" y="0"/>
                    </a:lnTo>
                    <a:lnTo>
                      <a:pt x="13" y="2"/>
                    </a:lnTo>
                    <a:lnTo>
                      <a:pt x="13" y="4"/>
                    </a:lnTo>
                    <a:lnTo>
                      <a:pt x="13" y="6"/>
                    </a:lnTo>
                    <a:lnTo>
                      <a:pt x="13" y="9"/>
                    </a:lnTo>
                    <a:lnTo>
                      <a:pt x="13" y="12"/>
                    </a:lnTo>
                    <a:lnTo>
                      <a:pt x="12" y="23"/>
                    </a:lnTo>
                    <a:lnTo>
                      <a:pt x="12" y="33"/>
                    </a:lnTo>
                    <a:lnTo>
                      <a:pt x="12" y="37"/>
                    </a:lnTo>
                    <a:lnTo>
                      <a:pt x="12" y="41"/>
                    </a:lnTo>
                    <a:lnTo>
                      <a:pt x="15" y="41"/>
                    </a:lnTo>
                    <a:lnTo>
                      <a:pt x="18" y="42"/>
                    </a:lnTo>
                    <a:lnTo>
                      <a:pt x="19" y="44"/>
                    </a:lnTo>
                    <a:lnTo>
                      <a:pt x="18" y="46"/>
                    </a:lnTo>
                    <a:lnTo>
                      <a:pt x="15" y="47"/>
                    </a:lnTo>
                    <a:lnTo>
                      <a:pt x="15" y="47"/>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2" name="Freeform 78"/>
              <p:cNvSpPr>
                <a:spLocks/>
              </p:cNvSpPr>
              <p:nvPr/>
            </p:nvSpPr>
            <p:spPr bwMode="auto">
              <a:xfrm>
                <a:off x="620" y="4623"/>
                <a:ext cx="17" cy="49"/>
              </a:xfrm>
              <a:custGeom>
                <a:avLst/>
                <a:gdLst>
                  <a:gd name="T0" fmla="*/ 16 w 17"/>
                  <a:gd name="T1" fmla="*/ 6 h 49"/>
                  <a:gd name="T2" fmla="*/ 16 w 17"/>
                  <a:gd name="T3" fmla="*/ 0 h 49"/>
                  <a:gd name="T4" fmla="*/ 9 w 17"/>
                  <a:gd name="T5" fmla="*/ 1 h 49"/>
                  <a:gd name="T6" fmla="*/ 3 w 17"/>
                  <a:gd name="T7" fmla="*/ 7 h 49"/>
                  <a:gd name="T8" fmla="*/ 1 w 17"/>
                  <a:gd name="T9" fmla="*/ 14 h 49"/>
                  <a:gd name="T10" fmla="*/ 0 w 17"/>
                  <a:gd name="T11" fmla="*/ 22 h 49"/>
                  <a:gd name="T12" fmla="*/ 2 w 17"/>
                  <a:gd name="T13" fmla="*/ 40 h 49"/>
                  <a:gd name="T14" fmla="*/ 8 w 17"/>
                  <a:gd name="T15" fmla="*/ 45 h 49"/>
                  <a:gd name="T16" fmla="*/ 15 w 17"/>
                  <a:gd name="T17" fmla="*/ 48 h 49"/>
                  <a:gd name="T18" fmla="*/ 15 w 17"/>
                  <a:gd name="T19" fmla="*/ 48 h 49"/>
                  <a:gd name="T20" fmla="*/ 16 w 17"/>
                  <a:gd name="T21" fmla="*/ 48 h 49"/>
                  <a:gd name="T22" fmla="*/ 16 w 17"/>
                  <a:gd name="T23" fmla="*/ 42 h 49"/>
                  <a:gd name="T24" fmla="*/ 15 w 17"/>
                  <a:gd name="T25" fmla="*/ 42 h 49"/>
                  <a:gd name="T26" fmla="*/ 11 w 17"/>
                  <a:gd name="T27" fmla="*/ 41 h 49"/>
                  <a:gd name="T28" fmla="*/ 8 w 17"/>
                  <a:gd name="T29" fmla="*/ 37 h 49"/>
                  <a:gd name="T30" fmla="*/ 5 w 17"/>
                  <a:gd name="T31" fmla="*/ 22 h 49"/>
                  <a:gd name="T32" fmla="*/ 8 w 17"/>
                  <a:gd name="T33" fmla="*/ 11 h 49"/>
                  <a:gd name="T34" fmla="*/ 11 w 17"/>
                  <a:gd name="T35" fmla="*/ 7 h 49"/>
                  <a:gd name="T36" fmla="*/ 16 w 17"/>
                  <a:gd name="T37"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49">
                    <a:moveTo>
                      <a:pt x="16" y="6"/>
                    </a:moveTo>
                    <a:lnTo>
                      <a:pt x="16" y="0"/>
                    </a:lnTo>
                    <a:lnTo>
                      <a:pt x="9" y="1"/>
                    </a:lnTo>
                    <a:lnTo>
                      <a:pt x="3" y="7"/>
                    </a:lnTo>
                    <a:lnTo>
                      <a:pt x="1" y="14"/>
                    </a:lnTo>
                    <a:lnTo>
                      <a:pt x="0" y="22"/>
                    </a:lnTo>
                    <a:lnTo>
                      <a:pt x="2" y="40"/>
                    </a:lnTo>
                    <a:lnTo>
                      <a:pt x="8" y="45"/>
                    </a:lnTo>
                    <a:lnTo>
                      <a:pt x="15" y="48"/>
                    </a:lnTo>
                    <a:lnTo>
                      <a:pt x="15" y="48"/>
                    </a:lnTo>
                    <a:lnTo>
                      <a:pt x="16" y="48"/>
                    </a:lnTo>
                    <a:lnTo>
                      <a:pt x="16" y="42"/>
                    </a:lnTo>
                    <a:lnTo>
                      <a:pt x="15" y="42"/>
                    </a:lnTo>
                    <a:lnTo>
                      <a:pt x="11" y="41"/>
                    </a:lnTo>
                    <a:lnTo>
                      <a:pt x="8" y="37"/>
                    </a:lnTo>
                    <a:lnTo>
                      <a:pt x="5" y="22"/>
                    </a:lnTo>
                    <a:lnTo>
                      <a:pt x="8" y="11"/>
                    </a:lnTo>
                    <a:lnTo>
                      <a:pt x="11" y="7"/>
                    </a:lnTo>
                    <a:lnTo>
                      <a:pt x="16" y="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3" name="Freeform 79"/>
              <p:cNvSpPr>
                <a:spLocks/>
              </p:cNvSpPr>
              <p:nvPr/>
            </p:nvSpPr>
            <p:spPr bwMode="auto">
              <a:xfrm>
                <a:off x="671" y="4542"/>
                <a:ext cx="19" cy="49"/>
              </a:xfrm>
              <a:custGeom>
                <a:avLst/>
                <a:gdLst>
                  <a:gd name="T0" fmla="*/ 15 w 19"/>
                  <a:gd name="T1" fmla="*/ 48 h 49"/>
                  <a:gd name="T2" fmla="*/ 9 w 19"/>
                  <a:gd name="T3" fmla="*/ 48 h 49"/>
                  <a:gd name="T4" fmla="*/ 4 w 19"/>
                  <a:gd name="T5" fmla="*/ 48 h 49"/>
                  <a:gd name="T6" fmla="*/ 1 w 19"/>
                  <a:gd name="T7" fmla="*/ 48 h 49"/>
                  <a:gd name="T8" fmla="*/ 0 w 19"/>
                  <a:gd name="T9" fmla="*/ 45 h 49"/>
                  <a:gd name="T10" fmla="*/ 1 w 19"/>
                  <a:gd name="T11" fmla="*/ 43 h 49"/>
                  <a:gd name="T12" fmla="*/ 4 w 19"/>
                  <a:gd name="T13" fmla="*/ 42 h 49"/>
                  <a:gd name="T14" fmla="*/ 6 w 19"/>
                  <a:gd name="T15" fmla="*/ 42 h 49"/>
                  <a:gd name="T16" fmla="*/ 6 w 19"/>
                  <a:gd name="T17" fmla="*/ 42 h 49"/>
                  <a:gd name="T18" fmla="*/ 6 w 19"/>
                  <a:gd name="T19" fmla="*/ 38 h 49"/>
                  <a:gd name="T20" fmla="*/ 6 w 19"/>
                  <a:gd name="T21" fmla="*/ 33 h 49"/>
                  <a:gd name="T22" fmla="*/ 6 w 19"/>
                  <a:gd name="T23" fmla="*/ 21 h 49"/>
                  <a:gd name="T24" fmla="*/ 7 w 19"/>
                  <a:gd name="T25" fmla="*/ 9 h 49"/>
                  <a:gd name="T26" fmla="*/ 2 w 19"/>
                  <a:gd name="T27" fmla="*/ 13 h 49"/>
                  <a:gd name="T28" fmla="*/ 1 w 19"/>
                  <a:gd name="T29" fmla="*/ 12 h 49"/>
                  <a:gd name="T30" fmla="*/ 0 w 19"/>
                  <a:gd name="T31" fmla="*/ 9 h 49"/>
                  <a:gd name="T32" fmla="*/ 2 w 19"/>
                  <a:gd name="T33" fmla="*/ 6 h 49"/>
                  <a:gd name="T34" fmla="*/ 6 w 19"/>
                  <a:gd name="T35" fmla="*/ 2 h 49"/>
                  <a:gd name="T36" fmla="*/ 11 w 19"/>
                  <a:gd name="T37" fmla="*/ 0 h 49"/>
                  <a:gd name="T38" fmla="*/ 13 w 19"/>
                  <a:gd name="T39" fmla="*/ 2 h 49"/>
                  <a:gd name="T40" fmla="*/ 13 w 19"/>
                  <a:gd name="T41" fmla="*/ 4 h 49"/>
                  <a:gd name="T42" fmla="*/ 13 w 19"/>
                  <a:gd name="T43" fmla="*/ 6 h 49"/>
                  <a:gd name="T44" fmla="*/ 13 w 19"/>
                  <a:gd name="T45" fmla="*/ 9 h 49"/>
                  <a:gd name="T46" fmla="*/ 13 w 19"/>
                  <a:gd name="T47" fmla="*/ 12 h 49"/>
                  <a:gd name="T48" fmla="*/ 12 w 19"/>
                  <a:gd name="T49" fmla="*/ 23 h 49"/>
                  <a:gd name="T50" fmla="*/ 11 w 19"/>
                  <a:gd name="T51" fmla="*/ 33 h 49"/>
                  <a:gd name="T52" fmla="*/ 11 w 19"/>
                  <a:gd name="T53" fmla="*/ 38 h 49"/>
                  <a:gd name="T54" fmla="*/ 12 w 19"/>
                  <a:gd name="T55" fmla="*/ 42 h 49"/>
                  <a:gd name="T56" fmla="*/ 15 w 19"/>
                  <a:gd name="T57" fmla="*/ 42 h 49"/>
                  <a:gd name="T58" fmla="*/ 17 w 19"/>
                  <a:gd name="T59" fmla="*/ 43 h 49"/>
                  <a:gd name="T60" fmla="*/ 18 w 19"/>
                  <a:gd name="T61" fmla="*/ 45 h 49"/>
                  <a:gd name="T62" fmla="*/ 17 w 19"/>
                  <a:gd name="T63" fmla="*/ 47 h 49"/>
                  <a:gd name="T64" fmla="*/ 15 w 19"/>
                  <a:gd name="T65" fmla="*/ 48 h 49"/>
                  <a:gd name="T66" fmla="*/ 15 w 19"/>
                  <a:gd name="T6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49">
                    <a:moveTo>
                      <a:pt x="15" y="48"/>
                    </a:moveTo>
                    <a:lnTo>
                      <a:pt x="9" y="48"/>
                    </a:lnTo>
                    <a:lnTo>
                      <a:pt x="4" y="48"/>
                    </a:lnTo>
                    <a:lnTo>
                      <a:pt x="1" y="48"/>
                    </a:lnTo>
                    <a:lnTo>
                      <a:pt x="0" y="45"/>
                    </a:lnTo>
                    <a:lnTo>
                      <a:pt x="1" y="43"/>
                    </a:lnTo>
                    <a:lnTo>
                      <a:pt x="4" y="42"/>
                    </a:lnTo>
                    <a:lnTo>
                      <a:pt x="6" y="42"/>
                    </a:lnTo>
                    <a:lnTo>
                      <a:pt x="6" y="42"/>
                    </a:lnTo>
                    <a:lnTo>
                      <a:pt x="6" y="38"/>
                    </a:lnTo>
                    <a:lnTo>
                      <a:pt x="6" y="33"/>
                    </a:lnTo>
                    <a:lnTo>
                      <a:pt x="6" y="21"/>
                    </a:lnTo>
                    <a:lnTo>
                      <a:pt x="7" y="9"/>
                    </a:lnTo>
                    <a:lnTo>
                      <a:pt x="2" y="13"/>
                    </a:lnTo>
                    <a:lnTo>
                      <a:pt x="1" y="12"/>
                    </a:lnTo>
                    <a:lnTo>
                      <a:pt x="0" y="9"/>
                    </a:lnTo>
                    <a:lnTo>
                      <a:pt x="2" y="6"/>
                    </a:lnTo>
                    <a:lnTo>
                      <a:pt x="6" y="2"/>
                    </a:lnTo>
                    <a:lnTo>
                      <a:pt x="11" y="0"/>
                    </a:lnTo>
                    <a:lnTo>
                      <a:pt x="13" y="2"/>
                    </a:lnTo>
                    <a:lnTo>
                      <a:pt x="13" y="4"/>
                    </a:lnTo>
                    <a:lnTo>
                      <a:pt x="13" y="6"/>
                    </a:lnTo>
                    <a:lnTo>
                      <a:pt x="13" y="9"/>
                    </a:lnTo>
                    <a:lnTo>
                      <a:pt x="13" y="12"/>
                    </a:lnTo>
                    <a:lnTo>
                      <a:pt x="12" y="23"/>
                    </a:lnTo>
                    <a:lnTo>
                      <a:pt x="11" y="33"/>
                    </a:lnTo>
                    <a:lnTo>
                      <a:pt x="11" y="38"/>
                    </a:lnTo>
                    <a:lnTo>
                      <a:pt x="12" y="42"/>
                    </a:lnTo>
                    <a:lnTo>
                      <a:pt x="15" y="42"/>
                    </a:lnTo>
                    <a:lnTo>
                      <a:pt x="17" y="43"/>
                    </a:lnTo>
                    <a:lnTo>
                      <a:pt x="18" y="45"/>
                    </a:lnTo>
                    <a:lnTo>
                      <a:pt x="17" y="47"/>
                    </a:lnTo>
                    <a:lnTo>
                      <a:pt x="15" y="48"/>
                    </a:lnTo>
                    <a:lnTo>
                      <a:pt x="15" y="48"/>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4" name="Freeform 80"/>
              <p:cNvSpPr>
                <a:spLocks/>
              </p:cNvSpPr>
              <p:nvPr/>
            </p:nvSpPr>
            <p:spPr bwMode="auto">
              <a:xfrm>
                <a:off x="698" y="4542"/>
                <a:ext cx="19" cy="49"/>
              </a:xfrm>
              <a:custGeom>
                <a:avLst/>
                <a:gdLst>
                  <a:gd name="T0" fmla="*/ 15 w 19"/>
                  <a:gd name="T1" fmla="*/ 48 h 49"/>
                  <a:gd name="T2" fmla="*/ 9 w 19"/>
                  <a:gd name="T3" fmla="*/ 48 h 49"/>
                  <a:gd name="T4" fmla="*/ 4 w 19"/>
                  <a:gd name="T5" fmla="*/ 48 h 49"/>
                  <a:gd name="T6" fmla="*/ 1 w 19"/>
                  <a:gd name="T7" fmla="*/ 48 h 49"/>
                  <a:gd name="T8" fmla="*/ 0 w 19"/>
                  <a:gd name="T9" fmla="*/ 45 h 49"/>
                  <a:gd name="T10" fmla="*/ 1 w 19"/>
                  <a:gd name="T11" fmla="*/ 43 h 49"/>
                  <a:gd name="T12" fmla="*/ 4 w 19"/>
                  <a:gd name="T13" fmla="*/ 42 h 49"/>
                  <a:gd name="T14" fmla="*/ 5 w 19"/>
                  <a:gd name="T15" fmla="*/ 42 h 49"/>
                  <a:gd name="T16" fmla="*/ 6 w 19"/>
                  <a:gd name="T17" fmla="*/ 42 h 49"/>
                  <a:gd name="T18" fmla="*/ 6 w 19"/>
                  <a:gd name="T19" fmla="*/ 38 h 49"/>
                  <a:gd name="T20" fmla="*/ 6 w 19"/>
                  <a:gd name="T21" fmla="*/ 33 h 49"/>
                  <a:gd name="T22" fmla="*/ 6 w 19"/>
                  <a:gd name="T23" fmla="*/ 21 h 49"/>
                  <a:gd name="T24" fmla="*/ 7 w 19"/>
                  <a:gd name="T25" fmla="*/ 9 h 49"/>
                  <a:gd name="T26" fmla="*/ 2 w 19"/>
                  <a:gd name="T27" fmla="*/ 13 h 49"/>
                  <a:gd name="T28" fmla="*/ 1 w 19"/>
                  <a:gd name="T29" fmla="*/ 12 h 49"/>
                  <a:gd name="T30" fmla="*/ 0 w 19"/>
                  <a:gd name="T31" fmla="*/ 9 h 49"/>
                  <a:gd name="T32" fmla="*/ 2 w 19"/>
                  <a:gd name="T33" fmla="*/ 6 h 49"/>
                  <a:gd name="T34" fmla="*/ 6 w 19"/>
                  <a:gd name="T35" fmla="*/ 2 h 49"/>
                  <a:gd name="T36" fmla="*/ 11 w 19"/>
                  <a:gd name="T37" fmla="*/ 0 h 49"/>
                  <a:gd name="T38" fmla="*/ 13 w 19"/>
                  <a:gd name="T39" fmla="*/ 2 h 49"/>
                  <a:gd name="T40" fmla="*/ 13 w 19"/>
                  <a:gd name="T41" fmla="*/ 4 h 49"/>
                  <a:gd name="T42" fmla="*/ 13 w 19"/>
                  <a:gd name="T43" fmla="*/ 6 h 49"/>
                  <a:gd name="T44" fmla="*/ 13 w 19"/>
                  <a:gd name="T45" fmla="*/ 9 h 49"/>
                  <a:gd name="T46" fmla="*/ 13 w 19"/>
                  <a:gd name="T47" fmla="*/ 12 h 49"/>
                  <a:gd name="T48" fmla="*/ 12 w 19"/>
                  <a:gd name="T49" fmla="*/ 23 h 49"/>
                  <a:gd name="T50" fmla="*/ 11 w 19"/>
                  <a:gd name="T51" fmla="*/ 33 h 49"/>
                  <a:gd name="T52" fmla="*/ 11 w 19"/>
                  <a:gd name="T53" fmla="*/ 38 h 49"/>
                  <a:gd name="T54" fmla="*/ 12 w 19"/>
                  <a:gd name="T55" fmla="*/ 42 h 49"/>
                  <a:gd name="T56" fmla="*/ 15 w 19"/>
                  <a:gd name="T57" fmla="*/ 42 h 49"/>
                  <a:gd name="T58" fmla="*/ 17 w 19"/>
                  <a:gd name="T59" fmla="*/ 43 h 49"/>
                  <a:gd name="T60" fmla="*/ 18 w 19"/>
                  <a:gd name="T61" fmla="*/ 45 h 49"/>
                  <a:gd name="T62" fmla="*/ 17 w 19"/>
                  <a:gd name="T63" fmla="*/ 47 h 49"/>
                  <a:gd name="T64" fmla="*/ 15 w 19"/>
                  <a:gd name="T65" fmla="*/ 48 h 49"/>
                  <a:gd name="T66" fmla="*/ 15 w 19"/>
                  <a:gd name="T6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49">
                    <a:moveTo>
                      <a:pt x="15" y="48"/>
                    </a:moveTo>
                    <a:lnTo>
                      <a:pt x="9" y="48"/>
                    </a:lnTo>
                    <a:lnTo>
                      <a:pt x="4" y="48"/>
                    </a:lnTo>
                    <a:lnTo>
                      <a:pt x="1" y="48"/>
                    </a:lnTo>
                    <a:lnTo>
                      <a:pt x="0" y="45"/>
                    </a:lnTo>
                    <a:lnTo>
                      <a:pt x="1" y="43"/>
                    </a:lnTo>
                    <a:lnTo>
                      <a:pt x="4" y="42"/>
                    </a:lnTo>
                    <a:lnTo>
                      <a:pt x="5" y="42"/>
                    </a:lnTo>
                    <a:lnTo>
                      <a:pt x="6" y="42"/>
                    </a:lnTo>
                    <a:lnTo>
                      <a:pt x="6" y="38"/>
                    </a:lnTo>
                    <a:lnTo>
                      <a:pt x="6" y="33"/>
                    </a:lnTo>
                    <a:lnTo>
                      <a:pt x="6" y="21"/>
                    </a:lnTo>
                    <a:lnTo>
                      <a:pt x="7" y="9"/>
                    </a:lnTo>
                    <a:lnTo>
                      <a:pt x="2" y="13"/>
                    </a:lnTo>
                    <a:lnTo>
                      <a:pt x="1" y="12"/>
                    </a:lnTo>
                    <a:lnTo>
                      <a:pt x="0" y="9"/>
                    </a:lnTo>
                    <a:lnTo>
                      <a:pt x="2" y="6"/>
                    </a:lnTo>
                    <a:lnTo>
                      <a:pt x="6" y="2"/>
                    </a:lnTo>
                    <a:lnTo>
                      <a:pt x="11" y="0"/>
                    </a:lnTo>
                    <a:lnTo>
                      <a:pt x="13" y="2"/>
                    </a:lnTo>
                    <a:lnTo>
                      <a:pt x="13" y="4"/>
                    </a:lnTo>
                    <a:lnTo>
                      <a:pt x="13" y="6"/>
                    </a:lnTo>
                    <a:lnTo>
                      <a:pt x="13" y="9"/>
                    </a:lnTo>
                    <a:lnTo>
                      <a:pt x="13" y="12"/>
                    </a:lnTo>
                    <a:lnTo>
                      <a:pt x="12" y="23"/>
                    </a:lnTo>
                    <a:lnTo>
                      <a:pt x="11" y="33"/>
                    </a:lnTo>
                    <a:lnTo>
                      <a:pt x="11" y="38"/>
                    </a:lnTo>
                    <a:lnTo>
                      <a:pt x="12" y="42"/>
                    </a:lnTo>
                    <a:lnTo>
                      <a:pt x="15" y="42"/>
                    </a:lnTo>
                    <a:lnTo>
                      <a:pt x="17" y="43"/>
                    </a:lnTo>
                    <a:lnTo>
                      <a:pt x="18" y="45"/>
                    </a:lnTo>
                    <a:lnTo>
                      <a:pt x="17" y="47"/>
                    </a:lnTo>
                    <a:lnTo>
                      <a:pt x="15" y="48"/>
                    </a:lnTo>
                    <a:lnTo>
                      <a:pt x="15" y="48"/>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5" name="Freeform 81"/>
              <p:cNvSpPr>
                <a:spLocks/>
              </p:cNvSpPr>
              <p:nvPr/>
            </p:nvSpPr>
            <p:spPr bwMode="auto">
              <a:xfrm>
                <a:off x="899" y="4920"/>
                <a:ext cx="30" cy="50"/>
              </a:xfrm>
              <a:custGeom>
                <a:avLst/>
                <a:gdLst>
                  <a:gd name="T0" fmla="*/ 12 w 30"/>
                  <a:gd name="T1" fmla="*/ 49 h 50"/>
                  <a:gd name="T2" fmla="*/ 5 w 30"/>
                  <a:gd name="T3" fmla="*/ 47 h 50"/>
                  <a:gd name="T4" fmla="*/ 0 w 30"/>
                  <a:gd name="T5" fmla="*/ 42 h 50"/>
                  <a:gd name="T6" fmla="*/ 0 w 30"/>
                  <a:gd name="T7" fmla="*/ 40 h 50"/>
                  <a:gd name="T8" fmla="*/ 1 w 30"/>
                  <a:gd name="T9" fmla="*/ 38 h 50"/>
                  <a:gd name="T10" fmla="*/ 3 w 30"/>
                  <a:gd name="T11" fmla="*/ 37 h 50"/>
                  <a:gd name="T12" fmla="*/ 5 w 30"/>
                  <a:gd name="T13" fmla="*/ 38 h 50"/>
                  <a:gd name="T14" fmla="*/ 7 w 30"/>
                  <a:gd name="T15" fmla="*/ 41 h 50"/>
                  <a:gd name="T16" fmla="*/ 12 w 30"/>
                  <a:gd name="T17" fmla="*/ 42 h 50"/>
                  <a:gd name="T18" fmla="*/ 16 w 30"/>
                  <a:gd name="T19" fmla="*/ 41 h 50"/>
                  <a:gd name="T20" fmla="*/ 20 w 30"/>
                  <a:gd name="T21" fmla="*/ 38 h 50"/>
                  <a:gd name="T22" fmla="*/ 22 w 30"/>
                  <a:gd name="T23" fmla="*/ 34 h 50"/>
                  <a:gd name="T24" fmla="*/ 23 w 30"/>
                  <a:gd name="T25" fmla="*/ 29 h 50"/>
                  <a:gd name="T26" fmla="*/ 22 w 30"/>
                  <a:gd name="T27" fmla="*/ 22 h 50"/>
                  <a:gd name="T28" fmla="*/ 20 w 30"/>
                  <a:gd name="T29" fmla="*/ 19 h 50"/>
                  <a:gd name="T30" fmla="*/ 16 w 30"/>
                  <a:gd name="T31" fmla="*/ 19 h 50"/>
                  <a:gd name="T32" fmla="*/ 11 w 30"/>
                  <a:gd name="T33" fmla="*/ 19 h 50"/>
                  <a:gd name="T34" fmla="*/ 8 w 30"/>
                  <a:gd name="T35" fmla="*/ 22 h 50"/>
                  <a:gd name="T36" fmla="*/ 5 w 30"/>
                  <a:gd name="T37" fmla="*/ 25 h 50"/>
                  <a:gd name="T38" fmla="*/ 3 w 30"/>
                  <a:gd name="T39" fmla="*/ 27 h 50"/>
                  <a:gd name="T40" fmla="*/ 1 w 30"/>
                  <a:gd name="T41" fmla="*/ 26 h 50"/>
                  <a:gd name="T42" fmla="*/ 0 w 30"/>
                  <a:gd name="T43" fmla="*/ 24 h 50"/>
                  <a:gd name="T44" fmla="*/ 1 w 30"/>
                  <a:gd name="T45" fmla="*/ 18 h 50"/>
                  <a:gd name="T46" fmla="*/ 2 w 30"/>
                  <a:gd name="T47" fmla="*/ 6 h 50"/>
                  <a:gd name="T48" fmla="*/ 1 w 30"/>
                  <a:gd name="T49" fmla="*/ 4 h 50"/>
                  <a:gd name="T50" fmla="*/ 1 w 30"/>
                  <a:gd name="T51" fmla="*/ 2 h 50"/>
                  <a:gd name="T52" fmla="*/ 4 w 30"/>
                  <a:gd name="T53" fmla="*/ 0 h 50"/>
                  <a:gd name="T54" fmla="*/ 5 w 30"/>
                  <a:gd name="T55" fmla="*/ 0 h 50"/>
                  <a:gd name="T56" fmla="*/ 7 w 30"/>
                  <a:gd name="T57" fmla="*/ 0 h 50"/>
                  <a:gd name="T58" fmla="*/ 12 w 30"/>
                  <a:gd name="T59" fmla="*/ 0 h 50"/>
                  <a:gd name="T60" fmla="*/ 16 w 30"/>
                  <a:gd name="T61" fmla="*/ 0 h 50"/>
                  <a:gd name="T62" fmla="*/ 19 w 30"/>
                  <a:gd name="T63" fmla="*/ 0 h 50"/>
                  <a:gd name="T64" fmla="*/ 21 w 30"/>
                  <a:gd name="T65" fmla="*/ 0 h 50"/>
                  <a:gd name="T66" fmla="*/ 23 w 30"/>
                  <a:gd name="T67" fmla="*/ 0 h 50"/>
                  <a:gd name="T68" fmla="*/ 24 w 30"/>
                  <a:gd name="T69" fmla="*/ 0 h 50"/>
                  <a:gd name="T70" fmla="*/ 26 w 30"/>
                  <a:gd name="T71" fmla="*/ 0 h 50"/>
                  <a:gd name="T72" fmla="*/ 27 w 30"/>
                  <a:gd name="T73" fmla="*/ 2 h 50"/>
                  <a:gd name="T74" fmla="*/ 25 w 30"/>
                  <a:gd name="T75" fmla="*/ 5 h 50"/>
                  <a:gd name="T76" fmla="*/ 20 w 30"/>
                  <a:gd name="T77" fmla="*/ 6 h 50"/>
                  <a:gd name="T78" fmla="*/ 18 w 30"/>
                  <a:gd name="T79" fmla="*/ 6 h 50"/>
                  <a:gd name="T80" fmla="*/ 16 w 30"/>
                  <a:gd name="T81" fmla="*/ 6 h 50"/>
                  <a:gd name="T82" fmla="*/ 12 w 30"/>
                  <a:gd name="T83" fmla="*/ 6 h 50"/>
                  <a:gd name="T84" fmla="*/ 7 w 30"/>
                  <a:gd name="T85" fmla="*/ 6 h 50"/>
                  <a:gd name="T86" fmla="*/ 6 w 30"/>
                  <a:gd name="T87" fmla="*/ 16 h 50"/>
                  <a:gd name="T88" fmla="*/ 11 w 30"/>
                  <a:gd name="T89" fmla="*/ 13 h 50"/>
                  <a:gd name="T90" fmla="*/ 16 w 30"/>
                  <a:gd name="T91" fmla="*/ 12 h 50"/>
                  <a:gd name="T92" fmla="*/ 22 w 30"/>
                  <a:gd name="T93" fmla="*/ 14 h 50"/>
                  <a:gd name="T94" fmla="*/ 25 w 30"/>
                  <a:gd name="T95" fmla="*/ 18 h 50"/>
                  <a:gd name="T96" fmla="*/ 29 w 30"/>
                  <a:gd name="T97" fmla="*/ 29 h 50"/>
                  <a:gd name="T98" fmla="*/ 27 w 30"/>
                  <a:gd name="T99" fmla="*/ 36 h 50"/>
                  <a:gd name="T100" fmla="*/ 24 w 30"/>
                  <a:gd name="T101" fmla="*/ 43 h 50"/>
                  <a:gd name="T102" fmla="*/ 19 w 30"/>
                  <a:gd name="T103" fmla="*/ 47 h 50"/>
                  <a:gd name="T104" fmla="*/ 12 w 30"/>
                  <a:gd name="T105" fmla="*/ 48 h 50"/>
                  <a:gd name="T106" fmla="*/ 12 w 30"/>
                  <a:gd name="T10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50">
                    <a:moveTo>
                      <a:pt x="12" y="49"/>
                    </a:moveTo>
                    <a:lnTo>
                      <a:pt x="5" y="47"/>
                    </a:lnTo>
                    <a:lnTo>
                      <a:pt x="0" y="42"/>
                    </a:lnTo>
                    <a:lnTo>
                      <a:pt x="0" y="40"/>
                    </a:lnTo>
                    <a:lnTo>
                      <a:pt x="1" y="38"/>
                    </a:lnTo>
                    <a:lnTo>
                      <a:pt x="3" y="37"/>
                    </a:lnTo>
                    <a:lnTo>
                      <a:pt x="5" y="38"/>
                    </a:lnTo>
                    <a:lnTo>
                      <a:pt x="7" y="41"/>
                    </a:lnTo>
                    <a:lnTo>
                      <a:pt x="12" y="42"/>
                    </a:lnTo>
                    <a:lnTo>
                      <a:pt x="16" y="41"/>
                    </a:lnTo>
                    <a:lnTo>
                      <a:pt x="20" y="38"/>
                    </a:lnTo>
                    <a:lnTo>
                      <a:pt x="22" y="34"/>
                    </a:lnTo>
                    <a:lnTo>
                      <a:pt x="23" y="29"/>
                    </a:lnTo>
                    <a:lnTo>
                      <a:pt x="22" y="22"/>
                    </a:lnTo>
                    <a:lnTo>
                      <a:pt x="20" y="19"/>
                    </a:lnTo>
                    <a:lnTo>
                      <a:pt x="16" y="19"/>
                    </a:lnTo>
                    <a:lnTo>
                      <a:pt x="11" y="19"/>
                    </a:lnTo>
                    <a:lnTo>
                      <a:pt x="8" y="22"/>
                    </a:lnTo>
                    <a:lnTo>
                      <a:pt x="5" y="25"/>
                    </a:lnTo>
                    <a:lnTo>
                      <a:pt x="3" y="27"/>
                    </a:lnTo>
                    <a:lnTo>
                      <a:pt x="1" y="26"/>
                    </a:lnTo>
                    <a:lnTo>
                      <a:pt x="0" y="24"/>
                    </a:lnTo>
                    <a:lnTo>
                      <a:pt x="1" y="18"/>
                    </a:lnTo>
                    <a:lnTo>
                      <a:pt x="2" y="6"/>
                    </a:lnTo>
                    <a:lnTo>
                      <a:pt x="1" y="4"/>
                    </a:lnTo>
                    <a:lnTo>
                      <a:pt x="1" y="2"/>
                    </a:lnTo>
                    <a:lnTo>
                      <a:pt x="4" y="0"/>
                    </a:lnTo>
                    <a:lnTo>
                      <a:pt x="5" y="0"/>
                    </a:lnTo>
                    <a:lnTo>
                      <a:pt x="7" y="0"/>
                    </a:lnTo>
                    <a:lnTo>
                      <a:pt x="12" y="0"/>
                    </a:lnTo>
                    <a:lnTo>
                      <a:pt x="16" y="0"/>
                    </a:lnTo>
                    <a:lnTo>
                      <a:pt x="19" y="0"/>
                    </a:lnTo>
                    <a:lnTo>
                      <a:pt x="21" y="0"/>
                    </a:lnTo>
                    <a:lnTo>
                      <a:pt x="23" y="0"/>
                    </a:lnTo>
                    <a:lnTo>
                      <a:pt x="24" y="0"/>
                    </a:lnTo>
                    <a:lnTo>
                      <a:pt x="26" y="0"/>
                    </a:lnTo>
                    <a:lnTo>
                      <a:pt x="27" y="2"/>
                    </a:lnTo>
                    <a:lnTo>
                      <a:pt x="25" y="5"/>
                    </a:lnTo>
                    <a:lnTo>
                      <a:pt x="20" y="6"/>
                    </a:lnTo>
                    <a:lnTo>
                      <a:pt x="18" y="6"/>
                    </a:lnTo>
                    <a:lnTo>
                      <a:pt x="16" y="6"/>
                    </a:lnTo>
                    <a:lnTo>
                      <a:pt x="12" y="6"/>
                    </a:lnTo>
                    <a:lnTo>
                      <a:pt x="7" y="6"/>
                    </a:lnTo>
                    <a:lnTo>
                      <a:pt x="6" y="16"/>
                    </a:lnTo>
                    <a:lnTo>
                      <a:pt x="11" y="13"/>
                    </a:lnTo>
                    <a:lnTo>
                      <a:pt x="16" y="12"/>
                    </a:lnTo>
                    <a:lnTo>
                      <a:pt x="22" y="14"/>
                    </a:lnTo>
                    <a:lnTo>
                      <a:pt x="25" y="18"/>
                    </a:lnTo>
                    <a:lnTo>
                      <a:pt x="29" y="29"/>
                    </a:lnTo>
                    <a:lnTo>
                      <a:pt x="27" y="36"/>
                    </a:lnTo>
                    <a:lnTo>
                      <a:pt x="24" y="43"/>
                    </a:lnTo>
                    <a:lnTo>
                      <a:pt x="19" y="47"/>
                    </a:lnTo>
                    <a:lnTo>
                      <a:pt x="12" y="48"/>
                    </a:lnTo>
                    <a:lnTo>
                      <a:pt x="12" y="49"/>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6" name="Freeform 82"/>
              <p:cNvSpPr>
                <a:spLocks/>
              </p:cNvSpPr>
              <p:nvPr/>
            </p:nvSpPr>
            <p:spPr bwMode="auto">
              <a:xfrm>
                <a:off x="978" y="4838"/>
                <a:ext cx="19" cy="48"/>
              </a:xfrm>
              <a:custGeom>
                <a:avLst/>
                <a:gdLst>
                  <a:gd name="T0" fmla="*/ 0 w 19"/>
                  <a:gd name="T1" fmla="*/ 27 h 48"/>
                  <a:gd name="T2" fmla="*/ 0 w 19"/>
                  <a:gd name="T3" fmla="*/ 32 h 48"/>
                  <a:gd name="T4" fmla="*/ 5 w 19"/>
                  <a:gd name="T5" fmla="*/ 33 h 48"/>
                  <a:gd name="T6" fmla="*/ 5 w 19"/>
                  <a:gd name="T7" fmla="*/ 39 h 48"/>
                  <a:gd name="T8" fmla="*/ 5 w 19"/>
                  <a:gd name="T9" fmla="*/ 41 h 48"/>
                  <a:gd name="T10" fmla="*/ 5 w 19"/>
                  <a:gd name="T11" fmla="*/ 42 h 48"/>
                  <a:gd name="T12" fmla="*/ 6 w 19"/>
                  <a:gd name="T13" fmla="*/ 46 h 48"/>
                  <a:gd name="T14" fmla="*/ 8 w 19"/>
                  <a:gd name="T15" fmla="*/ 47 h 48"/>
                  <a:gd name="T16" fmla="*/ 11 w 19"/>
                  <a:gd name="T17" fmla="*/ 44 h 48"/>
                  <a:gd name="T18" fmla="*/ 11 w 19"/>
                  <a:gd name="T19" fmla="*/ 33 h 48"/>
                  <a:gd name="T20" fmla="*/ 15 w 19"/>
                  <a:gd name="T21" fmla="*/ 33 h 48"/>
                  <a:gd name="T22" fmla="*/ 18 w 19"/>
                  <a:gd name="T23" fmla="*/ 30 h 48"/>
                  <a:gd name="T24" fmla="*/ 16 w 19"/>
                  <a:gd name="T25" fmla="*/ 28 h 48"/>
                  <a:gd name="T26" fmla="*/ 12 w 19"/>
                  <a:gd name="T27" fmla="*/ 27 h 48"/>
                  <a:gd name="T28" fmla="*/ 11 w 19"/>
                  <a:gd name="T29" fmla="*/ 27 h 48"/>
                  <a:gd name="T30" fmla="*/ 11 w 19"/>
                  <a:gd name="T31" fmla="*/ 2 h 48"/>
                  <a:gd name="T32" fmla="*/ 10 w 19"/>
                  <a:gd name="T33" fmla="*/ 0 h 48"/>
                  <a:gd name="T34" fmla="*/ 8 w 19"/>
                  <a:gd name="T35" fmla="*/ 0 h 48"/>
                  <a:gd name="T36" fmla="*/ 3 w 19"/>
                  <a:gd name="T37" fmla="*/ 2 h 48"/>
                  <a:gd name="T38" fmla="*/ 0 w 19"/>
                  <a:gd name="T39" fmla="*/ 7 h 48"/>
                  <a:gd name="T40" fmla="*/ 0 w 19"/>
                  <a:gd name="T41" fmla="*/ 17 h 48"/>
                  <a:gd name="T42" fmla="*/ 5 w 19"/>
                  <a:gd name="T43" fmla="*/ 7 h 48"/>
                  <a:gd name="T44" fmla="*/ 5 w 19"/>
                  <a:gd name="T45" fmla="*/ 27 h 48"/>
                  <a:gd name="T46" fmla="*/ 0 w 19"/>
                  <a:gd name="T4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8">
                    <a:moveTo>
                      <a:pt x="0" y="27"/>
                    </a:moveTo>
                    <a:lnTo>
                      <a:pt x="0" y="32"/>
                    </a:lnTo>
                    <a:lnTo>
                      <a:pt x="5" y="33"/>
                    </a:lnTo>
                    <a:lnTo>
                      <a:pt x="5" y="39"/>
                    </a:lnTo>
                    <a:lnTo>
                      <a:pt x="5" y="41"/>
                    </a:lnTo>
                    <a:lnTo>
                      <a:pt x="5" y="42"/>
                    </a:lnTo>
                    <a:lnTo>
                      <a:pt x="6" y="46"/>
                    </a:lnTo>
                    <a:lnTo>
                      <a:pt x="8" y="47"/>
                    </a:lnTo>
                    <a:lnTo>
                      <a:pt x="11" y="44"/>
                    </a:lnTo>
                    <a:lnTo>
                      <a:pt x="11" y="33"/>
                    </a:lnTo>
                    <a:lnTo>
                      <a:pt x="15" y="33"/>
                    </a:lnTo>
                    <a:lnTo>
                      <a:pt x="18" y="30"/>
                    </a:lnTo>
                    <a:lnTo>
                      <a:pt x="16" y="28"/>
                    </a:lnTo>
                    <a:lnTo>
                      <a:pt x="12" y="27"/>
                    </a:lnTo>
                    <a:lnTo>
                      <a:pt x="11" y="27"/>
                    </a:lnTo>
                    <a:lnTo>
                      <a:pt x="11" y="2"/>
                    </a:lnTo>
                    <a:lnTo>
                      <a:pt x="10" y="0"/>
                    </a:lnTo>
                    <a:lnTo>
                      <a:pt x="8" y="0"/>
                    </a:lnTo>
                    <a:lnTo>
                      <a:pt x="3" y="2"/>
                    </a:lnTo>
                    <a:lnTo>
                      <a:pt x="0" y="7"/>
                    </a:lnTo>
                    <a:lnTo>
                      <a:pt x="0" y="17"/>
                    </a:lnTo>
                    <a:lnTo>
                      <a:pt x="5" y="7"/>
                    </a:lnTo>
                    <a:lnTo>
                      <a:pt x="5" y="27"/>
                    </a:lnTo>
                    <a:lnTo>
                      <a:pt x="0" y="27"/>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7" name="Freeform 83"/>
              <p:cNvSpPr>
                <a:spLocks/>
              </p:cNvSpPr>
              <p:nvPr/>
            </p:nvSpPr>
            <p:spPr bwMode="auto">
              <a:xfrm>
                <a:off x="964" y="4846"/>
                <a:ext cx="17" cy="26"/>
              </a:xfrm>
              <a:custGeom>
                <a:avLst/>
                <a:gdLst>
                  <a:gd name="T0" fmla="*/ 16 w 17"/>
                  <a:gd name="T1" fmla="*/ 9 h 26"/>
                  <a:gd name="T2" fmla="*/ 16 w 17"/>
                  <a:gd name="T3" fmla="*/ 0 h 26"/>
                  <a:gd name="T4" fmla="*/ 4 w 17"/>
                  <a:gd name="T5" fmla="*/ 16 h 26"/>
                  <a:gd name="T6" fmla="*/ 1 w 17"/>
                  <a:gd name="T7" fmla="*/ 18 h 26"/>
                  <a:gd name="T8" fmla="*/ 0 w 17"/>
                  <a:gd name="T9" fmla="*/ 22 h 26"/>
                  <a:gd name="T10" fmla="*/ 2 w 17"/>
                  <a:gd name="T11" fmla="*/ 24 h 26"/>
                  <a:gd name="T12" fmla="*/ 8 w 17"/>
                  <a:gd name="T13" fmla="*/ 25 h 26"/>
                  <a:gd name="T14" fmla="*/ 16 w 17"/>
                  <a:gd name="T15" fmla="*/ 25 h 26"/>
                  <a:gd name="T16" fmla="*/ 16 w 17"/>
                  <a:gd name="T17" fmla="*/ 19 h 26"/>
                  <a:gd name="T18" fmla="*/ 9 w 17"/>
                  <a:gd name="T19" fmla="*/ 18 h 26"/>
                  <a:gd name="T20" fmla="*/ 16 w 17"/>
                  <a:gd name="T2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16" y="9"/>
                    </a:moveTo>
                    <a:lnTo>
                      <a:pt x="16" y="0"/>
                    </a:lnTo>
                    <a:lnTo>
                      <a:pt x="4" y="16"/>
                    </a:lnTo>
                    <a:lnTo>
                      <a:pt x="1" y="18"/>
                    </a:lnTo>
                    <a:lnTo>
                      <a:pt x="0" y="22"/>
                    </a:lnTo>
                    <a:lnTo>
                      <a:pt x="2" y="24"/>
                    </a:lnTo>
                    <a:lnTo>
                      <a:pt x="8" y="25"/>
                    </a:lnTo>
                    <a:lnTo>
                      <a:pt x="16" y="25"/>
                    </a:lnTo>
                    <a:lnTo>
                      <a:pt x="16" y="19"/>
                    </a:lnTo>
                    <a:lnTo>
                      <a:pt x="9" y="18"/>
                    </a:lnTo>
                    <a:lnTo>
                      <a:pt x="16" y="9"/>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8" name="Freeform 84"/>
              <p:cNvSpPr>
                <a:spLocks/>
              </p:cNvSpPr>
              <p:nvPr/>
            </p:nvSpPr>
            <p:spPr bwMode="auto">
              <a:xfrm>
                <a:off x="782" y="4740"/>
                <a:ext cx="35" cy="38"/>
              </a:xfrm>
              <a:custGeom>
                <a:avLst/>
                <a:gdLst>
                  <a:gd name="T0" fmla="*/ 16 w 35"/>
                  <a:gd name="T1" fmla="*/ 0 h 38"/>
                  <a:gd name="T2" fmla="*/ 23 w 35"/>
                  <a:gd name="T3" fmla="*/ 1 h 38"/>
                  <a:gd name="T4" fmla="*/ 28 w 35"/>
                  <a:gd name="T5" fmla="*/ 5 h 38"/>
                  <a:gd name="T6" fmla="*/ 32 w 35"/>
                  <a:gd name="T7" fmla="*/ 11 h 38"/>
                  <a:gd name="T8" fmla="*/ 34 w 35"/>
                  <a:gd name="T9" fmla="*/ 18 h 38"/>
                  <a:gd name="T10" fmla="*/ 32 w 35"/>
                  <a:gd name="T11" fmla="*/ 25 h 38"/>
                  <a:gd name="T12" fmla="*/ 28 w 35"/>
                  <a:gd name="T13" fmla="*/ 31 h 38"/>
                  <a:gd name="T14" fmla="*/ 23 w 35"/>
                  <a:gd name="T15" fmla="*/ 35 h 38"/>
                  <a:gd name="T16" fmla="*/ 16 w 35"/>
                  <a:gd name="T17" fmla="*/ 37 h 38"/>
                  <a:gd name="T18" fmla="*/ 10 w 35"/>
                  <a:gd name="T19" fmla="*/ 35 h 38"/>
                  <a:gd name="T20" fmla="*/ 4 w 35"/>
                  <a:gd name="T21" fmla="*/ 31 h 38"/>
                  <a:gd name="T22" fmla="*/ 1 w 35"/>
                  <a:gd name="T23" fmla="*/ 25 h 38"/>
                  <a:gd name="T24" fmla="*/ 0 w 35"/>
                  <a:gd name="T25" fmla="*/ 18 h 38"/>
                  <a:gd name="T26" fmla="*/ 1 w 35"/>
                  <a:gd name="T27" fmla="*/ 11 h 38"/>
                  <a:gd name="T28" fmla="*/ 4 w 35"/>
                  <a:gd name="T29" fmla="*/ 5 h 38"/>
                  <a:gd name="T30" fmla="*/ 10 w 35"/>
                  <a:gd name="T31" fmla="*/ 1 h 38"/>
                  <a:gd name="T32" fmla="*/ 16 w 35"/>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8">
                    <a:moveTo>
                      <a:pt x="16" y="0"/>
                    </a:moveTo>
                    <a:lnTo>
                      <a:pt x="23" y="1"/>
                    </a:lnTo>
                    <a:lnTo>
                      <a:pt x="28" y="5"/>
                    </a:lnTo>
                    <a:lnTo>
                      <a:pt x="32" y="11"/>
                    </a:lnTo>
                    <a:lnTo>
                      <a:pt x="34" y="18"/>
                    </a:lnTo>
                    <a:lnTo>
                      <a:pt x="32" y="25"/>
                    </a:lnTo>
                    <a:lnTo>
                      <a:pt x="28" y="31"/>
                    </a:lnTo>
                    <a:lnTo>
                      <a:pt x="23" y="35"/>
                    </a:lnTo>
                    <a:lnTo>
                      <a:pt x="16" y="37"/>
                    </a:lnTo>
                    <a:lnTo>
                      <a:pt x="10" y="35"/>
                    </a:lnTo>
                    <a:lnTo>
                      <a:pt x="4" y="31"/>
                    </a:lnTo>
                    <a:lnTo>
                      <a:pt x="1" y="25"/>
                    </a:lnTo>
                    <a:lnTo>
                      <a:pt x="0" y="18"/>
                    </a:lnTo>
                    <a:lnTo>
                      <a:pt x="1" y="11"/>
                    </a:lnTo>
                    <a:lnTo>
                      <a:pt x="4" y="5"/>
                    </a:lnTo>
                    <a:lnTo>
                      <a:pt x="10" y="1"/>
                    </a:lnTo>
                    <a:lnTo>
                      <a:pt x="16" y="0"/>
                    </a:lnTo>
                  </a:path>
                </a:pathLst>
              </a:custGeom>
              <a:solidFill>
                <a:srgbClr val="330066"/>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29" name="Freeform 85"/>
              <p:cNvSpPr>
                <a:spLocks/>
              </p:cNvSpPr>
              <p:nvPr/>
            </p:nvSpPr>
            <p:spPr bwMode="auto">
              <a:xfrm>
                <a:off x="683" y="4679"/>
                <a:ext cx="134" cy="98"/>
              </a:xfrm>
              <a:custGeom>
                <a:avLst/>
                <a:gdLst>
                  <a:gd name="T0" fmla="*/ 0 w 134"/>
                  <a:gd name="T1" fmla="*/ 15 h 98"/>
                  <a:gd name="T2" fmla="*/ 8 w 134"/>
                  <a:gd name="T3" fmla="*/ 0 h 98"/>
                  <a:gd name="T4" fmla="*/ 133 w 134"/>
                  <a:gd name="T5" fmla="*/ 82 h 98"/>
                  <a:gd name="T6" fmla="*/ 124 w 134"/>
                  <a:gd name="T7" fmla="*/ 97 h 98"/>
                  <a:gd name="T8" fmla="*/ 0 w 134"/>
                  <a:gd name="T9" fmla="*/ 15 h 98"/>
                </a:gdLst>
                <a:ahLst/>
                <a:cxnLst>
                  <a:cxn ang="0">
                    <a:pos x="T0" y="T1"/>
                  </a:cxn>
                  <a:cxn ang="0">
                    <a:pos x="T2" y="T3"/>
                  </a:cxn>
                  <a:cxn ang="0">
                    <a:pos x="T4" y="T5"/>
                  </a:cxn>
                  <a:cxn ang="0">
                    <a:pos x="T6" y="T7"/>
                  </a:cxn>
                  <a:cxn ang="0">
                    <a:pos x="T8" y="T9"/>
                  </a:cxn>
                </a:cxnLst>
                <a:rect l="0" t="0" r="r" b="b"/>
                <a:pathLst>
                  <a:path w="134" h="98">
                    <a:moveTo>
                      <a:pt x="0" y="15"/>
                    </a:moveTo>
                    <a:lnTo>
                      <a:pt x="8" y="0"/>
                    </a:lnTo>
                    <a:lnTo>
                      <a:pt x="133" y="82"/>
                    </a:lnTo>
                    <a:lnTo>
                      <a:pt x="124" y="97"/>
                    </a:lnTo>
                    <a:lnTo>
                      <a:pt x="0" y="15"/>
                    </a:lnTo>
                  </a:path>
                </a:pathLst>
              </a:custGeom>
              <a:solidFill>
                <a:srgbClr val="330066"/>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30" name="Freeform 86"/>
              <p:cNvSpPr>
                <a:spLocks/>
              </p:cNvSpPr>
              <p:nvPr/>
            </p:nvSpPr>
            <p:spPr bwMode="auto">
              <a:xfrm>
                <a:off x="682" y="4669"/>
                <a:ext cx="53" cy="71"/>
              </a:xfrm>
              <a:custGeom>
                <a:avLst/>
                <a:gdLst>
                  <a:gd name="T0" fmla="*/ 0 w 53"/>
                  <a:gd name="T1" fmla="*/ 13 h 71"/>
                  <a:gd name="T2" fmla="*/ 52 w 53"/>
                  <a:gd name="T3" fmla="*/ 0 h 71"/>
                  <a:gd name="T4" fmla="*/ 12 w 53"/>
                  <a:gd name="T5" fmla="*/ 70 h 71"/>
                  <a:gd name="T6" fmla="*/ 0 w 53"/>
                  <a:gd name="T7" fmla="*/ 13 h 71"/>
                </a:gdLst>
                <a:ahLst/>
                <a:cxnLst>
                  <a:cxn ang="0">
                    <a:pos x="T0" y="T1"/>
                  </a:cxn>
                  <a:cxn ang="0">
                    <a:pos x="T2" y="T3"/>
                  </a:cxn>
                  <a:cxn ang="0">
                    <a:pos x="T4" y="T5"/>
                  </a:cxn>
                  <a:cxn ang="0">
                    <a:pos x="T6" y="T7"/>
                  </a:cxn>
                </a:cxnLst>
                <a:rect l="0" t="0" r="r" b="b"/>
                <a:pathLst>
                  <a:path w="53" h="71">
                    <a:moveTo>
                      <a:pt x="0" y="13"/>
                    </a:moveTo>
                    <a:lnTo>
                      <a:pt x="52" y="0"/>
                    </a:lnTo>
                    <a:lnTo>
                      <a:pt x="12" y="70"/>
                    </a:lnTo>
                    <a:lnTo>
                      <a:pt x="0" y="13"/>
                    </a:lnTo>
                  </a:path>
                </a:pathLst>
              </a:custGeom>
              <a:solidFill>
                <a:srgbClr val="330066"/>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31" name="Freeform 87"/>
              <p:cNvSpPr>
                <a:spLocks/>
              </p:cNvSpPr>
              <p:nvPr/>
            </p:nvSpPr>
            <p:spPr bwMode="auto">
              <a:xfrm>
                <a:off x="791" y="4608"/>
                <a:ext cx="165" cy="165"/>
              </a:xfrm>
              <a:custGeom>
                <a:avLst/>
                <a:gdLst>
                  <a:gd name="T0" fmla="*/ 152 w 165"/>
                  <a:gd name="T1" fmla="*/ 0 h 165"/>
                  <a:gd name="T2" fmla="*/ 164 w 165"/>
                  <a:gd name="T3" fmla="*/ 12 h 165"/>
                  <a:gd name="T4" fmla="*/ 11 w 165"/>
                  <a:gd name="T5" fmla="*/ 164 h 165"/>
                  <a:gd name="T6" fmla="*/ 0 w 165"/>
                  <a:gd name="T7" fmla="*/ 151 h 165"/>
                  <a:gd name="T8" fmla="*/ 152 w 165"/>
                  <a:gd name="T9" fmla="*/ 0 h 165"/>
                </a:gdLst>
                <a:ahLst/>
                <a:cxnLst>
                  <a:cxn ang="0">
                    <a:pos x="T0" y="T1"/>
                  </a:cxn>
                  <a:cxn ang="0">
                    <a:pos x="T2" y="T3"/>
                  </a:cxn>
                  <a:cxn ang="0">
                    <a:pos x="T4" y="T5"/>
                  </a:cxn>
                  <a:cxn ang="0">
                    <a:pos x="T6" y="T7"/>
                  </a:cxn>
                  <a:cxn ang="0">
                    <a:pos x="T8" y="T9"/>
                  </a:cxn>
                </a:cxnLst>
                <a:rect l="0" t="0" r="r" b="b"/>
                <a:pathLst>
                  <a:path w="165" h="165">
                    <a:moveTo>
                      <a:pt x="152" y="0"/>
                    </a:moveTo>
                    <a:lnTo>
                      <a:pt x="164" y="12"/>
                    </a:lnTo>
                    <a:lnTo>
                      <a:pt x="11" y="164"/>
                    </a:lnTo>
                    <a:lnTo>
                      <a:pt x="0" y="151"/>
                    </a:lnTo>
                    <a:lnTo>
                      <a:pt x="152" y="0"/>
                    </a:lnTo>
                  </a:path>
                </a:pathLst>
              </a:custGeom>
              <a:solidFill>
                <a:srgbClr val="330066"/>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232" name="Freeform 88"/>
              <p:cNvSpPr>
                <a:spLocks/>
              </p:cNvSpPr>
              <p:nvPr/>
            </p:nvSpPr>
            <p:spPr bwMode="auto">
              <a:xfrm>
                <a:off x="902" y="4605"/>
                <a:ext cx="54" cy="63"/>
              </a:xfrm>
              <a:custGeom>
                <a:avLst/>
                <a:gdLst>
                  <a:gd name="T0" fmla="*/ 53 w 54"/>
                  <a:gd name="T1" fmla="*/ 2 h 63"/>
                  <a:gd name="T2" fmla="*/ 0 w 54"/>
                  <a:gd name="T3" fmla="*/ 0 h 63"/>
                  <a:gd name="T4" fmla="*/ 50 w 54"/>
                  <a:gd name="T5" fmla="*/ 62 h 63"/>
                  <a:gd name="T6" fmla="*/ 53 w 54"/>
                  <a:gd name="T7" fmla="*/ 2 h 63"/>
                </a:gdLst>
                <a:ahLst/>
                <a:cxnLst>
                  <a:cxn ang="0">
                    <a:pos x="T0" y="T1"/>
                  </a:cxn>
                  <a:cxn ang="0">
                    <a:pos x="T2" y="T3"/>
                  </a:cxn>
                  <a:cxn ang="0">
                    <a:pos x="T4" y="T5"/>
                  </a:cxn>
                  <a:cxn ang="0">
                    <a:pos x="T6" y="T7"/>
                  </a:cxn>
                </a:cxnLst>
                <a:rect l="0" t="0" r="r" b="b"/>
                <a:pathLst>
                  <a:path w="54" h="63">
                    <a:moveTo>
                      <a:pt x="53" y="2"/>
                    </a:moveTo>
                    <a:lnTo>
                      <a:pt x="0" y="0"/>
                    </a:lnTo>
                    <a:lnTo>
                      <a:pt x="50" y="62"/>
                    </a:lnTo>
                    <a:lnTo>
                      <a:pt x="53" y="2"/>
                    </a:lnTo>
                  </a:path>
                </a:pathLst>
              </a:custGeom>
              <a:solidFill>
                <a:srgbClr val="330066"/>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6233" name="Rectangle 89"/>
            <p:cNvSpPr>
              <a:spLocks noChangeArrowheads="1"/>
            </p:cNvSpPr>
            <p:nvPr/>
          </p:nvSpPr>
          <p:spPr bwMode="auto">
            <a:xfrm>
              <a:off x="1922" y="3195"/>
              <a:ext cx="390" cy="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6000" b="1">
                  <a:solidFill>
                    <a:srgbClr val="FFFFFF"/>
                  </a:solidFill>
                  <a:latin typeface="Times New Roman" charset="0"/>
                  <a:cs typeface="+mn-cs"/>
                </a:rPr>
                <a:t>+</a:t>
              </a:r>
            </a:p>
          </p:txBody>
        </p:sp>
        <p:sp>
          <p:nvSpPr>
            <p:cNvPr id="6234" name="Rectangle 90"/>
            <p:cNvSpPr>
              <a:spLocks noChangeArrowheads="1"/>
            </p:cNvSpPr>
            <p:nvPr/>
          </p:nvSpPr>
          <p:spPr bwMode="auto">
            <a:xfrm>
              <a:off x="3518" y="3250"/>
              <a:ext cx="362" cy="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5400" b="1">
                  <a:solidFill>
                    <a:srgbClr val="000066"/>
                  </a:solidFill>
                  <a:latin typeface="Times New Roman" charset="0"/>
                  <a:cs typeface="+mn-cs"/>
                </a:rPr>
                <a:t>=</a:t>
              </a:r>
            </a:p>
          </p:txBody>
        </p:sp>
        <p:sp>
          <p:nvSpPr>
            <p:cNvPr id="6235" name="Rectangle 91"/>
            <p:cNvSpPr>
              <a:spLocks noChangeArrowheads="1"/>
            </p:cNvSpPr>
            <p:nvPr/>
          </p:nvSpPr>
          <p:spPr bwMode="auto">
            <a:xfrm>
              <a:off x="3879" y="3202"/>
              <a:ext cx="1148" cy="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5400" b="1">
                  <a:solidFill>
                    <a:srgbClr val="000066"/>
                  </a:solidFill>
                  <a:effectLst>
                    <a:outerShdw blurRad="38100" dist="38100" dir="2700000" algn="tl">
                      <a:srgbClr val="DDDDDD"/>
                    </a:outerShdw>
                  </a:effectLst>
                  <a:cs typeface="+mn-cs"/>
                </a:rPr>
                <a:t>Life?</a:t>
              </a:r>
            </a:p>
          </p:txBody>
        </p:sp>
        <p:graphicFrame>
          <p:nvGraphicFramePr>
            <p:cNvPr id="9226" name="Object 92"/>
            <p:cNvGraphicFramePr>
              <a:graphicFrameLocks/>
            </p:cNvGraphicFramePr>
            <p:nvPr/>
          </p:nvGraphicFramePr>
          <p:xfrm>
            <a:off x="2414" y="3177"/>
            <a:ext cx="806" cy="696"/>
          </p:xfrm>
          <a:graphic>
            <a:graphicData uri="http://schemas.openxmlformats.org/presentationml/2006/ole">
              <mc:AlternateContent xmlns:mc="http://schemas.openxmlformats.org/markup-compatibility/2006">
                <mc:Choice xmlns:v="urn:schemas-microsoft-com:vml" Requires="v">
                  <p:oleObj name="Clip" r:id="rId2" imgW="4019739" imgH="3468986" progId="MS_ClipArt_Gallery.2">
                    <p:embed/>
                  </p:oleObj>
                </mc:Choice>
                <mc:Fallback>
                  <p:oleObj name="Clip" r:id="rId2" imgW="4019739" imgH="3468986" progId="MS_ClipArt_Gallery.2">
                    <p:embed/>
                    <p:pic>
                      <p:nvPicPr>
                        <p:cNvPr id="0" name="Object 9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 y="3177"/>
                          <a:ext cx="806" cy="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89"/>
                                        </p:tgtEl>
                                        <p:attrNameLst>
                                          <p:attrName>style.visibility</p:attrName>
                                        </p:attrNameLst>
                                      </p:cBhvr>
                                      <p:to>
                                        <p:strVal val="visible"/>
                                      </p:to>
                                    </p:set>
                                    <p:animEffect transition="in" filter="dissolve">
                                      <p:cBhvr>
                                        <p:cTn id="7" dur="500"/>
                                        <p:tgtEl>
                                          <p:spTgt spid="6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6">
                                            <p:txEl>
                                              <p:pRg st="0" end="0"/>
                                            </p:txEl>
                                          </p:spTgt>
                                        </p:tgtEl>
                                        <p:attrNameLst>
                                          <p:attrName>style.visibility</p:attrName>
                                        </p:attrNameLst>
                                      </p:cBhvr>
                                      <p:to>
                                        <p:strVal val="visible"/>
                                      </p:to>
                                    </p:set>
                                    <p:animEffect transition="in" filter="slide(fromBottom)">
                                      <p:cBhvr>
                                        <p:cTn id="12" dur="500"/>
                                        <p:tgtEl>
                                          <p:spTgt spid="61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146">
                                            <p:txEl>
                                              <p:pRg st="1" end="1"/>
                                            </p:txEl>
                                          </p:spTgt>
                                        </p:tgtEl>
                                        <p:attrNameLst>
                                          <p:attrName>style.visibility</p:attrName>
                                        </p:attrNameLst>
                                      </p:cBhvr>
                                      <p:to>
                                        <p:strVal val="visible"/>
                                      </p:to>
                                    </p:set>
                                    <p:animEffect transition="in" filter="slide(fromBottom)">
                                      <p:cBhvr>
                                        <p:cTn id="17" dur="500"/>
                                        <p:tgtEl>
                                          <p:spTgt spid="614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146">
                                            <p:txEl>
                                              <p:pRg st="2" end="2"/>
                                            </p:txEl>
                                          </p:spTgt>
                                        </p:tgtEl>
                                        <p:attrNameLst>
                                          <p:attrName>style.visibility</p:attrName>
                                        </p:attrNameLst>
                                      </p:cBhvr>
                                      <p:to>
                                        <p:strVal val="visible"/>
                                      </p:to>
                                    </p:set>
                                    <p:animEffect transition="in" filter="slide(fromBottom)">
                                      <p:cBhvr>
                                        <p:cTn id="22" dur="500"/>
                                        <p:tgtEl>
                                          <p:spTgt spid="6146">
                                            <p:txEl>
                                              <p:pRg st="2" end="2"/>
                                            </p:txEl>
                                          </p:spTgt>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8200"/>
                                        </p:tgtEl>
                                        <p:attrNameLst>
                                          <p:attrName>style.visibility</p:attrName>
                                        </p:attrNameLst>
                                      </p:cBhvr>
                                      <p:to>
                                        <p:strVal val="visible"/>
                                      </p:to>
                                    </p:set>
                                    <p:animEffect transition="in" filter="fade">
                                      <p:cBhvr>
                                        <p:cTn id="26"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8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3" name="Rectangle 5"/>
          <p:cNvSpPr>
            <a:spLocks noGrp="1" noChangeArrowheads="1"/>
          </p:cNvSpPr>
          <p:nvPr>
            <p:ph type="title"/>
          </p:nvPr>
        </p:nvSpPr>
        <p:spPr/>
        <p:txBody>
          <a:bodyPr/>
          <a:lstStyle/>
          <a:p>
            <a:pPr>
              <a:defRPr/>
            </a:pPr>
            <a:r>
              <a:rPr lang="en-US">
                <a:cs typeface="+mj-cs"/>
              </a:rPr>
              <a:t>The Truth About Evolution</a:t>
            </a:r>
          </a:p>
        </p:txBody>
      </p:sp>
      <p:sp>
        <p:nvSpPr>
          <p:cNvPr id="73730" name="Rectangle 2"/>
          <p:cNvSpPr>
            <a:spLocks noGrp="1" noChangeArrowheads="1"/>
          </p:cNvSpPr>
          <p:nvPr>
            <p:ph type="body" idx="4294967295"/>
          </p:nvPr>
        </p:nvSpPr>
        <p:spPr>
          <a:xfrm>
            <a:off x="133350" y="3452813"/>
            <a:ext cx="8877300" cy="3049587"/>
          </a:xfrm>
        </p:spPr>
        <p:txBody>
          <a:bodyPr/>
          <a:lstStyle/>
          <a:p>
            <a:pPr marL="0" indent="0">
              <a:lnSpc>
                <a:spcPct val="95000"/>
              </a:lnSpc>
              <a:buFont typeface="Monotype Sorts" charset="0"/>
              <a:buNone/>
            </a:pPr>
            <a:r>
              <a:rPr lang="ja-JP" altLang="en-US">
                <a:latin typeface="Arial" charset="0"/>
                <a:ea typeface="ＭＳ Ｐゴシック" charset="0"/>
                <a:cs typeface="Times New Roman" charset="0"/>
              </a:rPr>
              <a:t>“</a:t>
            </a:r>
            <a:r>
              <a:rPr lang="en-US" altLang="ja-JP">
                <a:latin typeface="Arial" charset="0"/>
                <a:ea typeface="ＭＳ Ｐゴシック" charset="0"/>
                <a:cs typeface="Times New Roman" charset="0"/>
              </a:rPr>
              <a:t>More than 30 years of experimentation on the origin of life in the fields of chemical and molecular evolution have led to a better perception of the immensity of the problem of the origin of life on Earth rather than to its solution.</a:t>
            </a:r>
            <a:r>
              <a:rPr lang="ja-JP" altLang="en-US">
                <a:latin typeface="Arial" charset="0"/>
                <a:ea typeface="ＭＳ Ｐゴシック" charset="0"/>
                <a:cs typeface="Times New Roman" charset="0"/>
              </a:rPr>
              <a:t>”</a:t>
            </a:r>
            <a:r>
              <a:rPr lang="en-US" altLang="ja-JP">
                <a:latin typeface="Arial" charset="0"/>
                <a:ea typeface="ＭＳ Ｐゴシック" charset="0"/>
                <a:cs typeface="Times New Roman" charset="0"/>
              </a:rPr>
              <a:t> </a:t>
            </a:r>
            <a:endParaRPr lang="en-US">
              <a:latin typeface="Arial" charset="0"/>
              <a:ea typeface="ＭＳ Ｐゴシック" charset="0"/>
              <a:cs typeface="Times New Roman" charset="0"/>
            </a:endParaRPr>
          </a:p>
        </p:txBody>
      </p:sp>
      <p:sp>
        <p:nvSpPr>
          <p:cNvPr id="73732" name="Text Box 4"/>
          <p:cNvSpPr txBox="1">
            <a:spLocks noChangeArrowheads="1"/>
          </p:cNvSpPr>
          <p:nvPr/>
        </p:nvSpPr>
        <p:spPr bwMode="auto">
          <a:xfrm>
            <a:off x="282575" y="1239838"/>
            <a:ext cx="8861425" cy="201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lnSpc>
                <a:spcPct val="90000"/>
              </a:lnSpc>
              <a:spcBef>
                <a:spcPct val="50000"/>
              </a:spcBef>
              <a:buClr>
                <a:schemeClr val="tx2"/>
              </a:buClr>
              <a:buSzPct val="75000"/>
              <a:buFont typeface="Wingdings" charset="0"/>
              <a:buNone/>
              <a:defRPr/>
            </a:pPr>
            <a:r>
              <a:rPr lang="en-US">
                <a:cs typeface="Times New Roman" charset="0"/>
              </a:rPr>
              <a:t>Dr. Klaus Dose</a:t>
            </a:r>
            <a:r>
              <a:rPr lang="en-US" i="1">
                <a:cs typeface="Times New Roman" charset="0"/>
              </a:rPr>
              <a:t>,</a:t>
            </a:r>
            <a:r>
              <a:rPr lang="en-US">
                <a:cs typeface="Times New Roman" charset="0"/>
              </a:rPr>
              <a:t> </a:t>
            </a:r>
            <a:r>
              <a:rPr lang="ja-JP" altLang="en-US">
                <a:cs typeface="Times New Roman" charset="0"/>
              </a:rPr>
              <a:t>“</a:t>
            </a:r>
            <a:r>
              <a:rPr lang="en-US">
                <a:cs typeface="Times New Roman" charset="0"/>
              </a:rPr>
              <a:t>The Origin of Life: More Questions than Answers,</a:t>
            </a:r>
            <a:r>
              <a:rPr lang="ja-JP" altLang="en-US">
                <a:cs typeface="Times New Roman" charset="0"/>
              </a:rPr>
              <a:t>”</a:t>
            </a:r>
            <a:r>
              <a:rPr lang="en-US">
                <a:cs typeface="Times New Roman" charset="0"/>
              </a:rPr>
              <a:t> </a:t>
            </a:r>
            <a:r>
              <a:rPr lang="en-US" i="1">
                <a:cs typeface="Times New Roman" charset="0"/>
              </a:rPr>
              <a:t>Interdisciplinary Science Reviews, </a:t>
            </a:r>
            <a:r>
              <a:rPr lang="en-US">
                <a:cs typeface="Times New Roman" charset="0"/>
              </a:rPr>
              <a:t>vol. 13, no. 4 1988, p. 348.</a:t>
            </a:r>
            <a:r>
              <a:rPr lang="en-US" i="1">
                <a:cs typeface="Times New Roman" charset="0"/>
              </a:rPr>
              <a:t> </a:t>
            </a:r>
            <a:r>
              <a:rPr lang="en-US">
                <a:cs typeface="Times New Roman" charset="0"/>
              </a:rPr>
              <a:t>(Dose is Director, Institute for Biochemistry, Johannes Gutenberg University, West Germany)</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0">
                                            <p:txEl>
                                              <p:pRg st="0" end="0"/>
                                            </p:txEl>
                                          </p:spTgt>
                                        </p:tgtEl>
                                        <p:attrNameLst>
                                          <p:attrName>style.visibility</p:attrName>
                                        </p:attrNameLst>
                                      </p:cBhvr>
                                      <p:to>
                                        <p:strVal val="visible"/>
                                      </p:to>
                                    </p:set>
                                    <p:animEffect transition="in" filter="dissolve">
                                      <p:cBhvr>
                                        <p:cTn id="12" dur="500"/>
                                        <p:tgtEl>
                                          <p:spTgt spid="737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autoUpdateAnimBg="0"/>
      <p:bldP spid="7373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5" name="Rectangle 7"/>
          <p:cNvSpPr>
            <a:spLocks noGrp="1" noChangeArrowheads="1"/>
          </p:cNvSpPr>
          <p:nvPr>
            <p:ph type="title"/>
          </p:nvPr>
        </p:nvSpPr>
        <p:spPr/>
        <p:txBody>
          <a:bodyPr/>
          <a:lstStyle/>
          <a:p>
            <a:pPr>
              <a:defRPr/>
            </a:pPr>
            <a:r>
              <a:rPr lang="en-US">
                <a:cs typeface="+mj-cs"/>
              </a:rPr>
              <a:t>Origin of Life - Impossible</a:t>
            </a:r>
          </a:p>
        </p:txBody>
      </p:sp>
      <p:sp>
        <p:nvSpPr>
          <p:cNvPr id="53250" name="Rectangle 2"/>
          <p:cNvSpPr>
            <a:spLocks noGrp="1" noChangeArrowheads="1"/>
          </p:cNvSpPr>
          <p:nvPr>
            <p:ph type="body" idx="4294967295"/>
          </p:nvPr>
        </p:nvSpPr>
        <p:spPr>
          <a:xfrm>
            <a:off x="550863" y="1476375"/>
            <a:ext cx="8172450" cy="3570288"/>
          </a:xfrm>
        </p:spPr>
        <p:txBody>
          <a:bodyPr/>
          <a:lstStyle/>
          <a:p>
            <a:pPr marL="0" indent="0">
              <a:lnSpc>
                <a:spcPct val="90000"/>
              </a:lnSpc>
              <a:buFont typeface="Monotype Sorts" charset="0"/>
              <a:buNone/>
            </a:pPr>
            <a:r>
              <a:rPr lang="ja-JP" altLang="en-US" sz="3600">
                <a:latin typeface="Arial" charset="0"/>
                <a:ea typeface="ＭＳ Ｐゴシック" charset="0"/>
              </a:rPr>
              <a:t>“</a:t>
            </a:r>
            <a:r>
              <a:rPr lang="en-US" altLang="ja-JP" sz="3600">
                <a:latin typeface="Arial" charset="0"/>
                <a:ea typeface="ＭＳ Ｐゴシック" charset="0"/>
              </a:rPr>
              <a:t>The chances that life just occurred are about as unlikely as a typhoon blowing through a junkyard and constructing a Boeing 747.</a:t>
            </a:r>
            <a:r>
              <a:rPr lang="ja-JP" altLang="en-US" sz="3600">
                <a:latin typeface="Arial" charset="0"/>
                <a:ea typeface="ＭＳ Ｐゴシック" charset="0"/>
              </a:rPr>
              <a:t>”</a:t>
            </a:r>
            <a:endParaRPr lang="en-US" altLang="ja-JP" sz="3600">
              <a:latin typeface="Arial" charset="0"/>
              <a:ea typeface="ＭＳ Ｐゴシック" charset="0"/>
            </a:endParaRPr>
          </a:p>
          <a:p>
            <a:pPr marL="0" indent="0">
              <a:lnSpc>
                <a:spcPct val="90000"/>
              </a:lnSpc>
              <a:spcBef>
                <a:spcPct val="65000"/>
              </a:spcBef>
              <a:buFont typeface="Monotype Sorts" charset="0"/>
              <a:buNone/>
            </a:pPr>
            <a:r>
              <a:rPr lang="en-US" sz="2800">
                <a:latin typeface="Arial" charset="0"/>
                <a:ea typeface="ＭＳ Ｐゴシック" charset="0"/>
              </a:rPr>
              <a:t>Chandra Wickramasinghe, </a:t>
            </a:r>
            <a:r>
              <a:rPr lang="ja-JP" altLang="en-US" sz="2800">
                <a:latin typeface="Arial" charset="0"/>
                <a:ea typeface="ＭＳ Ｐゴシック" charset="0"/>
              </a:rPr>
              <a:t>“</a:t>
            </a:r>
            <a:r>
              <a:rPr lang="en-US" altLang="ja-JP" sz="2800">
                <a:latin typeface="Arial" charset="0"/>
                <a:ea typeface="ＭＳ Ｐゴシック" charset="0"/>
              </a:rPr>
              <a:t>Threats on Life of Controversial Astronomer,</a:t>
            </a:r>
            <a:r>
              <a:rPr lang="ja-JP" altLang="en-US" sz="2800">
                <a:latin typeface="Arial" charset="0"/>
                <a:ea typeface="ＭＳ Ｐゴシック" charset="0"/>
              </a:rPr>
              <a:t>”</a:t>
            </a:r>
            <a:r>
              <a:rPr lang="en-US" altLang="ja-JP" sz="2800">
                <a:latin typeface="Arial" charset="0"/>
                <a:ea typeface="ＭＳ Ｐゴシック" charset="0"/>
              </a:rPr>
              <a:t> </a:t>
            </a:r>
            <a:r>
              <a:rPr lang="en-US" altLang="ja-JP" sz="2800" i="1">
                <a:latin typeface="Arial" charset="0"/>
                <a:ea typeface="ＭＳ Ｐゴシック" charset="0"/>
              </a:rPr>
              <a:t>New Scientists</a:t>
            </a:r>
            <a:r>
              <a:rPr lang="en-US" altLang="ja-JP" sz="2800">
                <a:latin typeface="Arial" charset="0"/>
                <a:ea typeface="ＭＳ Ｐゴシック" charset="0"/>
              </a:rPr>
              <a:t>, 1982, p. 140.</a:t>
            </a:r>
            <a:endParaRPr lang="en-US" sz="2800">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dissolve">
                                      <p:cBhvr>
                                        <p:cTn id="7" dur="500"/>
                                        <p:tgtEl>
                                          <p:spTgt spid="53250">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animEffect transition="in" filter="dissolve">
                                      <p:cBhvr>
                                        <p:cTn id="11" dur="500"/>
                                        <p:tgtEl>
                                          <p:spTgt spid="53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a:defRPr/>
            </a:pPr>
            <a:r>
              <a:rPr lang="en-US">
                <a:cs typeface="+mj-cs"/>
              </a:rPr>
              <a:t>Evolution ?</a:t>
            </a:r>
          </a:p>
        </p:txBody>
      </p:sp>
      <p:sp>
        <p:nvSpPr>
          <p:cNvPr id="250883" name="Rectangle 3"/>
          <p:cNvSpPr>
            <a:spLocks noGrp="1" noChangeArrowheads="1"/>
          </p:cNvSpPr>
          <p:nvPr>
            <p:ph type="body" idx="1"/>
          </p:nvPr>
        </p:nvSpPr>
        <p:spPr>
          <a:xfrm>
            <a:off x="525463" y="2749550"/>
            <a:ext cx="8172450" cy="3657600"/>
          </a:xfrm>
        </p:spPr>
        <p:txBody>
          <a:bodyPr/>
          <a:lstStyle/>
          <a:p>
            <a:pPr marL="0" indent="0">
              <a:buFont typeface="Monotype Sorts" charset="0"/>
              <a:buNone/>
            </a:pPr>
            <a:r>
              <a:rPr lang="ja-JP" altLang="en-US">
                <a:latin typeface="Arial" charset="0"/>
                <a:ea typeface="ＭＳ Ｐゴシック" charset="0"/>
              </a:rPr>
              <a:t>“</a:t>
            </a:r>
            <a:r>
              <a:rPr lang="en-US" altLang="ja-JP">
                <a:latin typeface="Arial" charset="0"/>
                <a:ea typeface="ＭＳ Ｐゴシック" charset="0"/>
              </a:rPr>
              <a:t>Many investigators feel uneasy about stating in public that the origin of life is a mystery, even though behind closed doors they freely admit they are baffled.</a:t>
            </a:r>
          </a:p>
          <a:p>
            <a:pPr marL="0" indent="0">
              <a:buFont typeface="Monotype Sorts" charset="0"/>
              <a:buNone/>
            </a:pPr>
            <a:r>
              <a:rPr lang="en-US">
                <a:latin typeface="Arial" charset="0"/>
                <a:ea typeface="ＭＳ Ｐゴシック" charset="0"/>
              </a:rPr>
              <a:t>…they worry that a frank admission of ignorance will undermine funding,…</a:t>
            </a:r>
            <a:r>
              <a:rPr lang="ja-JP" altLang="en-US">
                <a:latin typeface="Arial" charset="0"/>
                <a:ea typeface="ＭＳ Ｐゴシック" charset="0"/>
              </a:rPr>
              <a:t>”</a:t>
            </a:r>
            <a:endParaRPr lang="en-US">
              <a:latin typeface="Arial" charset="0"/>
              <a:ea typeface="ＭＳ Ｐゴシック" charset="0"/>
            </a:endParaRPr>
          </a:p>
        </p:txBody>
      </p:sp>
      <p:sp>
        <p:nvSpPr>
          <p:cNvPr id="250884" name="Text Box 4"/>
          <p:cNvSpPr txBox="1">
            <a:spLocks noChangeArrowheads="1"/>
          </p:cNvSpPr>
          <p:nvPr/>
        </p:nvSpPr>
        <p:spPr bwMode="auto">
          <a:xfrm>
            <a:off x="696913" y="1304925"/>
            <a:ext cx="7721600" cy="1373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spcBef>
                <a:spcPct val="50000"/>
              </a:spcBef>
              <a:defRPr/>
            </a:pPr>
            <a:r>
              <a:rPr lang="en-US">
                <a:cs typeface="+mn-cs"/>
              </a:rPr>
              <a:t>Paul Davies, Ph.D. Physics, </a:t>
            </a:r>
            <a:r>
              <a:rPr lang="en-US" i="1">
                <a:cs typeface="+mn-cs"/>
              </a:rPr>
              <a:t>The 5</a:t>
            </a:r>
            <a:r>
              <a:rPr lang="en-US" i="1" baseline="30000">
                <a:cs typeface="+mn-cs"/>
              </a:rPr>
              <a:t>th</a:t>
            </a:r>
            <a:r>
              <a:rPr lang="en-US" i="1">
                <a:cs typeface="+mn-cs"/>
              </a:rPr>
              <a:t> Miracle: The Search for the Origin and Meaning of Life</a:t>
            </a:r>
            <a:r>
              <a:rPr lang="en-US">
                <a:cs typeface="+mn-cs"/>
              </a:rPr>
              <a:t>, 1999, p. 18.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0884"/>
                                        </p:tgtEl>
                                        <p:attrNameLst>
                                          <p:attrName>style.visibility</p:attrName>
                                        </p:attrNameLst>
                                      </p:cBhvr>
                                      <p:to>
                                        <p:strVal val="visible"/>
                                      </p:to>
                                    </p:set>
                                    <p:animEffect transition="in" filter="fade">
                                      <p:cBhvr>
                                        <p:cTn id="7" dur="500"/>
                                        <p:tgtEl>
                                          <p:spTgt spid="250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0883">
                                            <p:txEl>
                                              <p:pRg st="0" end="0"/>
                                            </p:txEl>
                                          </p:spTgt>
                                        </p:tgtEl>
                                        <p:attrNameLst>
                                          <p:attrName>style.visibility</p:attrName>
                                        </p:attrNameLst>
                                      </p:cBhvr>
                                      <p:to>
                                        <p:strVal val="visible"/>
                                      </p:to>
                                    </p:set>
                                    <p:animEffect transition="in" filter="fade">
                                      <p:cBhvr>
                                        <p:cTn id="12" dur="500"/>
                                        <p:tgtEl>
                                          <p:spTgt spid="250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0883">
                                            <p:txEl>
                                              <p:pRg st="1" end="1"/>
                                            </p:txEl>
                                          </p:spTgt>
                                        </p:tgtEl>
                                        <p:attrNameLst>
                                          <p:attrName>style.visibility</p:attrName>
                                        </p:attrNameLst>
                                      </p:cBhvr>
                                      <p:to>
                                        <p:strVal val="visible"/>
                                      </p:to>
                                    </p:set>
                                    <p:animEffect transition="in" filter="fade">
                                      <p:cBhvr>
                                        <p:cTn id="17" dur="500"/>
                                        <p:tgtEl>
                                          <p:spTgt spid="250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p:bldP spid="25088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4" name="Rectangle 8"/>
          <p:cNvSpPr>
            <a:spLocks noGrp="1" noChangeArrowheads="1"/>
          </p:cNvSpPr>
          <p:nvPr>
            <p:ph type="title"/>
          </p:nvPr>
        </p:nvSpPr>
        <p:spPr/>
        <p:txBody>
          <a:bodyPr/>
          <a:lstStyle/>
          <a:p>
            <a:pPr>
              <a:defRPr/>
            </a:pPr>
            <a:r>
              <a:rPr lang="en-US">
                <a:cs typeface="+mj-cs"/>
              </a:rPr>
              <a:t>Education</a:t>
            </a:r>
          </a:p>
        </p:txBody>
      </p:sp>
      <p:sp>
        <p:nvSpPr>
          <p:cNvPr id="45059" name="Rectangle 3"/>
          <p:cNvSpPr>
            <a:spLocks noGrp="1" noChangeArrowheads="1"/>
          </p:cNvSpPr>
          <p:nvPr>
            <p:ph type="body" idx="4294967295"/>
          </p:nvPr>
        </p:nvSpPr>
        <p:spPr>
          <a:xfrm>
            <a:off x="608013" y="1431925"/>
            <a:ext cx="8172450" cy="4876800"/>
          </a:xfrm>
        </p:spPr>
        <p:txBody>
          <a:bodyPr/>
          <a:lstStyle/>
          <a:p>
            <a:pPr marL="0" indent="0">
              <a:spcBef>
                <a:spcPct val="45000"/>
              </a:spcBef>
              <a:buFont typeface="Monotype Sorts" charset="0"/>
              <a:buNone/>
            </a:pPr>
            <a:r>
              <a:rPr lang="en-US" sz="3600">
                <a:latin typeface="Arial" charset="0"/>
                <a:ea typeface="ＭＳ Ｐゴシック" charset="0"/>
              </a:rPr>
              <a:t>If I tell you only part of the evidence and you believe it, you have not been taught, you have been indoctrinated.</a:t>
            </a:r>
          </a:p>
          <a:p>
            <a:pPr marL="0" indent="0">
              <a:spcBef>
                <a:spcPct val="45000"/>
              </a:spcBef>
              <a:buFont typeface="Monotype Sorts" charset="0"/>
              <a:buNone/>
            </a:pPr>
            <a:r>
              <a:rPr lang="en-US" sz="3600">
                <a:latin typeface="Arial" charset="0"/>
                <a:ea typeface="ＭＳ Ｐゴシック" charset="0"/>
              </a:rPr>
              <a:t>If I tell you all the evidence and you make a decision, then you have been taught.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8" name="Rectangle 8"/>
          <p:cNvSpPr>
            <a:spLocks noChangeArrowheads="1"/>
          </p:cNvSpPr>
          <p:nvPr/>
        </p:nvSpPr>
        <p:spPr bwMode="auto">
          <a:xfrm flipV="1">
            <a:off x="0" y="0"/>
            <a:ext cx="9144000" cy="211138"/>
          </a:xfrm>
          <a:prstGeom prst="rect">
            <a:avLst/>
          </a:prstGeom>
          <a:gradFill rotWithShape="1">
            <a:gsLst>
              <a:gs pos="0">
                <a:srgbClr val="3333CC">
                  <a:gamma/>
                  <a:tint val="0"/>
                  <a:invGamma/>
                </a:srgbClr>
              </a:gs>
              <a:gs pos="100000">
                <a:srgbClr val="3333CC"/>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6809" name="Rectangle 9"/>
          <p:cNvSpPr>
            <a:spLocks noChangeArrowheads="1"/>
          </p:cNvSpPr>
          <p:nvPr/>
        </p:nvSpPr>
        <p:spPr bwMode="auto">
          <a:xfrm>
            <a:off x="0" y="6646863"/>
            <a:ext cx="9144000" cy="211137"/>
          </a:xfrm>
          <a:prstGeom prst="rect">
            <a:avLst/>
          </a:prstGeom>
          <a:gradFill rotWithShape="1">
            <a:gsLst>
              <a:gs pos="0">
                <a:srgbClr val="3333CC">
                  <a:gamma/>
                  <a:tint val="0"/>
                  <a:invGamma/>
                </a:srgbClr>
              </a:gs>
              <a:gs pos="100000">
                <a:srgbClr val="3333CC"/>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6807" name="Rectangle 7"/>
          <p:cNvSpPr>
            <a:spLocks noGrp="1" noChangeArrowheads="1"/>
          </p:cNvSpPr>
          <p:nvPr>
            <p:ph type="title"/>
          </p:nvPr>
        </p:nvSpPr>
        <p:spPr>
          <a:xfrm>
            <a:off x="0" y="0"/>
            <a:ext cx="9144000" cy="779463"/>
          </a:xfrm>
        </p:spPr>
        <p:txBody>
          <a:bodyPr/>
          <a:lstStyle/>
          <a:p>
            <a:pPr>
              <a:defRPr/>
            </a:pPr>
            <a:r>
              <a:rPr lang="en-US" sz="4400">
                <a:cs typeface="+mj-cs"/>
              </a:rPr>
              <a:t>Who Believes in a Six-Day Creation</a:t>
            </a:r>
          </a:p>
        </p:txBody>
      </p:sp>
      <p:sp>
        <p:nvSpPr>
          <p:cNvPr id="76802" name="Rectangle 2"/>
          <p:cNvSpPr>
            <a:spLocks noGrp="1" noChangeArrowheads="1"/>
          </p:cNvSpPr>
          <p:nvPr>
            <p:ph type="body" idx="4294967295"/>
          </p:nvPr>
        </p:nvSpPr>
        <p:spPr>
          <a:xfrm>
            <a:off x="0" y="609600"/>
            <a:ext cx="9144000" cy="5910263"/>
          </a:xfrm>
        </p:spPr>
        <p:txBody>
          <a:bodyPr/>
          <a:lstStyle/>
          <a:p>
            <a:pPr marL="461963" indent="-461963">
              <a:lnSpc>
                <a:spcPct val="90000"/>
              </a:lnSpc>
              <a:spcBef>
                <a:spcPct val="0"/>
              </a:spcBef>
              <a:tabLst>
                <a:tab pos="4005263" algn="l"/>
              </a:tabLst>
            </a:pPr>
            <a:r>
              <a:rPr lang="en-US" sz="2000">
                <a:latin typeface="Arial" charset="0"/>
                <a:ea typeface="ＭＳ Ｐゴシック" charset="0"/>
                <a:cs typeface="Times New Roman" charset="0"/>
              </a:rPr>
              <a:t>Steven A. Austin</a:t>
            </a:r>
            <a:r>
              <a:rPr lang="en-US" sz="2000">
                <a:latin typeface="Arial" charset="0"/>
                <a:ea typeface="ＭＳ Ｐゴシック" charset="0"/>
              </a:rPr>
              <a:t>   	Ph.D. Geology</a:t>
            </a:r>
          </a:p>
          <a:p>
            <a:pPr marL="461963" indent="-461963">
              <a:lnSpc>
                <a:spcPct val="90000"/>
              </a:lnSpc>
              <a:spcBef>
                <a:spcPct val="0"/>
              </a:spcBef>
              <a:tabLst>
                <a:tab pos="4005263" algn="l"/>
              </a:tabLst>
            </a:pPr>
            <a:r>
              <a:rPr lang="en-US" sz="2000">
                <a:latin typeface="Arial" charset="0"/>
                <a:ea typeface="ＭＳ Ｐゴシック" charset="0"/>
                <a:cs typeface="Times New Roman" charset="0"/>
              </a:rPr>
              <a:t>John Morris</a:t>
            </a:r>
            <a:r>
              <a:rPr lang="en-US" sz="2000">
                <a:latin typeface="Arial" charset="0"/>
                <a:ea typeface="ＭＳ Ｐゴシック" charset="0"/>
              </a:rPr>
              <a:t> 	Ph.D. Geology</a:t>
            </a:r>
          </a:p>
          <a:p>
            <a:pPr marL="461963" indent="-461963">
              <a:lnSpc>
                <a:spcPct val="90000"/>
              </a:lnSpc>
              <a:spcBef>
                <a:spcPct val="0"/>
              </a:spcBef>
              <a:tabLst>
                <a:tab pos="4005263" algn="l"/>
              </a:tabLst>
            </a:pPr>
            <a:r>
              <a:rPr lang="en-US" sz="2000">
                <a:latin typeface="Arial" charset="0"/>
                <a:ea typeface="ＭＳ Ｐゴシック" charset="0"/>
              </a:rPr>
              <a:t>Elaine Kennedy	Ph.D. Geology</a:t>
            </a:r>
          </a:p>
          <a:p>
            <a:pPr marL="461963" indent="-461963">
              <a:lnSpc>
                <a:spcPct val="90000"/>
              </a:lnSpc>
              <a:spcBef>
                <a:spcPct val="0"/>
              </a:spcBef>
              <a:tabLst>
                <a:tab pos="4005263" algn="l"/>
              </a:tabLst>
            </a:pPr>
            <a:r>
              <a:rPr lang="en-US" sz="2000">
                <a:latin typeface="Arial" charset="0"/>
                <a:ea typeface="ＭＳ Ｐゴシック" charset="0"/>
                <a:cs typeface="Times New Roman" charset="0"/>
              </a:rPr>
              <a:t>Donald B. DeYoung</a:t>
            </a:r>
            <a:r>
              <a:rPr lang="en-US" sz="2000">
                <a:latin typeface="Arial" charset="0"/>
                <a:ea typeface="ＭＳ Ｐゴシック" charset="0"/>
              </a:rPr>
              <a:t>   	Ph.D. Physics</a:t>
            </a:r>
          </a:p>
          <a:p>
            <a:pPr marL="461963" indent="-461963">
              <a:lnSpc>
                <a:spcPct val="90000"/>
              </a:lnSpc>
              <a:spcBef>
                <a:spcPct val="0"/>
              </a:spcBef>
              <a:tabLst>
                <a:tab pos="4005263" algn="l"/>
              </a:tabLst>
            </a:pPr>
            <a:r>
              <a:rPr lang="en-US" sz="2000">
                <a:latin typeface="Arial" charset="0"/>
                <a:ea typeface="ＭＳ Ｐゴシック" charset="0"/>
              </a:rPr>
              <a:t>Werner Gitt	Ph.D. Physics</a:t>
            </a:r>
          </a:p>
          <a:p>
            <a:pPr marL="461963" indent="-461963">
              <a:lnSpc>
                <a:spcPct val="90000"/>
              </a:lnSpc>
              <a:spcBef>
                <a:spcPct val="0"/>
              </a:spcBef>
              <a:tabLst>
                <a:tab pos="4005263" algn="l"/>
              </a:tabLst>
            </a:pPr>
            <a:r>
              <a:rPr lang="en-US" sz="2000">
                <a:latin typeface="Arial" charset="0"/>
                <a:ea typeface="ＭＳ Ｐゴシック" charset="0"/>
                <a:cs typeface="Times New Roman" charset="0"/>
              </a:rPr>
              <a:t>Russell Humphreys</a:t>
            </a:r>
            <a:r>
              <a:rPr lang="en-US" sz="2000">
                <a:latin typeface="Arial" charset="0"/>
                <a:ea typeface="ＭＳ Ｐゴシック" charset="0"/>
              </a:rPr>
              <a:t> 	Ph.D. Physics</a:t>
            </a:r>
          </a:p>
          <a:p>
            <a:pPr marL="461963" indent="-461963">
              <a:lnSpc>
                <a:spcPct val="90000"/>
              </a:lnSpc>
              <a:spcBef>
                <a:spcPct val="0"/>
              </a:spcBef>
              <a:tabLst>
                <a:tab pos="4005263" algn="l"/>
              </a:tabLst>
            </a:pPr>
            <a:r>
              <a:rPr lang="en-US" sz="2000">
                <a:latin typeface="Arial" charset="0"/>
                <a:ea typeface="ＭＳ Ｐゴシック" charset="0"/>
              </a:rPr>
              <a:t>Eugene Chaffin	Ph.D. Nuclear Physics</a:t>
            </a:r>
          </a:p>
          <a:p>
            <a:pPr marL="461963" indent="-461963">
              <a:lnSpc>
                <a:spcPct val="90000"/>
              </a:lnSpc>
              <a:spcBef>
                <a:spcPct val="0"/>
              </a:spcBef>
              <a:tabLst>
                <a:tab pos="4005263" algn="l"/>
              </a:tabLst>
            </a:pPr>
            <a:r>
              <a:rPr lang="en-US" sz="2000">
                <a:latin typeface="Arial" charset="0"/>
                <a:ea typeface="ＭＳ Ｐゴシック" charset="0"/>
                <a:cs typeface="Times New Roman" charset="0"/>
              </a:rPr>
              <a:t>Danny R. Faulkner</a:t>
            </a:r>
            <a:r>
              <a:rPr lang="en-US" sz="2000">
                <a:latin typeface="Arial" charset="0"/>
                <a:ea typeface="ＭＳ Ｐゴシック" charset="0"/>
              </a:rPr>
              <a:t> 	Ph.D. Astronomy</a:t>
            </a:r>
          </a:p>
          <a:p>
            <a:pPr marL="461963" indent="-461963">
              <a:lnSpc>
                <a:spcPct val="90000"/>
              </a:lnSpc>
              <a:spcBef>
                <a:spcPct val="0"/>
              </a:spcBef>
              <a:tabLst>
                <a:tab pos="4005263" algn="l"/>
              </a:tabLst>
            </a:pPr>
            <a:r>
              <a:rPr lang="en-US" sz="2000">
                <a:latin typeface="Arial" charset="0"/>
                <a:ea typeface="ＭＳ Ｐゴシック" charset="0"/>
              </a:rPr>
              <a:t>John Byl	Ph.D. Astronomy</a:t>
            </a:r>
          </a:p>
          <a:p>
            <a:pPr marL="461963" indent="-461963">
              <a:lnSpc>
                <a:spcPct val="90000"/>
              </a:lnSpc>
              <a:spcBef>
                <a:spcPct val="0"/>
              </a:spcBef>
              <a:tabLst>
                <a:tab pos="4005263" algn="l"/>
              </a:tabLst>
            </a:pPr>
            <a:r>
              <a:rPr lang="en-US" sz="2000">
                <a:latin typeface="Arial" charset="0"/>
                <a:ea typeface="ＭＳ Ｐゴシック" charset="0"/>
                <a:cs typeface="Times New Roman" charset="0"/>
              </a:rPr>
              <a:t>Duane T. Gish</a:t>
            </a:r>
            <a:r>
              <a:rPr lang="en-US" sz="2000">
                <a:latin typeface="Arial" charset="0"/>
                <a:ea typeface="ＭＳ Ｐゴシック" charset="0"/>
              </a:rPr>
              <a:t> 	Ph.D. Biochemistry</a:t>
            </a:r>
          </a:p>
          <a:p>
            <a:pPr marL="461963" indent="-461963">
              <a:lnSpc>
                <a:spcPct val="90000"/>
              </a:lnSpc>
              <a:spcBef>
                <a:spcPct val="0"/>
              </a:spcBef>
              <a:tabLst>
                <a:tab pos="4005263" algn="l"/>
              </a:tabLst>
            </a:pPr>
            <a:r>
              <a:rPr lang="en-US" sz="2000">
                <a:latin typeface="Arial" charset="0"/>
                <a:ea typeface="ＭＳ Ｐゴシック" charset="0"/>
              </a:rPr>
              <a:t>Ross S. Anderson	Ph.D. Biochemistry</a:t>
            </a:r>
          </a:p>
          <a:p>
            <a:pPr marL="461963" indent="-461963">
              <a:lnSpc>
                <a:spcPct val="90000"/>
              </a:lnSpc>
              <a:spcBef>
                <a:spcPct val="0"/>
              </a:spcBef>
              <a:tabLst>
                <a:tab pos="4005263" algn="l"/>
              </a:tabLst>
            </a:pPr>
            <a:r>
              <a:rPr lang="en-US" sz="2000">
                <a:latin typeface="Arial" charset="0"/>
                <a:ea typeface="ＭＳ Ｐゴシック" charset="0"/>
                <a:cs typeface="Times New Roman" charset="0"/>
              </a:rPr>
              <a:t>Harriet Kim	Ph.D. Biochemistry</a:t>
            </a:r>
            <a:endParaRPr lang="en-US" sz="2000">
              <a:latin typeface="Arial" charset="0"/>
              <a:ea typeface="ＭＳ Ｐゴシック" charset="0"/>
            </a:endParaRPr>
          </a:p>
          <a:p>
            <a:pPr marL="461963" indent="-461963">
              <a:lnSpc>
                <a:spcPct val="90000"/>
              </a:lnSpc>
              <a:spcBef>
                <a:spcPct val="0"/>
              </a:spcBef>
              <a:tabLst>
                <a:tab pos="4005263" algn="l"/>
              </a:tabLst>
            </a:pPr>
            <a:r>
              <a:rPr lang="en-US" sz="2000">
                <a:latin typeface="Arial" charset="0"/>
                <a:ea typeface="ＭＳ Ｐゴシック" charset="0"/>
                <a:cs typeface="Times New Roman" charset="0"/>
              </a:rPr>
              <a:t>James S. Allan	Ph.D. Genetics</a:t>
            </a:r>
          </a:p>
          <a:p>
            <a:pPr marL="461963" indent="-461963">
              <a:lnSpc>
                <a:spcPct val="90000"/>
              </a:lnSpc>
              <a:spcBef>
                <a:spcPct val="0"/>
              </a:spcBef>
              <a:tabLst>
                <a:tab pos="4005263" algn="l"/>
              </a:tabLst>
            </a:pPr>
            <a:r>
              <a:rPr lang="en-US" sz="2000">
                <a:latin typeface="Arial" charset="0"/>
                <a:ea typeface="ＭＳ Ｐゴシック" charset="0"/>
                <a:cs typeface="Times New Roman" charset="0"/>
              </a:rPr>
              <a:t>Lane P. Lester</a:t>
            </a:r>
            <a:r>
              <a:rPr lang="en-US" sz="2000">
                <a:latin typeface="Arial" charset="0"/>
                <a:ea typeface="ＭＳ Ｐゴシック" charset="0"/>
              </a:rPr>
              <a:t> 	Ph.D. Genetics</a:t>
            </a:r>
          </a:p>
          <a:p>
            <a:pPr marL="461963" indent="-461963">
              <a:lnSpc>
                <a:spcPct val="90000"/>
              </a:lnSpc>
              <a:spcBef>
                <a:spcPct val="0"/>
              </a:spcBef>
              <a:tabLst>
                <a:tab pos="4005263" algn="l"/>
              </a:tabLst>
            </a:pPr>
            <a:r>
              <a:rPr lang="en-US" sz="2000">
                <a:latin typeface="Arial" charset="0"/>
                <a:ea typeface="ＭＳ Ｐゴシック" charset="0"/>
              </a:rPr>
              <a:t>Linda K. Walkup	Ph.D. Molecular Genetics</a:t>
            </a:r>
          </a:p>
          <a:p>
            <a:pPr marL="461963" indent="-461963">
              <a:lnSpc>
                <a:spcPct val="90000"/>
              </a:lnSpc>
              <a:spcBef>
                <a:spcPct val="0"/>
              </a:spcBef>
              <a:tabLst>
                <a:tab pos="4005263" algn="l"/>
              </a:tabLst>
            </a:pPr>
            <a:r>
              <a:rPr lang="en-US" sz="2000">
                <a:latin typeface="Arial" charset="0"/>
                <a:ea typeface="ＭＳ Ｐゴシック" charset="0"/>
                <a:cs typeface="Times New Roman" charset="0"/>
              </a:rPr>
              <a:t>Ray Bohlin</a:t>
            </a:r>
            <a:r>
              <a:rPr lang="en-US" sz="2000">
                <a:latin typeface="Arial" charset="0"/>
                <a:ea typeface="ＭＳ Ｐゴシック" charset="0"/>
              </a:rPr>
              <a:t>	Ph.D. Molecular Biology</a:t>
            </a:r>
          </a:p>
          <a:p>
            <a:pPr marL="461963" indent="-461963">
              <a:lnSpc>
                <a:spcPct val="90000"/>
              </a:lnSpc>
              <a:spcBef>
                <a:spcPct val="0"/>
              </a:spcBef>
              <a:tabLst>
                <a:tab pos="4005263" algn="l"/>
              </a:tabLst>
            </a:pPr>
            <a:r>
              <a:rPr lang="en-US" sz="2000">
                <a:latin typeface="Arial" charset="0"/>
                <a:ea typeface="ＭＳ Ｐゴシック" charset="0"/>
              </a:rPr>
              <a:t>Kelly Hollowell	Ph.D. Molecular and Cell Biology</a:t>
            </a:r>
          </a:p>
          <a:p>
            <a:pPr marL="461963" indent="-461963">
              <a:lnSpc>
                <a:spcPct val="90000"/>
              </a:lnSpc>
              <a:spcBef>
                <a:spcPct val="0"/>
              </a:spcBef>
              <a:tabLst>
                <a:tab pos="4005263" algn="l"/>
              </a:tabLst>
            </a:pPr>
            <a:r>
              <a:rPr lang="en-US" sz="2000">
                <a:latin typeface="Arial" charset="0"/>
                <a:ea typeface="ＭＳ Ｐゴシック" charset="0"/>
              </a:rPr>
              <a:t>David Dewitt	Neuroscience</a:t>
            </a:r>
          </a:p>
          <a:p>
            <a:pPr marL="461963" indent="-461963">
              <a:lnSpc>
                <a:spcPct val="90000"/>
              </a:lnSpc>
              <a:spcBef>
                <a:spcPct val="0"/>
              </a:spcBef>
              <a:tabLst>
                <a:tab pos="4005263" algn="l"/>
              </a:tabLst>
            </a:pPr>
            <a:r>
              <a:rPr lang="en-US" sz="2000">
                <a:latin typeface="Arial" charset="0"/>
                <a:ea typeface="ＭＳ Ｐゴシック" charset="0"/>
              </a:rPr>
              <a:t>John Johnson	Ph.D. Mathematics</a:t>
            </a:r>
          </a:p>
          <a:p>
            <a:pPr marL="461963" indent="-461963">
              <a:lnSpc>
                <a:spcPct val="90000"/>
              </a:lnSpc>
              <a:spcBef>
                <a:spcPct val="10000"/>
              </a:spcBef>
              <a:tabLst>
                <a:tab pos="4005263" algn="l"/>
              </a:tabLst>
            </a:pPr>
            <a:r>
              <a:rPr lang="en-US" sz="2000">
                <a:latin typeface="Arial" charset="0"/>
                <a:ea typeface="ＭＳ Ｐゴシック" charset="0"/>
              </a:rPr>
              <a:t>Charles Taylor	Ph.D. Linguistics (O.T.)</a:t>
            </a:r>
          </a:p>
          <a:p>
            <a:pPr marL="461963" indent="-461963">
              <a:lnSpc>
                <a:spcPct val="90000"/>
              </a:lnSpc>
              <a:spcBef>
                <a:spcPct val="0"/>
              </a:spcBef>
              <a:tabLst>
                <a:tab pos="4005263" algn="l"/>
              </a:tabLst>
            </a:pPr>
            <a:r>
              <a:rPr lang="en-US" sz="2000">
                <a:latin typeface="Arial" charset="0"/>
                <a:ea typeface="ＭＳ Ｐゴシック" charset="0"/>
              </a:rPr>
              <a:t>Robert Cole	Ph.D. Semitic Languages</a:t>
            </a:r>
          </a:p>
          <a:p>
            <a:pPr marL="461963" indent="-461963">
              <a:lnSpc>
                <a:spcPct val="90000"/>
              </a:lnSpc>
              <a:spcBef>
                <a:spcPct val="0"/>
              </a:spcBef>
              <a:tabLst>
                <a:tab pos="4005263" algn="l"/>
              </a:tabLst>
            </a:pPr>
            <a:r>
              <a:rPr lang="en-US" sz="2000">
                <a:latin typeface="Arial" charset="0"/>
                <a:ea typeface="ＭＳ Ｐゴシック" charset="0"/>
              </a:rPr>
              <a:t>Steven Boyd	Ph.D Hebraic and Cognitive Studies</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90" name="Rectangle 6"/>
          <p:cNvSpPr>
            <a:spLocks noGrp="1" noChangeArrowheads="1"/>
          </p:cNvSpPr>
          <p:nvPr>
            <p:ph type="title"/>
          </p:nvPr>
        </p:nvSpPr>
        <p:spPr/>
        <p:txBody>
          <a:bodyPr/>
          <a:lstStyle/>
          <a:p>
            <a:pPr>
              <a:defRPr/>
            </a:pPr>
            <a:r>
              <a:rPr lang="en-US">
                <a:cs typeface="+mj-cs"/>
              </a:rPr>
              <a:t>Conclusion</a:t>
            </a:r>
          </a:p>
        </p:txBody>
      </p:sp>
      <p:sp>
        <p:nvSpPr>
          <p:cNvPr id="67586" name="Rectangle 2"/>
          <p:cNvSpPr>
            <a:spLocks noGrp="1" noChangeArrowheads="1"/>
          </p:cNvSpPr>
          <p:nvPr>
            <p:ph type="body" idx="4294967295"/>
          </p:nvPr>
        </p:nvSpPr>
        <p:spPr>
          <a:xfrm>
            <a:off x="439738" y="1358900"/>
            <a:ext cx="8372475" cy="4978400"/>
          </a:xfrm>
        </p:spPr>
        <p:txBody>
          <a:bodyPr/>
          <a:lstStyle/>
          <a:p>
            <a:pPr>
              <a:lnSpc>
                <a:spcPct val="90000"/>
              </a:lnSpc>
            </a:pPr>
            <a:r>
              <a:rPr lang="en-US">
                <a:latin typeface="Arial" charset="0"/>
                <a:ea typeface="ＭＳ Ｐゴシック" charset="0"/>
              </a:rPr>
              <a:t>The origin of life by natural processes (evolution) is not possible</a:t>
            </a:r>
          </a:p>
          <a:p>
            <a:pPr lvl="1">
              <a:lnSpc>
                <a:spcPct val="90000"/>
              </a:lnSpc>
            </a:pPr>
            <a:r>
              <a:rPr lang="en-US">
                <a:latin typeface="Arial" charset="0"/>
                <a:ea typeface="ＭＳ Ｐゴシック" charset="0"/>
              </a:rPr>
              <a:t>All left-handed amino acids</a:t>
            </a:r>
          </a:p>
          <a:p>
            <a:pPr lvl="1">
              <a:lnSpc>
                <a:spcPct val="90000"/>
              </a:lnSpc>
            </a:pPr>
            <a:r>
              <a:rPr lang="en-US">
                <a:latin typeface="Arial" charset="0"/>
                <a:ea typeface="ＭＳ Ｐゴシック" charset="0"/>
              </a:rPr>
              <a:t>There is not enough time</a:t>
            </a:r>
          </a:p>
          <a:p>
            <a:pPr lvl="1">
              <a:lnSpc>
                <a:spcPct val="90000"/>
              </a:lnSpc>
            </a:pPr>
            <a:r>
              <a:rPr lang="en-US">
                <a:latin typeface="Arial" charset="0"/>
                <a:ea typeface="ＭＳ Ｐゴシック" charset="0"/>
              </a:rPr>
              <a:t>Life is too complex (information)</a:t>
            </a:r>
          </a:p>
          <a:p>
            <a:pPr>
              <a:lnSpc>
                <a:spcPct val="90000"/>
              </a:lnSpc>
            </a:pPr>
            <a:r>
              <a:rPr lang="en-US">
                <a:latin typeface="Arial" charset="0"/>
                <a:ea typeface="ＭＳ Ｐゴシック" charset="0"/>
              </a:rPr>
              <a:t>We are all looking at the same evidence</a:t>
            </a:r>
          </a:p>
          <a:p>
            <a:pPr>
              <a:lnSpc>
                <a:spcPct val="90000"/>
              </a:lnSpc>
            </a:pPr>
            <a:r>
              <a:rPr lang="en-US">
                <a:latin typeface="Arial" charset="0"/>
                <a:ea typeface="ＭＳ Ｐゴシック" charset="0"/>
              </a:rPr>
              <a:t>Many scientists believe in creation</a:t>
            </a:r>
          </a:p>
          <a:p>
            <a:pPr>
              <a:lnSpc>
                <a:spcPct val="90000"/>
              </a:lnSpc>
            </a:pPr>
            <a:r>
              <a:rPr lang="en-US">
                <a:latin typeface="Arial" charset="0"/>
                <a:ea typeface="ＭＳ Ｐゴシック" charset="0"/>
              </a:rPr>
              <a:t>Neither evolution nor creation can be proven scientifically – both involve faith</a:t>
            </a:r>
          </a:p>
          <a:p>
            <a:pPr>
              <a:lnSpc>
                <a:spcPct val="90000"/>
              </a:lnSpc>
            </a:pPr>
            <a:r>
              <a:rPr lang="en-US">
                <a:latin typeface="Arial" charset="0"/>
                <a:ea typeface="ＭＳ Ｐゴシック" charset="0"/>
              </a:rPr>
              <a:t>It is your choice which model to believe</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wipe(up)">
                                      <p:cBhvr>
                                        <p:cTn id="7" dur="500"/>
                                        <p:tgtEl>
                                          <p:spTgt spid="67586">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7586">
                                            <p:txEl>
                                              <p:pRg st="1" end="1"/>
                                            </p:txEl>
                                          </p:spTgt>
                                        </p:tgtEl>
                                        <p:attrNameLst>
                                          <p:attrName>style.visibility</p:attrName>
                                        </p:attrNameLst>
                                      </p:cBhvr>
                                      <p:to>
                                        <p:strVal val="visible"/>
                                      </p:to>
                                    </p:set>
                                    <p:animEffect transition="in" filter="wipe(up)">
                                      <p:cBhvr>
                                        <p:cTn id="10" dur="500"/>
                                        <p:tgtEl>
                                          <p:spTgt spid="67586">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7586">
                                            <p:txEl>
                                              <p:pRg st="2" end="2"/>
                                            </p:txEl>
                                          </p:spTgt>
                                        </p:tgtEl>
                                        <p:attrNameLst>
                                          <p:attrName>style.visibility</p:attrName>
                                        </p:attrNameLst>
                                      </p:cBhvr>
                                      <p:to>
                                        <p:strVal val="visible"/>
                                      </p:to>
                                    </p:set>
                                    <p:animEffect transition="in" filter="wipe(up)">
                                      <p:cBhvr>
                                        <p:cTn id="13" dur="500"/>
                                        <p:tgtEl>
                                          <p:spTgt spid="67586">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7586">
                                            <p:txEl>
                                              <p:pRg st="3" end="3"/>
                                            </p:txEl>
                                          </p:spTgt>
                                        </p:tgtEl>
                                        <p:attrNameLst>
                                          <p:attrName>style.visibility</p:attrName>
                                        </p:attrNameLst>
                                      </p:cBhvr>
                                      <p:to>
                                        <p:strVal val="visible"/>
                                      </p:to>
                                    </p:set>
                                    <p:animEffect transition="in" filter="wipe(up)">
                                      <p:cBhvr>
                                        <p:cTn id="16" dur="500"/>
                                        <p:tgtEl>
                                          <p:spTgt spid="6758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7586">
                                            <p:txEl>
                                              <p:pRg st="4" end="4"/>
                                            </p:txEl>
                                          </p:spTgt>
                                        </p:tgtEl>
                                        <p:attrNameLst>
                                          <p:attrName>style.visibility</p:attrName>
                                        </p:attrNameLst>
                                      </p:cBhvr>
                                      <p:to>
                                        <p:strVal val="visible"/>
                                      </p:to>
                                    </p:set>
                                    <p:animEffect transition="in" filter="wipe(up)">
                                      <p:cBhvr>
                                        <p:cTn id="21" dur="500"/>
                                        <p:tgtEl>
                                          <p:spTgt spid="67586">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7586">
                                            <p:txEl>
                                              <p:pRg st="5" end="5"/>
                                            </p:txEl>
                                          </p:spTgt>
                                        </p:tgtEl>
                                        <p:attrNameLst>
                                          <p:attrName>style.visibility</p:attrName>
                                        </p:attrNameLst>
                                      </p:cBhvr>
                                      <p:to>
                                        <p:strVal val="visible"/>
                                      </p:to>
                                    </p:set>
                                    <p:animEffect transition="in" filter="wipe(up)">
                                      <p:cBhvr>
                                        <p:cTn id="26" dur="500"/>
                                        <p:tgtEl>
                                          <p:spTgt spid="67586">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7586">
                                            <p:txEl>
                                              <p:pRg st="6" end="6"/>
                                            </p:txEl>
                                          </p:spTgt>
                                        </p:tgtEl>
                                        <p:attrNameLst>
                                          <p:attrName>style.visibility</p:attrName>
                                        </p:attrNameLst>
                                      </p:cBhvr>
                                      <p:to>
                                        <p:strVal val="visible"/>
                                      </p:to>
                                    </p:set>
                                    <p:animEffect transition="in" filter="wipe(up)">
                                      <p:cBhvr>
                                        <p:cTn id="31" dur="500"/>
                                        <p:tgtEl>
                                          <p:spTgt spid="67586">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7586">
                                            <p:txEl>
                                              <p:pRg st="7" end="7"/>
                                            </p:txEl>
                                          </p:spTgt>
                                        </p:tgtEl>
                                        <p:attrNameLst>
                                          <p:attrName>style.visibility</p:attrName>
                                        </p:attrNameLst>
                                      </p:cBhvr>
                                      <p:to>
                                        <p:strVal val="visible"/>
                                      </p:to>
                                    </p:set>
                                    <p:animEffect transition="in" filter="wipe(up)">
                                      <p:cBhvr>
                                        <p:cTn id="36" dur="500"/>
                                        <p:tgtEl>
                                          <p:spTgt spid="675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3" name="Picture 2" descr="DVD Lif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1250950"/>
            <a:ext cx="3722688" cy="531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4" name="Text Box 4"/>
          <p:cNvSpPr txBox="1">
            <a:spLocks noChangeArrowheads="1"/>
          </p:cNvSpPr>
          <p:nvPr/>
        </p:nvSpPr>
        <p:spPr bwMode="auto">
          <a:xfrm>
            <a:off x="2206625" y="203200"/>
            <a:ext cx="4730750" cy="739775"/>
          </a:xfrm>
          <a:prstGeom prst="rect">
            <a:avLst/>
          </a:prstGeom>
          <a:solidFill>
            <a:srgbClr val="660033"/>
          </a:solidFill>
          <a:ln w="38100">
            <a:solidFill>
              <a:srgbClr val="000066"/>
            </a:solidFill>
            <a:miter lim="800000"/>
            <a:headEnd/>
            <a:tailEnd/>
          </a:ln>
          <a:effectLst>
            <a:prstShdw prst="shdw17" dist="17961" dir="2700000">
              <a:srgbClr val="00003D">
                <a:alpha val="74997"/>
              </a:srgbClr>
            </a:prstShdw>
          </a:effectLst>
        </p:spPr>
        <p:txBody>
          <a:bodyPr>
            <a:spAutoFit/>
          </a:bodyPr>
          <a:lstStyle>
            <a:lvl1pPr>
              <a:defRPr sz="2800">
                <a:solidFill>
                  <a:srgbClr val="000000"/>
                </a:solidFill>
                <a:latin typeface="Arial" charset="0"/>
                <a:ea typeface="ＭＳ Ｐゴシック" charset="0"/>
                <a:cs typeface="ＭＳ Ｐゴシック" charset="0"/>
              </a:defRPr>
            </a:lvl1pPr>
            <a:lvl2pPr marL="742950" indent="-285750">
              <a:defRPr sz="2800">
                <a:solidFill>
                  <a:srgbClr val="000000"/>
                </a:solidFill>
                <a:latin typeface="Arial" charset="0"/>
                <a:ea typeface="ＭＳ Ｐゴシック" charset="0"/>
              </a:defRPr>
            </a:lvl2pPr>
            <a:lvl3pPr marL="1143000" indent="-228600">
              <a:defRPr sz="2800">
                <a:solidFill>
                  <a:srgbClr val="000000"/>
                </a:solidFill>
                <a:latin typeface="Arial" charset="0"/>
                <a:ea typeface="ＭＳ Ｐゴシック" charset="0"/>
              </a:defRPr>
            </a:lvl3pPr>
            <a:lvl4pPr marL="1600200" indent="-228600">
              <a:defRPr sz="2800">
                <a:solidFill>
                  <a:srgbClr val="000000"/>
                </a:solidFill>
                <a:latin typeface="Arial" charset="0"/>
                <a:ea typeface="ＭＳ Ｐゴシック" charset="0"/>
              </a:defRPr>
            </a:lvl4pPr>
            <a:lvl5pPr marL="2057400" indent="-228600">
              <a:defRPr sz="28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28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28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28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2800">
                <a:solidFill>
                  <a:srgbClr val="000000"/>
                </a:solidFill>
                <a:latin typeface="Arial" charset="0"/>
                <a:ea typeface="ＭＳ Ｐゴシック" charset="0"/>
              </a:defRPr>
            </a:lvl9pPr>
          </a:lstStyle>
          <a:p>
            <a:pPr>
              <a:spcBef>
                <a:spcPct val="50000"/>
              </a:spcBef>
            </a:pPr>
            <a:r>
              <a:rPr lang="en-US" sz="4000" b="1">
                <a:solidFill>
                  <a:srgbClr val="FFFFFF"/>
                </a:solidFill>
              </a:rPr>
              <a:t>Lecture on DVD</a:t>
            </a:r>
          </a:p>
        </p:txBody>
      </p:sp>
      <p:sp>
        <p:nvSpPr>
          <p:cNvPr id="248837" name="Text Box 5"/>
          <p:cNvSpPr txBox="1">
            <a:spLocks noChangeArrowheads="1"/>
          </p:cNvSpPr>
          <p:nvPr/>
        </p:nvSpPr>
        <p:spPr bwMode="auto">
          <a:xfrm>
            <a:off x="5313363" y="1073150"/>
            <a:ext cx="3090862"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4400">
                <a:cs typeface="+mn-cs"/>
              </a:rPr>
              <a:t>Plus</a:t>
            </a:r>
            <a:r>
              <a:rPr lang="en-US" sz="5400">
                <a:cs typeface="+mn-cs"/>
              </a:rPr>
              <a:t> Free</a:t>
            </a:r>
          </a:p>
        </p:txBody>
      </p:sp>
      <p:sp>
        <p:nvSpPr>
          <p:cNvPr id="248838" name="Text Box 6"/>
          <p:cNvSpPr txBox="1">
            <a:spLocks noChangeArrowheads="1"/>
          </p:cNvSpPr>
          <p:nvPr/>
        </p:nvSpPr>
        <p:spPr bwMode="auto">
          <a:xfrm>
            <a:off x="5311775" y="1798638"/>
            <a:ext cx="33972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600">
                <a:cs typeface="+mn-cs"/>
              </a:rPr>
              <a:t>Lesson plans</a:t>
            </a:r>
          </a:p>
        </p:txBody>
      </p:sp>
      <p:sp>
        <p:nvSpPr>
          <p:cNvPr id="248839" name="Text Box 7"/>
          <p:cNvSpPr txBox="1">
            <a:spLocks noChangeArrowheads="1"/>
          </p:cNvSpPr>
          <p:nvPr/>
        </p:nvSpPr>
        <p:spPr bwMode="auto">
          <a:xfrm>
            <a:off x="5183188" y="2597150"/>
            <a:ext cx="3511550" cy="263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7663" indent="-347663" algn="l">
              <a:defRPr sz="2400">
                <a:solidFill>
                  <a:schemeClr val="tx1"/>
                </a:solidFill>
                <a:latin typeface="Times New Roman" charset="0"/>
                <a:ea typeface="ＭＳ Ｐゴシック" charset="0"/>
              </a:defRPr>
            </a:lvl1pPr>
            <a:lvl2pPr marL="461963"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0000"/>
              </a:lnSpc>
              <a:spcBef>
                <a:spcPct val="40000"/>
              </a:spcBef>
              <a:buClr>
                <a:srgbClr val="660033"/>
              </a:buClr>
              <a:buSzPct val="65000"/>
              <a:buFont typeface="Wingdings" charset="0"/>
              <a:buChar char="u"/>
              <a:defRPr/>
            </a:pPr>
            <a:r>
              <a:rPr lang="en-US" sz="3200">
                <a:solidFill>
                  <a:srgbClr val="000000"/>
                </a:solidFill>
                <a:latin typeface="Arial" charset="0"/>
                <a:cs typeface="+mn-cs"/>
              </a:rPr>
              <a:t>Objectives</a:t>
            </a:r>
          </a:p>
          <a:p>
            <a:pPr>
              <a:lnSpc>
                <a:spcPct val="80000"/>
              </a:lnSpc>
              <a:spcBef>
                <a:spcPct val="40000"/>
              </a:spcBef>
              <a:buClr>
                <a:srgbClr val="660033"/>
              </a:buClr>
              <a:buSzPct val="65000"/>
              <a:buFont typeface="Wingdings" charset="0"/>
              <a:buChar char="u"/>
              <a:defRPr/>
            </a:pPr>
            <a:r>
              <a:rPr lang="en-US" sz="3200">
                <a:solidFill>
                  <a:srgbClr val="000000"/>
                </a:solidFill>
                <a:latin typeface="Arial" charset="0"/>
                <a:cs typeface="+mn-cs"/>
              </a:rPr>
              <a:t>Detailed outline of the DVD</a:t>
            </a:r>
          </a:p>
          <a:p>
            <a:pPr>
              <a:lnSpc>
                <a:spcPct val="80000"/>
              </a:lnSpc>
              <a:spcBef>
                <a:spcPct val="40000"/>
              </a:spcBef>
              <a:buClr>
                <a:srgbClr val="660033"/>
              </a:buClr>
              <a:buSzPct val="65000"/>
              <a:buFont typeface="Wingdings" charset="0"/>
              <a:buChar char="u"/>
              <a:defRPr/>
            </a:pPr>
            <a:r>
              <a:rPr lang="en-US" sz="3200">
                <a:solidFill>
                  <a:srgbClr val="000000"/>
                </a:solidFill>
                <a:latin typeface="Arial" charset="0"/>
                <a:cs typeface="+mn-cs"/>
              </a:rPr>
              <a:t>Exercises</a:t>
            </a:r>
          </a:p>
          <a:p>
            <a:pPr>
              <a:lnSpc>
                <a:spcPct val="80000"/>
              </a:lnSpc>
              <a:spcBef>
                <a:spcPct val="40000"/>
              </a:spcBef>
              <a:buClr>
                <a:srgbClr val="660033"/>
              </a:buClr>
              <a:buSzPct val="65000"/>
              <a:buFont typeface="Wingdings" charset="0"/>
              <a:buChar char="u"/>
              <a:defRPr/>
            </a:pPr>
            <a:r>
              <a:rPr lang="en-US" sz="3200">
                <a:solidFill>
                  <a:srgbClr val="000000"/>
                </a:solidFill>
                <a:latin typeface="Arial" charset="0"/>
                <a:cs typeface="+mn-cs"/>
              </a:rPr>
              <a:t>Answer Keys</a:t>
            </a:r>
          </a:p>
        </p:txBody>
      </p:sp>
      <p:sp>
        <p:nvSpPr>
          <p:cNvPr id="248840" name="Text Box 8"/>
          <p:cNvSpPr txBox="1">
            <a:spLocks noChangeArrowheads="1"/>
          </p:cNvSpPr>
          <p:nvPr/>
        </p:nvSpPr>
        <p:spPr bwMode="auto">
          <a:xfrm>
            <a:off x="4322763" y="5399088"/>
            <a:ext cx="4618037" cy="588962"/>
          </a:xfrm>
          <a:prstGeom prst="rect">
            <a:avLst/>
          </a:prstGeom>
          <a:solidFill>
            <a:srgbClr val="000066"/>
          </a:solidFill>
          <a:ln w="9525">
            <a:solidFill>
              <a:srgbClr val="0000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solidFill>
                  <a:srgbClr val="FFFFFF"/>
                </a:solidFill>
                <a:cs typeface="+mn-cs"/>
              </a:rPr>
              <a:t>www.Train2Equip.com</a:t>
            </a:r>
          </a:p>
        </p:txBody>
      </p:sp>
      <p:sp>
        <p:nvSpPr>
          <p:cNvPr id="54279" name="AutoShape 9"/>
          <p:cNvSpPr>
            <a:spLocks noChangeArrowheads="1"/>
          </p:cNvSpPr>
          <p:nvPr/>
        </p:nvSpPr>
        <p:spPr bwMode="auto">
          <a:xfrm>
            <a:off x="5051425" y="2365375"/>
            <a:ext cx="3367088" cy="115888"/>
          </a:xfrm>
          <a:prstGeom prst="roundRect">
            <a:avLst>
              <a:gd name="adj" fmla="val 16667"/>
            </a:avLst>
          </a:prstGeom>
          <a:gradFill rotWithShape="1">
            <a:gsLst>
              <a:gs pos="0">
                <a:srgbClr val="660033"/>
              </a:gs>
              <a:gs pos="50000">
                <a:srgbClr val="8E4268"/>
              </a:gs>
              <a:gs pos="100000">
                <a:srgbClr val="660033"/>
              </a:gs>
            </a:gsLst>
            <a:lin ang="5400000" scaled="1"/>
          </a:gradFill>
          <a:ln>
            <a:noFill/>
          </a:ln>
          <a:effectLst>
            <a:prstShdw prst="shdw17" dist="17961" dir="2700000">
              <a:srgbClr val="3D001F">
                <a:alpha val="74997"/>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7" name="Picture 4" descr="Equipping cour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800" y="679450"/>
            <a:ext cx="8734425" cy="524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069" name="Text Box 5"/>
          <p:cNvSpPr txBox="1">
            <a:spLocks noChangeArrowheads="1"/>
          </p:cNvSpPr>
          <p:nvPr/>
        </p:nvSpPr>
        <p:spPr bwMode="auto">
          <a:xfrm>
            <a:off x="719138" y="293688"/>
            <a:ext cx="4700587"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defRPr/>
            </a:pPr>
            <a:r>
              <a:rPr lang="en-US" sz="4000" b="1">
                <a:solidFill>
                  <a:srgbClr val="000066"/>
                </a:solidFill>
                <a:effectLst>
                  <a:outerShdw blurRad="38100" dist="38100" dir="2700000" algn="tl">
                    <a:srgbClr val="DDDDDD"/>
                  </a:outerShdw>
                </a:effectLst>
                <a:cs typeface="+mn-cs"/>
              </a:rPr>
              <a:t>The Origin of Life</a:t>
            </a:r>
          </a:p>
          <a:p>
            <a:pPr algn="l" eaLnBrk="1" hangingPunct="1">
              <a:defRPr/>
            </a:pPr>
            <a:r>
              <a:rPr lang="en-US" sz="4000" b="1">
                <a:solidFill>
                  <a:srgbClr val="000066"/>
                </a:solidFill>
                <a:effectLst>
                  <a:outerShdw blurRad="38100" dist="38100" dir="2700000" algn="tl">
                    <a:srgbClr val="DDDDDD"/>
                  </a:outerShdw>
                </a:effectLst>
                <a:cs typeface="+mn-cs"/>
              </a:rPr>
              <a:t>Equipping Course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8" name="Rectangle 8"/>
          <p:cNvSpPr>
            <a:spLocks noChangeArrowheads="1"/>
          </p:cNvSpPr>
          <p:nvPr/>
        </p:nvSpPr>
        <p:spPr bwMode="auto">
          <a:xfrm>
            <a:off x="915988" y="5283200"/>
            <a:ext cx="7431087" cy="1176338"/>
          </a:xfrm>
          <a:prstGeom prst="rect">
            <a:avLst/>
          </a:prstGeom>
          <a:solidFill>
            <a:srgbClr val="66003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56322" name="Picture 4" descr="life book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52713" y="722313"/>
            <a:ext cx="4173537" cy="5451475"/>
          </a:xfrm>
          <a:prstGeom prst="rect">
            <a:avLst/>
          </a:prstGeom>
          <a:noFill/>
          <a:ln w="952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240649" name="Text Box 9"/>
          <p:cNvSpPr txBox="1">
            <a:spLocks noChangeArrowheads="1"/>
          </p:cNvSpPr>
          <p:nvPr/>
        </p:nvSpPr>
        <p:spPr bwMode="auto">
          <a:xfrm>
            <a:off x="784225" y="176213"/>
            <a:ext cx="7561263"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en-US">
                <a:cs typeface="+mn-cs"/>
              </a:rPr>
              <a:t>The Origin of Life Student Manual</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9CCFF"/>
            </a:gs>
            <a:gs pos="50000">
              <a:srgbClr val="FFFFFF"/>
            </a:gs>
            <a:gs pos="100000">
              <a:srgbClr val="99CCFF"/>
            </a:gs>
          </a:gsLst>
          <a:lin ang="5400000" scaled="1"/>
        </a:gradFill>
        <a:effectLst/>
      </p:bgPr>
    </p:bg>
    <p:spTree>
      <p:nvGrpSpPr>
        <p:cNvPr id="1" name=""/>
        <p:cNvGrpSpPr/>
        <p:nvPr/>
      </p:nvGrpSpPr>
      <p:grpSpPr>
        <a:xfrm>
          <a:off x="0" y="0"/>
          <a:ext cx="0" cy="0"/>
          <a:chOff x="0" y="0"/>
          <a:chExt cx="0" cy="0"/>
        </a:xfrm>
      </p:grpSpPr>
      <p:pic>
        <p:nvPicPr>
          <p:cNvPr id="237570" name="Picture 2" descr="DVD Astronom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8125" y="439738"/>
            <a:ext cx="2111375" cy="3014662"/>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accent2">
                      <a:alpha val="50000"/>
                    </a:schemeClr>
                  </a:outerShdw>
                </a:effectLst>
              </a14:hiddenEffects>
            </a:ext>
          </a:extLst>
        </p:spPr>
      </p:pic>
      <p:pic>
        <p:nvPicPr>
          <p:cNvPr id="57347" name="Picture 3" descr="DVD Dating F+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92550" y="439738"/>
            <a:ext cx="2111375"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8" name="Picture 4" descr="DVD Fossil Recor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76975" y="439738"/>
            <a:ext cx="2111375"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9" name="Picture 5" descr="DVD Human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6975" y="3552825"/>
            <a:ext cx="2111375"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0" name="Picture 6" descr="DVD Lif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08125" y="3552825"/>
            <a:ext cx="2111375"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1" name="Picture 7" descr="DVD Matte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92550" y="3552825"/>
            <a:ext cx="2111375" cy="301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76" name="Text Box 8"/>
          <p:cNvSpPr txBox="1">
            <a:spLocks noChangeArrowheads="1"/>
          </p:cNvSpPr>
          <p:nvPr/>
        </p:nvSpPr>
        <p:spPr bwMode="auto">
          <a:xfrm>
            <a:off x="57150" y="2541588"/>
            <a:ext cx="1363663" cy="1798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25000"/>
              </a:spcBef>
              <a:defRPr/>
            </a:pPr>
            <a:r>
              <a:rPr lang="en-US" sz="3200" b="1">
                <a:solidFill>
                  <a:srgbClr val="000066"/>
                </a:solidFill>
                <a:effectLst>
                  <a:outerShdw blurRad="38100" dist="38100" dir="2700000" algn="tl">
                    <a:srgbClr val="000000"/>
                  </a:outerShdw>
                </a:effectLst>
                <a:cs typeface="+mn-cs"/>
              </a:rPr>
              <a:t>6 </a:t>
            </a:r>
          </a:p>
          <a:p>
            <a:pPr eaLnBrk="1" hangingPunct="1">
              <a:spcBef>
                <a:spcPct val="25000"/>
              </a:spcBef>
              <a:defRPr/>
            </a:pPr>
            <a:r>
              <a:rPr lang="en-US" sz="3200" b="1">
                <a:solidFill>
                  <a:srgbClr val="000066"/>
                </a:solidFill>
                <a:effectLst>
                  <a:outerShdw blurRad="38100" dist="38100" dir="2700000" algn="tl">
                    <a:srgbClr val="000000"/>
                  </a:outerShdw>
                </a:effectLst>
                <a:cs typeface="+mn-cs"/>
              </a:rPr>
              <a:t>NEW</a:t>
            </a:r>
          </a:p>
          <a:p>
            <a:pPr eaLnBrk="1" hangingPunct="1">
              <a:spcBef>
                <a:spcPct val="25000"/>
              </a:spcBef>
              <a:defRPr/>
            </a:pPr>
            <a:r>
              <a:rPr lang="en-US" sz="3200" b="1">
                <a:solidFill>
                  <a:srgbClr val="000066"/>
                </a:solidFill>
                <a:effectLst>
                  <a:outerShdw blurRad="38100" dist="38100" dir="2700000" algn="tl">
                    <a:srgbClr val="000000"/>
                  </a:outerShdw>
                </a:effectLst>
                <a:cs typeface="+mn-cs"/>
              </a:rPr>
              <a:t>DVDs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9" name="Rectangle 11"/>
          <p:cNvSpPr>
            <a:spLocks noGrp="1" noChangeArrowheads="1"/>
          </p:cNvSpPr>
          <p:nvPr>
            <p:ph type="title"/>
          </p:nvPr>
        </p:nvSpPr>
        <p:spPr>
          <a:xfrm>
            <a:off x="781050" y="0"/>
            <a:ext cx="8164513" cy="1143000"/>
          </a:xfrm>
        </p:spPr>
        <p:txBody>
          <a:bodyPr/>
          <a:lstStyle/>
          <a:p>
            <a:pPr>
              <a:lnSpc>
                <a:spcPct val="80000"/>
              </a:lnSpc>
              <a:defRPr/>
            </a:pPr>
            <a:r>
              <a:rPr lang="en-US" sz="4400">
                <a:cs typeface="+mj-cs"/>
              </a:rPr>
              <a:t>The Issue – </a:t>
            </a:r>
            <a:r>
              <a:rPr lang="en-US" sz="3600">
                <a:cs typeface="+mj-cs"/>
              </a:rPr>
              <a:t>The Model of Creation</a:t>
            </a:r>
          </a:p>
        </p:txBody>
      </p:sp>
      <p:sp>
        <p:nvSpPr>
          <p:cNvPr id="7170" name="Rectangle 2"/>
          <p:cNvSpPr>
            <a:spLocks noGrp="1" noChangeArrowheads="1"/>
          </p:cNvSpPr>
          <p:nvPr>
            <p:ph type="body" idx="4294967295"/>
          </p:nvPr>
        </p:nvSpPr>
        <p:spPr>
          <a:xfrm>
            <a:off x="369888" y="1292225"/>
            <a:ext cx="8288337" cy="4005263"/>
          </a:xfrm>
        </p:spPr>
        <p:txBody>
          <a:bodyPr/>
          <a:lstStyle/>
          <a:p>
            <a:pPr marL="0" indent="0">
              <a:buFont typeface="Monotype Sorts" charset="0"/>
              <a:buNone/>
            </a:pPr>
            <a:r>
              <a:rPr lang="ja-JP" altLang="en-US" sz="3600">
                <a:latin typeface="Arial" charset="0"/>
                <a:ea typeface="ＭＳ Ｐゴシック" charset="0"/>
              </a:rPr>
              <a:t>“</a:t>
            </a:r>
            <a:r>
              <a:rPr lang="en-US" altLang="ja-JP" sz="3600">
                <a:latin typeface="Arial" charset="0"/>
                <a:ea typeface="ＭＳ Ｐゴシック" charset="0"/>
              </a:rPr>
              <a:t>For by him were all things created, that are in heaven, and that are in earth, visible and invisible, whether they be thrones, or dominions, or principalities, or powers: all things were created by him, and for him.</a:t>
            </a:r>
            <a:r>
              <a:rPr lang="ja-JP" altLang="en-US" sz="3600">
                <a:latin typeface="Arial" charset="0"/>
                <a:ea typeface="ＭＳ Ｐゴシック" charset="0"/>
              </a:rPr>
              <a:t>”</a:t>
            </a:r>
            <a:endParaRPr lang="en-US" altLang="ja-JP" sz="3600">
              <a:latin typeface="Arial" charset="0"/>
              <a:ea typeface="ＭＳ Ｐゴシック" charset="0"/>
            </a:endParaRPr>
          </a:p>
          <a:p>
            <a:pPr marL="0" indent="0" algn="ctr">
              <a:buFont typeface="Monotype Sorts" charset="0"/>
              <a:buNone/>
            </a:pPr>
            <a:r>
              <a:rPr lang="en-US">
                <a:latin typeface="Arial" charset="0"/>
                <a:ea typeface="ＭＳ Ｐゴシック" charset="0"/>
              </a:rPr>
              <a:t>Colossians 1:16</a:t>
            </a:r>
            <a:endParaRPr lang="en-US" sz="4000">
              <a:latin typeface="Arial" charset="0"/>
              <a:ea typeface="ＭＳ Ｐゴシック" charset="0"/>
            </a:endParaRPr>
          </a:p>
        </p:txBody>
      </p:sp>
      <p:sp>
        <p:nvSpPr>
          <p:cNvPr id="7174" name="Text Box 6"/>
          <p:cNvSpPr txBox="1">
            <a:spLocks noChangeArrowheads="1"/>
          </p:cNvSpPr>
          <p:nvPr/>
        </p:nvSpPr>
        <p:spPr bwMode="auto">
          <a:xfrm>
            <a:off x="2095500" y="5691188"/>
            <a:ext cx="4953000" cy="730250"/>
          </a:xfrm>
          <a:prstGeom prst="rect">
            <a:avLst/>
          </a:prstGeom>
          <a:solidFill>
            <a:srgbClr val="000066"/>
          </a:solidFill>
          <a:ln w="28575">
            <a:solidFill>
              <a:srgbClr val="0033CC"/>
            </a:solidFill>
            <a:miter lim="800000"/>
            <a:headEnd/>
            <a:tailEnd/>
          </a:ln>
          <a:effectLst>
            <a:prstShdw prst="shdw17" dist="17961" dir="2700000">
              <a:srgbClr val="001F7A">
                <a:alpha val="74997"/>
              </a:srgbClr>
            </a:prstShdw>
          </a:effectLst>
        </p:spPr>
        <p:txBody>
          <a:bodyPr>
            <a:spAutoFit/>
          </a:bodyPr>
          <a:lstStyle>
            <a:lvl1pPr>
              <a:defRPr sz="2800">
                <a:solidFill>
                  <a:srgbClr val="000000"/>
                </a:solidFill>
                <a:latin typeface="Arial" charset="0"/>
                <a:ea typeface="ＭＳ Ｐゴシック" charset="0"/>
                <a:cs typeface="ＭＳ Ｐゴシック" charset="0"/>
              </a:defRPr>
            </a:lvl1pPr>
            <a:lvl2pPr marL="742950" indent="-285750">
              <a:defRPr sz="2800">
                <a:solidFill>
                  <a:srgbClr val="000000"/>
                </a:solidFill>
                <a:latin typeface="Arial" charset="0"/>
                <a:ea typeface="ＭＳ Ｐゴシック" charset="0"/>
              </a:defRPr>
            </a:lvl2pPr>
            <a:lvl3pPr marL="1143000" indent="-228600">
              <a:defRPr sz="2800">
                <a:solidFill>
                  <a:srgbClr val="000000"/>
                </a:solidFill>
                <a:latin typeface="Arial" charset="0"/>
                <a:ea typeface="ＭＳ Ｐゴシック" charset="0"/>
              </a:defRPr>
            </a:lvl3pPr>
            <a:lvl4pPr marL="1600200" indent="-228600">
              <a:defRPr sz="2800">
                <a:solidFill>
                  <a:srgbClr val="000000"/>
                </a:solidFill>
                <a:latin typeface="Arial" charset="0"/>
                <a:ea typeface="ＭＳ Ｐゴシック" charset="0"/>
              </a:defRPr>
            </a:lvl4pPr>
            <a:lvl5pPr marL="2057400" indent="-228600">
              <a:defRPr sz="28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28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28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28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2800">
                <a:solidFill>
                  <a:srgbClr val="000000"/>
                </a:solidFill>
                <a:latin typeface="Arial" charset="0"/>
                <a:ea typeface="ＭＳ Ｐゴシック" charset="0"/>
              </a:defRPr>
            </a:lvl9pPr>
          </a:lstStyle>
          <a:p>
            <a:pPr>
              <a:spcBef>
                <a:spcPct val="50000"/>
              </a:spcBef>
            </a:pPr>
            <a:r>
              <a:rPr lang="en-US" sz="4000">
                <a:solidFill>
                  <a:srgbClr val="FFFFFF"/>
                </a:solidFill>
              </a:rPr>
              <a:t>God created all life</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dissolve">
                                      <p:cBhvr>
                                        <p:cTn id="7" dur="500"/>
                                        <p:tgtEl>
                                          <p:spTgt spid="7170">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animEffect transition="in" filter="dissolve">
                                      <p:cBhvr>
                                        <p:cTn id="11" dur="500"/>
                                        <p:tgtEl>
                                          <p:spTgt spid="7170">
                                            <p:txEl>
                                              <p:pRg st="1" end="1"/>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slide(fromBottom)">
                                      <p:cBhvr>
                                        <p:cTn id="15"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advAuto="0"/>
      <p:bldP spid="7174"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8369" name="Group 2"/>
          <p:cNvGrpSpPr>
            <a:grpSpLocks/>
          </p:cNvGrpSpPr>
          <p:nvPr/>
        </p:nvGrpSpPr>
        <p:grpSpPr bwMode="auto">
          <a:xfrm>
            <a:off x="6684963" y="3789363"/>
            <a:ext cx="2387600" cy="2386012"/>
            <a:chOff x="2238" y="504"/>
            <a:chExt cx="1504" cy="1503"/>
          </a:xfrm>
        </p:grpSpPr>
        <p:pic>
          <p:nvPicPr>
            <p:cNvPr id="58388" name="Picture 3" descr="Audio CD Fossil hi"/>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45" y="510"/>
              <a:ext cx="1497" cy="1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4196" name="Oval 4"/>
            <p:cNvSpPr>
              <a:spLocks noChangeArrowheads="1"/>
            </p:cNvSpPr>
            <p:nvPr/>
          </p:nvSpPr>
          <p:spPr bwMode="auto">
            <a:xfrm>
              <a:off x="2238" y="504"/>
              <a:ext cx="1494" cy="1500"/>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197" name="Oval 5"/>
            <p:cNvSpPr>
              <a:spLocks noChangeArrowheads="1"/>
            </p:cNvSpPr>
            <p:nvPr/>
          </p:nvSpPr>
          <p:spPr bwMode="auto">
            <a:xfrm>
              <a:off x="2723" y="999"/>
              <a:ext cx="533" cy="533"/>
            </a:xfrm>
            <a:prstGeom prst="ellipse">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8370" name="Group 6"/>
          <p:cNvGrpSpPr>
            <a:grpSpLocks/>
          </p:cNvGrpSpPr>
          <p:nvPr/>
        </p:nvGrpSpPr>
        <p:grpSpPr bwMode="auto">
          <a:xfrm>
            <a:off x="6681788" y="976313"/>
            <a:ext cx="2376487" cy="2381250"/>
            <a:chOff x="3909" y="510"/>
            <a:chExt cx="1497" cy="1500"/>
          </a:xfrm>
        </p:grpSpPr>
        <p:pic>
          <p:nvPicPr>
            <p:cNvPr id="58385" name="Picture 7" descr="Audio CD Humans hi"/>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09" y="510"/>
              <a:ext cx="1497" cy="1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4200" name="Oval 8"/>
            <p:cNvSpPr>
              <a:spLocks noChangeArrowheads="1"/>
            </p:cNvSpPr>
            <p:nvPr/>
          </p:nvSpPr>
          <p:spPr bwMode="auto">
            <a:xfrm>
              <a:off x="4391" y="993"/>
              <a:ext cx="533" cy="533"/>
            </a:xfrm>
            <a:prstGeom prst="ellipse">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01" name="Oval 9"/>
            <p:cNvSpPr>
              <a:spLocks noChangeArrowheads="1"/>
            </p:cNvSpPr>
            <p:nvPr/>
          </p:nvSpPr>
          <p:spPr bwMode="auto">
            <a:xfrm>
              <a:off x="3912" y="510"/>
              <a:ext cx="1494" cy="1500"/>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8371" name="Group 10"/>
          <p:cNvGrpSpPr>
            <a:grpSpLocks/>
          </p:cNvGrpSpPr>
          <p:nvPr/>
        </p:nvGrpSpPr>
        <p:grpSpPr bwMode="auto">
          <a:xfrm>
            <a:off x="4060825" y="958850"/>
            <a:ext cx="2516188" cy="2535238"/>
            <a:chOff x="3060" y="2166"/>
            <a:chExt cx="1501" cy="1512"/>
          </a:xfrm>
        </p:grpSpPr>
        <p:pic>
          <p:nvPicPr>
            <p:cNvPr id="58382" name="Picture 11" descr="Audio CD Matter hi"/>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4" y="2181"/>
              <a:ext cx="1497" cy="1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4204" name="Oval 12"/>
            <p:cNvSpPr>
              <a:spLocks noChangeArrowheads="1"/>
            </p:cNvSpPr>
            <p:nvPr/>
          </p:nvSpPr>
          <p:spPr bwMode="auto">
            <a:xfrm>
              <a:off x="3060" y="2166"/>
              <a:ext cx="1494" cy="1500"/>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05" name="Oval 13"/>
            <p:cNvSpPr>
              <a:spLocks noChangeArrowheads="1"/>
            </p:cNvSpPr>
            <p:nvPr/>
          </p:nvSpPr>
          <p:spPr bwMode="auto">
            <a:xfrm>
              <a:off x="3539" y="2667"/>
              <a:ext cx="533" cy="533"/>
            </a:xfrm>
            <a:prstGeom prst="ellipse">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64206" name="Text Box 14"/>
          <p:cNvSpPr txBox="1">
            <a:spLocks noChangeArrowheads="1"/>
          </p:cNvSpPr>
          <p:nvPr/>
        </p:nvSpPr>
        <p:spPr bwMode="auto">
          <a:xfrm>
            <a:off x="835025" y="57150"/>
            <a:ext cx="75612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3600" b="1">
                <a:solidFill>
                  <a:srgbClr val="000066"/>
                </a:solidFill>
                <a:effectLst>
                  <a:outerShdw blurRad="38100" dist="38100" dir="2700000" algn="tl">
                    <a:srgbClr val="DDDDDD"/>
                  </a:outerShdw>
                </a:effectLst>
                <a:cs typeface="+mn-cs"/>
              </a:rPr>
              <a:t>5 New Audio CDs -- $ 8 Each</a:t>
            </a:r>
          </a:p>
        </p:txBody>
      </p:sp>
      <p:sp>
        <p:nvSpPr>
          <p:cNvPr id="264207" name="Text Box 15"/>
          <p:cNvSpPr txBox="1">
            <a:spLocks noChangeArrowheads="1"/>
          </p:cNvSpPr>
          <p:nvPr/>
        </p:nvSpPr>
        <p:spPr bwMode="auto">
          <a:xfrm>
            <a:off x="1590675" y="6208713"/>
            <a:ext cx="59801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3200" b="1">
                <a:solidFill>
                  <a:srgbClr val="000066"/>
                </a:solidFill>
                <a:effectLst>
                  <a:outerShdw blurRad="38100" dist="38100" dir="2700000" algn="tl">
                    <a:srgbClr val="DDDDDD"/>
                  </a:outerShdw>
                </a:effectLst>
                <a:cs typeface="+mn-cs"/>
              </a:rPr>
              <a:t>Complete set of 5 for  $35.00</a:t>
            </a:r>
          </a:p>
        </p:txBody>
      </p:sp>
      <p:grpSp>
        <p:nvGrpSpPr>
          <p:cNvPr id="58374" name="Group 16"/>
          <p:cNvGrpSpPr>
            <a:grpSpLocks/>
          </p:cNvGrpSpPr>
          <p:nvPr/>
        </p:nvGrpSpPr>
        <p:grpSpPr bwMode="auto">
          <a:xfrm>
            <a:off x="4171950" y="3790950"/>
            <a:ext cx="2425700" cy="2438400"/>
            <a:chOff x="576" y="498"/>
            <a:chExt cx="1501" cy="1509"/>
          </a:xfrm>
        </p:grpSpPr>
        <p:pic>
          <p:nvPicPr>
            <p:cNvPr id="58379" name="Picture 17" descr="Audio CD Astronomy hi"/>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0" y="510"/>
              <a:ext cx="1497" cy="1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4210" name="Oval 18"/>
            <p:cNvSpPr>
              <a:spLocks noChangeArrowheads="1"/>
            </p:cNvSpPr>
            <p:nvPr/>
          </p:nvSpPr>
          <p:spPr bwMode="auto">
            <a:xfrm>
              <a:off x="1061" y="999"/>
              <a:ext cx="532" cy="533"/>
            </a:xfrm>
            <a:prstGeom prst="ellipse">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11" name="Oval 19"/>
            <p:cNvSpPr>
              <a:spLocks noChangeArrowheads="1"/>
            </p:cNvSpPr>
            <p:nvPr/>
          </p:nvSpPr>
          <p:spPr bwMode="auto">
            <a:xfrm>
              <a:off x="576" y="498"/>
              <a:ext cx="1494" cy="1500"/>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8375" name="Group 20"/>
          <p:cNvGrpSpPr>
            <a:grpSpLocks/>
          </p:cNvGrpSpPr>
          <p:nvPr/>
        </p:nvGrpSpPr>
        <p:grpSpPr bwMode="auto">
          <a:xfrm>
            <a:off x="233363" y="1303338"/>
            <a:ext cx="3806825" cy="3827462"/>
            <a:chOff x="1386" y="2166"/>
            <a:chExt cx="1504" cy="1512"/>
          </a:xfrm>
        </p:grpSpPr>
        <p:pic>
          <p:nvPicPr>
            <p:cNvPr id="58376" name="Picture 21" descr="Audio CD Life hi"/>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93" y="2181"/>
              <a:ext cx="1497" cy="1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4214" name="Oval 22"/>
            <p:cNvSpPr>
              <a:spLocks noChangeArrowheads="1"/>
            </p:cNvSpPr>
            <p:nvPr/>
          </p:nvSpPr>
          <p:spPr bwMode="auto">
            <a:xfrm>
              <a:off x="1386" y="2166"/>
              <a:ext cx="1494" cy="1500"/>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15" name="Oval 23"/>
            <p:cNvSpPr>
              <a:spLocks noChangeArrowheads="1"/>
            </p:cNvSpPr>
            <p:nvPr/>
          </p:nvSpPr>
          <p:spPr bwMode="auto">
            <a:xfrm>
              <a:off x="1877" y="2661"/>
              <a:ext cx="533" cy="533"/>
            </a:xfrm>
            <a:prstGeom prst="ellipse">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1481138" y="30163"/>
            <a:ext cx="66421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50000"/>
              </a:spcBef>
              <a:defRPr/>
            </a:pPr>
            <a:r>
              <a:rPr lang="en-US" sz="4000">
                <a:solidFill>
                  <a:srgbClr val="000066"/>
                </a:solidFill>
                <a:effectLst>
                  <a:outerShdw blurRad="38100" dist="38100" dir="2700000" algn="tl">
                    <a:srgbClr val="DDDDDD"/>
                  </a:outerShdw>
                </a:effectLst>
                <a:cs typeface="+mn-cs"/>
              </a:rPr>
              <a:t>A Study Guide on the Biblical Doctrine of Creation</a:t>
            </a:r>
          </a:p>
        </p:txBody>
      </p:sp>
      <p:pic>
        <p:nvPicPr>
          <p:cNvPr id="59394" name="Picture 3" descr="Matter boo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64150" y="1368425"/>
            <a:ext cx="3424238" cy="5086350"/>
          </a:xfrm>
          <a:prstGeom prst="rect">
            <a:avLst/>
          </a:prstGeom>
          <a:noFill/>
          <a:ln w="952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310276" name="Rectangle 4"/>
          <p:cNvSpPr>
            <a:spLocks noChangeArrowheads="1"/>
          </p:cNvSpPr>
          <p:nvPr/>
        </p:nvSpPr>
        <p:spPr bwMode="auto">
          <a:xfrm>
            <a:off x="219075" y="2436813"/>
            <a:ext cx="4600575" cy="1120775"/>
          </a:xfrm>
          <a:prstGeom prst="rect">
            <a:avLst/>
          </a:prstGeom>
          <a:solidFill>
            <a:srgbClr val="000099"/>
          </a:solidFill>
          <a:ln w="28575">
            <a:solidFill>
              <a:srgbClr val="0000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0277" name="Text Box 5"/>
          <p:cNvSpPr txBox="1">
            <a:spLocks noChangeArrowheads="1"/>
          </p:cNvSpPr>
          <p:nvPr/>
        </p:nvSpPr>
        <p:spPr bwMode="auto">
          <a:xfrm>
            <a:off x="219075" y="2449513"/>
            <a:ext cx="4554538" cy="1066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1" hangingPunct="1">
              <a:spcBef>
                <a:spcPct val="50000"/>
              </a:spcBef>
              <a:defRPr/>
            </a:pPr>
            <a:r>
              <a:rPr lang="en-US" sz="3200">
                <a:solidFill>
                  <a:srgbClr val="FFFFFF"/>
                </a:solidFill>
                <a:cs typeface="+mn-cs"/>
              </a:rPr>
              <a:t>Is evolution compatible with the Bible?</a:t>
            </a:r>
            <a:endParaRPr lang="en-US" sz="3200">
              <a:cs typeface="+mn-cs"/>
            </a:endParaRPr>
          </a:p>
        </p:txBody>
      </p:sp>
      <p:sp>
        <p:nvSpPr>
          <p:cNvPr id="310278" name="Rectangle 6"/>
          <p:cNvSpPr>
            <a:spLocks noChangeArrowheads="1"/>
          </p:cNvSpPr>
          <p:nvPr/>
        </p:nvSpPr>
        <p:spPr bwMode="auto">
          <a:xfrm>
            <a:off x="219075" y="1371600"/>
            <a:ext cx="4600575" cy="815975"/>
          </a:xfrm>
          <a:prstGeom prst="rect">
            <a:avLst/>
          </a:prstGeom>
          <a:solidFill>
            <a:srgbClr val="000099"/>
          </a:solidFill>
          <a:ln w="28575">
            <a:solidFill>
              <a:srgbClr val="0000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0279" name="Text Box 7"/>
          <p:cNvSpPr txBox="1">
            <a:spLocks noChangeArrowheads="1"/>
          </p:cNvSpPr>
          <p:nvPr/>
        </p:nvSpPr>
        <p:spPr bwMode="auto">
          <a:xfrm>
            <a:off x="784225" y="1435100"/>
            <a:ext cx="3482975" cy="579438"/>
          </a:xfrm>
          <a:prstGeom prst="rect">
            <a:avLst/>
          </a:prstGeom>
          <a:noFill/>
          <a:ln>
            <a:noFill/>
          </a:ln>
          <a:effectLst>
            <a:outerShdw blurRad="63500" dist="28398" dir="17793903"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spcBef>
                <a:spcPct val="50000"/>
              </a:spcBef>
              <a:defRPr/>
            </a:pPr>
            <a:r>
              <a:rPr lang="en-US" sz="3200">
                <a:solidFill>
                  <a:srgbClr val="FFFFFF"/>
                </a:solidFill>
                <a:cs typeface="+mn-cs"/>
              </a:rPr>
              <a:t>The origin of stars</a:t>
            </a:r>
          </a:p>
        </p:txBody>
      </p:sp>
      <p:sp>
        <p:nvSpPr>
          <p:cNvPr id="310280" name="Rectangle 8"/>
          <p:cNvSpPr>
            <a:spLocks noChangeArrowheads="1"/>
          </p:cNvSpPr>
          <p:nvPr/>
        </p:nvSpPr>
        <p:spPr bwMode="auto">
          <a:xfrm>
            <a:off x="219075" y="3783013"/>
            <a:ext cx="4600575" cy="1614487"/>
          </a:xfrm>
          <a:prstGeom prst="rect">
            <a:avLst/>
          </a:prstGeom>
          <a:solidFill>
            <a:srgbClr val="000099"/>
          </a:solidFill>
          <a:ln w="28575">
            <a:solidFill>
              <a:srgbClr val="0000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0281" name="Text Box 9"/>
          <p:cNvSpPr txBox="1">
            <a:spLocks noChangeArrowheads="1"/>
          </p:cNvSpPr>
          <p:nvPr/>
        </p:nvSpPr>
        <p:spPr bwMode="auto">
          <a:xfrm>
            <a:off x="219075" y="3806825"/>
            <a:ext cx="4425950" cy="15541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1" hangingPunct="1">
              <a:spcBef>
                <a:spcPct val="50000"/>
              </a:spcBef>
              <a:defRPr/>
            </a:pPr>
            <a:r>
              <a:rPr lang="en-US" sz="3200">
                <a:solidFill>
                  <a:srgbClr val="FFFFFF"/>
                </a:solidFill>
                <a:cs typeface="+mn-cs"/>
              </a:rPr>
              <a:t>How the laws of science support the Bible?</a:t>
            </a:r>
          </a:p>
        </p:txBody>
      </p:sp>
      <p:sp>
        <p:nvSpPr>
          <p:cNvPr id="310282" name="Rectangle 10"/>
          <p:cNvSpPr>
            <a:spLocks noChangeArrowheads="1"/>
          </p:cNvSpPr>
          <p:nvPr/>
        </p:nvSpPr>
        <p:spPr bwMode="auto">
          <a:xfrm>
            <a:off x="182563" y="5646738"/>
            <a:ext cx="4600575" cy="815975"/>
          </a:xfrm>
          <a:prstGeom prst="rect">
            <a:avLst/>
          </a:prstGeom>
          <a:solidFill>
            <a:srgbClr val="000099"/>
          </a:solidFill>
          <a:ln w="28575">
            <a:solidFill>
              <a:srgbClr val="0000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0283" name="Text Box 11"/>
          <p:cNvSpPr txBox="1">
            <a:spLocks noChangeArrowheads="1"/>
          </p:cNvSpPr>
          <p:nvPr/>
        </p:nvSpPr>
        <p:spPr bwMode="auto">
          <a:xfrm>
            <a:off x="500063" y="5738813"/>
            <a:ext cx="4049712" cy="579437"/>
          </a:xfrm>
          <a:prstGeom prst="rect">
            <a:avLst/>
          </a:prstGeom>
          <a:noFill/>
          <a:ln>
            <a:noFill/>
          </a:ln>
          <a:effectLst>
            <a:outerShdw blurRad="63500" dist="28398" dir="17793903"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spcBef>
                <a:spcPct val="50000"/>
              </a:spcBef>
              <a:defRPr/>
            </a:pPr>
            <a:r>
              <a:rPr lang="en-US" sz="3200">
                <a:solidFill>
                  <a:srgbClr val="FFFFFF"/>
                </a:solidFill>
                <a:cs typeface="+mn-cs"/>
              </a:rPr>
              <a:t>The days of creation</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493713" y="449263"/>
            <a:ext cx="8243887" cy="139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4400">
                <a:solidFill>
                  <a:srgbClr val="FFFF00"/>
                </a:solidFill>
                <a:cs typeface="+mn-cs"/>
              </a:rPr>
              <a:t>The Origin of Life</a:t>
            </a:r>
          </a:p>
          <a:p>
            <a:pPr eaLnBrk="1" hangingPunct="1">
              <a:spcBef>
                <a:spcPct val="15000"/>
              </a:spcBef>
              <a:defRPr/>
            </a:pPr>
            <a:r>
              <a:rPr lang="en-US" sz="3600">
                <a:solidFill>
                  <a:srgbClr val="FFFF00"/>
                </a:solidFill>
                <a:cs typeface="+mn-cs"/>
              </a:rPr>
              <a:t>Evidence That Demands a Creator God</a:t>
            </a:r>
          </a:p>
        </p:txBody>
      </p:sp>
      <p:sp>
        <p:nvSpPr>
          <p:cNvPr id="235523" name="Text Box 3"/>
          <p:cNvSpPr txBox="1">
            <a:spLocks noChangeArrowheads="1"/>
          </p:cNvSpPr>
          <p:nvPr/>
        </p:nvSpPr>
        <p:spPr bwMode="auto">
          <a:xfrm>
            <a:off x="863600" y="2924175"/>
            <a:ext cx="7416800" cy="185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
              </a:spcBef>
              <a:defRPr/>
            </a:pPr>
            <a:r>
              <a:rPr lang="en-US" sz="4000">
                <a:solidFill>
                  <a:srgbClr val="FFFFFF"/>
                </a:solidFill>
                <a:cs typeface="+mn-cs"/>
              </a:rPr>
              <a:t>Mike Riddle</a:t>
            </a:r>
          </a:p>
          <a:p>
            <a:pPr eaLnBrk="1" hangingPunct="1">
              <a:spcBef>
                <a:spcPct val="5000"/>
              </a:spcBef>
              <a:defRPr/>
            </a:pPr>
            <a:r>
              <a:rPr lang="en-US" sz="3600">
                <a:solidFill>
                  <a:srgbClr val="FFFFFF"/>
                </a:solidFill>
                <a:cs typeface="+mn-cs"/>
              </a:rPr>
              <a:t>www.icr.org</a:t>
            </a:r>
          </a:p>
          <a:p>
            <a:pPr eaLnBrk="1" hangingPunct="1">
              <a:spcBef>
                <a:spcPct val="5000"/>
              </a:spcBef>
              <a:defRPr/>
            </a:pPr>
            <a:r>
              <a:rPr lang="en-US" sz="3600">
                <a:solidFill>
                  <a:srgbClr val="FFFFFF"/>
                </a:solidFill>
                <a:cs typeface="+mn-cs"/>
              </a:rPr>
              <a:t>Mike@Train2Equip.com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ctrTitle"/>
          </p:nvPr>
        </p:nvSpPr>
        <p:spPr>
          <a:xfrm>
            <a:off x="685800" y="2286000"/>
            <a:ext cx="7772400" cy="1143000"/>
          </a:xfrm>
        </p:spPr>
        <p:txBody>
          <a:bodyPr/>
          <a:lstStyle/>
          <a:p>
            <a:pPr eaLnBrk="1" hangingPunct="1"/>
            <a:r>
              <a:rPr lang="en-US">
                <a:latin typeface="Times New Roman" charset="0"/>
              </a:rPr>
              <a:t>Black</a:t>
            </a:r>
          </a:p>
        </p:txBody>
      </p:sp>
    </p:spTree>
    <p:extLst>
      <p:ext uri="{BB962C8B-B14F-4D97-AF65-F5344CB8AC3E}">
        <p14:creationId xmlns:p14="http://schemas.microsoft.com/office/powerpoint/2010/main" val="774458032"/>
      </p:ext>
    </p:extLst>
  </p:cSld>
  <p:clrMapOvr>
    <a:masterClrMapping/>
  </p:clrMapOvr>
  <p:transition spd="med">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Creation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746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p:txBody>
          <a:bodyPr/>
          <a:lstStyle/>
          <a:p>
            <a:pPr>
              <a:defRPr/>
            </a:pPr>
            <a:r>
              <a:rPr lang="en-US">
                <a:cs typeface="+mj-cs"/>
              </a:rPr>
              <a:t>Terminology</a:t>
            </a:r>
          </a:p>
        </p:txBody>
      </p:sp>
      <p:sp>
        <p:nvSpPr>
          <p:cNvPr id="8194" name="Rectangle 2"/>
          <p:cNvSpPr>
            <a:spLocks noGrp="1" noChangeArrowheads="1"/>
          </p:cNvSpPr>
          <p:nvPr>
            <p:ph type="body" idx="4294967295"/>
          </p:nvPr>
        </p:nvSpPr>
        <p:spPr>
          <a:xfrm>
            <a:off x="581025" y="1533525"/>
            <a:ext cx="8172450" cy="4876800"/>
          </a:xfrm>
        </p:spPr>
        <p:txBody>
          <a:bodyPr/>
          <a:lstStyle/>
          <a:p>
            <a:pPr>
              <a:buFont typeface="Wingdings" charset="0"/>
              <a:buChar char="u"/>
              <a:tabLst>
                <a:tab pos="3200400" algn="l"/>
              </a:tabLst>
              <a:defRPr/>
            </a:pPr>
            <a:r>
              <a:rPr lang="en-US" b="1">
                <a:solidFill>
                  <a:srgbClr val="000066"/>
                </a:solidFill>
                <a:effectLst>
                  <a:outerShdw blurRad="38100" dist="38100" dir="2700000" algn="tl">
                    <a:srgbClr val="DDDDDD"/>
                  </a:outerShdw>
                </a:effectLst>
                <a:cs typeface="+mn-cs"/>
              </a:rPr>
              <a:t>Atoms</a:t>
            </a:r>
            <a:r>
              <a:rPr lang="en-US" b="1">
                <a:solidFill>
                  <a:srgbClr val="FFFF00"/>
                </a:solidFill>
                <a:effectLst>
                  <a:outerShdw blurRad="38100" dist="38100" dir="2700000" algn="tl">
                    <a:srgbClr val="DDDDDD"/>
                  </a:outerShdw>
                </a:effectLst>
                <a:cs typeface="+mn-cs"/>
              </a:rPr>
              <a:t> </a:t>
            </a:r>
            <a:r>
              <a:rPr lang="en-US" b="1">
                <a:cs typeface="+mn-cs"/>
              </a:rPr>
              <a:t>	</a:t>
            </a:r>
            <a:r>
              <a:rPr lang="en-US">
                <a:cs typeface="+mn-cs"/>
              </a:rPr>
              <a:t>The basic unit of matter</a:t>
            </a:r>
          </a:p>
          <a:p>
            <a:pPr>
              <a:spcBef>
                <a:spcPct val="45000"/>
              </a:spcBef>
              <a:buFont typeface="Wingdings" charset="0"/>
              <a:buChar char="u"/>
              <a:tabLst>
                <a:tab pos="3200400" algn="l"/>
              </a:tabLst>
              <a:defRPr/>
            </a:pPr>
            <a:r>
              <a:rPr lang="en-US" b="1">
                <a:solidFill>
                  <a:srgbClr val="000066"/>
                </a:solidFill>
                <a:effectLst>
                  <a:outerShdw blurRad="38100" dist="38100" dir="2700000" algn="tl">
                    <a:srgbClr val="DDDDDD"/>
                  </a:outerShdw>
                </a:effectLst>
                <a:cs typeface="+mn-cs"/>
              </a:rPr>
              <a:t>Molecules</a:t>
            </a:r>
            <a:r>
              <a:rPr lang="en-US" b="1">
                <a:solidFill>
                  <a:srgbClr val="000066"/>
                </a:solidFill>
                <a:cs typeface="+mn-cs"/>
              </a:rPr>
              <a:t> </a:t>
            </a:r>
            <a:r>
              <a:rPr lang="en-US" b="1">
                <a:cs typeface="+mn-cs"/>
              </a:rPr>
              <a:t>	</a:t>
            </a:r>
            <a:r>
              <a:rPr lang="en-US">
                <a:cs typeface="+mn-cs"/>
              </a:rPr>
              <a:t>Specific arrangement of 	atoms (H</a:t>
            </a:r>
            <a:r>
              <a:rPr lang="en-US" baseline="-25000">
                <a:cs typeface="+mn-cs"/>
              </a:rPr>
              <a:t>2</a:t>
            </a:r>
            <a:r>
              <a:rPr lang="en-US">
                <a:cs typeface="+mn-cs"/>
              </a:rPr>
              <a:t>O)</a:t>
            </a:r>
          </a:p>
          <a:p>
            <a:pPr>
              <a:spcBef>
                <a:spcPct val="45000"/>
              </a:spcBef>
              <a:buFont typeface="Wingdings" charset="0"/>
              <a:buChar char="u"/>
              <a:tabLst>
                <a:tab pos="3200400" algn="l"/>
              </a:tabLst>
              <a:defRPr/>
            </a:pPr>
            <a:r>
              <a:rPr lang="en-US" b="1">
                <a:solidFill>
                  <a:srgbClr val="000066"/>
                </a:solidFill>
                <a:effectLst>
                  <a:outerShdw blurRad="38100" dist="38100" dir="2700000" algn="tl">
                    <a:srgbClr val="DDDDDD"/>
                  </a:outerShdw>
                </a:effectLst>
                <a:cs typeface="+mn-cs"/>
              </a:rPr>
              <a:t>Amino Acids</a:t>
            </a:r>
            <a:r>
              <a:rPr lang="en-US" b="1">
                <a:solidFill>
                  <a:srgbClr val="FFCC00"/>
                </a:solidFill>
                <a:cs typeface="+mn-cs"/>
              </a:rPr>
              <a:t>	</a:t>
            </a:r>
            <a:r>
              <a:rPr lang="en-US">
                <a:cs typeface="+mn-cs"/>
              </a:rPr>
              <a:t>Specific arrangement of 	molecules</a:t>
            </a:r>
          </a:p>
          <a:p>
            <a:pPr>
              <a:spcBef>
                <a:spcPct val="45000"/>
              </a:spcBef>
              <a:buFont typeface="Wingdings" charset="0"/>
              <a:buChar char="u"/>
              <a:tabLst>
                <a:tab pos="3200400" algn="l"/>
              </a:tabLst>
              <a:defRPr/>
            </a:pPr>
            <a:r>
              <a:rPr lang="en-US" b="1">
                <a:solidFill>
                  <a:srgbClr val="000066"/>
                </a:solidFill>
                <a:effectLst>
                  <a:outerShdw blurRad="38100" dist="38100" dir="2700000" algn="tl">
                    <a:srgbClr val="DDDDDD"/>
                  </a:outerShdw>
                </a:effectLst>
                <a:cs typeface="+mn-cs"/>
              </a:rPr>
              <a:t>Proteins</a:t>
            </a:r>
            <a:r>
              <a:rPr lang="en-US" b="1">
                <a:cs typeface="+mn-cs"/>
              </a:rPr>
              <a:t> 	</a:t>
            </a:r>
            <a:r>
              <a:rPr lang="en-US">
                <a:cs typeface="+mn-cs"/>
              </a:rPr>
              <a:t>Specific arrangement of 	amino acids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slide(fromBottom)">
                                      <p:cBhvr>
                                        <p:cTn id="7" dur="500"/>
                                        <p:tgtEl>
                                          <p:spTgt spid="8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slide(fromBottom)">
                                      <p:cBhvr>
                                        <p:cTn id="12" dur="500"/>
                                        <p:tgtEl>
                                          <p:spTgt spid="8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Effect transition="in" filter="slide(fromBottom)">
                                      <p:cBhvr>
                                        <p:cTn id="17" dur="500"/>
                                        <p:tgtEl>
                                          <p:spTgt spid="81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animEffect transition="in" filter="slide(fromBottom)">
                                      <p:cBhvr>
                                        <p:cTn id="22" dur="500"/>
                                        <p:tgtEl>
                                          <p:spTgt spid="8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2684463" y="1916113"/>
            <a:ext cx="3440112" cy="4746625"/>
          </a:xfrm>
          <a:prstGeom prst="rect">
            <a:avLst/>
          </a:prstGeom>
          <a:solidFill>
            <a:srgbClr val="800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
        <p:nvSpPr>
          <p:cNvPr id="303107" name="Text Box 3"/>
          <p:cNvSpPr txBox="1">
            <a:spLocks noChangeArrowheads="1"/>
          </p:cNvSpPr>
          <p:nvPr/>
        </p:nvSpPr>
        <p:spPr bwMode="auto">
          <a:xfrm>
            <a:off x="2433638" y="1314450"/>
            <a:ext cx="39052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cs typeface="+mn-cs"/>
              </a:rPr>
              <a:t>Miller Experiment</a:t>
            </a:r>
          </a:p>
        </p:txBody>
      </p:sp>
      <p:pic>
        <p:nvPicPr>
          <p:cNvPr id="303108" name="Picture 4" descr="Mill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6713" y="2120900"/>
            <a:ext cx="2982912" cy="4337050"/>
          </a:xfrm>
          <a:prstGeom prst="rect">
            <a:avLst/>
          </a:prstGeom>
          <a:noFill/>
          <a:ln w="76200">
            <a:solidFill>
              <a:srgbClr val="000066"/>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07763" dir="18900000" algn="ctr" rotWithShape="0">
                    <a:srgbClr val="000000">
                      <a:alpha val="74998"/>
                    </a:srgbClr>
                  </a:outerShdw>
                </a:effectLst>
              </a14:hiddenEffects>
            </a:ext>
          </a:extLst>
        </p:spPr>
      </p:pic>
      <p:sp>
        <p:nvSpPr>
          <p:cNvPr id="303109" name="Text Box 5"/>
          <p:cNvSpPr txBox="1">
            <a:spLocks noChangeArrowheads="1"/>
          </p:cNvSpPr>
          <p:nvPr/>
        </p:nvSpPr>
        <p:spPr bwMode="auto">
          <a:xfrm>
            <a:off x="685800" y="4724400"/>
            <a:ext cx="161925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cs typeface="+mn-cs"/>
              </a:rPr>
              <a:t>Water Vapor Forms</a:t>
            </a:r>
          </a:p>
        </p:txBody>
      </p:sp>
      <p:sp>
        <p:nvSpPr>
          <p:cNvPr id="303110" name="Text Box 6"/>
          <p:cNvSpPr txBox="1">
            <a:spLocks noChangeArrowheads="1"/>
          </p:cNvSpPr>
          <p:nvPr/>
        </p:nvSpPr>
        <p:spPr bwMode="auto">
          <a:xfrm>
            <a:off x="244475" y="3028950"/>
            <a:ext cx="188912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cs typeface="+mn-cs"/>
              </a:rPr>
              <a:t>Input Chamber</a:t>
            </a:r>
          </a:p>
        </p:txBody>
      </p:sp>
      <p:sp>
        <p:nvSpPr>
          <p:cNvPr id="303111" name="Text Box 7"/>
          <p:cNvSpPr txBox="1">
            <a:spLocks noChangeArrowheads="1"/>
          </p:cNvSpPr>
          <p:nvPr/>
        </p:nvSpPr>
        <p:spPr bwMode="auto">
          <a:xfrm>
            <a:off x="6438900" y="4667250"/>
            <a:ext cx="218281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a:cs typeface="+mn-cs"/>
              </a:rPr>
              <a:t>Condenser</a:t>
            </a:r>
          </a:p>
        </p:txBody>
      </p:sp>
      <p:sp>
        <p:nvSpPr>
          <p:cNvPr id="303112" name="Text Box 8"/>
          <p:cNvSpPr txBox="1">
            <a:spLocks noChangeArrowheads="1"/>
          </p:cNvSpPr>
          <p:nvPr/>
        </p:nvSpPr>
        <p:spPr bwMode="auto">
          <a:xfrm>
            <a:off x="6553200" y="2609850"/>
            <a:ext cx="222885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cs typeface="+mn-cs"/>
              </a:rPr>
              <a:t>Spark Chamber</a:t>
            </a:r>
          </a:p>
        </p:txBody>
      </p:sp>
      <p:sp>
        <p:nvSpPr>
          <p:cNvPr id="303113" name="Line 9"/>
          <p:cNvSpPr>
            <a:spLocks noChangeShapeType="1"/>
          </p:cNvSpPr>
          <p:nvPr/>
        </p:nvSpPr>
        <p:spPr bwMode="auto">
          <a:xfrm>
            <a:off x="1847850" y="3486150"/>
            <a:ext cx="1104900" cy="0"/>
          </a:xfrm>
          <a:prstGeom prst="line">
            <a:avLst/>
          </a:prstGeom>
          <a:noFill/>
          <a:ln w="101600">
            <a:solidFill>
              <a:srgbClr val="CC3300"/>
            </a:solidFill>
            <a:round/>
            <a:headEnd/>
            <a:tailEnd type="triangle" w="med" len="med"/>
          </a:ln>
          <a:effectLst>
            <a:outerShdw blurRad="63500" dist="40161" dir="20493903"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cs typeface="+mn-cs"/>
            </a:endParaRPr>
          </a:p>
        </p:txBody>
      </p:sp>
      <p:sp>
        <p:nvSpPr>
          <p:cNvPr id="303114" name="Line 10"/>
          <p:cNvSpPr>
            <a:spLocks noChangeShapeType="1"/>
          </p:cNvSpPr>
          <p:nvPr/>
        </p:nvSpPr>
        <p:spPr bwMode="auto">
          <a:xfrm flipV="1">
            <a:off x="2114550" y="5334000"/>
            <a:ext cx="1257300" cy="133350"/>
          </a:xfrm>
          <a:prstGeom prst="line">
            <a:avLst/>
          </a:prstGeom>
          <a:noFill/>
          <a:ln w="101600">
            <a:solidFill>
              <a:srgbClr val="CC3300"/>
            </a:solidFill>
            <a:round/>
            <a:headEnd/>
            <a:tailEnd type="triangle" w="med" len="med"/>
          </a:ln>
          <a:effectLst>
            <a:outerShdw blurRad="63500" dist="37026" dir="1900112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cs typeface="+mn-cs"/>
            </a:endParaRPr>
          </a:p>
        </p:txBody>
      </p:sp>
      <p:sp>
        <p:nvSpPr>
          <p:cNvPr id="303115" name="Line 11"/>
          <p:cNvSpPr>
            <a:spLocks noChangeShapeType="1"/>
          </p:cNvSpPr>
          <p:nvPr/>
        </p:nvSpPr>
        <p:spPr bwMode="auto">
          <a:xfrm flipH="1" flipV="1">
            <a:off x="5581650" y="4114800"/>
            <a:ext cx="819150" cy="819150"/>
          </a:xfrm>
          <a:prstGeom prst="line">
            <a:avLst/>
          </a:prstGeom>
          <a:noFill/>
          <a:ln w="101600">
            <a:solidFill>
              <a:srgbClr val="CC3300"/>
            </a:solidFill>
            <a:round/>
            <a:headEnd/>
            <a:tailEnd type="triangle" w="med" len="med"/>
          </a:ln>
          <a:effectLst>
            <a:outerShdw blurRad="63500" dist="40161" dir="1106097"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cs typeface="+mn-cs"/>
            </a:endParaRPr>
          </a:p>
        </p:txBody>
      </p:sp>
      <p:sp>
        <p:nvSpPr>
          <p:cNvPr id="303116" name="Line 12"/>
          <p:cNvSpPr>
            <a:spLocks noChangeShapeType="1"/>
          </p:cNvSpPr>
          <p:nvPr/>
        </p:nvSpPr>
        <p:spPr bwMode="auto">
          <a:xfrm flipH="1">
            <a:off x="5757863" y="2990850"/>
            <a:ext cx="1214437" cy="33338"/>
          </a:xfrm>
          <a:prstGeom prst="line">
            <a:avLst/>
          </a:prstGeom>
          <a:noFill/>
          <a:ln w="101600">
            <a:solidFill>
              <a:srgbClr val="CC3300"/>
            </a:solidFill>
            <a:round/>
            <a:headEnd/>
            <a:tailEnd type="triangle" w="med" len="med"/>
          </a:ln>
          <a:effectLst>
            <a:outerShdw blurRad="63500" dist="37026" dir="1900112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cs typeface="+mn-cs"/>
            </a:endParaRPr>
          </a:p>
        </p:txBody>
      </p:sp>
      <p:sp>
        <p:nvSpPr>
          <p:cNvPr id="303117" name="Rectangle 13"/>
          <p:cNvSpPr>
            <a:spLocks noGrp="1" noChangeArrowheads="1"/>
          </p:cNvSpPr>
          <p:nvPr>
            <p:ph type="title"/>
          </p:nvPr>
        </p:nvSpPr>
        <p:spPr/>
        <p:txBody>
          <a:bodyPr/>
          <a:lstStyle/>
          <a:p>
            <a:pPr>
              <a:defRPr/>
            </a:pPr>
            <a:r>
              <a:rPr lang="en-US">
                <a:cs typeface="+mj-cs"/>
              </a:rPr>
              <a:t>Attempts to Create Life</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3107"/>
                                        </p:tgtEl>
                                        <p:attrNameLst>
                                          <p:attrName>style.visibility</p:attrName>
                                        </p:attrNameLst>
                                      </p:cBhvr>
                                      <p:to>
                                        <p:strVal val="visible"/>
                                      </p:to>
                                    </p:set>
                                    <p:animEffect transition="in" filter="slide(fromBottom)">
                                      <p:cBhvr>
                                        <p:cTn id="7" dur="500"/>
                                        <p:tgtEl>
                                          <p:spTgt spid="30310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03108"/>
                                        </p:tgtEl>
                                        <p:attrNameLst>
                                          <p:attrName>style.visibility</p:attrName>
                                        </p:attrNameLst>
                                      </p:cBhvr>
                                      <p:to>
                                        <p:strVal val="visible"/>
                                      </p:to>
                                    </p:set>
                                    <p:animEffect transition="in" filter="dissolve">
                                      <p:cBhvr>
                                        <p:cTn id="11" dur="500"/>
                                        <p:tgtEl>
                                          <p:spTgt spid="303108"/>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303110"/>
                                        </p:tgtEl>
                                        <p:attrNameLst>
                                          <p:attrName>style.visibility</p:attrName>
                                        </p:attrNameLst>
                                      </p:cBhvr>
                                      <p:to>
                                        <p:strVal val="visible"/>
                                      </p:to>
                                    </p:set>
                                  </p:childTnLst>
                                </p:cTn>
                              </p:par>
                            </p:childTnLst>
                          </p:cTn>
                        </p:par>
                        <p:par>
                          <p:cTn id="15" fill="hold" nodeType="afterGroup">
                            <p:stCondLst>
                              <p:cond delay="1500"/>
                            </p:stCondLst>
                            <p:childTnLst>
                              <p:par>
                                <p:cTn id="16" presetID="22" presetClass="entr" presetSubtype="8" fill="hold" nodeType="afterEffect">
                                  <p:stCondLst>
                                    <p:cond delay="0"/>
                                  </p:stCondLst>
                                  <p:childTnLst>
                                    <p:set>
                                      <p:cBhvr>
                                        <p:cTn id="17" dur="1" fill="hold">
                                          <p:stCondLst>
                                            <p:cond delay="0"/>
                                          </p:stCondLst>
                                        </p:cTn>
                                        <p:tgtEl>
                                          <p:spTgt spid="303113"/>
                                        </p:tgtEl>
                                        <p:attrNameLst>
                                          <p:attrName>style.visibility</p:attrName>
                                        </p:attrNameLst>
                                      </p:cBhvr>
                                      <p:to>
                                        <p:strVal val="visible"/>
                                      </p:to>
                                    </p:set>
                                    <p:animEffect transition="in" filter="wipe(left)">
                                      <p:cBhvr>
                                        <p:cTn id="18" dur="500"/>
                                        <p:tgtEl>
                                          <p:spTgt spid="303113"/>
                                        </p:tgtEl>
                                      </p:cBhvr>
                                    </p:animEffect>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499"/>
                                          </p:stCondLst>
                                        </p:cTn>
                                        <p:tgtEl>
                                          <p:spTgt spid="303109"/>
                                        </p:tgtEl>
                                        <p:attrNameLst>
                                          <p:attrName>style.visibility</p:attrName>
                                        </p:attrNameLst>
                                      </p:cBhvr>
                                      <p:to>
                                        <p:strVal val="visible"/>
                                      </p:to>
                                    </p:set>
                                  </p:childTnLst>
                                </p:cTn>
                              </p:par>
                            </p:childTnLst>
                          </p:cTn>
                        </p:par>
                        <p:par>
                          <p:cTn id="22" fill="hold" nodeType="afterGroup">
                            <p:stCondLst>
                              <p:cond delay="2500"/>
                            </p:stCondLst>
                            <p:childTnLst>
                              <p:par>
                                <p:cTn id="23" presetID="22" presetClass="entr" presetSubtype="8" fill="hold" nodeType="afterEffect">
                                  <p:stCondLst>
                                    <p:cond delay="0"/>
                                  </p:stCondLst>
                                  <p:childTnLst>
                                    <p:set>
                                      <p:cBhvr>
                                        <p:cTn id="24" dur="1" fill="hold">
                                          <p:stCondLst>
                                            <p:cond delay="0"/>
                                          </p:stCondLst>
                                        </p:cTn>
                                        <p:tgtEl>
                                          <p:spTgt spid="303114"/>
                                        </p:tgtEl>
                                        <p:attrNameLst>
                                          <p:attrName>style.visibility</p:attrName>
                                        </p:attrNameLst>
                                      </p:cBhvr>
                                      <p:to>
                                        <p:strVal val="visible"/>
                                      </p:to>
                                    </p:set>
                                    <p:animEffect transition="in" filter="wipe(left)">
                                      <p:cBhvr>
                                        <p:cTn id="25" dur="500"/>
                                        <p:tgtEl>
                                          <p:spTgt spid="303114"/>
                                        </p:tgtEl>
                                      </p:cBhvr>
                                    </p:animEffect>
                                  </p:childTnLst>
                                </p:cTn>
                              </p:par>
                            </p:childTnLst>
                          </p:cTn>
                        </p:par>
                        <p:par>
                          <p:cTn id="26" fill="hold" nodeType="afterGroup">
                            <p:stCondLst>
                              <p:cond delay="3000"/>
                            </p:stCondLst>
                            <p:childTnLst>
                              <p:par>
                                <p:cTn id="27" presetID="1" presetClass="entr" presetSubtype="0" fill="hold" grpId="0" nodeType="afterEffect">
                                  <p:stCondLst>
                                    <p:cond delay="0"/>
                                  </p:stCondLst>
                                  <p:childTnLst>
                                    <p:set>
                                      <p:cBhvr>
                                        <p:cTn id="28" dur="1" fill="hold">
                                          <p:stCondLst>
                                            <p:cond delay="499"/>
                                          </p:stCondLst>
                                        </p:cTn>
                                        <p:tgtEl>
                                          <p:spTgt spid="303112"/>
                                        </p:tgtEl>
                                        <p:attrNameLst>
                                          <p:attrName>style.visibility</p:attrName>
                                        </p:attrNameLst>
                                      </p:cBhvr>
                                      <p:to>
                                        <p:strVal val="visible"/>
                                      </p:to>
                                    </p:set>
                                  </p:childTnLst>
                                </p:cTn>
                              </p:par>
                            </p:childTnLst>
                          </p:cTn>
                        </p:par>
                        <p:par>
                          <p:cTn id="29" fill="hold" nodeType="afterGroup">
                            <p:stCondLst>
                              <p:cond delay="3500"/>
                            </p:stCondLst>
                            <p:childTnLst>
                              <p:par>
                                <p:cTn id="30" presetID="22" presetClass="entr" presetSubtype="2" fill="hold" nodeType="afterEffect">
                                  <p:stCondLst>
                                    <p:cond delay="0"/>
                                  </p:stCondLst>
                                  <p:childTnLst>
                                    <p:set>
                                      <p:cBhvr>
                                        <p:cTn id="31" dur="1" fill="hold">
                                          <p:stCondLst>
                                            <p:cond delay="0"/>
                                          </p:stCondLst>
                                        </p:cTn>
                                        <p:tgtEl>
                                          <p:spTgt spid="303116"/>
                                        </p:tgtEl>
                                        <p:attrNameLst>
                                          <p:attrName>style.visibility</p:attrName>
                                        </p:attrNameLst>
                                      </p:cBhvr>
                                      <p:to>
                                        <p:strVal val="visible"/>
                                      </p:to>
                                    </p:set>
                                    <p:animEffect transition="in" filter="wipe(right)">
                                      <p:cBhvr>
                                        <p:cTn id="32" dur="500"/>
                                        <p:tgtEl>
                                          <p:spTgt spid="303116"/>
                                        </p:tgtEl>
                                      </p:cBhvr>
                                    </p:animEffect>
                                  </p:childTnLst>
                                </p:cTn>
                              </p:par>
                            </p:childTnLst>
                          </p:cTn>
                        </p:par>
                        <p:par>
                          <p:cTn id="33" fill="hold" nodeType="afterGroup">
                            <p:stCondLst>
                              <p:cond delay="4000"/>
                            </p:stCondLst>
                            <p:childTnLst>
                              <p:par>
                                <p:cTn id="34" presetID="1" presetClass="entr" presetSubtype="0" fill="hold" grpId="0" nodeType="afterEffect">
                                  <p:stCondLst>
                                    <p:cond delay="0"/>
                                  </p:stCondLst>
                                  <p:childTnLst>
                                    <p:set>
                                      <p:cBhvr>
                                        <p:cTn id="35" dur="1" fill="hold">
                                          <p:stCondLst>
                                            <p:cond delay="499"/>
                                          </p:stCondLst>
                                        </p:cTn>
                                        <p:tgtEl>
                                          <p:spTgt spid="303111"/>
                                        </p:tgtEl>
                                        <p:attrNameLst>
                                          <p:attrName>style.visibility</p:attrName>
                                        </p:attrNameLst>
                                      </p:cBhvr>
                                      <p:to>
                                        <p:strVal val="visible"/>
                                      </p:to>
                                    </p:set>
                                  </p:childTnLst>
                                </p:cTn>
                              </p:par>
                            </p:childTnLst>
                          </p:cTn>
                        </p:par>
                        <p:par>
                          <p:cTn id="36" fill="hold" nodeType="afterGroup">
                            <p:stCondLst>
                              <p:cond delay="4500"/>
                            </p:stCondLst>
                            <p:childTnLst>
                              <p:par>
                                <p:cTn id="37" presetID="22" presetClass="entr" presetSubtype="2" fill="hold" nodeType="afterEffect">
                                  <p:stCondLst>
                                    <p:cond delay="0"/>
                                  </p:stCondLst>
                                  <p:childTnLst>
                                    <p:set>
                                      <p:cBhvr>
                                        <p:cTn id="38" dur="1" fill="hold">
                                          <p:stCondLst>
                                            <p:cond delay="0"/>
                                          </p:stCondLst>
                                        </p:cTn>
                                        <p:tgtEl>
                                          <p:spTgt spid="303115"/>
                                        </p:tgtEl>
                                        <p:attrNameLst>
                                          <p:attrName>style.visibility</p:attrName>
                                        </p:attrNameLst>
                                      </p:cBhvr>
                                      <p:to>
                                        <p:strVal val="visible"/>
                                      </p:to>
                                    </p:set>
                                    <p:animEffect transition="in" filter="wipe(right)">
                                      <p:cBhvr>
                                        <p:cTn id="39" dur="500"/>
                                        <p:tgtEl>
                                          <p:spTgt spid="303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autoUpdateAnimBg="0"/>
      <p:bldP spid="303109" grpId="0" autoUpdateAnimBg="0"/>
      <p:bldP spid="303110" grpId="0" autoUpdateAnimBg="0"/>
      <p:bldP spid="303111" grpId="0" autoUpdateAnimBg="0"/>
      <p:bldP spid="30311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0" name="Rectangle 8"/>
          <p:cNvSpPr>
            <a:spLocks noGrp="1" noChangeArrowheads="1"/>
          </p:cNvSpPr>
          <p:nvPr>
            <p:ph type="title"/>
          </p:nvPr>
        </p:nvSpPr>
        <p:spPr/>
        <p:txBody>
          <a:bodyPr/>
          <a:lstStyle/>
          <a:p>
            <a:pPr>
              <a:defRPr/>
            </a:pPr>
            <a:r>
              <a:rPr lang="en-US">
                <a:cs typeface="+mj-cs"/>
              </a:rPr>
              <a:t>Textbooks</a:t>
            </a:r>
          </a:p>
        </p:txBody>
      </p:sp>
      <p:sp>
        <p:nvSpPr>
          <p:cNvPr id="23555" name="Rectangle 3"/>
          <p:cNvSpPr>
            <a:spLocks noGrp="1" noChangeArrowheads="1"/>
          </p:cNvSpPr>
          <p:nvPr>
            <p:ph type="body" idx="4294967295"/>
          </p:nvPr>
        </p:nvSpPr>
        <p:spPr>
          <a:xfrm>
            <a:off x="552450" y="1192213"/>
            <a:ext cx="8172450" cy="4095750"/>
          </a:xfrm>
        </p:spPr>
        <p:txBody>
          <a:bodyPr/>
          <a:lstStyle/>
          <a:p>
            <a:pPr marL="0" indent="0">
              <a:spcBef>
                <a:spcPct val="40000"/>
              </a:spcBef>
              <a:buFont typeface="Monotype Sorts" charset="0"/>
              <a:buNone/>
            </a:pPr>
            <a:r>
              <a:rPr lang="ja-JP" altLang="en-US">
                <a:latin typeface="Arial" charset="0"/>
                <a:ea typeface="ＭＳ Ｐゴシック" charset="0"/>
              </a:rPr>
              <a:t>“</a:t>
            </a:r>
            <a:r>
              <a:rPr lang="en-US" altLang="ja-JP">
                <a:latin typeface="Arial" charset="0"/>
                <a:ea typeface="ＭＳ Ｐゴシック" charset="0"/>
              </a:rPr>
              <a:t>As the gases circulated in the chamber, sparks, representing lightning, supplied energy to drive chemical reactions. The experiment generated organic compounds including amino acids - the building blocks of proteins.</a:t>
            </a:r>
            <a:r>
              <a:rPr lang="ja-JP" altLang="en-US">
                <a:latin typeface="Arial" charset="0"/>
                <a:ea typeface="ＭＳ Ｐゴシック" charset="0"/>
              </a:rPr>
              <a:t>”</a:t>
            </a:r>
            <a:endParaRPr lang="en-US" altLang="ja-JP">
              <a:latin typeface="Arial" charset="0"/>
              <a:ea typeface="ＭＳ Ｐゴシック" charset="0"/>
            </a:endParaRPr>
          </a:p>
          <a:p>
            <a:pPr marL="0" indent="0" algn="ctr">
              <a:spcBef>
                <a:spcPct val="40000"/>
              </a:spcBef>
              <a:buFont typeface="Monotype Sorts" charset="0"/>
              <a:buNone/>
            </a:pPr>
            <a:r>
              <a:rPr lang="en-US" sz="2800" i="1">
                <a:latin typeface="Arial" charset="0"/>
                <a:ea typeface="ＭＳ Ｐゴシック" charset="0"/>
              </a:rPr>
              <a:t>Modern Biology</a:t>
            </a:r>
            <a:r>
              <a:rPr lang="en-US" sz="2800">
                <a:latin typeface="Arial" charset="0"/>
                <a:ea typeface="ＭＳ Ｐゴシック" charset="0"/>
              </a:rPr>
              <a:t>, Holt, Rinehart, Winston, 1993</a:t>
            </a:r>
            <a:endParaRPr lang="en-US" sz="3600">
              <a:latin typeface="Arial" charset="0"/>
              <a:ea typeface="ＭＳ Ｐゴシック" charset="0"/>
            </a:endParaRPr>
          </a:p>
        </p:txBody>
      </p:sp>
      <p:pic>
        <p:nvPicPr>
          <p:cNvPr id="13315" name="Picture 9" descr="Stanley Mill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00450" y="5002213"/>
            <a:ext cx="1906588" cy="1751012"/>
          </a:xfrm>
          <a:prstGeom prst="rect">
            <a:avLst/>
          </a:prstGeom>
          <a:solidFill>
            <a:srgbClr val="000066"/>
          </a:solidFill>
          <a:ln w="38100">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Effect transition="in" filter="dissolve">
                                      <p:cBhvr>
                                        <p:cTn id="11" dur="5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a:defRPr/>
            </a:pPr>
            <a:r>
              <a:rPr lang="en-US">
                <a:cs typeface="+mj-cs"/>
              </a:rPr>
              <a:t>Critical Thinking</a:t>
            </a:r>
          </a:p>
        </p:txBody>
      </p:sp>
      <p:sp>
        <p:nvSpPr>
          <p:cNvPr id="265219" name="Rectangle 3"/>
          <p:cNvSpPr>
            <a:spLocks noGrp="1" noChangeArrowheads="1"/>
          </p:cNvSpPr>
          <p:nvPr>
            <p:ph type="body" idx="4294967295"/>
          </p:nvPr>
        </p:nvSpPr>
        <p:spPr>
          <a:xfrm>
            <a:off x="503238" y="2392363"/>
            <a:ext cx="8305800" cy="2538412"/>
          </a:xfrm>
        </p:spPr>
        <p:txBody>
          <a:bodyPr/>
          <a:lstStyle/>
          <a:p>
            <a:pPr marL="465138" indent="-465138">
              <a:spcBef>
                <a:spcPct val="45000"/>
              </a:spcBef>
              <a:buSzPct val="95000"/>
              <a:buFont typeface="Monotype Sorts" charset="0"/>
              <a:buAutoNum type="arabicPeriod"/>
            </a:pPr>
            <a:r>
              <a:rPr lang="en-US" sz="3600">
                <a:latin typeface="Arial" charset="0"/>
                <a:ea typeface="ＭＳ Ｐゴシック" charset="0"/>
              </a:rPr>
              <a:t>How did Miller know what gases were  in the early earth</a:t>
            </a:r>
            <a:r>
              <a:rPr lang="fr-FR" altLang="ja-JP" sz="3600">
                <a:latin typeface="Arial" charset="0"/>
                <a:ea typeface="ＭＳ Ｐゴシック" charset="0"/>
              </a:rPr>
              <a:t>'</a:t>
            </a:r>
            <a:r>
              <a:rPr lang="en-US" sz="3600">
                <a:latin typeface="Arial" charset="0"/>
                <a:ea typeface="ＭＳ Ｐゴシック" charset="0"/>
              </a:rPr>
              <a:t>s atmosphere?</a:t>
            </a:r>
          </a:p>
          <a:p>
            <a:pPr marL="465138" indent="-465138">
              <a:spcBef>
                <a:spcPct val="50000"/>
              </a:spcBef>
              <a:buSzPct val="95000"/>
              <a:buFont typeface="Monotype Sorts" charset="0"/>
              <a:buAutoNum type="arabicPeriod"/>
            </a:pPr>
            <a:r>
              <a:rPr lang="en-US" sz="3600">
                <a:latin typeface="Arial" charset="0"/>
                <a:ea typeface="ＭＳ Ｐゴシック" charset="0"/>
              </a:rPr>
              <a:t>Were the amino acids the right type of amino acids for life?</a:t>
            </a:r>
          </a:p>
        </p:txBody>
      </p:sp>
      <p:sp>
        <p:nvSpPr>
          <p:cNvPr id="265220" name="Text Box 4"/>
          <p:cNvSpPr txBox="1">
            <a:spLocks noChangeArrowheads="1"/>
          </p:cNvSpPr>
          <p:nvPr/>
        </p:nvSpPr>
        <p:spPr bwMode="auto">
          <a:xfrm>
            <a:off x="1544638" y="1490663"/>
            <a:ext cx="6015037" cy="669925"/>
          </a:xfrm>
          <a:prstGeom prst="rect">
            <a:avLst/>
          </a:prstGeom>
          <a:solidFill>
            <a:srgbClr val="000066"/>
          </a:solidFill>
          <a:ln w="2857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20000"/>
              </a:spcBef>
              <a:buClr>
                <a:schemeClr val="tx2"/>
              </a:buClr>
              <a:buSzPct val="75000"/>
              <a:buFont typeface="Monotype Sorts" charset="0"/>
              <a:buNone/>
              <a:defRPr/>
            </a:pPr>
            <a:r>
              <a:rPr kumimoji="1" lang="en-US" sz="3600" b="1">
                <a:solidFill>
                  <a:srgbClr val="FFFFFF"/>
                </a:solidFill>
                <a:cs typeface="+mn-cs"/>
              </a:rPr>
              <a:t>Two things to analyze</a:t>
            </a:r>
            <a:endParaRPr lang="en-US" sz="2400">
              <a:solidFill>
                <a:srgbClr val="FFFFFF"/>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65220"/>
                                        </p:tgtEl>
                                        <p:attrNameLst>
                                          <p:attrName>style.visibility</p:attrName>
                                        </p:attrNameLst>
                                      </p:cBhvr>
                                      <p:to>
                                        <p:strVal val="visible"/>
                                      </p:to>
                                    </p:set>
                                    <p:animEffect transition="in" filter="slide(fromBottom)">
                                      <p:cBhvr>
                                        <p:cTn id="7" dur="500"/>
                                        <p:tgtEl>
                                          <p:spTgt spid="265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5219">
                                            <p:txEl>
                                              <p:pRg st="0" end="0"/>
                                            </p:txEl>
                                          </p:spTgt>
                                        </p:tgtEl>
                                        <p:attrNameLst>
                                          <p:attrName>style.visibility</p:attrName>
                                        </p:attrNameLst>
                                      </p:cBhvr>
                                      <p:to>
                                        <p:strVal val="visible"/>
                                      </p:to>
                                    </p:set>
                                    <p:animEffect transition="in" filter="wipe(left)">
                                      <p:cBhvr>
                                        <p:cTn id="12" dur="500"/>
                                        <p:tgtEl>
                                          <p:spTgt spid="265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5219">
                                            <p:txEl>
                                              <p:pRg st="1" end="1"/>
                                            </p:txEl>
                                          </p:spTgt>
                                        </p:tgtEl>
                                        <p:attrNameLst>
                                          <p:attrName>style.visibility</p:attrName>
                                        </p:attrNameLst>
                                      </p:cBhvr>
                                      <p:to>
                                        <p:strVal val="visible"/>
                                      </p:to>
                                    </p:set>
                                    <p:animEffect transition="in" filter="wipe(left)">
                                      <p:cBhvr>
                                        <p:cTn id="17" dur="500"/>
                                        <p:tgtEl>
                                          <p:spTgt spid="265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autoUpdateAnimBg="0"/>
      <p:bldP spid="265220" grpId="0" animBg="1" autoUpdateAnimBg="0"/>
    </p:bld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7441</TotalTime>
  <Words>2456</Words>
  <Application>Microsoft Macintosh PowerPoint</Application>
  <PresentationFormat>On-screen Show (4:3)</PresentationFormat>
  <Paragraphs>259</Paragraphs>
  <Slides>54</Slides>
  <Notes>5</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3" baseType="lpstr">
      <vt:lpstr>Arial</vt:lpstr>
      <vt:lpstr>Arial Black</vt:lpstr>
      <vt:lpstr>Monotype Sorts</vt:lpstr>
      <vt:lpstr>Times New Roman</vt:lpstr>
      <vt:lpstr>Wingdings</vt:lpstr>
      <vt:lpstr>Serene</vt:lpstr>
      <vt:lpstr>1_Serene</vt:lpstr>
      <vt:lpstr>Default Design</vt:lpstr>
      <vt:lpstr>Clip</vt:lpstr>
      <vt:lpstr>PowerPoint Presentation</vt:lpstr>
      <vt:lpstr>Topics</vt:lpstr>
      <vt:lpstr>The Issue: Evidence or Faith?</vt:lpstr>
      <vt:lpstr>The Issue – The Model of Evolution</vt:lpstr>
      <vt:lpstr>The Issue – The Model of Creation</vt:lpstr>
      <vt:lpstr>Terminology</vt:lpstr>
      <vt:lpstr>Attempts to Create Life</vt:lpstr>
      <vt:lpstr>Textbooks</vt:lpstr>
      <vt:lpstr>Critical Thinking</vt:lpstr>
      <vt:lpstr>The Atmosphere</vt:lpstr>
      <vt:lpstr>The Atmosphere</vt:lpstr>
      <vt:lpstr>PowerPoint Presentation</vt:lpstr>
      <vt:lpstr>The Atmosphere</vt:lpstr>
      <vt:lpstr>Oxygen and Life</vt:lpstr>
      <vt:lpstr>Origin of Life</vt:lpstr>
      <vt:lpstr>Amino Acids</vt:lpstr>
      <vt:lpstr>Collapse of the Miller Experiment</vt:lpstr>
      <vt:lpstr>Life and the Miller Experiment</vt:lpstr>
      <vt:lpstr>Origin of Life and Amino Acids</vt:lpstr>
      <vt:lpstr>The Cell and Complexity</vt:lpstr>
      <vt:lpstr>The Cell and Complexity</vt:lpstr>
      <vt:lpstr>Probability and Life</vt:lpstr>
      <vt:lpstr>Probability</vt:lpstr>
      <vt:lpstr>Probability and Life</vt:lpstr>
      <vt:lpstr>Probability and Life</vt:lpstr>
      <vt:lpstr>The Primordial Soup</vt:lpstr>
      <vt:lpstr>Second Law of Thermodynamics</vt:lpstr>
      <vt:lpstr>Second Law of Thermodynamics</vt:lpstr>
      <vt:lpstr>Second Law of Thermodynamics</vt:lpstr>
      <vt:lpstr>Second Law and Systems</vt:lpstr>
      <vt:lpstr>Scientists</vt:lpstr>
      <vt:lpstr>Evolution and Science</vt:lpstr>
      <vt:lpstr>PowerPoint Presentation</vt:lpstr>
      <vt:lpstr>Complexity and Information</vt:lpstr>
      <vt:lpstr>Information and Life</vt:lpstr>
      <vt:lpstr>PowerPoint Presentation</vt:lpstr>
      <vt:lpstr>The Addition of Energy</vt:lpstr>
      <vt:lpstr>Origin of Life</vt:lpstr>
      <vt:lpstr>Origin of Life</vt:lpstr>
      <vt:lpstr>The Truth About Evolution</vt:lpstr>
      <vt:lpstr>Origin of Life - Impossible</vt:lpstr>
      <vt:lpstr>Evolution ?</vt:lpstr>
      <vt:lpstr>Education</vt:lpstr>
      <vt:lpstr>Who Believes in a Six-Day Creation</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Creation link at BibleStudyDownloads.org</vt:lpstr>
    </vt:vector>
  </TitlesOfParts>
  <Company>Training ETC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Mike Riddle</dc:creator>
  <cp:lastModifiedBy>Rick Griffith</cp:lastModifiedBy>
  <cp:revision>581</cp:revision>
  <dcterms:created xsi:type="dcterms:W3CDTF">1999-04-04T18:37:58Z</dcterms:created>
  <dcterms:modified xsi:type="dcterms:W3CDTF">2023-01-16T04:57:18Z</dcterms:modified>
</cp:coreProperties>
</file>