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7"/>
  </p:notesMasterIdLst>
  <p:sldIdLst>
    <p:sldId id="256" r:id="rId3"/>
    <p:sldId id="257" r:id="rId4"/>
    <p:sldId id="311" r:id="rId5"/>
    <p:sldId id="373" r:id="rId6"/>
    <p:sldId id="313" r:id="rId7"/>
    <p:sldId id="314" r:id="rId8"/>
    <p:sldId id="315" r:id="rId9"/>
    <p:sldId id="316" r:id="rId10"/>
    <p:sldId id="372" r:id="rId11"/>
    <p:sldId id="374" r:id="rId12"/>
    <p:sldId id="367" r:id="rId13"/>
    <p:sldId id="328" r:id="rId14"/>
    <p:sldId id="322" r:id="rId15"/>
    <p:sldId id="375" r:id="rId16"/>
    <p:sldId id="324" r:id="rId17"/>
    <p:sldId id="376" r:id="rId18"/>
    <p:sldId id="325" r:id="rId19"/>
    <p:sldId id="377" r:id="rId20"/>
    <p:sldId id="327" r:id="rId21"/>
    <p:sldId id="329" r:id="rId22"/>
    <p:sldId id="330" r:id="rId23"/>
    <p:sldId id="331" r:id="rId24"/>
    <p:sldId id="332" r:id="rId25"/>
    <p:sldId id="333" r:id="rId26"/>
    <p:sldId id="334" r:id="rId27"/>
    <p:sldId id="381" r:id="rId28"/>
    <p:sldId id="339" r:id="rId29"/>
    <p:sldId id="380" r:id="rId30"/>
    <p:sldId id="335" r:id="rId31"/>
    <p:sldId id="386" r:id="rId32"/>
    <p:sldId id="387" r:id="rId33"/>
    <p:sldId id="385" r:id="rId34"/>
    <p:sldId id="382" r:id="rId35"/>
    <p:sldId id="383" r:id="rId36"/>
    <p:sldId id="340" r:id="rId37"/>
    <p:sldId id="341" r:id="rId38"/>
    <p:sldId id="342" r:id="rId39"/>
    <p:sldId id="343" r:id="rId40"/>
    <p:sldId id="344" r:id="rId41"/>
    <p:sldId id="345" r:id="rId42"/>
    <p:sldId id="346" r:id="rId43"/>
    <p:sldId id="347" r:id="rId44"/>
    <p:sldId id="348" r:id="rId45"/>
    <p:sldId id="352" r:id="rId46"/>
    <p:sldId id="349" r:id="rId47"/>
    <p:sldId id="350" r:id="rId48"/>
    <p:sldId id="388" r:id="rId49"/>
    <p:sldId id="389" r:id="rId50"/>
    <p:sldId id="353"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a:srgbClr val="FF0000"/>
    <a:srgbClr val="000066"/>
    <a:srgbClr val="FFFFCC"/>
    <a:srgbClr val="CC0066"/>
    <a:srgbClr val="9999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352"/>
  </p:normalViewPr>
  <p:slideViewPr>
    <p:cSldViewPr snapToGrid="0">
      <p:cViewPr>
        <p:scale>
          <a:sx n="86" d="100"/>
          <a:sy n="86" d="100"/>
        </p:scale>
        <p:origin x="2944" y="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9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latin typeface="Times New Roman" charset="0"/>
                <a:ea typeface="+mn-ea"/>
                <a:cs typeface="+mn-cs"/>
              </a:defRPr>
            </a:lvl1pPr>
          </a:lstStyle>
          <a:p>
            <a:pPr>
              <a:defRPr/>
            </a:pPr>
            <a:endParaRPr lang="en-US"/>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Times New Roman"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bg1"/>
                </a:solidFill>
                <a:latin typeface="Times New Roman" charset="0"/>
                <a:ea typeface="+mn-ea"/>
                <a:cs typeface="+mn-cs"/>
              </a:defRPr>
            </a:lvl1pPr>
          </a:lstStyle>
          <a:p>
            <a:pPr>
              <a:defRPr/>
            </a:pPr>
            <a:endParaRPr 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solidFill>
                <a:latin typeface="Times New Roman" charset="0"/>
              </a:defRPr>
            </a:lvl1pPr>
          </a:lstStyle>
          <a:p>
            <a:fld id="{07323FB7-49CE-884D-B937-44AC0B33AE33}" type="slidenum">
              <a:rPr lang="en-US"/>
              <a:pPr/>
              <a:t>‹#›</a:t>
            </a:fld>
            <a:endParaRPr lang="en-US"/>
          </a:p>
        </p:txBody>
      </p:sp>
    </p:spTree>
    <p:extLst>
      <p:ext uri="{BB962C8B-B14F-4D97-AF65-F5344CB8AC3E}">
        <p14:creationId xmlns:p14="http://schemas.microsoft.com/office/powerpoint/2010/main" val="7665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46E66047-78DC-EF4F-BCBE-67BB4D33FDA6}" type="slidenum">
              <a:rPr lang="en-US" sz="1200">
                <a:solidFill>
                  <a:schemeClr val="bg1"/>
                </a:solidFill>
                <a:latin typeface="Times New Roman" charset="0"/>
              </a:rPr>
              <a:pPr eaLnBrk="1" hangingPunct="1"/>
              <a:t>12</a:t>
            </a:fld>
            <a:endParaRPr lang="en-US" sz="1200">
              <a:solidFill>
                <a:schemeClr val="bg1"/>
              </a:solidFill>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What has to be done to keep the line (level of c-14) level? Answer: remove an equal amount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7FA90E10-70DF-EF43-9368-63BB7B3D0B61}" type="slidenum">
              <a:rPr lang="en-US" sz="1200">
                <a:solidFill>
                  <a:schemeClr val="bg1"/>
                </a:solidFill>
                <a:latin typeface="Times New Roman" charset="0"/>
              </a:rPr>
              <a:pPr eaLnBrk="1" hangingPunct="1"/>
              <a:t>18</a:t>
            </a:fld>
            <a:endParaRPr lang="en-US" sz="1200">
              <a:solidFill>
                <a:schemeClr val="bg1"/>
              </a:solidFill>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When an organism dies the ratio begins to change (the clock starts because the C-14 begins to decrease in the organism and the amount of C-12 stays the same)</a:t>
            </a:r>
          </a:p>
          <a:p>
            <a:pPr eaLnBrk="1" hangingPunct="1"/>
            <a:r>
              <a:rPr lang="en-US"/>
              <a:t>The ratio difference is used to determine how much C-14 has decayed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7558646A-D62F-9A48-92A1-3BB9FF45BC15}" type="slidenum">
              <a:rPr lang="en-US" sz="1200">
                <a:solidFill>
                  <a:schemeClr val="bg1"/>
                </a:solidFill>
                <a:latin typeface="Times New Roman" charset="0"/>
              </a:rPr>
              <a:pPr eaLnBrk="1" hangingPunct="1"/>
              <a:t>27</a:t>
            </a:fld>
            <a:endParaRPr lang="en-US" sz="1200">
              <a:solidFill>
                <a:schemeClr val="bg1"/>
              </a:solidFill>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The ratio has been confirmed to be much higher in the past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3225E843-DA37-0A43-B988-C9464E532A21}" type="slidenum">
              <a:rPr lang="en-US" sz="1200">
                <a:solidFill>
                  <a:schemeClr val="bg1"/>
                </a:solidFill>
                <a:latin typeface="Times New Roman" charset="0"/>
              </a:rPr>
              <a:pPr eaLnBrk="1" hangingPunct="1"/>
              <a:t>37</a:t>
            </a:fld>
            <a:endParaRPr lang="en-US" sz="1200">
              <a:solidFill>
                <a:schemeClr val="bg1"/>
              </a:solidFill>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solidFill>
                  <a:srgbClr val="FFFFFF"/>
                </a:solidFill>
              </a:rPr>
              <a:t>When we read statements in textbooks and journals we should ask ourselves some questions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AB315750-620B-5B46-852B-97DD6780B831}" type="slidenum">
              <a:rPr lang="en-US" sz="1200">
                <a:solidFill>
                  <a:schemeClr val="bg1"/>
                </a:solidFill>
                <a:latin typeface="Times New Roman" charset="0"/>
              </a:rPr>
              <a:pPr eaLnBrk="1" hangingPunct="1"/>
              <a:t>40</a:t>
            </a:fld>
            <a:endParaRPr lang="en-US" sz="1200">
              <a:solidFill>
                <a:schemeClr val="bg1"/>
              </a:solidFill>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 = thorium,  pa = protactinium,  Po = polonium,  Pb = lead</a:t>
            </a:r>
          </a:p>
          <a:p>
            <a:pPr eaLnBrk="1" hangingPunct="1"/>
            <a:r>
              <a:rPr lang="en-US"/>
              <a:t>U = 92 protons,  Th = 90 protons,  Pa = 91,  Po = 84 protons,  pb = 82 protons  (atomic number)</a:t>
            </a:r>
          </a:p>
          <a:p>
            <a:pPr eaLnBrk="1" hangingPunct="1"/>
            <a:r>
              <a:rPr lang="en-US"/>
              <a:t>In nuclear decay the result is a nucleus that contains less energy.</a:t>
            </a:r>
          </a:p>
          <a:p>
            <a:pPr eaLnBrk="1" hangingPunct="1"/>
            <a:r>
              <a:rPr lang="en-US"/>
              <a:t>The stability partly depends on the relative number of protons and neutrons.</a:t>
            </a:r>
          </a:p>
          <a:p>
            <a:pPr eaLnBrk="1" hangingPunct="1"/>
            <a:r>
              <a:rPr lang="en-US"/>
              <a:t>In alpha decay one element (parent) decays into a daughter by emitting an alpha particle. An alpha particle is a helium nucleus (He-4) - atomic mass-4 and atomic number 2</a:t>
            </a:r>
          </a:p>
          <a:p>
            <a:pPr eaLnBrk="1" hangingPunct="1"/>
            <a:r>
              <a:rPr lang="en-US"/>
              <a:t>Example: to decay U-238 to Th-234 we subtract atomic masses (238-4 = 234) and subtract atomic numbers (92-2 =90)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4058E3C9-0547-C54E-94FA-0275963C2AA7}" type="slidenum">
              <a:rPr lang="en-US" sz="1200">
                <a:solidFill>
                  <a:schemeClr val="bg1"/>
                </a:solidFill>
                <a:latin typeface="Times New Roman" charset="0"/>
              </a:rPr>
              <a:pPr eaLnBrk="1" hangingPunct="1"/>
              <a:t>45</a:t>
            </a:fld>
            <a:endParaRPr lang="en-US" sz="1200">
              <a:solidFill>
                <a:schemeClr val="bg1"/>
              </a:solidFill>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152400" y="4343400"/>
            <a:ext cx="67056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t>Apollo 11 brought back some moon rocks. The rocks were dated using 4 different methods. The range between the oldest and youngest date was almost 4-billion years.</a:t>
            </a:r>
          </a:p>
          <a:p>
            <a:pPr eaLnBrk="1" hangingPunct="1">
              <a:spcBef>
                <a:spcPct val="50000"/>
              </a:spcBef>
            </a:pPr>
            <a:r>
              <a:rPr lang="en-US"/>
              <a:t>Apollo 16 brought back some moon rocks that were dated at 18-billion years. To fix the problem they subjected the rocks to acid to melt out the lead and then re-dated and got 4.5 billion years. (Science magazine Jan 30, 1973)</a:t>
            </a:r>
          </a:p>
          <a:p>
            <a:pPr eaLnBrk="1" hangingPunct="1"/>
            <a:r>
              <a:rPr lang="en-US" b="1"/>
              <a:t>Sunset Crater</a:t>
            </a:r>
            <a:r>
              <a:rPr lang="en-US"/>
              <a:t> in n. Arizona is known to be a recent volcano. Indian artefacts and relics are found within the rocks formed by the eruption. The volcano last erupted some 900 years ago. Two lava flows have been dated giving ages of 210,000 and 230,000.</a:t>
            </a:r>
          </a:p>
          <a:p>
            <a:pPr eaLnBrk="1" hangingPunct="1"/>
            <a:r>
              <a:rPr lang="en-US" b="1"/>
              <a:t>Hualalai  volcano in Hawaii</a:t>
            </a:r>
            <a:r>
              <a:rPr lang="en-US"/>
              <a:t> Known to have erupted in 1800-1801 were dated with a variety of methods. 12 dates were taken which ranged from 140 million years to 2.96 billion years. The average date was 1.41 billion. There have been many explanations to explain these results away (as the lava rose, the older material from inside the earth rose with it, but they are unable to explain why such a variance in ages). If this is the explanation, then why could this not also be the case for other dates?</a:t>
            </a:r>
          </a:p>
          <a:p>
            <a:pPr eaLnBrk="1" hangingPunct="1">
              <a:spcBef>
                <a:spcPct val="50000"/>
              </a:spcBef>
            </a:pPr>
            <a:r>
              <a:rPr lang="en-US"/>
              <a:t>This does not disprove radioisotope dating, but it does demonstrate the tremendous inconsistency in the interpretation of the method.</a:t>
            </a:r>
          </a:p>
          <a:p>
            <a:pPr eaLnBrk="1" hangingPunct="1">
              <a:spcBef>
                <a:spcPct val="50000"/>
              </a:spcBef>
            </a:pPr>
            <a:r>
              <a:rPr lang="en-US"/>
              <a:t>The conventional K-Ar dating method was applied to the 1986 dacite flow from the new lava dome at Mount St. Helens, Washington. Porphyritic dacite which solidified on the surface of the lava dome in 1986 gives a whole rock K-Ar </a:t>
            </a:r>
            <a:r>
              <a:rPr lang="ja-JP" altLang="en-US"/>
              <a:t>‘</a:t>
            </a:r>
            <a:r>
              <a:rPr lang="en-US"/>
              <a:t>age</a:t>
            </a:r>
            <a:r>
              <a:rPr lang="ja-JP" altLang="en-US"/>
              <a:t>’</a:t>
            </a:r>
            <a:r>
              <a:rPr lang="en-US"/>
              <a:t> of 0.35  0.05 million years.</a:t>
            </a:r>
          </a:p>
          <a:p>
            <a:pPr eaLnBrk="1" hangingPunct="1">
              <a:spcBef>
                <a:spcPct val="50000"/>
              </a:spcBef>
            </a:pPr>
            <a:r>
              <a:rPr lang="en-US"/>
              <a:t>Steven A. Austin, </a:t>
            </a:r>
            <a:r>
              <a:rPr lang="ja-JP" altLang="en-US"/>
              <a:t>“</a:t>
            </a:r>
            <a:r>
              <a:rPr lang="en-US"/>
              <a:t>Excess Argon within Mineral Concentrates from the New Dacite lava Dome at Mount St. Helens Volcano, 1996</a:t>
            </a:r>
            <a:endParaRPr lang="en-US" sz="10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Dr. Rick Griffith: Evolutionists believe the world is 13.7 billion years, so the 45 billion years claimed here is either a typo or else the dating of that age would not even be held by evolutionists. In either case, this is clearly erroneous. Further, how could wood be encased in basalt that would have burned it all up in a lava flow? </a:t>
            </a:r>
          </a:p>
        </p:txBody>
      </p:sp>
      <p:sp>
        <p:nvSpPr>
          <p:cNvPr id="4" name="Slide Number Placeholder 3"/>
          <p:cNvSpPr>
            <a:spLocks noGrp="1"/>
          </p:cNvSpPr>
          <p:nvPr>
            <p:ph type="sldNum" sz="quarter" idx="5"/>
          </p:nvPr>
        </p:nvSpPr>
        <p:spPr/>
        <p:txBody>
          <a:bodyPr/>
          <a:lstStyle/>
          <a:p>
            <a:fld id="{07323FB7-49CE-884D-B937-44AC0B33AE33}" type="slidenum">
              <a:rPr lang="en-US" smtClean="0"/>
              <a:pPr/>
              <a:t>52</a:t>
            </a:fld>
            <a:endParaRPr lang="en-US"/>
          </a:p>
        </p:txBody>
      </p:sp>
    </p:spTree>
    <p:extLst>
      <p:ext uri="{BB962C8B-B14F-4D97-AF65-F5344CB8AC3E}">
        <p14:creationId xmlns:p14="http://schemas.microsoft.com/office/powerpoint/2010/main" val="152392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Dr. Rick Griffith: Please see the detailed work of Mike Riddle here. He is not saying that the </a:t>
            </a:r>
            <a:r>
              <a:rPr lang="en-US" i="1" dirty="0"/>
              <a:t>existence</a:t>
            </a:r>
            <a:r>
              <a:rPr lang="en-US" i="0" dirty="0"/>
              <a:t> of helium in the Earth’s atmosphere argues for a young earth. Rather, the </a:t>
            </a:r>
            <a:r>
              <a:rPr lang="en-US" i="1" dirty="0"/>
              <a:t>level of helium</a:t>
            </a:r>
            <a:r>
              <a:rPr lang="en-US" i="0" dirty="0"/>
              <a:t> argues more for a young than an old earth. The same would be true of the </a:t>
            </a:r>
            <a:r>
              <a:rPr lang="en-US" i="0"/>
              <a:t>other items.</a:t>
            </a:r>
            <a:endParaRPr lang="en-US" dirty="0"/>
          </a:p>
        </p:txBody>
      </p:sp>
      <p:sp>
        <p:nvSpPr>
          <p:cNvPr id="4" name="Slide Number Placeholder 3"/>
          <p:cNvSpPr>
            <a:spLocks noGrp="1"/>
          </p:cNvSpPr>
          <p:nvPr>
            <p:ph type="sldNum" sz="quarter" idx="5"/>
          </p:nvPr>
        </p:nvSpPr>
        <p:spPr/>
        <p:txBody>
          <a:bodyPr/>
          <a:lstStyle/>
          <a:p>
            <a:fld id="{07323FB7-49CE-884D-B937-44AC0B33AE33}" type="slidenum">
              <a:rPr lang="en-US" smtClean="0"/>
              <a:pPr/>
              <a:t>58</a:t>
            </a:fld>
            <a:endParaRPr lang="en-US"/>
          </a:p>
        </p:txBody>
      </p:sp>
    </p:spTree>
    <p:extLst>
      <p:ext uri="{BB962C8B-B14F-4D97-AF65-F5344CB8AC3E}">
        <p14:creationId xmlns:p14="http://schemas.microsoft.com/office/powerpoint/2010/main" val="227427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rPr>
              <a:pPr/>
              <a:t>63</a:t>
            </a:fld>
            <a:endParaRPr lang="en-US" sz="1200">
              <a:solidFill>
                <a:prstClr val="black"/>
              </a:solidFill>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FA3096-9F3E-7F4A-B53F-0A06504546D4}" type="slidenum">
              <a:rPr lang="en-US"/>
              <a:pPr/>
              <a:t>‹#›</a:t>
            </a:fld>
            <a:endParaRPr lang="en-US"/>
          </a:p>
        </p:txBody>
      </p:sp>
    </p:spTree>
    <p:extLst>
      <p:ext uri="{BB962C8B-B14F-4D97-AF65-F5344CB8AC3E}">
        <p14:creationId xmlns:p14="http://schemas.microsoft.com/office/powerpoint/2010/main" val="39790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F25D02-278E-EA41-B004-FF618D6C21DE}" type="slidenum">
              <a:rPr lang="en-US"/>
              <a:pPr/>
              <a:t>‹#›</a:t>
            </a:fld>
            <a:endParaRPr lang="en-US"/>
          </a:p>
        </p:txBody>
      </p:sp>
    </p:spTree>
    <p:extLst>
      <p:ext uri="{BB962C8B-B14F-4D97-AF65-F5344CB8AC3E}">
        <p14:creationId xmlns:p14="http://schemas.microsoft.com/office/powerpoint/2010/main" val="424708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0013"/>
            <a:ext cx="2286000" cy="5995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00013"/>
            <a:ext cx="67056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42671C-6C9F-AE42-858F-B2E96CA26746}" type="slidenum">
              <a:rPr lang="en-US"/>
              <a:pPr/>
              <a:t>‹#›</a:t>
            </a:fld>
            <a:endParaRPr lang="en-US"/>
          </a:p>
        </p:txBody>
      </p:sp>
    </p:spTree>
    <p:extLst>
      <p:ext uri="{BB962C8B-B14F-4D97-AF65-F5344CB8AC3E}">
        <p14:creationId xmlns:p14="http://schemas.microsoft.com/office/powerpoint/2010/main" val="1801864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016A17-9BBC-174D-8E3B-3FE8580FB393}" type="slidenum">
              <a:rPr lang="en-US"/>
              <a:pPr/>
              <a:t>‹#›</a:t>
            </a:fld>
            <a:endParaRPr lang="en-US"/>
          </a:p>
        </p:txBody>
      </p:sp>
    </p:spTree>
    <p:extLst>
      <p:ext uri="{BB962C8B-B14F-4D97-AF65-F5344CB8AC3E}">
        <p14:creationId xmlns:p14="http://schemas.microsoft.com/office/powerpoint/2010/main" val="233642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AA5EBE-0E11-E346-A26D-725CD4820387}" type="slidenum">
              <a:rPr lang="en-US"/>
              <a:pPr/>
              <a:t>‹#›</a:t>
            </a:fld>
            <a:endParaRPr lang="en-US"/>
          </a:p>
        </p:txBody>
      </p:sp>
    </p:spTree>
    <p:extLst>
      <p:ext uri="{BB962C8B-B14F-4D97-AF65-F5344CB8AC3E}">
        <p14:creationId xmlns:p14="http://schemas.microsoft.com/office/powerpoint/2010/main" val="105450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200DE8-DE04-164E-B93A-C3D47F46D869}" type="slidenum">
              <a:rPr lang="en-US"/>
              <a:pPr/>
              <a:t>‹#›</a:t>
            </a:fld>
            <a:endParaRPr lang="en-US"/>
          </a:p>
        </p:txBody>
      </p:sp>
    </p:spTree>
    <p:extLst>
      <p:ext uri="{BB962C8B-B14F-4D97-AF65-F5344CB8AC3E}">
        <p14:creationId xmlns:p14="http://schemas.microsoft.com/office/powerpoint/2010/main" val="230945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C1F288D-8AFB-CA47-8447-1E09678596FA}" type="slidenum">
              <a:rPr lang="en-US"/>
              <a:pPr/>
              <a:t>‹#›</a:t>
            </a:fld>
            <a:endParaRPr lang="en-US"/>
          </a:p>
        </p:txBody>
      </p:sp>
    </p:spTree>
    <p:extLst>
      <p:ext uri="{BB962C8B-B14F-4D97-AF65-F5344CB8AC3E}">
        <p14:creationId xmlns:p14="http://schemas.microsoft.com/office/powerpoint/2010/main" val="70560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40C6D02-033C-094A-8C55-4CD9DB8682A2}" type="slidenum">
              <a:rPr lang="en-US"/>
              <a:pPr/>
              <a:t>‹#›</a:t>
            </a:fld>
            <a:endParaRPr lang="en-US"/>
          </a:p>
        </p:txBody>
      </p:sp>
    </p:spTree>
    <p:extLst>
      <p:ext uri="{BB962C8B-B14F-4D97-AF65-F5344CB8AC3E}">
        <p14:creationId xmlns:p14="http://schemas.microsoft.com/office/powerpoint/2010/main" val="15402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1F96A40-102A-994C-9381-BDAD9695B838}" type="slidenum">
              <a:rPr lang="en-US"/>
              <a:pPr/>
              <a:t>‹#›</a:t>
            </a:fld>
            <a:endParaRPr lang="en-US"/>
          </a:p>
        </p:txBody>
      </p:sp>
    </p:spTree>
    <p:extLst>
      <p:ext uri="{BB962C8B-B14F-4D97-AF65-F5344CB8AC3E}">
        <p14:creationId xmlns:p14="http://schemas.microsoft.com/office/powerpoint/2010/main" val="318097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D97FAD-6530-2C47-A04B-2BAFF9738BDF}" type="slidenum">
              <a:rPr lang="en-US"/>
              <a:pPr/>
              <a:t>‹#›</a:t>
            </a:fld>
            <a:endParaRPr lang="en-US"/>
          </a:p>
        </p:txBody>
      </p:sp>
    </p:spTree>
    <p:extLst>
      <p:ext uri="{BB962C8B-B14F-4D97-AF65-F5344CB8AC3E}">
        <p14:creationId xmlns:p14="http://schemas.microsoft.com/office/powerpoint/2010/main" val="328654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D2CC70E-46AD-F446-87A7-8835D7936A3E}" type="slidenum">
              <a:rPr lang="en-US"/>
              <a:pPr/>
              <a:t>‹#›</a:t>
            </a:fld>
            <a:endParaRPr lang="en-US"/>
          </a:p>
        </p:txBody>
      </p:sp>
    </p:spTree>
    <p:extLst>
      <p:ext uri="{BB962C8B-B14F-4D97-AF65-F5344CB8AC3E}">
        <p14:creationId xmlns:p14="http://schemas.microsoft.com/office/powerpoint/2010/main" val="136611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1033" name="Rectangle 9"/>
          <p:cNvSpPr>
            <a:spLocks noChangeArrowheads="1"/>
          </p:cNvSpPr>
          <p:nvPr userDrawn="1"/>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1026" name="Rectangle 2"/>
          <p:cNvSpPr>
            <a:spLocks noGrp="1" noChangeArrowheads="1"/>
          </p:cNvSpPr>
          <p:nvPr>
            <p:ph type="title"/>
          </p:nvPr>
        </p:nvSpPr>
        <p:spPr bwMode="auto">
          <a:xfrm>
            <a:off x="0" y="100013"/>
            <a:ext cx="9144000" cy="1041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2"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5E1ADC8F-012A-0648-B5CA-C5807A566C36}" type="slidenum">
              <a:rPr lang="en-US"/>
              <a:pPr/>
              <a:t>‹#›</a:t>
            </a:fld>
            <a:endParaRPr lang="en-US"/>
          </a:p>
        </p:txBody>
      </p:sp>
      <p:sp>
        <p:nvSpPr>
          <p:cNvPr id="1031" name="Rectangle 7"/>
          <p:cNvSpPr>
            <a:spLocks noChangeArrowheads="1"/>
          </p:cNvSpPr>
          <p:nvPr userDrawn="1"/>
        </p:nvSpPr>
        <p:spPr bwMode="auto">
          <a:xfrm>
            <a:off x="571500" y="990600"/>
            <a:ext cx="7924800" cy="133350"/>
          </a:xfrm>
          <a:prstGeom prst="rect">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9525">
            <a:noFill/>
            <a:miter lim="800000"/>
            <a:headEnd/>
            <a:tailEnd/>
          </a:ln>
          <a:effectLst/>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a:solidFill>
            <a:srgbClr val="000066"/>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800">
          <a:solidFill>
            <a:srgbClr val="000066"/>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800">
          <a:solidFill>
            <a:srgbClr val="000066"/>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800">
          <a:solidFill>
            <a:srgbClr val="000066"/>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800">
          <a:solidFill>
            <a:srgbClr val="000066"/>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800">
          <a:solidFill>
            <a:srgbClr val="000066"/>
          </a:solidFill>
          <a:effectLst>
            <a:outerShdw blurRad="38100" dist="38100" dir="2700000" algn="tl">
              <a:srgbClr val="000000"/>
            </a:outerShdw>
          </a:effectLst>
          <a:latin typeface="Arial" charset="0"/>
        </a:defRPr>
      </a:lvl6pPr>
      <a:lvl7pPr marL="914400" algn="ctr" rtl="0" fontAlgn="base">
        <a:spcBef>
          <a:spcPct val="0"/>
        </a:spcBef>
        <a:spcAft>
          <a:spcPct val="0"/>
        </a:spcAft>
        <a:defRPr sz="4800">
          <a:solidFill>
            <a:srgbClr val="000066"/>
          </a:solidFill>
          <a:effectLst>
            <a:outerShdw blurRad="38100" dist="38100" dir="2700000" algn="tl">
              <a:srgbClr val="000000"/>
            </a:outerShdw>
          </a:effectLst>
          <a:latin typeface="Arial" charset="0"/>
        </a:defRPr>
      </a:lvl7pPr>
      <a:lvl8pPr marL="1371600" algn="ctr" rtl="0" fontAlgn="base">
        <a:spcBef>
          <a:spcPct val="0"/>
        </a:spcBef>
        <a:spcAft>
          <a:spcPct val="0"/>
        </a:spcAft>
        <a:defRPr sz="4800">
          <a:solidFill>
            <a:srgbClr val="000066"/>
          </a:solidFill>
          <a:effectLst>
            <a:outerShdw blurRad="38100" dist="38100" dir="2700000" algn="tl">
              <a:srgbClr val="000000"/>
            </a:outerShdw>
          </a:effectLst>
          <a:latin typeface="Arial" charset="0"/>
        </a:defRPr>
      </a:lvl8pPr>
      <a:lvl9pPr marL="1828800" algn="ctr" rtl="0" fontAlgn="base">
        <a:spcBef>
          <a:spcPct val="0"/>
        </a:spcBef>
        <a:spcAft>
          <a:spcPct val="0"/>
        </a:spcAft>
        <a:defRPr sz="4800">
          <a:solidFill>
            <a:srgbClr val="000066"/>
          </a:solidFill>
          <a:effectLst>
            <a:outerShdw blurRad="38100" dist="38100" dir="2700000" algn="tl">
              <a:srgbClr val="000000"/>
            </a:outerShdw>
          </a:effectLst>
          <a:latin typeface="Arial" charset="0"/>
        </a:defRPr>
      </a:lvl9pPr>
    </p:titleStyle>
    <p:bodyStyle>
      <a:lvl1pPr marL="457200" indent="-457200" algn="l" rtl="0" eaLnBrk="0" fontAlgn="base" hangingPunct="0">
        <a:spcBef>
          <a:spcPct val="20000"/>
        </a:spcBef>
        <a:spcAft>
          <a:spcPct val="0"/>
        </a:spcAft>
        <a:buClr>
          <a:srgbClr val="000066"/>
        </a:buClr>
        <a:buSzPct val="70000"/>
        <a:buFont typeface="Wingdings" charset="0"/>
        <a:buChar char="u"/>
        <a:defRPr sz="3200">
          <a:solidFill>
            <a:schemeClr val="tx1"/>
          </a:solidFill>
          <a:latin typeface="+mn-lt"/>
          <a:ea typeface="ＭＳ Ｐゴシック" charset="0"/>
          <a:cs typeface="ＭＳ Ｐゴシック" charset="0"/>
        </a:defRPr>
      </a:lvl1pPr>
      <a:lvl2pPr marL="971550" indent="-400050" algn="l" rtl="0" eaLnBrk="0" fontAlgn="base" hangingPunct="0">
        <a:spcBef>
          <a:spcPct val="20000"/>
        </a:spcBef>
        <a:spcAft>
          <a:spcPct val="0"/>
        </a:spcAft>
        <a:buClr>
          <a:srgbClr val="000066"/>
        </a:buClr>
        <a:buSzPct val="60000"/>
        <a:buFont typeface="Wingdings" charset="0"/>
        <a:buChar char="n"/>
        <a:defRPr sz="2800">
          <a:solidFill>
            <a:schemeClr val="tx1"/>
          </a:solidFill>
          <a:latin typeface="+mn-lt"/>
          <a:ea typeface="ＭＳ Ｐゴシック" charset="-128"/>
        </a:defRPr>
      </a:lvl2pPr>
      <a:lvl3pPr marL="1314450" indent="-228600" algn="l" rtl="0" eaLnBrk="0" fontAlgn="base" hangingPunct="0">
        <a:spcBef>
          <a:spcPct val="20000"/>
        </a:spcBef>
        <a:spcAft>
          <a:spcPct val="0"/>
        </a:spcAft>
        <a:buClr>
          <a:srgbClr val="FF6600"/>
        </a:buClr>
        <a:buChar char="•"/>
        <a:defRPr sz="2800">
          <a:solidFill>
            <a:schemeClr val="tx1"/>
          </a:solidFill>
          <a:latin typeface="+mn-lt"/>
          <a:ea typeface="ＭＳ Ｐゴシック" charset="-128"/>
        </a:defRPr>
      </a:lvl3pPr>
      <a:lvl4pPr marL="1657350" indent="-228600" algn="l" rtl="0" eaLnBrk="0" fontAlgn="base" hangingPunct="0">
        <a:spcBef>
          <a:spcPct val="20000"/>
        </a:spcBef>
        <a:spcAft>
          <a:spcPct val="0"/>
        </a:spcAft>
        <a:buClr>
          <a:srgbClr val="FF6600"/>
        </a:buClr>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ＭＳ Ｐゴシック" charset="-128"/>
        </a:defRPr>
      </a:lvl5pPr>
      <a:lvl6pPr marL="2514600" indent="-228600" algn="l" rtl="0" fontAlgn="base">
        <a:spcBef>
          <a:spcPct val="20000"/>
        </a:spcBef>
        <a:spcAft>
          <a:spcPct val="0"/>
        </a:spcAft>
        <a:buClr>
          <a:srgbClr val="FF6600"/>
        </a:buClr>
        <a:buChar char="»"/>
        <a:defRPr sz="2400">
          <a:solidFill>
            <a:schemeClr val="tx1"/>
          </a:solidFill>
          <a:latin typeface="+mn-lt"/>
          <a:ea typeface="ＭＳ Ｐゴシック" charset="-128"/>
        </a:defRPr>
      </a:lvl6pPr>
      <a:lvl7pPr marL="2971800" indent="-228600" algn="l" rtl="0" fontAlgn="base">
        <a:spcBef>
          <a:spcPct val="20000"/>
        </a:spcBef>
        <a:spcAft>
          <a:spcPct val="0"/>
        </a:spcAft>
        <a:buClr>
          <a:srgbClr val="FF6600"/>
        </a:buClr>
        <a:buChar char="»"/>
        <a:defRPr sz="2400">
          <a:solidFill>
            <a:schemeClr val="tx1"/>
          </a:solidFill>
          <a:latin typeface="+mn-lt"/>
          <a:ea typeface="ＭＳ Ｐゴシック" charset="-128"/>
        </a:defRPr>
      </a:lvl7pPr>
      <a:lvl8pPr marL="3429000" indent="-228600" algn="l" rtl="0" fontAlgn="base">
        <a:spcBef>
          <a:spcPct val="20000"/>
        </a:spcBef>
        <a:spcAft>
          <a:spcPct val="0"/>
        </a:spcAft>
        <a:buClr>
          <a:srgbClr val="FF6600"/>
        </a:buClr>
        <a:buChar char="»"/>
        <a:defRPr sz="2400">
          <a:solidFill>
            <a:schemeClr val="tx1"/>
          </a:solidFill>
          <a:latin typeface="+mn-lt"/>
          <a:ea typeface="ＭＳ Ｐゴシック" charset="-128"/>
        </a:defRPr>
      </a:lvl8pPr>
      <a:lvl9pPr marL="3886200" indent="-228600" algn="l" rtl="0" fontAlgn="base">
        <a:spcBef>
          <a:spcPct val="20000"/>
        </a:spcBef>
        <a:spcAft>
          <a:spcPct val="0"/>
        </a:spcAft>
        <a:buClr>
          <a:srgbClr val="FF6600"/>
        </a:buClr>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solidFill>
                <a:srgbClr val="000000"/>
              </a:solidFill>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solidFill>
                <a:srgbClr val="000000"/>
              </a:solidFill>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TMont714@aol.com?subject=Eye%C2%A0Anatomy/Physiology/Pathology"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TMont714@aol.com?subject=Eye%C2%A0Anatomy/Physiology/Pathology"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3"/>
          <p:cNvSpPr>
            <a:spLocks noChangeArrowheads="1" noChangeShapeType="1" noTextEdit="1"/>
          </p:cNvSpPr>
          <p:nvPr/>
        </p:nvSpPr>
        <p:spPr bwMode="auto">
          <a:xfrm>
            <a:off x="123083" y="1009321"/>
            <a:ext cx="5660200" cy="2565152"/>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000066"/>
                </a:solidFill>
                <a:effectLst>
                  <a:prstShdw prst="shdw17" dist="17961" dir="2700000">
                    <a:srgbClr val="00003D">
                      <a:alpha val="74997"/>
                    </a:srgbClr>
                  </a:prstShdw>
                </a:effectLst>
                <a:latin typeface="Arial Rounded MT Bold"/>
                <a:ea typeface="Arial Rounded MT Bold"/>
                <a:cs typeface="Arial Rounded MT Bold"/>
              </a:rPr>
              <a:t>Dating Fossils</a:t>
            </a:r>
          </a:p>
          <a:p>
            <a:pPr algn="ctr"/>
            <a:r>
              <a:rPr lang="en-US" sz="3600" kern="10" dirty="0">
                <a:solidFill>
                  <a:srgbClr val="000066"/>
                </a:solidFill>
                <a:effectLst>
                  <a:prstShdw prst="shdw17" dist="17961" dir="2700000">
                    <a:srgbClr val="00003D">
                      <a:alpha val="74997"/>
                    </a:srgbClr>
                  </a:prstShdw>
                </a:effectLst>
                <a:latin typeface="Arial Rounded MT Bold"/>
                <a:ea typeface="Arial Rounded MT Bold"/>
                <a:cs typeface="Arial Rounded MT Bold"/>
              </a:rPr>
              <a:t>and Rocks</a:t>
            </a:r>
          </a:p>
        </p:txBody>
      </p:sp>
      <p:sp>
        <p:nvSpPr>
          <p:cNvPr id="14339" name="Text Box 4"/>
          <p:cNvSpPr txBox="1">
            <a:spLocks noChangeArrowheads="1"/>
          </p:cNvSpPr>
          <p:nvPr/>
        </p:nvSpPr>
        <p:spPr bwMode="auto">
          <a:xfrm>
            <a:off x="1924050" y="4724400"/>
            <a:ext cx="5486400" cy="124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10000"/>
              </a:spcBef>
            </a:pPr>
            <a:r>
              <a:rPr lang="en-US" sz="3600">
                <a:solidFill>
                  <a:srgbClr val="000066"/>
                </a:solidFill>
              </a:rPr>
              <a:t>Mike Riddle</a:t>
            </a:r>
          </a:p>
          <a:p>
            <a:pPr algn="ctr" eaLnBrk="1" hangingPunct="1">
              <a:spcBef>
                <a:spcPct val="10000"/>
              </a:spcBef>
            </a:pPr>
            <a:r>
              <a:rPr lang="en-US" sz="3600">
                <a:solidFill>
                  <a:srgbClr val="000066"/>
                </a:solidFill>
              </a:rPr>
              <a:t>www.Train2Equip.com</a:t>
            </a:r>
          </a:p>
        </p:txBody>
      </p:sp>
      <p:pic>
        <p:nvPicPr>
          <p:cNvPr id="2" name="Picture 2" descr="grand canyon10">
            <a:extLst>
              <a:ext uri="{FF2B5EF4-FFF2-40B4-BE49-F238E27FC236}">
                <a16:creationId xmlns:a16="http://schemas.microsoft.com/office/drawing/2014/main" id="{58B4F7FC-EEC0-2D11-AD09-7761A1FF5A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83283" y="708788"/>
            <a:ext cx="3360717" cy="356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atin typeface="Arial" charset="0"/>
              </a:rPr>
              <a:t>Carbon-14 Life Cycle</a:t>
            </a:r>
          </a:p>
        </p:txBody>
      </p:sp>
      <p:grpSp>
        <p:nvGrpSpPr>
          <p:cNvPr id="23555" name="Group 3"/>
          <p:cNvGrpSpPr>
            <a:grpSpLocks/>
          </p:cNvGrpSpPr>
          <p:nvPr/>
        </p:nvGrpSpPr>
        <p:grpSpPr bwMode="auto">
          <a:xfrm>
            <a:off x="3905250" y="2627313"/>
            <a:ext cx="1109663" cy="1311275"/>
            <a:chOff x="2460" y="1655"/>
            <a:chExt cx="699" cy="826"/>
          </a:xfrm>
        </p:grpSpPr>
        <p:sp>
          <p:nvSpPr>
            <p:cNvPr id="23570" name="WordArt 4"/>
            <p:cNvSpPr>
              <a:spLocks noChangeArrowheads="1" noChangeShapeType="1" noTextEdit="1"/>
            </p:cNvSpPr>
            <p:nvPr/>
          </p:nvSpPr>
          <p:spPr bwMode="auto">
            <a:xfrm>
              <a:off x="2757" y="1775"/>
              <a:ext cx="402" cy="614"/>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66"/>
                  </a:solidFill>
                  <a:latin typeface="Arial Black"/>
                  <a:ea typeface="Arial Black"/>
                  <a:cs typeface="Arial Black"/>
                </a:rPr>
                <a:t>C</a:t>
              </a:r>
            </a:p>
          </p:txBody>
        </p:sp>
        <p:sp>
          <p:nvSpPr>
            <p:cNvPr id="23571" name="Text Box 5"/>
            <p:cNvSpPr txBox="1">
              <a:spLocks noChangeArrowheads="1"/>
            </p:cNvSpPr>
            <p:nvPr/>
          </p:nvSpPr>
          <p:spPr bwMode="auto">
            <a:xfrm>
              <a:off x="2460" y="1655"/>
              <a:ext cx="44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14</a:t>
              </a:r>
            </a:p>
            <a:p>
              <a:pPr>
                <a:spcBef>
                  <a:spcPct val="50000"/>
                </a:spcBef>
              </a:pPr>
              <a:r>
                <a:rPr lang="en-US" sz="3200" b="1">
                  <a:latin typeface="Times New Roman" charset="0"/>
                </a:rPr>
                <a:t>  6</a:t>
              </a:r>
            </a:p>
          </p:txBody>
        </p:sp>
      </p:grpSp>
      <p:grpSp>
        <p:nvGrpSpPr>
          <p:cNvPr id="23556" name="Group 6"/>
          <p:cNvGrpSpPr>
            <a:grpSpLocks/>
          </p:cNvGrpSpPr>
          <p:nvPr/>
        </p:nvGrpSpPr>
        <p:grpSpPr bwMode="auto">
          <a:xfrm>
            <a:off x="1117600" y="2627313"/>
            <a:ext cx="1204913" cy="1311275"/>
            <a:chOff x="704" y="1655"/>
            <a:chExt cx="759" cy="826"/>
          </a:xfrm>
        </p:grpSpPr>
        <p:sp>
          <p:nvSpPr>
            <p:cNvPr id="23568" name="WordArt 7"/>
            <p:cNvSpPr>
              <a:spLocks noChangeArrowheads="1" noChangeShapeType="1" noTextEdit="1"/>
            </p:cNvSpPr>
            <p:nvPr/>
          </p:nvSpPr>
          <p:spPr bwMode="auto">
            <a:xfrm>
              <a:off x="1061" y="1763"/>
              <a:ext cx="402" cy="614"/>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66"/>
                  </a:solidFill>
                  <a:latin typeface="Arial Black"/>
                  <a:ea typeface="Arial Black"/>
                  <a:cs typeface="Arial Black"/>
                </a:rPr>
                <a:t>N</a:t>
              </a:r>
            </a:p>
          </p:txBody>
        </p:sp>
        <p:sp>
          <p:nvSpPr>
            <p:cNvPr id="23569" name="Text Box 8"/>
            <p:cNvSpPr txBox="1">
              <a:spLocks noChangeArrowheads="1"/>
            </p:cNvSpPr>
            <p:nvPr/>
          </p:nvSpPr>
          <p:spPr bwMode="auto">
            <a:xfrm>
              <a:off x="704" y="1655"/>
              <a:ext cx="44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14</a:t>
              </a:r>
            </a:p>
            <a:p>
              <a:pPr>
                <a:spcBef>
                  <a:spcPct val="50000"/>
                </a:spcBef>
              </a:pPr>
              <a:r>
                <a:rPr lang="en-US" sz="3200" b="1">
                  <a:latin typeface="Times New Roman" charset="0"/>
                </a:rPr>
                <a:t>  7</a:t>
              </a:r>
            </a:p>
          </p:txBody>
        </p:sp>
      </p:grpSp>
      <p:sp>
        <p:nvSpPr>
          <p:cNvPr id="23557" name="Line 9"/>
          <p:cNvSpPr>
            <a:spLocks noChangeShapeType="1"/>
          </p:cNvSpPr>
          <p:nvPr/>
        </p:nvSpPr>
        <p:spPr bwMode="auto">
          <a:xfrm>
            <a:off x="2546350" y="3233738"/>
            <a:ext cx="153670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3558" name="Group 10"/>
          <p:cNvGrpSpPr>
            <a:grpSpLocks/>
          </p:cNvGrpSpPr>
          <p:nvPr/>
        </p:nvGrpSpPr>
        <p:grpSpPr bwMode="auto">
          <a:xfrm>
            <a:off x="6592888" y="2627313"/>
            <a:ext cx="1204912" cy="1311275"/>
            <a:chOff x="4153" y="1655"/>
            <a:chExt cx="759" cy="826"/>
          </a:xfrm>
        </p:grpSpPr>
        <p:sp>
          <p:nvSpPr>
            <p:cNvPr id="23566" name="WordArt 11"/>
            <p:cNvSpPr>
              <a:spLocks noChangeArrowheads="1" noChangeShapeType="1" noTextEdit="1"/>
            </p:cNvSpPr>
            <p:nvPr/>
          </p:nvSpPr>
          <p:spPr bwMode="auto">
            <a:xfrm>
              <a:off x="4510" y="1763"/>
              <a:ext cx="402" cy="614"/>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66"/>
                  </a:solidFill>
                  <a:latin typeface="Arial Black"/>
                  <a:ea typeface="Arial Black"/>
                  <a:cs typeface="Arial Black"/>
                </a:rPr>
                <a:t>N</a:t>
              </a:r>
            </a:p>
          </p:txBody>
        </p:sp>
        <p:sp>
          <p:nvSpPr>
            <p:cNvPr id="23567" name="Text Box 12"/>
            <p:cNvSpPr txBox="1">
              <a:spLocks noChangeArrowheads="1"/>
            </p:cNvSpPr>
            <p:nvPr/>
          </p:nvSpPr>
          <p:spPr bwMode="auto">
            <a:xfrm>
              <a:off x="4153" y="1655"/>
              <a:ext cx="44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14</a:t>
              </a:r>
            </a:p>
            <a:p>
              <a:pPr>
                <a:spcBef>
                  <a:spcPct val="50000"/>
                </a:spcBef>
              </a:pPr>
              <a:r>
                <a:rPr lang="en-US" sz="3200" b="1">
                  <a:latin typeface="Times New Roman" charset="0"/>
                </a:rPr>
                <a:t>  7</a:t>
              </a:r>
            </a:p>
          </p:txBody>
        </p:sp>
      </p:grpSp>
      <p:sp>
        <p:nvSpPr>
          <p:cNvPr id="23559" name="Line 13"/>
          <p:cNvSpPr>
            <a:spLocks noChangeShapeType="1"/>
          </p:cNvSpPr>
          <p:nvPr/>
        </p:nvSpPr>
        <p:spPr bwMode="auto">
          <a:xfrm>
            <a:off x="5319713" y="3233738"/>
            <a:ext cx="147955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3560" name="Group 14"/>
          <p:cNvGrpSpPr>
            <a:grpSpLocks/>
          </p:cNvGrpSpPr>
          <p:nvPr/>
        </p:nvGrpSpPr>
        <p:grpSpPr bwMode="auto">
          <a:xfrm>
            <a:off x="1219200" y="2030413"/>
            <a:ext cx="1768475" cy="531812"/>
            <a:chOff x="768" y="1603"/>
            <a:chExt cx="1114" cy="335"/>
          </a:xfrm>
        </p:grpSpPr>
        <p:sp>
          <p:nvSpPr>
            <p:cNvPr id="23563" name="Line 15"/>
            <p:cNvSpPr>
              <a:spLocks noChangeShapeType="1"/>
            </p:cNvSpPr>
            <p:nvPr/>
          </p:nvSpPr>
          <p:spPr bwMode="auto">
            <a:xfrm>
              <a:off x="768" y="1622"/>
              <a:ext cx="96" cy="307"/>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64" name="Line 16"/>
            <p:cNvSpPr>
              <a:spLocks noChangeShapeType="1"/>
            </p:cNvSpPr>
            <p:nvPr/>
          </p:nvSpPr>
          <p:spPr bwMode="auto">
            <a:xfrm>
              <a:off x="1268" y="1603"/>
              <a:ext cx="0" cy="335"/>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65" name="Line 17"/>
            <p:cNvSpPr>
              <a:spLocks noChangeShapeType="1"/>
            </p:cNvSpPr>
            <p:nvPr/>
          </p:nvSpPr>
          <p:spPr bwMode="auto">
            <a:xfrm flipH="1">
              <a:off x="1594" y="1603"/>
              <a:ext cx="288" cy="327"/>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3561" name="Text Box 18"/>
          <p:cNvSpPr txBox="1">
            <a:spLocks noChangeArrowheads="1"/>
          </p:cNvSpPr>
          <p:nvPr/>
        </p:nvSpPr>
        <p:spPr bwMode="auto">
          <a:xfrm>
            <a:off x="355600" y="1497013"/>
            <a:ext cx="3589338" cy="608012"/>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t>Cosmic radiation</a:t>
            </a:r>
          </a:p>
        </p:txBody>
      </p:sp>
      <p:sp>
        <p:nvSpPr>
          <p:cNvPr id="23562" name="Text Box 19"/>
          <p:cNvSpPr txBox="1">
            <a:spLocks noChangeArrowheads="1"/>
          </p:cNvSpPr>
          <p:nvPr/>
        </p:nvSpPr>
        <p:spPr bwMode="auto">
          <a:xfrm>
            <a:off x="798513" y="4527550"/>
            <a:ext cx="7504112"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20000"/>
              </a:spcBef>
            </a:pPr>
            <a:r>
              <a:rPr lang="en-US"/>
              <a:t>Carbon-14 is produced in the atmosphere</a:t>
            </a:r>
          </a:p>
          <a:p>
            <a:pPr algn="ctr" eaLnBrk="1" hangingPunct="1">
              <a:spcBef>
                <a:spcPct val="20000"/>
              </a:spcBef>
            </a:pPr>
            <a:r>
              <a:rPr lang="en-US"/>
              <a:t>Carbon-14 decays into Nitrogen-14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98438" y="1017588"/>
            <a:ext cx="81724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200"/>
              <a:t>There are different types of carbon</a:t>
            </a:r>
          </a:p>
        </p:txBody>
      </p:sp>
      <p:sp>
        <p:nvSpPr>
          <p:cNvPr id="24579" name="Rectangle 7"/>
          <p:cNvSpPr>
            <a:spLocks noGrp="1" noChangeArrowheads="1"/>
          </p:cNvSpPr>
          <p:nvPr>
            <p:ph type="body" idx="1"/>
          </p:nvPr>
        </p:nvSpPr>
        <p:spPr>
          <a:xfrm>
            <a:off x="201613" y="1554163"/>
            <a:ext cx="8693150" cy="2413000"/>
          </a:xfrm>
        </p:spPr>
        <p:txBody>
          <a:bodyPr/>
          <a:lstStyle/>
          <a:p>
            <a:pPr eaLnBrk="1" hangingPunct="1"/>
            <a:r>
              <a:rPr lang="en-US">
                <a:latin typeface="Arial" charset="0"/>
              </a:rPr>
              <a:t>There are stable and unstable atoms (isotopes)</a:t>
            </a:r>
          </a:p>
          <a:p>
            <a:pPr eaLnBrk="1" hangingPunct="1"/>
            <a:r>
              <a:rPr lang="en-US">
                <a:latin typeface="Arial" charset="0"/>
              </a:rPr>
              <a:t>Radioactive decay</a:t>
            </a:r>
          </a:p>
          <a:p>
            <a:pPr eaLnBrk="1" hangingPunct="1"/>
            <a:r>
              <a:rPr lang="en-US">
                <a:latin typeface="Arial" charset="0"/>
              </a:rPr>
              <a:t>Half-life (Carbon-14 = 5,730 years)</a:t>
            </a:r>
          </a:p>
          <a:p>
            <a:pPr eaLnBrk="1" hangingPunct="1"/>
            <a:r>
              <a:rPr lang="en-US">
                <a:latin typeface="Arial" charset="0"/>
              </a:rPr>
              <a:t>C-14 life-cycle (N-14       C-14       N-14)</a:t>
            </a:r>
          </a:p>
        </p:txBody>
      </p:sp>
      <p:grpSp>
        <p:nvGrpSpPr>
          <p:cNvPr id="24580" name="Group 13"/>
          <p:cNvGrpSpPr>
            <a:grpSpLocks/>
          </p:cNvGrpSpPr>
          <p:nvPr/>
        </p:nvGrpSpPr>
        <p:grpSpPr bwMode="auto">
          <a:xfrm>
            <a:off x="4532313" y="4076700"/>
            <a:ext cx="2282825" cy="6350"/>
            <a:chOff x="2855" y="2568"/>
            <a:chExt cx="1438" cy="4"/>
          </a:xfrm>
        </p:grpSpPr>
        <p:sp>
          <p:nvSpPr>
            <p:cNvPr id="24583" name="Line 9"/>
            <p:cNvSpPr>
              <a:spLocks noChangeShapeType="1"/>
            </p:cNvSpPr>
            <p:nvPr/>
          </p:nvSpPr>
          <p:spPr bwMode="auto">
            <a:xfrm>
              <a:off x="3891" y="2572"/>
              <a:ext cx="40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584" name="Line 10"/>
            <p:cNvSpPr>
              <a:spLocks noChangeShapeType="1"/>
            </p:cNvSpPr>
            <p:nvPr/>
          </p:nvSpPr>
          <p:spPr bwMode="auto">
            <a:xfrm>
              <a:off x="2855" y="2568"/>
              <a:ext cx="40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4581" name="Text Box 11"/>
          <p:cNvSpPr txBox="1">
            <a:spLocks noChangeArrowheads="1"/>
          </p:cNvSpPr>
          <p:nvPr/>
        </p:nvSpPr>
        <p:spPr bwMode="auto">
          <a:xfrm>
            <a:off x="1697038" y="4789488"/>
            <a:ext cx="5951537" cy="1573212"/>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b="1" u="sng">
                <a:solidFill>
                  <a:srgbClr val="000066"/>
                </a:solidFill>
              </a:rPr>
              <a:t>Next Topics</a:t>
            </a:r>
          </a:p>
          <a:p>
            <a:pPr algn="ctr" eaLnBrk="1" hangingPunct="1">
              <a:spcBef>
                <a:spcPct val="30000"/>
              </a:spcBef>
            </a:pPr>
            <a:r>
              <a:rPr lang="en-US"/>
              <a:t>Equilibrium</a:t>
            </a:r>
          </a:p>
          <a:p>
            <a:pPr algn="ctr" eaLnBrk="1" hangingPunct="1">
              <a:spcBef>
                <a:spcPct val="10000"/>
              </a:spcBef>
            </a:pPr>
            <a:r>
              <a:rPr lang="en-US"/>
              <a:t>How the carbon clocks works</a:t>
            </a:r>
          </a:p>
        </p:txBody>
      </p:sp>
      <p:sp>
        <p:nvSpPr>
          <p:cNvPr id="156684" name="Rectangle 12"/>
          <p:cNvSpPr>
            <a:spLocks noGrp="1" noChangeArrowheads="1"/>
          </p:cNvSpPr>
          <p:nvPr>
            <p:ph type="title"/>
          </p:nvPr>
        </p:nvSpPr>
        <p:spPr/>
        <p:txBody>
          <a:bodyPr/>
          <a:lstStyle/>
          <a:p>
            <a:pPr eaLnBrk="1" hangingPunct="1"/>
            <a:r>
              <a:rPr lang="en-US">
                <a:latin typeface="Arial" charset="0"/>
              </a:rPr>
              <a:t>Review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6"/>
          <p:cNvSpPr txBox="1">
            <a:spLocks noChangeArrowheads="1"/>
          </p:cNvSpPr>
          <p:nvPr/>
        </p:nvSpPr>
        <p:spPr bwMode="auto">
          <a:xfrm>
            <a:off x="323850" y="1195388"/>
            <a:ext cx="2074863"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lnSpc>
                <a:spcPct val="90000"/>
              </a:lnSpc>
              <a:spcBef>
                <a:spcPct val="50000"/>
              </a:spcBef>
            </a:pPr>
            <a:r>
              <a:rPr lang="en-US"/>
              <a:t>Carbon 14 being added</a:t>
            </a:r>
          </a:p>
        </p:txBody>
      </p:sp>
      <p:sp>
        <p:nvSpPr>
          <p:cNvPr id="25603" name="Text Box 37"/>
          <p:cNvSpPr txBox="1">
            <a:spLocks noChangeArrowheads="1"/>
          </p:cNvSpPr>
          <p:nvPr/>
        </p:nvSpPr>
        <p:spPr bwMode="auto">
          <a:xfrm>
            <a:off x="4021138" y="5280025"/>
            <a:ext cx="2074862"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lnSpc>
                <a:spcPct val="90000"/>
              </a:lnSpc>
              <a:spcBef>
                <a:spcPct val="35000"/>
              </a:spcBef>
            </a:pPr>
            <a:r>
              <a:rPr lang="en-US"/>
              <a:t>Carbon 14 being removed</a:t>
            </a:r>
          </a:p>
        </p:txBody>
      </p:sp>
      <p:grpSp>
        <p:nvGrpSpPr>
          <p:cNvPr id="25604" name="Group 53"/>
          <p:cNvGrpSpPr>
            <a:grpSpLocks/>
          </p:cNvGrpSpPr>
          <p:nvPr/>
        </p:nvGrpSpPr>
        <p:grpSpPr bwMode="auto">
          <a:xfrm>
            <a:off x="2078038" y="2247900"/>
            <a:ext cx="1709737" cy="3409950"/>
            <a:chOff x="1498" y="1506"/>
            <a:chExt cx="1077" cy="2148"/>
          </a:xfrm>
        </p:grpSpPr>
        <p:grpSp>
          <p:nvGrpSpPr>
            <p:cNvPr id="25638" name="Group 6"/>
            <p:cNvGrpSpPr>
              <a:grpSpLocks/>
            </p:cNvGrpSpPr>
            <p:nvPr/>
          </p:nvGrpSpPr>
          <p:grpSpPr bwMode="auto">
            <a:xfrm>
              <a:off x="1498" y="1506"/>
              <a:ext cx="1077" cy="2148"/>
              <a:chOff x="564" y="1692"/>
              <a:chExt cx="1008" cy="2148"/>
            </a:xfrm>
          </p:grpSpPr>
          <p:sp>
            <p:nvSpPr>
              <p:cNvPr id="25640" name="Rectangle 7" descr="Sphere"/>
              <p:cNvSpPr>
                <a:spLocks noChangeArrowheads="1"/>
              </p:cNvSpPr>
              <p:nvPr/>
            </p:nvSpPr>
            <p:spPr bwMode="auto">
              <a:xfrm>
                <a:off x="564" y="2256"/>
                <a:ext cx="1008" cy="1572"/>
              </a:xfrm>
              <a:prstGeom prst="rect">
                <a:avLst/>
              </a:prstGeom>
              <a:pattFill prst="sphere">
                <a:fgClr>
                  <a:schemeClr val="accent1"/>
                </a:fgClr>
                <a:bgClr>
                  <a:schemeClr val="bg1"/>
                </a:bgClr>
              </a:pattFill>
              <a:ln w="57150">
                <a:solidFill>
                  <a:schemeClr val="bg1"/>
                </a:solidFill>
                <a:miter lim="800000"/>
                <a:headEnd/>
                <a:tailEnd/>
              </a:ln>
            </p:spPr>
            <p:txBody>
              <a:bodyPr wrap="none" anchor="ctr"/>
              <a:lstStyle/>
              <a:p>
                <a:endParaRPr lang="en-US"/>
              </a:p>
            </p:txBody>
          </p:sp>
          <p:sp>
            <p:nvSpPr>
              <p:cNvPr id="25641" name="Rectangle 8" descr="Sphere"/>
              <p:cNvSpPr>
                <a:spLocks noChangeArrowheads="1"/>
              </p:cNvSpPr>
              <p:nvPr/>
            </p:nvSpPr>
            <p:spPr bwMode="auto">
              <a:xfrm>
                <a:off x="564" y="1692"/>
                <a:ext cx="1000" cy="552"/>
              </a:xfrm>
              <a:prstGeom prst="rect">
                <a:avLst/>
              </a:prstGeom>
              <a:noFill/>
              <a:ln w="5715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42" name="Rectangle 9"/>
              <p:cNvSpPr>
                <a:spLocks noChangeArrowheads="1"/>
              </p:cNvSpPr>
              <p:nvPr/>
            </p:nvSpPr>
            <p:spPr bwMode="auto">
              <a:xfrm>
                <a:off x="564" y="1692"/>
                <a:ext cx="1008" cy="2148"/>
              </a:xfrm>
              <a:prstGeom prst="rect">
                <a:avLst/>
              </a:prstGeom>
              <a:noFill/>
              <a:ln w="57150">
                <a:solidFill>
                  <a:srgbClr val="D60093"/>
                </a:solidFill>
                <a:miter lim="800000"/>
                <a:headEnd/>
                <a:tailEnd/>
              </a:ln>
              <a:effectLst>
                <a:prstShdw prst="shdw17" dist="17961" dir="2700000">
                  <a:srgbClr val="800058">
                    <a:alpha val="74997"/>
                  </a:srgbClr>
                </a:prst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5639" name="Rectangle 41"/>
            <p:cNvSpPr>
              <a:spLocks noChangeArrowheads="1"/>
            </p:cNvSpPr>
            <p:nvPr/>
          </p:nvSpPr>
          <p:spPr bwMode="auto">
            <a:xfrm>
              <a:off x="1527" y="1524"/>
              <a:ext cx="1026" cy="54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5605" name="Group 57"/>
          <p:cNvGrpSpPr>
            <a:grpSpLocks/>
          </p:cNvGrpSpPr>
          <p:nvPr/>
        </p:nvGrpSpPr>
        <p:grpSpPr bwMode="auto">
          <a:xfrm>
            <a:off x="2357438" y="1684338"/>
            <a:ext cx="1176337" cy="1376362"/>
            <a:chOff x="1674" y="1151"/>
            <a:chExt cx="741" cy="867"/>
          </a:xfrm>
        </p:grpSpPr>
        <p:sp>
          <p:nvSpPr>
            <p:cNvPr id="25627" name="AutoShape 13"/>
            <p:cNvSpPr>
              <a:spLocks noChangeArrowheads="1"/>
            </p:cNvSpPr>
            <p:nvPr/>
          </p:nvSpPr>
          <p:spPr bwMode="auto">
            <a:xfrm flipV="1">
              <a:off x="1674" y="1151"/>
              <a:ext cx="741" cy="603"/>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grpSp>
          <p:nvGrpSpPr>
            <p:cNvPr id="25628" name="Group 54"/>
            <p:cNvGrpSpPr>
              <a:grpSpLocks/>
            </p:cNvGrpSpPr>
            <p:nvPr/>
          </p:nvGrpSpPr>
          <p:grpSpPr bwMode="auto">
            <a:xfrm>
              <a:off x="1910" y="1446"/>
              <a:ext cx="278" cy="572"/>
              <a:chOff x="1910" y="1446"/>
              <a:chExt cx="278" cy="572"/>
            </a:xfrm>
          </p:grpSpPr>
          <p:sp>
            <p:nvSpPr>
              <p:cNvPr id="25629" name="Oval 14"/>
              <p:cNvSpPr>
                <a:spLocks noChangeArrowheads="1"/>
              </p:cNvSpPr>
              <p:nvPr/>
            </p:nvSpPr>
            <p:spPr bwMode="auto">
              <a:xfrm>
                <a:off x="2006" y="1758"/>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0" name="Oval 15"/>
              <p:cNvSpPr>
                <a:spLocks noChangeArrowheads="1"/>
              </p:cNvSpPr>
              <p:nvPr/>
            </p:nvSpPr>
            <p:spPr bwMode="auto">
              <a:xfrm>
                <a:off x="1958" y="1878"/>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1" name="Oval 16"/>
              <p:cNvSpPr>
                <a:spLocks noChangeArrowheads="1"/>
              </p:cNvSpPr>
              <p:nvPr/>
            </p:nvSpPr>
            <p:spPr bwMode="auto">
              <a:xfrm>
                <a:off x="1988" y="1602"/>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2" name="Oval 17"/>
              <p:cNvSpPr>
                <a:spLocks noChangeArrowheads="1"/>
              </p:cNvSpPr>
              <p:nvPr/>
            </p:nvSpPr>
            <p:spPr bwMode="auto">
              <a:xfrm>
                <a:off x="2048" y="1530"/>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3" name="Oval 18"/>
              <p:cNvSpPr>
                <a:spLocks noChangeArrowheads="1"/>
              </p:cNvSpPr>
              <p:nvPr/>
            </p:nvSpPr>
            <p:spPr bwMode="auto">
              <a:xfrm>
                <a:off x="2060" y="1932"/>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4" name="Oval 19"/>
              <p:cNvSpPr>
                <a:spLocks noChangeArrowheads="1"/>
              </p:cNvSpPr>
              <p:nvPr/>
            </p:nvSpPr>
            <p:spPr bwMode="auto">
              <a:xfrm>
                <a:off x="1958" y="1518"/>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5" name="Oval 20"/>
              <p:cNvSpPr>
                <a:spLocks noChangeArrowheads="1"/>
              </p:cNvSpPr>
              <p:nvPr/>
            </p:nvSpPr>
            <p:spPr bwMode="auto">
              <a:xfrm>
                <a:off x="1910" y="1452"/>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6" name="Oval 21"/>
              <p:cNvSpPr>
                <a:spLocks noChangeArrowheads="1"/>
              </p:cNvSpPr>
              <p:nvPr/>
            </p:nvSpPr>
            <p:spPr bwMode="auto">
              <a:xfrm>
                <a:off x="2102" y="1452"/>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37" name="Oval 22"/>
              <p:cNvSpPr>
                <a:spLocks noChangeArrowheads="1"/>
              </p:cNvSpPr>
              <p:nvPr/>
            </p:nvSpPr>
            <p:spPr bwMode="auto">
              <a:xfrm>
                <a:off x="2012" y="1446"/>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grpSp>
      </p:grpSp>
      <p:sp>
        <p:nvSpPr>
          <p:cNvPr id="25606" name="AutoShape 43"/>
          <p:cNvSpPr>
            <a:spLocks noChangeArrowheads="1"/>
          </p:cNvSpPr>
          <p:nvPr/>
        </p:nvSpPr>
        <p:spPr bwMode="auto">
          <a:xfrm>
            <a:off x="3810000" y="2890838"/>
            <a:ext cx="1741488" cy="493712"/>
          </a:xfrm>
          <a:prstGeom prst="leftArrow">
            <a:avLst>
              <a:gd name="adj1" fmla="val 50000"/>
              <a:gd name="adj2" fmla="val 88183"/>
            </a:avLst>
          </a:prstGeom>
          <a:solidFill>
            <a:srgbClr val="FF6600"/>
          </a:solidFill>
          <a:ln w="9525">
            <a:solidFill>
              <a:schemeClr val="tx1"/>
            </a:solidFill>
            <a:miter lim="800000"/>
            <a:headEnd/>
            <a:tailEnd/>
          </a:ln>
        </p:spPr>
        <p:txBody>
          <a:bodyPr wrap="none" anchor="ctr"/>
          <a:lstStyle/>
          <a:p>
            <a:endParaRPr lang="en-US"/>
          </a:p>
        </p:txBody>
      </p:sp>
      <p:grpSp>
        <p:nvGrpSpPr>
          <p:cNvPr id="25607" name="Group 58"/>
          <p:cNvGrpSpPr>
            <a:grpSpLocks/>
          </p:cNvGrpSpPr>
          <p:nvPr/>
        </p:nvGrpSpPr>
        <p:grpSpPr bwMode="auto">
          <a:xfrm>
            <a:off x="2476500" y="5821363"/>
            <a:ext cx="1712913" cy="893762"/>
            <a:chOff x="1749" y="3757"/>
            <a:chExt cx="1079" cy="563"/>
          </a:xfrm>
        </p:grpSpPr>
        <p:sp>
          <p:nvSpPr>
            <p:cNvPr id="25625" name="AutoShape 45"/>
            <p:cNvSpPr>
              <a:spLocks noChangeArrowheads="1"/>
            </p:cNvSpPr>
            <p:nvPr/>
          </p:nvSpPr>
          <p:spPr bwMode="auto">
            <a:xfrm>
              <a:off x="2270" y="4032"/>
              <a:ext cx="558" cy="288"/>
            </a:xfrm>
            <a:prstGeom prst="rightArrow">
              <a:avLst>
                <a:gd name="adj1" fmla="val 50000"/>
                <a:gd name="adj2" fmla="val 48438"/>
              </a:avLst>
            </a:prstGeom>
            <a:solidFill>
              <a:srgbClr val="FF0000"/>
            </a:solidFill>
            <a:ln w="9525">
              <a:solidFill>
                <a:schemeClr val="tx1"/>
              </a:solidFill>
              <a:miter lim="800000"/>
              <a:headEnd/>
              <a:tailEnd/>
            </a:ln>
          </p:spPr>
          <p:txBody>
            <a:bodyPr wrap="none" anchor="ctr"/>
            <a:lstStyle/>
            <a:p>
              <a:endParaRPr lang="en-US"/>
            </a:p>
          </p:txBody>
        </p:sp>
        <p:sp>
          <p:nvSpPr>
            <p:cNvPr id="25626" name="AutoShape 46"/>
            <p:cNvSpPr>
              <a:spLocks noChangeArrowheads="1"/>
            </p:cNvSpPr>
            <p:nvPr/>
          </p:nvSpPr>
          <p:spPr bwMode="auto">
            <a:xfrm flipV="1">
              <a:off x="1749" y="3757"/>
              <a:ext cx="466" cy="563"/>
            </a:xfrm>
            <a:custGeom>
              <a:avLst/>
              <a:gdLst>
                <a:gd name="T0" fmla="*/ 326 w 21600"/>
                <a:gd name="T1" fmla="*/ 0 h 21600"/>
                <a:gd name="T2" fmla="*/ 326 w 21600"/>
                <a:gd name="T3" fmla="*/ 317 h 21600"/>
                <a:gd name="T4" fmla="*/ 70 w 21600"/>
                <a:gd name="T5" fmla="*/ 563 h 21600"/>
                <a:gd name="T6" fmla="*/ 466 w 21600"/>
                <a:gd name="T7" fmla="*/ 158 h 21600"/>
                <a:gd name="T8" fmla="*/ 3 60000 65536"/>
                <a:gd name="T9" fmla="*/ 1 60000 65536"/>
                <a:gd name="T10" fmla="*/ 1 60000 65536"/>
                <a:gd name="T11" fmla="*/ 0 60000 65536"/>
                <a:gd name="T12" fmla="*/ 12422 w 21600"/>
                <a:gd name="T13" fmla="*/ 2916 h 21600"/>
                <a:gd name="T14" fmla="*/ 18216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25608" name="Text Box 47"/>
          <p:cNvSpPr txBox="1">
            <a:spLocks noChangeArrowheads="1"/>
          </p:cNvSpPr>
          <p:nvPr/>
        </p:nvSpPr>
        <p:spPr bwMode="auto">
          <a:xfrm>
            <a:off x="5578475" y="1609725"/>
            <a:ext cx="2481263"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The amount of C-14 in the atmosphere stays constant</a:t>
            </a:r>
          </a:p>
        </p:txBody>
      </p:sp>
      <p:sp>
        <p:nvSpPr>
          <p:cNvPr id="25609" name="AutoShape 48"/>
          <p:cNvSpPr>
            <a:spLocks noChangeArrowheads="1"/>
          </p:cNvSpPr>
          <p:nvPr/>
        </p:nvSpPr>
        <p:spPr bwMode="auto">
          <a:xfrm rot="5400000">
            <a:off x="2446338" y="1279525"/>
            <a:ext cx="784225" cy="784225"/>
          </a:xfrm>
          <a:custGeom>
            <a:avLst/>
            <a:gdLst>
              <a:gd name="T0" fmla="*/ 549175 w 21600"/>
              <a:gd name="T1" fmla="*/ 0 h 21600"/>
              <a:gd name="T2" fmla="*/ 549175 w 21600"/>
              <a:gd name="T3" fmla="*/ 441417 h 21600"/>
              <a:gd name="T4" fmla="*/ 117525 w 21600"/>
              <a:gd name="T5" fmla="*/ 784225 h 21600"/>
              <a:gd name="T6" fmla="*/ 784225 w 21600"/>
              <a:gd name="T7" fmla="*/ 220709 h 21600"/>
              <a:gd name="T8" fmla="*/ 3 60000 65536"/>
              <a:gd name="T9" fmla="*/ 1 60000 65536"/>
              <a:gd name="T10" fmla="*/ 1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5610" name="Text Box 49"/>
          <p:cNvSpPr txBox="1">
            <a:spLocks noChangeArrowheads="1"/>
          </p:cNvSpPr>
          <p:nvPr/>
        </p:nvSpPr>
        <p:spPr bwMode="auto">
          <a:xfrm>
            <a:off x="5356225" y="3543300"/>
            <a:ext cx="3005138" cy="1401763"/>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Amount added equals</a:t>
            </a:r>
          </a:p>
          <a:p>
            <a:pPr algn="ctr" eaLnBrk="1" hangingPunct="1"/>
            <a:r>
              <a:rPr lang="en-US"/>
              <a:t>amount removed</a:t>
            </a:r>
          </a:p>
        </p:txBody>
      </p:sp>
      <p:grpSp>
        <p:nvGrpSpPr>
          <p:cNvPr id="25611" name="Group 56"/>
          <p:cNvGrpSpPr>
            <a:grpSpLocks/>
          </p:cNvGrpSpPr>
          <p:nvPr/>
        </p:nvGrpSpPr>
        <p:grpSpPr bwMode="auto">
          <a:xfrm>
            <a:off x="2824163" y="5486400"/>
            <a:ext cx="1073150" cy="781050"/>
            <a:chOff x="1968" y="3546"/>
            <a:chExt cx="676" cy="492"/>
          </a:xfrm>
        </p:grpSpPr>
        <p:grpSp>
          <p:nvGrpSpPr>
            <p:cNvPr id="25614" name="Group 40"/>
            <p:cNvGrpSpPr>
              <a:grpSpLocks/>
            </p:cNvGrpSpPr>
            <p:nvPr/>
          </p:nvGrpSpPr>
          <p:grpSpPr bwMode="auto">
            <a:xfrm>
              <a:off x="1968" y="3610"/>
              <a:ext cx="531" cy="428"/>
              <a:chOff x="2643" y="3604"/>
              <a:chExt cx="531" cy="428"/>
            </a:xfrm>
          </p:grpSpPr>
          <p:sp>
            <p:nvSpPr>
              <p:cNvPr id="25623" name="desk2"/>
              <p:cNvSpPr>
                <a:spLocks noEditPoints="1" noChangeArrowheads="1"/>
              </p:cNvSpPr>
              <p:nvPr/>
            </p:nvSpPr>
            <p:spPr bwMode="auto">
              <a:xfrm rot="5400000">
                <a:off x="2712" y="3570"/>
                <a:ext cx="396" cy="528"/>
              </a:xfrm>
              <a:custGeom>
                <a:avLst/>
                <a:gdLst>
                  <a:gd name="T0" fmla="*/ 198 w 21600"/>
                  <a:gd name="T1" fmla="*/ 0 h 21600"/>
                  <a:gd name="T2" fmla="*/ 396 w 21600"/>
                  <a:gd name="T3" fmla="*/ 0 h 21600"/>
                  <a:gd name="T4" fmla="*/ 396 w 21600"/>
                  <a:gd name="T5" fmla="*/ 313 h 21600"/>
                  <a:gd name="T6" fmla="*/ 235 w 21600"/>
                  <a:gd name="T7" fmla="*/ 528 h 21600"/>
                  <a:gd name="T8" fmla="*/ 0 w 21600"/>
                  <a:gd name="T9" fmla="*/ 528 h 21600"/>
                  <a:gd name="T10" fmla="*/ 0 w 21600"/>
                  <a:gd name="T11" fmla="*/ 264 h 21600"/>
                  <a:gd name="T12" fmla="*/ 99 w 21600"/>
                  <a:gd name="T13" fmla="*/ 264 h 21600"/>
                  <a:gd name="T14" fmla="*/ 198 w 21600"/>
                  <a:gd name="T15" fmla="*/ 132 h 21600"/>
                  <a:gd name="T16" fmla="*/ 198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982 w 21600"/>
                  <a:gd name="T28" fmla="*/ 11782 h 21600"/>
                  <a:gd name="T29" fmla="*/ 20618 w 21600"/>
                  <a:gd name="T30" fmla="*/ 20618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solidFill>
                <a:schemeClr val="folHlink"/>
              </a:solidFill>
              <a:ln w="9525">
                <a:solidFill>
                  <a:srgbClr val="000000"/>
                </a:solidFill>
                <a:miter lim="800000"/>
                <a:headEnd/>
                <a:tailEnd/>
              </a:ln>
            </p:spPr>
            <p:txBody>
              <a:bodyPr/>
              <a:lstStyle/>
              <a:p>
                <a:endParaRPr lang="en-US"/>
              </a:p>
            </p:txBody>
          </p:sp>
          <p:sp>
            <p:nvSpPr>
              <p:cNvPr id="25624" name="Oval 38"/>
              <p:cNvSpPr>
                <a:spLocks noChangeArrowheads="1"/>
              </p:cNvSpPr>
              <p:nvPr/>
            </p:nvSpPr>
            <p:spPr bwMode="auto">
              <a:xfrm>
                <a:off x="2643" y="3604"/>
                <a:ext cx="270" cy="49"/>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5615" name="Group 55"/>
            <p:cNvGrpSpPr>
              <a:grpSpLocks/>
            </p:cNvGrpSpPr>
            <p:nvPr/>
          </p:nvGrpSpPr>
          <p:grpSpPr bwMode="auto">
            <a:xfrm>
              <a:off x="2048" y="3546"/>
              <a:ext cx="596" cy="458"/>
              <a:chOff x="2048" y="3546"/>
              <a:chExt cx="596" cy="458"/>
            </a:xfrm>
          </p:grpSpPr>
          <p:sp>
            <p:nvSpPr>
              <p:cNvPr id="25616" name="Oval 39"/>
              <p:cNvSpPr>
                <a:spLocks noChangeArrowheads="1"/>
              </p:cNvSpPr>
              <p:nvPr/>
            </p:nvSpPr>
            <p:spPr bwMode="auto">
              <a:xfrm>
                <a:off x="2054" y="3546"/>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17" name="Oval 30"/>
              <p:cNvSpPr>
                <a:spLocks noChangeArrowheads="1"/>
              </p:cNvSpPr>
              <p:nvPr/>
            </p:nvSpPr>
            <p:spPr bwMode="auto">
              <a:xfrm>
                <a:off x="2048" y="3684"/>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18" name="Oval 31"/>
              <p:cNvSpPr>
                <a:spLocks noChangeArrowheads="1"/>
              </p:cNvSpPr>
              <p:nvPr/>
            </p:nvSpPr>
            <p:spPr bwMode="auto">
              <a:xfrm>
                <a:off x="2198" y="3840"/>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19" name="Oval 32"/>
              <p:cNvSpPr>
                <a:spLocks noChangeArrowheads="1"/>
              </p:cNvSpPr>
              <p:nvPr/>
            </p:nvSpPr>
            <p:spPr bwMode="auto">
              <a:xfrm>
                <a:off x="2324" y="3918"/>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20" name="Oval 33"/>
              <p:cNvSpPr>
                <a:spLocks noChangeArrowheads="1"/>
              </p:cNvSpPr>
              <p:nvPr/>
            </p:nvSpPr>
            <p:spPr bwMode="auto">
              <a:xfrm>
                <a:off x="2558" y="3888"/>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21" name="Oval 34"/>
              <p:cNvSpPr>
                <a:spLocks noChangeArrowheads="1"/>
              </p:cNvSpPr>
              <p:nvPr/>
            </p:nvSpPr>
            <p:spPr bwMode="auto">
              <a:xfrm>
                <a:off x="2066" y="3816"/>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sp>
            <p:nvSpPr>
              <p:cNvPr id="25622" name="Oval 35"/>
              <p:cNvSpPr>
                <a:spLocks noChangeArrowheads="1"/>
              </p:cNvSpPr>
              <p:nvPr/>
            </p:nvSpPr>
            <p:spPr bwMode="auto">
              <a:xfrm>
                <a:off x="2438" y="3870"/>
                <a:ext cx="86" cy="86"/>
              </a:xfrm>
              <a:prstGeom prst="ellipse">
                <a:avLst/>
              </a:prstGeom>
              <a:gradFill rotWithShape="1">
                <a:gsLst>
                  <a:gs pos="0">
                    <a:srgbClr val="00CC99"/>
                  </a:gs>
                  <a:gs pos="100000">
                    <a:srgbClr val="005E47"/>
                  </a:gs>
                </a:gsLst>
                <a:path path="shape">
                  <a:fillToRect l="50000" t="50000" r="50000" b="50000"/>
                </a:path>
              </a:gradFill>
              <a:ln w="9525">
                <a:solidFill>
                  <a:schemeClr val="tx1"/>
                </a:solidFill>
                <a:round/>
                <a:headEnd/>
                <a:tailEnd/>
              </a:ln>
            </p:spPr>
            <p:txBody>
              <a:bodyPr wrap="none" anchor="ctr"/>
              <a:lstStyle/>
              <a:p>
                <a:endParaRPr lang="en-US"/>
              </a:p>
            </p:txBody>
          </p:sp>
        </p:grpSp>
      </p:grpSp>
      <p:sp>
        <p:nvSpPr>
          <p:cNvPr id="25612" name="Text Box 59"/>
          <p:cNvSpPr txBox="1">
            <a:spLocks noChangeArrowheads="1"/>
          </p:cNvSpPr>
          <p:nvPr/>
        </p:nvSpPr>
        <p:spPr bwMode="auto">
          <a:xfrm>
            <a:off x="2197100" y="3717925"/>
            <a:ext cx="1450975"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t>C-14 Atoms</a:t>
            </a:r>
          </a:p>
        </p:txBody>
      </p:sp>
      <p:sp>
        <p:nvSpPr>
          <p:cNvPr id="84028" name="Rectangle 60"/>
          <p:cNvSpPr>
            <a:spLocks noGrp="1" noChangeArrowheads="1"/>
          </p:cNvSpPr>
          <p:nvPr>
            <p:ph type="title"/>
          </p:nvPr>
        </p:nvSpPr>
        <p:spPr/>
        <p:txBody>
          <a:bodyPr/>
          <a:lstStyle/>
          <a:p>
            <a:pPr eaLnBrk="1" hangingPunct="1"/>
            <a:r>
              <a:rPr lang="en-US">
                <a:latin typeface="Arial" charset="0"/>
              </a:rPr>
              <a:t>Equilibrium: The Assumption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5" name="Rectangle 7"/>
          <p:cNvSpPr>
            <a:spLocks noGrp="1" noChangeArrowheads="1"/>
          </p:cNvSpPr>
          <p:nvPr>
            <p:ph type="title"/>
          </p:nvPr>
        </p:nvSpPr>
        <p:spPr/>
        <p:txBody>
          <a:bodyPr/>
          <a:lstStyle/>
          <a:p>
            <a:pPr eaLnBrk="1" hangingPunct="1"/>
            <a:r>
              <a:rPr lang="en-US">
                <a:latin typeface="Arial" charset="0"/>
              </a:rPr>
              <a:t>Starting the Carbon Dating Clock</a:t>
            </a:r>
          </a:p>
        </p:txBody>
      </p:sp>
      <p:sp>
        <p:nvSpPr>
          <p:cNvPr id="27651" name="Rectangle 2"/>
          <p:cNvSpPr>
            <a:spLocks noGrp="1" noChangeArrowheads="1"/>
          </p:cNvSpPr>
          <p:nvPr>
            <p:ph type="body" idx="4294967295"/>
          </p:nvPr>
        </p:nvSpPr>
        <p:spPr>
          <a:xfrm>
            <a:off x="1654175" y="1419225"/>
            <a:ext cx="6315075" cy="1255713"/>
          </a:xfrm>
        </p:spPr>
        <p:txBody>
          <a:bodyPr/>
          <a:lstStyle/>
          <a:p>
            <a:pPr marL="0" indent="0" algn="ctr" eaLnBrk="1" hangingPunct="1">
              <a:buFont typeface="Wingdings" charset="0"/>
              <a:buNone/>
            </a:pPr>
            <a:r>
              <a:rPr lang="en-US" sz="3600">
                <a:latin typeface="Arial" charset="0"/>
              </a:rPr>
              <a:t>Once a plant or animal dies the clock starts</a:t>
            </a:r>
          </a:p>
        </p:txBody>
      </p:sp>
      <p:sp>
        <p:nvSpPr>
          <p:cNvPr id="27652" name="AutoShape 4"/>
          <p:cNvSpPr>
            <a:spLocks noChangeArrowheads="1"/>
          </p:cNvSpPr>
          <p:nvPr/>
        </p:nvSpPr>
        <p:spPr bwMode="auto">
          <a:xfrm>
            <a:off x="750888" y="3308350"/>
            <a:ext cx="2357437" cy="2252663"/>
          </a:xfrm>
          <a:prstGeom prst="roundRect">
            <a:avLst>
              <a:gd name="adj" fmla="val 16667"/>
            </a:avLst>
          </a:prstGeom>
          <a:solidFill>
            <a:schemeClr val="bg1"/>
          </a:solidFill>
          <a:ln w="28575">
            <a:solidFill>
              <a:srgbClr val="000066"/>
            </a:solidFill>
            <a:round/>
            <a:headEnd/>
            <a:tailEnd/>
          </a:ln>
          <a:effectLst>
            <a:prstShdw prst="shdw17" dist="17961" dir="2700000">
              <a:srgbClr val="00003D">
                <a:alpha val="74997"/>
              </a:srgbClr>
            </a:prstShdw>
          </a:effectLst>
        </p:spPr>
        <p:txBody>
          <a:bodyPr>
            <a:spAutoFit/>
          </a:bodyPr>
          <a:lstStyle/>
          <a:p>
            <a:pPr algn="ctr" eaLnBrk="0" hangingPunct="0">
              <a:spcBef>
                <a:spcPct val="50000"/>
              </a:spcBef>
            </a:pPr>
            <a:r>
              <a:rPr lang="en-US" b="1"/>
              <a:t>Organism dies</a:t>
            </a:r>
          </a:p>
          <a:p>
            <a:pPr algn="ctr" eaLnBrk="0" hangingPunct="0">
              <a:spcBef>
                <a:spcPct val="50000"/>
              </a:spcBef>
            </a:pPr>
            <a:r>
              <a:rPr lang="en-US" b="1"/>
              <a:t>No more   C-14 intake</a:t>
            </a:r>
          </a:p>
        </p:txBody>
      </p:sp>
      <p:sp>
        <p:nvSpPr>
          <p:cNvPr id="27653" name="AutoShape 5"/>
          <p:cNvSpPr>
            <a:spLocks noChangeArrowheads="1"/>
          </p:cNvSpPr>
          <p:nvPr/>
        </p:nvSpPr>
        <p:spPr bwMode="auto">
          <a:xfrm>
            <a:off x="3154363" y="4084638"/>
            <a:ext cx="2224087" cy="519112"/>
          </a:xfrm>
          <a:custGeom>
            <a:avLst/>
            <a:gdLst>
              <a:gd name="T0" fmla="*/ 1668065 w 21600"/>
              <a:gd name="T1" fmla="*/ 0 h 21600"/>
              <a:gd name="T2" fmla="*/ 0 w 21600"/>
              <a:gd name="T3" fmla="*/ 259556 h 21600"/>
              <a:gd name="T4" fmla="*/ 1668065 w 21600"/>
              <a:gd name="T5" fmla="*/ 519112 h 21600"/>
              <a:gd name="T6" fmla="*/ 2224087 w 21600"/>
              <a:gd name="T7" fmla="*/ 259556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7654" name="Text Box 6"/>
          <p:cNvSpPr txBox="1">
            <a:spLocks noChangeArrowheads="1"/>
          </p:cNvSpPr>
          <p:nvPr/>
        </p:nvSpPr>
        <p:spPr bwMode="auto">
          <a:xfrm>
            <a:off x="5429250" y="3852863"/>
            <a:ext cx="2778125" cy="974725"/>
          </a:xfrm>
          <a:prstGeom prst="rect">
            <a:avLst/>
          </a:prstGeom>
          <a:solidFill>
            <a:schemeClr val="bg1"/>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lang="en-US" b="1"/>
              <a:t>C-14 continues to decay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23838" y="3471863"/>
            <a:ext cx="8664575" cy="2524125"/>
          </a:xfrm>
        </p:spPr>
        <p:txBody>
          <a:bodyPr/>
          <a:lstStyle/>
          <a:p>
            <a:pPr marL="465138" indent="-465138" eaLnBrk="1" hangingPunct="1">
              <a:lnSpc>
                <a:spcPct val="80000"/>
              </a:lnSpc>
              <a:buSzPct val="95000"/>
              <a:buFont typeface="Wingdings" charset="0"/>
              <a:buAutoNum type="arabicPeriod"/>
            </a:pPr>
            <a:r>
              <a:rPr lang="en-US">
                <a:latin typeface="Arial" charset="0"/>
              </a:rPr>
              <a:t>There is a lot of C-14 remaining in the fossil </a:t>
            </a:r>
          </a:p>
          <a:p>
            <a:pPr marL="465138" indent="-465138" eaLnBrk="1" hangingPunct="1">
              <a:lnSpc>
                <a:spcPct val="90000"/>
              </a:lnSpc>
              <a:spcBef>
                <a:spcPct val="40000"/>
              </a:spcBef>
              <a:buSzPct val="95000"/>
              <a:buFont typeface="Wingdings" charset="0"/>
              <a:buAutoNum type="arabicPeriod"/>
            </a:pPr>
            <a:r>
              <a:rPr lang="en-US">
                <a:latin typeface="Arial" charset="0"/>
              </a:rPr>
              <a:t>There is very little C-14 remaining in the fossil </a:t>
            </a:r>
          </a:p>
          <a:p>
            <a:pPr marL="465138" indent="-465138" eaLnBrk="1" hangingPunct="1">
              <a:lnSpc>
                <a:spcPct val="90000"/>
              </a:lnSpc>
              <a:spcBef>
                <a:spcPct val="40000"/>
              </a:spcBef>
              <a:buSzPct val="95000"/>
              <a:buFont typeface="Wingdings" charset="0"/>
              <a:buAutoNum type="arabicPeriod"/>
            </a:pPr>
            <a:r>
              <a:rPr lang="en-US">
                <a:latin typeface="Arial" charset="0"/>
              </a:rPr>
              <a:t>There is no detectable C-14 in the fossil</a:t>
            </a:r>
            <a:endParaRPr lang="en-US" sz="3600">
              <a:latin typeface="Arial" charset="0"/>
            </a:endParaRPr>
          </a:p>
        </p:txBody>
      </p:sp>
      <p:sp>
        <p:nvSpPr>
          <p:cNvPr id="28675" name="Text Box 3"/>
          <p:cNvSpPr txBox="1">
            <a:spLocks noChangeArrowheads="1"/>
          </p:cNvSpPr>
          <p:nvPr/>
        </p:nvSpPr>
        <p:spPr bwMode="auto">
          <a:xfrm>
            <a:off x="374650" y="1208088"/>
            <a:ext cx="8316913" cy="109537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lang="en-US" sz="3200"/>
              <a:t>The C-14 dating method relies on measuring the amount of C-14 in the fossil</a:t>
            </a:r>
          </a:p>
        </p:txBody>
      </p:sp>
      <p:sp>
        <p:nvSpPr>
          <p:cNvPr id="186372" name="Rectangle 4"/>
          <p:cNvSpPr>
            <a:spLocks noGrp="1" noChangeArrowheads="1"/>
          </p:cNvSpPr>
          <p:nvPr>
            <p:ph type="title"/>
          </p:nvPr>
        </p:nvSpPr>
        <p:spPr/>
        <p:txBody>
          <a:bodyPr/>
          <a:lstStyle/>
          <a:p>
            <a:pPr eaLnBrk="1" hangingPunct="1"/>
            <a:r>
              <a:rPr lang="en-US">
                <a:latin typeface="Arial" charset="0"/>
              </a:rPr>
              <a:t>How the Carbon Clock Works</a:t>
            </a:r>
          </a:p>
        </p:txBody>
      </p:sp>
      <p:sp>
        <p:nvSpPr>
          <p:cNvPr id="186373" name="Text Box 5"/>
          <p:cNvSpPr txBox="1">
            <a:spLocks noChangeArrowheads="1"/>
          </p:cNvSpPr>
          <p:nvPr/>
        </p:nvSpPr>
        <p:spPr bwMode="auto">
          <a:xfrm>
            <a:off x="2698750" y="2613025"/>
            <a:ext cx="3427413" cy="579438"/>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solidFill>
                  <a:srgbClr val="000066"/>
                </a:solidFill>
                <a:effectLst>
                  <a:outerShdw blurRad="38100" dist="38100" dir="2700000" algn="tl">
                    <a:srgbClr val="000000"/>
                  </a:outerShdw>
                </a:effectLst>
              </a:rPr>
              <a:t>Three Scenarios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65125" y="2919413"/>
            <a:ext cx="8778875" cy="1987550"/>
          </a:xfrm>
        </p:spPr>
        <p:txBody>
          <a:bodyPr/>
          <a:lstStyle/>
          <a:p>
            <a:pPr marL="465138" indent="-465138" eaLnBrk="1" hangingPunct="1">
              <a:buSzTx/>
              <a:buFont typeface="Monotype Sorts" charset="0"/>
              <a:buAutoNum type="arabicPeriod"/>
            </a:pPr>
            <a:r>
              <a:rPr lang="en-US">
                <a:latin typeface="Arial" charset="0"/>
              </a:rPr>
              <a:t>How fast it decays (measured in half-lives).  This is known (5,730 years).</a:t>
            </a:r>
          </a:p>
          <a:p>
            <a:pPr marL="465138" indent="-465138" eaLnBrk="1" hangingPunct="1">
              <a:spcBef>
                <a:spcPct val="60000"/>
              </a:spcBef>
              <a:buSzTx/>
              <a:buFont typeface="Monotype Sorts" charset="0"/>
              <a:buAutoNum type="arabicPeriod"/>
            </a:pPr>
            <a:r>
              <a:rPr lang="en-US">
                <a:latin typeface="Arial" charset="0"/>
              </a:rPr>
              <a:t>The starting amount of C-14 in the fossil.</a:t>
            </a:r>
          </a:p>
        </p:txBody>
      </p:sp>
      <p:sp>
        <p:nvSpPr>
          <p:cNvPr id="29699" name="Text Box 3"/>
          <p:cNvSpPr txBox="1">
            <a:spLocks noChangeArrowheads="1"/>
          </p:cNvSpPr>
          <p:nvPr/>
        </p:nvSpPr>
        <p:spPr bwMode="auto">
          <a:xfrm>
            <a:off x="727075" y="1357313"/>
            <a:ext cx="7880350" cy="109537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kumimoji="1" lang="en-US" sz="3200"/>
              <a:t>What do we need to know to determine how many half-lives have expired?</a:t>
            </a:r>
          </a:p>
        </p:txBody>
      </p:sp>
      <p:sp>
        <p:nvSpPr>
          <p:cNvPr id="29700" name="AutoShape 4"/>
          <p:cNvSpPr>
            <a:spLocks noChangeArrowheads="1"/>
          </p:cNvSpPr>
          <p:nvPr/>
        </p:nvSpPr>
        <p:spPr bwMode="auto">
          <a:xfrm flipH="1">
            <a:off x="2832100" y="5132388"/>
            <a:ext cx="1022350" cy="606425"/>
          </a:xfrm>
          <a:custGeom>
            <a:avLst/>
            <a:gdLst>
              <a:gd name="T0" fmla="*/ 730270 w 21600"/>
              <a:gd name="T1" fmla="*/ 0 h 21600"/>
              <a:gd name="T2" fmla="*/ 438143 w 21600"/>
              <a:gd name="T3" fmla="*/ 202142 h 21600"/>
              <a:gd name="T4" fmla="*/ 0 w 21600"/>
              <a:gd name="T5" fmla="*/ 505382 h 21600"/>
              <a:gd name="T6" fmla="*/ 438143 w 21600"/>
              <a:gd name="T7" fmla="*/ 606425 h 21600"/>
              <a:gd name="T8" fmla="*/ 876286 w 21600"/>
              <a:gd name="T9" fmla="*/ 421128 h 21600"/>
              <a:gd name="T10" fmla="*/ 1022350 w 21600"/>
              <a:gd name="T11" fmla="*/ 202142 h 21600"/>
              <a:gd name="T12" fmla="*/ 3 60000 65536"/>
              <a:gd name="T13" fmla="*/ 2 60000 65536"/>
              <a:gd name="T14" fmla="*/ 2 60000 65536"/>
              <a:gd name="T15" fmla="*/ 1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9701" name="AutoShape 5"/>
          <p:cNvSpPr>
            <a:spLocks/>
          </p:cNvSpPr>
          <p:nvPr/>
        </p:nvSpPr>
        <p:spPr bwMode="auto">
          <a:xfrm rot="5400000">
            <a:off x="2936876" y="3438525"/>
            <a:ext cx="360362" cy="2840037"/>
          </a:xfrm>
          <a:prstGeom prst="rightBrace">
            <a:avLst>
              <a:gd name="adj1" fmla="val 65676"/>
              <a:gd name="adj2" fmla="val 50000"/>
            </a:avLst>
          </a:prstGeom>
          <a:noFill/>
          <a:ln w="571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5782" name="Text Box 6"/>
          <p:cNvSpPr txBox="1">
            <a:spLocks noChangeArrowheads="1"/>
          </p:cNvSpPr>
          <p:nvPr/>
        </p:nvSpPr>
        <p:spPr bwMode="auto">
          <a:xfrm>
            <a:off x="4189413" y="5245100"/>
            <a:ext cx="4710112" cy="70167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4000" b="1">
                <a:solidFill>
                  <a:srgbClr val="000066"/>
                </a:solidFill>
                <a:effectLst>
                  <a:outerShdw blurRad="38100" dist="38100" dir="2700000" algn="tl">
                    <a:srgbClr val="000000"/>
                  </a:outerShdw>
                </a:effectLst>
              </a:rPr>
              <a:t>A critical Detail</a:t>
            </a:r>
            <a:r>
              <a:rPr lang="en-US" sz="4000" b="1">
                <a:solidFill>
                  <a:srgbClr val="FFFF00"/>
                </a:solidFill>
                <a:effectLst>
                  <a:outerShdw blurRad="38100" dist="38100" dir="2700000" algn="tl">
                    <a:srgbClr val="000000"/>
                  </a:outerShdw>
                </a:effectLst>
                <a:latin typeface="Times New Roman" charset="0"/>
              </a:rPr>
              <a:t> </a:t>
            </a:r>
          </a:p>
        </p:txBody>
      </p:sp>
      <p:sp>
        <p:nvSpPr>
          <p:cNvPr id="75784" name="Rectangle 8"/>
          <p:cNvSpPr>
            <a:spLocks noGrp="1" noChangeArrowheads="1"/>
          </p:cNvSpPr>
          <p:nvPr>
            <p:ph type="title"/>
          </p:nvPr>
        </p:nvSpPr>
        <p:spPr/>
        <p:txBody>
          <a:bodyPr/>
          <a:lstStyle/>
          <a:p>
            <a:pPr eaLnBrk="1" hangingPunct="1"/>
            <a:r>
              <a:rPr lang="en-US">
                <a:latin typeface="Arial" charset="0"/>
              </a:rPr>
              <a:t>What We Need to Know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a:latin typeface="Arial" charset="0"/>
              </a:rPr>
              <a:t>Understanding the Starting Point</a:t>
            </a:r>
          </a:p>
        </p:txBody>
      </p:sp>
      <p:sp>
        <p:nvSpPr>
          <p:cNvPr id="30723" name="Rectangle 3"/>
          <p:cNvSpPr>
            <a:spLocks noGrp="1" noChangeArrowheads="1"/>
          </p:cNvSpPr>
          <p:nvPr>
            <p:ph type="body" idx="1"/>
          </p:nvPr>
        </p:nvSpPr>
        <p:spPr>
          <a:xfrm>
            <a:off x="250825" y="2243138"/>
            <a:ext cx="8583613" cy="1441450"/>
          </a:xfrm>
        </p:spPr>
        <p:txBody>
          <a:bodyPr/>
          <a:lstStyle/>
          <a:p>
            <a:pPr eaLnBrk="1" hangingPunct="1"/>
            <a:r>
              <a:rPr lang="en-US">
                <a:latin typeface="Arial" charset="0"/>
              </a:rPr>
              <a:t>The candle is burning at 1 inch per hour</a:t>
            </a:r>
          </a:p>
          <a:p>
            <a:pPr eaLnBrk="1" hangingPunct="1"/>
            <a:r>
              <a:rPr lang="en-US">
                <a:latin typeface="Arial" charset="0"/>
              </a:rPr>
              <a:t>How long has the candle been burning?</a:t>
            </a:r>
          </a:p>
        </p:txBody>
      </p:sp>
      <p:grpSp>
        <p:nvGrpSpPr>
          <p:cNvPr id="30724" name="Group 4"/>
          <p:cNvGrpSpPr>
            <a:grpSpLocks/>
          </p:cNvGrpSpPr>
          <p:nvPr/>
        </p:nvGrpSpPr>
        <p:grpSpPr bwMode="auto">
          <a:xfrm>
            <a:off x="3236913" y="3921125"/>
            <a:ext cx="2584450" cy="2495550"/>
            <a:chOff x="1966" y="2222"/>
            <a:chExt cx="1628" cy="1572"/>
          </a:xfrm>
        </p:grpSpPr>
        <p:grpSp>
          <p:nvGrpSpPr>
            <p:cNvPr id="30731" name="Group 5"/>
            <p:cNvGrpSpPr>
              <a:grpSpLocks/>
            </p:cNvGrpSpPr>
            <p:nvPr/>
          </p:nvGrpSpPr>
          <p:grpSpPr bwMode="auto">
            <a:xfrm>
              <a:off x="2452" y="2222"/>
              <a:ext cx="620" cy="1400"/>
              <a:chOff x="2287" y="1298"/>
              <a:chExt cx="620" cy="1400"/>
            </a:xfrm>
          </p:grpSpPr>
          <p:sp>
            <p:nvSpPr>
              <p:cNvPr id="30733" name="Rectangle 6"/>
              <p:cNvSpPr>
                <a:spLocks noChangeArrowheads="1"/>
              </p:cNvSpPr>
              <p:nvPr/>
            </p:nvSpPr>
            <p:spPr bwMode="auto">
              <a:xfrm>
                <a:off x="2340" y="1802"/>
                <a:ext cx="567" cy="896"/>
              </a:xfrm>
              <a:prstGeom prst="rect">
                <a:avLst/>
              </a:prstGeom>
              <a:gradFill rotWithShape="1">
                <a:gsLst>
                  <a:gs pos="0">
                    <a:srgbClr val="007600"/>
                  </a:gs>
                  <a:gs pos="50000">
                    <a:srgbClr val="00FF00"/>
                  </a:gs>
                  <a:gs pos="100000">
                    <a:srgbClr val="007600"/>
                  </a:gs>
                </a:gsLst>
                <a:lin ang="0" scaled="1"/>
              </a:gradFill>
              <a:ln w="9525">
                <a:solidFill>
                  <a:srgbClr val="00FF00"/>
                </a:solidFill>
                <a:miter lim="800000"/>
                <a:headEnd/>
                <a:tailEnd/>
              </a:ln>
            </p:spPr>
            <p:txBody>
              <a:bodyPr wrap="none" anchor="ctr"/>
              <a:lstStyle/>
              <a:p>
                <a:endParaRPr lang="en-US"/>
              </a:p>
            </p:txBody>
          </p:sp>
          <p:sp>
            <p:nvSpPr>
              <p:cNvPr id="30734" name="Line 7"/>
              <p:cNvSpPr>
                <a:spLocks noChangeShapeType="1"/>
              </p:cNvSpPr>
              <p:nvPr/>
            </p:nvSpPr>
            <p:spPr bwMode="auto">
              <a:xfrm flipV="1">
                <a:off x="2633" y="1728"/>
                <a:ext cx="0" cy="7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5" name="Freeform 8"/>
              <p:cNvSpPr>
                <a:spLocks/>
              </p:cNvSpPr>
              <p:nvPr/>
            </p:nvSpPr>
            <p:spPr bwMode="auto">
              <a:xfrm>
                <a:off x="2514" y="1298"/>
                <a:ext cx="240" cy="457"/>
              </a:xfrm>
              <a:custGeom>
                <a:avLst/>
                <a:gdLst>
                  <a:gd name="T0" fmla="*/ 64 w 240"/>
                  <a:gd name="T1" fmla="*/ 448 h 457"/>
                  <a:gd name="T2" fmla="*/ 37 w 240"/>
                  <a:gd name="T3" fmla="*/ 438 h 457"/>
                  <a:gd name="T4" fmla="*/ 0 w 240"/>
                  <a:gd name="T5" fmla="*/ 384 h 457"/>
                  <a:gd name="T6" fmla="*/ 28 w 240"/>
                  <a:gd name="T7" fmla="*/ 274 h 457"/>
                  <a:gd name="T8" fmla="*/ 64 w 240"/>
                  <a:gd name="T9" fmla="*/ 219 h 457"/>
                  <a:gd name="T10" fmla="*/ 83 w 240"/>
                  <a:gd name="T11" fmla="*/ 192 h 457"/>
                  <a:gd name="T12" fmla="*/ 92 w 240"/>
                  <a:gd name="T13" fmla="*/ 164 h 457"/>
                  <a:gd name="T14" fmla="*/ 110 w 240"/>
                  <a:gd name="T15" fmla="*/ 137 h 457"/>
                  <a:gd name="T16" fmla="*/ 147 w 240"/>
                  <a:gd name="T17" fmla="*/ 54 h 457"/>
                  <a:gd name="T18" fmla="*/ 174 w 240"/>
                  <a:gd name="T19" fmla="*/ 0 h 457"/>
                  <a:gd name="T20" fmla="*/ 183 w 240"/>
                  <a:gd name="T21" fmla="*/ 27 h 457"/>
                  <a:gd name="T22" fmla="*/ 238 w 240"/>
                  <a:gd name="T23" fmla="*/ 320 h 457"/>
                  <a:gd name="T24" fmla="*/ 174 w 240"/>
                  <a:gd name="T25" fmla="*/ 457 h 457"/>
                  <a:gd name="T26" fmla="*/ 64 w 240"/>
                  <a:gd name="T27" fmla="*/ 448 h 4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457"/>
                  <a:gd name="T44" fmla="*/ 240 w 240"/>
                  <a:gd name="T45" fmla="*/ 457 h 4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457">
                    <a:moveTo>
                      <a:pt x="64" y="448"/>
                    </a:moveTo>
                    <a:cubicBezTo>
                      <a:pt x="55" y="445"/>
                      <a:pt x="44" y="445"/>
                      <a:pt x="37" y="438"/>
                    </a:cubicBezTo>
                    <a:cubicBezTo>
                      <a:pt x="22" y="423"/>
                      <a:pt x="0" y="384"/>
                      <a:pt x="0" y="384"/>
                    </a:cubicBezTo>
                    <a:cubicBezTo>
                      <a:pt x="12" y="310"/>
                      <a:pt x="3" y="347"/>
                      <a:pt x="28" y="274"/>
                    </a:cubicBezTo>
                    <a:cubicBezTo>
                      <a:pt x="35" y="253"/>
                      <a:pt x="52" y="237"/>
                      <a:pt x="64" y="219"/>
                    </a:cubicBezTo>
                    <a:cubicBezTo>
                      <a:pt x="70" y="210"/>
                      <a:pt x="83" y="192"/>
                      <a:pt x="83" y="192"/>
                    </a:cubicBezTo>
                    <a:cubicBezTo>
                      <a:pt x="86" y="183"/>
                      <a:pt x="88" y="173"/>
                      <a:pt x="92" y="164"/>
                    </a:cubicBezTo>
                    <a:cubicBezTo>
                      <a:pt x="97" y="154"/>
                      <a:pt x="106" y="147"/>
                      <a:pt x="110" y="137"/>
                    </a:cubicBezTo>
                    <a:cubicBezTo>
                      <a:pt x="125" y="101"/>
                      <a:pt x="119" y="82"/>
                      <a:pt x="147" y="54"/>
                    </a:cubicBezTo>
                    <a:cubicBezTo>
                      <a:pt x="149" y="47"/>
                      <a:pt x="162" y="0"/>
                      <a:pt x="174" y="0"/>
                    </a:cubicBezTo>
                    <a:cubicBezTo>
                      <a:pt x="183" y="0"/>
                      <a:pt x="180" y="18"/>
                      <a:pt x="183" y="27"/>
                    </a:cubicBezTo>
                    <a:cubicBezTo>
                      <a:pt x="199" y="126"/>
                      <a:pt x="224" y="221"/>
                      <a:pt x="238" y="320"/>
                    </a:cubicBezTo>
                    <a:cubicBezTo>
                      <a:pt x="234" y="356"/>
                      <a:pt x="240" y="457"/>
                      <a:pt x="174" y="457"/>
                    </a:cubicBezTo>
                    <a:cubicBezTo>
                      <a:pt x="137" y="457"/>
                      <a:pt x="101" y="451"/>
                      <a:pt x="64" y="448"/>
                    </a:cubicBezTo>
                    <a:close/>
                  </a:path>
                </a:pathLst>
              </a:cu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chemeClr val="tx1"/>
                </a:solidFill>
                <a:round/>
                <a:headEnd/>
                <a:tailEnd/>
              </a:ln>
            </p:spPr>
            <p:txBody>
              <a:bodyPr/>
              <a:lstStyle/>
              <a:p>
                <a:endParaRPr lang="en-US"/>
              </a:p>
            </p:txBody>
          </p:sp>
          <p:sp>
            <p:nvSpPr>
              <p:cNvPr id="30736" name="Freeform 9"/>
              <p:cNvSpPr>
                <a:spLocks/>
              </p:cNvSpPr>
              <p:nvPr/>
            </p:nvSpPr>
            <p:spPr bwMode="auto">
              <a:xfrm>
                <a:off x="2459" y="1807"/>
                <a:ext cx="73" cy="397"/>
              </a:xfrm>
              <a:custGeom>
                <a:avLst/>
                <a:gdLst>
                  <a:gd name="T0" fmla="*/ 0 w 64"/>
                  <a:gd name="T1" fmla="*/ 40 h 250"/>
                  <a:gd name="T2" fmla="*/ 28 w 64"/>
                  <a:gd name="T3" fmla="*/ 250 h 250"/>
                  <a:gd name="T4" fmla="*/ 64 w 64"/>
                  <a:gd name="T5" fmla="*/ 159 h 250"/>
                  <a:gd name="T6" fmla="*/ 46 w 64"/>
                  <a:gd name="T7" fmla="*/ 67 h 250"/>
                  <a:gd name="T8" fmla="*/ 0 w 64"/>
                  <a:gd name="T9" fmla="*/ 40 h 250"/>
                  <a:gd name="T10" fmla="*/ 0 60000 65536"/>
                  <a:gd name="T11" fmla="*/ 0 60000 65536"/>
                  <a:gd name="T12" fmla="*/ 0 60000 65536"/>
                  <a:gd name="T13" fmla="*/ 0 60000 65536"/>
                  <a:gd name="T14" fmla="*/ 0 60000 65536"/>
                  <a:gd name="T15" fmla="*/ 0 w 64"/>
                  <a:gd name="T16" fmla="*/ 0 h 250"/>
                  <a:gd name="T17" fmla="*/ 64 w 64"/>
                  <a:gd name="T18" fmla="*/ 250 h 250"/>
                </a:gdLst>
                <a:ahLst/>
                <a:cxnLst>
                  <a:cxn ang="T10">
                    <a:pos x="T0" y="T1"/>
                  </a:cxn>
                  <a:cxn ang="T11">
                    <a:pos x="T2" y="T3"/>
                  </a:cxn>
                  <a:cxn ang="T12">
                    <a:pos x="T4" y="T5"/>
                  </a:cxn>
                  <a:cxn ang="T13">
                    <a:pos x="T6" y="T7"/>
                  </a:cxn>
                  <a:cxn ang="T14">
                    <a:pos x="T8" y="T9"/>
                  </a:cxn>
                </a:cxnLst>
                <a:rect l="T15" t="T16" r="T17" b="T18"/>
                <a:pathLst>
                  <a:path w="64" h="250">
                    <a:moveTo>
                      <a:pt x="0" y="40"/>
                    </a:moveTo>
                    <a:cubicBezTo>
                      <a:pt x="17" y="110"/>
                      <a:pt x="3" y="183"/>
                      <a:pt x="28" y="250"/>
                    </a:cubicBezTo>
                    <a:cubicBezTo>
                      <a:pt x="48" y="219"/>
                      <a:pt x="55" y="195"/>
                      <a:pt x="64" y="159"/>
                    </a:cubicBezTo>
                    <a:cubicBezTo>
                      <a:pt x="61" y="137"/>
                      <a:pt x="58" y="92"/>
                      <a:pt x="46" y="67"/>
                    </a:cubicBezTo>
                    <a:cubicBezTo>
                      <a:pt x="45" y="66"/>
                      <a:pt x="0" y="0"/>
                      <a:pt x="0" y="40"/>
                    </a:cubicBezTo>
                    <a:close/>
                  </a:path>
                </a:pathLst>
              </a:custGeom>
              <a:solidFill>
                <a:srgbClr val="00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37" name="Freeform 10"/>
              <p:cNvSpPr>
                <a:spLocks/>
              </p:cNvSpPr>
              <p:nvPr/>
            </p:nvSpPr>
            <p:spPr bwMode="auto">
              <a:xfrm>
                <a:off x="2660" y="1820"/>
                <a:ext cx="121" cy="494"/>
              </a:xfrm>
              <a:custGeom>
                <a:avLst/>
                <a:gdLst>
                  <a:gd name="T0" fmla="*/ 110 w 176"/>
                  <a:gd name="T1" fmla="*/ 0 h 494"/>
                  <a:gd name="T2" fmla="*/ 83 w 176"/>
                  <a:gd name="T3" fmla="*/ 18 h 494"/>
                  <a:gd name="T4" fmla="*/ 55 w 176"/>
                  <a:gd name="T5" fmla="*/ 100 h 494"/>
                  <a:gd name="T6" fmla="*/ 28 w 176"/>
                  <a:gd name="T7" fmla="*/ 110 h 494"/>
                  <a:gd name="T8" fmla="*/ 37 w 176"/>
                  <a:gd name="T9" fmla="*/ 219 h 494"/>
                  <a:gd name="T10" fmla="*/ 101 w 176"/>
                  <a:gd name="T11" fmla="*/ 338 h 494"/>
                  <a:gd name="T12" fmla="*/ 147 w 176"/>
                  <a:gd name="T13" fmla="*/ 420 h 494"/>
                  <a:gd name="T14" fmla="*/ 138 w 176"/>
                  <a:gd name="T15" fmla="*/ 457 h 494"/>
                  <a:gd name="T16" fmla="*/ 147 w 176"/>
                  <a:gd name="T17" fmla="*/ 466 h 494"/>
                  <a:gd name="T18" fmla="*/ 174 w 176"/>
                  <a:gd name="T19" fmla="*/ 201 h 494"/>
                  <a:gd name="T20" fmla="*/ 128 w 176"/>
                  <a:gd name="T21" fmla="*/ 36 h 494"/>
                  <a:gd name="T22" fmla="*/ 110 w 176"/>
                  <a:gd name="T23" fmla="*/ 0 h 4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494"/>
                  <a:gd name="T38" fmla="*/ 176 w 176"/>
                  <a:gd name="T39" fmla="*/ 494 h 4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494">
                    <a:moveTo>
                      <a:pt x="110" y="0"/>
                    </a:moveTo>
                    <a:cubicBezTo>
                      <a:pt x="101" y="6"/>
                      <a:pt x="90" y="9"/>
                      <a:pt x="83" y="18"/>
                    </a:cubicBezTo>
                    <a:cubicBezTo>
                      <a:pt x="67" y="38"/>
                      <a:pt x="73" y="82"/>
                      <a:pt x="55" y="100"/>
                    </a:cubicBezTo>
                    <a:cubicBezTo>
                      <a:pt x="48" y="107"/>
                      <a:pt x="37" y="107"/>
                      <a:pt x="28" y="110"/>
                    </a:cubicBezTo>
                    <a:cubicBezTo>
                      <a:pt x="7" y="174"/>
                      <a:pt x="0" y="163"/>
                      <a:pt x="37" y="219"/>
                    </a:cubicBezTo>
                    <a:cubicBezTo>
                      <a:pt x="45" y="291"/>
                      <a:pt x="35" y="316"/>
                      <a:pt x="101" y="338"/>
                    </a:cubicBezTo>
                    <a:cubicBezTo>
                      <a:pt x="112" y="372"/>
                      <a:pt x="136" y="386"/>
                      <a:pt x="147" y="420"/>
                    </a:cubicBezTo>
                    <a:cubicBezTo>
                      <a:pt x="144" y="432"/>
                      <a:pt x="142" y="445"/>
                      <a:pt x="138" y="457"/>
                    </a:cubicBezTo>
                    <a:cubicBezTo>
                      <a:pt x="129" y="489"/>
                      <a:pt x="118" y="494"/>
                      <a:pt x="147" y="466"/>
                    </a:cubicBezTo>
                    <a:cubicBezTo>
                      <a:pt x="176" y="380"/>
                      <a:pt x="145" y="287"/>
                      <a:pt x="174" y="201"/>
                    </a:cubicBezTo>
                    <a:cubicBezTo>
                      <a:pt x="168" y="141"/>
                      <a:pt x="172" y="80"/>
                      <a:pt x="128" y="36"/>
                    </a:cubicBezTo>
                    <a:cubicBezTo>
                      <a:pt x="118" y="5"/>
                      <a:pt x="126" y="16"/>
                      <a:pt x="110" y="0"/>
                    </a:cubicBezTo>
                    <a:close/>
                  </a:path>
                </a:pathLst>
              </a:custGeom>
              <a:solidFill>
                <a:srgbClr val="00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38" name="Freeform 11"/>
              <p:cNvSpPr>
                <a:spLocks/>
              </p:cNvSpPr>
              <p:nvPr/>
            </p:nvSpPr>
            <p:spPr bwMode="auto">
              <a:xfrm>
                <a:off x="2756" y="1934"/>
                <a:ext cx="121" cy="494"/>
              </a:xfrm>
              <a:custGeom>
                <a:avLst/>
                <a:gdLst>
                  <a:gd name="T0" fmla="*/ 110 w 176"/>
                  <a:gd name="T1" fmla="*/ 0 h 494"/>
                  <a:gd name="T2" fmla="*/ 83 w 176"/>
                  <a:gd name="T3" fmla="*/ 18 h 494"/>
                  <a:gd name="T4" fmla="*/ 55 w 176"/>
                  <a:gd name="T5" fmla="*/ 100 h 494"/>
                  <a:gd name="T6" fmla="*/ 28 w 176"/>
                  <a:gd name="T7" fmla="*/ 110 h 494"/>
                  <a:gd name="T8" fmla="*/ 37 w 176"/>
                  <a:gd name="T9" fmla="*/ 219 h 494"/>
                  <a:gd name="T10" fmla="*/ 101 w 176"/>
                  <a:gd name="T11" fmla="*/ 338 h 494"/>
                  <a:gd name="T12" fmla="*/ 147 w 176"/>
                  <a:gd name="T13" fmla="*/ 420 h 494"/>
                  <a:gd name="T14" fmla="*/ 138 w 176"/>
                  <a:gd name="T15" fmla="*/ 457 h 494"/>
                  <a:gd name="T16" fmla="*/ 147 w 176"/>
                  <a:gd name="T17" fmla="*/ 466 h 494"/>
                  <a:gd name="T18" fmla="*/ 174 w 176"/>
                  <a:gd name="T19" fmla="*/ 201 h 494"/>
                  <a:gd name="T20" fmla="*/ 128 w 176"/>
                  <a:gd name="T21" fmla="*/ 36 h 494"/>
                  <a:gd name="T22" fmla="*/ 110 w 176"/>
                  <a:gd name="T23" fmla="*/ 0 h 4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494"/>
                  <a:gd name="T38" fmla="*/ 176 w 176"/>
                  <a:gd name="T39" fmla="*/ 494 h 4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494">
                    <a:moveTo>
                      <a:pt x="110" y="0"/>
                    </a:moveTo>
                    <a:cubicBezTo>
                      <a:pt x="101" y="6"/>
                      <a:pt x="90" y="9"/>
                      <a:pt x="83" y="18"/>
                    </a:cubicBezTo>
                    <a:cubicBezTo>
                      <a:pt x="67" y="38"/>
                      <a:pt x="73" y="82"/>
                      <a:pt x="55" y="100"/>
                    </a:cubicBezTo>
                    <a:cubicBezTo>
                      <a:pt x="48" y="107"/>
                      <a:pt x="37" y="107"/>
                      <a:pt x="28" y="110"/>
                    </a:cubicBezTo>
                    <a:cubicBezTo>
                      <a:pt x="7" y="174"/>
                      <a:pt x="0" y="163"/>
                      <a:pt x="37" y="219"/>
                    </a:cubicBezTo>
                    <a:cubicBezTo>
                      <a:pt x="45" y="291"/>
                      <a:pt x="35" y="316"/>
                      <a:pt x="101" y="338"/>
                    </a:cubicBezTo>
                    <a:cubicBezTo>
                      <a:pt x="112" y="372"/>
                      <a:pt x="136" y="386"/>
                      <a:pt x="147" y="420"/>
                    </a:cubicBezTo>
                    <a:cubicBezTo>
                      <a:pt x="144" y="432"/>
                      <a:pt x="142" y="445"/>
                      <a:pt x="138" y="457"/>
                    </a:cubicBezTo>
                    <a:cubicBezTo>
                      <a:pt x="129" y="489"/>
                      <a:pt x="118" y="494"/>
                      <a:pt x="147" y="466"/>
                    </a:cubicBezTo>
                    <a:cubicBezTo>
                      <a:pt x="176" y="380"/>
                      <a:pt x="145" y="287"/>
                      <a:pt x="174" y="201"/>
                    </a:cubicBezTo>
                    <a:cubicBezTo>
                      <a:pt x="168" y="141"/>
                      <a:pt x="172" y="80"/>
                      <a:pt x="128" y="36"/>
                    </a:cubicBezTo>
                    <a:cubicBezTo>
                      <a:pt x="118" y="5"/>
                      <a:pt x="126" y="16"/>
                      <a:pt x="110" y="0"/>
                    </a:cubicBezTo>
                    <a:close/>
                  </a:path>
                </a:pathLst>
              </a:custGeom>
              <a:solidFill>
                <a:srgbClr val="00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39" name="Freeform 12"/>
              <p:cNvSpPr>
                <a:spLocks/>
              </p:cNvSpPr>
              <p:nvPr/>
            </p:nvSpPr>
            <p:spPr bwMode="auto">
              <a:xfrm>
                <a:off x="2287" y="1838"/>
                <a:ext cx="174" cy="435"/>
              </a:xfrm>
              <a:custGeom>
                <a:avLst/>
                <a:gdLst>
                  <a:gd name="T0" fmla="*/ 155 w 174"/>
                  <a:gd name="T1" fmla="*/ 0 h 435"/>
                  <a:gd name="T2" fmla="*/ 100 w 174"/>
                  <a:gd name="T3" fmla="*/ 100 h 435"/>
                  <a:gd name="T4" fmla="*/ 127 w 174"/>
                  <a:gd name="T5" fmla="*/ 393 h 435"/>
                  <a:gd name="T6" fmla="*/ 155 w 174"/>
                  <a:gd name="T7" fmla="*/ 0 h 435"/>
                  <a:gd name="T8" fmla="*/ 0 60000 65536"/>
                  <a:gd name="T9" fmla="*/ 0 60000 65536"/>
                  <a:gd name="T10" fmla="*/ 0 60000 65536"/>
                  <a:gd name="T11" fmla="*/ 0 60000 65536"/>
                  <a:gd name="T12" fmla="*/ 0 w 174"/>
                  <a:gd name="T13" fmla="*/ 0 h 435"/>
                  <a:gd name="T14" fmla="*/ 174 w 174"/>
                  <a:gd name="T15" fmla="*/ 435 h 435"/>
                </a:gdLst>
                <a:ahLst/>
                <a:cxnLst>
                  <a:cxn ang="T8">
                    <a:pos x="T0" y="T1"/>
                  </a:cxn>
                  <a:cxn ang="T9">
                    <a:pos x="T2" y="T3"/>
                  </a:cxn>
                  <a:cxn ang="T10">
                    <a:pos x="T4" y="T5"/>
                  </a:cxn>
                  <a:cxn ang="T11">
                    <a:pos x="T6" y="T7"/>
                  </a:cxn>
                </a:cxnLst>
                <a:rect l="T12" t="T13" r="T14" b="T15"/>
                <a:pathLst>
                  <a:path w="174" h="435">
                    <a:moveTo>
                      <a:pt x="155" y="0"/>
                    </a:moveTo>
                    <a:cubicBezTo>
                      <a:pt x="126" y="27"/>
                      <a:pt x="122" y="67"/>
                      <a:pt x="100" y="100"/>
                    </a:cubicBezTo>
                    <a:cubicBezTo>
                      <a:pt x="69" y="195"/>
                      <a:pt x="0" y="435"/>
                      <a:pt x="127" y="393"/>
                    </a:cubicBezTo>
                    <a:cubicBezTo>
                      <a:pt x="174" y="248"/>
                      <a:pt x="155" y="206"/>
                      <a:pt x="155" y="0"/>
                    </a:cubicBezTo>
                    <a:close/>
                  </a:path>
                </a:pathLst>
              </a:custGeom>
              <a:solidFill>
                <a:srgbClr val="00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0732" name="AutoShape 13"/>
            <p:cNvSpPr>
              <a:spLocks noChangeArrowheads="1"/>
            </p:cNvSpPr>
            <p:nvPr/>
          </p:nvSpPr>
          <p:spPr bwMode="auto">
            <a:xfrm flipV="1">
              <a:off x="1966" y="3638"/>
              <a:ext cx="1628" cy="156"/>
            </a:xfrm>
            <a:custGeom>
              <a:avLst/>
              <a:gdLst>
                <a:gd name="T0" fmla="*/ 1425 w 21600"/>
                <a:gd name="T1" fmla="*/ 78 h 21600"/>
                <a:gd name="T2" fmla="*/ 814 w 21600"/>
                <a:gd name="T3" fmla="*/ 156 h 21600"/>
                <a:gd name="T4" fmla="*/ 204 w 21600"/>
                <a:gd name="T5" fmla="*/ 78 h 21600"/>
                <a:gd name="T6" fmla="*/ 814 w 21600"/>
                <a:gd name="T7" fmla="*/ 0 h 21600"/>
                <a:gd name="T8" fmla="*/ 0 60000 65536"/>
                <a:gd name="T9" fmla="*/ 0 60000 65536"/>
                <a:gd name="T10" fmla="*/ 0 60000 65536"/>
                <a:gd name="T11" fmla="*/ 0 60000 65536"/>
                <a:gd name="T12" fmla="*/ 4498 w 21600"/>
                <a:gd name="T13" fmla="*/ 4569 h 21600"/>
                <a:gd name="T14" fmla="*/ 17102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6600"/>
            </a:solidFill>
            <a:ln w="9525">
              <a:solidFill>
                <a:schemeClr val="tx1"/>
              </a:solidFill>
              <a:miter lim="800000"/>
              <a:headEnd/>
              <a:tailEnd/>
            </a:ln>
          </p:spPr>
          <p:txBody>
            <a:bodyPr wrap="none" anchor="ctr"/>
            <a:lstStyle/>
            <a:p>
              <a:endParaRPr lang="en-US"/>
            </a:p>
          </p:txBody>
        </p:sp>
      </p:grpSp>
      <p:sp>
        <p:nvSpPr>
          <p:cNvPr id="187406" name="Text Box 14"/>
          <p:cNvSpPr txBox="1">
            <a:spLocks noChangeArrowheads="1"/>
          </p:cNvSpPr>
          <p:nvPr/>
        </p:nvSpPr>
        <p:spPr bwMode="auto">
          <a:xfrm>
            <a:off x="3338513" y="1076325"/>
            <a:ext cx="2336800" cy="579438"/>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solidFill>
                  <a:srgbClr val="000066"/>
                </a:solidFill>
                <a:effectLst>
                  <a:outerShdw blurRad="38100" dist="38100" dir="2700000" algn="tl">
                    <a:srgbClr val="000000"/>
                  </a:outerShdw>
                </a:effectLst>
              </a:rPr>
              <a:t>Illustration</a:t>
            </a:r>
          </a:p>
        </p:txBody>
      </p:sp>
      <p:sp>
        <p:nvSpPr>
          <p:cNvPr id="30726" name="Text Box 15"/>
          <p:cNvSpPr txBox="1">
            <a:spLocks noChangeArrowheads="1"/>
          </p:cNvSpPr>
          <p:nvPr/>
        </p:nvSpPr>
        <p:spPr bwMode="auto">
          <a:xfrm>
            <a:off x="250825" y="1641475"/>
            <a:ext cx="85486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65138" indent="-465138"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200"/>
              <a:t>You enter a room and see a burning candle</a:t>
            </a:r>
          </a:p>
        </p:txBody>
      </p:sp>
      <p:sp>
        <p:nvSpPr>
          <p:cNvPr id="30727" name="Text Box 16"/>
          <p:cNvSpPr txBox="1">
            <a:spLocks noChangeArrowheads="1"/>
          </p:cNvSpPr>
          <p:nvPr/>
        </p:nvSpPr>
        <p:spPr bwMode="auto">
          <a:xfrm>
            <a:off x="463550" y="4021138"/>
            <a:ext cx="3105150" cy="1401762"/>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We need to know the starting height of the candle</a:t>
            </a:r>
          </a:p>
        </p:txBody>
      </p:sp>
      <p:sp>
        <p:nvSpPr>
          <p:cNvPr id="187409" name="Text Box 17"/>
          <p:cNvSpPr txBox="1">
            <a:spLocks noChangeArrowheads="1"/>
          </p:cNvSpPr>
          <p:nvPr/>
        </p:nvSpPr>
        <p:spPr bwMode="auto">
          <a:xfrm>
            <a:off x="5478463" y="3984625"/>
            <a:ext cx="3105150" cy="1401763"/>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We need to know the starting amount of C-14</a:t>
            </a:r>
          </a:p>
        </p:txBody>
      </p:sp>
      <p:sp>
        <p:nvSpPr>
          <p:cNvPr id="187410" name="AutoShape 18"/>
          <p:cNvSpPr>
            <a:spLocks noChangeArrowheads="1"/>
          </p:cNvSpPr>
          <p:nvPr/>
        </p:nvSpPr>
        <p:spPr bwMode="auto">
          <a:xfrm>
            <a:off x="3571875" y="4529138"/>
            <a:ext cx="477838" cy="434975"/>
          </a:xfrm>
          <a:prstGeom prst="rightArrow">
            <a:avLst>
              <a:gd name="adj1" fmla="val 50000"/>
              <a:gd name="adj2" fmla="val 27464"/>
            </a:avLst>
          </a:prstGeom>
          <a:solidFill>
            <a:srgbClr val="FF0000"/>
          </a:solidFill>
          <a:ln>
            <a:noFill/>
          </a:ln>
          <a:effectLst>
            <a:prstShdw prst="shdw17" dist="17961" dir="2700000">
              <a:srgbClr val="990000">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7411" name="Rectangle 19"/>
          <p:cNvSpPr>
            <a:spLocks noChangeArrowheads="1"/>
          </p:cNvSpPr>
          <p:nvPr/>
        </p:nvSpPr>
        <p:spPr bwMode="auto">
          <a:xfrm>
            <a:off x="5472113" y="3975100"/>
            <a:ext cx="3133725" cy="1423988"/>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3.33333E-6 5.20231E-7 L 0.15243 5.20231E-7 " pathEditMode="relative" rAng="0" ptsTypes="AA">
                                      <p:cBhvr>
                                        <p:cTn id="6" dur="2000" fill="hold"/>
                                        <p:tgtEl>
                                          <p:spTgt spid="187410"/>
                                        </p:tgtEl>
                                        <p:attrNameLst>
                                          <p:attrName>ppt_x</p:attrName>
                                          <p:attrName>ppt_y</p:attrName>
                                        </p:attrNameLst>
                                      </p:cBhvr>
                                      <p:rCtr x="7622" y="0"/>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87409"/>
                                        </p:tgtEl>
                                        <p:attrNameLst>
                                          <p:attrName>style.visibility</p:attrName>
                                        </p:attrNameLst>
                                      </p:cBhvr>
                                      <p:to>
                                        <p:strVal val="visible"/>
                                      </p:to>
                                    </p:set>
                                    <p:animEffect transition="in" filter="fade">
                                      <p:cBhvr>
                                        <p:cTn id="10" dur="500"/>
                                        <p:tgtEl>
                                          <p:spTgt spid="187409"/>
                                        </p:tgtEl>
                                      </p:cBhvr>
                                    </p:animEffect>
                                  </p:childTnLst>
                                </p:cTn>
                              </p:par>
                            </p:childTnLst>
                          </p:cTn>
                        </p:par>
                        <p:par>
                          <p:cTn id="11" fill="hold" nodeType="afterGroup">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87411"/>
                                        </p:tgtEl>
                                        <p:attrNameLst>
                                          <p:attrName>style.visibility</p:attrName>
                                        </p:attrNameLst>
                                      </p:cBhvr>
                                      <p:to>
                                        <p:strVal val="visible"/>
                                      </p:to>
                                    </p:set>
                                    <p:animEffect transition="in" filter="fade">
                                      <p:cBhvr>
                                        <p:cTn id="14" dur="1000"/>
                                        <p:tgtEl>
                                          <p:spTgt spid="18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9" grpId="0" animBg="1"/>
      <p:bldP spid="187410" grpId="0" animBg="1"/>
      <p:bldP spid="1874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885825" y="1524000"/>
            <a:ext cx="7837488"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200"/>
              <a:t>If we find 1,000 C-14 atoms in a fossil, do we know how much C-14 has decayed?</a:t>
            </a:r>
          </a:p>
        </p:txBody>
      </p:sp>
      <p:sp>
        <p:nvSpPr>
          <p:cNvPr id="31747" name="Text Box 4"/>
          <p:cNvSpPr txBox="1">
            <a:spLocks noChangeArrowheads="1"/>
          </p:cNvSpPr>
          <p:nvPr/>
        </p:nvSpPr>
        <p:spPr bwMode="auto">
          <a:xfrm>
            <a:off x="3760788" y="2689225"/>
            <a:ext cx="1306512"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4800" b="1">
                <a:solidFill>
                  <a:srgbClr val="000066"/>
                </a:solidFill>
              </a:rPr>
              <a:t>NO</a:t>
            </a:r>
          </a:p>
        </p:txBody>
      </p:sp>
      <p:sp>
        <p:nvSpPr>
          <p:cNvPr id="31748" name="Text Box 5"/>
          <p:cNvSpPr txBox="1">
            <a:spLocks noChangeArrowheads="1"/>
          </p:cNvSpPr>
          <p:nvPr/>
        </p:nvSpPr>
        <p:spPr bwMode="auto">
          <a:xfrm>
            <a:off x="292100" y="3484563"/>
            <a:ext cx="85026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200"/>
              <a:t>We need to know the starting amount of C-14.</a:t>
            </a:r>
          </a:p>
        </p:txBody>
      </p:sp>
      <p:sp>
        <p:nvSpPr>
          <p:cNvPr id="31749" name="Text Box 6"/>
          <p:cNvSpPr txBox="1">
            <a:spLocks noChangeArrowheads="1"/>
          </p:cNvSpPr>
          <p:nvPr/>
        </p:nvSpPr>
        <p:spPr bwMode="auto">
          <a:xfrm>
            <a:off x="2236788" y="4640263"/>
            <a:ext cx="4165600" cy="608012"/>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solidFill>
                  <a:schemeClr val="tx2"/>
                </a:solidFill>
              </a:rPr>
              <a:t>How is this done?</a:t>
            </a:r>
          </a:p>
        </p:txBody>
      </p:sp>
      <p:sp>
        <p:nvSpPr>
          <p:cNvPr id="76809" name="Rectangle 9"/>
          <p:cNvSpPr>
            <a:spLocks noGrp="1" noChangeArrowheads="1"/>
          </p:cNvSpPr>
          <p:nvPr>
            <p:ph type="title"/>
          </p:nvPr>
        </p:nvSpPr>
        <p:spPr/>
        <p:txBody>
          <a:bodyPr/>
          <a:lstStyle/>
          <a:p>
            <a:pPr eaLnBrk="1" hangingPunct="1"/>
            <a:r>
              <a:rPr lang="en-US">
                <a:latin typeface="Arial" charset="0"/>
              </a:rPr>
              <a:t>Understanding the Starting Point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a:latin typeface="Arial" charset="0"/>
              </a:rPr>
              <a:t>Determining the Starting Amount</a:t>
            </a:r>
          </a:p>
        </p:txBody>
      </p:sp>
      <p:sp>
        <p:nvSpPr>
          <p:cNvPr id="32771" name="Rectangle 3"/>
          <p:cNvSpPr>
            <a:spLocks noGrp="1" noChangeArrowheads="1"/>
          </p:cNvSpPr>
          <p:nvPr>
            <p:ph type="body" idx="1"/>
          </p:nvPr>
        </p:nvSpPr>
        <p:spPr>
          <a:xfrm>
            <a:off x="352425" y="1098550"/>
            <a:ext cx="8310563" cy="1182688"/>
          </a:xfrm>
        </p:spPr>
        <p:txBody>
          <a:bodyPr/>
          <a:lstStyle/>
          <a:p>
            <a:pPr marL="406400" indent="-406400" eaLnBrk="1" hangingPunct="1"/>
            <a:r>
              <a:rPr lang="en-US" sz="2800">
                <a:latin typeface="Arial" charset="0"/>
              </a:rPr>
              <a:t>There are two types of carbon used in the dating process: C-12 and C-14</a:t>
            </a:r>
          </a:p>
        </p:txBody>
      </p:sp>
      <p:sp>
        <p:nvSpPr>
          <p:cNvPr id="32772" name="Rectangle 4"/>
          <p:cNvSpPr>
            <a:spLocks noChangeArrowheads="1"/>
          </p:cNvSpPr>
          <p:nvPr/>
        </p:nvSpPr>
        <p:spPr bwMode="auto">
          <a:xfrm>
            <a:off x="352425" y="2024063"/>
            <a:ext cx="8150225" cy="202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06400" indent="-406400">
              <a:spcBef>
                <a:spcPct val="40000"/>
              </a:spcBef>
              <a:buClr>
                <a:srgbClr val="000066"/>
              </a:buClr>
              <a:buSzPct val="70000"/>
              <a:buFont typeface="Wingdings" charset="0"/>
              <a:buChar char="u"/>
            </a:pPr>
            <a:r>
              <a:rPr lang="en-US"/>
              <a:t>C-12 is a stable isotope (it does not decay)</a:t>
            </a:r>
          </a:p>
          <a:p>
            <a:pPr marL="406400" indent="-406400">
              <a:spcBef>
                <a:spcPct val="30000"/>
              </a:spcBef>
              <a:buClr>
                <a:srgbClr val="000066"/>
              </a:buClr>
              <a:buSzPct val="70000"/>
              <a:buFont typeface="Wingdings" charset="0"/>
              <a:buChar char="u"/>
            </a:pPr>
            <a:r>
              <a:rPr lang="en-US"/>
              <a:t>When an organism is alive it has the same ratio   (C-12 to C-14) that is found in the atmosphere (1-trillion to 1)</a:t>
            </a:r>
          </a:p>
        </p:txBody>
      </p:sp>
      <p:grpSp>
        <p:nvGrpSpPr>
          <p:cNvPr id="32773" name="Group 17"/>
          <p:cNvGrpSpPr>
            <a:grpSpLocks/>
          </p:cNvGrpSpPr>
          <p:nvPr/>
        </p:nvGrpSpPr>
        <p:grpSpPr bwMode="auto">
          <a:xfrm>
            <a:off x="642938" y="4238625"/>
            <a:ext cx="4076700" cy="2319338"/>
            <a:chOff x="405" y="2706"/>
            <a:chExt cx="2568" cy="1461"/>
          </a:xfrm>
        </p:grpSpPr>
        <p:pic>
          <p:nvPicPr>
            <p:cNvPr id="32778" name="Picture 7" descr="09_10_adv02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0" y="2814"/>
              <a:ext cx="1019" cy="1056"/>
            </a:xfrm>
            <a:prstGeom prst="rect">
              <a:avLst/>
            </a:prstGeom>
            <a:noFill/>
            <a:ln w="28575">
              <a:solidFill>
                <a:srgbClr val="000066"/>
              </a:solidFill>
              <a:miter lim="800000"/>
              <a:headEnd/>
              <a:tailEnd/>
            </a:ln>
            <a:extLst>
              <a:ext uri="{909E8E84-426E-40dd-AFC4-6F175D3DCCD1}">
                <a14:hiddenFill xmlns="" xmlns:a14="http://schemas.microsoft.com/office/drawing/2010/main">
                  <a:solidFill>
                    <a:srgbClr val="FFFFFF"/>
                  </a:solidFill>
                </a14:hiddenFill>
              </a:ext>
            </a:extLst>
          </p:spPr>
        </p:pic>
        <p:sp>
          <p:nvSpPr>
            <p:cNvPr id="32779" name="Text Box 8"/>
            <p:cNvSpPr txBox="1">
              <a:spLocks noChangeArrowheads="1"/>
            </p:cNvSpPr>
            <p:nvPr/>
          </p:nvSpPr>
          <p:spPr bwMode="auto">
            <a:xfrm>
              <a:off x="405" y="3840"/>
              <a:ext cx="1400"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Same ratio</a:t>
              </a:r>
            </a:p>
          </p:txBody>
        </p:sp>
        <p:sp>
          <p:nvSpPr>
            <p:cNvPr id="32780" name="AutoShape 9"/>
            <p:cNvSpPr>
              <a:spLocks noChangeArrowheads="1"/>
            </p:cNvSpPr>
            <p:nvPr/>
          </p:nvSpPr>
          <p:spPr bwMode="auto">
            <a:xfrm>
              <a:off x="1793" y="2706"/>
              <a:ext cx="1180" cy="412"/>
            </a:xfrm>
            <a:prstGeom prst="wedgeRoundRectCallout">
              <a:avLst>
                <a:gd name="adj1" fmla="val -79324"/>
                <a:gd name="adj2" fmla="val 78884"/>
                <a:gd name="adj3" fmla="val 16667"/>
              </a:avLst>
            </a:prstGeom>
            <a:solidFill>
              <a:schemeClr val="tx1"/>
            </a:solidFill>
            <a:ln w="9525">
              <a:solidFill>
                <a:schemeClr val="accent2"/>
              </a:solidFill>
              <a:miter lim="800000"/>
              <a:headEnd/>
              <a:tailEnd/>
            </a:ln>
          </p:spPr>
          <p:txBody>
            <a:bodyPr/>
            <a:lstStyle/>
            <a:p>
              <a:pPr algn="ctr"/>
              <a:r>
                <a:rPr lang="en-US" sz="3200">
                  <a:solidFill>
                    <a:schemeClr val="bg1"/>
                  </a:solidFill>
                </a:rPr>
                <a:t>I</a:t>
              </a:r>
              <a:r>
                <a:rPr lang="ja-JP" altLang="en-US" sz="3200">
                  <a:solidFill>
                    <a:schemeClr val="bg1"/>
                  </a:solidFill>
                </a:rPr>
                <a:t>’</a:t>
              </a:r>
              <a:r>
                <a:rPr lang="en-US" sz="3200">
                  <a:solidFill>
                    <a:schemeClr val="bg1"/>
                  </a:solidFill>
                </a:rPr>
                <a:t>m alive</a:t>
              </a:r>
            </a:p>
          </p:txBody>
        </p:sp>
      </p:grpSp>
      <p:grpSp>
        <p:nvGrpSpPr>
          <p:cNvPr id="32774" name="Group 16"/>
          <p:cNvGrpSpPr>
            <a:grpSpLocks/>
          </p:cNvGrpSpPr>
          <p:nvPr/>
        </p:nvGrpSpPr>
        <p:grpSpPr bwMode="auto">
          <a:xfrm>
            <a:off x="4672013" y="4394200"/>
            <a:ext cx="4130675" cy="2141538"/>
            <a:chOff x="2943" y="2813"/>
            <a:chExt cx="2602" cy="1349"/>
          </a:xfrm>
        </p:grpSpPr>
        <p:pic>
          <p:nvPicPr>
            <p:cNvPr id="32775" name="Picture 12" descr="09_10_adv02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67" y="2813"/>
              <a:ext cx="1032" cy="1074"/>
            </a:xfrm>
            <a:prstGeom prst="rect">
              <a:avLst/>
            </a:prstGeom>
            <a:noFill/>
            <a:ln w="28575">
              <a:solidFill>
                <a:srgbClr val="000066"/>
              </a:solidFill>
              <a:miter lim="800000"/>
              <a:headEnd/>
              <a:tailEnd/>
            </a:ln>
            <a:extLst>
              <a:ext uri="{909E8E84-426E-40dd-AFC4-6F175D3DCCD1}">
                <a14:hiddenFill xmlns="" xmlns:a14="http://schemas.microsoft.com/office/drawing/2010/main">
                  <a:solidFill>
                    <a:srgbClr val="FFFFFF"/>
                  </a:solidFill>
                </a14:hiddenFill>
              </a:ext>
            </a:extLst>
          </p:spPr>
        </p:pic>
        <p:sp>
          <p:nvSpPr>
            <p:cNvPr id="32776" name="Text Box 13"/>
            <p:cNvSpPr txBox="1">
              <a:spLocks noChangeArrowheads="1"/>
            </p:cNvSpPr>
            <p:nvPr/>
          </p:nvSpPr>
          <p:spPr bwMode="auto">
            <a:xfrm>
              <a:off x="3780" y="3835"/>
              <a:ext cx="176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Different ratio</a:t>
              </a:r>
            </a:p>
          </p:txBody>
        </p:sp>
        <p:sp>
          <p:nvSpPr>
            <p:cNvPr id="32777" name="AutoShape 14"/>
            <p:cNvSpPr>
              <a:spLocks noChangeArrowheads="1"/>
            </p:cNvSpPr>
            <p:nvPr/>
          </p:nvSpPr>
          <p:spPr bwMode="auto">
            <a:xfrm>
              <a:off x="2943" y="3209"/>
              <a:ext cx="1152" cy="639"/>
            </a:xfrm>
            <a:prstGeom prst="wedgeRoundRectCallout">
              <a:avLst>
                <a:gd name="adj1" fmla="val 80120"/>
                <a:gd name="adj2" fmla="val -31375"/>
                <a:gd name="adj3" fmla="val 16667"/>
              </a:avLst>
            </a:prstGeom>
            <a:solidFill>
              <a:schemeClr val="tx1"/>
            </a:solidFill>
            <a:ln w="9525">
              <a:solidFill>
                <a:schemeClr val="accent2"/>
              </a:solidFill>
              <a:miter lim="800000"/>
              <a:headEnd/>
              <a:tailEnd/>
            </a:ln>
          </p:spPr>
          <p:txBody>
            <a:bodyPr/>
            <a:lstStyle/>
            <a:p>
              <a:pPr algn="ctr"/>
              <a:r>
                <a:rPr lang="en-US">
                  <a:solidFill>
                    <a:schemeClr val="bg1"/>
                  </a:solidFill>
                </a:rPr>
                <a:t>I</a:t>
              </a:r>
              <a:r>
                <a:rPr lang="ja-JP" altLang="en-US">
                  <a:solidFill>
                    <a:schemeClr val="bg1"/>
                  </a:solidFill>
                </a:rPr>
                <a:t>’</a:t>
              </a:r>
              <a:r>
                <a:rPr lang="en-US">
                  <a:solidFill>
                    <a:schemeClr val="bg1"/>
                  </a:solidFill>
                </a:rPr>
                <a:t>m a fossil</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59"/>
          <p:cNvGrpSpPr>
            <a:grpSpLocks/>
          </p:cNvGrpSpPr>
          <p:nvPr/>
        </p:nvGrpSpPr>
        <p:grpSpPr bwMode="auto">
          <a:xfrm>
            <a:off x="42863" y="1847850"/>
            <a:ext cx="8915400" cy="4000500"/>
            <a:chOff x="27" y="1164"/>
            <a:chExt cx="5616" cy="2520"/>
          </a:xfrm>
        </p:grpSpPr>
        <p:grpSp>
          <p:nvGrpSpPr>
            <p:cNvPr id="34862" name="Group 4"/>
            <p:cNvGrpSpPr>
              <a:grpSpLocks/>
            </p:cNvGrpSpPr>
            <p:nvPr/>
          </p:nvGrpSpPr>
          <p:grpSpPr bwMode="auto">
            <a:xfrm>
              <a:off x="1323" y="1164"/>
              <a:ext cx="3250" cy="2520"/>
              <a:chOff x="1296" y="1164"/>
              <a:chExt cx="3250" cy="2520"/>
            </a:xfrm>
          </p:grpSpPr>
          <p:sp>
            <p:nvSpPr>
              <p:cNvPr id="34869" name="Line 5"/>
              <p:cNvSpPr>
                <a:spLocks noChangeShapeType="1"/>
              </p:cNvSpPr>
              <p:nvPr/>
            </p:nvSpPr>
            <p:spPr bwMode="auto">
              <a:xfrm>
                <a:off x="1296" y="1164"/>
                <a:ext cx="0" cy="252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70" name="Line 6"/>
              <p:cNvSpPr>
                <a:spLocks noChangeShapeType="1"/>
              </p:cNvSpPr>
              <p:nvPr/>
            </p:nvSpPr>
            <p:spPr bwMode="auto">
              <a:xfrm>
                <a:off x="2856" y="1164"/>
                <a:ext cx="0" cy="252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71" name="Line 7"/>
              <p:cNvSpPr>
                <a:spLocks noChangeShapeType="1"/>
              </p:cNvSpPr>
              <p:nvPr/>
            </p:nvSpPr>
            <p:spPr bwMode="auto">
              <a:xfrm>
                <a:off x="3780" y="1164"/>
                <a:ext cx="0" cy="252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72" name="Line 8"/>
              <p:cNvSpPr>
                <a:spLocks noChangeShapeType="1"/>
              </p:cNvSpPr>
              <p:nvPr/>
            </p:nvSpPr>
            <p:spPr bwMode="auto">
              <a:xfrm>
                <a:off x="4546" y="1164"/>
                <a:ext cx="0" cy="252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4863" name="Line 10"/>
            <p:cNvSpPr>
              <a:spLocks noChangeShapeType="1"/>
            </p:cNvSpPr>
            <p:nvPr/>
          </p:nvSpPr>
          <p:spPr bwMode="auto">
            <a:xfrm>
              <a:off x="27" y="1608"/>
              <a:ext cx="5605"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64" name="Line 11"/>
            <p:cNvSpPr>
              <a:spLocks noChangeShapeType="1"/>
            </p:cNvSpPr>
            <p:nvPr/>
          </p:nvSpPr>
          <p:spPr bwMode="auto">
            <a:xfrm>
              <a:off x="27" y="1956"/>
              <a:ext cx="5616"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65" name="Line 12"/>
            <p:cNvSpPr>
              <a:spLocks noChangeShapeType="1"/>
            </p:cNvSpPr>
            <p:nvPr/>
          </p:nvSpPr>
          <p:spPr bwMode="auto">
            <a:xfrm>
              <a:off x="27" y="2304"/>
              <a:ext cx="5616"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66" name="Line 13"/>
            <p:cNvSpPr>
              <a:spLocks noChangeShapeType="1"/>
            </p:cNvSpPr>
            <p:nvPr/>
          </p:nvSpPr>
          <p:spPr bwMode="auto">
            <a:xfrm>
              <a:off x="27" y="2628"/>
              <a:ext cx="5616"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67" name="Line 14"/>
            <p:cNvSpPr>
              <a:spLocks noChangeShapeType="1"/>
            </p:cNvSpPr>
            <p:nvPr/>
          </p:nvSpPr>
          <p:spPr bwMode="auto">
            <a:xfrm>
              <a:off x="27" y="2976"/>
              <a:ext cx="5616"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68" name="Line 15"/>
            <p:cNvSpPr>
              <a:spLocks noChangeShapeType="1"/>
            </p:cNvSpPr>
            <p:nvPr/>
          </p:nvSpPr>
          <p:spPr bwMode="auto">
            <a:xfrm>
              <a:off x="27" y="3288"/>
              <a:ext cx="5616"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4819" name="Group 16"/>
          <p:cNvGrpSpPr>
            <a:grpSpLocks/>
          </p:cNvGrpSpPr>
          <p:nvPr/>
        </p:nvGrpSpPr>
        <p:grpSpPr bwMode="auto">
          <a:xfrm>
            <a:off x="212725" y="1660525"/>
            <a:ext cx="8767763" cy="822325"/>
            <a:chOff x="134" y="1046"/>
            <a:chExt cx="5523" cy="518"/>
          </a:xfrm>
        </p:grpSpPr>
        <p:sp>
          <p:nvSpPr>
            <p:cNvPr id="34857" name="Text Box 17"/>
            <p:cNvSpPr txBox="1">
              <a:spLocks noChangeArrowheads="1"/>
            </p:cNvSpPr>
            <p:nvPr/>
          </p:nvSpPr>
          <p:spPr bwMode="auto">
            <a:xfrm>
              <a:off x="134" y="1046"/>
              <a:ext cx="1124" cy="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300" b="1">
                  <a:solidFill>
                    <a:srgbClr val="000066"/>
                  </a:solidFill>
                </a:rPr>
                <a:t>Amount of stable C-12</a:t>
              </a:r>
            </a:p>
          </p:txBody>
        </p:sp>
        <p:sp>
          <p:nvSpPr>
            <p:cNvPr id="34858" name="Text Box 18"/>
            <p:cNvSpPr txBox="1">
              <a:spLocks noChangeArrowheads="1"/>
            </p:cNvSpPr>
            <p:nvPr/>
          </p:nvSpPr>
          <p:spPr bwMode="auto">
            <a:xfrm>
              <a:off x="1461" y="1046"/>
              <a:ext cx="1277"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lang="en-US" sz="2200" b="1">
                  <a:solidFill>
                    <a:srgbClr val="000066"/>
                  </a:solidFill>
                </a:rPr>
                <a:t>Amount of unstable C-14</a:t>
              </a:r>
            </a:p>
          </p:txBody>
        </p:sp>
        <p:sp>
          <p:nvSpPr>
            <p:cNvPr id="34859" name="Text Box 19"/>
            <p:cNvSpPr txBox="1">
              <a:spLocks noChangeArrowheads="1"/>
            </p:cNvSpPr>
            <p:nvPr/>
          </p:nvSpPr>
          <p:spPr bwMode="auto">
            <a:xfrm>
              <a:off x="3017" y="1046"/>
              <a:ext cx="73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b="1">
                  <a:solidFill>
                    <a:srgbClr val="000066"/>
                  </a:solidFill>
                </a:rPr>
                <a:t>Ratio</a:t>
              </a:r>
            </a:p>
          </p:txBody>
        </p:sp>
        <p:sp>
          <p:nvSpPr>
            <p:cNvPr id="34860" name="Text Box 20"/>
            <p:cNvSpPr txBox="1">
              <a:spLocks noChangeArrowheads="1"/>
            </p:cNvSpPr>
            <p:nvPr/>
          </p:nvSpPr>
          <p:spPr bwMode="auto">
            <a:xfrm>
              <a:off x="3831" y="1046"/>
              <a:ext cx="69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lang="en-US" sz="2400" b="1">
                  <a:solidFill>
                    <a:srgbClr val="000066"/>
                  </a:solidFill>
                </a:rPr>
                <a:t>Years Dead</a:t>
              </a:r>
            </a:p>
          </p:txBody>
        </p:sp>
        <p:sp>
          <p:nvSpPr>
            <p:cNvPr id="34861" name="Text Box 21"/>
            <p:cNvSpPr txBox="1">
              <a:spLocks noChangeArrowheads="1"/>
            </p:cNvSpPr>
            <p:nvPr/>
          </p:nvSpPr>
          <p:spPr bwMode="auto">
            <a:xfrm>
              <a:off x="4582" y="1046"/>
              <a:ext cx="1075"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200" b="1">
                  <a:solidFill>
                    <a:srgbClr val="000066"/>
                  </a:solidFill>
                </a:rPr>
                <a:t># Half-lives</a:t>
              </a:r>
            </a:p>
          </p:txBody>
        </p:sp>
      </p:grpSp>
      <p:grpSp>
        <p:nvGrpSpPr>
          <p:cNvPr id="34820" name="Group 22"/>
          <p:cNvGrpSpPr>
            <a:grpSpLocks/>
          </p:cNvGrpSpPr>
          <p:nvPr/>
        </p:nvGrpSpPr>
        <p:grpSpPr bwMode="auto">
          <a:xfrm>
            <a:off x="214313" y="2603500"/>
            <a:ext cx="8153400" cy="457200"/>
            <a:chOff x="135" y="1640"/>
            <a:chExt cx="5136" cy="288"/>
          </a:xfrm>
        </p:grpSpPr>
        <p:sp>
          <p:nvSpPr>
            <p:cNvPr id="34852" name="Text Box 23"/>
            <p:cNvSpPr txBox="1">
              <a:spLocks noChangeArrowheads="1"/>
            </p:cNvSpPr>
            <p:nvPr/>
          </p:nvSpPr>
          <p:spPr bwMode="auto">
            <a:xfrm>
              <a:off x="135" y="1640"/>
              <a:ext cx="11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t>100 Trillion</a:t>
              </a:r>
            </a:p>
          </p:txBody>
        </p:sp>
        <p:sp>
          <p:nvSpPr>
            <p:cNvPr id="34853" name="Text Box 24"/>
            <p:cNvSpPr txBox="1">
              <a:spLocks noChangeArrowheads="1"/>
            </p:cNvSpPr>
            <p:nvPr/>
          </p:nvSpPr>
          <p:spPr bwMode="auto">
            <a:xfrm>
              <a:off x="1871" y="1640"/>
              <a:ext cx="62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100</a:t>
              </a:r>
            </a:p>
          </p:txBody>
        </p:sp>
        <p:sp>
          <p:nvSpPr>
            <p:cNvPr id="34854" name="Text Box 25"/>
            <p:cNvSpPr txBox="1">
              <a:spLocks noChangeArrowheads="1"/>
            </p:cNvSpPr>
            <p:nvPr/>
          </p:nvSpPr>
          <p:spPr bwMode="auto">
            <a:xfrm>
              <a:off x="2986" y="1640"/>
              <a:ext cx="8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1-T to 1</a:t>
              </a:r>
            </a:p>
          </p:txBody>
        </p:sp>
        <p:sp>
          <p:nvSpPr>
            <p:cNvPr id="34855" name="Text Box 26"/>
            <p:cNvSpPr txBox="1">
              <a:spLocks noChangeArrowheads="1"/>
            </p:cNvSpPr>
            <p:nvPr/>
          </p:nvSpPr>
          <p:spPr bwMode="auto">
            <a:xfrm>
              <a:off x="4276" y="1640"/>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0</a:t>
              </a:r>
            </a:p>
          </p:txBody>
        </p:sp>
        <p:sp>
          <p:nvSpPr>
            <p:cNvPr id="34856" name="Text Box 27"/>
            <p:cNvSpPr txBox="1">
              <a:spLocks noChangeArrowheads="1"/>
            </p:cNvSpPr>
            <p:nvPr/>
          </p:nvSpPr>
          <p:spPr bwMode="auto">
            <a:xfrm>
              <a:off x="5059" y="1640"/>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0</a:t>
              </a:r>
            </a:p>
          </p:txBody>
        </p:sp>
      </p:grpSp>
      <p:grpSp>
        <p:nvGrpSpPr>
          <p:cNvPr id="34821" name="Group 28"/>
          <p:cNvGrpSpPr>
            <a:grpSpLocks/>
          </p:cNvGrpSpPr>
          <p:nvPr/>
        </p:nvGrpSpPr>
        <p:grpSpPr bwMode="auto">
          <a:xfrm>
            <a:off x="214313" y="3121025"/>
            <a:ext cx="8153400" cy="519113"/>
            <a:chOff x="135" y="1966"/>
            <a:chExt cx="5136" cy="327"/>
          </a:xfrm>
        </p:grpSpPr>
        <p:sp>
          <p:nvSpPr>
            <p:cNvPr id="34847" name="Text Box 29"/>
            <p:cNvSpPr txBox="1">
              <a:spLocks noChangeArrowheads="1"/>
            </p:cNvSpPr>
            <p:nvPr/>
          </p:nvSpPr>
          <p:spPr bwMode="auto">
            <a:xfrm>
              <a:off x="135" y="1976"/>
              <a:ext cx="11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t>100 Trillion</a:t>
              </a:r>
            </a:p>
          </p:txBody>
        </p:sp>
        <p:sp>
          <p:nvSpPr>
            <p:cNvPr id="34848" name="Text Box 30"/>
            <p:cNvSpPr txBox="1">
              <a:spLocks noChangeArrowheads="1"/>
            </p:cNvSpPr>
            <p:nvPr/>
          </p:nvSpPr>
          <p:spPr bwMode="auto">
            <a:xfrm>
              <a:off x="1943" y="1966"/>
              <a:ext cx="4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50</a:t>
              </a:r>
            </a:p>
          </p:txBody>
        </p:sp>
        <p:sp>
          <p:nvSpPr>
            <p:cNvPr id="34849" name="Text Box 31"/>
            <p:cNvSpPr txBox="1">
              <a:spLocks noChangeArrowheads="1"/>
            </p:cNvSpPr>
            <p:nvPr/>
          </p:nvSpPr>
          <p:spPr bwMode="auto">
            <a:xfrm>
              <a:off x="2986" y="2005"/>
              <a:ext cx="8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2-T to 1</a:t>
              </a:r>
            </a:p>
          </p:txBody>
        </p:sp>
        <p:sp>
          <p:nvSpPr>
            <p:cNvPr id="34850" name="Text Box 32"/>
            <p:cNvSpPr txBox="1">
              <a:spLocks noChangeArrowheads="1"/>
            </p:cNvSpPr>
            <p:nvPr/>
          </p:nvSpPr>
          <p:spPr bwMode="auto">
            <a:xfrm>
              <a:off x="3940" y="1967"/>
              <a:ext cx="54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5,730</a:t>
              </a:r>
            </a:p>
          </p:txBody>
        </p:sp>
        <p:sp>
          <p:nvSpPr>
            <p:cNvPr id="34851" name="Text Box 33"/>
            <p:cNvSpPr txBox="1">
              <a:spLocks noChangeArrowheads="1"/>
            </p:cNvSpPr>
            <p:nvPr/>
          </p:nvSpPr>
          <p:spPr bwMode="auto">
            <a:xfrm>
              <a:off x="5059" y="1995"/>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1</a:t>
              </a:r>
            </a:p>
          </p:txBody>
        </p:sp>
      </p:grpSp>
      <p:grpSp>
        <p:nvGrpSpPr>
          <p:cNvPr id="34822" name="Group 34"/>
          <p:cNvGrpSpPr>
            <a:grpSpLocks/>
          </p:cNvGrpSpPr>
          <p:nvPr/>
        </p:nvGrpSpPr>
        <p:grpSpPr bwMode="auto">
          <a:xfrm>
            <a:off x="214313" y="3686175"/>
            <a:ext cx="8153400" cy="501650"/>
            <a:chOff x="135" y="2322"/>
            <a:chExt cx="5136" cy="316"/>
          </a:xfrm>
        </p:grpSpPr>
        <p:sp>
          <p:nvSpPr>
            <p:cNvPr id="34842" name="Text Box 35"/>
            <p:cNvSpPr txBox="1">
              <a:spLocks noChangeArrowheads="1"/>
            </p:cNvSpPr>
            <p:nvPr/>
          </p:nvSpPr>
          <p:spPr bwMode="auto">
            <a:xfrm>
              <a:off x="135" y="2322"/>
              <a:ext cx="11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t>100 Trillion</a:t>
              </a:r>
            </a:p>
          </p:txBody>
        </p:sp>
        <p:sp>
          <p:nvSpPr>
            <p:cNvPr id="34843" name="Text Box 36"/>
            <p:cNvSpPr txBox="1">
              <a:spLocks noChangeArrowheads="1"/>
            </p:cNvSpPr>
            <p:nvPr/>
          </p:nvSpPr>
          <p:spPr bwMode="auto">
            <a:xfrm>
              <a:off x="1943" y="2331"/>
              <a:ext cx="4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25</a:t>
              </a:r>
            </a:p>
          </p:txBody>
        </p:sp>
        <p:sp>
          <p:nvSpPr>
            <p:cNvPr id="34844" name="Text Box 37"/>
            <p:cNvSpPr txBox="1">
              <a:spLocks noChangeArrowheads="1"/>
            </p:cNvSpPr>
            <p:nvPr/>
          </p:nvSpPr>
          <p:spPr bwMode="auto">
            <a:xfrm>
              <a:off x="2986" y="2350"/>
              <a:ext cx="8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4-T to 1</a:t>
              </a:r>
            </a:p>
          </p:txBody>
        </p:sp>
        <p:sp>
          <p:nvSpPr>
            <p:cNvPr id="34845" name="Rectangle 38"/>
            <p:cNvSpPr>
              <a:spLocks noChangeArrowheads="1"/>
            </p:cNvSpPr>
            <p:nvPr/>
          </p:nvSpPr>
          <p:spPr bwMode="auto">
            <a:xfrm>
              <a:off x="3844" y="2324"/>
              <a:ext cx="64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Times New Roman" charset="0"/>
                </a:rPr>
                <a:t>11,460</a:t>
              </a:r>
            </a:p>
          </p:txBody>
        </p:sp>
        <p:sp>
          <p:nvSpPr>
            <p:cNvPr id="34846" name="Text Box 39"/>
            <p:cNvSpPr txBox="1">
              <a:spLocks noChangeArrowheads="1"/>
            </p:cNvSpPr>
            <p:nvPr/>
          </p:nvSpPr>
          <p:spPr bwMode="auto">
            <a:xfrm>
              <a:off x="5059" y="2341"/>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2</a:t>
              </a:r>
            </a:p>
          </p:txBody>
        </p:sp>
      </p:grpSp>
      <p:grpSp>
        <p:nvGrpSpPr>
          <p:cNvPr id="34823" name="Group 40"/>
          <p:cNvGrpSpPr>
            <a:grpSpLocks/>
          </p:cNvGrpSpPr>
          <p:nvPr/>
        </p:nvGrpSpPr>
        <p:grpSpPr bwMode="auto">
          <a:xfrm>
            <a:off x="214313" y="4219575"/>
            <a:ext cx="8153400" cy="501650"/>
            <a:chOff x="135" y="2658"/>
            <a:chExt cx="5136" cy="316"/>
          </a:xfrm>
        </p:grpSpPr>
        <p:sp>
          <p:nvSpPr>
            <p:cNvPr id="34837" name="Text Box 41"/>
            <p:cNvSpPr txBox="1">
              <a:spLocks noChangeArrowheads="1"/>
            </p:cNvSpPr>
            <p:nvPr/>
          </p:nvSpPr>
          <p:spPr bwMode="auto">
            <a:xfrm>
              <a:off x="135" y="2658"/>
              <a:ext cx="11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t>100 Trillion</a:t>
              </a:r>
            </a:p>
          </p:txBody>
        </p:sp>
        <p:sp>
          <p:nvSpPr>
            <p:cNvPr id="34838" name="Text Box 42"/>
            <p:cNvSpPr txBox="1">
              <a:spLocks noChangeArrowheads="1"/>
            </p:cNvSpPr>
            <p:nvPr/>
          </p:nvSpPr>
          <p:spPr bwMode="auto">
            <a:xfrm>
              <a:off x="1943" y="2686"/>
              <a:ext cx="4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12</a:t>
              </a:r>
            </a:p>
          </p:txBody>
        </p:sp>
        <p:sp>
          <p:nvSpPr>
            <p:cNvPr id="34839" name="Text Box 43"/>
            <p:cNvSpPr txBox="1">
              <a:spLocks noChangeArrowheads="1"/>
            </p:cNvSpPr>
            <p:nvPr/>
          </p:nvSpPr>
          <p:spPr bwMode="auto">
            <a:xfrm>
              <a:off x="2986" y="2668"/>
              <a:ext cx="8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8-T to 1</a:t>
              </a:r>
            </a:p>
          </p:txBody>
        </p:sp>
        <p:sp>
          <p:nvSpPr>
            <p:cNvPr id="34840" name="Rectangle 44"/>
            <p:cNvSpPr>
              <a:spLocks noChangeArrowheads="1"/>
            </p:cNvSpPr>
            <p:nvPr/>
          </p:nvSpPr>
          <p:spPr bwMode="auto">
            <a:xfrm>
              <a:off x="3844" y="2668"/>
              <a:ext cx="64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Times New Roman" charset="0"/>
                </a:rPr>
                <a:t>17,190</a:t>
              </a:r>
            </a:p>
          </p:txBody>
        </p:sp>
        <p:sp>
          <p:nvSpPr>
            <p:cNvPr id="34841" name="Text Box 45"/>
            <p:cNvSpPr txBox="1">
              <a:spLocks noChangeArrowheads="1"/>
            </p:cNvSpPr>
            <p:nvPr/>
          </p:nvSpPr>
          <p:spPr bwMode="auto">
            <a:xfrm>
              <a:off x="5059" y="2677"/>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3</a:t>
              </a:r>
            </a:p>
          </p:txBody>
        </p:sp>
      </p:grpSp>
      <p:grpSp>
        <p:nvGrpSpPr>
          <p:cNvPr id="34824" name="Group 46"/>
          <p:cNvGrpSpPr>
            <a:grpSpLocks/>
          </p:cNvGrpSpPr>
          <p:nvPr/>
        </p:nvGrpSpPr>
        <p:grpSpPr bwMode="auto">
          <a:xfrm>
            <a:off x="214313" y="4721225"/>
            <a:ext cx="8153400" cy="488950"/>
            <a:chOff x="135" y="2974"/>
            <a:chExt cx="5136" cy="308"/>
          </a:xfrm>
        </p:grpSpPr>
        <p:sp>
          <p:nvSpPr>
            <p:cNvPr id="34832" name="Text Box 47"/>
            <p:cNvSpPr txBox="1">
              <a:spLocks noChangeArrowheads="1"/>
            </p:cNvSpPr>
            <p:nvPr/>
          </p:nvSpPr>
          <p:spPr bwMode="auto">
            <a:xfrm>
              <a:off x="135" y="2974"/>
              <a:ext cx="11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t>100 Trillion</a:t>
              </a:r>
            </a:p>
          </p:txBody>
        </p:sp>
        <p:sp>
          <p:nvSpPr>
            <p:cNvPr id="34833" name="Text Box 48"/>
            <p:cNvSpPr txBox="1">
              <a:spLocks noChangeArrowheads="1"/>
            </p:cNvSpPr>
            <p:nvPr/>
          </p:nvSpPr>
          <p:spPr bwMode="auto">
            <a:xfrm>
              <a:off x="1996" y="2992"/>
              <a:ext cx="37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6</a:t>
              </a:r>
            </a:p>
          </p:txBody>
        </p:sp>
        <p:sp>
          <p:nvSpPr>
            <p:cNvPr id="34834" name="Text Box 49"/>
            <p:cNvSpPr txBox="1">
              <a:spLocks noChangeArrowheads="1"/>
            </p:cNvSpPr>
            <p:nvPr/>
          </p:nvSpPr>
          <p:spPr bwMode="auto">
            <a:xfrm>
              <a:off x="2909" y="2994"/>
              <a:ext cx="89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16-T to 1</a:t>
              </a:r>
            </a:p>
          </p:txBody>
        </p:sp>
        <p:sp>
          <p:nvSpPr>
            <p:cNvPr id="34835" name="Rectangle 50"/>
            <p:cNvSpPr>
              <a:spLocks noChangeArrowheads="1"/>
            </p:cNvSpPr>
            <p:nvPr/>
          </p:nvSpPr>
          <p:spPr bwMode="auto">
            <a:xfrm>
              <a:off x="3844" y="2985"/>
              <a:ext cx="64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Times New Roman" charset="0"/>
                </a:rPr>
                <a:t>22,920</a:t>
              </a:r>
            </a:p>
          </p:txBody>
        </p:sp>
        <p:sp>
          <p:nvSpPr>
            <p:cNvPr id="34836" name="Text Box 51"/>
            <p:cNvSpPr txBox="1">
              <a:spLocks noChangeArrowheads="1"/>
            </p:cNvSpPr>
            <p:nvPr/>
          </p:nvSpPr>
          <p:spPr bwMode="auto">
            <a:xfrm>
              <a:off x="5059" y="2984"/>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4</a:t>
              </a:r>
            </a:p>
          </p:txBody>
        </p:sp>
      </p:grpSp>
      <p:grpSp>
        <p:nvGrpSpPr>
          <p:cNvPr id="34825" name="Group 52"/>
          <p:cNvGrpSpPr>
            <a:grpSpLocks/>
          </p:cNvGrpSpPr>
          <p:nvPr/>
        </p:nvGrpSpPr>
        <p:grpSpPr bwMode="auto">
          <a:xfrm>
            <a:off x="214313" y="5237163"/>
            <a:ext cx="8153400" cy="506412"/>
            <a:chOff x="135" y="3299"/>
            <a:chExt cx="5136" cy="319"/>
          </a:xfrm>
        </p:grpSpPr>
        <p:sp>
          <p:nvSpPr>
            <p:cNvPr id="34827" name="Text Box 53"/>
            <p:cNvSpPr txBox="1">
              <a:spLocks noChangeArrowheads="1"/>
            </p:cNvSpPr>
            <p:nvPr/>
          </p:nvSpPr>
          <p:spPr bwMode="auto">
            <a:xfrm>
              <a:off x="135" y="3329"/>
              <a:ext cx="11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t>100 Trillion</a:t>
              </a:r>
            </a:p>
          </p:txBody>
        </p:sp>
        <p:sp>
          <p:nvSpPr>
            <p:cNvPr id="34828" name="Text Box 54"/>
            <p:cNvSpPr txBox="1">
              <a:spLocks noChangeArrowheads="1"/>
            </p:cNvSpPr>
            <p:nvPr/>
          </p:nvSpPr>
          <p:spPr bwMode="auto">
            <a:xfrm>
              <a:off x="1996" y="3299"/>
              <a:ext cx="37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3</a:t>
              </a:r>
            </a:p>
          </p:txBody>
        </p:sp>
        <p:sp>
          <p:nvSpPr>
            <p:cNvPr id="34829" name="Text Box 55"/>
            <p:cNvSpPr txBox="1">
              <a:spLocks noChangeArrowheads="1"/>
            </p:cNvSpPr>
            <p:nvPr/>
          </p:nvSpPr>
          <p:spPr bwMode="auto">
            <a:xfrm>
              <a:off x="2909" y="3330"/>
              <a:ext cx="89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2400">
                  <a:latin typeface="Times New Roman" charset="0"/>
                </a:rPr>
                <a:t>32-T to 1</a:t>
              </a:r>
            </a:p>
          </p:txBody>
        </p:sp>
        <p:sp>
          <p:nvSpPr>
            <p:cNvPr id="34830" name="Rectangle 56"/>
            <p:cNvSpPr>
              <a:spLocks noChangeArrowheads="1"/>
            </p:cNvSpPr>
            <p:nvPr/>
          </p:nvSpPr>
          <p:spPr bwMode="auto">
            <a:xfrm>
              <a:off x="3844" y="3312"/>
              <a:ext cx="64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Times New Roman" charset="0"/>
                </a:rPr>
                <a:t>28,650</a:t>
              </a:r>
            </a:p>
          </p:txBody>
        </p:sp>
        <p:sp>
          <p:nvSpPr>
            <p:cNvPr id="34831" name="Text Box 57"/>
            <p:cNvSpPr txBox="1">
              <a:spLocks noChangeArrowheads="1"/>
            </p:cNvSpPr>
            <p:nvPr/>
          </p:nvSpPr>
          <p:spPr bwMode="auto">
            <a:xfrm>
              <a:off x="5059" y="3330"/>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a:latin typeface="Times New Roman" charset="0"/>
                </a:rPr>
                <a:t>5</a:t>
              </a:r>
            </a:p>
          </p:txBody>
        </p:sp>
      </p:grpSp>
      <p:sp>
        <p:nvSpPr>
          <p:cNvPr id="78906" name="Rectangle 58"/>
          <p:cNvSpPr>
            <a:spLocks noGrp="1" noChangeArrowheads="1"/>
          </p:cNvSpPr>
          <p:nvPr>
            <p:ph type="title"/>
          </p:nvPr>
        </p:nvSpPr>
        <p:spPr/>
        <p:txBody>
          <a:bodyPr/>
          <a:lstStyle/>
          <a:p>
            <a:pPr eaLnBrk="1" hangingPunct="1"/>
            <a:r>
              <a:rPr lang="en-US" sz="4400">
                <a:latin typeface="Arial" charset="0"/>
              </a:rPr>
              <a:t>How the C-12 / C-14 Ratio Works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pPr eaLnBrk="1" hangingPunct="1"/>
            <a:r>
              <a:rPr lang="en-US">
                <a:latin typeface="Arial" charset="0"/>
              </a:rPr>
              <a:t>Topics</a:t>
            </a:r>
          </a:p>
        </p:txBody>
      </p:sp>
      <p:sp>
        <p:nvSpPr>
          <p:cNvPr id="15363" name="Rectangle 3"/>
          <p:cNvSpPr>
            <a:spLocks noGrp="1" noChangeArrowheads="1"/>
          </p:cNvSpPr>
          <p:nvPr>
            <p:ph type="body" idx="1"/>
          </p:nvPr>
        </p:nvSpPr>
        <p:spPr/>
        <p:txBody>
          <a:bodyPr/>
          <a:lstStyle/>
          <a:p>
            <a:pPr eaLnBrk="1" hangingPunct="1"/>
            <a:r>
              <a:rPr lang="en-US">
                <a:latin typeface="Arial" charset="0"/>
              </a:rPr>
              <a:t>A primer on radioactive decay</a:t>
            </a:r>
          </a:p>
          <a:p>
            <a:pPr eaLnBrk="1" hangingPunct="1"/>
            <a:r>
              <a:rPr lang="en-US">
                <a:latin typeface="Arial" charset="0"/>
              </a:rPr>
              <a:t>Carbon-14 dating</a:t>
            </a:r>
          </a:p>
          <a:p>
            <a:pPr eaLnBrk="1" hangingPunct="1"/>
            <a:r>
              <a:rPr lang="en-US">
                <a:latin typeface="Arial" charset="0"/>
              </a:rPr>
              <a:t>Radioisotope dating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49263" y="1301750"/>
            <a:ext cx="8099425" cy="1143000"/>
          </a:xfrm>
          <a:solidFill>
            <a:srgbClr val="FFFFCC"/>
          </a:solidFill>
          <a:ln w="28575">
            <a:solidFill>
              <a:srgbClr val="000066"/>
            </a:solidFill>
            <a:miter lim="800000"/>
            <a:headEnd/>
            <a:tailEnd/>
          </a:ln>
        </p:spPr>
        <p:txBody>
          <a:bodyPr/>
          <a:lstStyle/>
          <a:p>
            <a:pPr marL="400050" indent="-400050" algn="ctr" eaLnBrk="1" hangingPunct="1">
              <a:lnSpc>
                <a:spcPct val="90000"/>
              </a:lnSpc>
              <a:buFont typeface="Wingdings" charset="0"/>
              <a:buNone/>
            </a:pPr>
            <a:r>
              <a:rPr lang="en-US">
                <a:latin typeface="Arial" charset="0"/>
              </a:rPr>
              <a:t>Has the ratio of C-12 to C-14 </a:t>
            </a:r>
          </a:p>
          <a:p>
            <a:pPr marL="400050" indent="-400050" algn="ctr" eaLnBrk="1" hangingPunct="1">
              <a:lnSpc>
                <a:spcPct val="90000"/>
              </a:lnSpc>
              <a:buFont typeface="Wingdings" charset="0"/>
              <a:buNone/>
            </a:pPr>
            <a:r>
              <a:rPr lang="en-US">
                <a:latin typeface="Arial" charset="0"/>
              </a:rPr>
              <a:t>always been the same (1-trillion to 1)?</a:t>
            </a:r>
          </a:p>
        </p:txBody>
      </p:sp>
      <p:sp>
        <p:nvSpPr>
          <p:cNvPr id="35843" name="Text Box 4"/>
          <p:cNvSpPr txBox="1">
            <a:spLocks noChangeArrowheads="1"/>
          </p:cNvSpPr>
          <p:nvPr/>
        </p:nvSpPr>
        <p:spPr bwMode="auto">
          <a:xfrm>
            <a:off x="328613" y="3595688"/>
            <a:ext cx="8143875" cy="203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buClr>
                <a:srgbClr val="000066"/>
              </a:buClr>
              <a:buSzPct val="70000"/>
              <a:buFont typeface="Wingdings" charset="0"/>
              <a:buChar char="u"/>
            </a:pPr>
            <a:r>
              <a:rPr lang="en-US"/>
              <a:t>If this assumption is </a:t>
            </a:r>
            <a:r>
              <a:rPr lang="en-US" u="sng"/>
              <a:t>true</a:t>
            </a:r>
            <a:r>
              <a:rPr lang="en-US"/>
              <a:t> then carbon-14 dating is a reliable dating method</a:t>
            </a:r>
          </a:p>
          <a:p>
            <a:pPr>
              <a:spcBef>
                <a:spcPct val="55000"/>
              </a:spcBef>
              <a:buClr>
                <a:srgbClr val="000066"/>
              </a:buClr>
              <a:buSzPct val="70000"/>
              <a:buFont typeface="Wingdings" charset="0"/>
              <a:buChar char="u"/>
            </a:pPr>
            <a:r>
              <a:rPr lang="en-US"/>
              <a:t>If this assumption is </a:t>
            </a:r>
            <a:r>
              <a:rPr lang="en-US" u="sng"/>
              <a:t>false</a:t>
            </a:r>
            <a:r>
              <a:rPr lang="en-US"/>
              <a:t> then carbon-14 dating is not a reliable dating method</a:t>
            </a:r>
          </a:p>
        </p:txBody>
      </p:sp>
      <p:sp>
        <p:nvSpPr>
          <p:cNvPr id="87045" name="Text Box 5"/>
          <p:cNvSpPr txBox="1">
            <a:spLocks noChangeArrowheads="1"/>
          </p:cNvSpPr>
          <p:nvPr/>
        </p:nvSpPr>
        <p:spPr bwMode="auto">
          <a:xfrm>
            <a:off x="849313" y="2773363"/>
            <a:ext cx="7386637" cy="641350"/>
          </a:xfrm>
          <a:prstGeom prst="rect">
            <a:avLst/>
          </a:prstGeom>
          <a:noFill/>
          <a:ln w="28575">
            <a:noFill/>
            <a:miter lim="800000"/>
            <a:headEnd/>
            <a:tailEnd/>
          </a:ln>
          <a:effectLst>
            <a:prstShdw prst="shdw17" dist="17961" dir="2700000">
              <a:srgbClr val="FFFFCC">
                <a:gamma/>
                <a:shade val="60000"/>
                <a:invGamma/>
                <a:alpha val="74998"/>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kumimoji="1" lang="en-US" sz="3600">
                <a:solidFill>
                  <a:srgbClr val="000066"/>
                </a:solidFill>
                <a:effectLst>
                  <a:outerShdw blurRad="38100" dist="38100" dir="2700000" algn="tl">
                    <a:srgbClr val="000000"/>
                  </a:outerShdw>
                </a:effectLst>
              </a:rPr>
              <a:t>This is a key assumption</a:t>
            </a:r>
          </a:p>
        </p:txBody>
      </p:sp>
      <p:sp>
        <p:nvSpPr>
          <p:cNvPr id="87046" name="Rectangle 6"/>
          <p:cNvSpPr>
            <a:spLocks noGrp="1" noChangeArrowheads="1"/>
          </p:cNvSpPr>
          <p:nvPr>
            <p:ph type="title"/>
          </p:nvPr>
        </p:nvSpPr>
        <p:spPr/>
        <p:txBody>
          <a:bodyPr/>
          <a:lstStyle/>
          <a:p>
            <a:pPr eaLnBrk="1" hangingPunct="1"/>
            <a:r>
              <a:rPr lang="en-US">
                <a:latin typeface="Arial" charset="0"/>
              </a:rPr>
              <a:t>A Critical Assumption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58763" y="2133600"/>
            <a:ext cx="8742362" cy="3863975"/>
          </a:xfrm>
        </p:spPr>
        <p:txBody>
          <a:bodyPr/>
          <a:lstStyle/>
          <a:p>
            <a:pPr marL="0" indent="0" eaLnBrk="1" hangingPunct="1">
              <a:buFont typeface="Wingdings" charset="0"/>
              <a:buNone/>
            </a:pPr>
            <a:r>
              <a:rPr lang="ja-JP" altLang="en-US" sz="2800">
                <a:latin typeface="Arial" charset="0"/>
              </a:rPr>
              <a:t>“</a:t>
            </a:r>
            <a:r>
              <a:rPr lang="en-US" sz="2800">
                <a:latin typeface="Arial" charset="0"/>
              </a:rPr>
              <a:t>He found a considerable discrepancy in his measurements indicating that, apparently, radiocarbon was being created in the atmosphere somewhere around 25 percent faster than it was becoming extinct. </a:t>
            </a:r>
          </a:p>
          <a:p>
            <a:pPr marL="0" indent="0" eaLnBrk="1" hangingPunct="1">
              <a:buFont typeface="Wingdings" charset="0"/>
              <a:buNone/>
            </a:pPr>
            <a:r>
              <a:rPr lang="en-US" sz="2800">
                <a:latin typeface="Arial" charset="0"/>
              </a:rPr>
              <a:t>Since this result was inexplicable by any conventional scientific means, Libby put the discrepancy down to experimental error.</a:t>
            </a:r>
            <a:r>
              <a:rPr lang="ja-JP" altLang="en-US" sz="2800">
                <a:latin typeface="Arial" charset="0"/>
              </a:rPr>
              <a:t>”</a:t>
            </a:r>
            <a:endParaRPr lang="en-US" sz="2800">
              <a:latin typeface="Arial" charset="0"/>
            </a:endParaRPr>
          </a:p>
        </p:txBody>
      </p:sp>
      <p:sp>
        <p:nvSpPr>
          <p:cNvPr id="36867" name="Text Box 3"/>
          <p:cNvSpPr txBox="1">
            <a:spLocks noChangeArrowheads="1"/>
          </p:cNvSpPr>
          <p:nvPr/>
        </p:nvSpPr>
        <p:spPr bwMode="auto">
          <a:xfrm>
            <a:off x="515938" y="1236663"/>
            <a:ext cx="8286750"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lnSpc>
                <a:spcPct val="90000"/>
              </a:lnSpc>
              <a:spcBef>
                <a:spcPct val="20000"/>
              </a:spcBef>
              <a:buClr>
                <a:srgbClr val="009999"/>
              </a:buClr>
              <a:buSzPct val="75000"/>
              <a:buFont typeface="Wingdings" charset="0"/>
              <a:buNone/>
            </a:pPr>
            <a:r>
              <a:rPr lang="en-US" sz="2400"/>
              <a:t>Richard, Milton, </a:t>
            </a:r>
            <a:r>
              <a:rPr lang="en-US" sz="2400" i="1"/>
              <a:t>Shattering the Myths of Darwinism</a:t>
            </a:r>
            <a:r>
              <a:rPr lang="en-US" sz="2400"/>
              <a:t>, 1997, p. 32.   (W. F. Libby, </a:t>
            </a:r>
            <a:r>
              <a:rPr lang="en-US" sz="2400" i="1"/>
              <a:t>Radiocarbon Dating, </a:t>
            </a:r>
            <a:r>
              <a:rPr lang="en-US" sz="2400"/>
              <a:t>1955)</a:t>
            </a:r>
          </a:p>
        </p:txBody>
      </p:sp>
      <p:sp>
        <p:nvSpPr>
          <p:cNvPr id="88070" name="Rectangle 6"/>
          <p:cNvSpPr>
            <a:spLocks noGrp="1" noChangeArrowheads="1"/>
          </p:cNvSpPr>
          <p:nvPr>
            <p:ph type="title"/>
          </p:nvPr>
        </p:nvSpPr>
        <p:spPr/>
        <p:txBody>
          <a:bodyPr/>
          <a:lstStyle/>
          <a:p>
            <a:pPr eaLnBrk="1" hangingPunct="1"/>
            <a:r>
              <a:rPr lang="en-US">
                <a:latin typeface="Arial" charset="0"/>
              </a:rPr>
              <a:t>Dr. Willard Libby and Equilibrium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2438" y="2808288"/>
            <a:ext cx="8385175" cy="2663825"/>
          </a:xfrm>
        </p:spPr>
        <p:txBody>
          <a:bodyPr/>
          <a:lstStyle/>
          <a:p>
            <a:pPr marL="0" indent="0" eaLnBrk="1" hangingPunct="1">
              <a:buFont typeface="Wingdings" charset="0"/>
              <a:buNone/>
            </a:pPr>
            <a:r>
              <a:rPr lang="ja-JP" altLang="en-US">
                <a:latin typeface="Arial" charset="0"/>
              </a:rPr>
              <a:t>“</a:t>
            </a:r>
            <a:r>
              <a:rPr lang="en-US">
                <a:latin typeface="Arial" charset="0"/>
              </a:rPr>
              <a:t>During the 1960s, Libby</a:t>
            </a:r>
            <a:r>
              <a:rPr lang="ja-JP" altLang="en-US">
                <a:latin typeface="Arial" charset="0"/>
              </a:rPr>
              <a:t>’</a:t>
            </a:r>
            <a:r>
              <a:rPr lang="en-US">
                <a:latin typeface="Arial" charset="0"/>
              </a:rPr>
              <a:t>s experiments were repeated by chemists… The new experiments, though, revealed that the discrepancy observed by Libby was not merely an experimental error – it did exist.</a:t>
            </a:r>
            <a:r>
              <a:rPr lang="ja-JP" altLang="en-US">
                <a:latin typeface="Arial" charset="0"/>
              </a:rPr>
              <a:t>”</a:t>
            </a:r>
            <a:endParaRPr lang="en-US">
              <a:latin typeface="Arial" charset="0"/>
            </a:endParaRPr>
          </a:p>
        </p:txBody>
      </p:sp>
      <p:sp>
        <p:nvSpPr>
          <p:cNvPr id="89092" name="Rectangle 4"/>
          <p:cNvSpPr>
            <a:spLocks noGrp="1" noChangeArrowheads="1"/>
          </p:cNvSpPr>
          <p:nvPr>
            <p:ph type="title"/>
          </p:nvPr>
        </p:nvSpPr>
        <p:spPr/>
        <p:txBody>
          <a:bodyPr/>
          <a:lstStyle/>
          <a:p>
            <a:pPr eaLnBrk="1" hangingPunct="1"/>
            <a:r>
              <a:rPr lang="en-US">
                <a:latin typeface="Arial" charset="0"/>
              </a:rPr>
              <a:t>The Facts About Equilibrium</a:t>
            </a:r>
          </a:p>
        </p:txBody>
      </p:sp>
      <p:sp>
        <p:nvSpPr>
          <p:cNvPr id="37892" name="Text Box 5"/>
          <p:cNvSpPr txBox="1">
            <a:spLocks noChangeArrowheads="1"/>
          </p:cNvSpPr>
          <p:nvPr/>
        </p:nvSpPr>
        <p:spPr bwMode="auto">
          <a:xfrm>
            <a:off x="552450" y="1377950"/>
            <a:ext cx="8243888"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60000"/>
              </a:spcBef>
              <a:buClr>
                <a:srgbClr val="000066"/>
              </a:buClr>
              <a:buSzPct val="70000"/>
              <a:buFont typeface="Wingdings" charset="0"/>
              <a:buNone/>
            </a:pPr>
            <a:r>
              <a:rPr lang="en-US"/>
              <a:t>Richard, Milton, </a:t>
            </a:r>
            <a:r>
              <a:rPr lang="en-US" i="1"/>
              <a:t>Shattering the Myths of Darwinism</a:t>
            </a:r>
            <a:r>
              <a:rPr lang="en-US"/>
              <a:t>, 1997, p. 32.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85800" y="2538413"/>
            <a:ext cx="7772400" cy="2300287"/>
          </a:xfrm>
        </p:spPr>
        <p:txBody>
          <a:bodyPr/>
          <a:lstStyle/>
          <a:p>
            <a:pPr marL="0" indent="0" eaLnBrk="1" hangingPunct="1">
              <a:buFont typeface="Wingdings" charset="0"/>
              <a:buNone/>
            </a:pPr>
            <a:r>
              <a:rPr lang="ja-JP" altLang="en-US">
                <a:latin typeface="Arial" charset="0"/>
              </a:rPr>
              <a:t>“</a:t>
            </a:r>
            <a:r>
              <a:rPr lang="en-US">
                <a:latin typeface="Arial" charset="0"/>
              </a:rPr>
              <a:t>There is strong indication, despite the large errors, that the present natural production rate exceeds the natural decay rate by as much as 25 percent.</a:t>
            </a:r>
            <a:r>
              <a:rPr lang="ja-JP" altLang="en-US">
                <a:latin typeface="Arial" charset="0"/>
              </a:rPr>
              <a:t>”</a:t>
            </a:r>
            <a:endParaRPr lang="en-US">
              <a:latin typeface="Arial" charset="0"/>
            </a:endParaRPr>
          </a:p>
        </p:txBody>
      </p:sp>
      <p:sp>
        <p:nvSpPr>
          <p:cNvPr id="38915" name="Text Box 4"/>
          <p:cNvSpPr txBox="1">
            <a:spLocks noChangeArrowheads="1"/>
          </p:cNvSpPr>
          <p:nvPr/>
        </p:nvSpPr>
        <p:spPr bwMode="auto">
          <a:xfrm>
            <a:off x="495300" y="1581150"/>
            <a:ext cx="84407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9999"/>
              </a:buClr>
              <a:buSzPct val="75000"/>
              <a:buFont typeface="Wingdings" charset="0"/>
              <a:buNone/>
            </a:pPr>
            <a:r>
              <a:rPr lang="en-US" sz="2400"/>
              <a:t>Richard Lingenfelter, </a:t>
            </a:r>
            <a:r>
              <a:rPr lang="ja-JP" altLang="en-US" sz="2400"/>
              <a:t>“</a:t>
            </a:r>
            <a:r>
              <a:rPr lang="en-US" sz="2400"/>
              <a:t>Production of C-14 by cosmic ray neutrons</a:t>
            </a:r>
            <a:r>
              <a:rPr lang="ja-JP" altLang="en-US" sz="2400"/>
              <a:t>”</a:t>
            </a:r>
            <a:r>
              <a:rPr lang="en-US" sz="2400"/>
              <a:t>, </a:t>
            </a:r>
            <a:r>
              <a:rPr lang="en-US" sz="2400" i="1"/>
              <a:t>Review of Geophysics</a:t>
            </a:r>
            <a:r>
              <a:rPr lang="en-US" sz="2400"/>
              <a:t>, 1963, p.51</a:t>
            </a:r>
            <a:r>
              <a:rPr lang="en-US" sz="2400">
                <a:latin typeface="Times New Roman" charset="0"/>
              </a:rPr>
              <a:t>.</a:t>
            </a:r>
            <a:endParaRPr lang="en-US">
              <a:latin typeface="Times New Roman" charset="0"/>
            </a:endParaRPr>
          </a:p>
        </p:txBody>
      </p:sp>
      <p:sp>
        <p:nvSpPr>
          <p:cNvPr id="38916" name="Text Box 5"/>
          <p:cNvSpPr txBox="1">
            <a:spLocks noChangeArrowheads="1"/>
          </p:cNvSpPr>
          <p:nvPr/>
        </p:nvSpPr>
        <p:spPr bwMode="auto">
          <a:xfrm>
            <a:off x="928688" y="5156200"/>
            <a:ext cx="7227887" cy="97472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Are there any factors that can affect the amount of carbon in the atmosphere?</a:t>
            </a:r>
          </a:p>
        </p:txBody>
      </p:sp>
      <p:sp>
        <p:nvSpPr>
          <p:cNvPr id="90118" name="Rectangle 6"/>
          <p:cNvSpPr>
            <a:spLocks noGrp="1" noChangeArrowheads="1"/>
          </p:cNvSpPr>
          <p:nvPr>
            <p:ph type="title"/>
          </p:nvPr>
        </p:nvSpPr>
        <p:spPr/>
        <p:txBody>
          <a:bodyPr/>
          <a:lstStyle/>
          <a:p>
            <a:pPr eaLnBrk="1" hangingPunct="1"/>
            <a:r>
              <a:rPr lang="en-US">
                <a:latin typeface="Arial" charset="0"/>
              </a:rPr>
              <a:t>The Facts About Equilibrium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09550" y="2578100"/>
            <a:ext cx="8805863" cy="3114675"/>
          </a:xfrm>
        </p:spPr>
        <p:txBody>
          <a:bodyPr/>
          <a:lstStyle/>
          <a:p>
            <a:pPr eaLnBrk="1" hangingPunct="1"/>
            <a:r>
              <a:rPr lang="en-US">
                <a:latin typeface="Arial" charset="0"/>
              </a:rPr>
              <a:t>Cosmic ray penetration of the earth</a:t>
            </a:r>
            <a:r>
              <a:rPr lang="ja-JP" altLang="en-US">
                <a:latin typeface="Arial" charset="0"/>
              </a:rPr>
              <a:t>’</a:t>
            </a:r>
            <a:r>
              <a:rPr lang="en-US">
                <a:latin typeface="Arial" charset="0"/>
              </a:rPr>
              <a:t>s atmosphere</a:t>
            </a:r>
          </a:p>
          <a:p>
            <a:pPr eaLnBrk="1" hangingPunct="1">
              <a:spcBef>
                <a:spcPct val="50000"/>
              </a:spcBef>
            </a:pPr>
            <a:r>
              <a:rPr lang="en-US">
                <a:latin typeface="Arial" charset="0"/>
              </a:rPr>
              <a:t>The strength of the earth</a:t>
            </a:r>
            <a:r>
              <a:rPr lang="ja-JP" altLang="en-US">
                <a:latin typeface="Arial" charset="0"/>
              </a:rPr>
              <a:t>’</a:t>
            </a:r>
            <a:r>
              <a:rPr lang="en-US">
                <a:latin typeface="Arial" charset="0"/>
              </a:rPr>
              <a:t>s magnetic field</a:t>
            </a:r>
          </a:p>
          <a:p>
            <a:pPr eaLnBrk="1" hangingPunct="1">
              <a:spcBef>
                <a:spcPct val="50000"/>
              </a:spcBef>
            </a:pPr>
            <a:r>
              <a:rPr lang="en-US">
                <a:latin typeface="Arial" charset="0"/>
              </a:rPr>
              <a:t>The CO</a:t>
            </a:r>
            <a:r>
              <a:rPr lang="en-US" baseline="-25000">
                <a:latin typeface="Arial" charset="0"/>
              </a:rPr>
              <a:t>2</a:t>
            </a:r>
            <a:r>
              <a:rPr lang="en-US">
                <a:latin typeface="Arial" charset="0"/>
              </a:rPr>
              <a:t> levels in the atmosphere</a:t>
            </a:r>
          </a:p>
          <a:p>
            <a:pPr eaLnBrk="1" hangingPunct="1">
              <a:spcBef>
                <a:spcPct val="50000"/>
              </a:spcBef>
            </a:pPr>
            <a:r>
              <a:rPr lang="en-US">
                <a:latin typeface="Arial" charset="0"/>
              </a:rPr>
              <a:t>The Genesis Flood</a:t>
            </a:r>
          </a:p>
        </p:txBody>
      </p:sp>
      <p:sp>
        <p:nvSpPr>
          <p:cNvPr id="39939" name="Text Box 4"/>
          <p:cNvSpPr txBox="1">
            <a:spLocks noChangeArrowheads="1"/>
          </p:cNvSpPr>
          <p:nvPr/>
        </p:nvSpPr>
        <p:spPr bwMode="auto">
          <a:xfrm>
            <a:off x="879475" y="1376363"/>
            <a:ext cx="7213600" cy="97472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Factors that would cause dates to appear older than they actually are include:</a:t>
            </a:r>
          </a:p>
        </p:txBody>
      </p:sp>
      <p:sp>
        <p:nvSpPr>
          <p:cNvPr id="91141" name="Rectangle 5"/>
          <p:cNvSpPr>
            <a:spLocks noGrp="1" noChangeArrowheads="1"/>
          </p:cNvSpPr>
          <p:nvPr>
            <p:ph type="title"/>
          </p:nvPr>
        </p:nvSpPr>
        <p:spPr/>
        <p:txBody>
          <a:bodyPr/>
          <a:lstStyle/>
          <a:p>
            <a:pPr eaLnBrk="1" hangingPunct="1"/>
            <a:r>
              <a:rPr lang="en-US" sz="4400">
                <a:latin typeface="Arial" charset="0"/>
              </a:rPr>
              <a:t>Factors Affecting Carbon-14 Dating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415925" y="2257425"/>
            <a:ext cx="8250238" cy="1211263"/>
          </a:xfrm>
        </p:spPr>
        <p:txBody>
          <a:bodyPr/>
          <a:lstStyle/>
          <a:p>
            <a:pPr eaLnBrk="1" hangingPunct="1">
              <a:spcBef>
                <a:spcPct val="50000"/>
              </a:spcBef>
            </a:pPr>
            <a:r>
              <a:rPr lang="en-US" sz="2800">
                <a:latin typeface="Arial" charset="0"/>
              </a:rPr>
              <a:t>This buried carbon (</a:t>
            </a:r>
            <a:r>
              <a:rPr lang="en-US" sz="2400">
                <a:latin typeface="Arial" charset="0"/>
              </a:rPr>
              <a:t>mostly C-12</a:t>
            </a:r>
            <a:r>
              <a:rPr lang="en-US" sz="2800">
                <a:latin typeface="Arial" charset="0"/>
              </a:rPr>
              <a:t>) is about 100 times the total carbon in the present biosphere</a:t>
            </a:r>
          </a:p>
        </p:txBody>
      </p:sp>
      <p:sp>
        <p:nvSpPr>
          <p:cNvPr id="40963" name="Text Box 3"/>
          <p:cNvSpPr txBox="1">
            <a:spLocks noChangeArrowheads="1"/>
          </p:cNvSpPr>
          <p:nvPr/>
        </p:nvSpPr>
        <p:spPr bwMode="auto">
          <a:xfrm>
            <a:off x="2336800" y="3586163"/>
            <a:ext cx="4427538" cy="547687"/>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What does this mean?</a:t>
            </a:r>
          </a:p>
        </p:txBody>
      </p:sp>
      <p:sp>
        <p:nvSpPr>
          <p:cNvPr id="40964" name="Rectangle 4"/>
          <p:cNvSpPr>
            <a:spLocks noChangeArrowheads="1"/>
          </p:cNvSpPr>
          <p:nvPr/>
        </p:nvSpPr>
        <p:spPr bwMode="auto">
          <a:xfrm>
            <a:off x="415925" y="4457700"/>
            <a:ext cx="8453438"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66"/>
              </a:buClr>
              <a:buSzPct val="70000"/>
              <a:buFont typeface="Wingdings" charset="0"/>
              <a:buChar char="u"/>
            </a:pPr>
            <a:r>
              <a:rPr lang="en-US"/>
              <a:t>The CO</a:t>
            </a:r>
            <a:r>
              <a:rPr lang="en-US" baseline="-25000"/>
              <a:t>2 </a:t>
            </a:r>
            <a:r>
              <a:rPr lang="en-US"/>
              <a:t>level in the pre-Flood biosphere was different (a higher ratio of C-12 to C-14)</a:t>
            </a:r>
          </a:p>
          <a:p>
            <a:pPr marL="342900" indent="-342900">
              <a:spcBef>
                <a:spcPct val="20000"/>
              </a:spcBef>
              <a:buClr>
                <a:srgbClr val="000066"/>
              </a:buClr>
              <a:buSzPct val="70000"/>
              <a:buFont typeface="Wingdings" charset="0"/>
              <a:buChar char="u"/>
            </a:pPr>
            <a:r>
              <a:rPr lang="en-US"/>
              <a:t>C-14 dates using the present ratio of C12/C14 will give incorrect ages – ages that are too old</a:t>
            </a:r>
          </a:p>
        </p:txBody>
      </p:sp>
      <p:sp>
        <p:nvSpPr>
          <p:cNvPr id="40965" name="Text Box 6"/>
          <p:cNvSpPr txBox="1">
            <a:spLocks noChangeArrowheads="1"/>
          </p:cNvSpPr>
          <p:nvPr/>
        </p:nvSpPr>
        <p:spPr bwMode="auto">
          <a:xfrm>
            <a:off x="415925" y="1263650"/>
            <a:ext cx="81280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65138" indent="-465138"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a:t>The Genesis Flood buried much carbon from living organisms to form coal and oil</a:t>
            </a:r>
          </a:p>
        </p:txBody>
      </p:sp>
      <p:sp>
        <p:nvSpPr>
          <p:cNvPr id="92167" name="Rectangle 7"/>
          <p:cNvSpPr>
            <a:spLocks noGrp="1" noChangeArrowheads="1"/>
          </p:cNvSpPr>
          <p:nvPr>
            <p:ph type="title"/>
          </p:nvPr>
        </p:nvSpPr>
        <p:spPr/>
        <p:txBody>
          <a:bodyPr/>
          <a:lstStyle/>
          <a:p>
            <a:pPr eaLnBrk="1" hangingPunct="1"/>
            <a:r>
              <a:rPr lang="en-US">
                <a:latin typeface="Arial" charset="0"/>
              </a:rPr>
              <a:t>Atmospheric Levels of Carbon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atin typeface="Arial" charset="0"/>
              </a:rPr>
              <a:t>The Flood and C-14 Dating</a:t>
            </a:r>
          </a:p>
        </p:txBody>
      </p:sp>
      <p:sp>
        <p:nvSpPr>
          <p:cNvPr id="41987" name="Rectangle 3"/>
          <p:cNvSpPr>
            <a:spLocks noGrp="1" noChangeArrowheads="1"/>
          </p:cNvSpPr>
          <p:nvPr>
            <p:ph type="body" idx="1"/>
          </p:nvPr>
        </p:nvSpPr>
        <p:spPr>
          <a:xfrm>
            <a:off x="744538" y="2503488"/>
            <a:ext cx="7772400" cy="2255837"/>
          </a:xfrm>
        </p:spPr>
        <p:txBody>
          <a:bodyPr/>
          <a:lstStyle/>
          <a:p>
            <a:pPr marL="0" indent="0" eaLnBrk="1" hangingPunct="1">
              <a:buFont typeface="Wingdings" charset="0"/>
              <a:buNone/>
            </a:pPr>
            <a:r>
              <a:rPr lang="ja-JP" altLang="en-US">
                <a:latin typeface="Arial" charset="0"/>
              </a:rPr>
              <a:t>“</a:t>
            </a:r>
            <a:r>
              <a:rPr lang="en-US">
                <a:latin typeface="Arial" charset="0"/>
              </a:rPr>
              <a:t>Assuming the Flood did occur, little if any C-14 may have existed before then. This would give anything older than the Flood a false appearance of great age.</a:t>
            </a:r>
            <a:r>
              <a:rPr lang="ja-JP" altLang="en-US">
                <a:latin typeface="Arial" charset="0"/>
              </a:rPr>
              <a:t>”</a:t>
            </a:r>
            <a:endParaRPr lang="en-US">
              <a:latin typeface="Arial" charset="0"/>
            </a:endParaRPr>
          </a:p>
        </p:txBody>
      </p:sp>
      <p:sp>
        <p:nvSpPr>
          <p:cNvPr id="41988" name="Text Box 4"/>
          <p:cNvSpPr txBox="1">
            <a:spLocks noChangeArrowheads="1"/>
          </p:cNvSpPr>
          <p:nvPr/>
        </p:nvSpPr>
        <p:spPr bwMode="auto">
          <a:xfrm>
            <a:off x="1073150" y="1335088"/>
            <a:ext cx="72421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James Perloff, </a:t>
            </a:r>
            <a:r>
              <a:rPr lang="en-US" i="1"/>
              <a:t>Tornado in a Junkyard</a:t>
            </a:r>
            <a:r>
              <a:rPr lang="en-US"/>
              <a:t>, 1999, p. 140.</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354013" y="1311275"/>
            <a:ext cx="577532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Find a fossil with a measured ratio of 16 trillion to 1 (C12 to C14)</a:t>
            </a:r>
          </a:p>
        </p:txBody>
      </p:sp>
      <p:sp>
        <p:nvSpPr>
          <p:cNvPr id="43011" name="Text Box 7"/>
          <p:cNvSpPr txBox="1">
            <a:spLocks noChangeArrowheads="1"/>
          </p:cNvSpPr>
          <p:nvPr/>
        </p:nvSpPr>
        <p:spPr bwMode="auto">
          <a:xfrm>
            <a:off x="354013" y="2395538"/>
            <a:ext cx="7386637"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This means 4 half-lives have expired giving a date of about 23,000 years</a:t>
            </a:r>
          </a:p>
        </p:txBody>
      </p:sp>
      <p:sp>
        <p:nvSpPr>
          <p:cNvPr id="43012" name="Text Box 8"/>
          <p:cNvSpPr txBox="1">
            <a:spLocks noChangeArrowheads="1"/>
          </p:cNvSpPr>
          <p:nvPr/>
        </p:nvSpPr>
        <p:spPr bwMode="auto">
          <a:xfrm>
            <a:off x="282575" y="5110163"/>
            <a:ext cx="84899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u="sng"/>
              <a:t>8 trillion to 1</a:t>
            </a:r>
            <a:r>
              <a:rPr lang="en-US"/>
              <a:t>:  1 half-life instead of 4 – age 5,000</a:t>
            </a:r>
          </a:p>
        </p:txBody>
      </p:sp>
      <p:sp>
        <p:nvSpPr>
          <p:cNvPr id="97290" name="Text Box 10"/>
          <p:cNvSpPr txBox="1">
            <a:spLocks noChangeArrowheads="1"/>
          </p:cNvSpPr>
          <p:nvPr/>
        </p:nvSpPr>
        <p:spPr bwMode="auto">
          <a:xfrm>
            <a:off x="319088" y="3775075"/>
            <a:ext cx="4383087" cy="519113"/>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solidFill>
                  <a:srgbClr val="000066"/>
                </a:solidFill>
                <a:effectLst>
                  <a:outerShdw blurRad="38100" dist="38100" dir="2700000" algn="tl">
                    <a:srgbClr val="000000"/>
                  </a:outerShdw>
                </a:effectLst>
              </a:rPr>
              <a:t>What if the ratio started at:</a:t>
            </a:r>
          </a:p>
        </p:txBody>
      </p:sp>
      <p:pic>
        <p:nvPicPr>
          <p:cNvPr id="43014"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2863" y="1408113"/>
            <a:ext cx="2265362" cy="731837"/>
          </a:xfrm>
          <a:prstGeom prst="rect">
            <a:avLst/>
          </a:prstGeom>
          <a:noFill/>
          <a:ln w="28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43015" name="Text Box 13"/>
          <p:cNvSpPr txBox="1">
            <a:spLocks noChangeArrowheads="1"/>
          </p:cNvSpPr>
          <p:nvPr/>
        </p:nvSpPr>
        <p:spPr bwMode="auto">
          <a:xfrm>
            <a:off x="319088" y="4414838"/>
            <a:ext cx="8345487"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u="sng"/>
              <a:t>2 trillion to 1</a:t>
            </a:r>
            <a:r>
              <a:rPr lang="en-US"/>
              <a:t>:  3 half-lives instead of 4 – age 17,000</a:t>
            </a:r>
          </a:p>
        </p:txBody>
      </p:sp>
      <p:sp>
        <p:nvSpPr>
          <p:cNvPr id="97296" name="Rectangle 16"/>
          <p:cNvSpPr>
            <a:spLocks noGrp="1" noChangeArrowheads="1"/>
          </p:cNvSpPr>
          <p:nvPr>
            <p:ph type="title"/>
          </p:nvPr>
        </p:nvSpPr>
        <p:spPr/>
        <p:txBody>
          <a:bodyPr/>
          <a:lstStyle/>
          <a:p>
            <a:pPr eaLnBrk="1" hangingPunct="1"/>
            <a:r>
              <a:rPr lang="en-US">
                <a:latin typeface="Arial" charset="0"/>
              </a:rPr>
              <a:t>Example of Dating Assumptions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atin typeface="Arial" charset="0"/>
              </a:rPr>
              <a:t>The Assumption: Equilibrium</a:t>
            </a:r>
          </a:p>
        </p:txBody>
      </p:sp>
      <p:sp>
        <p:nvSpPr>
          <p:cNvPr id="45059" name="Rectangle 3"/>
          <p:cNvSpPr>
            <a:spLocks noGrp="1" noChangeArrowheads="1"/>
          </p:cNvSpPr>
          <p:nvPr>
            <p:ph type="body" idx="1"/>
          </p:nvPr>
        </p:nvSpPr>
        <p:spPr>
          <a:xfrm>
            <a:off x="684213" y="2592388"/>
            <a:ext cx="7772400" cy="2214562"/>
          </a:xfrm>
        </p:spPr>
        <p:txBody>
          <a:bodyPr/>
          <a:lstStyle/>
          <a:p>
            <a:pPr marL="0" indent="0" eaLnBrk="1" hangingPunct="1">
              <a:buFont typeface="Wingdings" charset="0"/>
              <a:buNone/>
            </a:pPr>
            <a:r>
              <a:rPr lang="ja-JP" altLang="en-US">
                <a:latin typeface="Arial" charset="0"/>
              </a:rPr>
              <a:t>“</a:t>
            </a:r>
            <a:r>
              <a:rPr lang="en-US">
                <a:latin typeface="Arial" charset="0"/>
              </a:rPr>
              <a:t>We know that the assumption that the biospheric inventory of C</a:t>
            </a:r>
            <a:r>
              <a:rPr lang="en-US" baseline="30000">
                <a:latin typeface="Arial" charset="0"/>
              </a:rPr>
              <a:t>14</a:t>
            </a:r>
            <a:r>
              <a:rPr lang="en-US">
                <a:latin typeface="Arial" charset="0"/>
              </a:rPr>
              <a:t> has remained constant over the past 50,000 years or so </a:t>
            </a:r>
            <a:r>
              <a:rPr lang="en-US" b="1">
                <a:latin typeface="Arial" charset="0"/>
              </a:rPr>
              <a:t>is not true</a:t>
            </a:r>
            <a:r>
              <a:rPr lang="en-US">
                <a:latin typeface="Arial" charset="0"/>
              </a:rPr>
              <a:t>.</a:t>
            </a:r>
            <a:r>
              <a:rPr lang="ja-JP" altLang="en-US">
                <a:latin typeface="Arial" charset="0"/>
              </a:rPr>
              <a:t>”</a:t>
            </a:r>
            <a:endParaRPr lang="en-US">
              <a:latin typeface="Arial" charset="0"/>
            </a:endParaRPr>
          </a:p>
        </p:txBody>
      </p:sp>
      <p:sp>
        <p:nvSpPr>
          <p:cNvPr id="45060" name="Text Box 4"/>
          <p:cNvSpPr txBox="1">
            <a:spLocks noChangeArrowheads="1"/>
          </p:cNvSpPr>
          <p:nvPr/>
        </p:nvSpPr>
        <p:spPr bwMode="auto">
          <a:xfrm>
            <a:off x="841375" y="1306513"/>
            <a:ext cx="746125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Elizabeth K. Ralph and Henry M. Michael, </a:t>
            </a:r>
            <a:r>
              <a:rPr lang="ja-JP" altLang="en-US" sz="2400"/>
              <a:t>“</a:t>
            </a:r>
            <a:r>
              <a:rPr lang="en-US" sz="2400"/>
              <a:t>Twenty-five Years of Radiocarbon Dating,</a:t>
            </a:r>
            <a:r>
              <a:rPr lang="ja-JP" altLang="en-US" sz="2400"/>
              <a:t>”</a:t>
            </a:r>
            <a:r>
              <a:rPr lang="en-US" sz="2400"/>
              <a:t> </a:t>
            </a:r>
            <a:r>
              <a:rPr lang="en-US" sz="2400" i="1"/>
              <a:t>American Scientist</a:t>
            </a:r>
            <a:r>
              <a:rPr lang="en-US" sz="2400"/>
              <a:t>, Sep/Oct 1974</a:t>
            </a:r>
          </a:p>
        </p:txBody>
      </p:sp>
      <p:sp>
        <p:nvSpPr>
          <p:cNvPr id="45061" name="AutoShape 5"/>
          <p:cNvSpPr>
            <a:spLocks noChangeArrowheads="1"/>
          </p:cNvSpPr>
          <p:nvPr/>
        </p:nvSpPr>
        <p:spPr bwMode="auto">
          <a:xfrm>
            <a:off x="4281488" y="4397375"/>
            <a:ext cx="755650" cy="871538"/>
          </a:xfrm>
          <a:prstGeom prst="downArrow">
            <a:avLst>
              <a:gd name="adj1" fmla="val 50000"/>
              <a:gd name="adj2" fmla="val 28834"/>
            </a:avLst>
          </a:prstGeom>
          <a:solidFill>
            <a:srgbClr val="000066"/>
          </a:solidFill>
          <a:ln>
            <a:noFill/>
          </a:ln>
          <a:effectLst>
            <a:prstShdw prst="shdw17" dist="17961" dir="2700000">
              <a:srgbClr val="00003D">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45062" name="Text Box 6"/>
          <p:cNvSpPr txBox="1">
            <a:spLocks noChangeArrowheads="1"/>
          </p:cNvSpPr>
          <p:nvPr/>
        </p:nvSpPr>
        <p:spPr bwMode="auto">
          <a:xfrm>
            <a:off x="1739900" y="5414963"/>
            <a:ext cx="5835650" cy="974725"/>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The assumption carbon-14 dating is based upon is FALSE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527050" y="2316163"/>
            <a:ext cx="8148638" cy="1312862"/>
          </a:xfrm>
        </p:spPr>
        <p:txBody>
          <a:bodyPr/>
          <a:lstStyle/>
          <a:p>
            <a:pPr eaLnBrk="1" hangingPunct="1"/>
            <a:r>
              <a:rPr lang="en-US" sz="2800">
                <a:latin typeface="Arial" charset="0"/>
              </a:rPr>
              <a:t>If we detect C-14, it is good evidence that it is not millions of years old</a:t>
            </a:r>
          </a:p>
        </p:txBody>
      </p:sp>
      <p:sp>
        <p:nvSpPr>
          <p:cNvPr id="46083" name="Text Box 4"/>
          <p:cNvSpPr txBox="1">
            <a:spLocks noChangeArrowheads="1"/>
          </p:cNvSpPr>
          <p:nvPr/>
        </p:nvSpPr>
        <p:spPr bwMode="auto">
          <a:xfrm>
            <a:off x="522288" y="3817938"/>
            <a:ext cx="8026400" cy="97472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Coal should not contain any detectable C-14. However, coal has been found to contain C-14</a:t>
            </a:r>
          </a:p>
        </p:txBody>
      </p:sp>
      <p:sp>
        <p:nvSpPr>
          <p:cNvPr id="46084" name="Text Box 5"/>
          <p:cNvSpPr txBox="1">
            <a:spLocks noChangeArrowheads="1"/>
          </p:cNvSpPr>
          <p:nvPr/>
        </p:nvSpPr>
        <p:spPr bwMode="auto">
          <a:xfrm>
            <a:off x="1233488" y="5097463"/>
            <a:ext cx="6705600" cy="974725"/>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Fossil woods estimated to be over 200 million years old still contain C-14</a:t>
            </a:r>
          </a:p>
        </p:txBody>
      </p:sp>
      <p:sp>
        <p:nvSpPr>
          <p:cNvPr id="46085" name="Text Box 6"/>
          <p:cNvSpPr txBox="1">
            <a:spLocks noChangeArrowheads="1"/>
          </p:cNvSpPr>
          <p:nvPr/>
        </p:nvSpPr>
        <p:spPr bwMode="auto">
          <a:xfrm>
            <a:off x="527050" y="1336675"/>
            <a:ext cx="809942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65138" indent="-465138"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a:t>Anything older than 60,000 years should have no detectable C-14</a:t>
            </a:r>
          </a:p>
        </p:txBody>
      </p:sp>
      <p:sp>
        <p:nvSpPr>
          <p:cNvPr id="93191" name="Rectangle 7"/>
          <p:cNvSpPr>
            <a:spLocks noGrp="1" noChangeArrowheads="1"/>
          </p:cNvSpPr>
          <p:nvPr>
            <p:ph type="title"/>
          </p:nvPr>
        </p:nvSpPr>
        <p:spPr/>
        <p:txBody>
          <a:bodyPr/>
          <a:lstStyle/>
          <a:p>
            <a:pPr eaLnBrk="1" hangingPunct="1"/>
            <a:r>
              <a:rPr lang="en-US">
                <a:latin typeface="Arial" charset="0"/>
              </a:rPr>
              <a:t>Carbon-14 and 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42888" y="1158875"/>
            <a:ext cx="8723312" cy="3051175"/>
          </a:xfrm>
        </p:spPr>
        <p:txBody>
          <a:bodyPr/>
          <a:lstStyle/>
          <a:p>
            <a:pPr eaLnBrk="1" hangingPunct="1">
              <a:lnSpc>
                <a:spcPct val="80000"/>
              </a:lnSpc>
            </a:pPr>
            <a:r>
              <a:rPr lang="en-US">
                <a:latin typeface="Arial" charset="0"/>
              </a:rPr>
              <a:t>Fundamental unit of matter</a:t>
            </a:r>
          </a:p>
          <a:p>
            <a:pPr eaLnBrk="1" hangingPunct="1">
              <a:lnSpc>
                <a:spcPct val="80000"/>
              </a:lnSpc>
              <a:spcBef>
                <a:spcPct val="40000"/>
              </a:spcBef>
            </a:pPr>
            <a:r>
              <a:rPr lang="en-US">
                <a:latin typeface="Arial" charset="0"/>
              </a:rPr>
              <a:t>Made up of components called subatomic particles</a:t>
            </a:r>
          </a:p>
          <a:p>
            <a:pPr lvl="1" eaLnBrk="1" hangingPunct="1">
              <a:lnSpc>
                <a:spcPct val="80000"/>
              </a:lnSpc>
              <a:buSzPct val="75000"/>
            </a:pPr>
            <a:r>
              <a:rPr lang="en-US">
                <a:latin typeface="Arial" charset="0"/>
                <a:ea typeface="ＭＳ Ｐゴシック" charset="0"/>
              </a:rPr>
              <a:t>Proton (positive charge)</a:t>
            </a:r>
          </a:p>
          <a:p>
            <a:pPr lvl="1" eaLnBrk="1" hangingPunct="1">
              <a:lnSpc>
                <a:spcPct val="80000"/>
              </a:lnSpc>
              <a:buSzPct val="75000"/>
            </a:pPr>
            <a:r>
              <a:rPr lang="en-US">
                <a:latin typeface="Arial" charset="0"/>
                <a:ea typeface="ＭＳ Ｐゴシック" charset="0"/>
              </a:rPr>
              <a:t>Neutron (no electrical charge)</a:t>
            </a:r>
          </a:p>
          <a:p>
            <a:pPr lvl="1" eaLnBrk="1" hangingPunct="1">
              <a:lnSpc>
                <a:spcPct val="80000"/>
              </a:lnSpc>
              <a:buSzPct val="75000"/>
            </a:pPr>
            <a:r>
              <a:rPr lang="en-US">
                <a:latin typeface="Arial" charset="0"/>
                <a:ea typeface="ＭＳ Ｐゴシック" charset="0"/>
              </a:rPr>
              <a:t>Electron (negative charge)</a:t>
            </a:r>
          </a:p>
        </p:txBody>
      </p:sp>
      <p:grpSp>
        <p:nvGrpSpPr>
          <p:cNvPr id="16387" name="Group 4"/>
          <p:cNvGrpSpPr>
            <a:grpSpLocks/>
          </p:cNvGrpSpPr>
          <p:nvPr/>
        </p:nvGrpSpPr>
        <p:grpSpPr bwMode="auto">
          <a:xfrm>
            <a:off x="5772150" y="4057650"/>
            <a:ext cx="2590800" cy="2533650"/>
            <a:chOff x="3636" y="2556"/>
            <a:chExt cx="1632" cy="1596"/>
          </a:xfrm>
        </p:grpSpPr>
        <p:sp>
          <p:nvSpPr>
            <p:cNvPr id="16393" name="Oval 5"/>
            <p:cNvSpPr>
              <a:spLocks noChangeArrowheads="1"/>
            </p:cNvSpPr>
            <p:nvPr/>
          </p:nvSpPr>
          <p:spPr bwMode="auto">
            <a:xfrm>
              <a:off x="3708" y="2592"/>
              <a:ext cx="1560" cy="1560"/>
            </a:xfrm>
            <a:prstGeom prst="ellipse">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4" name="Oval 6"/>
            <p:cNvSpPr>
              <a:spLocks noChangeArrowheads="1"/>
            </p:cNvSpPr>
            <p:nvPr/>
          </p:nvSpPr>
          <p:spPr bwMode="auto">
            <a:xfrm>
              <a:off x="3948" y="2832"/>
              <a:ext cx="1068" cy="1068"/>
            </a:xfrm>
            <a:prstGeom prst="ellipse">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 name="Oval 7"/>
            <p:cNvSpPr>
              <a:spLocks noChangeArrowheads="1"/>
            </p:cNvSpPr>
            <p:nvPr/>
          </p:nvSpPr>
          <p:spPr bwMode="auto">
            <a:xfrm>
              <a:off x="4872" y="2676"/>
              <a:ext cx="144" cy="144"/>
            </a:xfrm>
            <a:prstGeom prst="ellipse">
              <a:avLst/>
            </a:prstGeom>
            <a:solidFill>
              <a:srgbClr val="FFFF00"/>
            </a:solidFill>
            <a:ln w="19050">
              <a:solidFill>
                <a:schemeClr val="tx1"/>
              </a:solidFill>
              <a:round/>
              <a:headEnd/>
              <a:tailEnd/>
            </a:ln>
          </p:spPr>
          <p:txBody>
            <a:bodyPr wrap="none" anchor="ctr"/>
            <a:lstStyle/>
            <a:p>
              <a:endParaRPr lang="en-US"/>
            </a:p>
          </p:txBody>
        </p:sp>
        <p:sp>
          <p:nvSpPr>
            <p:cNvPr id="16396" name="Oval 8"/>
            <p:cNvSpPr>
              <a:spLocks noChangeArrowheads="1"/>
            </p:cNvSpPr>
            <p:nvPr/>
          </p:nvSpPr>
          <p:spPr bwMode="auto">
            <a:xfrm>
              <a:off x="3636" y="3456"/>
              <a:ext cx="144" cy="144"/>
            </a:xfrm>
            <a:prstGeom prst="ellipse">
              <a:avLst/>
            </a:prstGeom>
            <a:solidFill>
              <a:srgbClr val="FFFF00"/>
            </a:solidFill>
            <a:ln w="19050">
              <a:solidFill>
                <a:schemeClr val="tx1"/>
              </a:solidFill>
              <a:round/>
              <a:headEnd/>
              <a:tailEnd/>
            </a:ln>
          </p:spPr>
          <p:txBody>
            <a:bodyPr wrap="none" anchor="ctr"/>
            <a:lstStyle/>
            <a:p>
              <a:endParaRPr lang="en-US"/>
            </a:p>
          </p:txBody>
        </p:sp>
        <p:sp>
          <p:nvSpPr>
            <p:cNvPr id="16397" name="Oval 9"/>
            <p:cNvSpPr>
              <a:spLocks noChangeArrowheads="1"/>
            </p:cNvSpPr>
            <p:nvPr/>
          </p:nvSpPr>
          <p:spPr bwMode="auto">
            <a:xfrm>
              <a:off x="3708" y="3648"/>
              <a:ext cx="144" cy="144"/>
            </a:xfrm>
            <a:prstGeom prst="ellipse">
              <a:avLst/>
            </a:prstGeom>
            <a:solidFill>
              <a:srgbClr val="FFFF00"/>
            </a:solidFill>
            <a:ln w="19050">
              <a:solidFill>
                <a:schemeClr val="tx1"/>
              </a:solidFill>
              <a:round/>
              <a:headEnd/>
              <a:tailEnd/>
            </a:ln>
          </p:spPr>
          <p:txBody>
            <a:bodyPr wrap="none" anchor="ctr"/>
            <a:lstStyle/>
            <a:p>
              <a:endParaRPr lang="en-US"/>
            </a:p>
          </p:txBody>
        </p:sp>
        <p:sp>
          <p:nvSpPr>
            <p:cNvPr id="16398" name="Oval 10"/>
            <p:cNvSpPr>
              <a:spLocks noChangeArrowheads="1"/>
            </p:cNvSpPr>
            <p:nvPr/>
          </p:nvSpPr>
          <p:spPr bwMode="auto">
            <a:xfrm>
              <a:off x="4644" y="2556"/>
              <a:ext cx="144" cy="144"/>
            </a:xfrm>
            <a:prstGeom prst="ellipse">
              <a:avLst/>
            </a:prstGeom>
            <a:solidFill>
              <a:srgbClr val="FFFF00"/>
            </a:solidFill>
            <a:ln w="19050">
              <a:solidFill>
                <a:schemeClr val="tx1"/>
              </a:solidFill>
              <a:round/>
              <a:headEnd/>
              <a:tailEnd/>
            </a:ln>
          </p:spPr>
          <p:txBody>
            <a:bodyPr wrap="none" anchor="ctr"/>
            <a:lstStyle/>
            <a:p>
              <a:endParaRPr lang="en-US"/>
            </a:p>
          </p:txBody>
        </p:sp>
        <p:sp>
          <p:nvSpPr>
            <p:cNvPr id="16399" name="Oval 11"/>
            <p:cNvSpPr>
              <a:spLocks noChangeArrowheads="1"/>
            </p:cNvSpPr>
            <p:nvPr/>
          </p:nvSpPr>
          <p:spPr bwMode="auto">
            <a:xfrm>
              <a:off x="3900" y="3300"/>
              <a:ext cx="144" cy="144"/>
            </a:xfrm>
            <a:prstGeom prst="ellipse">
              <a:avLst/>
            </a:prstGeom>
            <a:solidFill>
              <a:srgbClr val="FFFF00"/>
            </a:solidFill>
            <a:ln w="19050">
              <a:solidFill>
                <a:schemeClr val="tx1"/>
              </a:solidFill>
              <a:round/>
              <a:headEnd/>
              <a:tailEnd/>
            </a:ln>
          </p:spPr>
          <p:txBody>
            <a:bodyPr wrap="none" anchor="ctr"/>
            <a:lstStyle/>
            <a:p>
              <a:endParaRPr lang="en-US"/>
            </a:p>
          </p:txBody>
        </p:sp>
        <p:sp>
          <p:nvSpPr>
            <p:cNvPr id="16400" name="Oval 12"/>
            <p:cNvSpPr>
              <a:spLocks noChangeArrowheads="1"/>
            </p:cNvSpPr>
            <p:nvPr/>
          </p:nvSpPr>
          <p:spPr bwMode="auto">
            <a:xfrm>
              <a:off x="4944" y="3252"/>
              <a:ext cx="144" cy="144"/>
            </a:xfrm>
            <a:prstGeom prst="ellipse">
              <a:avLst/>
            </a:prstGeom>
            <a:solidFill>
              <a:srgbClr val="FFFF00"/>
            </a:solidFill>
            <a:ln w="19050">
              <a:solidFill>
                <a:schemeClr val="tx1"/>
              </a:solidFill>
              <a:round/>
              <a:headEnd/>
              <a:tailEnd/>
            </a:ln>
          </p:spPr>
          <p:txBody>
            <a:bodyPr wrap="none" anchor="ctr"/>
            <a:lstStyle/>
            <a:p>
              <a:endParaRPr lang="en-US"/>
            </a:p>
          </p:txBody>
        </p:sp>
        <p:grpSp>
          <p:nvGrpSpPr>
            <p:cNvPr id="16401" name="Group 13"/>
            <p:cNvGrpSpPr>
              <a:grpSpLocks/>
            </p:cNvGrpSpPr>
            <p:nvPr/>
          </p:nvGrpSpPr>
          <p:grpSpPr bwMode="auto">
            <a:xfrm>
              <a:off x="4248" y="3096"/>
              <a:ext cx="461" cy="468"/>
              <a:chOff x="4248" y="3096"/>
              <a:chExt cx="461" cy="468"/>
            </a:xfrm>
          </p:grpSpPr>
          <p:sp>
            <p:nvSpPr>
              <p:cNvPr id="16402" name="Oval 14"/>
              <p:cNvSpPr>
                <a:spLocks noChangeArrowheads="1"/>
              </p:cNvSpPr>
              <p:nvPr/>
            </p:nvSpPr>
            <p:spPr bwMode="auto">
              <a:xfrm>
                <a:off x="4248" y="3228"/>
                <a:ext cx="144" cy="144"/>
              </a:xfrm>
              <a:prstGeom prst="ellipse">
                <a:avLst/>
              </a:prstGeom>
              <a:solidFill>
                <a:srgbClr val="FF3300"/>
              </a:solidFill>
              <a:ln w="9525">
                <a:solidFill>
                  <a:schemeClr val="tx1"/>
                </a:solidFill>
                <a:round/>
                <a:headEnd/>
                <a:tailEnd/>
              </a:ln>
            </p:spPr>
            <p:txBody>
              <a:bodyPr wrap="none" anchor="ctr"/>
              <a:lstStyle/>
              <a:p>
                <a:endParaRPr lang="en-US"/>
              </a:p>
            </p:txBody>
          </p:sp>
          <p:sp>
            <p:nvSpPr>
              <p:cNvPr id="16403" name="Oval 15"/>
              <p:cNvSpPr>
                <a:spLocks noChangeArrowheads="1"/>
              </p:cNvSpPr>
              <p:nvPr/>
            </p:nvSpPr>
            <p:spPr bwMode="auto">
              <a:xfrm>
                <a:off x="4428" y="3180"/>
                <a:ext cx="144" cy="144"/>
              </a:xfrm>
              <a:prstGeom prst="ellipse">
                <a:avLst/>
              </a:prstGeom>
              <a:solidFill>
                <a:srgbClr val="66FF66"/>
              </a:solidFill>
              <a:ln w="9525">
                <a:solidFill>
                  <a:schemeClr val="tx1"/>
                </a:solidFill>
                <a:round/>
                <a:headEnd/>
                <a:tailEnd/>
              </a:ln>
            </p:spPr>
            <p:txBody>
              <a:bodyPr wrap="none" anchor="ctr"/>
              <a:lstStyle/>
              <a:p>
                <a:endParaRPr lang="en-US"/>
              </a:p>
            </p:txBody>
          </p:sp>
          <p:sp>
            <p:nvSpPr>
              <p:cNvPr id="16404" name="Oval 16"/>
              <p:cNvSpPr>
                <a:spLocks noChangeArrowheads="1"/>
              </p:cNvSpPr>
              <p:nvPr/>
            </p:nvSpPr>
            <p:spPr bwMode="auto">
              <a:xfrm>
                <a:off x="4344" y="3324"/>
                <a:ext cx="144" cy="144"/>
              </a:xfrm>
              <a:prstGeom prst="ellipse">
                <a:avLst/>
              </a:prstGeom>
              <a:solidFill>
                <a:srgbClr val="FF3300"/>
              </a:solidFill>
              <a:ln w="9525">
                <a:solidFill>
                  <a:schemeClr val="tx1"/>
                </a:solidFill>
                <a:round/>
                <a:headEnd/>
                <a:tailEnd/>
              </a:ln>
            </p:spPr>
            <p:txBody>
              <a:bodyPr wrap="none" anchor="ctr"/>
              <a:lstStyle/>
              <a:p>
                <a:endParaRPr lang="en-US"/>
              </a:p>
            </p:txBody>
          </p:sp>
          <p:sp>
            <p:nvSpPr>
              <p:cNvPr id="16405" name="Oval 17"/>
              <p:cNvSpPr>
                <a:spLocks noChangeArrowheads="1"/>
              </p:cNvSpPr>
              <p:nvPr/>
            </p:nvSpPr>
            <p:spPr bwMode="auto">
              <a:xfrm>
                <a:off x="4488" y="3384"/>
                <a:ext cx="144" cy="144"/>
              </a:xfrm>
              <a:prstGeom prst="ellipse">
                <a:avLst/>
              </a:prstGeom>
              <a:solidFill>
                <a:srgbClr val="66FF66"/>
              </a:solidFill>
              <a:ln w="9525">
                <a:solidFill>
                  <a:schemeClr val="tx1"/>
                </a:solidFill>
                <a:round/>
                <a:headEnd/>
                <a:tailEnd/>
              </a:ln>
            </p:spPr>
            <p:txBody>
              <a:bodyPr wrap="none" anchor="ctr"/>
              <a:lstStyle/>
              <a:p>
                <a:endParaRPr lang="en-US"/>
              </a:p>
            </p:txBody>
          </p:sp>
          <p:sp>
            <p:nvSpPr>
              <p:cNvPr id="16406" name="Oval 18"/>
              <p:cNvSpPr>
                <a:spLocks noChangeArrowheads="1"/>
              </p:cNvSpPr>
              <p:nvPr/>
            </p:nvSpPr>
            <p:spPr bwMode="auto">
              <a:xfrm>
                <a:off x="4440" y="3300"/>
                <a:ext cx="144" cy="144"/>
              </a:xfrm>
              <a:prstGeom prst="ellipse">
                <a:avLst/>
              </a:prstGeom>
              <a:solidFill>
                <a:srgbClr val="FF3300"/>
              </a:solidFill>
              <a:ln w="9525">
                <a:solidFill>
                  <a:schemeClr val="tx1"/>
                </a:solidFill>
                <a:round/>
                <a:headEnd/>
                <a:tailEnd/>
              </a:ln>
            </p:spPr>
            <p:txBody>
              <a:bodyPr wrap="none" anchor="ctr"/>
              <a:lstStyle/>
              <a:p>
                <a:endParaRPr lang="en-US"/>
              </a:p>
            </p:txBody>
          </p:sp>
          <p:sp>
            <p:nvSpPr>
              <p:cNvPr id="16407" name="Oval 19"/>
              <p:cNvSpPr>
                <a:spLocks noChangeArrowheads="1"/>
              </p:cNvSpPr>
              <p:nvPr/>
            </p:nvSpPr>
            <p:spPr bwMode="auto">
              <a:xfrm>
                <a:off x="4332" y="3168"/>
                <a:ext cx="144" cy="144"/>
              </a:xfrm>
              <a:prstGeom prst="ellipse">
                <a:avLst/>
              </a:prstGeom>
              <a:solidFill>
                <a:srgbClr val="66FF66"/>
              </a:solidFill>
              <a:ln w="9525">
                <a:solidFill>
                  <a:schemeClr val="tx1"/>
                </a:solidFill>
                <a:round/>
                <a:headEnd/>
                <a:tailEnd/>
              </a:ln>
            </p:spPr>
            <p:txBody>
              <a:bodyPr wrap="none" anchor="ctr"/>
              <a:lstStyle/>
              <a:p>
                <a:endParaRPr lang="en-US"/>
              </a:p>
            </p:txBody>
          </p:sp>
          <p:sp>
            <p:nvSpPr>
              <p:cNvPr id="16408" name="Oval 20"/>
              <p:cNvSpPr>
                <a:spLocks noChangeArrowheads="1"/>
              </p:cNvSpPr>
              <p:nvPr/>
            </p:nvSpPr>
            <p:spPr bwMode="auto">
              <a:xfrm>
                <a:off x="4380" y="3096"/>
                <a:ext cx="144" cy="144"/>
              </a:xfrm>
              <a:prstGeom prst="ellipse">
                <a:avLst/>
              </a:prstGeom>
              <a:solidFill>
                <a:srgbClr val="FF3300"/>
              </a:solidFill>
              <a:ln w="9525">
                <a:solidFill>
                  <a:schemeClr val="tx1"/>
                </a:solidFill>
                <a:round/>
                <a:headEnd/>
                <a:tailEnd/>
              </a:ln>
            </p:spPr>
            <p:txBody>
              <a:bodyPr wrap="none" anchor="ctr"/>
              <a:lstStyle/>
              <a:p>
                <a:endParaRPr lang="en-US"/>
              </a:p>
            </p:txBody>
          </p:sp>
          <p:sp>
            <p:nvSpPr>
              <p:cNvPr id="16409" name="Oval 21"/>
              <p:cNvSpPr>
                <a:spLocks noChangeArrowheads="1"/>
              </p:cNvSpPr>
              <p:nvPr/>
            </p:nvSpPr>
            <p:spPr bwMode="auto">
              <a:xfrm>
                <a:off x="4248" y="3300"/>
                <a:ext cx="144" cy="144"/>
              </a:xfrm>
              <a:prstGeom prst="ellipse">
                <a:avLst/>
              </a:prstGeom>
              <a:solidFill>
                <a:srgbClr val="66FF66"/>
              </a:solidFill>
              <a:ln w="9525">
                <a:solidFill>
                  <a:schemeClr val="tx1"/>
                </a:solidFill>
                <a:round/>
                <a:headEnd/>
                <a:tailEnd/>
              </a:ln>
            </p:spPr>
            <p:txBody>
              <a:bodyPr wrap="none" anchor="ctr"/>
              <a:lstStyle/>
              <a:p>
                <a:endParaRPr lang="en-US"/>
              </a:p>
            </p:txBody>
          </p:sp>
          <p:sp>
            <p:nvSpPr>
              <p:cNvPr id="16410" name="Oval 22"/>
              <p:cNvSpPr>
                <a:spLocks noChangeArrowheads="1"/>
              </p:cNvSpPr>
              <p:nvPr/>
            </p:nvSpPr>
            <p:spPr bwMode="auto">
              <a:xfrm>
                <a:off x="4524" y="3216"/>
                <a:ext cx="144" cy="144"/>
              </a:xfrm>
              <a:prstGeom prst="ellipse">
                <a:avLst/>
              </a:prstGeom>
              <a:solidFill>
                <a:srgbClr val="FF3300"/>
              </a:solidFill>
              <a:ln w="9525">
                <a:solidFill>
                  <a:schemeClr val="tx1"/>
                </a:solidFill>
                <a:round/>
                <a:headEnd/>
                <a:tailEnd/>
              </a:ln>
            </p:spPr>
            <p:txBody>
              <a:bodyPr wrap="none" anchor="ctr"/>
              <a:lstStyle/>
              <a:p>
                <a:endParaRPr lang="en-US"/>
              </a:p>
            </p:txBody>
          </p:sp>
          <p:sp>
            <p:nvSpPr>
              <p:cNvPr id="16411" name="Oval 23"/>
              <p:cNvSpPr>
                <a:spLocks noChangeArrowheads="1"/>
              </p:cNvSpPr>
              <p:nvPr/>
            </p:nvSpPr>
            <p:spPr bwMode="auto">
              <a:xfrm>
                <a:off x="4344" y="3420"/>
                <a:ext cx="144" cy="144"/>
              </a:xfrm>
              <a:prstGeom prst="ellipse">
                <a:avLst/>
              </a:prstGeom>
              <a:solidFill>
                <a:srgbClr val="66FF66"/>
              </a:solidFill>
              <a:ln w="9525">
                <a:solidFill>
                  <a:schemeClr val="tx1"/>
                </a:solidFill>
                <a:round/>
                <a:headEnd/>
                <a:tailEnd/>
              </a:ln>
            </p:spPr>
            <p:txBody>
              <a:bodyPr wrap="none" anchor="ctr"/>
              <a:lstStyle/>
              <a:p>
                <a:endParaRPr lang="en-US"/>
              </a:p>
            </p:txBody>
          </p:sp>
          <p:sp>
            <p:nvSpPr>
              <p:cNvPr id="16412" name="Oval 24"/>
              <p:cNvSpPr>
                <a:spLocks noChangeArrowheads="1"/>
              </p:cNvSpPr>
              <p:nvPr/>
            </p:nvSpPr>
            <p:spPr bwMode="auto">
              <a:xfrm>
                <a:off x="4565" y="3247"/>
                <a:ext cx="144" cy="144"/>
              </a:xfrm>
              <a:prstGeom prst="ellipse">
                <a:avLst/>
              </a:prstGeom>
              <a:solidFill>
                <a:srgbClr val="66FF66"/>
              </a:solidFill>
              <a:ln w="9525">
                <a:solidFill>
                  <a:schemeClr val="tx1"/>
                </a:solidFill>
                <a:round/>
                <a:headEnd/>
                <a:tailEnd/>
              </a:ln>
            </p:spPr>
            <p:txBody>
              <a:bodyPr wrap="none" anchor="ctr"/>
              <a:lstStyle/>
              <a:p>
                <a:endParaRPr lang="en-US"/>
              </a:p>
            </p:txBody>
          </p:sp>
        </p:grpSp>
      </p:grpSp>
      <p:sp>
        <p:nvSpPr>
          <p:cNvPr id="62489" name="Text Box 25"/>
          <p:cNvSpPr txBox="1">
            <a:spLocks noChangeArrowheads="1"/>
          </p:cNvSpPr>
          <p:nvPr/>
        </p:nvSpPr>
        <p:spPr bwMode="auto">
          <a:xfrm>
            <a:off x="2568575" y="5481638"/>
            <a:ext cx="2403475" cy="641350"/>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600" b="1">
                <a:solidFill>
                  <a:srgbClr val="000066"/>
                </a:solidFill>
                <a:effectLst>
                  <a:outerShdw blurRad="38100" dist="38100" dir="2700000" algn="tl">
                    <a:srgbClr val="000000"/>
                  </a:outerShdw>
                </a:effectLst>
              </a:rPr>
              <a:t>Electron</a:t>
            </a:r>
          </a:p>
        </p:txBody>
      </p:sp>
      <p:sp>
        <p:nvSpPr>
          <p:cNvPr id="62490" name="Text Box 26"/>
          <p:cNvSpPr txBox="1">
            <a:spLocks noChangeArrowheads="1"/>
          </p:cNvSpPr>
          <p:nvPr/>
        </p:nvSpPr>
        <p:spPr bwMode="auto">
          <a:xfrm>
            <a:off x="3078163" y="4591050"/>
            <a:ext cx="2122487" cy="641350"/>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600" b="1">
                <a:solidFill>
                  <a:srgbClr val="000066"/>
                </a:solidFill>
                <a:effectLst>
                  <a:outerShdw blurRad="38100" dist="38100" dir="2700000" algn="tl">
                    <a:srgbClr val="000000"/>
                  </a:outerShdw>
                </a:effectLst>
              </a:rPr>
              <a:t>Nucleus</a:t>
            </a:r>
          </a:p>
        </p:txBody>
      </p:sp>
      <p:sp>
        <p:nvSpPr>
          <p:cNvPr id="16390" name="Line 27"/>
          <p:cNvSpPr>
            <a:spLocks noChangeShapeType="1"/>
          </p:cNvSpPr>
          <p:nvPr/>
        </p:nvSpPr>
        <p:spPr bwMode="auto">
          <a:xfrm flipV="1">
            <a:off x="4705350" y="5638800"/>
            <a:ext cx="1085850" cy="11430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6391" name="Line 28"/>
          <p:cNvSpPr>
            <a:spLocks noChangeShapeType="1"/>
          </p:cNvSpPr>
          <p:nvPr/>
        </p:nvSpPr>
        <p:spPr bwMode="auto">
          <a:xfrm>
            <a:off x="5010150" y="4876800"/>
            <a:ext cx="1752600" cy="22860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2493" name="Rectangle 29"/>
          <p:cNvSpPr>
            <a:spLocks noGrp="1" noChangeArrowheads="1"/>
          </p:cNvSpPr>
          <p:nvPr>
            <p:ph type="title"/>
          </p:nvPr>
        </p:nvSpPr>
        <p:spPr/>
        <p:txBody>
          <a:bodyPr/>
          <a:lstStyle/>
          <a:p>
            <a:pPr eaLnBrk="1" hangingPunct="1"/>
            <a:r>
              <a:rPr lang="en-US">
                <a:latin typeface="Arial" charset="0"/>
              </a:rPr>
              <a:t>The Atom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latin typeface="Arial" charset="0"/>
              </a:rPr>
              <a:t>C-14 and Recent Dates</a:t>
            </a:r>
          </a:p>
        </p:txBody>
      </p:sp>
      <p:sp>
        <p:nvSpPr>
          <p:cNvPr id="47107" name="Rectangle 3"/>
          <p:cNvSpPr>
            <a:spLocks noGrp="1" noChangeArrowheads="1"/>
          </p:cNvSpPr>
          <p:nvPr>
            <p:ph type="body" idx="1"/>
          </p:nvPr>
        </p:nvSpPr>
        <p:spPr>
          <a:xfrm>
            <a:off x="438150" y="2940050"/>
            <a:ext cx="8223250" cy="3113088"/>
          </a:xfrm>
        </p:spPr>
        <p:txBody>
          <a:bodyPr/>
          <a:lstStyle/>
          <a:p>
            <a:pPr marL="0" indent="0" eaLnBrk="1" hangingPunct="1">
              <a:buFont typeface="Wingdings" charset="0"/>
              <a:buNone/>
            </a:pPr>
            <a:r>
              <a:rPr lang="en-US">
                <a:latin typeface="Arial" charset="0"/>
              </a:rPr>
              <a:t>Ancient human skeletons, when dated by the new Accelerator Mass Spectrometer technique, give surprisingly recent dates. In one study of eleven sets of ancient human bones, all were dated at about 5,000 radiocarbon years or less.</a:t>
            </a:r>
          </a:p>
        </p:txBody>
      </p:sp>
      <p:sp>
        <p:nvSpPr>
          <p:cNvPr id="47108" name="Text Box 4"/>
          <p:cNvSpPr txBox="1">
            <a:spLocks noChangeArrowheads="1"/>
          </p:cNvSpPr>
          <p:nvPr/>
        </p:nvSpPr>
        <p:spPr bwMode="auto">
          <a:xfrm>
            <a:off x="563563" y="1222375"/>
            <a:ext cx="7999412"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R. E. Taylor, </a:t>
            </a:r>
            <a:r>
              <a:rPr lang="ja-JP" altLang="en-US" sz="2400"/>
              <a:t>“</a:t>
            </a:r>
            <a:r>
              <a:rPr lang="en-US" sz="2400"/>
              <a:t>Major Revisions in the Pleistocene Age Assignments for North American human Skeletons by C-14 Accelerator Mass Spectrometry</a:t>
            </a:r>
            <a:r>
              <a:rPr lang="ja-JP" altLang="en-US" sz="2400"/>
              <a:t>”</a:t>
            </a:r>
            <a:r>
              <a:rPr lang="en-US" sz="2400"/>
              <a:t>, </a:t>
            </a:r>
            <a:r>
              <a:rPr lang="en-US" sz="2400" i="1"/>
              <a:t>American Antiquity</a:t>
            </a:r>
            <a:r>
              <a:rPr lang="en-US" sz="2400"/>
              <a:t>, Vol. 50, 1985, pp. 136-140.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atin typeface="Arial" charset="0"/>
              </a:rPr>
              <a:t>Carbon-14 Summary</a:t>
            </a:r>
          </a:p>
        </p:txBody>
      </p:sp>
      <p:sp>
        <p:nvSpPr>
          <p:cNvPr id="48131" name="Rectangle 3"/>
          <p:cNvSpPr>
            <a:spLocks noGrp="1" noChangeArrowheads="1"/>
          </p:cNvSpPr>
          <p:nvPr>
            <p:ph type="body" idx="1"/>
          </p:nvPr>
        </p:nvSpPr>
        <p:spPr>
          <a:xfrm>
            <a:off x="423863" y="1241425"/>
            <a:ext cx="8266112" cy="4724400"/>
          </a:xfrm>
        </p:spPr>
        <p:txBody>
          <a:bodyPr/>
          <a:lstStyle/>
          <a:p>
            <a:pPr eaLnBrk="1" hangingPunct="1"/>
            <a:r>
              <a:rPr lang="en-US" sz="2800">
                <a:latin typeface="Arial" charset="0"/>
              </a:rPr>
              <a:t>Carbon-14 can only be used to date organic material</a:t>
            </a:r>
          </a:p>
          <a:p>
            <a:pPr eaLnBrk="1" hangingPunct="1"/>
            <a:r>
              <a:rPr lang="en-US" sz="2800">
                <a:latin typeface="Arial" charset="0"/>
              </a:rPr>
              <a:t>Carbon-14 dating accuracy is dependent upon a consistent ratio between C-12 and C-14 (equilibrium)</a:t>
            </a:r>
          </a:p>
          <a:p>
            <a:pPr eaLnBrk="1" hangingPunct="1"/>
            <a:r>
              <a:rPr lang="en-US" sz="2800">
                <a:latin typeface="Arial" charset="0"/>
              </a:rPr>
              <a:t>The assumption of equilibrium is FALSE</a:t>
            </a:r>
          </a:p>
          <a:p>
            <a:pPr eaLnBrk="1" hangingPunct="1"/>
            <a:r>
              <a:rPr lang="en-US" sz="2800">
                <a:latin typeface="Arial" charset="0"/>
              </a:rPr>
              <a:t>There are factors that can affect C-14 in the atmosphere (Genesis Flood)</a:t>
            </a:r>
          </a:p>
          <a:p>
            <a:pPr eaLnBrk="1" hangingPunct="1"/>
            <a:r>
              <a:rPr lang="en-US" sz="2800">
                <a:latin typeface="Arial" charset="0"/>
              </a:rPr>
              <a:t>Ancient fossils as well as coal contain C-14 residue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a:latin typeface="Arial" charset="0"/>
              </a:rPr>
              <a:t>One More Thing About Age</a:t>
            </a:r>
          </a:p>
        </p:txBody>
      </p:sp>
      <p:sp>
        <p:nvSpPr>
          <p:cNvPr id="49155" name="Rectangle 3"/>
          <p:cNvSpPr>
            <a:spLocks noGrp="1" noChangeArrowheads="1"/>
          </p:cNvSpPr>
          <p:nvPr>
            <p:ph type="body" idx="1"/>
          </p:nvPr>
        </p:nvSpPr>
        <p:spPr>
          <a:xfrm>
            <a:off x="685800" y="1992313"/>
            <a:ext cx="7772400" cy="1158875"/>
          </a:xfrm>
        </p:spPr>
        <p:txBody>
          <a:bodyPr/>
          <a:lstStyle/>
          <a:p>
            <a:pPr marL="342900" indent="-342900" eaLnBrk="1" hangingPunct="1"/>
            <a:r>
              <a:rPr lang="en-US">
                <a:solidFill>
                  <a:srgbClr val="000000"/>
                </a:solidFill>
                <a:latin typeface="Arial" charset="0"/>
              </a:rPr>
              <a:t>Over 25% out of equilibrium</a:t>
            </a:r>
          </a:p>
          <a:p>
            <a:pPr marL="342900" indent="-342900" eaLnBrk="1" hangingPunct="1"/>
            <a:r>
              <a:rPr lang="en-US">
                <a:solidFill>
                  <a:srgbClr val="000000"/>
                </a:solidFill>
                <a:latin typeface="Arial" charset="0"/>
              </a:rPr>
              <a:t>Conclusion: The earth is young</a:t>
            </a:r>
          </a:p>
        </p:txBody>
      </p:sp>
      <p:grpSp>
        <p:nvGrpSpPr>
          <p:cNvPr id="49156" name="Group 4"/>
          <p:cNvGrpSpPr>
            <a:grpSpLocks/>
          </p:cNvGrpSpPr>
          <p:nvPr/>
        </p:nvGrpSpPr>
        <p:grpSpPr bwMode="auto">
          <a:xfrm>
            <a:off x="1809750" y="3983038"/>
            <a:ext cx="2286000" cy="2257425"/>
            <a:chOff x="1140" y="2509"/>
            <a:chExt cx="1440" cy="1422"/>
          </a:xfrm>
        </p:grpSpPr>
        <p:pic>
          <p:nvPicPr>
            <p:cNvPr id="49159" name="Picture 5" descr="ear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0" y="2509"/>
              <a:ext cx="1440" cy="1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10" name="Oval 6"/>
            <p:cNvSpPr>
              <a:spLocks noChangeArrowheads="1"/>
            </p:cNvSpPr>
            <p:nvPr/>
          </p:nvSpPr>
          <p:spPr bwMode="auto">
            <a:xfrm>
              <a:off x="1160" y="2532"/>
              <a:ext cx="1354" cy="1372"/>
            </a:xfrm>
            <a:prstGeom prst="ellipse">
              <a:avLst/>
            </a:prstGeom>
            <a:gradFill rotWithShape="1">
              <a:gsLst>
                <a:gs pos="0">
                  <a:schemeClr val="bg1">
                    <a:alpha val="14000"/>
                  </a:schemeClr>
                </a:gs>
                <a:gs pos="100000">
                  <a:schemeClr val="bg1">
                    <a:gamma/>
                    <a:tint val="31765"/>
                    <a:invGamma/>
                    <a:alpha val="53999"/>
                  </a:schemeClr>
                </a:gs>
              </a:gsLst>
              <a:lin ang="5400000" scaled="1"/>
            </a:gradFill>
            <a:ln w="28575">
              <a:solidFill>
                <a:schemeClr val="tx1"/>
              </a:solidFill>
              <a:round/>
              <a:headEnd/>
              <a:tailEnd/>
            </a:ln>
            <a:effectLst/>
          </p:spPr>
          <p:txBody>
            <a:bodyPr wrap="none" anchor="ctr"/>
            <a:lstStyle/>
            <a:p>
              <a:pPr>
                <a:defRPr/>
              </a:pPr>
              <a:endParaRPr lang="en-US">
                <a:ea typeface="+mn-ea"/>
                <a:cs typeface="+mn-cs"/>
              </a:endParaRPr>
            </a:p>
          </p:txBody>
        </p:sp>
        <p:grpSp>
          <p:nvGrpSpPr>
            <p:cNvPr id="49161" name="Group 7"/>
            <p:cNvGrpSpPr>
              <a:grpSpLocks/>
            </p:cNvGrpSpPr>
            <p:nvPr/>
          </p:nvGrpSpPr>
          <p:grpSpPr bwMode="auto">
            <a:xfrm>
              <a:off x="1475" y="2839"/>
              <a:ext cx="280" cy="210"/>
              <a:chOff x="3101" y="2833"/>
              <a:chExt cx="280" cy="210"/>
            </a:xfrm>
          </p:grpSpPr>
          <p:pic>
            <p:nvPicPr>
              <p:cNvPr id="49166" name="Picture 8" descr="You can email me, but only as a last resort!">
                <a:hlinkClick r:id="rId3"/>
              </p:cNvPr>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1" y="2833"/>
                <a:ext cx="28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7" name="Oval 9"/>
              <p:cNvSpPr>
                <a:spLocks noChangeArrowheads="1"/>
              </p:cNvSpPr>
              <p:nvPr/>
            </p:nvSpPr>
            <p:spPr bwMode="auto">
              <a:xfrm>
                <a:off x="3164" y="2853"/>
                <a:ext cx="164" cy="164"/>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49162" name="Group 10"/>
            <p:cNvGrpSpPr>
              <a:grpSpLocks/>
            </p:cNvGrpSpPr>
            <p:nvPr/>
          </p:nvGrpSpPr>
          <p:grpSpPr bwMode="auto">
            <a:xfrm>
              <a:off x="1895" y="2839"/>
              <a:ext cx="280" cy="210"/>
              <a:chOff x="3101" y="2833"/>
              <a:chExt cx="280" cy="210"/>
            </a:xfrm>
          </p:grpSpPr>
          <p:pic>
            <p:nvPicPr>
              <p:cNvPr id="49164" name="Picture 11" descr="You can email me, but only as a last resort!">
                <a:hlinkClick r:id="rId3"/>
              </p:cNvPr>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1" y="2833"/>
                <a:ext cx="28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5" name="Oval 12"/>
              <p:cNvSpPr>
                <a:spLocks noChangeArrowheads="1"/>
              </p:cNvSpPr>
              <p:nvPr/>
            </p:nvSpPr>
            <p:spPr bwMode="auto">
              <a:xfrm>
                <a:off x="3164" y="2853"/>
                <a:ext cx="164" cy="164"/>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49163" name="Arc 13"/>
            <p:cNvSpPr>
              <a:spLocks/>
            </p:cNvSpPr>
            <p:nvPr/>
          </p:nvSpPr>
          <p:spPr bwMode="auto">
            <a:xfrm rot="8352950">
              <a:off x="1583" y="3326"/>
              <a:ext cx="493" cy="439"/>
            </a:xfrm>
            <a:custGeom>
              <a:avLst/>
              <a:gdLst>
                <a:gd name="T0" fmla="*/ 0 w 22043"/>
                <a:gd name="T1" fmla="*/ 0 h 21600"/>
                <a:gd name="T2" fmla="*/ 493 w 22043"/>
                <a:gd name="T3" fmla="*/ 439 h 21600"/>
                <a:gd name="T4" fmla="*/ 10 w 22043"/>
                <a:gd name="T5" fmla="*/ 439 h 21600"/>
                <a:gd name="T6" fmla="*/ 0 60000 65536"/>
                <a:gd name="T7" fmla="*/ 0 60000 65536"/>
                <a:gd name="T8" fmla="*/ 0 60000 65536"/>
                <a:gd name="T9" fmla="*/ 0 w 22043"/>
                <a:gd name="T10" fmla="*/ 0 h 21600"/>
                <a:gd name="T11" fmla="*/ 22043 w 22043"/>
                <a:gd name="T12" fmla="*/ 21600 h 21600"/>
              </a:gdLst>
              <a:ahLst/>
              <a:cxnLst>
                <a:cxn ang="T6">
                  <a:pos x="T0" y="T1"/>
                </a:cxn>
                <a:cxn ang="T7">
                  <a:pos x="T2" y="T3"/>
                </a:cxn>
                <a:cxn ang="T8">
                  <a:pos x="T4" y="T5"/>
                </a:cxn>
              </a:cxnLst>
              <a:rect l="T9" t="T10" r="T11" b="T12"/>
              <a:pathLst>
                <a:path w="22043" h="21600" fill="none" extrusionOk="0">
                  <a:moveTo>
                    <a:pt x="-1" y="4"/>
                  </a:moveTo>
                  <a:cubicBezTo>
                    <a:pt x="147" y="1"/>
                    <a:pt x="295" y="-1"/>
                    <a:pt x="443" y="-1"/>
                  </a:cubicBezTo>
                  <a:cubicBezTo>
                    <a:pt x="12372" y="-1"/>
                    <a:pt x="22043" y="9670"/>
                    <a:pt x="22043" y="21600"/>
                  </a:cubicBezTo>
                </a:path>
                <a:path w="22043" h="21600" stroke="0" extrusionOk="0">
                  <a:moveTo>
                    <a:pt x="-1" y="4"/>
                  </a:moveTo>
                  <a:cubicBezTo>
                    <a:pt x="147" y="1"/>
                    <a:pt x="295" y="-1"/>
                    <a:pt x="443" y="-1"/>
                  </a:cubicBezTo>
                  <a:cubicBezTo>
                    <a:pt x="12372" y="-1"/>
                    <a:pt x="22043" y="9670"/>
                    <a:pt x="22043" y="21600"/>
                  </a:cubicBezTo>
                  <a:lnTo>
                    <a:pt x="443" y="21600"/>
                  </a:lnTo>
                  <a:close/>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49157" name="AutoShape 14"/>
          <p:cNvSpPr>
            <a:spLocks noChangeArrowheads="1"/>
          </p:cNvSpPr>
          <p:nvPr/>
        </p:nvSpPr>
        <p:spPr bwMode="auto">
          <a:xfrm>
            <a:off x="5108575" y="3613150"/>
            <a:ext cx="3367088" cy="2076450"/>
          </a:xfrm>
          <a:prstGeom prst="cloudCallout">
            <a:avLst>
              <a:gd name="adj1" fmla="val -82440"/>
              <a:gd name="adj2" fmla="val 5046"/>
            </a:avLst>
          </a:prstGeom>
          <a:solidFill>
            <a:srgbClr val="FFFFCC"/>
          </a:solidFill>
          <a:ln w="9525">
            <a:solidFill>
              <a:schemeClr val="tx1"/>
            </a:solidFill>
            <a:round/>
            <a:headEnd/>
            <a:tailEnd/>
          </a:ln>
        </p:spPr>
        <p:txBody>
          <a:bodyPr/>
          <a:lstStyle/>
          <a:p>
            <a:pPr algn="ctr"/>
            <a:r>
              <a:rPr lang="en-US" sz="3600"/>
              <a:t>I</a:t>
            </a:r>
            <a:r>
              <a:rPr lang="ja-JP" altLang="en-US" sz="3600"/>
              <a:t>’</a:t>
            </a:r>
            <a:r>
              <a:rPr lang="en-US" sz="3600"/>
              <a:t>m Young after all</a:t>
            </a:r>
          </a:p>
        </p:txBody>
      </p:sp>
      <p:sp>
        <p:nvSpPr>
          <p:cNvPr id="49158" name="Text Box 15"/>
          <p:cNvSpPr txBox="1">
            <a:spLocks noChangeArrowheads="1"/>
          </p:cNvSpPr>
          <p:nvPr/>
        </p:nvSpPr>
        <p:spPr bwMode="auto">
          <a:xfrm>
            <a:off x="712788" y="1363663"/>
            <a:ext cx="7881937"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200">
                <a:solidFill>
                  <a:srgbClr val="000000"/>
                </a:solidFill>
              </a:rPr>
              <a:t>About 30,000 years to reach equilibrium</a:t>
            </a:r>
            <a:endParaRPr lang="en-US"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a:latin typeface="Arial" charset="0"/>
              </a:rPr>
              <a:t>Carbon-14 Dating: Conclusion </a:t>
            </a:r>
          </a:p>
        </p:txBody>
      </p:sp>
      <p:sp>
        <p:nvSpPr>
          <p:cNvPr id="50179" name="Rectangle 3"/>
          <p:cNvSpPr>
            <a:spLocks noGrp="1" noChangeArrowheads="1"/>
          </p:cNvSpPr>
          <p:nvPr>
            <p:ph type="body" idx="1"/>
          </p:nvPr>
        </p:nvSpPr>
        <p:spPr>
          <a:xfrm>
            <a:off x="685800" y="2257425"/>
            <a:ext cx="7772400" cy="3838575"/>
          </a:xfrm>
        </p:spPr>
        <p:txBody>
          <a:bodyPr/>
          <a:lstStyle/>
          <a:p>
            <a:pPr marL="0" indent="0" eaLnBrk="1" hangingPunct="1">
              <a:buFont typeface="Wingdings" charset="0"/>
              <a:buNone/>
            </a:pPr>
            <a:r>
              <a:rPr lang="ja-JP" altLang="en-US" sz="2800">
                <a:latin typeface="Arial" charset="0"/>
              </a:rPr>
              <a:t>“</a:t>
            </a:r>
            <a:r>
              <a:rPr lang="en-US" sz="2800">
                <a:latin typeface="Arial" charset="0"/>
              </a:rPr>
              <a:t>The troubles of the radiocarbon dating method are undeniably deep and serious. Despite 35 years of technological refinement and better understanding, the underlying assumptions have been strongly challenged….</a:t>
            </a:r>
          </a:p>
          <a:p>
            <a:pPr marL="0" indent="0" eaLnBrk="1" hangingPunct="1">
              <a:spcBef>
                <a:spcPct val="45000"/>
              </a:spcBef>
              <a:buFont typeface="Wingdings" charset="0"/>
              <a:buNone/>
            </a:pPr>
            <a:r>
              <a:rPr lang="en-US" sz="2800">
                <a:latin typeface="Arial" charset="0"/>
              </a:rPr>
              <a:t>It should be of no surprise, then, that fully half of the dates are rejected. The wonder is, that the remaining half came to be accepted.</a:t>
            </a:r>
          </a:p>
        </p:txBody>
      </p:sp>
      <p:sp>
        <p:nvSpPr>
          <p:cNvPr id="50180" name="Text Box 4"/>
          <p:cNvSpPr txBox="1">
            <a:spLocks noChangeArrowheads="1"/>
          </p:cNvSpPr>
          <p:nvPr/>
        </p:nvSpPr>
        <p:spPr bwMode="auto">
          <a:xfrm>
            <a:off x="682625" y="1292225"/>
            <a:ext cx="7866063"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Robert E. Lee, </a:t>
            </a:r>
            <a:r>
              <a:rPr lang="ja-JP" altLang="en-US" sz="2400"/>
              <a:t>“</a:t>
            </a:r>
            <a:r>
              <a:rPr lang="en-US" sz="2400"/>
              <a:t>Radiocarbon: Ages in Error,</a:t>
            </a:r>
            <a:r>
              <a:rPr lang="ja-JP" altLang="en-US" sz="2400"/>
              <a:t>”</a:t>
            </a:r>
            <a:r>
              <a:rPr lang="en-US" sz="2400"/>
              <a:t> </a:t>
            </a:r>
            <a:r>
              <a:rPr lang="en-US" sz="2400" i="1"/>
              <a:t>Anthropological Journal of Canada</a:t>
            </a:r>
            <a:r>
              <a:rPr lang="en-US" sz="2400"/>
              <a:t>, 1981, pp. 26-27.</a:t>
            </a:r>
          </a:p>
        </p:txBody>
      </p:sp>
      <p:sp>
        <p:nvSpPr>
          <p:cNvPr id="50181" name="Text Box 5"/>
          <p:cNvSpPr txBox="1">
            <a:spLocks noChangeArrowheads="1"/>
          </p:cNvSpPr>
          <p:nvPr/>
        </p:nvSpPr>
        <p:spPr bwMode="auto">
          <a:xfrm>
            <a:off x="3657600" y="6199188"/>
            <a:ext cx="21764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2400"/>
              <a:t>continued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700088" y="820738"/>
            <a:ext cx="7947025" cy="4098925"/>
          </a:xfrm>
        </p:spPr>
        <p:txBody>
          <a:bodyPr/>
          <a:lstStyle/>
          <a:p>
            <a:pPr marL="0" indent="0" eaLnBrk="1" hangingPunct="1">
              <a:buFont typeface="Wingdings" charset="0"/>
              <a:buNone/>
            </a:pPr>
            <a:r>
              <a:rPr lang="en-US" sz="2800">
                <a:latin typeface="Arial" charset="0"/>
              </a:rPr>
              <a:t>The implications of pervasive contamination and ancient variations in carbon-14 levels are steadfastly ignored by those who base their argument upon the dates….</a:t>
            </a:r>
          </a:p>
          <a:p>
            <a:pPr marL="0" indent="0" eaLnBrk="1" hangingPunct="1">
              <a:spcBef>
                <a:spcPct val="50000"/>
              </a:spcBef>
              <a:buFont typeface="Wingdings" charset="0"/>
              <a:buNone/>
            </a:pPr>
            <a:r>
              <a:rPr lang="en-US" sz="2800">
                <a:latin typeface="Arial" charset="0"/>
              </a:rPr>
              <a:t>While the method cannot be counted on to give good, unequivocal results, the numbers do impress people, and save them the trouble of thinking excessively.</a:t>
            </a:r>
            <a:r>
              <a:rPr lang="ja-JP" altLang="en-US" sz="2800">
                <a:latin typeface="Arial" charset="0"/>
              </a:rPr>
              <a:t>”</a:t>
            </a:r>
            <a:endParaRPr lang="en-US" sz="2800">
              <a:latin typeface="Arial" charset="0"/>
            </a:endParaRPr>
          </a:p>
        </p:txBody>
      </p:sp>
      <p:sp>
        <p:nvSpPr>
          <p:cNvPr id="198660" name="Rectangle 4"/>
          <p:cNvSpPr>
            <a:spLocks noChangeArrowheads="1"/>
          </p:cNvSpPr>
          <p:nvPr/>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198661" name="Rectangle 5"/>
          <p:cNvSpPr>
            <a:spLocks noChangeArrowheads="1"/>
          </p:cNvSpPr>
          <p:nvPr/>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211138"/>
            <a:ext cx="875347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r>
              <a:rPr lang="en-US" sz="7200">
                <a:solidFill>
                  <a:srgbClr val="000066"/>
                </a:solidFill>
                <a:latin typeface="Rockwell" charset="0"/>
              </a:rPr>
              <a:t>Radioisotope</a:t>
            </a:r>
          </a:p>
          <a:p>
            <a:pPr algn="ctr" eaLnBrk="1" hangingPunct="1"/>
            <a:r>
              <a:rPr lang="en-US" sz="7200">
                <a:solidFill>
                  <a:srgbClr val="000066"/>
                </a:solidFill>
                <a:latin typeface="Rockwell" charset="0"/>
              </a:rPr>
              <a:t>Dating Methods</a:t>
            </a:r>
          </a:p>
        </p:txBody>
      </p:sp>
      <p:sp>
        <p:nvSpPr>
          <p:cNvPr id="52227" name="Text Box 7"/>
          <p:cNvSpPr txBox="1">
            <a:spLocks noChangeArrowheads="1"/>
          </p:cNvSpPr>
          <p:nvPr/>
        </p:nvSpPr>
        <p:spPr bwMode="auto">
          <a:xfrm>
            <a:off x="1973263" y="2482850"/>
            <a:ext cx="513873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4000">
                <a:solidFill>
                  <a:srgbClr val="000066"/>
                </a:solidFill>
              </a:rPr>
              <a:t>Dating Rocks</a:t>
            </a:r>
          </a:p>
        </p:txBody>
      </p:sp>
      <p:sp>
        <p:nvSpPr>
          <p:cNvPr id="52228" name="Text Box 8"/>
          <p:cNvSpPr txBox="1">
            <a:spLocks noChangeArrowheads="1"/>
          </p:cNvSpPr>
          <p:nvPr/>
        </p:nvSpPr>
        <p:spPr bwMode="auto">
          <a:xfrm>
            <a:off x="511175" y="3792538"/>
            <a:ext cx="8305800" cy="2490787"/>
          </a:xfrm>
          <a:prstGeom prst="rect">
            <a:avLst/>
          </a:prstGeom>
          <a:solidFill>
            <a:srgbClr val="FFFFCC"/>
          </a:solidFill>
          <a:ln w="38100">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lnSpc>
                <a:spcPct val="70000"/>
              </a:lnSpc>
              <a:spcBef>
                <a:spcPct val="50000"/>
              </a:spcBef>
            </a:pPr>
            <a:r>
              <a:rPr lang="en-US" sz="3600">
                <a:latin typeface="Times New Roman" charset="0"/>
              </a:rPr>
              <a:t>What are they and how do they operate?</a:t>
            </a:r>
          </a:p>
          <a:p>
            <a:pPr algn="ctr">
              <a:lnSpc>
                <a:spcPct val="70000"/>
              </a:lnSpc>
              <a:spcBef>
                <a:spcPct val="50000"/>
              </a:spcBef>
            </a:pPr>
            <a:r>
              <a:rPr lang="en-US" sz="3600">
                <a:latin typeface="Times New Roman" charset="0"/>
              </a:rPr>
              <a:t>What is the basic perception?</a:t>
            </a:r>
          </a:p>
          <a:p>
            <a:pPr algn="ctr">
              <a:lnSpc>
                <a:spcPct val="70000"/>
              </a:lnSpc>
              <a:spcBef>
                <a:spcPct val="50000"/>
              </a:spcBef>
            </a:pPr>
            <a:r>
              <a:rPr lang="en-US" sz="3600">
                <a:latin typeface="Times New Roman" charset="0"/>
              </a:rPr>
              <a:t>How accurate are they?</a:t>
            </a:r>
          </a:p>
          <a:p>
            <a:pPr algn="ctr">
              <a:lnSpc>
                <a:spcPct val="70000"/>
              </a:lnSpc>
              <a:spcBef>
                <a:spcPct val="50000"/>
              </a:spcBef>
            </a:pPr>
            <a:r>
              <a:rPr lang="en-US" sz="3600">
                <a:latin typeface="Times New Roman" charset="0"/>
              </a:rPr>
              <a:t>Are there any hidden assumptions?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44500" y="1200150"/>
            <a:ext cx="8229600" cy="5359400"/>
          </a:xfrm>
        </p:spPr>
        <p:txBody>
          <a:bodyPr/>
          <a:lstStyle/>
          <a:p>
            <a:pPr eaLnBrk="1" hangingPunct="1">
              <a:lnSpc>
                <a:spcPct val="90000"/>
              </a:lnSpc>
            </a:pPr>
            <a:r>
              <a:rPr lang="en-US" sz="2800">
                <a:latin typeface="Arial" charset="0"/>
              </a:rPr>
              <a:t>Scientists have proven the earth old</a:t>
            </a:r>
          </a:p>
          <a:p>
            <a:pPr eaLnBrk="1" hangingPunct="1">
              <a:lnSpc>
                <a:spcPct val="90000"/>
              </a:lnSpc>
            </a:pPr>
            <a:r>
              <a:rPr lang="en-US" sz="2800">
                <a:latin typeface="Arial" charset="0"/>
              </a:rPr>
              <a:t>Peer pressure (specifically the education system)</a:t>
            </a:r>
          </a:p>
          <a:p>
            <a:pPr eaLnBrk="1" hangingPunct="1">
              <a:lnSpc>
                <a:spcPct val="90000"/>
              </a:lnSpc>
            </a:pPr>
            <a:r>
              <a:rPr lang="en-US" sz="2800">
                <a:latin typeface="Arial" charset="0"/>
              </a:rPr>
              <a:t>Intellectualism (science versus religion)</a:t>
            </a:r>
          </a:p>
          <a:p>
            <a:pPr eaLnBrk="1" hangingPunct="1">
              <a:lnSpc>
                <a:spcPct val="90000"/>
              </a:lnSpc>
            </a:pPr>
            <a:r>
              <a:rPr lang="en-US" sz="2800">
                <a:latin typeface="Arial" charset="0"/>
              </a:rPr>
              <a:t>Don</a:t>
            </a:r>
            <a:r>
              <a:rPr lang="ja-JP" altLang="en-US" sz="2800">
                <a:latin typeface="Arial" charset="0"/>
              </a:rPr>
              <a:t>’</a:t>
            </a:r>
            <a:r>
              <a:rPr lang="en-US" sz="2800">
                <a:latin typeface="Arial" charset="0"/>
              </a:rPr>
              <a:t>t want to hear the information</a:t>
            </a:r>
          </a:p>
          <a:p>
            <a:pPr eaLnBrk="1" hangingPunct="1">
              <a:lnSpc>
                <a:spcPct val="90000"/>
              </a:lnSpc>
            </a:pPr>
            <a:r>
              <a:rPr lang="en-US" sz="2800">
                <a:latin typeface="Arial" charset="0"/>
              </a:rPr>
              <a:t>Young earther</a:t>
            </a:r>
            <a:r>
              <a:rPr lang="ja-JP" altLang="en-US" sz="2800">
                <a:latin typeface="Arial" charset="0"/>
              </a:rPr>
              <a:t>’</a:t>
            </a:r>
            <a:r>
              <a:rPr lang="en-US" sz="2800">
                <a:latin typeface="Arial" charset="0"/>
              </a:rPr>
              <a:t>s are ignoring the scientific evidence</a:t>
            </a:r>
          </a:p>
          <a:p>
            <a:pPr eaLnBrk="1" hangingPunct="1">
              <a:lnSpc>
                <a:spcPct val="90000"/>
              </a:lnSpc>
            </a:pPr>
            <a:r>
              <a:rPr lang="en-US" sz="2800">
                <a:latin typeface="Arial" charset="0"/>
              </a:rPr>
              <a:t>The Bible does not teach how old the earth is</a:t>
            </a:r>
          </a:p>
          <a:p>
            <a:pPr eaLnBrk="1" hangingPunct="1">
              <a:lnSpc>
                <a:spcPct val="90000"/>
              </a:lnSpc>
            </a:pPr>
            <a:r>
              <a:rPr lang="en-US" sz="2800">
                <a:latin typeface="Arial" charset="0"/>
              </a:rPr>
              <a:t>Not an important issue, but it must be old</a:t>
            </a:r>
          </a:p>
          <a:p>
            <a:pPr eaLnBrk="1" hangingPunct="1">
              <a:lnSpc>
                <a:spcPct val="90000"/>
              </a:lnSpc>
            </a:pPr>
            <a:r>
              <a:rPr lang="en-US" sz="2800">
                <a:latin typeface="Arial" charset="0"/>
              </a:rPr>
              <a:t>Most scientists believe in an old earth</a:t>
            </a:r>
          </a:p>
          <a:p>
            <a:pPr eaLnBrk="1" hangingPunct="1">
              <a:lnSpc>
                <a:spcPct val="90000"/>
              </a:lnSpc>
            </a:pPr>
            <a:r>
              <a:rPr lang="en-US" sz="2800">
                <a:latin typeface="Arial" charset="0"/>
              </a:rPr>
              <a:t>Pride</a:t>
            </a:r>
          </a:p>
        </p:txBody>
      </p:sp>
      <p:sp>
        <p:nvSpPr>
          <p:cNvPr id="120836" name="Rectangle 4"/>
          <p:cNvSpPr>
            <a:spLocks noGrp="1" noChangeArrowheads="1"/>
          </p:cNvSpPr>
          <p:nvPr>
            <p:ph type="title"/>
          </p:nvPr>
        </p:nvSpPr>
        <p:spPr/>
        <p:txBody>
          <a:bodyPr/>
          <a:lstStyle/>
          <a:p>
            <a:pPr eaLnBrk="1" hangingPunct="1"/>
            <a:r>
              <a:rPr lang="en-US">
                <a:latin typeface="Arial" charset="0"/>
              </a:rPr>
              <a:t>Why People Believe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atin typeface="Arial" charset="0"/>
              </a:rPr>
              <a:t>Analyzing statements</a:t>
            </a:r>
          </a:p>
        </p:txBody>
      </p:sp>
      <p:sp>
        <p:nvSpPr>
          <p:cNvPr id="54275" name="Rectangle 3"/>
          <p:cNvSpPr>
            <a:spLocks noGrp="1" noChangeArrowheads="1"/>
          </p:cNvSpPr>
          <p:nvPr>
            <p:ph type="body" idx="1"/>
          </p:nvPr>
        </p:nvSpPr>
        <p:spPr>
          <a:xfrm>
            <a:off x="0" y="1838325"/>
            <a:ext cx="9144000" cy="4506913"/>
          </a:xfrm>
        </p:spPr>
        <p:txBody>
          <a:bodyPr/>
          <a:lstStyle/>
          <a:p>
            <a:pPr marL="398463" indent="-398463" eaLnBrk="1" hangingPunct="1">
              <a:lnSpc>
                <a:spcPct val="90000"/>
              </a:lnSpc>
              <a:spcBef>
                <a:spcPct val="30000"/>
              </a:spcBef>
            </a:pPr>
            <a:r>
              <a:rPr lang="en-US" sz="2800">
                <a:latin typeface="Arial" charset="0"/>
              </a:rPr>
              <a:t>Does everyone agree?</a:t>
            </a:r>
          </a:p>
          <a:p>
            <a:pPr marL="398463" indent="-398463" eaLnBrk="1" hangingPunct="1">
              <a:lnSpc>
                <a:spcPct val="90000"/>
              </a:lnSpc>
              <a:spcBef>
                <a:spcPct val="30000"/>
              </a:spcBef>
            </a:pPr>
            <a:r>
              <a:rPr lang="en-US" sz="2800">
                <a:latin typeface="Arial" charset="0"/>
              </a:rPr>
              <a:t>Am I being given all the information (selective data)?</a:t>
            </a:r>
          </a:p>
          <a:p>
            <a:pPr marL="398463" indent="-398463" eaLnBrk="1" hangingPunct="1">
              <a:lnSpc>
                <a:spcPct val="90000"/>
              </a:lnSpc>
              <a:spcBef>
                <a:spcPct val="30000"/>
              </a:spcBef>
            </a:pPr>
            <a:r>
              <a:rPr lang="en-US" sz="2800">
                <a:latin typeface="Arial" charset="0"/>
              </a:rPr>
              <a:t>Does it work in all cases – are there exceptions?</a:t>
            </a:r>
          </a:p>
          <a:p>
            <a:pPr marL="398463" indent="-398463" eaLnBrk="1" hangingPunct="1">
              <a:lnSpc>
                <a:spcPct val="90000"/>
              </a:lnSpc>
              <a:spcBef>
                <a:spcPct val="30000"/>
              </a:spcBef>
            </a:pPr>
            <a:r>
              <a:rPr lang="en-US" sz="2800">
                <a:latin typeface="Arial" charset="0"/>
              </a:rPr>
              <a:t>Are there any hidden assumptions?</a:t>
            </a:r>
          </a:p>
          <a:p>
            <a:pPr marL="398463" indent="-398463" eaLnBrk="1" hangingPunct="1">
              <a:lnSpc>
                <a:spcPct val="90000"/>
              </a:lnSpc>
              <a:spcBef>
                <a:spcPct val="30000"/>
              </a:spcBef>
            </a:pPr>
            <a:r>
              <a:rPr lang="en-US" sz="2800">
                <a:latin typeface="Arial" charset="0"/>
              </a:rPr>
              <a:t>Are they assuming an answer without presenting supporting evidence?</a:t>
            </a:r>
          </a:p>
          <a:p>
            <a:pPr marL="398463" indent="-398463" eaLnBrk="1" hangingPunct="1">
              <a:lnSpc>
                <a:spcPct val="90000"/>
              </a:lnSpc>
              <a:spcBef>
                <a:spcPct val="30000"/>
              </a:spcBef>
            </a:pPr>
            <a:r>
              <a:rPr lang="en-US" sz="2800">
                <a:latin typeface="Arial" charset="0"/>
              </a:rPr>
              <a:t>Are they appealing to ignorance?</a:t>
            </a:r>
          </a:p>
          <a:p>
            <a:pPr marL="398463" indent="-398463" eaLnBrk="1" hangingPunct="1">
              <a:lnSpc>
                <a:spcPct val="90000"/>
              </a:lnSpc>
              <a:spcBef>
                <a:spcPct val="30000"/>
              </a:spcBef>
            </a:pPr>
            <a:r>
              <a:rPr lang="en-US" sz="2800">
                <a:latin typeface="Arial" charset="0"/>
              </a:rPr>
              <a:t>Are their attacks on the opposition valid – are they distorting data to make other views look non-credible?</a:t>
            </a:r>
          </a:p>
        </p:txBody>
      </p:sp>
      <p:sp>
        <p:nvSpPr>
          <p:cNvPr id="54276" name="Text Box 5"/>
          <p:cNvSpPr txBox="1">
            <a:spLocks noChangeArrowheads="1"/>
          </p:cNvSpPr>
          <p:nvPr/>
        </p:nvSpPr>
        <p:spPr bwMode="auto">
          <a:xfrm>
            <a:off x="0" y="1306513"/>
            <a:ext cx="8853488"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lnSpc>
                <a:spcPct val="90000"/>
              </a:lnSpc>
              <a:spcBef>
                <a:spcPct val="30000"/>
              </a:spcBef>
              <a:buClr>
                <a:srgbClr val="000066"/>
              </a:buClr>
              <a:buSzPct val="70000"/>
              <a:buFont typeface="Wingdings" charset="0"/>
              <a:buChar char="u"/>
            </a:pPr>
            <a:r>
              <a:rPr lang="en-US"/>
              <a:t>Who made the</a:t>
            </a:r>
            <a:r>
              <a:rPr kumimoji="1" lang="en-US"/>
              <a:t> statement and what was their bias?</a:t>
            </a:r>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12775" y="2563813"/>
            <a:ext cx="7772400" cy="3125787"/>
          </a:xfrm>
        </p:spPr>
        <p:txBody>
          <a:bodyPr/>
          <a:lstStyle/>
          <a:p>
            <a:pPr marL="0" indent="0" eaLnBrk="1" hangingPunct="1">
              <a:spcBef>
                <a:spcPct val="30000"/>
              </a:spcBef>
              <a:buFont typeface="Wingdings" charset="0"/>
              <a:buNone/>
            </a:pPr>
            <a:r>
              <a:rPr lang="ja-JP" altLang="en-US">
                <a:latin typeface="Arial" charset="0"/>
              </a:rPr>
              <a:t>“</a:t>
            </a:r>
            <a:r>
              <a:rPr lang="en-US">
                <a:latin typeface="Arial" charset="0"/>
              </a:rPr>
              <a:t>Using radioactive dating, scientists have determined that the Earth is about 4.5 billion years old, ancient enough for all species to have been formed through evolution.</a:t>
            </a:r>
            <a:r>
              <a:rPr lang="ja-JP" altLang="en-US">
                <a:latin typeface="Arial" charset="0"/>
              </a:rPr>
              <a:t>”</a:t>
            </a:r>
            <a:endParaRPr lang="en-US">
              <a:latin typeface="Arial" charset="0"/>
            </a:endParaRPr>
          </a:p>
        </p:txBody>
      </p:sp>
      <p:sp>
        <p:nvSpPr>
          <p:cNvPr id="56323" name="Text Box 4"/>
          <p:cNvSpPr txBox="1">
            <a:spLocks noChangeArrowheads="1"/>
          </p:cNvSpPr>
          <p:nvPr/>
        </p:nvSpPr>
        <p:spPr bwMode="auto">
          <a:xfrm>
            <a:off x="379413" y="1357313"/>
            <a:ext cx="821372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45000"/>
              </a:spcBef>
              <a:buClr>
                <a:srgbClr val="00FFCC"/>
              </a:buClr>
              <a:buSzPct val="65000"/>
              <a:buFont typeface="Wingdings" charset="0"/>
              <a:buNone/>
            </a:pPr>
            <a:r>
              <a:rPr lang="en-US" i="1"/>
              <a:t>Biology: Visualizing Life</a:t>
            </a:r>
            <a:r>
              <a:rPr lang="en-US"/>
              <a:t>, Holt, Rinehart, Winston, 1998, p.177.</a:t>
            </a:r>
          </a:p>
        </p:txBody>
      </p:sp>
      <p:sp>
        <p:nvSpPr>
          <p:cNvPr id="123909" name="Rectangle 5"/>
          <p:cNvSpPr>
            <a:spLocks noGrp="1" noChangeArrowheads="1"/>
          </p:cNvSpPr>
          <p:nvPr>
            <p:ph type="title"/>
          </p:nvPr>
        </p:nvSpPr>
        <p:spPr/>
        <p:txBody>
          <a:bodyPr/>
          <a:lstStyle/>
          <a:p>
            <a:pPr eaLnBrk="1" hangingPunct="1"/>
            <a:r>
              <a:rPr lang="en-US">
                <a:latin typeface="Arial" charset="0"/>
              </a:rPr>
              <a:t>Textbooks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ChangeArrowheads="1"/>
          </p:cNvSpPr>
          <p:nvPr/>
        </p:nvSpPr>
        <p:spPr bwMode="auto">
          <a:xfrm>
            <a:off x="2616200" y="2662238"/>
            <a:ext cx="2209800" cy="841375"/>
          </a:xfrm>
          <a:custGeom>
            <a:avLst/>
            <a:gdLst>
              <a:gd name="T0" fmla="*/ 1657350 w 21600"/>
              <a:gd name="T1" fmla="*/ 0 h 21600"/>
              <a:gd name="T2" fmla="*/ 0 w 21600"/>
              <a:gd name="T3" fmla="*/ 420688 h 21600"/>
              <a:gd name="T4" fmla="*/ 1657350 w 21600"/>
              <a:gd name="T5" fmla="*/ 841375 h 21600"/>
              <a:gd name="T6" fmla="*/ 2209800 w 21600"/>
              <a:gd name="T7" fmla="*/ 42068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pPr algn="ctr" eaLnBrk="0" hangingPunct="0"/>
            <a:r>
              <a:rPr lang="en-US">
                <a:solidFill>
                  <a:schemeClr val="bg1"/>
                </a:solidFill>
              </a:rPr>
              <a:t>Decay</a:t>
            </a:r>
          </a:p>
        </p:txBody>
      </p:sp>
      <p:grpSp>
        <p:nvGrpSpPr>
          <p:cNvPr id="57347" name="Group 3"/>
          <p:cNvGrpSpPr>
            <a:grpSpLocks/>
          </p:cNvGrpSpPr>
          <p:nvPr/>
        </p:nvGrpSpPr>
        <p:grpSpPr bwMode="auto">
          <a:xfrm>
            <a:off x="611188" y="2546350"/>
            <a:ext cx="7277100" cy="952500"/>
            <a:chOff x="385" y="1892"/>
            <a:chExt cx="4584" cy="600"/>
          </a:xfrm>
        </p:grpSpPr>
        <p:sp>
          <p:nvSpPr>
            <p:cNvPr id="57356" name="Rectangle 4"/>
            <p:cNvSpPr>
              <a:spLocks noChangeArrowheads="1"/>
            </p:cNvSpPr>
            <p:nvPr/>
          </p:nvSpPr>
          <p:spPr bwMode="auto">
            <a:xfrm>
              <a:off x="385" y="1940"/>
              <a:ext cx="1308" cy="552"/>
            </a:xfrm>
            <a:prstGeom prst="rect">
              <a:avLst/>
            </a:prstGeom>
            <a:solidFill>
              <a:schemeClr val="tx1"/>
            </a:solidFill>
            <a:ln w="57150">
              <a:solidFill>
                <a:srgbClr val="6699FF"/>
              </a:solidFill>
              <a:miter lim="800000"/>
              <a:headEnd/>
              <a:tailEnd/>
            </a:ln>
          </p:spPr>
          <p:txBody>
            <a:bodyPr wrap="none" anchor="ctr"/>
            <a:lstStyle/>
            <a:p>
              <a:pPr algn="ctr" eaLnBrk="0" hangingPunct="0"/>
              <a:r>
                <a:rPr lang="en-US" sz="3200">
                  <a:solidFill>
                    <a:schemeClr val="bg1"/>
                  </a:solidFill>
                </a:rPr>
                <a:t>Uranium</a:t>
              </a:r>
            </a:p>
          </p:txBody>
        </p:sp>
        <p:sp>
          <p:nvSpPr>
            <p:cNvPr id="57357" name="AutoShape 5"/>
            <p:cNvSpPr>
              <a:spLocks noChangeArrowheads="1"/>
            </p:cNvSpPr>
            <p:nvPr/>
          </p:nvSpPr>
          <p:spPr bwMode="auto">
            <a:xfrm>
              <a:off x="3661" y="1892"/>
              <a:ext cx="1308" cy="564"/>
            </a:xfrm>
            <a:prstGeom prst="octagon">
              <a:avLst>
                <a:gd name="adj" fmla="val 29287"/>
              </a:avLst>
            </a:prstGeom>
            <a:solidFill>
              <a:schemeClr val="tx1"/>
            </a:solidFill>
            <a:ln w="38100">
              <a:solidFill>
                <a:srgbClr val="6699FF"/>
              </a:solidFill>
              <a:miter lim="800000"/>
              <a:headEnd/>
              <a:tailEnd/>
            </a:ln>
          </p:spPr>
          <p:txBody>
            <a:bodyPr wrap="none" anchor="ctr"/>
            <a:lstStyle/>
            <a:p>
              <a:pPr algn="ctr" eaLnBrk="0" hangingPunct="0"/>
              <a:r>
                <a:rPr lang="en-US" sz="3200">
                  <a:solidFill>
                    <a:schemeClr val="bg1"/>
                  </a:solidFill>
                </a:rPr>
                <a:t>Lead</a:t>
              </a:r>
            </a:p>
          </p:txBody>
        </p:sp>
      </p:grpSp>
      <p:grpSp>
        <p:nvGrpSpPr>
          <p:cNvPr id="3" name="Group 6"/>
          <p:cNvGrpSpPr>
            <a:grpSpLocks/>
          </p:cNvGrpSpPr>
          <p:nvPr/>
        </p:nvGrpSpPr>
        <p:grpSpPr bwMode="auto">
          <a:xfrm>
            <a:off x="628650" y="4362450"/>
            <a:ext cx="7181850" cy="990600"/>
            <a:chOff x="396" y="3036"/>
            <a:chExt cx="4524" cy="624"/>
          </a:xfrm>
        </p:grpSpPr>
        <p:sp>
          <p:nvSpPr>
            <p:cNvPr id="57354" name="Rectangle 7"/>
            <p:cNvSpPr>
              <a:spLocks noChangeArrowheads="1"/>
            </p:cNvSpPr>
            <p:nvPr/>
          </p:nvSpPr>
          <p:spPr bwMode="auto">
            <a:xfrm>
              <a:off x="396" y="3084"/>
              <a:ext cx="1308" cy="576"/>
            </a:xfrm>
            <a:prstGeom prst="rect">
              <a:avLst/>
            </a:prstGeom>
            <a:solidFill>
              <a:schemeClr val="tx1"/>
            </a:solidFill>
            <a:ln w="57150">
              <a:solidFill>
                <a:srgbClr val="6699FF"/>
              </a:solidFill>
              <a:miter lim="800000"/>
              <a:headEnd/>
              <a:tailEnd/>
            </a:ln>
          </p:spPr>
          <p:txBody>
            <a:bodyPr wrap="none" anchor="ctr"/>
            <a:lstStyle/>
            <a:p>
              <a:pPr algn="ctr" eaLnBrk="0" hangingPunct="0"/>
              <a:r>
                <a:rPr lang="en-US" sz="3200">
                  <a:solidFill>
                    <a:schemeClr val="bg1"/>
                  </a:solidFill>
                </a:rPr>
                <a:t>Potassium</a:t>
              </a:r>
            </a:p>
          </p:txBody>
        </p:sp>
        <p:sp>
          <p:nvSpPr>
            <p:cNvPr id="57355" name="AutoShape 8"/>
            <p:cNvSpPr>
              <a:spLocks noChangeArrowheads="1"/>
            </p:cNvSpPr>
            <p:nvPr/>
          </p:nvSpPr>
          <p:spPr bwMode="auto">
            <a:xfrm>
              <a:off x="3672" y="3036"/>
              <a:ext cx="1248" cy="588"/>
            </a:xfrm>
            <a:prstGeom prst="octagon">
              <a:avLst>
                <a:gd name="adj" fmla="val 29287"/>
              </a:avLst>
            </a:prstGeom>
            <a:solidFill>
              <a:schemeClr val="tx1"/>
            </a:solidFill>
            <a:ln w="38100">
              <a:solidFill>
                <a:srgbClr val="6699FF"/>
              </a:solidFill>
              <a:miter lim="800000"/>
              <a:headEnd/>
              <a:tailEnd/>
            </a:ln>
          </p:spPr>
          <p:txBody>
            <a:bodyPr wrap="none" anchor="ctr"/>
            <a:lstStyle/>
            <a:p>
              <a:pPr algn="ctr" eaLnBrk="0" hangingPunct="0"/>
              <a:r>
                <a:rPr lang="en-US" sz="3200">
                  <a:solidFill>
                    <a:schemeClr val="bg1"/>
                  </a:solidFill>
                </a:rPr>
                <a:t>Argon</a:t>
              </a:r>
            </a:p>
          </p:txBody>
        </p:sp>
      </p:grpSp>
      <p:sp>
        <p:nvSpPr>
          <p:cNvPr id="124937" name="AutoShape 9"/>
          <p:cNvSpPr>
            <a:spLocks noChangeArrowheads="1"/>
          </p:cNvSpPr>
          <p:nvPr/>
        </p:nvSpPr>
        <p:spPr bwMode="auto">
          <a:xfrm>
            <a:off x="2616200" y="4402138"/>
            <a:ext cx="2209800" cy="827087"/>
          </a:xfrm>
          <a:custGeom>
            <a:avLst/>
            <a:gdLst>
              <a:gd name="T0" fmla="*/ 1657350 w 21600"/>
              <a:gd name="T1" fmla="*/ 0 h 21600"/>
              <a:gd name="T2" fmla="*/ 0 w 21600"/>
              <a:gd name="T3" fmla="*/ 413544 h 21600"/>
              <a:gd name="T4" fmla="*/ 1657350 w 21600"/>
              <a:gd name="T5" fmla="*/ 827087 h 21600"/>
              <a:gd name="T6" fmla="*/ 2209800 w 21600"/>
              <a:gd name="T7" fmla="*/ 413544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pPr algn="ctr" eaLnBrk="0" hangingPunct="0"/>
            <a:r>
              <a:rPr lang="en-US">
                <a:solidFill>
                  <a:schemeClr val="bg1"/>
                </a:solidFill>
              </a:rPr>
              <a:t>Decay</a:t>
            </a:r>
          </a:p>
        </p:txBody>
      </p:sp>
      <p:grpSp>
        <p:nvGrpSpPr>
          <p:cNvPr id="57350" name="Group 11"/>
          <p:cNvGrpSpPr>
            <a:grpSpLocks/>
          </p:cNvGrpSpPr>
          <p:nvPr/>
        </p:nvGrpSpPr>
        <p:grpSpPr bwMode="auto">
          <a:xfrm>
            <a:off x="450850" y="1522413"/>
            <a:ext cx="8388350" cy="579437"/>
            <a:chOff x="284" y="959"/>
            <a:chExt cx="5284" cy="365"/>
          </a:xfrm>
        </p:grpSpPr>
        <p:sp>
          <p:nvSpPr>
            <p:cNvPr id="124940" name="Text Box 12"/>
            <p:cNvSpPr txBox="1">
              <a:spLocks noChangeArrowheads="1"/>
            </p:cNvSpPr>
            <p:nvPr/>
          </p:nvSpPr>
          <p:spPr bwMode="auto">
            <a:xfrm>
              <a:off x="284" y="959"/>
              <a:ext cx="1853" cy="36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solidFill>
                    <a:srgbClr val="000066"/>
                  </a:solidFill>
                  <a:effectLst>
                    <a:outerShdw blurRad="38100" dist="38100" dir="2700000" algn="tl">
                      <a:srgbClr val="000000"/>
                    </a:outerShdw>
                  </a:effectLst>
                </a:rPr>
                <a:t>Parent </a:t>
              </a:r>
              <a:r>
                <a:rPr lang="en-US" sz="3200">
                  <a:solidFill>
                    <a:srgbClr val="000066"/>
                  </a:solidFill>
                  <a:effectLst>
                    <a:outerShdw blurRad="38100" dist="38100" dir="2700000" algn="tl">
                      <a:srgbClr val="000000"/>
                    </a:outerShdw>
                  </a:effectLst>
                </a:rPr>
                <a:t>element</a:t>
              </a:r>
            </a:p>
          </p:txBody>
        </p:sp>
        <p:sp>
          <p:nvSpPr>
            <p:cNvPr id="124941" name="Text Box 13"/>
            <p:cNvSpPr txBox="1">
              <a:spLocks noChangeArrowheads="1"/>
            </p:cNvSpPr>
            <p:nvPr/>
          </p:nvSpPr>
          <p:spPr bwMode="auto">
            <a:xfrm>
              <a:off x="3324" y="959"/>
              <a:ext cx="2244" cy="36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200">
                  <a:solidFill>
                    <a:srgbClr val="000066"/>
                  </a:solidFill>
                  <a:effectLst>
                    <a:outerShdw blurRad="38100" dist="38100" dir="2700000" algn="tl">
                      <a:srgbClr val="000000"/>
                    </a:outerShdw>
                  </a:effectLst>
                </a:rPr>
                <a:t>Daughter element</a:t>
              </a:r>
            </a:p>
          </p:txBody>
        </p:sp>
      </p:grpSp>
      <p:sp>
        <p:nvSpPr>
          <p:cNvPr id="124942" name="Rectangle 14"/>
          <p:cNvSpPr>
            <a:spLocks noGrp="1" noChangeArrowheads="1"/>
          </p:cNvSpPr>
          <p:nvPr>
            <p:ph type="title"/>
          </p:nvPr>
        </p:nvSpPr>
        <p:spPr/>
        <p:txBody>
          <a:bodyPr/>
          <a:lstStyle/>
          <a:p>
            <a:pPr eaLnBrk="1" hangingPunct="1"/>
            <a:r>
              <a:rPr lang="en-US">
                <a:latin typeface="Arial" charset="0"/>
              </a:rPr>
              <a:t>Radioactive Decay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wipe(left)">
                                      <p:cBhvr>
                                        <p:cTn id="7" dur="500"/>
                                        <p:tgtEl>
                                          <p:spTgt spid="124930"/>
                                        </p:tgtEl>
                                      </p:cBhvr>
                                    </p:animEffect>
                                  </p:childTnLst>
                                </p:cTn>
                              </p:par>
                            </p:childTnLst>
                          </p:cTn>
                        </p:par>
                        <p:par>
                          <p:cTn id="8" fill="hold" nodeType="afterGroup">
                            <p:stCondLst>
                              <p:cond delay="500"/>
                            </p:stCondLst>
                            <p:childTnLst>
                              <p:par>
                                <p:cTn id="9" presetID="63" presetClass="path" presetSubtype="0" accel="50000" decel="50000" fill="hold" grpId="1" nodeType="afterEffect">
                                  <p:stCondLst>
                                    <p:cond delay="0"/>
                                  </p:stCondLst>
                                  <p:childTnLst>
                                    <p:animMotion origin="layout" path="M -4.44444E-6 -3.7037E-6 L 0.10018 -3.7037E-6 " pathEditMode="relative" rAng="0" ptsTypes="AA">
                                      <p:cBhvr>
                                        <p:cTn id="10" dur="2000" fill="hold"/>
                                        <p:tgtEl>
                                          <p:spTgt spid="124930"/>
                                        </p:tgtEl>
                                        <p:attrNameLst>
                                          <p:attrName>ppt_x</p:attrName>
                                          <p:attrName>ppt_y</p:attrName>
                                        </p:attrNameLst>
                                      </p:cBhvr>
                                      <p:rCtr x="50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4937"/>
                                        </p:tgtEl>
                                        <p:attrNameLst>
                                          <p:attrName>style.visibility</p:attrName>
                                        </p:attrNameLst>
                                      </p:cBhvr>
                                      <p:to>
                                        <p:strVal val="visible"/>
                                      </p:to>
                                    </p:set>
                                    <p:animEffect transition="in" filter="wipe(left)">
                                      <p:cBhvr>
                                        <p:cTn id="19" dur="500"/>
                                        <p:tgtEl>
                                          <p:spTgt spid="124937"/>
                                        </p:tgtEl>
                                      </p:cBhvr>
                                    </p:animEffect>
                                  </p:childTnLst>
                                </p:cTn>
                              </p:par>
                            </p:childTnLst>
                          </p:cTn>
                        </p:par>
                        <p:par>
                          <p:cTn id="20" fill="hold" nodeType="afterGroup">
                            <p:stCondLst>
                              <p:cond delay="1000"/>
                            </p:stCondLst>
                            <p:childTnLst>
                              <p:par>
                                <p:cTn id="21" presetID="63" presetClass="path" presetSubtype="0" accel="50000" decel="50000" fill="hold" grpId="1" nodeType="afterEffect">
                                  <p:stCondLst>
                                    <p:cond delay="0"/>
                                  </p:stCondLst>
                                  <p:childTnLst>
                                    <p:animMotion origin="layout" path="M -4.44444E-6 1.11022E-16 L 0.10157 1.11022E-16 " pathEditMode="relative" rAng="0" ptsTypes="AA">
                                      <p:cBhvr>
                                        <p:cTn id="22" dur="2000" fill="hold"/>
                                        <p:tgtEl>
                                          <p:spTgt spid="124937"/>
                                        </p:tgtEl>
                                        <p:attrNameLst>
                                          <p:attrName>ppt_x</p:attrName>
                                          <p:attrName>ppt_y</p:attrName>
                                        </p:attrNameLst>
                                      </p:cBhvr>
                                      <p:rCtr x="50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0" grpId="1" animBg="1"/>
      <p:bldP spid="124937" grpId="0" animBg="1"/>
      <p:bldP spid="12493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atin typeface="Arial" charset="0"/>
              </a:rPr>
              <a:t>What Is Carbon?</a:t>
            </a:r>
          </a:p>
        </p:txBody>
      </p:sp>
      <p:sp>
        <p:nvSpPr>
          <p:cNvPr id="17411" name="Rectangle 3"/>
          <p:cNvSpPr>
            <a:spLocks noGrp="1" noChangeArrowheads="1"/>
          </p:cNvSpPr>
          <p:nvPr>
            <p:ph type="body" idx="1"/>
          </p:nvPr>
        </p:nvSpPr>
        <p:spPr>
          <a:xfrm>
            <a:off x="341313" y="1236663"/>
            <a:ext cx="8229600" cy="2130425"/>
          </a:xfrm>
        </p:spPr>
        <p:txBody>
          <a:bodyPr/>
          <a:lstStyle/>
          <a:p>
            <a:pPr marL="342900" indent="-342900" eaLnBrk="1" hangingPunct="1"/>
            <a:r>
              <a:rPr lang="en-US">
                <a:latin typeface="Arial" charset="0"/>
              </a:rPr>
              <a:t>Carbon-14 is also referred to as:</a:t>
            </a:r>
          </a:p>
          <a:p>
            <a:pPr marL="742950" lvl="1" indent="-285750" eaLnBrk="1" hangingPunct="1">
              <a:spcBef>
                <a:spcPct val="0"/>
              </a:spcBef>
              <a:buSzPct val="75000"/>
            </a:pPr>
            <a:r>
              <a:rPr lang="en-US">
                <a:latin typeface="Arial" charset="0"/>
                <a:ea typeface="ＭＳ Ｐゴシック" charset="0"/>
              </a:rPr>
              <a:t>C-14</a:t>
            </a:r>
          </a:p>
          <a:p>
            <a:pPr marL="742950" lvl="1" indent="-285750" eaLnBrk="1" hangingPunct="1">
              <a:spcBef>
                <a:spcPct val="0"/>
              </a:spcBef>
              <a:buSzPct val="75000"/>
            </a:pPr>
            <a:r>
              <a:rPr lang="en-US">
                <a:latin typeface="Arial" charset="0"/>
                <a:ea typeface="ＭＳ Ｐゴシック" charset="0"/>
              </a:rPr>
              <a:t>Radiocarbon</a:t>
            </a:r>
          </a:p>
          <a:p>
            <a:pPr marL="342900" indent="-342900" eaLnBrk="1" hangingPunct="1"/>
            <a:r>
              <a:rPr lang="en-US">
                <a:latin typeface="Arial" charset="0"/>
              </a:rPr>
              <a:t>Types of carbon (isotopes)</a:t>
            </a:r>
            <a:endParaRPr lang="en-US" sz="2800">
              <a:latin typeface="Arial" charset="0"/>
            </a:endParaRPr>
          </a:p>
        </p:txBody>
      </p:sp>
      <p:grpSp>
        <p:nvGrpSpPr>
          <p:cNvPr id="17412" name="Group 4"/>
          <p:cNvGrpSpPr>
            <a:grpSpLocks/>
          </p:cNvGrpSpPr>
          <p:nvPr/>
        </p:nvGrpSpPr>
        <p:grpSpPr bwMode="auto">
          <a:xfrm>
            <a:off x="485775" y="3341688"/>
            <a:ext cx="7999413" cy="3159125"/>
            <a:chOff x="306" y="2222"/>
            <a:chExt cx="5039" cy="1990"/>
          </a:xfrm>
        </p:grpSpPr>
        <p:grpSp>
          <p:nvGrpSpPr>
            <p:cNvPr id="17413" name="Group 5"/>
            <p:cNvGrpSpPr>
              <a:grpSpLocks/>
            </p:cNvGrpSpPr>
            <p:nvPr/>
          </p:nvGrpSpPr>
          <p:grpSpPr bwMode="auto">
            <a:xfrm>
              <a:off x="2459" y="2780"/>
              <a:ext cx="699" cy="826"/>
              <a:chOff x="2459" y="2780"/>
              <a:chExt cx="699" cy="826"/>
            </a:xfrm>
          </p:grpSpPr>
          <p:sp>
            <p:nvSpPr>
              <p:cNvPr id="17426" name="WordArt 6"/>
              <p:cNvSpPr>
                <a:spLocks noChangeArrowheads="1" noChangeShapeType="1" noTextEdit="1"/>
              </p:cNvSpPr>
              <p:nvPr/>
            </p:nvSpPr>
            <p:spPr bwMode="auto">
              <a:xfrm>
                <a:off x="2756" y="2900"/>
                <a:ext cx="402" cy="614"/>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66"/>
                    </a:solidFill>
                    <a:latin typeface="Arial Black"/>
                    <a:ea typeface="Arial Black"/>
                    <a:cs typeface="Arial Black"/>
                  </a:rPr>
                  <a:t>C</a:t>
                </a:r>
              </a:p>
            </p:txBody>
          </p:sp>
          <p:sp>
            <p:nvSpPr>
              <p:cNvPr id="17427" name="Text Box 7"/>
              <p:cNvSpPr txBox="1">
                <a:spLocks noChangeArrowheads="1"/>
              </p:cNvSpPr>
              <p:nvPr/>
            </p:nvSpPr>
            <p:spPr bwMode="auto">
              <a:xfrm>
                <a:off x="2459" y="2780"/>
                <a:ext cx="44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14</a:t>
                </a:r>
              </a:p>
              <a:p>
                <a:pPr>
                  <a:spcBef>
                    <a:spcPct val="50000"/>
                  </a:spcBef>
                </a:pPr>
                <a:r>
                  <a:rPr lang="en-US" sz="3200" b="1">
                    <a:latin typeface="Times New Roman" charset="0"/>
                  </a:rPr>
                  <a:t>  6</a:t>
                </a:r>
              </a:p>
            </p:txBody>
          </p:sp>
        </p:grpSp>
        <p:grpSp>
          <p:nvGrpSpPr>
            <p:cNvPr id="17414" name="Group 8"/>
            <p:cNvGrpSpPr>
              <a:grpSpLocks/>
            </p:cNvGrpSpPr>
            <p:nvPr/>
          </p:nvGrpSpPr>
          <p:grpSpPr bwMode="auto">
            <a:xfrm>
              <a:off x="306" y="2780"/>
              <a:ext cx="699" cy="826"/>
              <a:chOff x="306" y="2780"/>
              <a:chExt cx="699" cy="826"/>
            </a:xfrm>
          </p:grpSpPr>
          <p:sp>
            <p:nvSpPr>
              <p:cNvPr id="17424" name="WordArt 9"/>
              <p:cNvSpPr>
                <a:spLocks noChangeArrowheads="1" noChangeShapeType="1" noTextEdit="1"/>
              </p:cNvSpPr>
              <p:nvPr/>
            </p:nvSpPr>
            <p:spPr bwMode="auto">
              <a:xfrm>
                <a:off x="603" y="2900"/>
                <a:ext cx="402" cy="614"/>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66"/>
                    </a:solidFill>
                    <a:latin typeface="Arial Black"/>
                    <a:ea typeface="Arial Black"/>
                    <a:cs typeface="Arial Black"/>
                  </a:rPr>
                  <a:t>C</a:t>
                </a:r>
              </a:p>
            </p:txBody>
          </p:sp>
          <p:sp>
            <p:nvSpPr>
              <p:cNvPr id="17425" name="Text Box 10"/>
              <p:cNvSpPr txBox="1">
                <a:spLocks noChangeArrowheads="1"/>
              </p:cNvSpPr>
              <p:nvPr/>
            </p:nvSpPr>
            <p:spPr bwMode="auto">
              <a:xfrm>
                <a:off x="306" y="2780"/>
                <a:ext cx="44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  9</a:t>
                </a:r>
              </a:p>
              <a:p>
                <a:pPr>
                  <a:spcBef>
                    <a:spcPct val="50000"/>
                  </a:spcBef>
                </a:pPr>
                <a:r>
                  <a:rPr lang="en-US" sz="3200" b="1">
                    <a:latin typeface="Times New Roman" charset="0"/>
                  </a:rPr>
                  <a:t>  6</a:t>
                </a:r>
              </a:p>
            </p:txBody>
          </p:sp>
        </p:grpSp>
        <p:grpSp>
          <p:nvGrpSpPr>
            <p:cNvPr id="17415" name="Group 11"/>
            <p:cNvGrpSpPr>
              <a:grpSpLocks/>
            </p:cNvGrpSpPr>
            <p:nvPr/>
          </p:nvGrpSpPr>
          <p:grpSpPr bwMode="auto">
            <a:xfrm>
              <a:off x="4534" y="2780"/>
              <a:ext cx="699" cy="826"/>
              <a:chOff x="4534" y="2780"/>
              <a:chExt cx="699" cy="826"/>
            </a:xfrm>
          </p:grpSpPr>
          <p:sp>
            <p:nvSpPr>
              <p:cNvPr id="17422" name="WordArt 12"/>
              <p:cNvSpPr>
                <a:spLocks noChangeArrowheads="1" noChangeShapeType="1" noTextEdit="1"/>
              </p:cNvSpPr>
              <p:nvPr/>
            </p:nvSpPr>
            <p:spPr bwMode="auto">
              <a:xfrm>
                <a:off x="4831" y="2900"/>
                <a:ext cx="402" cy="614"/>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66"/>
                    </a:solidFill>
                    <a:latin typeface="Arial Black"/>
                    <a:ea typeface="Arial Black"/>
                    <a:cs typeface="Arial Black"/>
                  </a:rPr>
                  <a:t>C</a:t>
                </a:r>
              </a:p>
            </p:txBody>
          </p:sp>
          <p:sp>
            <p:nvSpPr>
              <p:cNvPr id="17423" name="Text Box 13"/>
              <p:cNvSpPr txBox="1">
                <a:spLocks noChangeArrowheads="1"/>
              </p:cNvSpPr>
              <p:nvPr/>
            </p:nvSpPr>
            <p:spPr bwMode="auto">
              <a:xfrm>
                <a:off x="4534" y="2780"/>
                <a:ext cx="44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16</a:t>
                </a:r>
              </a:p>
              <a:p>
                <a:pPr>
                  <a:spcBef>
                    <a:spcPct val="50000"/>
                  </a:spcBef>
                </a:pPr>
                <a:r>
                  <a:rPr lang="en-US" sz="3200" b="1">
                    <a:latin typeface="Times New Roman" charset="0"/>
                  </a:rPr>
                  <a:t>  6</a:t>
                </a:r>
              </a:p>
            </p:txBody>
          </p:sp>
        </p:grpSp>
        <p:sp>
          <p:nvSpPr>
            <p:cNvPr id="178190" name="Text Box 14"/>
            <p:cNvSpPr txBox="1">
              <a:spLocks noChangeArrowheads="1"/>
            </p:cNvSpPr>
            <p:nvPr/>
          </p:nvSpPr>
          <p:spPr bwMode="auto">
            <a:xfrm>
              <a:off x="3090" y="2222"/>
              <a:ext cx="2041" cy="404"/>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600" b="1">
                  <a:solidFill>
                    <a:srgbClr val="000066"/>
                  </a:solidFill>
                  <a:effectLst>
                    <a:outerShdw blurRad="38100" dist="38100" dir="2700000" algn="tl">
                      <a:srgbClr val="000000"/>
                    </a:outerShdw>
                  </a:effectLst>
                </a:rPr>
                <a:t>Atomic mass</a:t>
              </a:r>
            </a:p>
          </p:txBody>
        </p:sp>
        <p:sp>
          <p:nvSpPr>
            <p:cNvPr id="178191" name="Text Box 15"/>
            <p:cNvSpPr txBox="1">
              <a:spLocks noChangeArrowheads="1"/>
            </p:cNvSpPr>
            <p:nvPr/>
          </p:nvSpPr>
          <p:spPr bwMode="auto">
            <a:xfrm>
              <a:off x="3042" y="3808"/>
              <a:ext cx="2303" cy="404"/>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600" b="1">
                  <a:solidFill>
                    <a:srgbClr val="000066"/>
                  </a:solidFill>
                  <a:effectLst>
                    <a:outerShdw blurRad="38100" dist="38100" dir="2700000" algn="tl">
                      <a:srgbClr val="000000"/>
                    </a:outerShdw>
                  </a:effectLst>
                </a:rPr>
                <a:t>Atomic number</a:t>
              </a:r>
            </a:p>
          </p:txBody>
        </p:sp>
        <p:sp>
          <p:nvSpPr>
            <p:cNvPr id="17418" name="Line 16"/>
            <p:cNvSpPr>
              <a:spLocks noChangeShapeType="1"/>
            </p:cNvSpPr>
            <p:nvPr/>
          </p:nvSpPr>
          <p:spPr bwMode="auto">
            <a:xfrm flipH="1">
              <a:off x="2736" y="2445"/>
              <a:ext cx="353" cy="366"/>
            </a:xfrm>
            <a:prstGeom prst="line">
              <a:avLst/>
            </a:prstGeom>
            <a:noFill/>
            <a:ln w="57150">
              <a:solidFill>
                <a:srgbClr val="FF0000"/>
              </a:solidFill>
              <a:round/>
              <a:headEnd/>
              <a:tailEnd type="triangle" w="med" len="med"/>
            </a:ln>
            <a:effectLst>
              <a:prstShdw prst="shdw17" dist="17961" dir="2700000">
                <a:srgbClr val="990000">
                  <a:alpha val="74997"/>
                </a:srgbClr>
              </a:prstShdw>
            </a:effectLst>
            <a:extLst>
              <a:ext uri="{909E8E84-426E-40dd-AFC4-6F175D3DCCD1}">
                <a14:hiddenFill xmlns="" xmlns:a14="http://schemas.microsoft.com/office/drawing/2010/main">
                  <a:noFill/>
                </a14:hiddenFill>
              </a:ext>
            </a:extLst>
          </p:spPr>
          <p:txBody>
            <a:bodyPr/>
            <a:lstStyle/>
            <a:p>
              <a:endParaRPr lang="en-US"/>
            </a:p>
          </p:txBody>
        </p:sp>
        <p:sp>
          <p:nvSpPr>
            <p:cNvPr id="17419" name="Line 17"/>
            <p:cNvSpPr>
              <a:spLocks noChangeShapeType="1"/>
            </p:cNvSpPr>
            <p:nvPr/>
          </p:nvSpPr>
          <p:spPr bwMode="auto">
            <a:xfrm flipH="1" flipV="1">
              <a:off x="2736" y="3571"/>
              <a:ext cx="314" cy="471"/>
            </a:xfrm>
            <a:prstGeom prst="line">
              <a:avLst/>
            </a:prstGeom>
            <a:noFill/>
            <a:ln w="57150">
              <a:solidFill>
                <a:srgbClr val="FF0000"/>
              </a:solidFill>
              <a:round/>
              <a:headEnd/>
              <a:tailEnd type="triangle" w="med" len="med"/>
            </a:ln>
            <a:effectLst>
              <a:prstShdw prst="shdw17" dist="17961" dir="2700000">
                <a:srgbClr val="990000">
                  <a:alpha val="74997"/>
                </a:srgbClr>
              </a:prstShdw>
            </a:effectLst>
            <a:extLst>
              <a:ext uri="{909E8E84-426E-40dd-AFC4-6F175D3DCCD1}">
                <a14:hiddenFill xmlns="" xmlns:a14="http://schemas.microsoft.com/office/drawing/2010/main">
                  <a:noFill/>
                </a14:hiddenFill>
              </a:ext>
            </a:extLst>
          </p:spPr>
          <p:txBody>
            <a:bodyPr/>
            <a:lstStyle/>
            <a:p>
              <a:endParaRPr lang="en-US"/>
            </a:p>
          </p:txBody>
        </p:sp>
        <p:sp>
          <p:nvSpPr>
            <p:cNvPr id="17420" name="Line 18"/>
            <p:cNvSpPr>
              <a:spLocks noChangeShapeType="1"/>
            </p:cNvSpPr>
            <p:nvPr/>
          </p:nvSpPr>
          <p:spPr bwMode="auto">
            <a:xfrm>
              <a:off x="1126" y="3178"/>
              <a:ext cx="1374" cy="0"/>
            </a:xfrm>
            <a:prstGeom prst="line">
              <a:avLst/>
            </a:prstGeom>
            <a:noFill/>
            <a:ln w="57150">
              <a:solidFill>
                <a:srgbClr val="FF0000"/>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21" name="Line 19"/>
            <p:cNvSpPr>
              <a:spLocks noChangeShapeType="1"/>
            </p:cNvSpPr>
            <p:nvPr/>
          </p:nvSpPr>
          <p:spPr bwMode="auto">
            <a:xfrm>
              <a:off x="3290" y="3178"/>
              <a:ext cx="1374" cy="0"/>
            </a:xfrm>
            <a:prstGeom prst="line">
              <a:avLst/>
            </a:prstGeom>
            <a:noFill/>
            <a:ln w="57150">
              <a:solidFill>
                <a:srgbClr val="FF0000"/>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49263" y="1120775"/>
            <a:ext cx="8416925" cy="1679575"/>
          </a:xfrm>
        </p:spPr>
        <p:txBody>
          <a:bodyPr/>
          <a:lstStyle/>
          <a:p>
            <a:pPr eaLnBrk="1" hangingPunct="1"/>
            <a:r>
              <a:rPr lang="en-US" sz="2800">
                <a:latin typeface="Arial" charset="0"/>
              </a:rPr>
              <a:t>Used to date igneous and metamorphic rocks (basalt)</a:t>
            </a:r>
          </a:p>
          <a:p>
            <a:pPr eaLnBrk="1" hangingPunct="1"/>
            <a:r>
              <a:rPr lang="en-US" sz="2800">
                <a:latin typeface="Arial" charset="0"/>
              </a:rPr>
              <a:t>Cannot be used on sedimentary rocks (limestone, sandstone, and shale)</a:t>
            </a:r>
          </a:p>
        </p:txBody>
      </p:sp>
      <p:grpSp>
        <p:nvGrpSpPr>
          <p:cNvPr id="58371" name="Group 4"/>
          <p:cNvGrpSpPr>
            <a:grpSpLocks/>
          </p:cNvGrpSpPr>
          <p:nvPr/>
        </p:nvGrpSpPr>
        <p:grpSpPr bwMode="auto">
          <a:xfrm>
            <a:off x="406400" y="2882900"/>
            <a:ext cx="8482013" cy="3657600"/>
            <a:chOff x="256" y="1870"/>
            <a:chExt cx="5343" cy="2304"/>
          </a:xfrm>
        </p:grpSpPr>
        <p:grpSp>
          <p:nvGrpSpPr>
            <p:cNvPr id="58373" name="Group 5"/>
            <p:cNvGrpSpPr>
              <a:grpSpLocks/>
            </p:cNvGrpSpPr>
            <p:nvPr/>
          </p:nvGrpSpPr>
          <p:grpSpPr bwMode="auto">
            <a:xfrm>
              <a:off x="256" y="2107"/>
              <a:ext cx="987" cy="987"/>
              <a:chOff x="348" y="2359"/>
              <a:chExt cx="987" cy="987"/>
            </a:xfrm>
          </p:grpSpPr>
          <p:sp>
            <p:nvSpPr>
              <p:cNvPr id="58396" name="Oval 6"/>
              <p:cNvSpPr>
                <a:spLocks noChangeArrowheads="1"/>
              </p:cNvSpPr>
              <p:nvPr/>
            </p:nvSpPr>
            <p:spPr bwMode="auto">
              <a:xfrm>
                <a:off x="348" y="2359"/>
                <a:ext cx="987" cy="9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7" name="Oval 7"/>
              <p:cNvSpPr>
                <a:spLocks noChangeArrowheads="1"/>
              </p:cNvSpPr>
              <p:nvPr/>
            </p:nvSpPr>
            <p:spPr bwMode="auto">
              <a:xfrm>
                <a:off x="448" y="2450"/>
                <a:ext cx="796" cy="796"/>
              </a:xfrm>
              <a:prstGeom prst="ellipse">
                <a:avLst/>
              </a:prstGeom>
              <a:solidFill>
                <a:schemeClr val="bg1"/>
              </a:solidFill>
              <a:ln w="76200">
                <a:solidFill>
                  <a:schemeClr val="tx1"/>
                </a:solidFill>
                <a:round/>
                <a:headEnd/>
                <a:tailEnd/>
              </a:ln>
            </p:spPr>
            <p:txBody>
              <a:bodyPr wrap="none" anchor="ctr"/>
              <a:lstStyle/>
              <a:p>
                <a:pPr algn="ctr"/>
                <a:r>
                  <a:rPr lang="en-US"/>
                  <a:t>238</a:t>
                </a:r>
              </a:p>
              <a:p>
                <a:pPr algn="ctr"/>
                <a:r>
                  <a:rPr lang="en-US"/>
                  <a:t>U</a:t>
                </a:r>
              </a:p>
            </p:txBody>
          </p:sp>
        </p:grpSp>
        <p:sp>
          <p:nvSpPr>
            <p:cNvPr id="58374" name="Oval 8"/>
            <p:cNvSpPr>
              <a:spLocks noChangeArrowheads="1"/>
            </p:cNvSpPr>
            <p:nvPr/>
          </p:nvSpPr>
          <p:spPr bwMode="auto">
            <a:xfrm>
              <a:off x="1521" y="2217"/>
              <a:ext cx="796" cy="796"/>
            </a:xfrm>
            <a:prstGeom prst="ellipse">
              <a:avLst/>
            </a:prstGeom>
            <a:solidFill>
              <a:schemeClr val="bg1"/>
            </a:solidFill>
            <a:ln w="76200">
              <a:solidFill>
                <a:schemeClr val="tx1"/>
              </a:solidFill>
              <a:round/>
              <a:headEnd/>
              <a:tailEnd/>
            </a:ln>
          </p:spPr>
          <p:txBody>
            <a:bodyPr wrap="none" anchor="ctr"/>
            <a:lstStyle/>
            <a:p>
              <a:pPr algn="ctr"/>
              <a:r>
                <a:rPr lang="en-US"/>
                <a:t>234</a:t>
              </a:r>
            </a:p>
            <a:p>
              <a:pPr algn="ctr"/>
              <a:r>
                <a:rPr lang="en-US"/>
                <a:t>Th</a:t>
              </a:r>
            </a:p>
          </p:txBody>
        </p:sp>
        <p:sp>
          <p:nvSpPr>
            <p:cNvPr id="58375" name="Oval 9"/>
            <p:cNvSpPr>
              <a:spLocks noChangeArrowheads="1"/>
            </p:cNvSpPr>
            <p:nvPr/>
          </p:nvSpPr>
          <p:spPr bwMode="auto">
            <a:xfrm>
              <a:off x="2577" y="2217"/>
              <a:ext cx="796" cy="796"/>
            </a:xfrm>
            <a:prstGeom prst="ellipse">
              <a:avLst/>
            </a:prstGeom>
            <a:solidFill>
              <a:schemeClr val="bg1"/>
            </a:solidFill>
            <a:ln w="76200">
              <a:solidFill>
                <a:schemeClr val="tx1"/>
              </a:solidFill>
              <a:round/>
              <a:headEnd/>
              <a:tailEnd/>
            </a:ln>
          </p:spPr>
          <p:txBody>
            <a:bodyPr wrap="none" anchor="ctr"/>
            <a:lstStyle/>
            <a:p>
              <a:pPr algn="ctr"/>
              <a:r>
                <a:rPr lang="en-US"/>
                <a:t>234</a:t>
              </a:r>
            </a:p>
            <a:p>
              <a:pPr algn="ctr"/>
              <a:r>
                <a:rPr lang="en-US"/>
                <a:t>Pa</a:t>
              </a:r>
            </a:p>
          </p:txBody>
        </p:sp>
        <p:sp>
          <p:nvSpPr>
            <p:cNvPr id="58376" name="Oval 10"/>
            <p:cNvSpPr>
              <a:spLocks noChangeArrowheads="1"/>
            </p:cNvSpPr>
            <p:nvPr/>
          </p:nvSpPr>
          <p:spPr bwMode="auto">
            <a:xfrm>
              <a:off x="3620" y="2217"/>
              <a:ext cx="796" cy="796"/>
            </a:xfrm>
            <a:prstGeom prst="ellipse">
              <a:avLst/>
            </a:prstGeom>
            <a:solidFill>
              <a:schemeClr val="bg1"/>
            </a:solidFill>
            <a:ln w="76200">
              <a:solidFill>
                <a:schemeClr val="tx1"/>
              </a:solidFill>
              <a:round/>
              <a:headEnd/>
              <a:tailEnd/>
            </a:ln>
          </p:spPr>
          <p:txBody>
            <a:bodyPr wrap="none" anchor="ctr"/>
            <a:lstStyle/>
            <a:p>
              <a:pPr algn="ctr"/>
              <a:r>
                <a:rPr lang="en-US"/>
                <a:t>234</a:t>
              </a:r>
            </a:p>
            <a:p>
              <a:pPr algn="ctr"/>
              <a:r>
                <a:rPr lang="en-US"/>
                <a:t>U</a:t>
              </a:r>
            </a:p>
          </p:txBody>
        </p:sp>
        <p:sp>
          <p:nvSpPr>
            <p:cNvPr id="58377" name="Oval 11"/>
            <p:cNvSpPr>
              <a:spLocks noChangeArrowheads="1"/>
            </p:cNvSpPr>
            <p:nvPr/>
          </p:nvSpPr>
          <p:spPr bwMode="auto">
            <a:xfrm>
              <a:off x="4740" y="2217"/>
              <a:ext cx="796" cy="796"/>
            </a:xfrm>
            <a:prstGeom prst="ellipse">
              <a:avLst/>
            </a:prstGeom>
            <a:solidFill>
              <a:schemeClr val="bg1"/>
            </a:solidFill>
            <a:ln w="76200">
              <a:solidFill>
                <a:schemeClr val="tx1"/>
              </a:solidFill>
              <a:round/>
              <a:headEnd/>
              <a:tailEnd/>
            </a:ln>
          </p:spPr>
          <p:txBody>
            <a:bodyPr wrap="none" anchor="ctr"/>
            <a:lstStyle/>
            <a:p>
              <a:pPr algn="ctr"/>
              <a:r>
                <a:rPr lang="en-US"/>
                <a:t>230</a:t>
              </a:r>
            </a:p>
            <a:p>
              <a:pPr algn="ctr"/>
              <a:r>
                <a:rPr lang="en-US"/>
                <a:t>Th</a:t>
              </a:r>
            </a:p>
          </p:txBody>
        </p:sp>
        <p:sp>
          <p:nvSpPr>
            <p:cNvPr id="58378" name="Oval 12"/>
            <p:cNvSpPr>
              <a:spLocks noChangeArrowheads="1"/>
            </p:cNvSpPr>
            <p:nvPr/>
          </p:nvSpPr>
          <p:spPr bwMode="auto">
            <a:xfrm>
              <a:off x="4803" y="3378"/>
              <a:ext cx="796" cy="796"/>
            </a:xfrm>
            <a:prstGeom prst="ellipse">
              <a:avLst/>
            </a:prstGeom>
            <a:solidFill>
              <a:schemeClr val="bg1"/>
            </a:solidFill>
            <a:ln w="76200">
              <a:solidFill>
                <a:schemeClr val="tx1"/>
              </a:solidFill>
              <a:round/>
              <a:headEnd/>
              <a:tailEnd/>
            </a:ln>
          </p:spPr>
          <p:txBody>
            <a:bodyPr wrap="none" anchor="ctr"/>
            <a:lstStyle/>
            <a:p>
              <a:pPr algn="ctr"/>
              <a:r>
                <a:rPr lang="en-US"/>
                <a:t>206</a:t>
              </a:r>
            </a:p>
            <a:p>
              <a:pPr algn="ctr"/>
              <a:r>
                <a:rPr lang="en-US"/>
                <a:t>Pb</a:t>
              </a:r>
            </a:p>
          </p:txBody>
        </p:sp>
        <p:sp>
          <p:nvSpPr>
            <p:cNvPr id="58379" name="Oval 13"/>
            <p:cNvSpPr>
              <a:spLocks noChangeArrowheads="1"/>
            </p:cNvSpPr>
            <p:nvPr/>
          </p:nvSpPr>
          <p:spPr bwMode="auto">
            <a:xfrm>
              <a:off x="452" y="3378"/>
              <a:ext cx="796" cy="796"/>
            </a:xfrm>
            <a:prstGeom prst="ellipse">
              <a:avLst/>
            </a:prstGeom>
            <a:solidFill>
              <a:srgbClr val="B2B2B2"/>
            </a:solidFill>
            <a:ln w="76200">
              <a:solidFill>
                <a:schemeClr val="tx1"/>
              </a:solidFill>
              <a:prstDash val="sysDot"/>
              <a:round/>
              <a:headEnd/>
              <a:tailEnd/>
            </a:ln>
          </p:spPr>
          <p:txBody>
            <a:bodyPr wrap="none" anchor="ctr"/>
            <a:lstStyle/>
            <a:p>
              <a:pPr algn="ctr"/>
              <a:endParaRPr lang="en-US"/>
            </a:p>
          </p:txBody>
        </p:sp>
        <p:sp>
          <p:nvSpPr>
            <p:cNvPr id="58380" name="Oval 14"/>
            <p:cNvSpPr>
              <a:spLocks noChangeArrowheads="1"/>
            </p:cNvSpPr>
            <p:nvPr/>
          </p:nvSpPr>
          <p:spPr bwMode="auto">
            <a:xfrm>
              <a:off x="3731" y="3378"/>
              <a:ext cx="796" cy="796"/>
            </a:xfrm>
            <a:prstGeom prst="ellipse">
              <a:avLst/>
            </a:prstGeom>
            <a:solidFill>
              <a:schemeClr val="bg1"/>
            </a:solidFill>
            <a:ln w="76200">
              <a:solidFill>
                <a:schemeClr val="tx1"/>
              </a:solidFill>
              <a:round/>
              <a:headEnd/>
              <a:tailEnd/>
            </a:ln>
          </p:spPr>
          <p:txBody>
            <a:bodyPr wrap="none" anchor="ctr"/>
            <a:lstStyle/>
            <a:p>
              <a:pPr algn="ctr"/>
              <a:r>
                <a:rPr lang="en-US"/>
                <a:t>210</a:t>
              </a:r>
            </a:p>
            <a:p>
              <a:pPr algn="ctr"/>
              <a:r>
                <a:rPr lang="en-US"/>
                <a:t>Po</a:t>
              </a:r>
            </a:p>
          </p:txBody>
        </p:sp>
        <p:sp>
          <p:nvSpPr>
            <p:cNvPr id="58381" name="Line 15"/>
            <p:cNvSpPr>
              <a:spLocks noChangeShapeType="1"/>
            </p:cNvSpPr>
            <p:nvPr/>
          </p:nvSpPr>
          <p:spPr bwMode="auto">
            <a:xfrm>
              <a:off x="1253" y="2601"/>
              <a:ext cx="29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82" name="Line 16"/>
            <p:cNvSpPr>
              <a:spLocks noChangeShapeType="1"/>
            </p:cNvSpPr>
            <p:nvPr/>
          </p:nvSpPr>
          <p:spPr bwMode="auto">
            <a:xfrm>
              <a:off x="2318" y="2601"/>
              <a:ext cx="29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83" name="Line 17"/>
            <p:cNvSpPr>
              <a:spLocks noChangeShapeType="1"/>
            </p:cNvSpPr>
            <p:nvPr/>
          </p:nvSpPr>
          <p:spPr bwMode="auto">
            <a:xfrm>
              <a:off x="3342" y="2601"/>
              <a:ext cx="29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84" name="Line 18"/>
            <p:cNvSpPr>
              <a:spLocks noChangeShapeType="1"/>
            </p:cNvSpPr>
            <p:nvPr/>
          </p:nvSpPr>
          <p:spPr bwMode="auto">
            <a:xfrm>
              <a:off x="4448" y="2601"/>
              <a:ext cx="29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85" name="Line 19"/>
            <p:cNvSpPr>
              <a:spLocks noChangeShapeType="1"/>
            </p:cNvSpPr>
            <p:nvPr/>
          </p:nvSpPr>
          <p:spPr bwMode="auto">
            <a:xfrm flipH="1">
              <a:off x="4535" y="2898"/>
              <a:ext cx="347" cy="211"/>
            </a:xfrm>
            <a:prstGeom prst="line">
              <a:avLst/>
            </a:prstGeom>
            <a:noFill/>
            <a:ln w="76200">
              <a:solidFill>
                <a:srgbClr val="FF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386" name="Line 20"/>
            <p:cNvSpPr>
              <a:spLocks noChangeShapeType="1"/>
            </p:cNvSpPr>
            <p:nvPr/>
          </p:nvSpPr>
          <p:spPr bwMode="auto">
            <a:xfrm flipH="1">
              <a:off x="1509" y="3109"/>
              <a:ext cx="3026" cy="274"/>
            </a:xfrm>
            <a:prstGeom prst="line">
              <a:avLst/>
            </a:prstGeom>
            <a:noFill/>
            <a:ln w="76200">
              <a:solidFill>
                <a:srgbClr val="FF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387" name="Line 21"/>
            <p:cNvSpPr>
              <a:spLocks noChangeShapeType="1"/>
            </p:cNvSpPr>
            <p:nvPr/>
          </p:nvSpPr>
          <p:spPr bwMode="auto">
            <a:xfrm flipH="1">
              <a:off x="1170" y="3392"/>
              <a:ext cx="320" cy="128"/>
            </a:xfrm>
            <a:prstGeom prst="line">
              <a:avLst/>
            </a:prstGeom>
            <a:noFill/>
            <a:ln w="7620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88" name="Line 22"/>
            <p:cNvSpPr>
              <a:spLocks noChangeShapeType="1"/>
            </p:cNvSpPr>
            <p:nvPr/>
          </p:nvSpPr>
          <p:spPr bwMode="auto">
            <a:xfrm flipV="1">
              <a:off x="1271" y="3758"/>
              <a:ext cx="2450" cy="37"/>
            </a:xfrm>
            <a:prstGeom prst="line">
              <a:avLst/>
            </a:prstGeom>
            <a:noFill/>
            <a:ln w="7620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89" name="Line 23"/>
            <p:cNvSpPr>
              <a:spLocks noChangeShapeType="1"/>
            </p:cNvSpPr>
            <p:nvPr/>
          </p:nvSpPr>
          <p:spPr bwMode="auto">
            <a:xfrm>
              <a:off x="4544" y="3758"/>
              <a:ext cx="292"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5976" name="Text Box 24"/>
            <p:cNvSpPr txBox="1">
              <a:spLocks noChangeArrowheads="1"/>
            </p:cNvSpPr>
            <p:nvPr/>
          </p:nvSpPr>
          <p:spPr bwMode="auto">
            <a:xfrm>
              <a:off x="1271" y="1883"/>
              <a:ext cx="375" cy="404"/>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600">
                  <a:solidFill>
                    <a:srgbClr val="000066"/>
                  </a:solidFill>
                  <a:effectLst>
                    <a:outerShdw blurRad="38100" dist="38100" dir="2700000" algn="tl">
                      <a:srgbClr val="000000"/>
                    </a:outerShdw>
                  </a:effectLst>
                  <a:latin typeface="Symbol" charset="0"/>
                </a:rPr>
                <a:t>a</a:t>
              </a:r>
            </a:p>
          </p:txBody>
        </p:sp>
        <p:sp>
          <p:nvSpPr>
            <p:cNvPr id="58391" name="Line 25"/>
            <p:cNvSpPr>
              <a:spLocks noChangeShapeType="1"/>
            </p:cNvSpPr>
            <p:nvPr/>
          </p:nvSpPr>
          <p:spPr bwMode="auto">
            <a:xfrm flipV="1">
              <a:off x="997" y="2176"/>
              <a:ext cx="311" cy="183"/>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978" name="Text Box 26"/>
            <p:cNvSpPr txBox="1">
              <a:spLocks noChangeArrowheads="1"/>
            </p:cNvSpPr>
            <p:nvPr/>
          </p:nvSpPr>
          <p:spPr bwMode="auto">
            <a:xfrm>
              <a:off x="4439" y="1870"/>
              <a:ext cx="375" cy="404"/>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600">
                  <a:solidFill>
                    <a:srgbClr val="000066"/>
                  </a:solidFill>
                  <a:effectLst>
                    <a:outerShdw blurRad="38100" dist="38100" dir="2700000" algn="tl">
                      <a:srgbClr val="000000"/>
                    </a:outerShdw>
                  </a:effectLst>
                  <a:latin typeface="Symbol" charset="0"/>
                </a:rPr>
                <a:t>a</a:t>
              </a:r>
            </a:p>
          </p:txBody>
        </p:sp>
        <p:sp>
          <p:nvSpPr>
            <p:cNvPr id="58393" name="Line 27"/>
            <p:cNvSpPr>
              <a:spLocks noChangeShapeType="1"/>
            </p:cNvSpPr>
            <p:nvPr/>
          </p:nvSpPr>
          <p:spPr bwMode="auto">
            <a:xfrm flipV="1">
              <a:off x="4183" y="2154"/>
              <a:ext cx="292" cy="182"/>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980" name="Text Box 28"/>
            <p:cNvSpPr txBox="1">
              <a:spLocks noChangeArrowheads="1"/>
            </p:cNvSpPr>
            <p:nvPr/>
          </p:nvSpPr>
          <p:spPr bwMode="auto">
            <a:xfrm>
              <a:off x="4608" y="3118"/>
              <a:ext cx="375" cy="404"/>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600">
                  <a:solidFill>
                    <a:srgbClr val="000066"/>
                  </a:solidFill>
                  <a:effectLst>
                    <a:outerShdw blurRad="38100" dist="38100" dir="2700000" algn="tl">
                      <a:srgbClr val="000000"/>
                    </a:outerShdw>
                  </a:effectLst>
                  <a:latin typeface="Symbol" charset="0"/>
                </a:rPr>
                <a:t>a</a:t>
              </a:r>
            </a:p>
          </p:txBody>
        </p:sp>
        <p:sp>
          <p:nvSpPr>
            <p:cNvPr id="58395" name="Line 29"/>
            <p:cNvSpPr>
              <a:spLocks noChangeShapeType="1"/>
            </p:cNvSpPr>
            <p:nvPr/>
          </p:nvSpPr>
          <p:spPr bwMode="auto">
            <a:xfrm flipV="1">
              <a:off x="4352" y="3402"/>
              <a:ext cx="292" cy="182"/>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5982" name="Rectangle 30"/>
          <p:cNvSpPr>
            <a:spLocks noGrp="1" noChangeArrowheads="1"/>
          </p:cNvSpPr>
          <p:nvPr>
            <p:ph type="title"/>
          </p:nvPr>
        </p:nvSpPr>
        <p:spPr/>
        <p:txBody>
          <a:bodyPr/>
          <a:lstStyle/>
          <a:p>
            <a:pPr eaLnBrk="1" hangingPunct="1"/>
            <a:r>
              <a:rPr lang="en-US">
                <a:latin typeface="Arial" charset="0"/>
              </a:rPr>
              <a:t>Radioisotope Dating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g_bronze_l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71913" y="1885950"/>
            <a:ext cx="1571625" cy="335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Rectangle 3" descr="Oak"/>
          <p:cNvSpPr>
            <a:spLocks noChangeArrowheads="1"/>
          </p:cNvSpPr>
          <p:nvPr/>
        </p:nvSpPr>
        <p:spPr bwMode="auto">
          <a:xfrm>
            <a:off x="3457575" y="1657350"/>
            <a:ext cx="1143000" cy="3757613"/>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60420" name="Rectangle 4" descr="Oak"/>
          <p:cNvSpPr>
            <a:spLocks noChangeArrowheads="1"/>
          </p:cNvSpPr>
          <p:nvPr/>
        </p:nvSpPr>
        <p:spPr bwMode="auto">
          <a:xfrm>
            <a:off x="4595813" y="1657350"/>
            <a:ext cx="1143000" cy="3757613"/>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60421" name="Oval 5"/>
          <p:cNvSpPr>
            <a:spLocks noChangeArrowheads="1"/>
          </p:cNvSpPr>
          <p:nvPr/>
        </p:nvSpPr>
        <p:spPr bwMode="auto">
          <a:xfrm>
            <a:off x="4257675" y="3295650"/>
            <a:ext cx="200025" cy="200025"/>
          </a:xfrm>
          <a:prstGeom prst="ellipse">
            <a:avLst/>
          </a:prstGeom>
          <a:solidFill>
            <a:schemeClr val="tx1"/>
          </a:solidFill>
          <a:ln w="9525">
            <a:solidFill>
              <a:schemeClr val="tx1"/>
            </a:solidFill>
            <a:round/>
            <a:headEnd/>
            <a:tailEnd/>
          </a:ln>
        </p:spPr>
        <p:txBody>
          <a:bodyPr wrap="none" anchor="ctr"/>
          <a:lstStyle/>
          <a:p>
            <a:endParaRPr lang="en-US"/>
          </a:p>
        </p:txBody>
      </p:sp>
      <p:sp>
        <p:nvSpPr>
          <p:cNvPr id="60422" name="Oval 6"/>
          <p:cNvSpPr>
            <a:spLocks noChangeArrowheads="1"/>
          </p:cNvSpPr>
          <p:nvPr/>
        </p:nvSpPr>
        <p:spPr bwMode="auto">
          <a:xfrm>
            <a:off x="4667250" y="3295650"/>
            <a:ext cx="200025" cy="200025"/>
          </a:xfrm>
          <a:prstGeom prst="ellipse">
            <a:avLst/>
          </a:prstGeom>
          <a:solidFill>
            <a:schemeClr val="tx1"/>
          </a:solidFill>
          <a:ln w="9525">
            <a:solidFill>
              <a:schemeClr val="tx1"/>
            </a:solidFill>
            <a:round/>
            <a:headEnd/>
            <a:tailEnd/>
          </a:ln>
        </p:spPr>
        <p:txBody>
          <a:bodyPr wrap="none" anchor="ctr"/>
          <a:lstStyle/>
          <a:p>
            <a:endParaRPr lang="en-US"/>
          </a:p>
        </p:txBody>
      </p:sp>
      <p:sp>
        <p:nvSpPr>
          <p:cNvPr id="128008" name="Rectangle 8"/>
          <p:cNvSpPr>
            <a:spLocks noGrp="1" noChangeArrowheads="1"/>
          </p:cNvSpPr>
          <p:nvPr>
            <p:ph type="title"/>
          </p:nvPr>
        </p:nvSpPr>
        <p:spPr/>
        <p:txBody>
          <a:bodyPr/>
          <a:lstStyle/>
          <a:p>
            <a:pPr eaLnBrk="1" hangingPunct="1"/>
            <a:r>
              <a:rPr lang="en-US">
                <a:latin typeface="Arial" charset="0"/>
              </a:rPr>
              <a:t>Hour Glass Example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026" name="Picture 2" descr="hg_bronze_l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4775" y="1885950"/>
            <a:ext cx="1571625" cy="335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2600325" y="1700213"/>
            <a:ext cx="4210050" cy="3757612"/>
            <a:chOff x="1638" y="747"/>
            <a:chExt cx="2652" cy="2367"/>
          </a:xfrm>
        </p:grpSpPr>
        <p:grpSp>
          <p:nvGrpSpPr>
            <p:cNvPr id="61446" name="Group 4"/>
            <p:cNvGrpSpPr>
              <a:grpSpLocks/>
            </p:cNvGrpSpPr>
            <p:nvPr/>
          </p:nvGrpSpPr>
          <p:grpSpPr bwMode="auto">
            <a:xfrm>
              <a:off x="1638" y="747"/>
              <a:ext cx="720" cy="2367"/>
              <a:chOff x="2178" y="747"/>
              <a:chExt cx="720" cy="2367"/>
            </a:xfrm>
          </p:grpSpPr>
          <p:sp>
            <p:nvSpPr>
              <p:cNvPr id="61450" name="Rectangle 5" descr="Oak"/>
              <p:cNvSpPr>
                <a:spLocks noChangeArrowheads="1"/>
              </p:cNvSpPr>
              <p:nvPr/>
            </p:nvSpPr>
            <p:spPr bwMode="auto">
              <a:xfrm>
                <a:off x="2178" y="747"/>
                <a:ext cx="720" cy="2367"/>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61451" name="Oval 6"/>
              <p:cNvSpPr>
                <a:spLocks noChangeArrowheads="1"/>
              </p:cNvSpPr>
              <p:nvPr/>
            </p:nvSpPr>
            <p:spPr bwMode="auto">
              <a:xfrm>
                <a:off x="2682" y="1779"/>
                <a:ext cx="126" cy="12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61447" name="Group 7"/>
            <p:cNvGrpSpPr>
              <a:grpSpLocks/>
            </p:cNvGrpSpPr>
            <p:nvPr/>
          </p:nvGrpSpPr>
          <p:grpSpPr bwMode="auto">
            <a:xfrm>
              <a:off x="3570" y="747"/>
              <a:ext cx="720" cy="2367"/>
              <a:chOff x="2895" y="747"/>
              <a:chExt cx="720" cy="2367"/>
            </a:xfrm>
          </p:grpSpPr>
          <p:sp>
            <p:nvSpPr>
              <p:cNvPr id="61448" name="Rectangle 8" descr="Oak"/>
              <p:cNvSpPr>
                <a:spLocks noChangeArrowheads="1"/>
              </p:cNvSpPr>
              <p:nvPr/>
            </p:nvSpPr>
            <p:spPr bwMode="auto">
              <a:xfrm>
                <a:off x="2895" y="747"/>
                <a:ext cx="720" cy="2367"/>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61449" name="Oval 9"/>
              <p:cNvSpPr>
                <a:spLocks noChangeArrowheads="1"/>
              </p:cNvSpPr>
              <p:nvPr/>
            </p:nvSpPr>
            <p:spPr bwMode="auto">
              <a:xfrm>
                <a:off x="2940" y="1779"/>
                <a:ext cx="126" cy="126"/>
              </a:xfrm>
              <a:prstGeom prst="ellipse">
                <a:avLst/>
              </a:prstGeom>
              <a:solidFill>
                <a:schemeClr val="tx1"/>
              </a:solidFill>
              <a:ln w="9525">
                <a:solidFill>
                  <a:schemeClr val="tx1"/>
                </a:solidFill>
                <a:round/>
                <a:headEnd/>
                <a:tailEnd/>
              </a:ln>
            </p:spPr>
            <p:txBody>
              <a:bodyPr wrap="none" anchor="ctr"/>
              <a:lstStyle/>
              <a:p>
                <a:endParaRPr lang="en-US"/>
              </a:p>
            </p:txBody>
          </p:sp>
        </p:grpSp>
      </p:grpSp>
      <p:sp>
        <p:nvSpPr>
          <p:cNvPr id="129036" name="Rectangle 12"/>
          <p:cNvSpPr>
            <a:spLocks noGrp="1" noChangeArrowheads="1"/>
          </p:cNvSpPr>
          <p:nvPr>
            <p:ph type="title"/>
          </p:nvPr>
        </p:nvSpPr>
        <p:spPr/>
        <p:txBody>
          <a:bodyPr/>
          <a:lstStyle/>
          <a:p>
            <a:pPr eaLnBrk="1" hangingPunct="1"/>
            <a:r>
              <a:rPr lang="en-US">
                <a:latin typeface="Arial" charset="0"/>
              </a:rPr>
              <a:t>Hour Glass Example</a:t>
            </a:r>
          </a:p>
        </p:txBody>
      </p:sp>
      <p:sp>
        <p:nvSpPr>
          <p:cNvPr id="129034" name="Rectangle 10"/>
          <p:cNvSpPr>
            <a:spLocks noGrp="1" noChangeArrowheads="1"/>
          </p:cNvSpPr>
          <p:nvPr>
            <p:ph type="body" idx="4294967295"/>
          </p:nvPr>
        </p:nvSpPr>
        <p:spPr>
          <a:xfrm>
            <a:off x="684213" y="5600700"/>
            <a:ext cx="8228012" cy="1077913"/>
          </a:xfrm>
        </p:spPr>
        <p:txBody>
          <a:bodyPr/>
          <a:lstStyle/>
          <a:p>
            <a:pPr marL="0" indent="0" algn="ctr" eaLnBrk="1" hangingPunct="1">
              <a:buFont typeface="Wingdings" charset="0"/>
              <a:buNone/>
            </a:pPr>
            <a:r>
              <a:rPr lang="en-US">
                <a:latin typeface="Arial" charset="0"/>
              </a:rPr>
              <a:t>Can you calculate how long you were outside?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9026"/>
                                        </p:tgtEl>
                                        <p:attrNameLst>
                                          <p:attrName>style.visibility</p:attrName>
                                        </p:attrNameLst>
                                      </p:cBhvr>
                                      <p:to>
                                        <p:strVal val="visible"/>
                                      </p:to>
                                    </p:set>
                                    <p:anim calcmode="lin" valueType="num">
                                      <p:cBhvr>
                                        <p:cTn id="12" dur="500" fill="hold"/>
                                        <p:tgtEl>
                                          <p:spTgt spid="129026"/>
                                        </p:tgtEl>
                                        <p:attrNameLst>
                                          <p:attrName>ppt_w</p:attrName>
                                        </p:attrNameLst>
                                      </p:cBhvr>
                                      <p:tavLst>
                                        <p:tav tm="0">
                                          <p:val>
                                            <p:fltVal val="0"/>
                                          </p:val>
                                        </p:tav>
                                        <p:tav tm="100000">
                                          <p:val>
                                            <p:strVal val="#ppt_w"/>
                                          </p:val>
                                        </p:tav>
                                      </p:tavLst>
                                    </p:anim>
                                    <p:anim calcmode="lin" valueType="num">
                                      <p:cBhvr>
                                        <p:cTn id="13" dur="500" fill="hold"/>
                                        <p:tgtEl>
                                          <p:spTgt spid="12902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29034">
                                            <p:txEl>
                                              <p:pRg st="0" end="0"/>
                                            </p:txEl>
                                          </p:spTgt>
                                        </p:tgtEl>
                                        <p:attrNameLst>
                                          <p:attrName>style.visibility</p:attrName>
                                        </p:attrNameLst>
                                      </p:cBhvr>
                                      <p:to>
                                        <p:strVal val="visible"/>
                                      </p:to>
                                    </p:set>
                                    <p:animEffect transition="in" filter="slide(fromBottom)">
                                      <p:cBhvr>
                                        <p:cTn id="17" dur="500"/>
                                        <p:tgtEl>
                                          <p:spTgt spid="129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4"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01638" y="2020888"/>
            <a:ext cx="8396287" cy="2233612"/>
          </a:xfrm>
        </p:spPr>
        <p:txBody>
          <a:bodyPr/>
          <a:lstStyle/>
          <a:p>
            <a:pPr eaLnBrk="1" hangingPunct="1">
              <a:spcBef>
                <a:spcPct val="35000"/>
              </a:spcBef>
            </a:pPr>
            <a:r>
              <a:rPr lang="en-US" sz="2800">
                <a:latin typeface="Arial" charset="0"/>
              </a:rPr>
              <a:t>All the daughter element is due to radioactive decay</a:t>
            </a:r>
          </a:p>
          <a:p>
            <a:pPr eaLnBrk="1" hangingPunct="1">
              <a:spcBef>
                <a:spcPct val="35000"/>
              </a:spcBef>
            </a:pPr>
            <a:r>
              <a:rPr lang="en-US" sz="2800">
                <a:latin typeface="Arial" charset="0"/>
              </a:rPr>
              <a:t>The sample was always in a closed environment</a:t>
            </a:r>
          </a:p>
          <a:p>
            <a:pPr eaLnBrk="1" hangingPunct="1">
              <a:spcBef>
                <a:spcPct val="35000"/>
              </a:spcBef>
            </a:pPr>
            <a:r>
              <a:rPr lang="en-US" sz="2800">
                <a:latin typeface="Arial" charset="0"/>
              </a:rPr>
              <a:t>The decay rate has always been constant</a:t>
            </a:r>
          </a:p>
        </p:txBody>
      </p:sp>
      <p:sp>
        <p:nvSpPr>
          <p:cNvPr id="62467" name="Text Box 4"/>
          <p:cNvSpPr txBox="1">
            <a:spLocks noChangeArrowheads="1"/>
          </p:cNvSpPr>
          <p:nvPr/>
        </p:nvSpPr>
        <p:spPr bwMode="auto">
          <a:xfrm>
            <a:off x="503238" y="5080000"/>
            <a:ext cx="8197850" cy="1189038"/>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solidFill>
                  <a:schemeClr val="tx2"/>
                </a:solidFill>
              </a:rPr>
              <a:t>Were all dates taken consistent?</a:t>
            </a:r>
          </a:p>
          <a:p>
            <a:pPr algn="ctr" eaLnBrk="1" hangingPunct="1">
              <a:spcBef>
                <a:spcPct val="50000"/>
              </a:spcBef>
            </a:pPr>
            <a:r>
              <a:rPr lang="en-US">
                <a:solidFill>
                  <a:schemeClr val="tx2"/>
                </a:solidFill>
              </a:rPr>
              <a:t>Were the assumptions taken into account?</a:t>
            </a:r>
          </a:p>
        </p:txBody>
      </p:sp>
      <p:sp>
        <p:nvSpPr>
          <p:cNvPr id="130053" name="Text Box 5"/>
          <p:cNvSpPr txBox="1">
            <a:spLocks noChangeArrowheads="1"/>
          </p:cNvSpPr>
          <p:nvPr/>
        </p:nvSpPr>
        <p:spPr bwMode="auto">
          <a:xfrm>
            <a:off x="2147888" y="4500563"/>
            <a:ext cx="4992687" cy="579437"/>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solidFill>
                  <a:srgbClr val="000066"/>
                </a:solidFill>
                <a:effectLst>
                  <a:outerShdw blurRad="38100" dist="38100" dir="2700000" algn="tl">
                    <a:srgbClr val="000000"/>
                  </a:outerShdw>
                </a:effectLst>
              </a:rPr>
              <a:t>Critical Thinking</a:t>
            </a:r>
          </a:p>
        </p:txBody>
      </p:sp>
      <p:sp>
        <p:nvSpPr>
          <p:cNvPr id="62469" name="Text Box 6"/>
          <p:cNvSpPr txBox="1">
            <a:spLocks noChangeArrowheads="1"/>
          </p:cNvSpPr>
          <p:nvPr/>
        </p:nvSpPr>
        <p:spPr bwMode="auto">
          <a:xfrm>
            <a:off x="407988" y="1077913"/>
            <a:ext cx="81280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buClr>
                <a:srgbClr val="000066"/>
              </a:buClr>
              <a:buSzPct val="70000"/>
              <a:buFont typeface="Wingdings" charset="0"/>
              <a:buChar char="u"/>
            </a:pPr>
            <a:r>
              <a:rPr lang="en-US"/>
              <a:t>The starting amount of the daughter element is known</a:t>
            </a:r>
          </a:p>
        </p:txBody>
      </p:sp>
      <p:sp>
        <p:nvSpPr>
          <p:cNvPr id="130055" name="Rectangle 7"/>
          <p:cNvSpPr>
            <a:spLocks noGrp="1" noChangeArrowheads="1"/>
          </p:cNvSpPr>
          <p:nvPr>
            <p:ph type="title"/>
          </p:nvPr>
        </p:nvSpPr>
        <p:spPr/>
        <p:txBody>
          <a:bodyPr/>
          <a:lstStyle/>
          <a:p>
            <a:pPr eaLnBrk="1" hangingPunct="1"/>
            <a:r>
              <a:rPr lang="en-US" sz="4400">
                <a:latin typeface="Arial" charset="0"/>
              </a:rPr>
              <a:t>Radioisotope Dating Assumptions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376238" y="2078038"/>
            <a:ext cx="7772400" cy="2411412"/>
          </a:xfrm>
        </p:spPr>
        <p:txBody>
          <a:bodyPr/>
          <a:lstStyle/>
          <a:p>
            <a:pPr marL="465138" indent="-465138" eaLnBrk="1" hangingPunct="1">
              <a:spcBef>
                <a:spcPct val="30000"/>
              </a:spcBef>
              <a:buSzPct val="95000"/>
              <a:buFont typeface="Wingdings" charset="0"/>
              <a:buAutoNum type="arabicPeriod" startAt="2"/>
            </a:pPr>
            <a:r>
              <a:rPr lang="en-US" sz="2800">
                <a:latin typeface="Arial" charset="0"/>
              </a:rPr>
              <a:t>All the daughter element is due to radioactive decay</a:t>
            </a:r>
          </a:p>
          <a:p>
            <a:pPr marL="465138" indent="-465138" eaLnBrk="1" hangingPunct="1">
              <a:spcBef>
                <a:spcPct val="30000"/>
              </a:spcBef>
              <a:buSzPct val="95000"/>
              <a:buFont typeface="Wingdings" charset="0"/>
              <a:buAutoNum type="arabicPeriod" startAt="2"/>
            </a:pPr>
            <a:r>
              <a:rPr lang="en-US" sz="2800">
                <a:latin typeface="Arial" charset="0"/>
              </a:rPr>
              <a:t>The sample was always in a closed environment</a:t>
            </a:r>
          </a:p>
          <a:p>
            <a:pPr marL="465138" indent="-465138" eaLnBrk="1" hangingPunct="1">
              <a:spcBef>
                <a:spcPct val="30000"/>
              </a:spcBef>
              <a:buSzPct val="95000"/>
              <a:buFont typeface="Wingdings" charset="0"/>
              <a:buAutoNum type="arabicPeriod" startAt="2"/>
            </a:pPr>
            <a:r>
              <a:rPr lang="en-US" sz="2800">
                <a:latin typeface="Arial" charset="0"/>
              </a:rPr>
              <a:t>The decay rate has always been constant</a:t>
            </a:r>
          </a:p>
        </p:txBody>
      </p:sp>
      <p:sp>
        <p:nvSpPr>
          <p:cNvPr id="135173" name="Rectangle 5"/>
          <p:cNvSpPr>
            <a:spLocks noGrp="1" noChangeArrowheads="1"/>
          </p:cNvSpPr>
          <p:nvPr>
            <p:ph type="title"/>
          </p:nvPr>
        </p:nvSpPr>
        <p:spPr/>
        <p:txBody>
          <a:bodyPr/>
          <a:lstStyle/>
          <a:p>
            <a:pPr eaLnBrk="1" hangingPunct="1"/>
            <a:r>
              <a:rPr lang="en-US">
                <a:latin typeface="Arial" charset="0"/>
              </a:rPr>
              <a:t>Four Assumptions</a:t>
            </a:r>
          </a:p>
        </p:txBody>
      </p:sp>
      <p:sp>
        <p:nvSpPr>
          <p:cNvPr id="63492" name="Rectangle 6"/>
          <p:cNvSpPr>
            <a:spLocks noChangeArrowheads="1"/>
          </p:cNvSpPr>
          <p:nvPr/>
        </p:nvSpPr>
        <p:spPr bwMode="auto">
          <a:xfrm>
            <a:off x="376238" y="1162050"/>
            <a:ext cx="8150225" cy="65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5138" indent="-465138">
              <a:spcBef>
                <a:spcPct val="50000"/>
              </a:spcBef>
              <a:buClr>
                <a:srgbClr val="000066"/>
              </a:buClr>
              <a:buSzPct val="95000"/>
              <a:buFont typeface="Wingdings" charset="0"/>
              <a:buAutoNum type="arabicPeriod"/>
            </a:pPr>
            <a:r>
              <a:rPr lang="en-US"/>
              <a:t>The starting amount of daughter element is known</a:t>
            </a:r>
          </a:p>
        </p:txBody>
      </p:sp>
      <p:sp>
        <p:nvSpPr>
          <p:cNvPr id="63493" name="Rectangle 7"/>
          <p:cNvSpPr>
            <a:spLocks noChangeArrowheads="1"/>
          </p:cNvSpPr>
          <p:nvPr/>
        </p:nvSpPr>
        <p:spPr bwMode="auto">
          <a:xfrm>
            <a:off x="981075" y="5457825"/>
            <a:ext cx="2076450" cy="914400"/>
          </a:xfrm>
          <a:prstGeom prst="rect">
            <a:avLst/>
          </a:prstGeom>
          <a:solidFill>
            <a:schemeClr val="tx1"/>
          </a:solidFill>
          <a:ln w="57150">
            <a:solidFill>
              <a:srgbClr val="6699FF"/>
            </a:solidFill>
            <a:miter lim="800000"/>
            <a:headEnd/>
            <a:tailEnd/>
          </a:ln>
        </p:spPr>
        <p:txBody>
          <a:bodyPr wrap="none" anchor="ctr"/>
          <a:lstStyle/>
          <a:p>
            <a:pPr algn="ctr" eaLnBrk="0" hangingPunct="0"/>
            <a:r>
              <a:rPr lang="en-US" sz="3200">
                <a:solidFill>
                  <a:schemeClr val="bg1"/>
                </a:solidFill>
              </a:rPr>
              <a:t>Potassium</a:t>
            </a:r>
          </a:p>
        </p:txBody>
      </p:sp>
      <p:sp>
        <p:nvSpPr>
          <p:cNvPr id="63494" name="AutoShape 8"/>
          <p:cNvSpPr>
            <a:spLocks noChangeArrowheads="1"/>
          </p:cNvSpPr>
          <p:nvPr/>
        </p:nvSpPr>
        <p:spPr bwMode="auto">
          <a:xfrm>
            <a:off x="6181725" y="5443538"/>
            <a:ext cx="1981200" cy="871537"/>
          </a:xfrm>
          <a:prstGeom prst="octagon">
            <a:avLst>
              <a:gd name="adj" fmla="val 29287"/>
            </a:avLst>
          </a:prstGeom>
          <a:solidFill>
            <a:schemeClr val="tx1"/>
          </a:solidFill>
          <a:ln w="38100">
            <a:solidFill>
              <a:srgbClr val="6699FF"/>
            </a:solidFill>
            <a:miter lim="800000"/>
            <a:headEnd/>
            <a:tailEnd/>
          </a:ln>
        </p:spPr>
        <p:txBody>
          <a:bodyPr wrap="none" anchor="ctr"/>
          <a:lstStyle/>
          <a:p>
            <a:pPr algn="ctr" eaLnBrk="0" hangingPunct="0"/>
            <a:r>
              <a:rPr lang="en-US" sz="3200">
                <a:solidFill>
                  <a:schemeClr val="bg1"/>
                </a:solidFill>
              </a:rPr>
              <a:t>Argon</a:t>
            </a:r>
          </a:p>
        </p:txBody>
      </p:sp>
      <p:sp>
        <p:nvSpPr>
          <p:cNvPr id="63495" name="Text Box 9"/>
          <p:cNvSpPr txBox="1">
            <a:spLocks noChangeArrowheads="1"/>
          </p:cNvSpPr>
          <p:nvPr/>
        </p:nvSpPr>
        <p:spPr bwMode="auto">
          <a:xfrm>
            <a:off x="715963" y="4933950"/>
            <a:ext cx="269716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solidFill>
                  <a:srgbClr val="000066"/>
                </a:solidFill>
              </a:rPr>
              <a:t>Parent Element</a:t>
            </a:r>
          </a:p>
        </p:txBody>
      </p:sp>
      <p:sp>
        <p:nvSpPr>
          <p:cNvPr id="63496" name="Text Box 10"/>
          <p:cNvSpPr txBox="1">
            <a:spLocks noChangeArrowheads="1"/>
          </p:cNvSpPr>
          <p:nvPr/>
        </p:nvSpPr>
        <p:spPr bwMode="auto">
          <a:xfrm>
            <a:off x="5607050" y="4933950"/>
            <a:ext cx="31861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solidFill>
                  <a:srgbClr val="000066"/>
                </a:solidFill>
              </a:rPr>
              <a:t>Daughter Element</a:t>
            </a:r>
          </a:p>
        </p:txBody>
      </p:sp>
      <p:sp>
        <p:nvSpPr>
          <p:cNvPr id="63497" name="Line 11"/>
          <p:cNvSpPr>
            <a:spLocks noChangeShapeType="1"/>
          </p:cNvSpPr>
          <p:nvPr/>
        </p:nvSpPr>
        <p:spPr bwMode="auto">
          <a:xfrm>
            <a:off x="3124200" y="5862638"/>
            <a:ext cx="303212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114300" y="923925"/>
            <a:ext cx="7775575" cy="5610225"/>
          </a:xfrm>
        </p:spPr>
        <p:txBody>
          <a:bodyPr/>
          <a:lstStyle/>
          <a:p>
            <a:pPr marL="400050" indent="-400050" eaLnBrk="1" hangingPunct="1">
              <a:lnSpc>
                <a:spcPct val="130000"/>
              </a:lnSpc>
            </a:pPr>
            <a:r>
              <a:rPr lang="en-US">
                <a:latin typeface="Arial" charset="0"/>
              </a:rPr>
              <a:t>Sunset Crater, Northern Arizona</a:t>
            </a:r>
          </a:p>
          <a:p>
            <a:pPr marL="800100" lvl="1" indent="-285750" eaLnBrk="1" hangingPunct="1">
              <a:lnSpc>
                <a:spcPct val="80000"/>
              </a:lnSpc>
              <a:spcBef>
                <a:spcPct val="0"/>
              </a:spcBef>
            </a:pPr>
            <a:r>
              <a:rPr lang="en-US" sz="2400">
                <a:latin typeface="Arial" charset="0"/>
                <a:ea typeface="ＭＳ Ｐゴシック" charset="0"/>
              </a:rPr>
              <a:t>Potassium-argon:  200,000+</a:t>
            </a:r>
          </a:p>
          <a:p>
            <a:pPr marL="800100" lvl="1" indent="-285750" eaLnBrk="1" hangingPunct="1">
              <a:lnSpc>
                <a:spcPct val="80000"/>
              </a:lnSpc>
            </a:pPr>
            <a:r>
              <a:rPr lang="en-US" sz="2400">
                <a:latin typeface="Arial" charset="0"/>
                <a:ea typeface="ＭＳ Ｐゴシック" charset="0"/>
              </a:rPr>
              <a:t>Reality: AD 1065</a:t>
            </a:r>
          </a:p>
          <a:p>
            <a:pPr marL="400050" indent="-400050" eaLnBrk="1" hangingPunct="1">
              <a:lnSpc>
                <a:spcPct val="80000"/>
              </a:lnSpc>
              <a:spcBef>
                <a:spcPct val="50000"/>
              </a:spcBef>
            </a:pPr>
            <a:r>
              <a:rPr lang="en-US">
                <a:latin typeface="Arial" charset="0"/>
              </a:rPr>
              <a:t>Lava flows at Mt. Ngaurhoe, New Zealand</a:t>
            </a:r>
          </a:p>
          <a:p>
            <a:pPr marL="800100" lvl="1" indent="-285750" eaLnBrk="1" hangingPunct="1">
              <a:lnSpc>
                <a:spcPct val="80000"/>
              </a:lnSpc>
            </a:pPr>
            <a:r>
              <a:rPr lang="en-US" sz="2400">
                <a:latin typeface="Arial" charset="0"/>
                <a:ea typeface="ＭＳ Ｐゴシック" charset="0"/>
              </a:rPr>
              <a:t>Potassium-argon:  275,000</a:t>
            </a:r>
          </a:p>
          <a:p>
            <a:pPr marL="800100" lvl="1" indent="-285750" eaLnBrk="1" hangingPunct="1">
              <a:lnSpc>
                <a:spcPct val="80000"/>
              </a:lnSpc>
            </a:pPr>
            <a:r>
              <a:rPr lang="en-US" sz="2400">
                <a:latin typeface="Arial" charset="0"/>
                <a:ea typeface="ＭＳ Ｐゴシック" charset="0"/>
              </a:rPr>
              <a:t>Reality: 1949, 1954, 1975</a:t>
            </a:r>
          </a:p>
          <a:p>
            <a:pPr marL="400050" indent="-400050" eaLnBrk="1" hangingPunct="1">
              <a:lnSpc>
                <a:spcPct val="80000"/>
              </a:lnSpc>
              <a:spcBef>
                <a:spcPct val="50000"/>
              </a:spcBef>
            </a:pPr>
            <a:r>
              <a:rPr lang="en-US">
                <a:latin typeface="Arial" charset="0"/>
              </a:rPr>
              <a:t>Hualalai basalt, Hawaii</a:t>
            </a:r>
          </a:p>
          <a:p>
            <a:pPr marL="800100" lvl="1" indent="-285750" eaLnBrk="1" hangingPunct="1">
              <a:lnSpc>
                <a:spcPct val="70000"/>
              </a:lnSpc>
              <a:spcBef>
                <a:spcPct val="0"/>
              </a:spcBef>
            </a:pPr>
            <a:r>
              <a:rPr lang="en-US" sz="2400">
                <a:latin typeface="Arial" charset="0"/>
                <a:ea typeface="ＭＳ Ｐゴシック" charset="0"/>
              </a:rPr>
              <a:t>Potassium-argon: 1.4 – 22 million</a:t>
            </a:r>
          </a:p>
          <a:p>
            <a:pPr marL="800100" lvl="1" indent="-285750" eaLnBrk="1" hangingPunct="1">
              <a:lnSpc>
                <a:spcPct val="70000"/>
              </a:lnSpc>
            </a:pPr>
            <a:r>
              <a:rPr lang="en-US" sz="2400">
                <a:latin typeface="Arial" charset="0"/>
                <a:ea typeface="ＭＳ Ｐゴシック" charset="0"/>
              </a:rPr>
              <a:t>Reality: AD 1801</a:t>
            </a:r>
          </a:p>
          <a:p>
            <a:pPr marL="400050" indent="-400050" eaLnBrk="1" hangingPunct="1">
              <a:lnSpc>
                <a:spcPct val="70000"/>
              </a:lnSpc>
              <a:spcBef>
                <a:spcPct val="45000"/>
              </a:spcBef>
            </a:pPr>
            <a:r>
              <a:rPr lang="en-US">
                <a:latin typeface="Arial" charset="0"/>
              </a:rPr>
              <a:t>Mt. Etna basalt, Sicily</a:t>
            </a:r>
          </a:p>
          <a:p>
            <a:pPr marL="800100" lvl="1" indent="-285750" eaLnBrk="1" hangingPunct="1">
              <a:lnSpc>
                <a:spcPct val="70000"/>
              </a:lnSpc>
              <a:spcBef>
                <a:spcPct val="10000"/>
              </a:spcBef>
            </a:pPr>
            <a:r>
              <a:rPr lang="en-US" sz="2400">
                <a:latin typeface="Arial" charset="0"/>
                <a:ea typeface="ＭＳ Ｐゴシック" charset="0"/>
              </a:rPr>
              <a:t>Potassium-argon: 140,000 – 350,000</a:t>
            </a:r>
          </a:p>
          <a:p>
            <a:pPr marL="800100" lvl="1" indent="-285750" eaLnBrk="1" hangingPunct="1">
              <a:lnSpc>
                <a:spcPct val="70000"/>
              </a:lnSpc>
            </a:pPr>
            <a:r>
              <a:rPr lang="en-US" sz="2400">
                <a:latin typeface="Arial" charset="0"/>
                <a:ea typeface="ＭＳ Ｐゴシック" charset="0"/>
              </a:rPr>
              <a:t>Reality: 1972</a:t>
            </a:r>
          </a:p>
        </p:txBody>
      </p:sp>
      <p:pic>
        <p:nvPicPr>
          <p:cNvPr id="64515" name="Picture 4" descr="Illustration"/>
          <p:cNvPicPr>
            <a:picLocks noChangeAspect="1" noChangeArrowheads="1"/>
          </p:cNvPicPr>
          <p:nvPr/>
        </p:nvPicPr>
        <p:blipFill>
          <a:blip r:embed="rId3" cstate="screen">
            <a:extLst>
              <a:ext uri="{28A0092B-C50C-407E-A947-70E740481C1C}">
                <a14:useLocalDpi xmlns:a14="http://schemas.microsoft.com/office/drawing/2010/main"/>
              </a:ext>
            </a:extLst>
          </a:blip>
          <a:srcRect t="798"/>
          <a:stretch>
            <a:fillRect/>
          </a:stretch>
        </p:blipFill>
        <p:spPr bwMode="auto">
          <a:xfrm>
            <a:off x="6080125" y="5059363"/>
            <a:ext cx="2992438" cy="159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7" name="Rectangle 5"/>
          <p:cNvSpPr>
            <a:spLocks noGrp="1" noChangeArrowheads="1"/>
          </p:cNvSpPr>
          <p:nvPr>
            <p:ph type="title"/>
          </p:nvPr>
        </p:nvSpPr>
        <p:spPr/>
        <p:txBody>
          <a:bodyPr/>
          <a:lstStyle/>
          <a:p>
            <a:pPr eaLnBrk="1" hangingPunct="1"/>
            <a:r>
              <a:rPr lang="en-US">
                <a:latin typeface="Arial" charset="0"/>
              </a:rPr>
              <a:t>Examples of Dating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685800" y="1433513"/>
            <a:ext cx="7772400" cy="1541462"/>
          </a:xfrm>
        </p:spPr>
        <p:txBody>
          <a:bodyPr/>
          <a:lstStyle/>
          <a:p>
            <a:pPr marL="0" indent="0" eaLnBrk="1" hangingPunct="1">
              <a:buFont typeface="Wingdings" charset="0"/>
              <a:buNone/>
            </a:pPr>
            <a:r>
              <a:rPr lang="en-US">
                <a:latin typeface="Arial" charset="0"/>
              </a:rPr>
              <a:t>Rocks that were created since the 1980 eruption of Mount St. Helens dated up to 2.8 million years old</a:t>
            </a:r>
          </a:p>
        </p:txBody>
      </p:sp>
      <p:pic>
        <p:nvPicPr>
          <p:cNvPr id="66563" name="Picture 3" descr="MVC-004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5625" y="3324225"/>
            <a:ext cx="3662363" cy="2689225"/>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66564" name="Picture 4" descr="MVC-012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2513" y="3324225"/>
            <a:ext cx="3675062" cy="269875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33126" name="Rectangle 6"/>
          <p:cNvSpPr>
            <a:spLocks noGrp="1" noChangeArrowheads="1"/>
          </p:cNvSpPr>
          <p:nvPr>
            <p:ph type="title"/>
          </p:nvPr>
        </p:nvSpPr>
        <p:spPr/>
        <p:txBody>
          <a:bodyPr/>
          <a:lstStyle/>
          <a:p>
            <a:pPr eaLnBrk="1" hangingPunct="1"/>
            <a:r>
              <a:rPr lang="en-US">
                <a:latin typeface="Arial" charset="0"/>
              </a:rPr>
              <a:t>Examples of Dating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94" name="Rectangle 22"/>
          <p:cNvSpPr>
            <a:spLocks noChangeArrowheads="1"/>
          </p:cNvSpPr>
          <p:nvPr/>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207895" name="Rectangle 23"/>
          <p:cNvSpPr>
            <a:spLocks noChangeArrowheads="1"/>
          </p:cNvSpPr>
          <p:nvPr/>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pic>
        <p:nvPicPr>
          <p:cNvPr id="67588" name="Picture 2" descr="grand canyon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5013" y="2017713"/>
            <a:ext cx="2762250" cy="292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9" name="Line 3"/>
          <p:cNvSpPr>
            <a:spLocks noChangeShapeType="1"/>
          </p:cNvSpPr>
          <p:nvPr/>
        </p:nvSpPr>
        <p:spPr bwMode="auto">
          <a:xfrm flipH="1">
            <a:off x="5372100" y="4057650"/>
            <a:ext cx="427038" cy="1219200"/>
          </a:xfrm>
          <a:prstGeom prst="line">
            <a:avLst/>
          </a:prstGeom>
          <a:noFill/>
          <a:ln w="50800">
            <a:solidFill>
              <a:srgbClr val="FF0000"/>
            </a:solidFill>
            <a:round/>
            <a:headEnd type="stealth" w="med" len="lg"/>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67590" name="Rectangle 4"/>
          <p:cNvSpPr>
            <a:spLocks noChangeArrowheads="1"/>
          </p:cNvSpPr>
          <p:nvPr/>
        </p:nvSpPr>
        <p:spPr bwMode="auto">
          <a:xfrm>
            <a:off x="804863" y="228600"/>
            <a:ext cx="6248400" cy="162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70000"/>
              </a:lnSpc>
              <a:spcBef>
                <a:spcPct val="50000"/>
              </a:spcBef>
              <a:tabLst>
                <a:tab pos="3200400" algn="l"/>
              </a:tabLst>
            </a:pPr>
            <a:r>
              <a:rPr lang="en-US" sz="2400" u="sng"/>
              <a:t>Basaltic rocks of Uinkaret Plateau</a:t>
            </a:r>
            <a:endParaRPr lang="en-US" sz="2000" u="sng"/>
          </a:p>
          <a:p>
            <a:pPr eaLnBrk="0" hangingPunct="0">
              <a:lnSpc>
                <a:spcPct val="70000"/>
              </a:lnSpc>
              <a:spcBef>
                <a:spcPct val="50000"/>
              </a:spcBef>
              <a:tabLst>
                <a:tab pos="3200400" algn="l"/>
              </a:tabLst>
            </a:pPr>
            <a:r>
              <a:rPr lang="en-US" sz="2000"/>
              <a:t>six K-Ar model ages	0.01 to 17 million</a:t>
            </a:r>
          </a:p>
          <a:p>
            <a:pPr eaLnBrk="0" hangingPunct="0">
              <a:lnSpc>
                <a:spcPct val="50000"/>
              </a:lnSpc>
              <a:spcBef>
                <a:spcPct val="50000"/>
              </a:spcBef>
              <a:tabLst>
                <a:tab pos="3200400" algn="l"/>
              </a:tabLst>
            </a:pPr>
            <a:r>
              <a:rPr lang="en-US" sz="2000"/>
              <a:t>five Rb-Sr model ages	1270 to 1390 million</a:t>
            </a:r>
          </a:p>
          <a:p>
            <a:pPr eaLnBrk="0" hangingPunct="0">
              <a:lnSpc>
                <a:spcPct val="50000"/>
              </a:lnSpc>
              <a:spcBef>
                <a:spcPct val="50000"/>
              </a:spcBef>
              <a:tabLst>
                <a:tab pos="3200400" algn="l"/>
              </a:tabLst>
            </a:pPr>
            <a:r>
              <a:rPr lang="en-US" sz="2000"/>
              <a:t>one Rb-Sr isochron age	1340 million</a:t>
            </a:r>
          </a:p>
          <a:p>
            <a:pPr eaLnBrk="0" hangingPunct="0">
              <a:lnSpc>
                <a:spcPct val="50000"/>
              </a:lnSpc>
              <a:spcBef>
                <a:spcPct val="50000"/>
              </a:spcBef>
              <a:tabLst>
                <a:tab pos="3200400" algn="l"/>
              </a:tabLst>
            </a:pPr>
            <a:r>
              <a:rPr lang="en-US" sz="2000"/>
              <a:t>one Pb-Pb isochron age	2600 million</a:t>
            </a:r>
          </a:p>
        </p:txBody>
      </p:sp>
      <p:sp>
        <p:nvSpPr>
          <p:cNvPr id="67591" name="Rectangle 5"/>
          <p:cNvSpPr>
            <a:spLocks noChangeArrowheads="1"/>
          </p:cNvSpPr>
          <p:nvPr/>
        </p:nvSpPr>
        <p:spPr bwMode="auto">
          <a:xfrm>
            <a:off x="752475" y="5045075"/>
            <a:ext cx="6248400" cy="162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70000"/>
              </a:lnSpc>
              <a:spcBef>
                <a:spcPct val="50000"/>
              </a:spcBef>
              <a:tabLst>
                <a:tab pos="3200400" algn="l"/>
              </a:tabLst>
            </a:pPr>
            <a:r>
              <a:rPr lang="en-US" sz="2400" u="sng"/>
              <a:t>Gardenas Basalt  (Precambrian)</a:t>
            </a:r>
            <a:endParaRPr lang="en-US" sz="2000" u="sng"/>
          </a:p>
          <a:p>
            <a:pPr eaLnBrk="0" hangingPunct="0">
              <a:lnSpc>
                <a:spcPct val="70000"/>
              </a:lnSpc>
              <a:spcBef>
                <a:spcPct val="50000"/>
              </a:spcBef>
              <a:tabLst>
                <a:tab pos="3200400" algn="l"/>
              </a:tabLst>
            </a:pPr>
            <a:r>
              <a:rPr lang="en-US" sz="2000"/>
              <a:t>five K-Ar model ages	791 to 853 million</a:t>
            </a:r>
          </a:p>
          <a:p>
            <a:pPr eaLnBrk="0" hangingPunct="0">
              <a:lnSpc>
                <a:spcPct val="50000"/>
              </a:lnSpc>
              <a:spcBef>
                <a:spcPct val="50000"/>
              </a:spcBef>
              <a:tabLst>
                <a:tab pos="3200400" algn="l"/>
              </a:tabLst>
            </a:pPr>
            <a:r>
              <a:rPr lang="en-US" sz="2000"/>
              <a:t>six Rb-Sr model ages	980 to 1100 million</a:t>
            </a:r>
          </a:p>
          <a:p>
            <a:pPr eaLnBrk="0" hangingPunct="0">
              <a:lnSpc>
                <a:spcPct val="50000"/>
              </a:lnSpc>
              <a:spcBef>
                <a:spcPct val="50000"/>
              </a:spcBef>
              <a:tabLst>
                <a:tab pos="3200400" algn="l"/>
              </a:tabLst>
            </a:pPr>
            <a:r>
              <a:rPr lang="en-US" sz="2000"/>
              <a:t>one K-Ar isochron age	715 million</a:t>
            </a:r>
          </a:p>
          <a:p>
            <a:pPr eaLnBrk="0" hangingPunct="0">
              <a:lnSpc>
                <a:spcPct val="50000"/>
              </a:lnSpc>
              <a:spcBef>
                <a:spcPct val="50000"/>
              </a:spcBef>
              <a:tabLst>
                <a:tab pos="3200400" algn="l"/>
              </a:tabLst>
            </a:pPr>
            <a:r>
              <a:rPr lang="en-US" sz="2000"/>
              <a:t>one Rb-Sr isochron age	1070 million</a:t>
            </a:r>
          </a:p>
        </p:txBody>
      </p:sp>
      <p:grpSp>
        <p:nvGrpSpPr>
          <p:cNvPr id="67592" name="Group 6"/>
          <p:cNvGrpSpPr>
            <a:grpSpLocks/>
          </p:cNvGrpSpPr>
          <p:nvPr/>
        </p:nvGrpSpPr>
        <p:grpSpPr bwMode="auto">
          <a:xfrm>
            <a:off x="6000750" y="2047875"/>
            <a:ext cx="2532063" cy="2255838"/>
            <a:chOff x="3780" y="1290"/>
            <a:chExt cx="1595" cy="1421"/>
          </a:xfrm>
        </p:grpSpPr>
        <p:sp>
          <p:nvSpPr>
            <p:cNvPr id="67602" name="Rectangle 7"/>
            <p:cNvSpPr>
              <a:spLocks noChangeArrowheads="1"/>
            </p:cNvSpPr>
            <p:nvPr/>
          </p:nvSpPr>
          <p:spPr bwMode="auto">
            <a:xfrm>
              <a:off x="3970" y="1540"/>
              <a:ext cx="1089"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2075" tIns="46038" rIns="92075" bIns="46038">
              <a:spAutoFit/>
            </a:bodyPr>
            <a:lstStyle/>
            <a:p>
              <a:pPr eaLnBrk="0" hangingPunct="0"/>
              <a:r>
                <a:rPr lang="en-US"/>
                <a:t>Paleozoic</a:t>
              </a:r>
            </a:p>
          </p:txBody>
        </p:sp>
        <p:sp>
          <p:nvSpPr>
            <p:cNvPr id="67603" name="Line 8"/>
            <p:cNvSpPr>
              <a:spLocks noChangeShapeType="1"/>
            </p:cNvSpPr>
            <p:nvPr/>
          </p:nvSpPr>
          <p:spPr bwMode="auto">
            <a:xfrm flipH="1" flipV="1">
              <a:off x="3815" y="1290"/>
              <a:ext cx="164" cy="52"/>
            </a:xfrm>
            <a:prstGeom prst="line">
              <a:avLst/>
            </a:prstGeom>
            <a:noFill/>
            <a:ln w="57150">
              <a:solidFill>
                <a:srgbClr val="66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67604" name="Line 9"/>
            <p:cNvSpPr>
              <a:spLocks noChangeShapeType="1"/>
            </p:cNvSpPr>
            <p:nvPr/>
          </p:nvSpPr>
          <p:spPr bwMode="auto">
            <a:xfrm flipH="1" flipV="1">
              <a:off x="3780" y="2240"/>
              <a:ext cx="187" cy="65"/>
            </a:xfrm>
            <a:prstGeom prst="line">
              <a:avLst/>
            </a:prstGeom>
            <a:noFill/>
            <a:ln w="57150">
              <a:solidFill>
                <a:srgbClr val="66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67605" name="Line 10"/>
            <p:cNvSpPr>
              <a:spLocks noChangeShapeType="1"/>
            </p:cNvSpPr>
            <p:nvPr/>
          </p:nvSpPr>
          <p:spPr bwMode="auto">
            <a:xfrm>
              <a:off x="3897" y="1329"/>
              <a:ext cx="0" cy="950"/>
            </a:xfrm>
            <a:prstGeom prst="line">
              <a:avLst/>
            </a:prstGeom>
            <a:noFill/>
            <a:ln w="57150">
              <a:solidFill>
                <a:srgbClr val="660033"/>
              </a:solidFill>
              <a:round/>
              <a:headEnd type="stealth" w="med" len="lg"/>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67606" name="Line 11"/>
            <p:cNvSpPr>
              <a:spLocks noChangeShapeType="1"/>
            </p:cNvSpPr>
            <p:nvPr/>
          </p:nvSpPr>
          <p:spPr bwMode="auto">
            <a:xfrm>
              <a:off x="3897" y="2292"/>
              <a:ext cx="0" cy="419"/>
            </a:xfrm>
            <a:prstGeom prst="line">
              <a:avLst/>
            </a:prstGeom>
            <a:noFill/>
            <a:ln w="57150">
              <a:solidFill>
                <a:srgbClr val="660033"/>
              </a:solidFill>
              <a:round/>
              <a:headEnd type="stealth" w="med" len="lg"/>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67607" name="Rectangle 12"/>
            <p:cNvSpPr>
              <a:spLocks noChangeArrowheads="1"/>
            </p:cNvSpPr>
            <p:nvPr/>
          </p:nvSpPr>
          <p:spPr bwMode="auto">
            <a:xfrm>
              <a:off x="3986" y="2372"/>
              <a:ext cx="1389"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t>Precambrian</a:t>
              </a:r>
            </a:p>
          </p:txBody>
        </p:sp>
      </p:grpSp>
      <p:sp>
        <p:nvSpPr>
          <p:cNvPr id="67593" name="Line 13"/>
          <p:cNvSpPr>
            <a:spLocks noChangeShapeType="1"/>
          </p:cNvSpPr>
          <p:nvPr/>
        </p:nvSpPr>
        <p:spPr bwMode="auto">
          <a:xfrm flipH="1">
            <a:off x="5897563" y="6503988"/>
            <a:ext cx="108267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7594" name="Line 14"/>
          <p:cNvSpPr>
            <a:spLocks noChangeShapeType="1"/>
          </p:cNvSpPr>
          <p:nvPr/>
        </p:nvSpPr>
        <p:spPr bwMode="auto">
          <a:xfrm flipH="1">
            <a:off x="6167438" y="1401763"/>
            <a:ext cx="108267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7595" name="Rectangle 15"/>
          <p:cNvSpPr>
            <a:spLocks noChangeArrowheads="1"/>
          </p:cNvSpPr>
          <p:nvPr/>
        </p:nvSpPr>
        <p:spPr bwMode="auto">
          <a:xfrm>
            <a:off x="685800" y="1219200"/>
            <a:ext cx="5467350" cy="342900"/>
          </a:xfrm>
          <a:prstGeom prst="rect">
            <a:avLst/>
          </a:prstGeom>
          <a:noFill/>
          <a:ln w="28575">
            <a:solidFill>
              <a:srgbClr val="FF0000"/>
            </a:solidFill>
            <a:miter lim="800000"/>
            <a:headEnd/>
            <a:tailEnd/>
          </a:ln>
          <a:effectLst>
            <a:prstShdw prst="shdw17" dist="17961" dir="2700000">
              <a:srgbClr val="990000">
                <a:alpha val="74997"/>
              </a:srgbClr>
            </a:prst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7596" name="Rectangle 16"/>
          <p:cNvSpPr>
            <a:spLocks noChangeArrowheads="1"/>
          </p:cNvSpPr>
          <p:nvPr/>
        </p:nvSpPr>
        <p:spPr bwMode="auto">
          <a:xfrm>
            <a:off x="671513" y="6329363"/>
            <a:ext cx="5186362" cy="400050"/>
          </a:xfrm>
          <a:prstGeom prst="rect">
            <a:avLst/>
          </a:prstGeom>
          <a:noFill/>
          <a:ln w="28575">
            <a:solidFill>
              <a:srgbClr val="FF0000"/>
            </a:solidFill>
            <a:miter lim="800000"/>
            <a:headEnd/>
            <a:tailEnd/>
          </a:ln>
          <a:effectLst>
            <a:prstShdw prst="shdw17" dist="17961" dir="2700000">
              <a:srgbClr val="990000">
                <a:alpha val="74997"/>
              </a:srgbClr>
            </a:prst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67597" name="Group 17"/>
          <p:cNvGrpSpPr>
            <a:grpSpLocks/>
          </p:cNvGrpSpPr>
          <p:nvPr/>
        </p:nvGrpSpPr>
        <p:grpSpPr bwMode="auto">
          <a:xfrm>
            <a:off x="249238" y="1320800"/>
            <a:ext cx="393700" cy="5254625"/>
            <a:chOff x="157" y="832"/>
            <a:chExt cx="248" cy="3310"/>
          </a:xfrm>
        </p:grpSpPr>
        <p:sp>
          <p:nvSpPr>
            <p:cNvPr id="67599" name="Line 18"/>
            <p:cNvSpPr>
              <a:spLocks noChangeShapeType="1"/>
            </p:cNvSpPr>
            <p:nvPr/>
          </p:nvSpPr>
          <p:spPr bwMode="auto">
            <a:xfrm>
              <a:off x="165" y="832"/>
              <a:ext cx="0" cy="3310"/>
            </a:xfrm>
            <a:prstGeom prst="line">
              <a:avLst/>
            </a:prstGeom>
            <a:noFill/>
            <a:ln w="57150">
              <a:solidFill>
                <a:srgbClr val="6600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7600" name="Line 19"/>
            <p:cNvSpPr>
              <a:spLocks noChangeShapeType="1"/>
            </p:cNvSpPr>
            <p:nvPr/>
          </p:nvSpPr>
          <p:spPr bwMode="auto">
            <a:xfrm>
              <a:off x="159" y="847"/>
              <a:ext cx="246" cy="0"/>
            </a:xfrm>
            <a:prstGeom prst="line">
              <a:avLst/>
            </a:prstGeom>
            <a:noFill/>
            <a:ln w="57150">
              <a:solidFill>
                <a:srgbClr val="6600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7601" name="Line 20"/>
            <p:cNvSpPr>
              <a:spLocks noChangeShapeType="1"/>
            </p:cNvSpPr>
            <p:nvPr/>
          </p:nvSpPr>
          <p:spPr bwMode="auto">
            <a:xfrm>
              <a:off x="157" y="4137"/>
              <a:ext cx="246" cy="0"/>
            </a:xfrm>
            <a:prstGeom prst="line">
              <a:avLst/>
            </a:prstGeom>
            <a:noFill/>
            <a:ln w="57150">
              <a:solidFill>
                <a:srgbClr val="6600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67598" name="Freeform 21"/>
          <p:cNvSpPr>
            <a:spLocks/>
          </p:cNvSpPr>
          <p:nvPr/>
        </p:nvSpPr>
        <p:spPr bwMode="auto">
          <a:xfrm>
            <a:off x="2787650" y="1828800"/>
            <a:ext cx="2147888" cy="319088"/>
          </a:xfrm>
          <a:custGeom>
            <a:avLst/>
            <a:gdLst>
              <a:gd name="T0" fmla="*/ 82 w 1728"/>
              <a:gd name="T1" fmla="*/ 0 h 201"/>
              <a:gd name="T2" fmla="*/ 274 w 1728"/>
              <a:gd name="T3" fmla="*/ 128 h 201"/>
              <a:gd name="T4" fmla="*/ 1728 w 1728"/>
              <a:gd name="T5" fmla="*/ 201 h 201"/>
              <a:gd name="T6" fmla="*/ 0 60000 65536"/>
              <a:gd name="T7" fmla="*/ 0 60000 65536"/>
              <a:gd name="T8" fmla="*/ 0 60000 65536"/>
              <a:gd name="T9" fmla="*/ 0 w 1728"/>
              <a:gd name="T10" fmla="*/ 0 h 201"/>
              <a:gd name="T11" fmla="*/ 1728 w 1728"/>
              <a:gd name="T12" fmla="*/ 201 h 201"/>
            </a:gdLst>
            <a:ahLst/>
            <a:cxnLst>
              <a:cxn ang="T6">
                <a:pos x="T0" y="T1"/>
              </a:cxn>
              <a:cxn ang="T7">
                <a:pos x="T2" y="T3"/>
              </a:cxn>
              <a:cxn ang="T8">
                <a:pos x="T4" y="T5"/>
              </a:cxn>
            </a:cxnLst>
            <a:rect l="T9" t="T10" r="T11" b="T12"/>
            <a:pathLst>
              <a:path w="1728" h="201">
                <a:moveTo>
                  <a:pt x="82" y="0"/>
                </a:moveTo>
                <a:cubicBezTo>
                  <a:pt x="41" y="47"/>
                  <a:pt x="0" y="94"/>
                  <a:pt x="274" y="128"/>
                </a:cubicBezTo>
                <a:cubicBezTo>
                  <a:pt x="548" y="162"/>
                  <a:pt x="1486" y="189"/>
                  <a:pt x="1728" y="201"/>
                </a:cubicBezTo>
              </a:path>
            </a:pathLst>
          </a:custGeom>
          <a:noFill/>
          <a:ln w="5715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p:txBody>
          <a:bodyPr/>
          <a:lstStyle/>
          <a:p>
            <a:pPr eaLnBrk="1" hangingPunct="1"/>
            <a:r>
              <a:rPr lang="en-US">
                <a:latin typeface="Arial" charset="0"/>
              </a:rPr>
              <a:t>Radioisotope Dating</a:t>
            </a:r>
          </a:p>
        </p:txBody>
      </p:sp>
      <p:sp>
        <p:nvSpPr>
          <p:cNvPr id="68611" name="Text Box 5"/>
          <p:cNvSpPr txBox="1">
            <a:spLocks noChangeArrowheads="1"/>
          </p:cNvSpPr>
          <p:nvPr/>
        </p:nvSpPr>
        <p:spPr bwMode="auto">
          <a:xfrm>
            <a:off x="1671638" y="1519238"/>
            <a:ext cx="568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600">
                <a:solidFill>
                  <a:srgbClr val="000066"/>
                </a:solidFill>
              </a:rPr>
              <a:t>Reliability and Consistency</a:t>
            </a:r>
          </a:p>
        </p:txBody>
      </p:sp>
      <p:sp>
        <p:nvSpPr>
          <p:cNvPr id="68612" name="Rectangle 6"/>
          <p:cNvSpPr>
            <a:spLocks noChangeArrowheads="1"/>
          </p:cNvSpPr>
          <p:nvPr/>
        </p:nvSpPr>
        <p:spPr bwMode="auto">
          <a:xfrm>
            <a:off x="492125" y="2370138"/>
            <a:ext cx="8228013" cy="2246312"/>
          </a:xfrm>
          <a:prstGeom prst="rect">
            <a:avLst/>
          </a:prstGeom>
          <a:solidFill>
            <a:srgbClr val="FFFFCC"/>
          </a:solidFill>
          <a:ln w="28575">
            <a:solidFill>
              <a:srgbClr val="000066"/>
            </a:solidFill>
            <a:miter lim="800000"/>
            <a:headEnd/>
            <a:tailEnd/>
          </a:ln>
        </p:spPr>
        <p:txBody>
          <a:bodyPr/>
          <a:lstStyle/>
          <a:p>
            <a:pPr algn="ctr">
              <a:spcBef>
                <a:spcPct val="20000"/>
              </a:spcBef>
              <a:buClr>
                <a:srgbClr val="000066"/>
              </a:buClr>
              <a:buSzPct val="70000"/>
              <a:buFont typeface="Wingdings" charset="0"/>
              <a:buNone/>
            </a:pPr>
            <a:r>
              <a:rPr lang="en-US" sz="3200"/>
              <a:t>If the dates are never right when we know the age of the rocks, how can we be sure they are correct when we don</a:t>
            </a:r>
            <a:r>
              <a:rPr lang="ja-JP" altLang="en-US" sz="3200"/>
              <a:t>’</a:t>
            </a:r>
            <a:r>
              <a:rPr lang="en-US" sz="3200"/>
              <a:t>t know the exact date of the rocks?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361950" y="2748396"/>
            <a:ext cx="8228013" cy="3262313"/>
          </a:xfrm>
        </p:spPr>
        <p:txBody>
          <a:bodyPr/>
          <a:lstStyle/>
          <a:p>
            <a:pPr marL="0" indent="0" eaLnBrk="1" hangingPunct="1">
              <a:buFont typeface="Wingdings" charset="0"/>
              <a:buNone/>
            </a:pPr>
            <a:r>
              <a:rPr lang="ja-JP" altLang="en-US">
                <a:latin typeface="Arial" charset="0"/>
              </a:rPr>
              <a:t>“</a:t>
            </a:r>
            <a:r>
              <a:rPr lang="en-US" dirty="0">
                <a:latin typeface="Arial" charset="0"/>
              </a:rPr>
              <a:t>When the same rock is dated by more than one method, it will often yield different </a:t>
            </a:r>
            <a:r>
              <a:rPr lang="ja-JP" altLang="en-US">
                <a:latin typeface="Arial" charset="0"/>
              </a:rPr>
              <a:t>‘</a:t>
            </a:r>
            <a:r>
              <a:rPr lang="en-US" dirty="0">
                <a:latin typeface="Arial" charset="0"/>
              </a:rPr>
              <a:t>ages.</a:t>
            </a:r>
            <a:r>
              <a:rPr lang="ja-JP" altLang="en-US">
                <a:latin typeface="Arial" charset="0"/>
              </a:rPr>
              <a:t>’</a:t>
            </a:r>
            <a:r>
              <a:rPr lang="en-US" dirty="0">
                <a:latin typeface="Arial" charset="0"/>
              </a:rPr>
              <a:t> And when the rock is dated more than one time by the same method, it will often give different results.</a:t>
            </a:r>
            <a:r>
              <a:rPr lang="ja-JP" altLang="en-US">
                <a:latin typeface="Arial" charset="0"/>
              </a:rPr>
              <a:t>”</a:t>
            </a:r>
            <a:endParaRPr lang="en-US" dirty="0">
              <a:latin typeface="Arial" charset="0"/>
            </a:endParaRPr>
          </a:p>
        </p:txBody>
      </p:sp>
      <p:sp>
        <p:nvSpPr>
          <p:cNvPr id="69635" name="Text Box 4"/>
          <p:cNvSpPr txBox="1">
            <a:spLocks noChangeArrowheads="1"/>
          </p:cNvSpPr>
          <p:nvPr/>
        </p:nvSpPr>
        <p:spPr bwMode="auto">
          <a:xfrm>
            <a:off x="407988" y="1231937"/>
            <a:ext cx="840263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dirty="0"/>
              <a:t>John Morris, Ph.D. Geological Engineering, </a:t>
            </a:r>
            <a:r>
              <a:rPr lang="en-US" sz="2400" i="1" dirty="0"/>
              <a:t>The Geology Book</a:t>
            </a:r>
            <a:r>
              <a:rPr lang="en-US" sz="2400" dirty="0"/>
              <a:t>, 2000, p. 52.</a:t>
            </a:r>
          </a:p>
        </p:txBody>
      </p:sp>
      <p:pic>
        <p:nvPicPr>
          <p:cNvPr id="69636" name="Picture 5" descr="Geology book_sz"/>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1738" y="4735513"/>
            <a:ext cx="1370012" cy="1830387"/>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36200" name="Rectangle 8"/>
          <p:cNvSpPr>
            <a:spLocks noGrp="1" noChangeArrowheads="1"/>
          </p:cNvSpPr>
          <p:nvPr>
            <p:ph type="title"/>
          </p:nvPr>
        </p:nvSpPr>
        <p:spPr/>
        <p:txBody>
          <a:bodyPr/>
          <a:lstStyle/>
          <a:p>
            <a:pPr eaLnBrk="1" hangingPunct="1"/>
            <a:r>
              <a:rPr lang="en-US">
                <a:latin typeface="Arial" charset="0"/>
              </a:rPr>
              <a:t>Radioisotope Dating</a:t>
            </a:r>
          </a:p>
        </p:txBody>
      </p:sp>
      <p:sp>
        <p:nvSpPr>
          <p:cNvPr id="69638" name="Text Box 9"/>
          <p:cNvSpPr txBox="1">
            <a:spLocks noChangeArrowheads="1"/>
          </p:cNvSpPr>
          <p:nvPr/>
        </p:nvSpPr>
        <p:spPr bwMode="auto">
          <a:xfrm>
            <a:off x="1604963" y="2107046"/>
            <a:ext cx="568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600">
                <a:solidFill>
                  <a:srgbClr val="000066"/>
                </a:solidFill>
              </a:rPr>
              <a:t>Reliability and Consistency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769938" y="1335088"/>
            <a:ext cx="7604125" cy="137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An atom is generally stable if the number of protons equals the number of neutrons in the nucleus</a:t>
            </a:r>
          </a:p>
        </p:txBody>
      </p:sp>
      <p:sp>
        <p:nvSpPr>
          <p:cNvPr id="64547" name="Rectangle 35"/>
          <p:cNvSpPr>
            <a:spLocks noGrp="1" noChangeArrowheads="1"/>
          </p:cNvSpPr>
          <p:nvPr>
            <p:ph type="title"/>
          </p:nvPr>
        </p:nvSpPr>
        <p:spPr/>
        <p:txBody>
          <a:bodyPr/>
          <a:lstStyle/>
          <a:p>
            <a:pPr eaLnBrk="1" hangingPunct="1"/>
            <a:r>
              <a:rPr lang="en-US">
                <a:latin typeface="Arial" charset="0"/>
              </a:rPr>
              <a:t>Unstable isotopes (Atoms)</a:t>
            </a:r>
          </a:p>
        </p:txBody>
      </p:sp>
      <p:graphicFrame>
        <p:nvGraphicFramePr>
          <p:cNvPr id="64548" name="Group 36"/>
          <p:cNvGraphicFramePr>
            <a:graphicFrameLocks noGrp="1"/>
          </p:cNvGraphicFramePr>
          <p:nvPr>
            <p:ph sz="half" idx="4294967295"/>
          </p:nvPr>
        </p:nvGraphicFramePr>
        <p:xfrm>
          <a:off x="1098550" y="2786063"/>
          <a:ext cx="7016750" cy="2820988"/>
        </p:xfrm>
        <a:graphic>
          <a:graphicData uri="http://schemas.openxmlformats.org/drawingml/2006/table">
            <a:tbl>
              <a:tblPr/>
              <a:tblGrid>
                <a:gridCol w="2955925">
                  <a:extLst>
                    <a:ext uri="{9D8B030D-6E8A-4147-A177-3AD203B41FA5}">
                      <a16:colId xmlns:a16="http://schemas.microsoft.com/office/drawing/2014/main" val="20000"/>
                    </a:ext>
                  </a:extLst>
                </a:gridCol>
                <a:gridCol w="200342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973138">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Atom (Isotope)</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Protons</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Neutrons</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Stable Carbon</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6</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6</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15950">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Stable Nitrogen</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7</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7</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15950">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Stable Oxygen</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8</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0"/>
                        <a:buNone/>
                        <a:tabLst/>
                      </a:pPr>
                      <a:r>
                        <a:rPr kumimoji="0" lang="en-US" sz="2800" b="0" i="0" u="none" strike="noStrike" cap="none" normalizeH="0" baseline="0">
                          <a:ln>
                            <a:noFill/>
                          </a:ln>
                          <a:solidFill>
                            <a:srgbClr val="000099"/>
                          </a:solidFill>
                          <a:effectLst>
                            <a:outerShdw blurRad="38100" dist="38100" dir="2700000" algn="tl">
                              <a:srgbClr val="DDDDDD"/>
                            </a:outerShdw>
                          </a:effectLst>
                          <a:latin typeface="Arial" charset="0"/>
                          <a:ea typeface="ＭＳ Ｐゴシック" charset="0"/>
                          <a:cs typeface="ＭＳ Ｐゴシック" charset="0"/>
                        </a:rPr>
                        <a:t>8</a:t>
                      </a:r>
                    </a:p>
                  </a:txBody>
                  <a:tcPr horzOverflow="overflow">
                    <a:lnL w="28575" cap="flat" cmpd="sng" algn="ctr">
                      <a:solidFill>
                        <a:srgbClr val="D60093"/>
                      </a:solidFill>
                      <a:prstDash val="solid"/>
                      <a:round/>
                      <a:headEnd type="none" w="med" len="med"/>
                      <a:tailEnd type="none" w="med" len="med"/>
                    </a:lnL>
                    <a:lnR w="28575" cap="flat" cmpd="sng" algn="ctr">
                      <a:solidFill>
                        <a:srgbClr val="D60093"/>
                      </a:solidFill>
                      <a:prstDash val="solid"/>
                      <a:round/>
                      <a:headEnd type="none" w="med" len="med"/>
                      <a:tailEnd type="none" w="med" len="med"/>
                    </a:lnR>
                    <a:lnT w="28575" cap="flat" cmpd="sng" algn="ctr">
                      <a:solidFill>
                        <a:srgbClr val="D60093"/>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18458" name="Group 26"/>
          <p:cNvGrpSpPr>
            <a:grpSpLocks/>
          </p:cNvGrpSpPr>
          <p:nvPr/>
        </p:nvGrpSpPr>
        <p:grpSpPr bwMode="auto">
          <a:xfrm>
            <a:off x="1089025" y="5745163"/>
            <a:ext cx="7024688" cy="641350"/>
            <a:chOff x="686" y="3619"/>
            <a:chExt cx="4425" cy="404"/>
          </a:xfrm>
        </p:grpSpPr>
        <p:sp>
          <p:nvSpPr>
            <p:cNvPr id="18459" name="Rectangle 27"/>
            <p:cNvSpPr>
              <a:spLocks noChangeArrowheads="1"/>
            </p:cNvSpPr>
            <p:nvPr/>
          </p:nvSpPr>
          <p:spPr bwMode="auto">
            <a:xfrm>
              <a:off x="686" y="3619"/>
              <a:ext cx="4425" cy="403"/>
            </a:xfrm>
            <a:prstGeom prst="rect">
              <a:avLst/>
            </a:prstGeom>
            <a:solidFill>
              <a:schemeClr val="bg1"/>
            </a:solidFill>
            <a:ln w="28575">
              <a:solidFill>
                <a:srgbClr val="D60093"/>
              </a:solidFill>
              <a:miter lim="800000"/>
              <a:headEnd/>
              <a:tailEnd/>
            </a:ln>
          </p:spPr>
          <p:txBody>
            <a:bodyPr wrap="none" anchor="ctr"/>
            <a:lstStyle/>
            <a:p>
              <a:endParaRPr lang="en-US"/>
            </a:p>
          </p:txBody>
        </p:sp>
        <p:sp>
          <p:nvSpPr>
            <p:cNvPr id="18460" name="Text Box 28"/>
            <p:cNvSpPr txBox="1">
              <a:spLocks noChangeArrowheads="1"/>
            </p:cNvSpPr>
            <p:nvPr/>
          </p:nvSpPr>
          <p:spPr bwMode="auto">
            <a:xfrm>
              <a:off x="1003" y="3657"/>
              <a:ext cx="1271"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b="1">
                  <a:solidFill>
                    <a:srgbClr val="000066"/>
                  </a:solidFill>
                </a:rPr>
                <a:t>Carbon 14</a:t>
              </a:r>
            </a:p>
          </p:txBody>
        </p:sp>
        <p:sp>
          <p:nvSpPr>
            <p:cNvPr id="18461" name="Line 29"/>
            <p:cNvSpPr>
              <a:spLocks noChangeShapeType="1"/>
            </p:cNvSpPr>
            <p:nvPr/>
          </p:nvSpPr>
          <p:spPr bwMode="auto">
            <a:xfrm>
              <a:off x="2542" y="3630"/>
              <a:ext cx="0" cy="384"/>
            </a:xfrm>
            <a:prstGeom prst="line">
              <a:avLst/>
            </a:prstGeom>
            <a:noFill/>
            <a:ln w="28575">
              <a:solidFill>
                <a:srgbClr val="D6009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2" name="Line 30"/>
            <p:cNvSpPr>
              <a:spLocks noChangeShapeType="1"/>
            </p:cNvSpPr>
            <p:nvPr/>
          </p:nvSpPr>
          <p:spPr bwMode="auto">
            <a:xfrm>
              <a:off x="3813" y="3621"/>
              <a:ext cx="0" cy="402"/>
            </a:xfrm>
            <a:prstGeom prst="line">
              <a:avLst/>
            </a:prstGeom>
            <a:noFill/>
            <a:ln w="28575">
              <a:solidFill>
                <a:srgbClr val="D6009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3" name="Text Box 31"/>
            <p:cNvSpPr txBox="1">
              <a:spLocks noChangeArrowheads="1"/>
            </p:cNvSpPr>
            <p:nvPr/>
          </p:nvSpPr>
          <p:spPr bwMode="auto">
            <a:xfrm>
              <a:off x="2980" y="3648"/>
              <a:ext cx="429"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b="1">
                  <a:solidFill>
                    <a:srgbClr val="000066"/>
                  </a:solidFill>
                </a:rPr>
                <a:t>6</a:t>
              </a:r>
            </a:p>
          </p:txBody>
        </p:sp>
        <p:sp>
          <p:nvSpPr>
            <p:cNvPr id="18464" name="Text Box 32"/>
            <p:cNvSpPr txBox="1">
              <a:spLocks noChangeArrowheads="1"/>
            </p:cNvSpPr>
            <p:nvPr/>
          </p:nvSpPr>
          <p:spPr bwMode="auto">
            <a:xfrm>
              <a:off x="4255" y="3644"/>
              <a:ext cx="429"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b="1">
                  <a:solidFill>
                    <a:srgbClr val="000066"/>
                  </a:solidFill>
                </a:rPr>
                <a:t>8</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title"/>
          </p:nvPr>
        </p:nvSpPr>
        <p:spPr/>
        <p:txBody>
          <a:bodyPr/>
          <a:lstStyle/>
          <a:p>
            <a:pPr eaLnBrk="1" hangingPunct="1"/>
            <a:r>
              <a:rPr lang="en-US">
                <a:latin typeface="Arial" charset="0"/>
              </a:rPr>
              <a:t>Assumptions</a:t>
            </a:r>
          </a:p>
        </p:txBody>
      </p:sp>
      <p:sp>
        <p:nvSpPr>
          <p:cNvPr id="70659" name="Text Box 5"/>
          <p:cNvSpPr txBox="1">
            <a:spLocks noChangeArrowheads="1"/>
          </p:cNvSpPr>
          <p:nvPr/>
        </p:nvSpPr>
        <p:spPr bwMode="auto">
          <a:xfrm>
            <a:off x="746125" y="1666875"/>
            <a:ext cx="7502525" cy="1582738"/>
          </a:xfrm>
          <a:prstGeom prst="rect">
            <a:avLst/>
          </a:prstGeom>
          <a:solidFill>
            <a:srgbClr val="FFFFCC"/>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t>If you base your theory on a wrong assumption, all your work can be correct, but the result will be wrong.</a:t>
            </a:r>
          </a:p>
        </p:txBody>
      </p:sp>
      <p:pic>
        <p:nvPicPr>
          <p:cNvPr id="70660" name="Picture 6" descr="hourglass_arttoda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6325" y="3606800"/>
            <a:ext cx="1620838" cy="268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WordArt 4"/>
          <p:cNvSpPr>
            <a:spLocks noChangeArrowheads="1" noChangeShapeType="1" noTextEdit="1"/>
          </p:cNvSpPr>
          <p:nvPr/>
        </p:nvSpPr>
        <p:spPr bwMode="auto">
          <a:xfrm>
            <a:off x="938213" y="963613"/>
            <a:ext cx="7458075" cy="814387"/>
          </a:xfrm>
          <a:prstGeom prst="rect">
            <a:avLst/>
          </a:prstGeom>
        </p:spPr>
        <p:txBody>
          <a:bodyPr wrap="none" fromWordArt="1">
            <a:prstTxWarp prst="textPlain">
              <a:avLst>
                <a:gd name="adj" fmla="val 50000"/>
              </a:avLst>
            </a:prstTxWarp>
            <a:scene3d>
              <a:camera prst="legacyPerspectiveTop"/>
              <a:lightRig rig="legacyFlat3" dir="b"/>
            </a:scene3d>
            <a:sp3d extrusionH="430200" prstMaterial="legacyMatte">
              <a:extrusionClr>
                <a:srgbClr val="FFFFCC"/>
              </a:extrusionClr>
            </a:sp3d>
          </a:bodyPr>
          <a:lstStyle/>
          <a:p>
            <a:pPr algn="ctr"/>
            <a:r>
              <a:rPr lang="en-US" sz="3600" kern="10">
                <a:ln w="9525">
                  <a:round/>
                  <a:headEnd/>
                  <a:tailEnd/>
                </a:ln>
                <a:solidFill>
                  <a:srgbClr val="000066"/>
                </a:solidFill>
                <a:latin typeface="Arial Black"/>
                <a:ea typeface="Arial Black"/>
                <a:cs typeface="Arial Black"/>
              </a:rPr>
              <a:t>Scientific Evidence</a:t>
            </a:r>
          </a:p>
        </p:txBody>
      </p:sp>
      <p:sp>
        <p:nvSpPr>
          <p:cNvPr id="71683" name="WordArt 5"/>
          <p:cNvSpPr>
            <a:spLocks noChangeArrowheads="1" noChangeShapeType="1" noTextEdit="1"/>
          </p:cNvSpPr>
          <p:nvPr/>
        </p:nvSpPr>
        <p:spPr bwMode="auto">
          <a:xfrm>
            <a:off x="1206500" y="2262188"/>
            <a:ext cx="6805613" cy="814387"/>
          </a:xfrm>
          <a:prstGeom prst="rect">
            <a:avLst/>
          </a:prstGeom>
        </p:spPr>
        <p:txBody>
          <a:bodyPr wrap="none" fromWordArt="1">
            <a:prstTxWarp prst="textPlain">
              <a:avLst>
                <a:gd name="adj" fmla="val 50000"/>
              </a:avLst>
            </a:prstTxWarp>
            <a:scene3d>
              <a:camera prst="legacyPerspectiveTop"/>
              <a:lightRig rig="legacyFlat3" dir="b"/>
            </a:scene3d>
            <a:sp3d extrusionH="430200" prstMaterial="legacyMatte">
              <a:extrusionClr>
                <a:srgbClr val="FFFFCC"/>
              </a:extrusionClr>
            </a:sp3d>
          </a:bodyPr>
          <a:lstStyle/>
          <a:p>
            <a:pPr algn="ctr"/>
            <a:r>
              <a:rPr lang="en-US" sz="3600" kern="10">
                <a:ln w="9525">
                  <a:round/>
                  <a:headEnd/>
                  <a:tailEnd/>
                </a:ln>
                <a:solidFill>
                  <a:srgbClr val="000066"/>
                </a:solidFill>
                <a:latin typeface="Arial Black"/>
                <a:ea typeface="Arial Black"/>
                <a:cs typeface="Arial Black"/>
              </a:rPr>
              <a:t>for a Young Earth</a:t>
            </a:r>
          </a:p>
        </p:txBody>
      </p:sp>
      <p:pic>
        <p:nvPicPr>
          <p:cNvPr id="71684" name="Picture 6" descr="Creation vs Evolution - Weigh the Differe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36925" y="3624263"/>
            <a:ext cx="3082925" cy="2178050"/>
          </a:xfrm>
          <a:prstGeom prst="rect">
            <a:avLst/>
          </a:prstGeom>
          <a:noFill/>
          <a:ln w="28575">
            <a:solidFill>
              <a:srgbClr val="000066"/>
            </a:solidFill>
            <a:miter lim="800000"/>
            <a:headEnd/>
            <a:tailEnd/>
          </a:ln>
          <a:extLst>
            <a:ext uri="{909E8E84-426E-40dd-AFC4-6F175D3DCCD1}">
              <a14:hiddenFill xmlns="" xmlns:a14="http://schemas.microsoft.com/office/drawing/2010/main">
                <a:solidFill>
                  <a:srgbClr val="FFFFFF"/>
                </a:solidFill>
              </a14:hiddenFill>
            </a:ext>
          </a:extLst>
        </p:spPr>
      </p:pic>
      <p:sp>
        <p:nvSpPr>
          <p:cNvPr id="212999" name="Rectangle 7"/>
          <p:cNvSpPr>
            <a:spLocks noChangeArrowheads="1"/>
          </p:cNvSpPr>
          <p:nvPr/>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213000" name="Rectangle 8"/>
          <p:cNvSpPr>
            <a:spLocks noChangeArrowheads="1"/>
          </p:cNvSpPr>
          <p:nvPr/>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latin typeface="Arial" charset="0"/>
              </a:rPr>
              <a:t>Conflict in Dating</a:t>
            </a:r>
          </a:p>
        </p:txBody>
      </p:sp>
      <p:sp>
        <p:nvSpPr>
          <p:cNvPr id="72707" name="Rectangle 3"/>
          <p:cNvSpPr>
            <a:spLocks noGrp="1" noChangeArrowheads="1"/>
          </p:cNvSpPr>
          <p:nvPr>
            <p:ph type="body" idx="1"/>
          </p:nvPr>
        </p:nvSpPr>
        <p:spPr>
          <a:xfrm>
            <a:off x="395288" y="1249363"/>
            <a:ext cx="8229600" cy="1050925"/>
          </a:xfrm>
        </p:spPr>
        <p:txBody>
          <a:bodyPr/>
          <a:lstStyle/>
          <a:p>
            <a:pPr marL="342900" indent="-342900" eaLnBrk="1" hangingPunct="1"/>
            <a:r>
              <a:rPr lang="en-US" sz="2800">
                <a:solidFill>
                  <a:schemeClr val="tx2"/>
                </a:solidFill>
                <a:latin typeface="Arial" charset="0"/>
              </a:rPr>
              <a:t>In 1993 scientists found wood (trees) buried in basalt flows (69 feet deep)</a:t>
            </a:r>
          </a:p>
        </p:txBody>
      </p:sp>
      <p:sp>
        <p:nvSpPr>
          <p:cNvPr id="72708" name="Rectangle 4"/>
          <p:cNvSpPr>
            <a:spLocks noChangeArrowheads="1"/>
          </p:cNvSpPr>
          <p:nvPr/>
        </p:nvSpPr>
        <p:spPr bwMode="auto">
          <a:xfrm>
            <a:off x="395288" y="2268538"/>
            <a:ext cx="8229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66"/>
              </a:buClr>
              <a:buSzPct val="70000"/>
              <a:buFont typeface="Wingdings" charset="0"/>
              <a:buChar char="u"/>
            </a:pPr>
            <a:r>
              <a:rPr lang="en-US"/>
              <a:t>Wood samples sent to two laboratories to be carbon-14 dated</a:t>
            </a:r>
          </a:p>
        </p:txBody>
      </p:sp>
      <p:sp>
        <p:nvSpPr>
          <p:cNvPr id="214021" name="Rectangle 5"/>
          <p:cNvSpPr>
            <a:spLocks noChangeArrowheads="1"/>
          </p:cNvSpPr>
          <p:nvPr/>
        </p:nvSpPr>
        <p:spPr bwMode="auto">
          <a:xfrm>
            <a:off x="395288" y="3365500"/>
            <a:ext cx="8229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66"/>
              </a:buClr>
              <a:buSzPct val="70000"/>
              <a:buFont typeface="Wingdings" charset="0"/>
              <a:buChar char="u"/>
            </a:pPr>
            <a:r>
              <a:rPr lang="en-US">
                <a:solidFill>
                  <a:schemeClr val="tx2"/>
                </a:solidFill>
              </a:rPr>
              <a:t>Basalt sent to two laboratories to be potassium-argon dated</a:t>
            </a:r>
          </a:p>
        </p:txBody>
      </p:sp>
      <p:sp>
        <p:nvSpPr>
          <p:cNvPr id="72710" name="Text Box 6"/>
          <p:cNvSpPr txBox="1">
            <a:spLocks noChangeArrowheads="1"/>
          </p:cNvSpPr>
          <p:nvPr/>
        </p:nvSpPr>
        <p:spPr bwMode="auto">
          <a:xfrm>
            <a:off x="3579813" y="2686050"/>
            <a:ext cx="23653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b="1">
                <a:solidFill>
                  <a:srgbClr val="660033"/>
                </a:solidFill>
              </a:rPr>
              <a:t>44,000 years</a:t>
            </a:r>
          </a:p>
        </p:txBody>
      </p:sp>
      <p:sp>
        <p:nvSpPr>
          <p:cNvPr id="214023" name="Text Box 7"/>
          <p:cNvSpPr txBox="1">
            <a:spLocks noChangeArrowheads="1"/>
          </p:cNvSpPr>
          <p:nvPr/>
        </p:nvSpPr>
        <p:spPr bwMode="auto">
          <a:xfrm>
            <a:off x="2905125" y="3779838"/>
            <a:ext cx="623887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b="1" dirty="0">
                <a:solidFill>
                  <a:srgbClr val="660033"/>
                </a:solidFill>
              </a:rPr>
              <a:t>45 billion years (obviously false)</a:t>
            </a:r>
          </a:p>
        </p:txBody>
      </p:sp>
      <p:sp>
        <p:nvSpPr>
          <p:cNvPr id="72712" name="Text Box 8"/>
          <p:cNvSpPr txBox="1">
            <a:spLocks noChangeArrowheads="1"/>
          </p:cNvSpPr>
          <p:nvPr/>
        </p:nvSpPr>
        <p:spPr bwMode="auto">
          <a:xfrm>
            <a:off x="744538" y="5764213"/>
            <a:ext cx="68929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solidFill>
                  <a:srgbClr val="FFFFFF"/>
                </a:solidFill>
              </a:rPr>
              <a:t>Wood embedded in lava flow (basalt)</a:t>
            </a:r>
          </a:p>
        </p:txBody>
      </p:sp>
      <p:sp>
        <p:nvSpPr>
          <p:cNvPr id="72713" name="Rectangle 9"/>
          <p:cNvSpPr>
            <a:spLocks noChangeArrowheads="1"/>
          </p:cNvSpPr>
          <p:nvPr/>
        </p:nvSpPr>
        <p:spPr bwMode="auto">
          <a:xfrm rot="-5400000">
            <a:off x="3403600" y="1735138"/>
            <a:ext cx="2174875" cy="7727950"/>
          </a:xfrm>
          <a:prstGeom prst="rect">
            <a:avLst/>
          </a:prstGeom>
          <a:solidFill>
            <a:srgbClr val="CF9F6F"/>
          </a:solidFill>
          <a:ln w="9525">
            <a:solidFill>
              <a:srgbClr val="000000"/>
            </a:solidFill>
            <a:miter lim="800000"/>
            <a:headEnd/>
            <a:tailEnd/>
          </a:ln>
        </p:spPr>
        <p:txBody>
          <a:bodyPr wrap="none" anchor="ctr"/>
          <a:lstStyle/>
          <a:p>
            <a:endParaRPr lang="en-US"/>
          </a:p>
        </p:txBody>
      </p:sp>
      <p:sp>
        <p:nvSpPr>
          <p:cNvPr id="214026" name="Freeform 10" descr="Large confetti"/>
          <p:cNvSpPr>
            <a:spLocks/>
          </p:cNvSpPr>
          <p:nvPr/>
        </p:nvSpPr>
        <p:spPr bwMode="auto">
          <a:xfrm>
            <a:off x="2527300" y="5740400"/>
            <a:ext cx="2595563" cy="914400"/>
          </a:xfrm>
          <a:custGeom>
            <a:avLst/>
            <a:gdLst/>
            <a:ahLst/>
            <a:cxnLst>
              <a:cxn ang="0">
                <a:pos x="117" y="101"/>
              </a:cxn>
              <a:cxn ang="0">
                <a:pos x="117" y="183"/>
              </a:cxn>
              <a:cxn ang="0">
                <a:pos x="218" y="658"/>
              </a:cxn>
              <a:cxn ang="0">
                <a:pos x="1095" y="649"/>
              </a:cxn>
              <a:cxn ang="0">
                <a:pos x="1269" y="631"/>
              </a:cxn>
              <a:cxn ang="0">
                <a:pos x="1571" y="631"/>
              </a:cxn>
              <a:cxn ang="0">
                <a:pos x="1626" y="649"/>
              </a:cxn>
              <a:cxn ang="0">
                <a:pos x="1735" y="594"/>
              </a:cxn>
              <a:cxn ang="0">
                <a:pos x="1772" y="448"/>
              </a:cxn>
              <a:cxn ang="0">
                <a:pos x="1754" y="238"/>
              </a:cxn>
              <a:cxn ang="0">
                <a:pos x="1735" y="183"/>
              </a:cxn>
              <a:cxn ang="0">
                <a:pos x="1717" y="128"/>
              </a:cxn>
              <a:cxn ang="0">
                <a:pos x="1708" y="46"/>
              </a:cxn>
              <a:cxn ang="0">
                <a:pos x="1699" y="9"/>
              </a:cxn>
              <a:cxn ang="0">
                <a:pos x="1662" y="0"/>
              </a:cxn>
              <a:cxn ang="0">
                <a:pos x="483" y="9"/>
              </a:cxn>
              <a:cxn ang="0">
                <a:pos x="428" y="37"/>
              </a:cxn>
              <a:cxn ang="0">
                <a:pos x="218" y="55"/>
              </a:cxn>
              <a:cxn ang="0">
                <a:pos x="108" y="82"/>
              </a:cxn>
              <a:cxn ang="0">
                <a:pos x="117" y="101"/>
              </a:cxn>
            </a:cxnLst>
            <a:rect l="0" t="0" r="r" b="b"/>
            <a:pathLst>
              <a:path w="1772" h="658">
                <a:moveTo>
                  <a:pt x="117" y="101"/>
                </a:moveTo>
                <a:cubicBezTo>
                  <a:pt x="98" y="157"/>
                  <a:pt x="114" y="96"/>
                  <a:pt x="117" y="183"/>
                </a:cubicBezTo>
                <a:cubicBezTo>
                  <a:pt x="132" y="603"/>
                  <a:pt x="0" y="588"/>
                  <a:pt x="218" y="658"/>
                </a:cubicBezTo>
                <a:cubicBezTo>
                  <a:pt x="510" y="655"/>
                  <a:pt x="803" y="657"/>
                  <a:pt x="1095" y="649"/>
                </a:cubicBezTo>
                <a:cubicBezTo>
                  <a:pt x="1153" y="648"/>
                  <a:pt x="1269" y="631"/>
                  <a:pt x="1269" y="631"/>
                </a:cubicBezTo>
                <a:cubicBezTo>
                  <a:pt x="1380" y="595"/>
                  <a:pt x="1322" y="611"/>
                  <a:pt x="1571" y="631"/>
                </a:cubicBezTo>
                <a:cubicBezTo>
                  <a:pt x="1590" y="633"/>
                  <a:pt x="1626" y="649"/>
                  <a:pt x="1626" y="649"/>
                </a:cubicBezTo>
                <a:cubicBezTo>
                  <a:pt x="1728" y="636"/>
                  <a:pt x="1681" y="651"/>
                  <a:pt x="1735" y="594"/>
                </a:cubicBezTo>
                <a:cubicBezTo>
                  <a:pt x="1749" y="545"/>
                  <a:pt x="1762" y="498"/>
                  <a:pt x="1772" y="448"/>
                </a:cubicBezTo>
                <a:cubicBezTo>
                  <a:pt x="1768" y="385"/>
                  <a:pt x="1767" y="304"/>
                  <a:pt x="1754" y="238"/>
                </a:cubicBezTo>
                <a:cubicBezTo>
                  <a:pt x="1752" y="226"/>
                  <a:pt x="1739" y="195"/>
                  <a:pt x="1735" y="183"/>
                </a:cubicBezTo>
                <a:cubicBezTo>
                  <a:pt x="1729" y="165"/>
                  <a:pt x="1717" y="128"/>
                  <a:pt x="1717" y="128"/>
                </a:cubicBezTo>
                <a:cubicBezTo>
                  <a:pt x="1714" y="101"/>
                  <a:pt x="1712" y="73"/>
                  <a:pt x="1708" y="46"/>
                </a:cubicBezTo>
                <a:cubicBezTo>
                  <a:pt x="1706" y="33"/>
                  <a:pt x="1708" y="18"/>
                  <a:pt x="1699" y="9"/>
                </a:cubicBezTo>
                <a:cubicBezTo>
                  <a:pt x="1690" y="0"/>
                  <a:pt x="1674" y="3"/>
                  <a:pt x="1662" y="0"/>
                </a:cubicBezTo>
                <a:cubicBezTo>
                  <a:pt x="1269" y="3"/>
                  <a:pt x="876" y="0"/>
                  <a:pt x="483" y="9"/>
                </a:cubicBezTo>
                <a:cubicBezTo>
                  <a:pt x="462" y="9"/>
                  <a:pt x="448" y="35"/>
                  <a:pt x="428" y="37"/>
                </a:cubicBezTo>
                <a:cubicBezTo>
                  <a:pt x="358" y="45"/>
                  <a:pt x="288" y="48"/>
                  <a:pt x="218" y="55"/>
                </a:cubicBezTo>
                <a:cubicBezTo>
                  <a:pt x="182" y="67"/>
                  <a:pt x="146" y="75"/>
                  <a:pt x="108" y="82"/>
                </a:cubicBezTo>
                <a:cubicBezTo>
                  <a:pt x="97" y="116"/>
                  <a:pt x="90" y="114"/>
                  <a:pt x="117" y="101"/>
                </a:cubicBezTo>
                <a:close/>
              </a:path>
            </a:pathLst>
          </a:custGeom>
          <a:pattFill prst="lgConfetti">
            <a:fgClr>
              <a:srgbClr val="969696"/>
            </a:fgClr>
            <a:bgClr>
              <a:srgbClr val="D1D1D1"/>
            </a:bgClr>
          </a:pattFill>
          <a:ln w="9525">
            <a:solidFill>
              <a:schemeClr val="tx2"/>
            </a:solidFill>
            <a:round/>
            <a:headEnd/>
            <a:tailEnd/>
          </a:ln>
          <a:effectLst>
            <a:prstShdw prst="shdw17" dist="17961" dir="2700000">
              <a:schemeClr val="tx2">
                <a:gamma/>
                <a:shade val="60000"/>
                <a:invGamma/>
                <a:alpha val="74998"/>
              </a:schemeClr>
            </a:prstShdw>
          </a:effectLst>
        </p:spPr>
        <p:txBody>
          <a:bodyPr/>
          <a:lstStyle/>
          <a:p>
            <a:pPr>
              <a:defRPr/>
            </a:pPr>
            <a:endParaRPr lang="en-US">
              <a:ea typeface="+mn-ea"/>
              <a:cs typeface="+mn-cs"/>
            </a:endParaRPr>
          </a:p>
        </p:txBody>
      </p:sp>
      <p:sp>
        <p:nvSpPr>
          <p:cNvPr id="72715" name="Freeform 11"/>
          <p:cNvSpPr>
            <a:spLocks/>
          </p:cNvSpPr>
          <p:nvPr/>
        </p:nvSpPr>
        <p:spPr bwMode="auto">
          <a:xfrm rot="1733212">
            <a:off x="3141663" y="5713413"/>
            <a:ext cx="325437" cy="779462"/>
          </a:xfrm>
          <a:custGeom>
            <a:avLst/>
            <a:gdLst>
              <a:gd name="T0" fmla="*/ 123 w 205"/>
              <a:gd name="T1" fmla="*/ 52 h 491"/>
              <a:gd name="T2" fmla="*/ 114 w 205"/>
              <a:gd name="T3" fmla="*/ 80 h 491"/>
              <a:gd name="T4" fmla="*/ 96 w 205"/>
              <a:gd name="T5" fmla="*/ 107 h 491"/>
              <a:gd name="T6" fmla="*/ 123 w 205"/>
              <a:gd name="T7" fmla="*/ 116 h 491"/>
              <a:gd name="T8" fmla="*/ 22 w 205"/>
              <a:gd name="T9" fmla="*/ 409 h 491"/>
              <a:gd name="T10" fmla="*/ 50 w 205"/>
              <a:gd name="T11" fmla="*/ 491 h 491"/>
              <a:gd name="T12" fmla="*/ 114 w 205"/>
              <a:gd name="T13" fmla="*/ 354 h 491"/>
              <a:gd name="T14" fmla="*/ 205 w 205"/>
              <a:gd name="T15" fmla="*/ 52 h 491"/>
              <a:gd name="T16" fmla="*/ 123 w 205"/>
              <a:gd name="T17" fmla="*/ 52 h 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491"/>
              <a:gd name="T29" fmla="*/ 205 w 205"/>
              <a:gd name="T30" fmla="*/ 491 h 4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491">
                <a:moveTo>
                  <a:pt x="123" y="52"/>
                </a:moveTo>
                <a:cubicBezTo>
                  <a:pt x="120" y="61"/>
                  <a:pt x="118" y="71"/>
                  <a:pt x="114" y="80"/>
                </a:cubicBezTo>
                <a:cubicBezTo>
                  <a:pt x="109" y="90"/>
                  <a:pt x="93" y="97"/>
                  <a:pt x="96" y="107"/>
                </a:cubicBezTo>
                <a:cubicBezTo>
                  <a:pt x="98" y="116"/>
                  <a:pt x="114" y="113"/>
                  <a:pt x="123" y="116"/>
                </a:cubicBezTo>
                <a:cubicBezTo>
                  <a:pt x="102" y="202"/>
                  <a:pt x="71" y="337"/>
                  <a:pt x="22" y="409"/>
                </a:cubicBezTo>
                <a:cubicBezTo>
                  <a:pt x="7" y="453"/>
                  <a:pt x="0" y="475"/>
                  <a:pt x="50" y="491"/>
                </a:cubicBezTo>
                <a:cubicBezTo>
                  <a:pt x="79" y="448"/>
                  <a:pt x="85" y="397"/>
                  <a:pt x="114" y="354"/>
                </a:cubicBezTo>
                <a:cubicBezTo>
                  <a:pt x="139" y="252"/>
                  <a:pt x="180" y="154"/>
                  <a:pt x="205" y="52"/>
                </a:cubicBezTo>
                <a:cubicBezTo>
                  <a:pt x="126" y="0"/>
                  <a:pt x="169" y="6"/>
                  <a:pt x="123" y="5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716" name="Freeform 12"/>
          <p:cNvSpPr>
            <a:spLocks/>
          </p:cNvSpPr>
          <p:nvPr/>
        </p:nvSpPr>
        <p:spPr bwMode="auto">
          <a:xfrm rot="1742065">
            <a:off x="3422650" y="5781675"/>
            <a:ext cx="261938" cy="771525"/>
          </a:xfrm>
          <a:custGeom>
            <a:avLst/>
            <a:gdLst>
              <a:gd name="T0" fmla="*/ 165 w 165"/>
              <a:gd name="T1" fmla="*/ 0 h 486"/>
              <a:gd name="T2" fmla="*/ 83 w 165"/>
              <a:gd name="T3" fmla="*/ 366 h 486"/>
              <a:gd name="T4" fmla="*/ 37 w 165"/>
              <a:gd name="T5" fmla="*/ 485 h 486"/>
              <a:gd name="T6" fmla="*/ 46 w 165"/>
              <a:gd name="T7" fmla="*/ 339 h 486"/>
              <a:gd name="T8" fmla="*/ 83 w 165"/>
              <a:gd name="T9" fmla="*/ 265 h 486"/>
              <a:gd name="T10" fmla="*/ 92 w 165"/>
              <a:gd name="T11" fmla="*/ 128 h 486"/>
              <a:gd name="T12" fmla="*/ 110 w 165"/>
              <a:gd name="T13" fmla="*/ 101 h 486"/>
              <a:gd name="T14" fmla="*/ 165 w 165"/>
              <a:gd name="T15" fmla="*/ 0 h 486"/>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486"/>
              <a:gd name="T26" fmla="*/ 165 w 165"/>
              <a:gd name="T27" fmla="*/ 486 h 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486">
                <a:moveTo>
                  <a:pt x="165" y="0"/>
                </a:moveTo>
                <a:cubicBezTo>
                  <a:pt x="149" y="126"/>
                  <a:pt x="107" y="242"/>
                  <a:pt x="83" y="366"/>
                </a:cubicBezTo>
                <a:cubicBezTo>
                  <a:pt x="60" y="486"/>
                  <a:pt x="100" y="464"/>
                  <a:pt x="37" y="485"/>
                </a:cubicBezTo>
                <a:cubicBezTo>
                  <a:pt x="0" y="427"/>
                  <a:pt x="9" y="395"/>
                  <a:pt x="46" y="339"/>
                </a:cubicBezTo>
                <a:cubicBezTo>
                  <a:pt x="56" y="308"/>
                  <a:pt x="73" y="296"/>
                  <a:pt x="83" y="265"/>
                </a:cubicBezTo>
                <a:cubicBezTo>
                  <a:pt x="86" y="219"/>
                  <a:pt x="85" y="173"/>
                  <a:pt x="92" y="128"/>
                </a:cubicBezTo>
                <a:cubicBezTo>
                  <a:pt x="94" y="117"/>
                  <a:pt x="105" y="111"/>
                  <a:pt x="110" y="101"/>
                </a:cubicBezTo>
                <a:cubicBezTo>
                  <a:pt x="127" y="66"/>
                  <a:pt x="153" y="39"/>
                  <a:pt x="165"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717" name="Freeform 13"/>
          <p:cNvSpPr>
            <a:spLocks/>
          </p:cNvSpPr>
          <p:nvPr/>
        </p:nvSpPr>
        <p:spPr bwMode="auto">
          <a:xfrm>
            <a:off x="3268663" y="6000750"/>
            <a:ext cx="1374775" cy="582613"/>
          </a:xfrm>
          <a:custGeom>
            <a:avLst/>
            <a:gdLst>
              <a:gd name="T0" fmla="*/ 847 w 866"/>
              <a:gd name="T1" fmla="*/ 0 h 367"/>
              <a:gd name="T2" fmla="*/ 646 w 866"/>
              <a:gd name="T3" fmla="*/ 37 h 367"/>
              <a:gd name="T4" fmla="*/ 555 w 866"/>
              <a:gd name="T5" fmla="*/ 82 h 367"/>
              <a:gd name="T6" fmla="*/ 491 w 866"/>
              <a:gd name="T7" fmla="*/ 110 h 367"/>
              <a:gd name="T8" fmla="*/ 463 w 866"/>
              <a:gd name="T9" fmla="*/ 128 h 367"/>
              <a:gd name="T10" fmla="*/ 271 w 866"/>
              <a:gd name="T11" fmla="*/ 183 h 367"/>
              <a:gd name="T12" fmla="*/ 171 w 866"/>
              <a:gd name="T13" fmla="*/ 220 h 367"/>
              <a:gd name="T14" fmla="*/ 143 w 866"/>
              <a:gd name="T15" fmla="*/ 238 h 367"/>
              <a:gd name="T16" fmla="*/ 89 w 866"/>
              <a:gd name="T17" fmla="*/ 256 h 367"/>
              <a:gd name="T18" fmla="*/ 70 w 866"/>
              <a:gd name="T19" fmla="*/ 311 h 367"/>
              <a:gd name="T20" fmla="*/ 15 w 866"/>
              <a:gd name="T21" fmla="*/ 329 h 367"/>
              <a:gd name="T22" fmla="*/ 6 w 866"/>
              <a:gd name="T23" fmla="*/ 357 h 367"/>
              <a:gd name="T24" fmla="*/ 43 w 866"/>
              <a:gd name="T25" fmla="*/ 366 h 367"/>
              <a:gd name="T26" fmla="*/ 162 w 866"/>
              <a:gd name="T27" fmla="*/ 357 h 367"/>
              <a:gd name="T28" fmla="*/ 244 w 866"/>
              <a:gd name="T29" fmla="*/ 320 h 367"/>
              <a:gd name="T30" fmla="*/ 354 w 866"/>
              <a:gd name="T31" fmla="*/ 265 h 367"/>
              <a:gd name="T32" fmla="*/ 655 w 866"/>
              <a:gd name="T33" fmla="*/ 183 h 367"/>
              <a:gd name="T34" fmla="*/ 811 w 866"/>
              <a:gd name="T35" fmla="*/ 137 h 367"/>
              <a:gd name="T36" fmla="*/ 866 w 866"/>
              <a:gd name="T37" fmla="*/ 73 h 367"/>
              <a:gd name="T38" fmla="*/ 857 w 866"/>
              <a:gd name="T39" fmla="*/ 46 h 367"/>
              <a:gd name="T40" fmla="*/ 847 w 866"/>
              <a:gd name="T41" fmla="*/ 0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6"/>
              <a:gd name="T64" fmla="*/ 0 h 367"/>
              <a:gd name="T65" fmla="*/ 866 w 866"/>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6" h="367">
                <a:moveTo>
                  <a:pt x="847" y="0"/>
                </a:moveTo>
                <a:cubicBezTo>
                  <a:pt x="778" y="9"/>
                  <a:pt x="714" y="26"/>
                  <a:pt x="646" y="37"/>
                </a:cubicBezTo>
                <a:cubicBezTo>
                  <a:pt x="581" y="80"/>
                  <a:pt x="612" y="68"/>
                  <a:pt x="555" y="82"/>
                </a:cubicBezTo>
                <a:cubicBezTo>
                  <a:pt x="488" y="127"/>
                  <a:pt x="569" y="77"/>
                  <a:pt x="491" y="110"/>
                </a:cubicBezTo>
                <a:cubicBezTo>
                  <a:pt x="481" y="114"/>
                  <a:pt x="473" y="124"/>
                  <a:pt x="463" y="128"/>
                </a:cubicBezTo>
                <a:cubicBezTo>
                  <a:pt x="403" y="154"/>
                  <a:pt x="334" y="168"/>
                  <a:pt x="271" y="183"/>
                </a:cubicBezTo>
                <a:cubicBezTo>
                  <a:pt x="238" y="199"/>
                  <a:pt x="203" y="204"/>
                  <a:pt x="171" y="220"/>
                </a:cubicBezTo>
                <a:cubicBezTo>
                  <a:pt x="161" y="225"/>
                  <a:pt x="153" y="234"/>
                  <a:pt x="143" y="238"/>
                </a:cubicBezTo>
                <a:cubicBezTo>
                  <a:pt x="126" y="246"/>
                  <a:pt x="89" y="256"/>
                  <a:pt x="89" y="256"/>
                </a:cubicBezTo>
                <a:cubicBezTo>
                  <a:pt x="83" y="274"/>
                  <a:pt x="88" y="305"/>
                  <a:pt x="70" y="311"/>
                </a:cubicBezTo>
                <a:cubicBezTo>
                  <a:pt x="52" y="317"/>
                  <a:pt x="15" y="329"/>
                  <a:pt x="15" y="329"/>
                </a:cubicBezTo>
                <a:cubicBezTo>
                  <a:pt x="12" y="338"/>
                  <a:pt x="0" y="349"/>
                  <a:pt x="6" y="357"/>
                </a:cubicBezTo>
                <a:cubicBezTo>
                  <a:pt x="14" y="367"/>
                  <a:pt x="30" y="366"/>
                  <a:pt x="43" y="366"/>
                </a:cubicBezTo>
                <a:cubicBezTo>
                  <a:pt x="83" y="366"/>
                  <a:pt x="122" y="360"/>
                  <a:pt x="162" y="357"/>
                </a:cubicBezTo>
                <a:cubicBezTo>
                  <a:pt x="192" y="347"/>
                  <a:pt x="214" y="330"/>
                  <a:pt x="244" y="320"/>
                </a:cubicBezTo>
                <a:cubicBezTo>
                  <a:pt x="277" y="287"/>
                  <a:pt x="310" y="279"/>
                  <a:pt x="354" y="265"/>
                </a:cubicBezTo>
                <a:cubicBezTo>
                  <a:pt x="432" y="213"/>
                  <a:pt x="564" y="191"/>
                  <a:pt x="655" y="183"/>
                </a:cubicBezTo>
                <a:cubicBezTo>
                  <a:pt x="707" y="166"/>
                  <a:pt x="759" y="154"/>
                  <a:pt x="811" y="137"/>
                </a:cubicBezTo>
                <a:cubicBezTo>
                  <a:pt x="842" y="116"/>
                  <a:pt x="854" y="109"/>
                  <a:pt x="866" y="73"/>
                </a:cubicBezTo>
                <a:cubicBezTo>
                  <a:pt x="863" y="64"/>
                  <a:pt x="863" y="53"/>
                  <a:pt x="857" y="46"/>
                </a:cubicBezTo>
                <a:cubicBezTo>
                  <a:pt x="827" y="10"/>
                  <a:pt x="815" y="49"/>
                  <a:pt x="847"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718" name="Text Box 14"/>
          <p:cNvSpPr txBox="1">
            <a:spLocks noChangeArrowheads="1"/>
          </p:cNvSpPr>
          <p:nvPr/>
        </p:nvSpPr>
        <p:spPr bwMode="auto">
          <a:xfrm>
            <a:off x="2740025" y="4922838"/>
            <a:ext cx="22923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b="1">
                <a:solidFill>
                  <a:srgbClr val="000000"/>
                </a:solidFill>
              </a:rPr>
              <a:t>69 feet deep</a:t>
            </a:r>
          </a:p>
        </p:txBody>
      </p:sp>
      <p:sp>
        <p:nvSpPr>
          <p:cNvPr id="72719" name="Line 15"/>
          <p:cNvSpPr>
            <a:spLocks noChangeShapeType="1"/>
          </p:cNvSpPr>
          <p:nvPr/>
        </p:nvSpPr>
        <p:spPr bwMode="auto">
          <a:xfrm flipV="1">
            <a:off x="3816350" y="4543425"/>
            <a:ext cx="0" cy="465138"/>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720" name="Line 16"/>
          <p:cNvSpPr>
            <a:spLocks noChangeShapeType="1"/>
          </p:cNvSpPr>
          <p:nvPr/>
        </p:nvSpPr>
        <p:spPr bwMode="auto">
          <a:xfrm>
            <a:off x="3816350" y="5356225"/>
            <a:ext cx="0" cy="449263"/>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721" name="Text Box 17"/>
          <p:cNvSpPr txBox="1">
            <a:spLocks noChangeArrowheads="1"/>
          </p:cNvSpPr>
          <p:nvPr/>
        </p:nvSpPr>
        <p:spPr bwMode="auto">
          <a:xfrm>
            <a:off x="5876925" y="5226050"/>
            <a:ext cx="2089150" cy="13731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b="1"/>
              <a:t>Wood encased in basalt</a:t>
            </a:r>
          </a:p>
        </p:txBody>
      </p:sp>
      <p:sp>
        <p:nvSpPr>
          <p:cNvPr id="72722" name="AutoShape 18"/>
          <p:cNvSpPr>
            <a:spLocks noChangeArrowheads="1"/>
          </p:cNvSpPr>
          <p:nvPr/>
        </p:nvSpPr>
        <p:spPr bwMode="auto">
          <a:xfrm>
            <a:off x="4818063" y="5892800"/>
            <a:ext cx="1000125" cy="479425"/>
          </a:xfrm>
          <a:prstGeom prst="leftArrow">
            <a:avLst>
              <a:gd name="adj1" fmla="val 50000"/>
              <a:gd name="adj2" fmla="val 52152"/>
            </a:avLst>
          </a:prstGeom>
          <a:solidFill>
            <a:srgbClr val="FF0000"/>
          </a:solidFill>
          <a:ln w="9525">
            <a:solidFill>
              <a:srgbClr val="00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fade">
                                      <p:cBhvr>
                                        <p:cTn id="7" dur="500"/>
                                        <p:tgtEl>
                                          <p:spTgt spid="21402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4023"/>
                                        </p:tgtEl>
                                        <p:attrNameLst>
                                          <p:attrName>style.visibility</p:attrName>
                                        </p:attrNameLst>
                                      </p:cBhvr>
                                      <p:to>
                                        <p:strVal val="visible"/>
                                      </p:to>
                                    </p:set>
                                    <p:animEffect transition="in" filter="fade">
                                      <p:cBhvr>
                                        <p:cTn id="11" dur="500"/>
                                        <p:tgtEl>
                                          <p:spTgt spid="21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p:bldP spid="2140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atin typeface="Arial" charset="0"/>
              </a:rPr>
              <a:t>Helium in the Atmosphere</a:t>
            </a:r>
          </a:p>
        </p:txBody>
      </p:sp>
      <p:sp>
        <p:nvSpPr>
          <p:cNvPr id="73731" name="Rectangle 3"/>
          <p:cNvSpPr>
            <a:spLocks noGrp="1" noChangeArrowheads="1"/>
          </p:cNvSpPr>
          <p:nvPr>
            <p:ph type="body" idx="1"/>
          </p:nvPr>
        </p:nvSpPr>
        <p:spPr>
          <a:xfrm>
            <a:off x="242888" y="1065213"/>
            <a:ext cx="8229600" cy="685800"/>
          </a:xfrm>
        </p:spPr>
        <p:txBody>
          <a:bodyPr/>
          <a:lstStyle/>
          <a:p>
            <a:pPr marL="342900" indent="-342900" eaLnBrk="1" hangingPunct="1"/>
            <a:r>
              <a:rPr lang="en-US">
                <a:latin typeface="Arial" charset="0"/>
              </a:rPr>
              <a:t>Uranium ultimately decays into lead</a:t>
            </a:r>
          </a:p>
        </p:txBody>
      </p:sp>
      <p:sp>
        <p:nvSpPr>
          <p:cNvPr id="73732" name="Rectangle 4"/>
          <p:cNvSpPr>
            <a:spLocks noChangeArrowheads="1"/>
          </p:cNvSpPr>
          <p:nvPr/>
        </p:nvSpPr>
        <p:spPr bwMode="auto">
          <a:xfrm>
            <a:off x="242888" y="1690688"/>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66"/>
              </a:buClr>
              <a:buSzPct val="70000"/>
              <a:buFont typeface="Wingdings" charset="0"/>
              <a:buChar char="u"/>
            </a:pPr>
            <a:r>
              <a:rPr lang="en-US" sz="3200"/>
              <a:t>During this process helium atoms are formed</a:t>
            </a:r>
          </a:p>
        </p:txBody>
      </p:sp>
      <p:grpSp>
        <p:nvGrpSpPr>
          <p:cNvPr id="73733" name="Group 5"/>
          <p:cNvGrpSpPr>
            <a:grpSpLocks/>
          </p:cNvGrpSpPr>
          <p:nvPr/>
        </p:nvGrpSpPr>
        <p:grpSpPr bwMode="auto">
          <a:xfrm>
            <a:off x="960438" y="3260725"/>
            <a:ext cx="7118350" cy="3122613"/>
            <a:chOff x="605" y="2198"/>
            <a:chExt cx="4484" cy="1967"/>
          </a:xfrm>
        </p:grpSpPr>
        <p:sp>
          <p:nvSpPr>
            <p:cNvPr id="215046" name="Text Box 6"/>
            <p:cNvSpPr txBox="1">
              <a:spLocks noChangeArrowheads="1"/>
            </p:cNvSpPr>
            <p:nvPr/>
          </p:nvSpPr>
          <p:spPr bwMode="auto">
            <a:xfrm>
              <a:off x="1457" y="2210"/>
              <a:ext cx="315" cy="36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200">
                  <a:solidFill>
                    <a:srgbClr val="000066"/>
                  </a:solidFill>
                  <a:effectLst>
                    <a:outerShdw blurRad="38100" dist="38100" dir="2700000" algn="tl">
                      <a:srgbClr val="000000"/>
                    </a:outerShdw>
                  </a:effectLst>
                  <a:latin typeface="Symbol" charset="0"/>
                </a:rPr>
                <a:t>a</a:t>
              </a:r>
            </a:p>
          </p:txBody>
        </p:sp>
        <p:sp>
          <p:nvSpPr>
            <p:cNvPr id="215047" name="Text Box 7"/>
            <p:cNvSpPr txBox="1">
              <a:spLocks noChangeArrowheads="1"/>
            </p:cNvSpPr>
            <p:nvPr/>
          </p:nvSpPr>
          <p:spPr bwMode="auto">
            <a:xfrm>
              <a:off x="4115" y="2198"/>
              <a:ext cx="315" cy="36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200">
                  <a:solidFill>
                    <a:srgbClr val="000066"/>
                  </a:solidFill>
                  <a:effectLst>
                    <a:outerShdw blurRad="38100" dist="38100" dir="2700000" algn="tl">
                      <a:srgbClr val="000000"/>
                    </a:outerShdw>
                  </a:effectLst>
                  <a:latin typeface="Symbol" charset="0"/>
                </a:rPr>
                <a:t>a</a:t>
              </a:r>
            </a:p>
          </p:txBody>
        </p:sp>
        <p:grpSp>
          <p:nvGrpSpPr>
            <p:cNvPr id="73740" name="Group 8"/>
            <p:cNvGrpSpPr>
              <a:grpSpLocks/>
            </p:cNvGrpSpPr>
            <p:nvPr/>
          </p:nvGrpSpPr>
          <p:grpSpPr bwMode="auto">
            <a:xfrm>
              <a:off x="605" y="2400"/>
              <a:ext cx="4484" cy="1765"/>
              <a:chOff x="605" y="2400"/>
              <a:chExt cx="4484" cy="1765"/>
            </a:xfrm>
          </p:grpSpPr>
          <p:grpSp>
            <p:nvGrpSpPr>
              <p:cNvPr id="73741" name="Group 9"/>
              <p:cNvGrpSpPr>
                <a:grpSpLocks/>
              </p:cNvGrpSpPr>
              <p:nvPr/>
            </p:nvGrpSpPr>
            <p:grpSpPr bwMode="auto">
              <a:xfrm>
                <a:off x="605" y="2400"/>
                <a:ext cx="828" cy="843"/>
                <a:chOff x="348" y="2359"/>
                <a:chExt cx="987" cy="987"/>
              </a:xfrm>
            </p:grpSpPr>
            <p:sp>
              <p:nvSpPr>
                <p:cNvPr id="73762" name="Oval 10"/>
                <p:cNvSpPr>
                  <a:spLocks noChangeArrowheads="1"/>
                </p:cNvSpPr>
                <p:nvPr/>
              </p:nvSpPr>
              <p:spPr bwMode="auto">
                <a:xfrm>
                  <a:off x="348" y="2359"/>
                  <a:ext cx="987" cy="987"/>
                </a:xfrm>
                <a:prstGeom prst="ellipse">
                  <a:avLst/>
                </a:prstGeom>
                <a:solidFill>
                  <a:srgbClr val="FFFF00"/>
                </a:solidFill>
                <a:ln w="9525">
                  <a:solidFill>
                    <a:schemeClr val="tx1"/>
                  </a:solidFill>
                  <a:round/>
                  <a:headEnd/>
                  <a:tailEnd/>
                </a:ln>
              </p:spPr>
              <p:txBody>
                <a:bodyPr wrap="none" anchor="ctr"/>
                <a:lstStyle/>
                <a:p>
                  <a:endParaRPr lang="en-US"/>
                </a:p>
              </p:txBody>
            </p:sp>
            <p:sp>
              <p:nvSpPr>
                <p:cNvPr id="73763" name="Oval 11"/>
                <p:cNvSpPr>
                  <a:spLocks noChangeArrowheads="1"/>
                </p:cNvSpPr>
                <p:nvPr/>
              </p:nvSpPr>
              <p:spPr bwMode="auto">
                <a:xfrm>
                  <a:off x="448" y="2450"/>
                  <a:ext cx="796" cy="796"/>
                </a:xfrm>
                <a:prstGeom prst="ellipse">
                  <a:avLst/>
                </a:prstGeom>
                <a:solidFill>
                  <a:schemeClr val="bg1"/>
                </a:solidFill>
                <a:ln w="76200">
                  <a:solidFill>
                    <a:schemeClr val="tx1"/>
                  </a:solidFill>
                  <a:round/>
                  <a:headEnd/>
                  <a:tailEnd/>
                </a:ln>
              </p:spPr>
              <p:txBody>
                <a:bodyPr wrap="none" anchor="ctr"/>
                <a:lstStyle/>
                <a:p>
                  <a:pPr algn="ctr"/>
                  <a:r>
                    <a:rPr lang="en-US" sz="2400"/>
                    <a:t>238</a:t>
                  </a:r>
                </a:p>
                <a:p>
                  <a:pPr algn="ctr"/>
                  <a:r>
                    <a:rPr lang="en-US" sz="2400"/>
                    <a:t>U</a:t>
                  </a:r>
                </a:p>
              </p:txBody>
            </p:sp>
          </p:grpSp>
          <p:sp>
            <p:nvSpPr>
              <p:cNvPr id="73742" name="Oval 12"/>
              <p:cNvSpPr>
                <a:spLocks noChangeArrowheads="1"/>
              </p:cNvSpPr>
              <p:nvPr/>
            </p:nvSpPr>
            <p:spPr bwMode="auto">
              <a:xfrm>
                <a:off x="1667" y="2494"/>
                <a:ext cx="668" cy="680"/>
              </a:xfrm>
              <a:prstGeom prst="ellipse">
                <a:avLst/>
              </a:prstGeom>
              <a:solidFill>
                <a:schemeClr val="bg1"/>
              </a:solidFill>
              <a:ln w="76200">
                <a:solidFill>
                  <a:schemeClr val="tx1"/>
                </a:solidFill>
                <a:round/>
                <a:headEnd/>
                <a:tailEnd/>
              </a:ln>
            </p:spPr>
            <p:txBody>
              <a:bodyPr wrap="none" anchor="ctr"/>
              <a:lstStyle/>
              <a:p>
                <a:pPr algn="ctr"/>
                <a:r>
                  <a:rPr lang="en-US" sz="2400"/>
                  <a:t>234</a:t>
                </a:r>
              </a:p>
              <a:p>
                <a:pPr algn="ctr"/>
                <a:r>
                  <a:rPr lang="en-US" sz="2400"/>
                  <a:t>Th</a:t>
                </a:r>
              </a:p>
            </p:txBody>
          </p:sp>
          <p:sp>
            <p:nvSpPr>
              <p:cNvPr id="73743" name="Oval 13"/>
              <p:cNvSpPr>
                <a:spLocks noChangeArrowheads="1"/>
              </p:cNvSpPr>
              <p:nvPr/>
            </p:nvSpPr>
            <p:spPr bwMode="auto">
              <a:xfrm>
                <a:off x="2553" y="2494"/>
                <a:ext cx="668" cy="680"/>
              </a:xfrm>
              <a:prstGeom prst="ellipse">
                <a:avLst/>
              </a:prstGeom>
              <a:solidFill>
                <a:schemeClr val="bg1"/>
              </a:solidFill>
              <a:ln w="76200">
                <a:solidFill>
                  <a:schemeClr val="tx1"/>
                </a:solidFill>
                <a:round/>
                <a:headEnd/>
                <a:tailEnd/>
              </a:ln>
            </p:spPr>
            <p:txBody>
              <a:bodyPr wrap="none" anchor="ctr"/>
              <a:lstStyle/>
              <a:p>
                <a:pPr algn="ctr"/>
                <a:r>
                  <a:rPr lang="en-US" sz="2400"/>
                  <a:t>234</a:t>
                </a:r>
              </a:p>
              <a:p>
                <a:pPr algn="ctr"/>
                <a:r>
                  <a:rPr lang="en-US" sz="2400"/>
                  <a:t>Pa</a:t>
                </a:r>
              </a:p>
            </p:txBody>
          </p:sp>
          <p:sp>
            <p:nvSpPr>
              <p:cNvPr id="73744" name="Oval 14"/>
              <p:cNvSpPr>
                <a:spLocks noChangeArrowheads="1"/>
              </p:cNvSpPr>
              <p:nvPr/>
            </p:nvSpPr>
            <p:spPr bwMode="auto">
              <a:xfrm>
                <a:off x="3428" y="2494"/>
                <a:ext cx="668" cy="680"/>
              </a:xfrm>
              <a:prstGeom prst="ellipse">
                <a:avLst/>
              </a:prstGeom>
              <a:solidFill>
                <a:schemeClr val="bg1"/>
              </a:solidFill>
              <a:ln w="76200">
                <a:solidFill>
                  <a:schemeClr val="tx1"/>
                </a:solidFill>
                <a:round/>
                <a:headEnd/>
                <a:tailEnd/>
              </a:ln>
            </p:spPr>
            <p:txBody>
              <a:bodyPr wrap="none" anchor="ctr"/>
              <a:lstStyle/>
              <a:p>
                <a:pPr algn="ctr"/>
                <a:r>
                  <a:rPr lang="en-US" sz="2400"/>
                  <a:t>234</a:t>
                </a:r>
              </a:p>
              <a:p>
                <a:pPr algn="ctr"/>
                <a:r>
                  <a:rPr lang="en-US" sz="2400"/>
                  <a:t>U</a:t>
                </a:r>
              </a:p>
            </p:txBody>
          </p:sp>
          <p:sp>
            <p:nvSpPr>
              <p:cNvPr id="73745" name="Oval 15"/>
              <p:cNvSpPr>
                <a:spLocks noChangeArrowheads="1"/>
              </p:cNvSpPr>
              <p:nvPr/>
            </p:nvSpPr>
            <p:spPr bwMode="auto">
              <a:xfrm>
                <a:off x="4368" y="2494"/>
                <a:ext cx="668" cy="680"/>
              </a:xfrm>
              <a:prstGeom prst="ellipse">
                <a:avLst/>
              </a:prstGeom>
              <a:solidFill>
                <a:schemeClr val="bg1"/>
              </a:solidFill>
              <a:ln w="76200">
                <a:solidFill>
                  <a:schemeClr val="tx1"/>
                </a:solidFill>
                <a:round/>
                <a:headEnd/>
                <a:tailEnd/>
              </a:ln>
            </p:spPr>
            <p:txBody>
              <a:bodyPr wrap="none" anchor="ctr"/>
              <a:lstStyle/>
              <a:p>
                <a:pPr algn="ctr"/>
                <a:r>
                  <a:rPr lang="en-US" sz="2400"/>
                  <a:t>230</a:t>
                </a:r>
              </a:p>
              <a:p>
                <a:pPr algn="ctr"/>
                <a:r>
                  <a:rPr lang="en-US" sz="2400"/>
                  <a:t>Th</a:t>
                </a:r>
              </a:p>
            </p:txBody>
          </p:sp>
          <p:sp>
            <p:nvSpPr>
              <p:cNvPr id="73746" name="Oval 16"/>
              <p:cNvSpPr>
                <a:spLocks noChangeArrowheads="1"/>
              </p:cNvSpPr>
              <p:nvPr/>
            </p:nvSpPr>
            <p:spPr bwMode="auto">
              <a:xfrm>
                <a:off x="4421" y="3485"/>
                <a:ext cx="668" cy="680"/>
              </a:xfrm>
              <a:prstGeom prst="ellipse">
                <a:avLst/>
              </a:prstGeom>
              <a:solidFill>
                <a:schemeClr val="bg1"/>
              </a:solidFill>
              <a:ln w="76200">
                <a:solidFill>
                  <a:schemeClr val="tx1"/>
                </a:solidFill>
                <a:round/>
                <a:headEnd/>
                <a:tailEnd/>
              </a:ln>
            </p:spPr>
            <p:txBody>
              <a:bodyPr wrap="none" anchor="ctr"/>
              <a:lstStyle/>
              <a:p>
                <a:pPr algn="ctr"/>
                <a:r>
                  <a:rPr lang="en-US" sz="2400"/>
                  <a:t>206</a:t>
                </a:r>
              </a:p>
              <a:p>
                <a:pPr algn="ctr"/>
                <a:r>
                  <a:rPr lang="en-US" sz="2400"/>
                  <a:t>Pb</a:t>
                </a:r>
              </a:p>
            </p:txBody>
          </p:sp>
          <p:sp>
            <p:nvSpPr>
              <p:cNvPr id="73747" name="Oval 17"/>
              <p:cNvSpPr>
                <a:spLocks noChangeArrowheads="1"/>
              </p:cNvSpPr>
              <p:nvPr/>
            </p:nvSpPr>
            <p:spPr bwMode="auto">
              <a:xfrm>
                <a:off x="769" y="3485"/>
                <a:ext cx="669" cy="680"/>
              </a:xfrm>
              <a:prstGeom prst="ellipse">
                <a:avLst/>
              </a:prstGeom>
              <a:solidFill>
                <a:srgbClr val="B2B2B2"/>
              </a:solidFill>
              <a:ln w="76200">
                <a:solidFill>
                  <a:schemeClr val="tx1"/>
                </a:solidFill>
                <a:prstDash val="sysDot"/>
                <a:round/>
                <a:headEnd/>
                <a:tailEnd/>
              </a:ln>
            </p:spPr>
            <p:txBody>
              <a:bodyPr wrap="none" anchor="ctr"/>
              <a:lstStyle/>
              <a:p>
                <a:pPr algn="ctr"/>
                <a:endParaRPr lang="en-US" sz="2400"/>
              </a:p>
            </p:txBody>
          </p:sp>
          <p:sp>
            <p:nvSpPr>
              <p:cNvPr id="73748" name="Oval 18"/>
              <p:cNvSpPr>
                <a:spLocks noChangeArrowheads="1"/>
              </p:cNvSpPr>
              <p:nvPr/>
            </p:nvSpPr>
            <p:spPr bwMode="auto">
              <a:xfrm>
                <a:off x="3521" y="3485"/>
                <a:ext cx="668" cy="680"/>
              </a:xfrm>
              <a:prstGeom prst="ellipse">
                <a:avLst/>
              </a:prstGeom>
              <a:solidFill>
                <a:schemeClr val="bg1"/>
              </a:solidFill>
              <a:ln w="76200">
                <a:solidFill>
                  <a:schemeClr val="tx1"/>
                </a:solidFill>
                <a:round/>
                <a:headEnd/>
                <a:tailEnd/>
              </a:ln>
            </p:spPr>
            <p:txBody>
              <a:bodyPr wrap="none" anchor="ctr"/>
              <a:lstStyle/>
              <a:p>
                <a:pPr algn="ctr"/>
                <a:r>
                  <a:rPr lang="en-US" sz="2400"/>
                  <a:t>210</a:t>
                </a:r>
              </a:p>
              <a:p>
                <a:pPr algn="ctr"/>
                <a:r>
                  <a:rPr lang="en-US" sz="2400"/>
                  <a:t>Po</a:t>
                </a:r>
              </a:p>
            </p:txBody>
          </p:sp>
          <p:sp>
            <p:nvSpPr>
              <p:cNvPr id="73749" name="Line 19"/>
              <p:cNvSpPr>
                <a:spLocks noChangeShapeType="1"/>
              </p:cNvSpPr>
              <p:nvPr/>
            </p:nvSpPr>
            <p:spPr bwMode="auto">
              <a:xfrm>
                <a:off x="1442" y="2822"/>
                <a:ext cx="24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0" name="Line 20"/>
              <p:cNvSpPr>
                <a:spLocks noChangeShapeType="1"/>
              </p:cNvSpPr>
              <p:nvPr/>
            </p:nvSpPr>
            <p:spPr bwMode="auto">
              <a:xfrm>
                <a:off x="2335" y="2822"/>
                <a:ext cx="246"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1" name="Line 21"/>
              <p:cNvSpPr>
                <a:spLocks noChangeShapeType="1"/>
              </p:cNvSpPr>
              <p:nvPr/>
            </p:nvSpPr>
            <p:spPr bwMode="auto">
              <a:xfrm>
                <a:off x="3195" y="2822"/>
                <a:ext cx="24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2" name="Line 22"/>
              <p:cNvSpPr>
                <a:spLocks noChangeShapeType="1"/>
              </p:cNvSpPr>
              <p:nvPr/>
            </p:nvSpPr>
            <p:spPr bwMode="auto">
              <a:xfrm>
                <a:off x="4123" y="2822"/>
                <a:ext cx="24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3" name="Line 23"/>
              <p:cNvSpPr>
                <a:spLocks noChangeShapeType="1"/>
              </p:cNvSpPr>
              <p:nvPr/>
            </p:nvSpPr>
            <p:spPr bwMode="auto">
              <a:xfrm flipH="1">
                <a:off x="4196" y="3076"/>
                <a:ext cx="291" cy="180"/>
              </a:xfrm>
              <a:prstGeom prst="line">
                <a:avLst/>
              </a:prstGeom>
              <a:noFill/>
              <a:ln w="76200">
                <a:solidFill>
                  <a:srgbClr val="FF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4" name="Line 24"/>
              <p:cNvSpPr>
                <a:spLocks noChangeShapeType="1"/>
              </p:cNvSpPr>
              <p:nvPr/>
            </p:nvSpPr>
            <p:spPr bwMode="auto">
              <a:xfrm flipH="1">
                <a:off x="1657" y="3256"/>
                <a:ext cx="2539" cy="234"/>
              </a:xfrm>
              <a:prstGeom prst="line">
                <a:avLst/>
              </a:prstGeom>
              <a:noFill/>
              <a:ln w="76200">
                <a:solidFill>
                  <a:srgbClr val="FF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5" name="Line 25"/>
              <p:cNvSpPr>
                <a:spLocks noChangeShapeType="1"/>
              </p:cNvSpPr>
              <p:nvPr/>
            </p:nvSpPr>
            <p:spPr bwMode="auto">
              <a:xfrm flipH="1">
                <a:off x="1372" y="3497"/>
                <a:ext cx="269" cy="110"/>
              </a:xfrm>
              <a:prstGeom prst="line">
                <a:avLst/>
              </a:prstGeom>
              <a:noFill/>
              <a:ln w="7620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6" name="Line 26"/>
              <p:cNvSpPr>
                <a:spLocks noChangeShapeType="1"/>
              </p:cNvSpPr>
              <p:nvPr/>
            </p:nvSpPr>
            <p:spPr bwMode="auto">
              <a:xfrm flipV="1">
                <a:off x="1457" y="3810"/>
                <a:ext cx="2056" cy="31"/>
              </a:xfrm>
              <a:prstGeom prst="line">
                <a:avLst/>
              </a:prstGeom>
              <a:noFill/>
              <a:ln w="7620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7" name="Line 27"/>
              <p:cNvSpPr>
                <a:spLocks noChangeShapeType="1"/>
              </p:cNvSpPr>
              <p:nvPr/>
            </p:nvSpPr>
            <p:spPr bwMode="auto">
              <a:xfrm>
                <a:off x="4204" y="3810"/>
                <a:ext cx="245"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758" name="Line 28"/>
              <p:cNvSpPr>
                <a:spLocks noChangeShapeType="1"/>
              </p:cNvSpPr>
              <p:nvPr/>
            </p:nvSpPr>
            <p:spPr bwMode="auto">
              <a:xfrm flipV="1">
                <a:off x="1227" y="2459"/>
                <a:ext cx="261" cy="156"/>
              </a:xfrm>
              <a:prstGeom prst="line">
                <a:avLst/>
              </a:prstGeom>
              <a:noFill/>
              <a:ln w="57150">
                <a:solidFill>
                  <a:srgbClr val="6600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9" name="Line 29"/>
              <p:cNvSpPr>
                <a:spLocks noChangeShapeType="1"/>
              </p:cNvSpPr>
              <p:nvPr/>
            </p:nvSpPr>
            <p:spPr bwMode="auto">
              <a:xfrm flipV="1">
                <a:off x="3901" y="2440"/>
                <a:ext cx="245" cy="156"/>
              </a:xfrm>
              <a:prstGeom prst="line">
                <a:avLst/>
              </a:prstGeom>
              <a:noFill/>
              <a:ln w="57150">
                <a:solidFill>
                  <a:srgbClr val="6600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070" name="Text Box 30"/>
              <p:cNvSpPr txBox="1">
                <a:spLocks noChangeArrowheads="1"/>
              </p:cNvSpPr>
              <p:nvPr/>
            </p:nvSpPr>
            <p:spPr bwMode="auto">
              <a:xfrm>
                <a:off x="4257" y="3263"/>
                <a:ext cx="315" cy="36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3200">
                    <a:solidFill>
                      <a:srgbClr val="000066"/>
                    </a:solidFill>
                    <a:effectLst>
                      <a:outerShdw blurRad="38100" dist="38100" dir="2700000" algn="tl">
                        <a:srgbClr val="000000"/>
                      </a:outerShdw>
                    </a:effectLst>
                    <a:latin typeface="Symbol" charset="0"/>
                  </a:rPr>
                  <a:t>a</a:t>
                </a:r>
              </a:p>
            </p:txBody>
          </p:sp>
          <p:sp>
            <p:nvSpPr>
              <p:cNvPr id="73761" name="Line 31"/>
              <p:cNvSpPr>
                <a:spLocks noChangeShapeType="1"/>
              </p:cNvSpPr>
              <p:nvPr/>
            </p:nvSpPr>
            <p:spPr bwMode="auto">
              <a:xfrm flipV="1">
                <a:off x="4042" y="3506"/>
                <a:ext cx="246" cy="155"/>
              </a:xfrm>
              <a:prstGeom prst="line">
                <a:avLst/>
              </a:prstGeom>
              <a:noFill/>
              <a:ln w="57150">
                <a:solidFill>
                  <a:srgbClr val="660033"/>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grpSp>
        <p:nvGrpSpPr>
          <p:cNvPr id="73734" name="Group 32"/>
          <p:cNvGrpSpPr>
            <a:grpSpLocks/>
          </p:cNvGrpSpPr>
          <p:nvPr/>
        </p:nvGrpSpPr>
        <p:grpSpPr bwMode="auto">
          <a:xfrm>
            <a:off x="2268538" y="2700338"/>
            <a:ext cx="4165600" cy="1162050"/>
            <a:chOff x="1421" y="1873"/>
            <a:chExt cx="2624" cy="732"/>
          </a:xfrm>
        </p:grpSpPr>
        <p:sp>
          <p:nvSpPr>
            <p:cNvPr id="73735" name="Text Box 33"/>
            <p:cNvSpPr txBox="1">
              <a:spLocks noChangeArrowheads="1"/>
            </p:cNvSpPr>
            <p:nvPr/>
          </p:nvSpPr>
          <p:spPr bwMode="auto">
            <a:xfrm>
              <a:off x="2034" y="1873"/>
              <a:ext cx="2011" cy="383"/>
            </a:xfrm>
            <a:prstGeom prst="rect">
              <a:avLst/>
            </a:prstGeom>
            <a:solidFill>
              <a:srgbClr val="FFFFCC"/>
            </a:solidFill>
            <a:ln w="28575">
              <a:solidFill>
                <a:srgbClr val="660033"/>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t>Helium nucleus</a:t>
              </a:r>
            </a:p>
          </p:txBody>
        </p:sp>
        <p:sp>
          <p:nvSpPr>
            <p:cNvPr id="73736" name="Freeform 34"/>
            <p:cNvSpPr>
              <a:spLocks/>
            </p:cNvSpPr>
            <p:nvPr/>
          </p:nvSpPr>
          <p:spPr bwMode="auto">
            <a:xfrm>
              <a:off x="1599" y="2093"/>
              <a:ext cx="425" cy="220"/>
            </a:xfrm>
            <a:custGeom>
              <a:avLst/>
              <a:gdLst>
                <a:gd name="T0" fmla="*/ 14 w 425"/>
                <a:gd name="T1" fmla="*/ 220 h 220"/>
                <a:gd name="T2" fmla="*/ 68 w 425"/>
                <a:gd name="T3" fmla="*/ 92 h 220"/>
                <a:gd name="T4" fmla="*/ 425 w 425"/>
                <a:gd name="T5" fmla="*/ 0 h 220"/>
                <a:gd name="T6" fmla="*/ 0 60000 65536"/>
                <a:gd name="T7" fmla="*/ 0 60000 65536"/>
                <a:gd name="T8" fmla="*/ 0 60000 65536"/>
                <a:gd name="T9" fmla="*/ 0 w 425"/>
                <a:gd name="T10" fmla="*/ 0 h 220"/>
                <a:gd name="T11" fmla="*/ 425 w 425"/>
                <a:gd name="T12" fmla="*/ 220 h 220"/>
              </a:gdLst>
              <a:ahLst/>
              <a:cxnLst>
                <a:cxn ang="T6">
                  <a:pos x="T0" y="T1"/>
                </a:cxn>
                <a:cxn ang="T7">
                  <a:pos x="T2" y="T3"/>
                </a:cxn>
                <a:cxn ang="T8">
                  <a:pos x="T4" y="T5"/>
                </a:cxn>
              </a:cxnLst>
              <a:rect l="T9" t="T10" r="T11" b="T12"/>
              <a:pathLst>
                <a:path w="425" h="220">
                  <a:moveTo>
                    <a:pt x="14" y="220"/>
                  </a:moveTo>
                  <a:cubicBezTo>
                    <a:pt x="7" y="174"/>
                    <a:pt x="0" y="129"/>
                    <a:pt x="68" y="92"/>
                  </a:cubicBezTo>
                  <a:cubicBezTo>
                    <a:pt x="136" y="55"/>
                    <a:pt x="366" y="15"/>
                    <a:pt x="425" y="0"/>
                  </a:cubicBezTo>
                </a:path>
              </a:pathLst>
            </a:custGeom>
            <a:noFill/>
            <a:ln w="76200">
              <a:solidFill>
                <a:srgbClr val="660033"/>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37" name="Oval 35"/>
            <p:cNvSpPr>
              <a:spLocks noChangeArrowheads="1"/>
            </p:cNvSpPr>
            <p:nvPr/>
          </p:nvSpPr>
          <p:spPr bwMode="auto">
            <a:xfrm>
              <a:off x="1421" y="2294"/>
              <a:ext cx="338" cy="311"/>
            </a:xfrm>
            <a:prstGeom prst="ellipse">
              <a:avLst/>
            </a:prstGeom>
            <a:noFill/>
            <a:ln w="38100">
              <a:solidFill>
                <a:srgbClr val="6600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a:latin typeface="Arial" charset="0"/>
              </a:rPr>
              <a:t>Helium in the Atmosphere</a:t>
            </a:r>
          </a:p>
        </p:txBody>
      </p:sp>
      <p:sp>
        <p:nvSpPr>
          <p:cNvPr id="74755" name="Rectangle 3"/>
          <p:cNvSpPr>
            <a:spLocks noChangeArrowheads="1"/>
          </p:cNvSpPr>
          <p:nvPr/>
        </p:nvSpPr>
        <p:spPr bwMode="auto">
          <a:xfrm>
            <a:off x="0" y="4818063"/>
            <a:ext cx="9144000" cy="2039937"/>
          </a:xfrm>
          <a:prstGeom prst="rect">
            <a:avLst/>
          </a:prstGeom>
          <a:gradFill rotWithShape="1">
            <a:gsLst>
              <a:gs pos="0">
                <a:srgbClr val="996633"/>
              </a:gs>
              <a:gs pos="100000">
                <a:srgbClr val="5F5F5F"/>
              </a:gs>
            </a:gsLst>
            <a:lin ang="5400000" scaled="1"/>
          </a:gradFill>
          <a:ln w="9525">
            <a:solidFill>
              <a:schemeClr val="tx1"/>
            </a:solidFill>
            <a:miter lim="800000"/>
            <a:headEnd/>
            <a:tailEnd/>
          </a:ln>
        </p:spPr>
        <p:txBody>
          <a:bodyPr wrap="none" anchor="ctr"/>
          <a:lstStyle/>
          <a:p>
            <a:endParaRPr lang="en-US"/>
          </a:p>
        </p:txBody>
      </p:sp>
      <p:sp>
        <p:nvSpPr>
          <p:cNvPr id="216068" name="Oval 4"/>
          <p:cNvSpPr>
            <a:spLocks noChangeArrowheads="1"/>
          </p:cNvSpPr>
          <p:nvPr/>
        </p:nvSpPr>
        <p:spPr bwMode="auto">
          <a:xfrm>
            <a:off x="4811713" y="5102225"/>
            <a:ext cx="377825" cy="392113"/>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216069" name="Oval 5"/>
          <p:cNvSpPr>
            <a:spLocks noChangeArrowheads="1"/>
          </p:cNvSpPr>
          <p:nvPr/>
        </p:nvSpPr>
        <p:spPr bwMode="auto">
          <a:xfrm>
            <a:off x="5238750" y="5602288"/>
            <a:ext cx="377825" cy="392112"/>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74758" name="Oval 6"/>
          <p:cNvSpPr>
            <a:spLocks noChangeArrowheads="1"/>
          </p:cNvSpPr>
          <p:nvPr/>
        </p:nvSpPr>
        <p:spPr bwMode="auto">
          <a:xfrm>
            <a:off x="4013200" y="6262688"/>
            <a:ext cx="377825" cy="392112"/>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74759" name="Oval 7"/>
          <p:cNvSpPr>
            <a:spLocks noChangeArrowheads="1"/>
          </p:cNvSpPr>
          <p:nvPr/>
        </p:nvSpPr>
        <p:spPr bwMode="auto">
          <a:xfrm>
            <a:off x="4151313" y="5429250"/>
            <a:ext cx="377825" cy="392113"/>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216072" name="Oval 8"/>
          <p:cNvSpPr>
            <a:spLocks noChangeArrowheads="1"/>
          </p:cNvSpPr>
          <p:nvPr/>
        </p:nvSpPr>
        <p:spPr bwMode="auto">
          <a:xfrm>
            <a:off x="3462338" y="5640388"/>
            <a:ext cx="377825" cy="392112"/>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216073" name="Oval 9"/>
          <p:cNvSpPr>
            <a:spLocks noChangeArrowheads="1"/>
          </p:cNvSpPr>
          <p:nvPr/>
        </p:nvSpPr>
        <p:spPr bwMode="auto">
          <a:xfrm>
            <a:off x="3556000" y="4994275"/>
            <a:ext cx="377825" cy="392113"/>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74762" name="Oval 10"/>
          <p:cNvSpPr>
            <a:spLocks noChangeArrowheads="1"/>
          </p:cNvSpPr>
          <p:nvPr/>
        </p:nvSpPr>
        <p:spPr bwMode="auto">
          <a:xfrm>
            <a:off x="2852738" y="5334000"/>
            <a:ext cx="377825" cy="392113"/>
          </a:xfrm>
          <a:prstGeom prst="ellipse">
            <a:avLst/>
          </a:prstGeom>
          <a:solidFill>
            <a:srgbClr val="FFFF00"/>
          </a:solidFill>
          <a:ln w="9525">
            <a:solidFill>
              <a:schemeClr val="tx1"/>
            </a:solidFill>
            <a:round/>
            <a:headEnd/>
            <a:tailEnd/>
          </a:ln>
        </p:spPr>
        <p:txBody>
          <a:bodyPr wrap="none" anchor="ctr"/>
          <a:lstStyle/>
          <a:p>
            <a:pPr algn="ctr"/>
            <a:r>
              <a:rPr lang="en-US"/>
              <a:t>H</a:t>
            </a:r>
          </a:p>
        </p:txBody>
      </p:sp>
      <p:sp>
        <p:nvSpPr>
          <p:cNvPr id="74763" name="WordArt 11"/>
          <p:cNvSpPr>
            <a:spLocks noChangeArrowheads="1" noChangeShapeType="1" noTextEdit="1"/>
          </p:cNvSpPr>
          <p:nvPr/>
        </p:nvSpPr>
        <p:spPr bwMode="auto">
          <a:xfrm>
            <a:off x="2379663" y="1366838"/>
            <a:ext cx="3997325" cy="86518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DeflateBottom">
              <a:avLst>
                <a:gd name="adj" fmla="val 75046"/>
              </a:avLst>
            </a:prstTxWarp>
          </a:bodyPr>
          <a:lstStyle/>
          <a:p>
            <a:pPr algn="ctr"/>
            <a:r>
              <a:rPr lang="en-US" sz="3600" kern="10">
                <a:solidFill>
                  <a:srgbClr val="3333FF"/>
                </a:solidFill>
                <a:effectLst>
                  <a:prstShdw prst="shdw17" dist="17961" dir="2700000">
                    <a:srgbClr val="1F1F99">
                      <a:alpha val="74997"/>
                    </a:srgbClr>
                  </a:prstShdw>
                </a:effectLst>
                <a:latin typeface="Arial Black"/>
                <a:ea typeface="Arial Black"/>
                <a:cs typeface="Arial Black"/>
              </a:rPr>
              <a:t>Atmosphere</a:t>
            </a:r>
          </a:p>
        </p:txBody>
      </p:sp>
      <p:sp>
        <p:nvSpPr>
          <p:cNvPr id="216076" name="Text Box 12"/>
          <p:cNvSpPr txBox="1">
            <a:spLocks noChangeArrowheads="1"/>
          </p:cNvSpPr>
          <p:nvPr/>
        </p:nvSpPr>
        <p:spPr bwMode="auto">
          <a:xfrm>
            <a:off x="363538" y="2424113"/>
            <a:ext cx="2554287" cy="1401762"/>
          </a:xfrm>
          <a:prstGeom prst="rect">
            <a:avLst/>
          </a:prstGeom>
          <a:solidFill>
            <a:srgbClr val="FFFF99"/>
          </a:solidFill>
          <a:ln w="28575">
            <a:solidFill>
              <a:srgbClr val="660033"/>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Not enough helium for an old earth</a:t>
            </a:r>
          </a:p>
        </p:txBody>
      </p:sp>
      <p:sp>
        <p:nvSpPr>
          <p:cNvPr id="216077" name="Text Box 13"/>
          <p:cNvSpPr txBox="1">
            <a:spLocks noChangeArrowheads="1"/>
          </p:cNvSpPr>
          <p:nvPr/>
        </p:nvSpPr>
        <p:spPr bwMode="auto">
          <a:xfrm>
            <a:off x="5957888" y="5226050"/>
            <a:ext cx="2636837" cy="9461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Radioactive Decay</a:t>
            </a:r>
          </a:p>
        </p:txBody>
      </p:sp>
      <p:sp>
        <p:nvSpPr>
          <p:cNvPr id="216078" name="Text Box 14"/>
          <p:cNvSpPr txBox="1">
            <a:spLocks noChangeArrowheads="1"/>
          </p:cNvSpPr>
          <p:nvPr/>
        </p:nvSpPr>
        <p:spPr bwMode="auto">
          <a:xfrm>
            <a:off x="465138" y="5240338"/>
            <a:ext cx="2117725" cy="860425"/>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lnSpc>
                <a:spcPct val="90000"/>
              </a:lnSpc>
              <a:spcBef>
                <a:spcPct val="30000"/>
              </a:spcBef>
            </a:pPr>
            <a:r>
              <a:rPr lang="en-US">
                <a:solidFill>
                  <a:srgbClr val="FFFF00"/>
                </a:solidFill>
                <a:effectLst>
                  <a:outerShdw blurRad="38100" dist="38100" dir="2700000" algn="tl">
                    <a:srgbClr val="000000"/>
                  </a:outerShdw>
                </a:effectLst>
              </a:rPr>
              <a:t>Helium atoms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7"/>
                                        </p:tgtEl>
                                        <p:attrNameLst>
                                          <p:attrName>style.visibility</p:attrName>
                                        </p:attrNameLst>
                                      </p:cBhvr>
                                      <p:to>
                                        <p:strVal val="visible"/>
                                      </p:to>
                                    </p:set>
                                    <p:animEffect transition="in" filter="fade">
                                      <p:cBhvr>
                                        <p:cTn id="7" dur="500"/>
                                        <p:tgtEl>
                                          <p:spTgt spid="216077"/>
                                        </p:tgtEl>
                                      </p:cBhvr>
                                    </p:animEffect>
                                  </p:childTnLst>
                                </p:cTn>
                              </p:par>
                            </p:childTnLst>
                          </p:cTn>
                        </p:par>
                        <p:par>
                          <p:cTn id="8" fill="hold" nodeType="afterGroup">
                            <p:stCondLst>
                              <p:cond delay="500"/>
                            </p:stCondLst>
                            <p:childTnLst>
                              <p:par>
                                <p:cTn id="9" presetID="0" presetClass="path" presetSubtype="0" accel="50000" decel="50000" fill="hold" grpId="0" nodeType="afterEffect">
                                  <p:stCondLst>
                                    <p:cond delay="0"/>
                                  </p:stCondLst>
                                  <p:childTnLst>
                                    <p:animMotion origin="layout" path="M 0.0 0.0 C 0.00278 -0.01688 0.00538 -0.03422 0.00955 -0.05063 C 0.01233 -0.09248 0.01476 -0.13294 0.00955 -0.17549 C 0.01111 -0.21896 0.01563 -0.25503 0.02552 -0.29595 C 0.0283 -0.32185 0.02709 -0.30566 0.02709 -0.34451 " pathEditMode="relative" ptsTypes="ffffA">
                                      <p:cBhvr>
                                        <p:cTn id="10" dur="1000" fill="hold"/>
                                        <p:tgtEl>
                                          <p:spTgt spid="216068"/>
                                        </p:tgtEl>
                                        <p:attrNameLst>
                                          <p:attrName>ppt_x</p:attrName>
                                          <p:attrName>ppt_y</p:attrName>
                                        </p:attrNameLst>
                                      </p:cBhvr>
                                    </p:animMotion>
                                  </p:childTnLst>
                                </p:cTn>
                              </p:par>
                            </p:childTnLst>
                          </p:cTn>
                        </p:par>
                        <p:par>
                          <p:cTn id="11" fill="hold" nodeType="afterGroup">
                            <p:stCondLst>
                              <p:cond delay="1500"/>
                            </p:stCondLst>
                            <p:childTnLst>
                              <p:par>
                                <p:cTn id="12" presetID="0" presetClass="path" presetSubtype="0" accel="50000" decel="50000" fill="hold" grpId="0" nodeType="afterEffect">
                                  <p:stCondLst>
                                    <p:cond delay="0"/>
                                  </p:stCondLst>
                                  <p:childTnLst>
                                    <p:animMotion origin="layout" path="M 0.0 0.0 C -0.00469 -0.00948 -0.00486 -0.02012 -0.00955 -0.0296 C -0.0118 -0.0444 -0.01719 -0.05619 -0.02222 -0.0696 C -0.02378 -0.07792 -0.02413 -0.08278 -0.02864 -0.08879 C -0.03246 -0.10405 -0.03437 -0.12 -0.03802 -0.13526 C -0.0375 -0.15931 -0.03767 -0.18336 -0.03646 -0.20717 C -0.03472 -0.23977 -0.01892 -0.26844 -0.01423 -0.30012 C -0.00851 -0.33873 -0.00955 -0.37734 -0.00955 -0.41642 " pathEditMode="relative" ptsTypes="fffffffA">
                                      <p:cBhvr>
                                        <p:cTn id="13" dur="1000" fill="hold"/>
                                        <p:tgtEl>
                                          <p:spTgt spid="216073"/>
                                        </p:tgtEl>
                                        <p:attrNameLst>
                                          <p:attrName>ppt_x</p:attrName>
                                          <p:attrName>ppt_y</p:attrName>
                                        </p:attrNameLst>
                                      </p:cBhvr>
                                    </p:animMotion>
                                  </p:childTnLst>
                                </p:cTn>
                              </p:par>
                            </p:childTnLst>
                          </p:cTn>
                        </p:par>
                        <p:par>
                          <p:cTn id="14" fill="hold" nodeType="afterGroup">
                            <p:stCondLst>
                              <p:cond delay="2500"/>
                            </p:stCondLst>
                            <p:childTnLst>
                              <p:par>
                                <p:cTn id="15" presetID="0" presetClass="path" presetSubtype="0" accel="50000" decel="50000" fill="hold" grpId="0" nodeType="afterEffect">
                                  <p:stCondLst>
                                    <p:cond delay="0"/>
                                  </p:stCondLst>
                                  <p:childTnLst>
                                    <p:animMotion origin="layout" path="M 0.0 0.0 C 0.00538 -0.01064 0.00833 -0.02081 0.01267 -0.03191 C 0.0151 -0.03839 0.0151 -0.04324 0.01909 -0.04879 C 0.02152 -0.05896 0.02274 -0.06567 0.02708 -0.07399 C 0.03315 -0.09896 0.0335 -0.12486 0.03819 -0.15029 C 0.0401 -0.17272 0.0434 -0.19538 0.05086 -0.21573 C 0.05312 -0.23145 0.05746 -0.24648 0.06041 -0.2622 C 0.06093 -0.27284 0.06197 -0.29388 0.06197 -0.29388 " pathEditMode="relative" ptsTypes="fffffffA">
                                      <p:cBhvr>
                                        <p:cTn id="16" dur="1000" fill="hold"/>
                                        <p:tgtEl>
                                          <p:spTgt spid="216072"/>
                                        </p:tgtEl>
                                        <p:attrNameLst>
                                          <p:attrName>ppt_x</p:attrName>
                                          <p:attrName>ppt_y</p:attrName>
                                        </p:attrNameLst>
                                      </p:cBhvr>
                                    </p:animMotion>
                                  </p:childTnLst>
                                </p:cTn>
                              </p:par>
                            </p:childTnLst>
                          </p:cTn>
                        </p:par>
                        <p:par>
                          <p:cTn id="17" fill="hold" nodeType="afterGroup">
                            <p:stCondLst>
                              <p:cond delay="3500"/>
                            </p:stCondLst>
                            <p:childTnLst>
                              <p:par>
                                <p:cTn id="18" presetID="0" presetClass="path" presetSubtype="0" accel="50000" decel="50000" fill="hold" grpId="0" nodeType="afterEffect">
                                  <p:stCondLst>
                                    <p:cond delay="0"/>
                                  </p:stCondLst>
                                  <p:childTnLst>
                                    <p:animMotion origin="layout" path="M 0.0 0.0 C 0.00555 -0.02289 0.01094 -0.04532 0.01736 -0.06775 C 0.02014 -0.07723 0.01962 -0.08787 0.02222 -0.09735 C 0.02639 -0.11261 0.02951 -0.12833 0.03333 -0.14382 C 0.03472 -0.15654 0.03541 -0.16255 0.03958 -0.17341 C 0.04201 -0.19122 0.04427 -0.20879 0.04757 -0.22636 C 0.04809 -0.23261 0.04809 -0.23908 0.04913 -0.24532 C 0.04982 -0.24972 0.05243 -0.25804 0.05243 -0.25804 C 0.05694 -0.29526 0.05972 -0.33249 0.06354 -0.36995 C 0.06441 -0.41688 0.06666 -0.46451 0.06666 -0.51168 " pathEditMode="relative" ptsTypes="fffffffffA">
                                      <p:cBhvr>
                                        <p:cTn id="19" dur="1000" fill="hold"/>
                                        <p:tgtEl>
                                          <p:spTgt spid="216069"/>
                                        </p:tgtEl>
                                        <p:attrNameLst>
                                          <p:attrName>ppt_x</p:attrName>
                                          <p:attrName>ppt_y</p:attrName>
                                        </p:attrNameLst>
                                      </p:cBhvr>
                                    </p:animMotion>
                                  </p:childTnLst>
                                </p:cTn>
                              </p:par>
                            </p:childTnLst>
                          </p:cTn>
                        </p:par>
                        <p:par>
                          <p:cTn id="20" fill="hold" nodeType="afterGroup">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216076"/>
                                        </p:tgtEl>
                                        <p:attrNameLst>
                                          <p:attrName>style.visibility</p:attrName>
                                        </p:attrNameLst>
                                      </p:cBhvr>
                                      <p:to>
                                        <p:strVal val="visible"/>
                                      </p:to>
                                    </p:set>
                                    <p:animEffect transition="in" filter="fade">
                                      <p:cBhvr>
                                        <p:cTn id="23" dur="500"/>
                                        <p:tgtEl>
                                          <p:spTgt spid="21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p:bldP spid="216069" grpId="0" animBg="1"/>
      <p:bldP spid="216072" grpId="0" animBg="1"/>
      <p:bldP spid="216073" grpId="0" animBg="1"/>
      <p:bldP spid="216076" grpId="0" animBg="1"/>
      <p:bldP spid="21607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atin typeface="Arial" charset="0"/>
              </a:rPr>
              <a:t>Helium in Granite</a:t>
            </a:r>
          </a:p>
        </p:txBody>
      </p:sp>
      <p:sp>
        <p:nvSpPr>
          <p:cNvPr id="75779" name="Rectangle 3"/>
          <p:cNvSpPr>
            <a:spLocks noGrp="1" noChangeArrowheads="1"/>
          </p:cNvSpPr>
          <p:nvPr>
            <p:ph type="body" idx="1"/>
          </p:nvPr>
        </p:nvSpPr>
        <p:spPr>
          <a:xfrm>
            <a:off x="290513" y="2076450"/>
            <a:ext cx="8518525" cy="3781425"/>
          </a:xfrm>
        </p:spPr>
        <p:txBody>
          <a:bodyPr/>
          <a:lstStyle/>
          <a:p>
            <a:pPr marL="342900" indent="-342900" eaLnBrk="1" hangingPunct="1"/>
            <a:r>
              <a:rPr lang="en-US" sz="2800">
                <a:latin typeface="Arial" charset="0"/>
              </a:rPr>
              <a:t>Helium does not remain long in rocks – it migrates rapidly to the surface and into the earth</a:t>
            </a:r>
            <a:r>
              <a:rPr lang="ja-JP" altLang="en-US" sz="2800">
                <a:latin typeface="Arial" charset="0"/>
              </a:rPr>
              <a:t>’</a:t>
            </a:r>
            <a:r>
              <a:rPr lang="en-US" sz="2800">
                <a:latin typeface="Arial" charset="0"/>
              </a:rPr>
              <a:t>s atmosphere</a:t>
            </a:r>
          </a:p>
          <a:p>
            <a:pPr marL="342900" indent="-342900" eaLnBrk="1" hangingPunct="1"/>
            <a:r>
              <a:rPr lang="en-US" sz="2800">
                <a:latin typeface="Arial" charset="0"/>
              </a:rPr>
              <a:t>If the earth is billions of years old, we should not find large amounts of helium in granite (zircon crystals)</a:t>
            </a:r>
          </a:p>
          <a:p>
            <a:pPr marL="342900" indent="-342900" eaLnBrk="1" hangingPunct="1"/>
            <a:r>
              <a:rPr lang="en-US" sz="2800">
                <a:latin typeface="Arial" charset="0"/>
              </a:rPr>
              <a:t>Over 58% of the helium still remains in the granite (zircon crystals)</a:t>
            </a:r>
          </a:p>
          <a:p>
            <a:pPr marL="342900" indent="-342900" eaLnBrk="1" hangingPunct="1"/>
            <a:endParaRPr lang="en-US">
              <a:latin typeface="Arial" charset="0"/>
            </a:endParaRPr>
          </a:p>
        </p:txBody>
      </p:sp>
      <p:sp>
        <p:nvSpPr>
          <p:cNvPr id="75780" name="Text Box 4"/>
          <p:cNvSpPr txBox="1">
            <a:spLocks noChangeArrowheads="1"/>
          </p:cNvSpPr>
          <p:nvPr/>
        </p:nvSpPr>
        <p:spPr bwMode="auto">
          <a:xfrm>
            <a:off x="2179638" y="5895975"/>
            <a:ext cx="4703762" cy="608013"/>
          </a:xfrm>
          <a:prstGeom prst="rect">
            <a:avLst/>
          </a:prstGeom>
          <a:solidFill>
            <a:srgbClr val="FFFF99"/>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t>What does this mean?</a:t>
            </a:r>
          </a:p>
        </p:txBody>
      </p:sp>
      <p:sp>
        <p:nvSpPr>
          <p:cNvPr id="75781" name="Text Box 5"/>
          <p:cNvSpPr txBox="1">
            <a:spLocks noChangeArrowheads="1"/>
          </p:cNvSpPr>
          <p:nvPr/>
        </p:nvSpPr>
        <p:spPr bwMode="auto">
          <a:xfrm>
            <a:off x="261938" y="1112838"/>
            <a:ext cx="85502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96875" indent="-396875"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a:t>Radioactive decay (uranium to lead) produces helium atoms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85738" y="100013"/>
            <a:ext cx="8766175" cy="1041400"/>
          </a:xfrm>
        </p:spPr>
        <p:txBody>
          <a:bodyPr/>
          <a:lstStyle/>
          <a:p>
            <a:pPr eaLnBrk="1" hangingPunct="1"/>
            <a:r>
              <a:rPr lang="en-US">
                <a:latin typeface="Arial" charset="0"/>
              </a:rPr>
              <a:t>Evidence for a Young Earth</a:t>
            </a:r>
          </a:p>
        </p:txBody>
      </p:sp>
      <p:sp>
        <p:nvSpPr>
          <p:cNvPr id="76803" name="Rectangle 3"/>
          <p:cNvSpPr>
            <a:spLocks noGrp="1" noChangeArrowheads="1"/>
          </p:cNvSpPr>
          <p:nvPr>
            <p:ph type="body" idx="1"/>
          </p:nvPr>
        </p:nvSpPr>
        <p:spPr>
          <a:xfrm>
            <a:off x="349250" y="2187575"/>
            <a:ext cx="8229600" cy="2160588"/>
          </a:xfrm>
        </p:spPr>
        <p:txBody>
          <a:bodyPr/>
          <a:lstStyle/>
          <a:p>
            <a:pPr marL="342900" indent="-342900" eaLnBrk="1" hangingPunct="1"/>
            <a:r>
              <a:rPr lang="en-US" sz="2800">
                <a:latin typeface="Arial" charset="0"/>
              </a:rPr>
              <a:t>The evolution model of billions of years does not match the data</a:t>
            </a:r>
          </a:p>
          <a:p>
            <a:pPr marL="342900" indent="-342900" eaLnBrk="1" hangingPunct="1"/>
            <a:r>
              <a:rPr lang="en-US" sz="2800">
                <a:latin typeface="Arial" charset="0"/>
              </a:rPr>
              <a:t>The creation model of a young earth best matches the data (about 6,000 years)</a:t>
            </a:r>
          </a:p>
        </p:txBody>
      </p:sp>
      <p:sp>
        <p:nvSpPr>
          <p:cNvPr id="76804" name="Text Box 4"/>
          <p:cNvSpPr txBox="1">
            <a:spLocks noChangeArrowheads="1"/>
          </p:cNvSpPr>
          <p:nvPr/>
        </p:nvSpPr>
        <p:spPr bwMode="auto">
          <a:xfrm>
            <a:off x="349250" y="1193800"/>
            <a:ext cx="8577263"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a:t>There has not been enough time for the helium to diffuse out of the granite (zircon crystals)</a:t>
            </a:r>
          </a:p>
        </p:txBody>
      </p:sp>
      <p:grpSp>
        <p:nvGrpSpPr>
          <p:cNvPr id="76805" name="Group 5"/>
          <p:cNvGrpSpPr>
            <a:grpSpLocks/>
          </p:cNvGrpSpPr>
          <p:nvPr/>
        </p:nvGrpSpPr>
        <p:grpSpPr bwMode="auto">
          <a:xfrm>
            <a:off x="1624013" y="4748213"/>
            <a:ext cx="1646237" cy="1633537"/>
            <a:chOff x="1140" y="2509"/>
            <a:chExt cx="1440" cy="1422"/>
          </a:xfrm>
        </p:grpSpPr>
        <p:pic>
          <p:nvPicPr>
            <p:cNvPr id="76807" name="Picture 6" descr="ear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0" y="2509"/>
              <a:ext cx="1440" cy="1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119" name="Oval 7"/>
            <p:cNvSpPr>
              <a:spLocks noChangeArrowheads="1"/>
            </p:cNvSpPr>
            <p:nvPr/>
          </p:nvSpPr>
          <p:spPr bwMode="auto">
            <a:xfrm>
              <a:off x="1159" y="2532"/>
              <a:ext cx="1354" cy="1371"/>
            </a:xfrm>
            <a:prstGeom prst="ellipse">
              <a:avLst/>
            </a:prstGeom>
            <a:gradFill rotWithShape="1">
              <a:gsLst>
                <a:gs pos="0">
                  <a:schemeClr val="bg1">
                    <a:alpha val="14000"/>
                  </a:schemeClr>
                </a:gs>
                <a:gs pos="100000">
                  <a:schemeClr val="bg1">
                    <a:gamma/>
                    <a:tint val="31765"/>
                    <a:invGamma/>
                    <a:alpha val="53999"/>
                  </a:schemeClr>
                </a:gs>
              </a:gsLst>
              <a:lin ang="5400000" scaled="1"/>
            </a:gradFill>
            <a:ln w="28575">
              <a:solidFill>
                <a:schemeClr val="tx1"/>
              </a:solidFill>
              <a:round/>
              <a:headEnd/>
              <a:tailEnd/>
            </a:ln>
            <a:effectLst/>
          </p:spPr>
          <p:txBody>
            <a:bodyPr wrap="none" anchor="ctr"/>
            <a:lstStyle/>
            <a:p>
              <a:pPr>
                <a:defRPr/>
              </a:pPr>
              <a:endParaRPr lang="en-US">
                <a:ea typeface="+mn-ea"/>
                <a:cs typeface="+mn-cs"/>
              </a:endParaRPr>
            </a:p>
          </p:txBody>
        </p:sp>
        <p:grpSp>
          <p:nvGrpSpPr>
            <p:cNvPr id="76809" name="Group 8"/>
            <p:cNvGrpSpPr>
              <a:grpSpLocks/>
            </p:cNvGrpSpPr>
            <p:nvPr/>
          </p:nvGrpSpPr>
          <p:grpSpPr bwMode="auto">
            <a:xfrm>
              <a:off x="1475" y="2839"/>
              <a:ext cx="280" cy="210"/>
              <a:chOff x="3101" y="2833"/>
              <a:chExt cx="280" cy="210"/>
            </a:xfrm>
          </p:grpSpPr>
          <p:pic>
            <p:nvPicPr>
              <p:cNvPr id="76814" name="Picture 9" descr="You can email me, but only as a last resort!">
                <a:hlinkClick r:id="rId3"/>
              </p:cNvPr>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1" y="2833"/>
                <a:ext cx="28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15" name="Oval 10"/>
              <p:cNvSpPr>
                <a:spLocks noChangeArrowheads="1"/>
              </p:cNvSpPr>
              <p:nvPr/>
            </p:nvSpPr>
            <p:spPr bwMode="auto">
              <a:xfrm>
                <a:off x="3164" y="2853"/>
                <a:ext cx="164" cy="164"/>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76810" name="Group 11"/>
            <p:cNvGrpSpPr>
              <a:grpSpLocks/>
            </p:cNvGrpSpPr>
            <p:nvPr/>
          </p:nvGrpSpPr>
          <p:grpSpPr bwMode="auto">
            <a:xfrm>
              <a:off x="1895" y="2839"/>
              <a:ext cx="280" cy="210"/>
              <a:chOff x="3101" y="2833"/>
              <a:chExt cx="280" cy="210"/>
            </a:xfrm>
          </p:grpSpPr>
          <p:pic>
            <p:nvPicPr>
              <p:cNvPr id="76812" name="Picture 12" descr="You can email me, but only as a last resort!">
                <a:hlinkClick r:id="rId3"/>
              </p:cNvPr>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1" y="2833"/>
                <a:ext cx="28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13" name="Oval 13"/>
              <p:cNvSpPr>
                <a:spLocks noChangeArrowheads="1"/>
              </p:cNvSpPr>
              <p:nvPr/>
            </p:nvSpPr>
            <p:spPr bwMode="auto">
              <a:xfrm>
                <a:off x="3164" y="2853"/>
                <a:ext cx="164" cy="164"/>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6811" name="Arc 14"/>
            <p:cNvSpPr>
              <a:spLocks/>
            </p:cNvSpPr>
            <p:nvPr/>
          </p:nvSpPr>
          <p:spPr bwMode="auto">
            <a:xfrm rot="8352950">
              <a:off x="1583" y="3326"/>
              <a:ext cx="493" cy="439"/>
            </a:xfrm>
            <a:custGeom>
              <a:avLst/>
              <a:gdLst>
                <a:gd name="T0" fmla="*/ 0 w 22043"/>
                <a:gd name="T1" fmla="*/ 0 h 21600"/>
                <a:gd name="T2" fmla="*/ 493 w 22043"/>
                <a:gd name="T3" fmla="*/ 439 h 21600"/>
                <a:gd name="T4" fmla="*/ 10 w 22043"/>
                <a:gd name="T5" fmla="*/ 439 h 21600"/>
                <a:gd name="T6" fmla="*/ 0 60000 65536"/>
                <a:gd name="T7" fmla="*/ 0 60000 65536"/>
                <a:gd name="T8" fmla="*/ 0 60000 65536"/>
                <a:gd name="T9" fmla="*/ 0 w 22043"/>
                <a:gd name="T10" fmla="*/ 0 h 21600"/>
                <a:gd name="T11" fmla="*/ 22043 w 22043"/>
                <a:gd name="T12" fmla="*/ 21600 h 21600"/>
              </a:gdLst>
              <a:ahLst/>
              <a:cxnLst>
                <a:cxn ang="T6">
                  <a:pos x="T0" y="T1"/>
                </a:cxn>
                <a:cxn ang="T7">
                  <a:pos x="T2" y="T3"/>
                </a:cxn>
                <a:cxn ang="T8">
                  <a:pos x="T4" y="T5"/>
                </a:cxn>
              </a:cxnLst>
              <a:rect l="T9" t="T10" r="T11" b="T12"/>
              <a:pathLst>
                <a:path w="22043" h="21600" fill="none" extrusionOk="0">
                  <a:moveTo>
                    <a:pt x="-1" y="4"/>
                  </a:moveTo>
                  <a:cubicBezTo>
                    <a:pt x="147" y="1"/>
                    <a:pt x="295" y="-1"/>
                    <a:pt x="443" y="-1"/>
                  </a:cubicBezTo>
                  <a:cubicBezTo>
                    <a:pt x="12372" y="-1"/>
                    <a:pt x="22043" y="9670"/>
                    <a:pt x="22043" y="21600"/>
                  </a:cubicBezTo>
                </a:path>
                <a:path w="22043" h="21600" stroke="0" extrusionOk="0">
                  <a:moveTo>
                    <a:pt x="-1" y="4"/>
                  </a:moveTo>
                  <a:cubicBezTo>
                    <a:pt x="147" y="1"/>
                    <a:pt x="295" y="-1"/>
                    <a:pt x="443" y="-1"/>
                  </a:cubicBezTo>
                  <a:cubicBezTo>
                    <a:pt x="12372" y="-1"/>
                    <a:pt x="22043" y="9670"/>
                    <a:pt x="22043" y="21600"/>
                  </a:cubicBezTo>
                  <a:lnTo>
                    <a:pt x="443" y="21600"/>
                  </a:lnTo>
                  <a:close/>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6806" name="AutoShape 15"/>
          <p:cNvSpPr>
            <a:spLocks noChangeArrowheads="1"/>
          </p:cNvSpPr>
          <p:nvPr/>
        </p:nvSpPr>
        <p:spPr bwMode="auto">
          <a:xfrm>
            <a:off x="4386263" y="4887913"/>
            <a:ext cx="3409950" cy="1408112"/>
          </a:xfrm>
          <a:prstGeom prst="cloudCallout">
            <a:avLst>
              <a:gd name="adj1" fmla="val -82028"/>
              <a:gd name="adj2" fmla="val -16292"/>
            </a:avLst>
          </a:prstGeom>
          <a:solidFill>
            <a:srgbClr val="99CCFF"/>
          </a:solidFill>
          <a:ln w="9525">
            <a:solidFill>
              <a:schemeClr val="tx1"/>
            </a:solidFill>
            <a:round/>
            <a:headEnd/>
            <a:tailEnd/>
          </a:ln>
        </p:spPr>
        <p:txBody>
          <a:bodyPr/>
          <a:lstStyle/>
          <a:p>
            <a:pPr algn="ctr"/>
            <a:r>
              <a:rPr lang="en-US" sz="3200"/>
              <a:t>I</a:t>
            </a:r>
            <a:r>
              <a:rPr lang="ja-JP" altLang="en-US" sz="3200"/>
              <a:t>’</a:t>
            </a:r>
            <a:r>
              <a:rPr lang="en-US" sz="3200"/>
              <a:t>m Young after all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a:latin typeface="Arial" charset="0"/>
              </a:rPr>
              <a:t>RATE Group</a:t>
            </a: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9488" y="1211263"/>
            <a:ext cx="2797175" cy="1692275"/>
          </a:xfrm>
          <a:prstGeom prst="rect">
            <a:avLst/>
          </a:prstGeom>
          <a:noFill/>
          <a:ln w="19050">
            <a:solidFill>
              <a:srgbClr val="3366FF"/>
            </a:solidFill>
            <a:miter lim="800000"/>
            <a:headEnd/>
            <a:tailEnd/>
          </a:ln>
          <a:extLst>
            <a:ext uri="{909E8E84-426E-40dd-AFC4-6F175D3DCCD1}">
              <a14:hiddenFill xmlns="" xmlns:a14="http://schemas.microsoft.com/office/drawing/2010/main">
                <a:solidFill>
                  <a:srgbClr val="FFFFFF"/>
                </a:solidFill>
              </a14:hiddenFill>
            </a:ext>
          </a:extLst>
        </p:spPr>
      </p:pic>
      <p:sp>
        <p:nvSpPr>
          <p:cNvPr id="77828" name="Text Box 4"/>
          <p:cNvSpPr txBox="1">
            <a:spLocks noChangeArrowheads="1"/>
          </p:cNvSpPr>
          <p:nvPr/>
        </p:nvSpPr>
        <p:spPr bwMode="auto">
          <a:xfrm>
            <a:off x="212725" y="1430338"/>
            <a:ext cx="53244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20000"/>
              </a:spcBef>
              <a:buClr>
                <a:srgbClr val="00FFCC"/>
              </a:buClr>
              <a:buSzPct val="65000"/>
              <a:buFont typeface="Wingdings" charset="0"/>
              <a:buNone/>
            </a:pPr>
            <a:r>
              <a:rPr lang="en-US">
                <a:solidFill>
                  <a:srgbClr val="000066"/>
                </a:solidFill>
              </a:rPr>
              <a:t>RATE: Radioisotope and the Age of The Earth</a:t>
            </a:r>
          </a:p>
        </p:txBody>
      </p:sp>
      <p:sp>
        <p:nvSpPr>
          <p:cNvPr id="77829" name="Text Box 5"/>
          <p:cNvSpPr txBox="1">
            <a:spLocks noChangeArrowheads="1"/>
          </p:cNvSpPr>
          <p:nvPr/>
        </p:nvSpPr>
        <p:spPr bwMode="auto">
          <a:xfrm>
            <a:off x="250825" y="2497138"/>
            <a:ext cx="7735888" cy="410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2400"/>
              <a:t>John Baumgardner, Ph.D. Geophysics</a:t>
            </a:r>
          </a:p>
          <a:p>
            <a:pPr eaLnBrk="1" hangingPunct="1"/>
            <a:r>
              <a:rPr lang="en-US" sz="2400"/>
              <a:t>Larry Vardiman, Ph.D. Atmospheric Physics</a:t>
            </a:r>
          </a:p>
          <a:p>
            <a:pPr eaLnBrk="1" hangingPunct="1"/>
            <a:r>
              <a:rPr lang="en-US" sz="2400"/>
              <a:t>D. Russell Humphreys, Ph.D. Physics</a:t>
            </a:r>
          </a:p>
          <a:p>
            <a:pPr eaLnBrk="1" hangingPunct="1"/>
            <a:r>
              <a:rPr lang="en-US" sz="2400"/>
              <a:t>Eugene Chaffin, Ph.D. Nuclear Physics</a:t>
            </a:r>
          </a:p>
          <a:p>
            <a:pPr eaLnBrk="1" hangingPunct="1"/>
            <a:r>
              <a:rPr lang="en-US" sz="2400"/>
              <a:t>Andrew Snelling, Ph.D. Geology</a:t>
            </a:r>
          </a:p>
          <a:p>
            <a:pPr eaLnBrk="1" hangingPunct="1"/>
            <a:r>
              <a:rPr lang="en-US" sz="2400"/>
              <a:t>Steven Austin, Ph.D. Geology</a:t>
            </a:r>
          </a:p>
          <a:p>
            <a:pPr eaLnBrk="1" hangingPunct="1"/>
            <a:r>
              <a:rPr lang="en-US" sz="2400"/>
              <a:t>Donald DeYoung, Ph.D. Physics</a:t>
            </a:r>
          </a:p>
          <a:p>
            <a:pPr eaLnBrk="1" hangingPunct="1"/>
            <a:r>
              <a:rPr lang="en-US" sz="2400"/>
              <a:t>John Morris, Ph.D. Geological Engineering</a:t>
            </a:r>
          </a:p>
          <a:p>
            <a:pPr eaLnBrk="1" hangingPunct="1"/>
            <a:r>
              <a:rPr lang="en-US" sz="2400"/>
              <a:t>Kenneth Cumming, Ph.D. Biology</a:t>
            </a:r>
          </a:p>
          <a:p>
            <a:pPr eaLnBrk="1" hangingPunct="1"/>
            <a:r>
              <a:rPr lang="en-US" sz="2400"/>
              <a:t>William Hoesch, M. S. Geology</a:t>
            </a:r>
          </a:p>
          <a:p>
            <a:pPr eaLnBrk="1" hangingPunct="1"/>
            <a:r>
              <a:rPr lang="en-US" sz="2400"/>
              <a:t>Stephen Boyd, Ph.D. </a:t>
            </a:r>
            <a:r>
              <a:rPr kumimoji="1" lang="en-US" sz="2400"/>
              <a:t>Hebraic and Cognitive Studies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04825" y="100013"/>
            <a:ext cx="8388350" cy="1041400"/>
          </a:xfrm>
        </p:spPr>
        <p:txBody>
          <a:bodyPr/>
          <a:lstStyle/>
          <a:p>
            <a:pPr eaLnBrk="1" hangingPunct="1"/>
            <a:r>
              <a:rPr lang="en-US">
                <a:latin typeface="Arial" charset="0"/>
              </a:rPr>
              <a:t>Evidences for a Young Earth</a:t>
            </a:r>
          </a:p>
        </p:txBody>
      </p:sp>
      <p:sp>
        <p:nvSpPr>
          <p:cNvPr id="78851" name="Rectangle 3"/>
          <p:cNvSpPr>
            <a:spLocks noGrp="1" noChangeArrowheads="1"/>
          </p:cNvSpPr>
          <p:nvPr>
            <p:ph type="body" idx="1"/>
          </p:nvPr>
        </p:nvSpPr>
        <p:spPr>
          <a:xfrm>
            <a:off x="457200" y="1309688"/>
            <a:ext cx="8229600" cy="5243512"/>
          </a:xfrm>
        </p:spPr>
        <p:txBody>
          <a:bodyPr/>
          <a:lstStyle/>
          <a:p>
            <a:pPr marL="342900" indent="-342900" eaLnBrk="1" hangingPunct="1">
              <a:lnSpc>
                <a:spcPct val="80000"/>
              </a:lnSpc>
            </a:pPr>
            <a:r>
              <a:rPr lang="en-US" sz="2800">
                <a:latin typeface="Arial" charset="0"/>
              </a:rPr>
              <a:t>Helium in the Earth</a:t>
            </a:r>
            <a:r>
              <a:rPr lang="ja-JP" altLang="en-US" sz="2800">
                <a:latin typeface="Arial" charset="0"/>
              </a:rPr>
              <a:t>’</a:t>
            </a:r>
            <a:r>
              <a:rPr lang="en-US" sz="2800">
                <a:latin typeface="Arial" charset="0"/>
              </a:rPr>
              <a:t>s atmosphere</a:t>
            </a:r>
          </a:p>
          <a:p>
            <a:pPr marL="342900" indent="-342900" eaLnBrk="1" hangingPunct="1">
              <a:lnSpc>
                <a:spcPct val="80000"/>
              </a:lnSpc>
            </a:pPr>
            <a:r>
              <a:rPr lang="en-US" sz="2800">
                <a:latin typeface="Arial" charset="0"/>
              </a:rPr>
              <a:t>Nuclear decay rates (Radioisotope dating)</a:t>
            </a:r>
          </a:p>
          <a:p>
            <a:pPr marL="342900" indent="-342900" eaLnBrk="1" hangingPunct="1">
              <a:lnSpc>
                <a:spcPct val="80000"/>
              </a:lnSpc>
            </a:pPr>
            <a:r>
              <a:rPr lang="en-US" sz="2800">
                <a:latin typeface="Arial" charset="0"/>
              </a:rPr>
              <a:t>Sodium in the oceans</a:t>
            </a:r>
          </a:p>
          <a:p>
            <a:pPr marL="342900" indent="-342900" eaLnBrk="1" hangingPunct="1">
              <a:lnSpc>
                <a:spcPct val="80000"/>
              </a:lnSpc>
            </a:pPr>
            <a:r>
              <a:rPr lang="en-US" sz="2800">
                <a:latin typeface="Arial" charset="0"/>
              </a:rPr>
              <a:t>Rapid disintegration of comets</a:t>
            </a:r>
          </a:p>
          <a:p>
            <a:pPr marL="342900" indent="-342900" eaLnBrk="1" hangingPunct="1">
              <a:lnSpc>
                <a:spcPct val="80000"/>
              </a:lnSpc>
            </a:pPr>
            <a:r>
              <a:rPr lang="en-US" sz="2800">
                <a:latin typeface="Arial" charset="0"/>
              </a:rPr>
              <a:t>Erosion of continents</a:t>
            </a:r>
          </a:p>
          <a:p>
            <a:pPr marL="342900" indent="-342900" eaLnBrk="1" hangingPunct="1">
              <a:lnSpc>
                <a:spcPct val="80000"/>
              </a:lnSpc>
            </a:pPr>
            <a:r>
              <a:rPr lang="en-US" sz="2800">
                <a:latin typeface="Arial" charset="0"/>
              </a:rPr>
              <a:t>Sediments in the ocean</a:t>
            </a:r>
          </a:p>
          <a:p>
            <a:pPr marL="342900" indent="-342900" eaLnBrk="1" hangingPunct="1">
              <a:lnSpc>
                <a:spcPct val="80000"/>
              </a:lnSpc>
            </a:pPr>
            <a:r>
              <a:rPr lang="en-US" sz="2800">
                <a:latin typeface="Arial" charset="0"/>
              </a:rPr>
              <a:t>Decay of the Earth</a:t>
            </a:r>
            <a:r>
              <a:rPr lang="ja-JP" altLang="en-US" sz="2800">
                <a:latin typeface="Arial" charset="0"/>
              </a:rPr>
              <a:t>’</a:t>
            </a:r>
            <a:r>
              <a:rPr lang="en-US" sz="2800">
                <a:latin typeface="Arial" charset="0"/>
              </a:rPr>
              <a:t>s magnetic field</a:t>
            </a:r>
          </a:p>
          <a:p>
            <a:pPr marL="342900" indent="-342900" eaLnBrk="1" hangingPunct="1">
              <a:lnSpc>
                <a:spcPct val="80000"/>
              </a:lnSpc>
            </a:pPr>
            <a:r>
              <a:rPr lang="en-US" sz="2800">
                <a:latin typeface="Arial" charset="0"/>
              </a:rPr>
              <a:t>Carbon-14 ratio in the atmosphere</a:t>
            </a:r>
          </a:p>
          <a:p>
            <a:pPr marL="342900" indent="-342900" eaLnBrk="1" hangingPunct="1">
              <a:lnSpc>
                <a:spcPct val="80000"/>
              </a:lnSpc>
            </a:pPr>
            <a:r>
              <a:rPr lang="en-US" sz="2800">
                <a:latin typeface="Arial" charset="0"/>
              </a:rPr>
              <a:t>Radio halos for polonium in granites</a:t>
            </a:r>
          </a:p>
          <a:p>
            <a:pPr marL="342900" indent="-342900" eaLnBrk="1" hangingPunct="1">
              <a:lnSpc>
                <a:spcPct val="80000"/>
              </a:lnSpc>
            </a:pPr>
            <a:r>
              <a:rPr lang="en-US" sz="2800">
                <a:latin typeface="Arial" charset="0"/>
              </a:rPr>
              <a:t>Population statistics</a:t>
            </a:r>
          </a:p>
          <a:p>
            <a:pPr marL="342900" indent="-342900" eaLnBrk="1" hangingPunct="1">
              <a:lnSpc>
                <a:spcPct val="80000"/>
              </a:lnSpc>
            </a:pPr>
            <a:r>
              <a:rPr lang="en-US" sz="2800">
                <a:latin typeface="Arial" charset="0"/>
              </a:rPr>
              <a:t>Recession of the moon</a:t>
            </a:r>
          </a:p>
          <a:p>
            <a:pPr marL="342900" indent="-342900" eaLnBrk="1" hangingPunct="1">
              <a:lnSpc>
                <a:spcPct val="80000"/>
              </a:lnSpc>
            </a:pPr>
            <a:r>
              <a:rPr lang="en-US" sz="2800">
                <a:latin typeface="Arial" charset="0"/>
              </a:rPr>
              <a:t>Many more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9" name="Rectangle 5"/>
          <p:cNvSpPr>
            <a:spLocks noChangeArrowheads="1"/>
          </p:cNvSpPr>
          <p:nvPr/>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221190" name="Rectangle 6"/>
          <p:cNvSpPr>
            <a:spLocks noChangeArrowheads="1"/>
          </p:cNvSpPr>
          <p:nvPr/>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221186" name="Rectangle 2"/>
          <p:cNvSpPr>
            <a:spLocks noGrp="1" noChangeArrowheads="1"/>
          </p:cNvSpPr>
          <p:nvPr>
            <p:ph type="title"/>
          </p:nvPr>
        </p:nvSpPr>
        <p:spPr>
          <a:xfrm>
            <a:off x="0" y="100013"/>
            <a:ext cx="9144000" cy="620712"/>
          </a:xfrm>
        </p:spPr>
        <p:txBody>
          <a:bodyPr/>
          <a:lstStyle/>
          <a:p>
            <a:pPr eaLnBrk="1" hangingPunct="1"/>
            <a:r>
              <a:rPr lang="en-US" sz="3600">
                <a:latin typeface="Arial" charset="0"/>
              </a:rPr>
              <a:t>Who Believes in a Literal 6-Day Creation?</a:t>
            </a:r>
          </a:p>
        </p:txBody>
      </p:sp>
      <p:sp>
        <p:nvSpPr>
          <p:cNvPr id="79877" name="Rectangle 3"/>
          <p:cNvSpPr>
            <a:spLocks noGrp="1" noChangeArrowheads="1"/>
          </p:cNvSpPr>
          <p:nvPr>
            <p:ph type="body" idx="1"/>
          </p:nvPr>
        </p:nvSpPr>
        <p:spPr>
          <a:xfrm>
            <a:off x="457200" y="852488"/>
            <a:ext cx="8229600" cy="5826125"/>
          </a:xfrm>
        </p:spPr>
        <p:txBody>
          <a:bodyPr/>
          <a:lstStyle/>
          <a:p>
            <a:pPr marL="342900" indent="-342900" eaLnBrk="1" hangingPunct="1">
              <a:lnSpc>
                <a:spcPct val="80000"/>
              </a:lnSpc>
              <a:spcBef>
                <a:spcPct val="5000"/>
              </a:spcBef>
              <a:tabLst>
                <a:tab pos="3368675" algn="l"/>
              </a:tabLst>
            </a:pPr>
            <a:r>
              <a:rPr lang="en-US" sz="2000">
                <a:latin typeface="Arial" charset="0"/>
              </a:rPr>
              <a:t>The RATE group</a:t>
            </a:r>
            <a:endParaRPr lang="en-US" sz="2000">
              <a:latin typeface="Arial" charset="0"/>
              <a:cs typeface="Times New Roman" charset="0"/>
            </a:endParaRPr>
          </a:p>
          <a:p>
            <a:pPr marL="342900" indent="-342900" eaLnBrk="1" hangingPunct="1">
              <a:lnSpc>
                <a:spcPct val="80000"/>
              </a:lnSpc>
              <a:spcBef>
                <a:spcPct val="5000"/>
              </a:spcBef>
              <a:tabLst>
                <a:tab pos="3368675" algn="l"/>
              </a:tabLst>
            </a:pPr>
            <a:r>
              <a:rPr lang="en-US" sz="2000">
                <a:latin typeface="Arial" charset="0"/>
                <a:cs typeface="Times New Roman" charset="0"/>
              </a:rPr>
              <a:t>Danny R. Faulkner</a:t>
            </a:r>
            <a:r>
              <a:rPr lang="en-US" sz="2000">
                <a:latin typeface="Arial" charset="0"/>
              </a:rPr>
              <a:t> 	Ph.D. Astronomy</a:t>
            </a:r>
          </a:p>
          <a:p>
            <a:pPr marL="342900" indent="-342900" eaLnBrk="1" hangingPunct="1">
              <a:lnSpc>
                <a:spcPct val="80000"/>
              </a:lnSpc>
              <a:spcBef>
                <a:spcPct val="5000"/>
              </a:spcBef>
              <a:tabLst>
                <a:tab pos="3368675" algn="l"/>
              </a:tabLst>
            </a:pPr>
            <a:r>
              <a:rPr lang="en-US" sz="2000">
                <a:latin typeface="Arial" charset="0"/>
              </a:rPr>
              <a:t>John Byl	Ph.D. Astronomy</a:t>
            </a:r>
          </a:p>
          <a:p>
            <a:pPr marL="342900" indent="-342900" eaLnBrk="1" hangingPunct="1">
              <a:lnSpc>
                <a:spcPct val="80000"/>
              </a:lnSpc>
              <a:spcBef>
                <a:spcPct val="5000"/>
              </a:spcBef>
              <a:tabLst>
                <a:tab pos="3368675" algn="l"/>
              </a:tabLst>
            </a:pPr>
            <a:r>
              <a:rPr lang="en-US" sz="2000">
                <a:latin typeface="Arial" charset="0"/>
              </a:rPr>
              <a:t>Tom Greene	Ph.D. Astronomy</a:t>
            </a:r>
          </a:p>
          <a:p>
            <a:pPr marL="342900" indent="-342900" eaLnBrk="1" hangingPunct="1">
              <a:lnSpc>
                <a:spcPct val="80000"/>
              </a:lnSpc>
              <a:spcBef>
                <a:spcPct val="5000"/>
              </a:spcBef>
              <a:tabLst>
                <a:tab pos="3368675" algn="l"/>
              </a:tabLst>
            </a:pPr>
            <a:r>
              <a:rPr lang="en-US" sz="2000">
                <a:latin typeface="Arial" charset="0"/>
              </a:rPr>
              <a:t>Dave Harrison	Ph.D. Astrophysics</a:t>
            </a:r>
          </a:p>
          <a:p>
            <a:pPr marL="342900" indent="-342900" eaLnBrk="1" hangingPunct="1">
              <a:lnSpc>
                <a:spcPct val="80000"/>
              </a:lnSpc>
              <a:spcBef>
                <a:spcPct val="5000"/>
              </a:spcBef>
              <a:tabLst>
                <a:tab pos="3368675" algn="l"/>
              </a:tabLst>
            </a:pPr>
            <a:r>
              <a:rPr lang="en-US" sz="2000">
                <a:latin typeface="Arial" charset="0"/>
              </a:rPr>
              <a:t>James Dire	Ph.D. Astrophysics</a:t>
            </a:r>
          </a:p>
          <a:p>
            <a:pPr marL="342900" indent="-342900" eaLnBrk="1" hangingPunct="1">
              <a:lnSpc>
                <a:spcPct val="80000"/>
              </a:lnSpc>
              <a:spcBef>
                <a:spcPct val="5000"/>
              </a:spcBef>
              <a:tabLst>
                <a:tab pos="3368675" algn="l"/>
              </a:tabLst>
            </a:pPr>
            <a:r>
              <a:rPr lang="en-US" sz="2000">
                <a:latin typeface="Arial" charset="0"/>
              </a:rPr>
              <a:t>Keith Wanser	Ph.D. Condensed Matter Physics</a:t>
            </a:r>
          </a:p>
          <a:p>
            <a:pPr marL="342900" indent="-342900" eaLnBrk="1" hangingPunct="1">
              <a:lnSpc>
                <a:spcPct val="80000"/>
              </a:lnSpc>
              <a:spcBef>
                <a:spcPct val="5000"/>
              </a:spcBef>
              <a:tabLst>
                <a:tab pos="3368675" algn="l"/>
              </a:tabLst>
            </a:pPr>
            <a:r>
              <a:rPr lang="en-US" sz="2000">
                <a:latin typeface="Arial" charset="0"/>
              </a:rPr>
              <a:t>Elaine Kennedy	Ph.D. Geology</a:t>
            </a:r>
            <a:endParaRPr lang="en-US" sz="2000">
              <a:latin typeface="Arial" charset="0"/>
              <a:cs typeface="Times New Roman" charset="0"/>
            </a:endParaRPr>
          </a:p>
          <a:p>
            <a:pPr marL="342900" indent="-342900" eaLnBrk="1" hangingPunct="1">
              <a:lnSpc>
                <a:spcPct val="80000"/>
              </a:lnSpc>
              <a:spcBef>
                <a:spcPct val="5000"/>
              </a:spcBef>
              <a:tabLst>
                <a:tab pos="3368675" algn="l"/>
              </a:tabLst>
            </a:pPr>
            <a:r>
              <a:rPr lang="en-US" sz="2000">
                <a:latin typeface="Arial" charset="0"/>
                <a:cs typeface="Times New Roman" charset="0"/>
              </a:rPr>
              <a:t>Duane T. Gish</a:t>
            </a:r>
            <a:r>
              <a:rPr lang="en-US" sz="2000">
                <a:latin typeface="Arial" charset="0"/>
              </a:rPr>
              <a:t> 	Ph.D. Biochemistry</a:t>
            </a:r>
          </a:p>
          <a:p>
            <a:pPr marL="342900" indent="-342900" eaLnBrk="1" hangingPunct="1">
              <a:lnSpc>
                <a:spcPct val="80000"/>
              </a:lnSpc>
              <a:spcBef>
                <a:spcPct val="5000"/>
              </a:spcBef>
              <a:tabLst>
                <a:tab pos="3368675" algn="l"/>
              </a:tabLst>
            </a:pPr>
            <a:r>
              <a:rPr lang="en-US" sz="2000">
                <a:latin typeface="Arial" charset="0"/>
              </a:rPr>
              <a:t>Ross S. Anderson	Ph.D. Biochemistry</a:t>
            </a:r>
          </a:p>
          <a:p>
            <a:pPr marL="342900" indent="-342900" eaLnBrk="1" hangingPunct="1">
              <a:lnSpc>
                <a:spcPct val="80000"/>
              </a:lnSpc>
              <a:spcBef>
                <a:spcPct val="5000"/>
              </a:spcBef>
              <a:tabLst>
                <a:tab pos="3368675" algn="l"/>
              </a:tabLst>
            </a:pPr>
            <a:r>
              <a:rPr lang="en-US" sz="2000">
                <a:latin typeface="Arial" charset="0"/>
                <a:cs typeface="Times New Roman" charset="0"/>
              </a:rPr>
              <a:t>Jonathan Sarfati</a:t>
            </a:r>
            <a:r>
              <a:rPr lang="en-US" sz="2000">
                <a:latin typeface="Arial" charset="0"/>
              </a:rPr>
              <a:t> 	Ph.D. Physical Chemistry</a:t>
            </a:r>
          </a:p>
          <a:p>
            <a:pPr marL="342900" indent="-342900" eaLnBrk="1" hangingPunct="1">
              <a:lnSpc>
                <a:spcPct val="80000"/>
              </a:lnSpc>
              <a:spcBef>
                <a:spcPct val="5000"/>
              </a:spcBef>
              <a:tabLst>
                <a:tab pos="3368675" algn="l"/>
              </a:tabLst>
            </a:pPr>
            <a:r>
              <a:rPr lang="en-US" sz="2000">
                <a:latin typeface="Arial" charset="0"/>
              </a:rPr>
              <a:t>Kelly Hollowell	Ph.D. Molecular and Cell Biology</a:t>
            </a:r>
          </a:p>
          <a:p>
            <a:pPr marL="342900" indent="-342900" eaLnBrk="1" hangingPunct="1">
              <a:lnSpc>
                <a:spcPct val="80000"/>
              </a:lnSpc>
              <a:spcBef>
                <a:spcPct val="5000"/>
              </a:spcBef>
              <a:tabLst>
                <a:tab pos="3368675" algn="l"/>
              </a:tabLst>
            </a:pPr>
            <a:r>
              <a:rPr lang="en-US" sz="2000">
                <a:latin typeface="Arial" charset="0"/>
                <a:cs typeface="Times New Roman" charset="0"/>
              </a:rPr>
              <a:t>Lane P. Lester</a:t>
            </a:r>
            <a:r>
              <a:rPr lang="en-US" sz="2000">
                <a:latin typeface="Arial" charset="0"/>
              </a:rPr>
              <a:t> 	Ph.D. Genetics</a:t>
            </a:r>
          </a:p>
          <a:p>
            <a:pPr marL="342900" indent="-342900" eaLnBrk="1" hangingPunct="1">
              <a:lnSpc>
                <a:spcPct val="80000"/>
              </a:lnSpc>
              <a:spcBef>
                <a:spcPct val="5000"/>
              </a:spcBef>
              <a:tabLst>
                <a:tab pos="3368675" algn="l"/>
              </a:tabLst>
            </a:pPr>
            <a:r>
              <a:rPr lang="en-US" sz="2000">
                <a:latin typeface="Arial" charset="0"/>
              </a:rPr>
              <a:t>Linda K. Walkup	Ph.D. Molecular Genetics</a:t>
            </a:r>
          </a:p>
          <a:p>
            <a:pPr marL="342900" indent="-342900" eaLnBrk="1" hangingPunct="1">
              <a:lnSpc>
                <a:spcPct val="80000"/>
              </a:lnSpc>
              <a:spcBef>
                <a:spcPct val="5000"/>
              </a:spcBef>
              <a:tabLst>
                <a:tab pos="3368675" algn="l"/>
              </a:tabLst>
            </a:pPr>
            <a:r>
              <a:rPr lang="en-US" sz="2000">
                <a:latin typeface="Arial" charset="0"/>
                <a:cs typeface="Times New Roman" charset="0"/>
              </a:rPr>
              <a:t>Ray Bohlin</a:t>
            </a:r>
            <a:r>
              <a:rPr lang="en-US" sz="2000">
                <a:latin typeface="Arial" charset="0"/>
              </a:rPr>
              <a:t>	Ph.D. Molecular and Cell Biology</a:t>
            </a:r>
          </a:p>
          <a:p>
            <a:pPr marL="342900" indent="-342900" eaLnBrk="1" hangingPunct="1">
              <a:lnSpc>
                <a:spcPct val="80000"/>
              </a:lnSpc>
              <a:spcBef>
                <a:spcPct val="5000"/>
              </a:spcBef>
              <a:tabLst>
                <a:tab pos="3368675" algn="l"/>
              </a:tabLst>
            </a:pPr>
            <a:r>
              <a:rPr lang="en-US" sz="2000">
                <a:latin typeface="Arial" charset="0"/>
                <a:cs typeface="Times New Roman" charset="0"/>
              </a:rPr>
              <a:t>Gary E. Parker</a:t>
            </a:r>
            <a:r>
              <a:rPr lang="en-US" sz="2000">
                <a:latin typeface="Arial" charset="0"/>
              </a:rPr>
              <a:t> 	Ph.D. Biology</a:t>
            </a:r>
          </a:p>
          <a:p>
            <a:pPr marL="342900" indent="-342900" eaLnBrk="1" hangingPunct="1">
              <a:lnSpc>
                <a:spcPct val="80000"/>
              </a:lnSpc>
              <a:spcBef>
                <a:spcPct val="5000"/>
              </a:spcBef>
              <a:tabLst>
                <a:tab pos="3368675" algn="l"/>
              </a:tabLst>
            </a:pPr>
            <a:r>
              <a:rPr lang="en-US" sz="2000">
                <a:latin typeface="Arial" charset="0"/>
              </a:rPr>
              <a:t>Robert Herrmann	Ph.D. Mathematics</a:t>
            </a:r>
          </a:p>
          <a:p>
            <a:pPr marL="342900" indent="-342900" eaLnBrk="1" hangingPunct="1">
              <a:lnSpc>
                <a:spcPct val="80000"/>
              </a:lnSpc>
              <a:spcBef>
                <a:spcPct val="5000"/>
              </a:spcBef>
              <a:tabLst>
                <a:tab pos="3368675" algn="l"/>
              </a:tabLst>
            </a:pPr>
            <a:r>
              <a:rPr lang="en-US" sz="2000">
                <a:latin typeface="Arial" charset="0"/>
              </a:rPr>
              <a:t>Bryant Wood	Ph.D. Archaeology</a:t>
            </a:r>
          </a:p>
          <a:p>
            <a:pPr marL="342900" indent="-342900" eaLnBrk="1" hangingPunct="1">
              <a:lnSpc>
                <a:spcPct val="80000"/>
              </a:lnSpc>
              <a:spcBef>
                <a:spcPct val="5000"/>
              </a:spcBef>
              <a:tabLst>
                <a:tab pos="3368675" algn="l"/>
              </a:tabLst>
            </a:pPr>
            <a:r>
              <a:rPr lang="en-US" sz="2000">
                <a:latin typeface="Arial" charset="0"/>
              </a:rPr>
              <a:t>Charles Taylor	Ph.D. Linguistics (O.T.)</a:t>
            </a:r>
          </a:p>
          <a:p>
            <a:pPr marL="342900" indent="-342900" eaLnBrk="1" hangingPunct="1">
              <a:lnSpc>
                <a:spcPct val="80000"/>
              </a:lnSpc>
              <a:spcBef>
                <a:spcPct val="5000"/>
              </a:spcBef>
              <a:tabLst>
                <a:tab pos="3368675" algn="l"/>
              </a:tabLst>
            </a:pPr>
            <a:r>
              <a:rPr lang="en-US" sz="2000">
                <a:latin typeface="Arial" charset="0"/>
              </a:rPr>
              <a:t>Steven Boyd	Ph.D. Hebraic and Cognitive Studies</a:t>
            </a:r>
          </a:p>
          <a:p>
            <a:pPr marL="342900" indent="-342900" eaLnBrk="1" hangingPunct="1">
              <a:lnSpc>
                <a:spcPct val="80000"/>
              </a:lnSpc>
              <a:spcBef>
                <a:spcPct val="5000"/>
              </a:spcBef>
              <a:tabLst>
                <a:tab pos="3368675" algn="l"/>
              </a:tabLst>
            </a:pPr>
            <a:r>
              <a:rPr lang="en-US" sz="2000">
                <a:latin typeface="Arial" charset="0"/>
              </a:rPr>
              <a:t>Robert Cole	Ph.D. Semitic Languages</a:t>
            </a:r>
          </a:p>
          <a:p>
            <a:pPr marL="342900" indent="-342900" eaLnBrk="1" hangingPunct="1">
              <a:lnSpc>
                <a:spcPct val="80000"/>
              </a:lnSpc>
              <a:spcBef>
                <a:spcPct val="5000"/>
              </a:spcBef>
              <a:tabLst>
                <a:tab pos="3368675" algn="l"/>
              </a:tabLst>
            </a:pPr>
            <a:r>
              <a:rPr lang="en-US" sz="2000">
                <a:latin typeface="Arial" charset="0"/>
              </a:rPr>
              <a:t>Hermann Austel	Ph.D., Professor Bible Exposition</a:t>
            </a:r>
          </a:p>
        </p:txBody>
      </p:sp>
      <p:sp>
        <p:nvSpPr>
          <p:cNvPr id="79878" name="Rectangle 7"/>
          <p:cNvSpPr>
            <a:spLocks noChangeArrowheads="1"/>
          </p:cNvSpPr>
          <p:nvPr/>
        </p:nvSpPr>
        <p:spPr bwMode="auto">
          <a:xfrm>
            <a:off x="571500" y="676275"/>
            <a:ext cx="7924800" cy="133350"/>
          </a:xfrm>
          <a:prstGeom prst="rect">
            <a:avLst/>
          </a:prstGeom>
          <a:gradFill rotWithShape="1">
            <a:gsLst>
              <a:gs pos="0">
                <a:srgbClr val="004500"/>
              </a:gs>
              <a:gs pos="50000">
                <a:srgbClr val="008000"/>
              </a:gs>
              <a:gs pos="100000">
                <a:srgbClr val="0045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221192" name="Picture 8" descr="In Six Days"/>
          <p:cNvPicPr>
            <a:picLocks noChangeAspect="1" noChangeArrowheads="1"/>
          </p:cNvPicPr>
          <p:nvPr/>
        </p:nvPicPr>
        <p:blipFill>
          <a:blip r:embed="rId2" cstate="screen">
            <a:lum bright="10000" contrast="-10000"/>
            <a:extLst>
              <a:ext uri="{28A0092B-C50C-407E-A947-70E740481C1C}">
                <a14:useLocalDpi xmlns:a14="http://schemas.microsoft.com/office/drawing/2010/main"/>
              </a:ext>
            </a:extLst>
          </a:blip>
          <a:srcRect/>
          <a:stretch>
            <a:fillRect/>
          </a:stretch>
        </p:blipFill>
        <p:spPr bwMode="auto">
          <a:xfrm>
            <a:off x="7891463" y="955675"/>
            <a:ext cx="931862" cy="1447800"/>
          </a:xfrm>
          <a:prstGeom prst="rect">
            <a:avLst/>
          </a:prstGeom>
          <a:noFill/>
          <a:ln w="9525">
            <a:solidFill>
              <a:srgbClr val="000066"/>
            </a:solidFill>
            <a:miter lim="800000"/>
            <a:headEnd/>
            <a:tailEnd/>
          </a:ln>
          <a:effectLst>
            <a:outerShdw blurRad="63500" dist="37026" dir="19001120" algn="ctr" rotWithShape="0">
              <a:srgbClr val="3366FF">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52" name="Rectangle 16"/>
          <p:cNvSpPr>
            <a:spLocks noGrp="1" noChangeArrowheads="1"/>
          </p:cNvSpPr>
          <p:nvPr>
            <p:ph type="title"/>
          </p:nvPr>
        </p:nvSpPr>
        <p:spPr/>
        <p:txBody>
          <a:bodyPr/>
          <a:lstStyle/>
          <a:p>
            <a:pPr eaLnBrk="1" hangingPunct="1"/>
            <a:r>
              <a:rPr lang="en-US">
                <a:latin typeface="Arial" charset="0"/>
              </a:rPr>
              <a:t>What is Radioactive Decay?</a:t>
            </a:r>
          </a:p>
        </p:txBody>
      </p:sp>
      <p:sp>
        <p:nvSpPr>
          <p:cNvPr id="19459" name="Rectangle 2"/>
          <p:cNvSpPr>
            <a:spLocks noGrp="1" noChangeArrowheads="1"/>
          </p:cNvSpPr>
          <p:nvPr>
            <p:ph type="body" idx="4294967295"/>
          </p:nvPr>
        </p:nvSpPr>
        <p:spPr>
          <a:xfrm>
            <a:off x="357188" y="2616200"/>
            <a:ext cx="8420100" cy="1074738"/>
          </a:xfrm>
        </p:spPr>
        <p:txBody>
          <a:bodyPr/>
          <a:lstStyle/>
          <a:p>
            <a:pPr marL="0" indent="0" eaLnBrk="1" hangingPunct="1">
              <a:lnSpc>
                <a:spcPct val="95000"/>
              </a:lnSpc>
              <a:buSzPct val="80000"/>
              <a:buFont typeface="Wingdings" charset="0"/>
              <a:buNone/>
            </a:pPr>
            <a:r>
              <a:rPr lang="en-US">
                <a:latin typeface="Arial" charset="0"/>
              </a:rPr>
              <a:t>The proton number (atomic number) must change</a:t>
            </a:r>
          </a:p>
        </p:txBody>
      </p:sp>
      <p:grpSp>
        <p:nvGrpSpPr>
          <p:cNvPr id="19460" name="Group 4"/>
          <p:cNvGrpSpPr>
            <a:grpSpLocks/>
          </p:cNvGrpSpPr>
          <p:nvPr/>
        </p:nvGrpSpPr>
        <p:grpSpPr bwMode="auto">
          <a:xfrm>
            <a:off x="2351088" y="3865563"/>
            <a:ext cx="3892550" cy="1403350"/>
            <a:chOff x="1545" y="2801"/>
            <a:chExt cx="2452" cy="884"/>
          </a:xfrm>
        </p:grpSpPr>
        <p:sp>
          <p:nvSpPr>
            <p:cNvPr id="19464" name="WordArt 5"/>
            <p:cNvSpPr>
              <a:spLocks noChangeArrowheads="1" noChangeShapeType="1" noTextEdit="1"/>
            </p:cNvSpPr>
            <p:nvPr/>
          </p:nvSpPr>
          <p:spPr bwMode="auto">
            <a:xfrm>
              <a:off x="1842" y="2921"/>
              <a:ext cx="402" cy="61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66"/>
                  </a:solidFill>
                  <a:latin typeface="Arial Black"/>
                  <a:ea typeface="Arial Black"/>
                  <a:cs typeface="Arial Black"/>
                </a:rPr>
                <a:t>C</a:t>
              </a:r>
            </a:p>
          </p:txBody>
        </p:sp>
        <p:sp>
          <p:nvSpPr>
            <p:cNvPr id="19465" name="WordArt 6"/>
            <p:cNvSpPr>
              <a:spLocks noChangeArrowheads="1" noChangeShapeType="1" noTextEdit="1"/>
            </p:cNvSpPr>
            <p:nvPr/>
          </p:nvSpPr>
          <p:spPr bwMode="auto">
            <a:xfrm>
              <a:off x="3595" y="2909"/>
              <a:ext cx="402" cy="61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66"/>
                  </a:solidFill>
                  <a:latin typeface="Arial Black"/>
                  <a:ea typeface="Arial Black"/>
                  <a:cs typeface="Arial Black"/>
                </a:rPr>
                <a:t>N</a:t>
              </a:r>
            </a:p>
          </p:txBody>
        </p:sp>
        <p:sp>
          <p:nvSpPr>
            <p:cNvPr id="19466" name="Line 7"/>
            <p:cNvSpPr>
              <a:spLocks noChangeShapeType="1"/>
            </p:cNvSpPr>
            <p:nvPr/>
          </p:nvSpPr>
          <p:spPr bwMode="auto">
            <a:xfrm>
              <a:off x="2436" y="3183"/>
              <a:ext cx="749" cy="0"/>
            </a:xfrm>
            <a:prstGeom prst="line">
              <a:avLst/>
            </a:prstGeom>
            <a:noFill/>
            <a:ln w="5715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467" name="Rectangle 8"/>
            <p:cNvSpPr>
              <a:spLocks noChangeArrowheads="1"/>
            </p:cNvSpPr>
            <p:nvPr/>
          </p:nvSpPr>
          <p:spPr bwMode="auto">
            <a:xfrm>
              <a:off x="1625" y="3310"/>
              <a:ext cx="328" cy="367"/>
            </a:xfrm>
            <a:prstGeom prst="rect">
              <a:avLst/>
            </a:prstGeom>
            <a:solidFill>
              <a:schemeClr val="tx1"/>
            </a:solidFill>
            <a:ln w="9525">
              <a:solidFill>
                <a:srgbClr val="D60093"/>
              </a:solidFill>
              <a:miter lim="800000"/>
              <a:headEnd/>
              <a:tailEnd/>
            </a:ln>
            <a:effectLst>
              <a:prstShdw prst="shdw17" dist="17961" dir="2700000">
                <a:srgbClr val="800058">
                  <a:alpha val="74997"/>
                </a:srgbClr>
              </a:prstShdw>
            </a:effectLst>
          </p:spPr>
          <p:txBody>
            <a:bodyPr wrap="none" anchor="ctr"/>
            <a:lstStyle/>
            <a:p>
              <a:endParaRPr lang="en-US"/>
            </a:p>
          </p:txBody>
        </p:sp>
        <p:sp>
          <p:nvSpPr>
            <p:cNvPr id="19468" name="Rectangle 9"/>
            <p:cNvSpPr>
              <a:spLocks noChangeArrowheads="1"/>
            </p:cNvSpPr>
            <p:nvPr/>
          </p:nvSpPr>
          <p:spPr bwMode="auto">
            <a:xfrm>
              <a:off x="3330" y="3299"/>
              <a:ext cx="328" cy="367"/>
            </a:xfrm>
            <a:prstGeom prst="rect">
              <a:avLst/>
            </a:prstGeom>
            <a:solidFill>
              <a:schemeClr val="tx1"/>
            </a:solidFill>
            <a:ln w="9525">
              <a:solidFill>
                <a:srgbClr val="D60093"/>
              </a:solidFill>
              <a:miter lim="800000"/>
              <a:headEnd/>
              <a:tailEnd/>
            </a:ln>
            <a:effectLst>
              <a:prstShdw prst="shdw17" dist="17961" dir="2700000">
                <a:srgbClr val="800058">
                  <a:alpha val="74997"/>
                </a:srgbClr>
              </a:prstShdw>
            </a:effectLst>
          </p:spPr>
          <p:txBody>
            <a:bodyPr wrap="none" anchor="ctr"/>
            <a:lstStyle/>
            <a:p>
              <a:endParaRPr lang="en-US"/>
            </a:p>
          </p:txBody>
        </p:sp>
        <p:sp>
          <p:nvSpPr>
            <p:cNvPr id="19469" name="Line 10"/>
            <p:cNvSpPr>
              <a:spLocks noChangeShapeType="1"/>
            </p:cNvSpPr>
            <p:nvPr/>
          </p:nvSpPr>
          <p:spPr bwMode="auto">
            <a:xfrm>
              <a:off x="2042" y="3508"/>
              <a:ext cx="1270" cy="0"/>
            </a:xfrm>
            <a:prstGeom prst="line">
              <a:avLst/>
            </a:prstGeom>
            <a:noFill/>
            <a:ln w="7620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470" name="Text Box 11"/>
            <p:cNvSpPr txBox="1">
              <a:spLocks noChangeArrowheads="1"/>
            </p:cNvSpPr>
            <p:nvPr/>
          </p:nvSpPr>
          <p:spPr bwMode="auto">
            <a:xfrm>
              <a:off x="1545" y="2801"/>
              <a:ext cx="444" cy="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14</a:t>
              </a:r>
            </a:p>
            <a:p>
              <a:pPr>
                <a:spcBef>
                  <a:spcPct val="50000"/>
                </a:spcBef>
              </a:pPr>
              <a:r>
                <a:rPr lang="en-US" sz="3200" b="1">
                  <a:solidFill>
                    <a:schemeClr val="bg1"/>
                  </a:solidFill>
                  <a:latin typeface="Times New Roman" charset="0"/>
                </a:rPr>
                <a:t>  </a:t>
              </a:r>
              <a:r>
                <a:rPr lang="en-US" sz="3600" b="1">
                  <a:solidFill>
                    <a:schemeClr val="bg1"/>
                  </a:solidFill>
                  <a:latin typeface="Times New Roman" charset="0"/>
                </a:rPr>
                <a:t>6</a:t>
              </a:r>
            </a:p>
          </p:txBody>
        </p:sp>
        <p:sp>
          <p:nvSpPr>
            <p:cNvPr id="19471" name="Text Box 12"/>
            <p:cNvSpPr txBox="1">
              <a:spLocks noChangeArrowheads="1"/>
            </p:cNvSpPr>
            <p:nvPr/>
          </p:nvSpPr>
          <p:spPr bwMode="auto">
            <a:xfrm>
              <a:off x="3238" y="2801"/>
              <a:ext cx="444" cy="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3200" b="1">
                  <a:latin typeface="Times New Roman" charset="0"/>
                </a:rPr>
                <a:t>14</a:t>
              </a:r>
            </a:p>
            <a:p>
              <a:pPr>
                <a:spcBef>
                  <a:spcPct val="50000"/>
                </a:spcBef>
              </a:pPr>
              <a:r>
                <a:rPr lang="en-US" sz="3200" b="1">
                  <a:solidFill>
                    <a:schemeClr val="bg1"/>
                  </a:solidFill>
                  <a:latin typeface="Times New Roman" charset="0"/>
                </a:rPr>
                <a:t> </a:t>
              </a:r>
              <a:r>
                <a:rPr lang="en-US" sz="3600" b="1">
                  <a:solidFill>
                    <a:schemeClr val="bg1"/>
                  </a:solidFill>
                  <a:latin typeface="Times New Roman" charset="0"/>
                </a:rPr>
                <a:t> 7</a:t>
              </a:r>
            </a:p>
          </p:txBody>
        </p:sp>
      </p:grpSp>
      <p:sp>
        <p:nvSpPr>
          <p:cNvPr id="19461" name="Text Box 13"/>
          <p:cNvSpPr txBox="1">
            <a:spLocks noChangeArrowheads="1"/>
          </p:cNvSpPr>
          <p:nvPr/>
        </p:nvSpPr>
        <p:spPr bwMode="auto">
          <a:xfrm>
            <a:off x="1603375" y="5613400"/>
            <a:ext cx="5761038" cy="608013"/>
          </a:xfrm>
          <a:prstGeom prst="rect">
            <a:avLst/>
          </a:prstGeom>
          <a:solidFill>
            <a:srgbClr val="FFFFCC"/>
          </a:solidFill>
          <a:ln w="28575">
            <a:solidFill>
              <a:srgbClr val="000066"/>
            </a:solidFill>
            <a:miter lim="800000"/>
            <a:headEnd/>
            <a:tailEnd/>
          </a:ln>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sz="3200"/>
              <a:t>How long does this take?</a:t>
            </a:r>
          </a:p>
        </p:txBody>
      </p:sp>
      <p:sp>
        <p:nvSpPr>
          <p:cNvPr id="19462" name="Text Box 14"/>
          <p:cNvSpPr txBox="1">
            <a:spLocks noChangeArrowheads="1"/>
          </p:cNvSpPr>
          <p:nvPr/>
        </p:nvSpPr>
        <p:spPr bwMode="auto">
          <a:xfrm>
            <a:off x="304800" y="1136650"/>
            <a:ext cx="8491538" cy="101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lnSpc>
                <a:spcPct val="95000"/>
              </a:lnSpc>
              <a:spcBef>
                <a:spcPct val="20000"/>
              </a:spcBef>
              <a:buClr>
                <a:srgbClr val="FF9900"/>
              </a:buClr>
              <a:buSzPct val="75000"/>
              <a:buFont typeface="Wingdings" charset="0"/>
              <a:buNone/>
            </a:pPr>
            <a:r>
              <a:rPr lang="en-US" sz="3200"/>
              <a:t>The nucleus of an atom (decays) changes into a new element</a:t>
            </a:r>
          </a:p>
        </p:txBody>
      </p:sp>
      <p:sp>
        <p:nvSpPr>
          <p:cNvPr id="19463" name="AutoShape 15"/>
          <p:cNvSpPr>
            <a:spLocks noChangeArrowheads="1"/>
          </p:cNvSpPr>
          <p:nvPr/>
        </p:nvSpPr>
        <p:spPr bwMode="auto">
          <a:xfrm>
            <a:off x="4194175" y="1916113"/>
            <a:ext cx="581025" cy="682625"/>
          </a:xfrm>
          <a:prstGeom prst="downArrow">
            <a:avLst>
              <a:gd name="adj1" fmla="val 50000"/>
              <a:gd name="adj2" fmla="val 29372"/>
            </a:avLst>
          </a:prstGeom>
          <a:solidFill>
            <a:srgbClr val="000066"/>
          </a:solidFill>
          <a:ln>
            <a:noFill/>
          </a:ln>
          <a:effectLst>
            <a:prstShdw prst="shdw17" dist="17961" dir="2700000">
              <a:srgbClr val="00003D">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a:latin typeface="Arial" charset="0"/>
              </a:rPr>
              <a:t>Belief in a Young Earth</a:t>
            </a:r>
          </a:p>
        </p:txBody>
      </p:sp>
      <p:sp>
        <p:nvSpPr>
          <p:cNvPr id="80899" name="Rectangle 3"/>
          <p:cNvSpPr>
            <a:spLocks noGrp="1" noChangeArrowheads="1"/>
          </p:cNvSpPr>
          <p:nvPr>
            <p:ph type="body" idx="1"/>
          </p:nvPr>
        </p:nvSpPr>
        <p:spPr>
          <a:xfrm>
            <a:off x="685800" y="2657475"/>
            <a:ext cx="7772400" cy="2217738"/>
          </a:xfrm>
        </p:spPr>
        <p:txBody>
          <a:bodyPr/>
          <a:lstStyle/>
          <a:p>
            <a:pPr marL="0" indent="0" eaLnBrk="1" hangingPunct="1">
              <a:buFont typeface="Wingdings" charset="0"/>
              <a:buNone/>
            </a:pPr>
            <a:r>
              <a:rPr lang="ja-JP" altLang="en-US">
                <a:latin typeface="Arial" charset="0"/>
              </a:rPr>
              <a:t>“</a:t>
            </a:r>
            <a:r>
              <a:rPr lang="en-US">
                <a:latin typeface="Arial" charset="0"/>
              </a:rPr>
              <a:t>I am convinced there is far more evidence for a recent, six-day creation and a global Flood than there is for an old earth and evolution.</a:t>
            </a:r>
            <a:r>
              <a:rPr lang="ja-JP" altLang="en-US">
                <a:latin typeface="Arial" charset="0"/>
              </a:rPr>
              <a:t>”</a:t>
            </a:r>
            <a:endParaRPr lang="en-US">
              <a:latin typeface="Arial" charset="0"/>
            </a:endParaRPr>
          </a:p>
        </p:txBody>
      </p:sp>
      <p:sp>
        <p:nvSpPr>
          <p:cNvPr id="80900" name="Text Box 4"/>
          <p:cNvSpPr txBox="1">
            <a:spLocks noChangeArrowheads="1"/>
          </p:cNvSpPr>
          <p:nvPr/>
        </p:nvSpPr>
        <p:spPr bwMode="auto">
          <a:xfrm>
            <a:off x="261938" y="1509713"/>
            <a:ext cx="8610600" cy="87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nSpc>
                <a:spcPct val="90000"/>
              </a:lnSpc>
              <a:spcBef>
                <a:spcPct val="20000"/>
              </a:spcBef>
              <a:buClr>
                <a:schemeClr val="tx2"/>
              </a:buClr>
              <a:buSzPct val="75000"/>
              <a:buFont typeface="Monotype Sorts" charset="0"/>
              <a:buNone/>
            </a:pPr>
            <a:r>
              <a:rPr kumimoji="1" lang="en-US"/>
              <a:t>Keith Wanser (Ph.D. Condensed Matter Physics), </a:t>
            </a:r>
            <a:r>
              <a:rPr kumimoji="1" lang="en-US" i="1"/>
              <a:t>Creation ex nihilo</a:t>
            </a:r>
            <a:r>
              <a:rPr kumimoji="1" lang="en-US"/>
              <a:t>, 1999, p. 39. </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n-US">
                <a:latin typeface="Arial" charset="0"/>
              </a:rPr>
              <a:t>Conclusion: Five Facts</a:t>
            </a:r>
          </a:p>
        </p:txBody>
      </p:sp>
      <p:sp>
        <p:nvSpPr>
          <p:cNvPr id="81923" name="Rectangle 3"/>
          <p:cNvSpPr>
            <a:spLocks noGrp="1" noChangeArrowheads="1"/>
          </p:cNvSpPr>
          <p:nvPr>
            <p:ph type="body" idx="1"/>
          </p:nvPr>
        </p:nvSpPr>
        <p:spPr>
          <a:xfrm>
            <a:off x="457200" y="1295400"/>
            <a:ext cx="8229600" cy="1157288"/>
          </a:xfrm>
        </p:spPr>
        <p:txBody>
          <a:bodyPr/>
          <a:lstStyle/>
          <a:p>
            <a:pPr marL="465138" indent="-465138" eaLnBrk="1" hangingPunct="1">
              <a:lnSpc>
                <a:spcPct val="90000"/>
              </a:lnSpc>
              <a:spcBef>
                <a:spcPct val="40000"/>
              </a:spcBef>
              <a:buSzPct val="95000"/>
              <a:buFont typeface="Wingdings" charset="0"/>
              <a:buAutoNum type="arabicPeriod"/>
            </a:pPr>
            <a:r>
              <a:rPr lang="en-US" sz="2800">
                <a:latin typeface="Arial" charset="0"/>
              </a:rPr>
              <a:t>The earth has not been scientifically proven to be billions of years old</a:t>
            </a:r>
          </a:p>
        </p:txBody>
      </p:sp>
      <p:sp>
        <p:nvSpPr>
          <p:cNvPr id="81924" name="Rectangle 4"/>
          <p:cNvSpPr>
            <a:spLocks noChangeArrowheads="1"/>
          </p:cNvSpPr>
          <p:nvPr/>
        </p:nvSpPr>
        <p:spPr bwMode="auto">
          <a:xfrm>
            <a:off x="457200" y="2332038"/>
            <a:ext cx="8229600" cy="382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5138" indent="-465138">
              <a:spcBef>
                <a:spcPct val="50000"/>
              </a:spcBef>
              <a:buClr>
                <a:srgbClr val="000066"/>
              </a:buClr>
              <a:buSzPct val="95000"/>
              <a:buFont typeface="Wingdings" charset="0"/>
              <a:buAutoNum type="arabicPeriod" startAt="2"/>
            </a:pPr>
            <a:r>
              <a:rPr lang="en-US"/>
              <a:t>The Bible teaches a literal 6-day creation</a:t>
            </a:r>
          </a:p>
          <a:p>
            <a:pPr marL="465138" indent="-465138">
              <a:spcBef>
                <a:spcPct val="50000"/>
              </a:spcBef>
              <a:buClr>
                <a:srgbClr val="000066"/>
              </a:buClr>
              <a:buSzPct val="95000"/>
              <a:buFont typeface="Wingdings" charset="0"/>
              <a:buAutoNum type="arabicPeriod" startAt="2"/>
            </a:pPr>
            <a:r>
              <a:rPr lang="en-US"/>
              <a:t>Many scientists believe in a literal 6-day creation about 6,000 years ago</a:t>
            </a:r>
          </a:p>
          <a:p>
            <a:pPr marL="465138" indent="-465138">
              <a:spcBef>
                <a:spcPct val="50000"/>
              </a:spcBef>
              <a:buClr>
                <a:srgbClr val="000066"/>
              </a:buClr>
              <a:buSzPct val="95000"/>
              <a:buFont typeface="Wingdings" charset="0"/>
              <a:buAutoNum type="arabicPeriod" startAt="2"/>
            </a:pPr>
            <a:r>
              <a:rPr lang="en-US"/>
              <a:t>New evidence from nuclear decay supports a young earth model</a:t>
            </a:r>
          </a:p>
          <a:p>
            <a:pPr marL="465138" indent="-465138">
              <a:spcBef>
                <a:spcPct val="50000"/>
              </a:spcBef>
              <a:buClr>
                <a:srgbClr val="000066"/>
              </a:buClr>
              <a:buSzPct val="95000"/>
              <a:buFont typeface="Wingdings" charset="0"/>
              <a:buAutoNum type="arabicPeriod" startAt="2"/>
            </a:pPr>
            <a:r>
              <a:rPr lang="en-US"/>
              <a:t>There are many scientific evidences for a young earth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Genesis Chp 1"/>
          <p:cNvPicPr>
            <a:picLocks noChangeAspect="1" noChangeArrowheads="1"/>
          </p:cNvPicPr>
          <p:nvPr/>
        </p:nvPicPr>
        <p:blipFill>
          <a:blip r:embed="rId2" cstate="screen">
            <a:lum bright="50000"/>
            <a:extLst>
              <a:ext uri="{28A0092B-C50C-407E-A947-70E740481C1C}">
                <a14:useLocalDpi xmlns:a14="http://schemas.microsoft.com/office/drawing/2010/main"/>
              </a:ext>
            </a:extLst>
          </a:blip>
          <a:srcRect/>
          <a:stretch>
            <a:fillRect/>
          </a:stretch>
        </p:blipFill>
        <p:spPr bwMode="auto">
          <a:xfrm>
            <a:off x="2011363" y="1588"/>
            <a:ext cx="5154612"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4259" name="Rectangle 3"/>
          <p:cNvSpPr>
            <a:spLocks noChangeArrowheads="1"/>
          </p:cNvSpPr>
          <p:nvPr/>
        </p:nvSpPr>
        <p:spPr bwMode="auto">
          <a:xfrm>
            <a:off x="477838" y="1068388"/>
            <a:ext cx="8228012" cy="1884362"/>
          </a:xfrm>
          <a:prstGeom prst="rect">
            <a:avLst/>
          </a:prstGeom>
          <a:noFill/>
          <a:ln w="9525">
            <a:noFill/>
            <a:miter lim="800000"/>
            <a:headEnd/>
            <a:tailEnd/>
          </a:ln>
          <a:effectLst/>
        </p:spPr>
        <p:txBody>
          <a:bodyPr/>
          <a:lstStyle/>
          <a:p>
            <a:pPr algn="ctr">
              <a:spcBef>
                <a:spcPct val="20000"/>
              </a:spcBef>
              <a:buClr>
                <a:srgbClr val="000066"/>
              </a:buClr>
              <a:buSzPct val="70000"/>
              <a:buFont typeface="Wingdings" charset="2"/>
              <a:buNone/>
              <a:defRPr/>
            </a:pPr>
            <a:r>
              <a:rPr lang="en-US" sz="3600">
                <a:solidFill>
                  <a:srgbClr val="000066"/>
                </a:solidFill>
                <a:effectLst>
                  <a:outerShdw blurRad="38100" dist="38100" dir="2700000" algn="tl">
                    <a:srgbClr val="000000"/>
                  </a:outerShdw>
                </a:effectLst>
                <a:ea typeface="+mn-ea"/>
                <a:cs typeface="+mn-cs"/>
              </a:rPr>
              <a:t>Psalm 118:8</a:t>
            </a:r>
            <a:r>
              <a:rPr lang="en-US" sz="3600">
                <a:ea typeface="+mn-ea"/>
                <a:cs typeface="+mn-cs"/>
              </a:rPr>
              <a:t> </a:t>
            </a:r>
          </a:p>
          <a:p>
            <a:pPr algn="ctr">
              <a:spcBef>
                <a:spcPct val="20000"/>
              </a:spcBef>
              <a:buClr>
                <a:srgbClr val="000066"/>
              </a:buClr>
              <a:buSzPct val="70000"/>
              <a:buFont typeface="Wingdings" charset="2"/>
              <a:buNone/>
              <a:defRPr/>
            </a:pPr>
            <a:r>
              <a:rPr lang="en-US" sz="3200" b="1">
                <a:ea typeface="+mn-ea"/>
                <a:cs typeface="+mn-cs"/>
              </a:rPr>
              <a:t>It is better to trust in the Lord than to put confidence in man</a:t>
            </a:r>
          </a:p>
        </p:txBody>
      </p:sp>
      <p:sp>
        <p:nvSpPr>
          <p:cNvPr id="224260" name="Text Box 4"/>
          <p:cNvSpPr txBox="1">
            <a:spLocks noChangeArrowheads="1"/>
          </p:cNvSpPr>
          <p:nvPr/>
        </p:nvSpPr>
        <p:spPr bwMode="auto">
          <a:xfrm>
            <a:off x="442913" y="3614738"/>
            <a:ext cx="8329612" cy="1712912"/>
          </a:xfrm>
          <a:prstGeom prst="rect">
            <a:avLst/>
          </a:prstGeom>
          <a:noFill/>
          <a:ln w="9525">
            <a:noFill/>
            <a:miter lim="800000"/>
            <a:headEnd/>
            <a:tailEnd/>
          </a:ln>
          <a:effectLst/>
        </p:spPr>
        <p:txBody>
          <a:bodyPr>
            <a:spAutoFit/>
          </a:bodyPr>
          <a:lstStyle/>
          <a:p>
            <a:pPr algn="ctr">
              <a:spcBef>
                <a:spcPct val="20000"/>
              </a:spcBef>
              <a:buClr>
                <a:srgbClr val="00FFCC"/>
              </a:buClr>
              <a:buSzPct val="65000"/>
              <a:buFont typeface="Wingdings" charset="2"/>
              <a:buNone/>
              <a:defRPr/>
            </a:pPr>
            <a:r>
              <a:rPr lang="en-US" sz="3600">
                <a:solidFill>
                  <a:srgbClr val="000066"/>
                </a:solidFill>
                <a:effectLst>
                  <a:outerShdw blurRad="38100" dist="38100" dir="2700000" algn="tl">
                    <a:srgbClr val="000000"/>
                  </a:outerShdw>
                </a:effectLst>
                <a:ea typeface="+mn-ea"/>
                <a:cs typeface="+mn-cs"/>
              </a:rPr>
              <a:t>John 17:17</a:t>
            </a:r>
          </a:p>
          <a:p>
            <a:pPr algn="ctr">
              <a:spcBef>
                <a:spcPct val="20000"/>
              </a:spcBef>
              <a:buClr>
                <a:srgbClr val="00FFCC"/>
              </a:buClr>
              <a:buSzPct val="65000"/>
              <a:buFont typeface="Wingdings" charset="2"/>
              <a:buNone/>
              <a:defRPr/>
            </a:pPr>
            <a:r>
              <a:rPr lang="en-US" sz="3200" b="1">
                <a:ea typeface="+mn-ea"/>
                <a:cs typeface="+mn-cs"/>
              </a:rPr>
              <a:t>Sanctify them through thy truth: thy word is truth</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38150" y="3444875"/>
            <a:ext cx="7897813" cy="931863"/>
          </a:xfrm>
        </p:spPr>
        <p:txBody>
          <a:bodyPr/>
          <a:lstStyle/>
          <a:p>
            <a:pPr eaLnBrk="1" hangingPunct="1">
              <a:spcBef>
                <a:spcPct val="50000"/>
              </a:spcBef>
            </a:pPr>
            <a:r>
              <a:rPr lang="en-US">
                <a:latin typeface="Arial" charset="0"/>
              </a:rPr>
              <a:t>The half-life of C-14 is 5,730 years</a:t>
            </a:r>
          </a:p>
        </p:txBody>
      </p:sp>
      <p:sp>
        <p:nvSpPr>
          <p:cNvPr id="20483" name="Text Box 4"/>
          <p:cNvSpPr txBox="1">
            <a:spLocks noChangeArrowheads="1"/>
          </p:cNvSpPr>
          <p:nvPr/>
        </p:nvSpPr>
        <p:spPr bwMode="auto">
          <a:xfrm>
            <a:off x="438150" y="1619250"/>
            <a:ext cx="8039100" cy="155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200"/>
              <a:t>The rate of decay is measured by how long it takes for half an element to decay  (half-life)</a:t>
            </a:r>
          </a:p>
        </p:txBody>
      </p:sp>
      <p:sp>
        <p:nvSpPr>
          <p:cNvPr id="66565" name="Rectangle 5"/>
          <p:cNvSpPr>
            <a:spLocks noGrp="1" noChangeArrowheads="1"/>
          </p:cNvSpPr>
          <p:nvPr>
            <p:ph type="title"/>
          </p:nvPr>
        </p:nvSpPr>
        <p:spPr/>
        <p:txBody>
          <a:bodyPr/>
          <a:lstStyle/>
          <a:p>
            <a:pPr eaLnBrk="1" hangingPunct="1"/>
            <a:r>
              <a:rPr lang="en-US">
                <a:latin typeface="Arial" charset="0"/>
              </a:rPr>
              <a:t>What is Half-Life?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7"/>
          <p:cNvSpPr txBox="1">
            <a:spLocks noChangeArrowheads="1"/>
          </p:cNvSpPr>
          <p:nvPr/>
        </p:nvSpPr>
        <p:spPr bwMode="auto">
          <a:xfrm>
            <a:off x="180975" y="5219700"/>
            <a:ext cx="8734425" cy="1047750"/>
          </a:xfrm>
          <a:prstGeom prst="rect">
            <a:avLst/>
          </a:prstGeom>
          <a:solidFill>
            <a:schemeClr val="bg1"/>
          </a:soli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lnSpc>
                <a:spcPct val="95000"/>
              </a:lnSpc>
            </a:pPr>
            <a:r>
              <a:rPr lang="en-US" sz="3200" b="1"/>
              <a:t>If C-14 is constantly decaying,</a:t>
            </a:r>
          </a:p>
          <a:p>
            <a:pPr algn="ctr" eaLnBrk="1" hangingPunct="1">
              <a:lnSpc>
                <a:spcPct val="95000"/>
              </a:lnSpc>
            </a:pPr>
            <a:r>
              <a:rPr lang="en-US" sz="3200" b="1"/>
              <a:t>will we run out of C-14 in the atmosphere?</a:t>
            </a:r>
          </a:p>
        </p:txBody>
      </p:sp>
      <p:sp>
        <p:nvSpPr>
          <p:cNvPr id="67602" name="Rectangle 18"/>
          <p:cNvSpPr>
            <a:spLocks noGrp="1" noChangeArrowheads="1"/>
          </p:cNvSpPr>
          <p:nvPr>
            <p:ph type="title"/>
          </p:nvPr>
        </p:nvSpPr>
        <p:spPr/>
        <p:txBody>
          <a:bodyPr/>
          <a:lstStyle/>
          <a:p>
            <a:pPr eaLnBrk="1" hangingPunct="1"/>
            <a:r>
              <a:rPr lang="en-US">
                <a:latin typeface="Arial" charset="0"/>
              </a:rPr>
              <a:t>Half-Life Illustration</a:t>
            </a:r>
          </a:p>
        </p:txBody>
      </p:sp>
      <p:grpSp>
        <p:nvGrpSpPr>
          <p:cNvPr id="21508" name="Group 46"/>
          <p:cNvGrpSpPr>
            <a:grpSpLocks/>
          </p:cNvGrpSpPr>
          <p:nvPr/>
        </p:nvGrpSpPr>
        <p:grpSpPr bwMode="auto">
          <a:xfrm>
            <a:off x="850900" y="1577975"/>
            <a:ext cx="1692275" cy="2805113"/>
            <a:chOff x="257" y="994"/>
            <a:chExt cx="1066" cy="1767"/>
          </a:xfrm>
        </p:grpSpPr>
        <p:sp>
          <p:nvSpPr>
            <p:cNvPr id="21532" name="Text Box 5"/>
            <p:cNvSpPr txBox="1">
              <a:spLocks noChangeArrowheads="1"/>
            </p:cNvSpPr>
            <p:nvPr/>
          </p:nvSpPr>
          <p:spPr bwMode="auto">
            <a:xfrm>
              <a:off x="257" y="994"/>
              <a:ext cx="1066"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spcBef>
                  <a:spcPct val="50000"/>
                </a:spcBef>
              </a:pPr>
              <a:r>
                <a:rPr lang="en-US"/>
                <a:t>Time = 0</a:t>
              </a:r>
            </a:p>
          </p:txBody>
        </p:sp>
        <p:grpSp>
          <p:nvGrpSpPr>
            <p:cNvPr id="21533" name="Group 45"/>
            <p:cNvGrpSpPr>
              <a:grpSpLocks/>
            </p:cNvGrpSpPr>
            <p:nvPr/>
          </p:nvGrpSpPr>
          <p:grpSpPr bwMode="auto">
            <a:xfrm>
              <a:off x="413" y="1425"/>
              <a:ext cx="744" cy="1336"/>
              <a:chOff x="413" y="1425"/>
              <a:chExt cx="744" cy="1336"/>
            </a:xfrm>
          </p:grpSpPr>
          <p:sp>
            <p:nvSpPr>
              <p:cNvPr id="21534" name="Rectangle 21" descr="Sphere"/>
              <p:cNvSpPr>
                <a:spLocks noChangeArrowheads="1"/>
              </p:cNvSpPr>
              <p:nvPr/>
            </p:nvSpPr>
            <p:spPr bwMode="auto">
              <a:xfrm>
                <a:off x="413" y="1425"/>
                <a:ext cx="744" cy="1336"/>
              </a:xfrm>
              <a:prstGeom prst="rect">
                <a:avLst/>
              </a:prstGeom>
              <a:pattFill prst="sphere">
                <a:fgClr>
                  <a:srgbClr val="000066"/>
                </a:fgClr>
                <a:bgClr>
                  <a:schemeClr val="folHlink"/>
                </a:bgClr>
              </a:pattFill>
              <a:ln w="38100">
                <a:solidFill>
                  <a:srgbClr val="CC0066"/>
                </a:solidFill>
                <a:miter lim="800000"/>
                <a:headEnd/>
                <a:tailEnd/>
              </a:ln>
            </p:spPr>
            <p:txBody>
              <a:bodyPr wrap="none" anchor="ctr"/>
              <a:lstStyle/>
              <a:p>
                <a:endParaRPr lang="en-US"/>
              </a:p>
            </p:txBody>
          </p:sp>
          <p:sp>
            <p:nvSpPr>
              <p:cNvPr id="21535" name="AutoShape 40"/>
              <p:cNvSpPr>
                <a:spLocks noChangeArrowheads="1"/>
              </p:cNvSpPr>
              <p:nvPr/>
            </p:nvSpPr>
            <p:spPr bwMode="auto">
              <a:xfrm>
                <a:off x="458" y="1526"/>
                <a:ext cx="657" cy="302"/>
              </a:xfrm>
              <a:prstGeom prst="roundRect">
                <a:avLst>
                  <a:gd name="adj" fmla="val 16667"/>
                </a:avLst>
              </a:pr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3200" b="1">
                    <a:solidFill>
                      <a:srgbClr val="000066"/>
                    </a:solidFill>
                  </a:rPr>
                  <a:t>C-14</a:t>
                </a:r>
              </a:p>
            </p:txBody>
          </p:sp>
        </p:grpSp>
      </p:grpSp>
      <p:grpSp>
        <p:nvGrpSpPr>
          <p:cNvPr id="21509" name="Group 47"/>
          <p:cNvGrpSpPr>
            <a:grpSpLocks/>
          </p:cNvGrpSpPr>
          <p:nvPr/>
        </p:nvGrpSpPr>
        <p:grpSpPr bwMode="auto">
          <a:xfrm>
            <a:off x="3368675" y="1371600"/>
            <a:ext cx="2171700" cy="3011488"/>
            <a:chOff x="1798" y="864"/>
            <a:chExt cx="1368" cy="1897"/>
          </a:xfrm>
        </p:grpSpPr>
        <p:sp>
          <p:nvSpPr>
            <p:cNvPr id="21526" name="Text Box 10"/>
            <p:cNvSpPr txBox="1">
              <a:spLocks noChangeArrowheads="1"/>
            </p:cNvSpPr>
            <p:nvPr/>
          </p:nvSpPr>
          <p:spPr bwMode="auto">
            <a:xfrm>
              <a:off x="1798" y="864"/>
              <a:ext cx="1368" cy="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lnSpc>
                  <a:spcPct val="80000"/>
                </a:lnSpc>
                <a:spcBef>
                  <a:spcPct val="10000"/>
                </a:spcBef>
              </a:pPr>
              <a:r>
                <a:rPr lang="en-US"/>
                <a:t>5,730 years</a:t>
              </a:r>
            </a:p>
            <a:p>
              <a:pPr algn="ctr" eaLnBrk="1" hangingPunct="1">
                <a:lnSpc>
                  <a:spcPct val="80000"/>
                </a:lnSpc>
                <a:spcBef>
                  <a:spcPct val="10000"/>
                </a:spcBef>
              </a:pPr>
              <a:r>
                <a:rPr lang="en-US"/>
                <a:t>1 half-life</a:t>
              </a:r>
            </a:p>
          </p:txBody>
        </p:sp>
        <p:grpSp>
          <p:nvGrpSpPr>
            <p:cNvPr id="21527" name="Group 44"/>
            <p:cNvGrpSpPr>
              <a:grpSpLocks/>
            </p:cNvGrpSpPr>
            <p:nvPr/>
          </p:nvGrpSpPr>
          <p:grpSpPr bwMode="auto">
            <a:xfrm>
              <a:off x="2081" y="1425"/>
              <a:ext cx="744" cy="1336"/>
              <a:chOff x="2081" y="1425"/>
              <a:chExt cx="744" cy="1336"/>
            </a:xfrm>
          </p:grpSpPr>
          <p:sp>
            <p:nvSpPr>
              <p:cNvPr id="21528" name="Rectangle 29" descr="Sphere"/>
              <p:cNvSpPr>
                <a:spLocks noChangeArrowheads="1"/>
              </p:cNvSpPr>
              <p:nvPr/>
            </p:nvSpPr>
            <p:spPr bwMode="auto">
              <a:xfrm>
                <a:off x="2081" y="1425"/>
                <a:ext cx="744" cy="1336"/>
              </a:xfrm>
              <a:prstGeom prst="rect">
                <a:avLst/>
              </a:prstGeom>
              <a:pattFill prst="sphere">
                <a:fgClr>
                  <a:srgbClr val="000066"/>
                </a:fgClr>
                <a:bgClr>
                  <a:schemeClr val="folHlink"/>
                </a:bgClr>
              </a:pattFill>
              <a:ln w="38100">
                <a:solidFill>
                  <a:srgbClr val="CC0066"/>
                </a:solidFill>
                <a:miter lim="800000"/>
                <a:headEnd/>
                <a:tailEnd/>
              </a:ln>
            </p:spPr>
            <p:txBody>
              <a:bodyPr wrap="none" anchor="ctr"/>
              <a:lstStyle/>
              <a:p>
                <a:endParaRPr lang="en-US"/>
              </a:p>
            </p:txBody>
          </p:sp>
          <p:sp>
            <p:nvSpPr>
              <p:cNvPr id="21529" name="Rectangle 30"/>
              <p:cNvSpPr>
                <a:spLocks noChangeArrowheads="1"/>
              </p:cNvSpPr>
              <p:nvPr/>
            </p:nvSpPr>
            <p:spPr bwMode="auto">
              <a:xfrm>
                <a:off x="2094" y="1434"/>
                <a:ext cx="729" cy="63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0" name="Text Box 32"/>
              <p:cNvSpPr txBox="1">
                <a:spLocks noChangeArrowheads="1"/>
              </p:cNvSpPr>
              <p:nvPr/>
            </p:nvSpPr>
            <p:spPr bwMode="auto">
              <a:xfrm>
                <a:off x="2138" y="1490"/>
                <a:ext cx="66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b="1"/>
                  <a:t>N-14</a:t>
                </a:r>
              </a:p>
            </p:txBody>
          </p:sp>
          <p:sp>
            <p:nvSpPr>
              <p:cNvPr id="21531" name="AutoShape 41"/>
              <p:cNvSpPr>
                <a:spLocks noChangeArrowheads="1"/>
              </p:cNvSpPr>
              <p:nvPr/>
            </p:nvSpPr>
            <p:spPr bwMode="auto">
              <a:xfrm>
                <a:off x="2118" y="2225"/>
                <a:ext cx="657" cy="302"/>
              </a:xfrm>
              <a:prstGeom prst="roundRect">
                <a:avLst>
                  <a:gd name="adj" fmla="val 16667"/>
                </a:avLst>
              </a:pr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3200" b="1">
                    <a:solidFill>
                      <a:srgbClr val="000066"/>
                    </a:solidFill>
                  </a:rPr>
                  <a:t>C-14</a:t>
                </a:r>
              </a:p>
            </p:txBody>
          </p:sp>
        </p:grpSp>
      </p:grpSp>
      <p:grpSp>
        <p:nvGrpSpPr>
          <p:cNvPr id="21510" name="Group 48"/>
          <p:cNvGrpSpPr>
            <a:grpSpLocks/>
          </p:cNvGrpSpPr>
          <p:nvPr/>
        </p:nvGrpSpPr>
        <p:grpSpPr bwMode="auto">
          <a:xfrm>
            <a:off x="5965825" y="1370013"/>
            <a:ext cx="2317750" cy="3013075"/>
            <a:chOff x="3641" y="863"/>
            <a:chExt cx="1460" cy="1898"/>
          </a:xfrm>
        </p:grpSpPr>
        <p:sp>
          <p:nvSpPr>
            <p:cNvPr id="21520" name="Text Box 15"/>
            <p:cNvSpPr txBox="1">
              <a:spLocks noChangeArrowheads="1"/>
            </p:cNvSpPr>
            <p:nvPr/>
          </p:nvSpPr>
          <p:spPr bwMode="auto">
            <a:xfrm>
              <a:off x="3641" y="863"/>
              <a:ext cx="1460" cy="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eaLnBrk="1" hangingPunct="1">
                <a:lnSpc>
                  <a:spcPct val="80000"/>
                </a:lnSpc>
                <a:spcBef>
                  <a:spcPct val="10000"/>
                </a:spcBef>
              </a:pPr>
              <a:r>
                <a:rPr lang="en-US"/>
                <a:t>11,460 years</a:t>
              </a:r>
            </a:p>
            <a:p>
              <a:pPr algn="ctr" eaLnBrk="1" hangingPunct="1">
                <a:lnSpc>
                  <a:spcPct val="80000"/>
                </a:lnSpc>
                <a:spcBef>
                  <a:spcPct val="10000"/>
                </a:spcBef>
              </a:pPr>
              <a:r>
                <a:rPr lang="en-US"/>
                <a:t>2 half-lives</a:t>
              </a:r>
            </a:p>
          </p:txBody>
        </p:sp>
        <p:grpSp>
          <p:nvGrpSpPr>
            <p:cNvPr id="21521" name="Group 43"/>
            <p:cNvGrpSpPr>
              <a:grpSpLocks/>
            </p:cNvGrpSpPr>
            <p:nvPr/>
          </p:nvGrpSpPr>
          <p:grpSpPr bwMode="auto">
            <a:xfrm>
              <a:off x="4079" y="1425"/>
              <a:ext cx="744" cy="1336"/>
              <a:chOff x="4079" y="1425"/>
              <a:chExt cx="744" cy="1336"/>
            </a:xfrm>
          </p:grpSpPr>
          <p:sp>
            <p:nvSpPr>
              <p:cNvPr id="21522" name="Rectangle 33" descr="Sphere"/>
              <p:cNvSpPr>
                <a:spLocks noChangeArrowheads="1"/>
              </p:cNvSpPr>
              <p:nvPr/>
            </p:nvSpPr>
            <p:spPr bwMode="auto">
              <a:xfrm>
                <a:off x="4079" y="1425"/>
                <a:ext cx="744" cy="1336"/>
              </a:xfrm>
              <a:prstGeom prst="rect">
                <a:avLst/>
              </a:prstGeom>
              <a:pattFill prst="sphere">
                <a:fgClr>
                  <a:srgbClr val="000066"/>
                </a:fgClr>
                <a:bgClr>
                  <a:schemeClr val="folHlink"/>
                </a:bgClr>
              </a:pattFill>
              <a:ln w="38100">
                <a:solidFill>
                  <a:srgbClr val="CC0066"/>
                </a:solidFill>
                <a:miter lim="800000"/>
                <a:headEnd/>
                <a:tailEnd/>
              </a:ln>
            </p:spPr>
            <p:txBody>
              <a:bodyPr wrap="none" anchor="ctr"/>
              <a:lstStyle/>
              <a:p>
                <a:endParaRPr lang="en-US"/>
              </a:p>
            </p:txBody>
          </p:sp>
          <p:sp>
            <p:nvSpPr>
              <p:cNvPr id="21523" name="Rectangle 34"/>
              <p:cNvSpPr>
                <a:spLocks noChangeArrowheads="1"/>
              </p:cNvSpPr>
              <p:nvPr/>
            </p:nvSpPr>
            <p:spPr bwMode="auto">
              <a:xfrm>
                <a:off x="4092" y="1434"/>
                <a:ext cx="729" cy="92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4" name="Text Box 36"/>
              <p:cNvSpPr txBox="1">
                <a:spLocks noChangeArrowheads="1"/>
              </p:cNvSpPr>
              <p:nvPr/>
            </p:nvSpPr>
            <p:spPr bwMode="auto">
              <a:xfrm>
                <a:off x="4136" y="1490"/>
                <a:ext cx="66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b="1"/>
                  <a:t>N-14</a:t>
                </a:r>
              </a:p>
            </p:txBody>
          </p:sp>
          <p:sp>
            <p:nvSpPr>
              <p:cNvPr id="21525" name="AutoShape 42"/>
              <p:cNvSpPr>
                <a:spLocks noChangeArrowheads="1"/>
              </p:cNvSpPr>
              <p:nvPr/>
            </p:nvSpPr>
            <p:spPr bwMode="auto">
              <a:xfrm>
                <a:off x="4119" y="2390"/>
                <a:ext cx="657" cy="302"/>
              </a:xfrm>
              <a:prstGeom prst="roundRect">
                <a:avLst>
                  <a:gd name="adj" fmla="val 16667"/>
                </a:avLst>
              </a:pr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3200" b="1">
                    <a:solidFill>
                      <a:srgbClr val="000066"/>
                    </a:solidFill>
                  </a:rPr>
                  <a:t>C-14</a:t>
                </a:r>
              </a:p>
            </p:txBody>
          </p:sp>
        </p:grpSp>
      </p:grpSp>
      <p:grpSp>
        <p:nvGrpSpPr>
          <p:cNvPr id="21511" name="Group 53"/>
          <p:cNvGrpSpPr>
            <a:grpSpLocks/>
          </p:cNvGrpSpPr>
          <p:nvPr/>
        </p:nvGrpSpPr>
        <p:grpSpPr bwMode="auto">
          <a:xfrm>
            <a:off x="5094288" y="2278063"/>
            <a:ext cx="1033462" cy="973137"/>
            <a:chOff x="3209" y="1435"/>
            <a:chExt cx="651" cy="613"/>
          </a:xfrm>
        </p:grpSpPr>
        <p:sp>
          <p:nvSpPr>
            <p:cNvPr id="21518" name="AutoShape 49"/>
            <p:cNvSpPr>
              <a:spLocks/>
            </p:cNvSpPr>
            <p:nvPr/>
          </p:nvSpPr>
          <p:spPr bwMode="auto">
            <a:xfrm>
              <a:off x="3209" y="1435"/>
              <a:ext cx="110" cy="613"/>
            </a:xfrm>
            <a:prstGeom prst="rightBrace">
              <a:avLst>
                <a:gd name="adj1" fmla="val 46439"/>
                <a:gd name="adj2" fmla="val 50000"/>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19" name="Text Box 51"/>
            <p:cNvSpPr txBox="1">
              <a:spLocks noChangeArrowheads="1"/>
            </p:cNvSpPr>
            <p:nvPr/>
          </p:nvSpPr>
          <p:spPr bwMode="auto">
            <a:xfrm>
              <a:off x="3311" y="1574"/>
              <a:ext cx="549"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1/2</a:t>
              </a:r>
            </a:p>
          </p:txBody>
        </p:sp>
      </p:grpSp>
      <p:grpSp>
        <p:nvGrpSpPr>
          <p:cNvPr id="21512" name="Group 54"/>
          <p:cNvGrpSpPr>
            <a:grpSpLocks/>
          </p:cNvGrpSpPr>
          <p:nvPr/>
        </p:nvGrpSpPr>
        <p:grpSpPr bwMode="auto">
          <a:xfrm>
            <a:off x="5100638" y="3344863"/>
            <a:ext cx="1027112" cy="973137"/>
            <a:chOff x="3213" y="2107"/>
            <a:chExt cx="647" cy="613"/>
          </a:xfrm>
        </p:grpSpPr>
        <p:sp>
          <p:nvSpPr>
            <p:cNvPr id="21516" name="AutoShape 50"/>
            <p:cNvSpPr>
              <a:spLocks/>
            </p:cNvSpPr>
            <p:nvPr/>
          </p:nvSpPr>
          <p:spPr bwMode="auto">
            <a:xfrm>
              <a:off x="3213" y="2107"/>
              <a:ext cx="110" cy="613"/>
            </a:xfrm>
            <a:prstGeom prst="rightBrace">
              <a:avLst>
                <a:gd name="adj1" fmla="val 46439"/>
                <a:gd name="adj2" fmla="val 50000"/>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17" name="Text Box 52"/>
            <p:cNvSpPr txBox="1">
              <a:spLocks noChangeArrowheads="1"/>
            </p:cNvSpPr>
            <p:nvPr/>
          </p:nvSpPr>
          <p:spPr bwMode="auto">
            <a:xfrm>
              <a:off x="3311" y="2228"/>
              <a:ext cx="549"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1/2</a:t>
              </a:r>
            </a:p>
          </p:txBody>
        </p:sp>
      </p:grpSp>
      <p:grpSp>
        <p:nvGrpSpPr>
          <p:cNvPr id="21513" name="Group 58"/>
          <p:cNvGrpSpPr>
            <a:grpSpLocks/>
          </p:cNvGrpSpPr>
          <p:nvPr/>
        </p:nvGrpSpPr>
        <p:grpSpPr bwMode="auto">
          <a:xfrm>
            <a:off x="7904163" y="2286000"/>
            <a:ext cx="1033462" cy="1422400"/>
            <a:chOff x="4979" y="1440"/>
            <a:chExt cx="651" cy="896"/>
          </a:xfrm>
        </p:grpSpPr>
        <p:sp>
          <p:nvSpPr>
            <p:cNvPr id="21514" name="AutoShape 56"/>
            <p:cNvSpPr>
              <a:spLocks/>
            </p:cNvSpPr>
            <p:nvPr/>
          </p:nvSpPr>
          <p:spPr bwMode="auto">
            <a:xfrm>
              <a:off x="4979" y="1440"/>
              <a:ext cx="110" cy="896"/>
            </a:xfrm>
            <a:prstGeom prst="rightBrace">
              <a:avLst>
                <a:gd name="adj1" fmla="val 67879"/>
                <a:gd name="adj2" fmla="val 50000"/>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515" name="Text Box 57"/>
            <p:cNvSpPr txBox="1">
              <a:spLocks noChangeArrowheads="1"/>
            </p:cNvSpPr>
            <p:nvPr/>
          </p:nvSpPr>
          <p:spPr bwMode="auto">
            <a:xfrm>
              <a:off x="5081" y="1732"/>
              <a:ext cx="549"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3/4</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14375" y="100013"/>
            <a:ext cx="8331200" cy="1041400"/>
          </a:xfrm>
        </p:spPr>
        <p:txBody>
          <a:bodyPr/>
          <a:lstStyle/>
          <a:p>
            <a:pPr eaLnBrk="1" hangingPunct="1"/>
            <a:r>
              <a:rPr lang="en-US">
                <a:latin typeface="Arial" charset="0"/>
              </a:rPr>
              <a:t>How Carbon-14 Is Produced</a:t>
            </a:r>
          </a:p>
        </p:txBody>
      </p:sp>
      <p:grpSp>
        <p:nvGrpSpPr>
          <p:cNvPr id="22536" name="Group 3"/>
          <p:cNvGrpSpPr>
            <a:grpSpLocks/>
          </p:cNvGrpSpPr>
          <p:nvPr/>
        </p:nvGrpSpPr>
        <p:grpSpPr bwMode="auto">
          <a:xfrm>
            <a:off x="0" y="1257300"/>
            <a:ext cx="9182100" cy="1181100"/>
            <a:chOff x="0" y="912"/>
            <a:chExt cx="5760" cy="744"/>
          </a:xfrm>
        </p:grpSpPr>
        <p:grpSp>
          <p:nvGrpSpPr>
            <p:cNvPr id="22641" name="Group 4"/>
            <p:cNvGrpSpPr>
              <a:grpSpLocks/>
            </p:cNvGrpSpPr>
            <p:nvPr/>
          </p:nvGrpSpPr>
          <p:grpSpPr bwMode="auto">
            <a:xfrm>
              <a:off x="0" y="912"/>
              <a:ext cx="5760" cy="744"/>
              <a:chOff x="0" y="912"/>
              <a:chExt cx="5760" cy="744"/>
            </a:xfrm>
          </p:grpSpPr>
          <p:sp>
            <p:nvSpPr>
              <p:cNvPr id="22643" name="Rectangle 5"/>
              <p:cNvSpPr>
                <a:spLocks noChangeArrowheads="1"/>
              </p:cNvSpPr>
              <p:nvPr/>
            </p:nvSpPr>
            <p:spPr bwMode="auto">
              <a:xfrm>
                <a:off x="0" y="912"/>
                <a:ext cx="5760" cy="74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7158" name="AutoShape 6"/>
              <p:cNvSpPr>
                <a:spLocks noChangeArrowheads="1"/>
              </p:cNvSpPr>
              <p:nvPr/>
            </p:nvSpPr>
            <p:spPr bwMode="auto">
              <a:xfrm>
                <a:off x="2556" y="1056"/>
                <a:ext cx="228" cy="240"/>
              </a:xfrm>
              <a:prstGeom prst="star5">
                <a:avLst/>
              </a:prstGeom>
              <a:solidFill>
                <a:srgbClr val="0000FF"/>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77159" name="AutoShape 7"/>
              <p:cNvSpPr>
                <a:spLocks noChangeArrowheads="1"/>
              </p:cNvSpPr>
              <p:nvPr/>
            </p:nvSpPr>
            <p:spPr bwMode="auto">
              <a:xfrm>
                <a:off x="3120" y="936"/>
                <a:ext cx="228" cy="240"/>
              </a:xfrm>
              <a:prstGeom prst="star5">
                <a:avLst/>
              </a:prstGeom>
              <a:solidFill>
                <a:srgbClr val="0000FF"/>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77160" name="AutoShape 8"/>
              <p:cNvSpPr>
                <a:spLocks noChangeArrowheads="1"/>
              </p:cNvSpPr>
              <p:nvPr/>
            </p:nvSpPr>
            <p:spPr bwMode="auto">
              <a:xfrm>
                <a:off x="288" y="1056"/>
                <a:ext cx="228" cy="240"/>
              </a:xfrm>
              <a:prstGeom prst="star5">
                <a:avLst/>
              </a:prstGeom>
              <a:solidFill>
                <a:srgbClr val="0000FF"/>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77161" name="AutoShape 9"/>
              <p:cNvSpPr>
                <a:spLocks noChangeArrowheads="1"/>
              </p:cNvSpPr>
              <p:nvPr/>
            </p:nvSpPr>
            <p:spPr bwMode="auto">
              <a:xfrm>
                <a:off x="3012" y="1248"/>
                <a:ext cx="228" cy="240"/>
              </a:xfrm>
              <a:prstGeom prst="star5">
                <a:avLst/>
              </a:prstGeom>
              <a:solidFill>
                <a:srgbClr val="0000FF"/>
              </a:solidFill>
              <a:ln w="9525">
                <a:solidFill>
                  <a:schemeClr val="tx1"/>
                </a:solidFill>
                <a:miter lim="800000"/>
                <a:headEnd/>
                <a:tailEnd/>
              </a:ln>
              <a:effectLst/>
            </p:spPr>
            <p:txBody>
              <a:bodyPr wrap="none" anchor="ctr"/>
              <a:lstStyle/>
              <a:p>
                <a:pPr>
                  <a:defRPr/>
                </a:pPr>
                <a:endParaRPr lang="en-US">
                  <a:ea typeface="+mn-ea"/>
                  <a:cs typeface="+mn-cs"/>
                </a:endParaRPr>
              </a:p>
            </p:txBody>
          </p:sp>
          <p:grpSp>
            <p:nvGrpSpPr>
              <p:cNvPr id="22648" name="Group 10"/>
              <p:cNvGrpSpPr>
                <a:grpSpLocks/>
              </p:cNvGrpSpPr>
              <p:nvPr/>
            </p:nvGrpSpPr>
            <p:grpSpPr bwMode="auto">
              <a:xfrm>
                <a:off x="5008" y="924"/>
                <a:ext cx="752" cy="723"/>
                <a:chOff x="281" y="1248"/>
                <a:chExt cx="1052" cy="1012"/>
              </a:xfrm>
            </p:grpSpPr>
            <p:sp>
              <p:nvSpPr>
                <p:cNvPr id="22649" name="Freeform 11"/>
                <p:cNvSpPr>
                  <a:spLocks/>
                </p:cNvSpPr>
                <p:nvPr/>
              </p:nvSpPr>
              <p:spPr bwMode="auto">
                <a:xfrm>
                  <a:off x="777" y="1248"/>
                  <a:ext cx="487" cy="1002"/>
                </a:xfrm>
                <a:custGeom>
                  <a:avLst/>
                  <a:gdLst>
                    <a:gd name="T0" fmla="*/ 340 w 487"/>
                    <a:gd name="T1" fmla="*/ 763 h 1002"/>
                    <a:gd name="T2" fmla="*/ 305 w 487"/>
                    <a:gd name="T3" fmla="*/ 762 h 1002"/>
                    <a:gd name="T4" fmla="*/ 169 w 487"/>
                    <a:gd name="T5" fmla="*/ 718 h 1002"/>
                    <a:gd name="T6" fmla="*/ 201 w 487"/>
                    <a:gd name="T7" fmla="*/ 809 h 1002"/>
                    <a:gd name="T8" fmla="*/ 125 w 487"/>
                    <a:gd name="T9" fmla="*/ 761 h 1002"/>
                    <a:gd name="T10" fmla="*/ 135 w 487"/>
                    <a:gd name="T11" fmla="*/ 833 h 1002"/>
                    <a:gd name="T12" fmla="*/ 143 w 487"/>
                    <a:gd name="T13" fmla="*/ 954 h 1002"/>
                    <a:gd name="T14" fmla="*/ 100 w 487"/>
                    <a:gd name="T15" fmla="*/ 910 h 1002"/>
                    <a:gd name="T16" fmla="*/ 35 w 487"/>
                    <a:gd name="T17" fmla="*/ 809 h 1002"/>
                    <a:gd name="T18" fmla="*/ 10 w 487"/>
                    <a:gd name="T19" fmla="*/ 778 h 1002"/>
                    <a:gd name="T20" fmla="*/ 10 w 487"/>
                    <a:gd name="T21" fmla="*/ 109 h 1002"/>
                    <a:gd name="T22" fmla="*/ 21 w 487"/>
                    <a:gd name="T23" fmla="*/ 82 h 1002"/>
                    <a:gd name="T24" fmla="*/ 27 w 487"/>
                    <a:gd name="T25" fmla="*/ 141 h 1002"/>
                    <a:gd name="T26" fmla="*/ 55 w 487"/>
                    <a:gd name="T27" fmla="*/ 95 h 1002"/>
                    <a:gd name="T28" fmla="*/ 93 w 487"/>
                    <a:gd name="T29" fmla="*/ 30 h 1002"/>
                    <a:gd name="T30" fmla="*/ 104 w 487"/>
                    <a:gd name="T31" fmla="*/ 0 h 1002"/>
                    <a:gd name="T32" fmla="*/ 105 w 487"/>
                    <a:gd name="T33" fmla="*/ 18 h 1002"/>
                    <a:gd name="T34" fmla="*/ 89 w 487"/>
                    <a:gd name="T35" fmla="*/ 120 h 1002"/>
                    <a:gd name="T36" fmla="*/ 100 w 487"/>
                    <a:gd name="T37" fmla="*/ 172 h 1002"/>
                    <a:gd name="T38" fmla="*/ 130 w 487"/>
                    <a:gd name="T39" fmla="*/ 120 h 1002"/>
                    <a:gd name="T40" fmla="*/ 134 w 487"/>
                    <a:gd name="T41" fmla="*/ 121 h 1002"/>
                    <a:gd name="T42" fmla="*/ 134 w 487"/>
                    <a:gd name="T43" fmla="*/ 185 h 1002"/>
                    <a:gd name="T44" fmla="*/ 187 w 487"/>
                    <a:gd name="T45" fmla="*/ 127 h 1002"/>
                    <a:gd name="T46" fmla="*/ 270 w 487"/>
                    <a:gd name="T47" fmla="*/ 44 h 1002"/>
                    <a:gd name="T48" fmla="*/ 290 w 487"/>
                    <a:gd name="T49" fmla="*/ 15 h 1002"/>
                    <a:gd name="T50" fmla="*/ 274 w 487"/>
                    <a:gd name="T51" fmla="*/ 56 h 1002"/>
                    <a:gd name="T52" fmla="*/ 248 w 487"/>
                    <a:gd name="T53" fmla="*/ 100 h 1002"/>
                    <a:gd name="T54" fmla="*/ 217 w 487"/>
                    <a:gd name="T55" fmla="*/ 168 h 1002"/>
                    <a:gd name="T56" fmla="*/ 200 w 487"/>
                    <a:gd name="T57" fmla="*/ 251 h 1002"/>
                    <a:gd name="T58" fmla="*/ 210 w 487"/>
                    <a:gd name="T59" fmla="*/ 252 h 1002"/>
                    <a:gd name="T60" fmla="*/ 253 w 487"/>
                    <a:gd name="T61" fmla="*/ 207 h 1002"/>
                    <a:gd name="T62" fmla="*/ 266 w 487"/>
                    <a:gd name="T63" fmla="*/ 187 h 1002"/>
                    <a:gd name="T64" fmla="*/ 259 w 487"/>
                    <a:gd name="T65" fmla="*/ 213 h 1002"/>
                    <a:gd name="T66" fmla="*/ 246 w 487"/>
                    <a:gd name="T67" fmla="*/ 273 h 1002"/>
                    <a:gd name="T68" fmla="*/ 305 w 487"/>
                    <a:gd name="T69" fmla="*/ 263 h 1002"/>
                    <a:gd name="T70" fmla="*/ 387 w 487"/>
                    <a:gd name="T71" fmla="*/ 233 h 1002"/>
                    <a:gd name="T72" fmla="*/ 483 w 487"/>
                    <a:gd name="T73" fmla="*/ 194 h 1002"/>
                    <a:gd name="T74" fmla="*/ 486 w 487"/>
                    <a:gd name="T75" fmla="*/ 198 h 1002"/>
                    <a:gd name="T76" fmla="*/ 340 w 487"/>
                    <a:gd name="T77" fmla="*/ 289 h 1002"/>
                    <a:gd name="T78" fmla="*/ 275 w 487"/>
                    <a:gd name="T79" fmla="*/ 345 h 1002"/>
                    <a:gd name="T80" fmla="*/ 295 w 487"/>
                    <a:gd name="T81" fmla="*/ 345 h 1002"/>
                    <a:gd name="T82" fmla="*/ 344 w 487"/>
                    <a:gd name="T83" fmla="*/ 329 h 1002"/>
                    <a:gd name="T84" fmla="*/ 323 w 487"/>
                    <a:gd name="T85" fmla="*/ 351 h 1002"/>
                    <a:gd name="T86" fmla="*/ 289 w 487"/>
                    <a:gd name="T87" fmla="*/ 381 h 1002"/>
                    <a:gd name="T88" fmla="*/ 220 w 487"/>
                    <a:gd name="T89" fmla="*/ 635 h 10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7"/>
                    <a:gd name="T136" fmla="*/ 0 h 1002"/>
                    <a:gd name="T137" fmla="*/ 487 w 487"/>
                    <a:gd name="T138" fmla="*/ 1002 h 10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7" h="1002">
                      <a:moveTo>
                        <a:pt x="275" y="693"/>
                      </a:moveTo>
                      <a:lnTo>
                        <a:pt x="327" y="747"/>
                      </a:lnTo>
                      <a:lnTo>
                        <a:pt x="340" y="763"/>
                      </a:lnTo>
                      <a:lnTo>
                        <a:pt x="356" y="791"/>
                      </a:lnTo>
                      <a:lnTo>
                        <a:pt x="333" y="776"/>
                      </a:lnTo>
                      <a:lnTo>
                        <a:pt x="305" y="762"/>
                      </a:lnTo>
                      <a:lnTo>
                        <a:pt x="196" y="724"/>
                      </a:lnTo>
                      <a:lnTo>
                        <a:pt x="185" y="720"/>
                      </a:lnTo>
                      <a:lnTo>
                        <a:pt x="169" y="718"/>
                      </a:lnTo>
                      <a:lnTo>
                        <a:pt x="177" y="758"/>
                      </a:lnTo>
                      <a:lnTo>
                        <a:pt x="186" y="785"/>
                      </a:lnTo>
                      <a:lnTo>
                        <a:pt x="201" y="809"/>
                      </a:lnTo>
                      <a:lnTo>
                        <a:pt x="177" y="795"/>
                      </a:lnTo>
                      <a:lnTo>
                        <a:pt x="146" y="776"/>
                      </a:lnTo>
                      <a:lnTo>
                        <a:pt x="125" y="761"/>
                      </a:lnTo>
                      <a:lnTo>
                        <a:pt x="112" y="748"/>
                      </a:lnTo>
                      <a:lnTo>
                        <a:pt x="114" y="758"/>
                      </a:lnTo>
                      <a:lnTo>
                        <a:pt x="135" y="833"/>
                      </a:lnTo>
                      <a:lnTo>
                        <a:pt x="141" y="872"/>
                      </a:lnTo>
                      <a:lnTo>
                        <a:pt x="143" y="913"/>
                      </a:lnTo>
                      <a:lnTo>
                        <a:pt x="143" y="954"/>
                      </a:lnTo>
                      <a:lnTo>
                        <a:pt x="138" y="1001"/>
                      </a:lnTo>
                      <a:lnTo>
                        <a:pt x="113" y="937"/>
                      </a:lnTo>
                      <a:lnTo>
                        <a:pt x="100" y="910"/>
                      </a:lnTo>
                      <a:lnTo>
                        <a:pt x="86" y="884"/>
                      </a:lnTo>
                      <a:lnTo>
                        <a:pt x="56" y="844"/>
                      </a:lnTo>
                      <a:lnTo>
                        <a:pt x="35" y="809"/>
                      </a:lnTo>
                      <a:lnTo>
                        <a:pt x="21" y="781"/>
                      </a:lnTo>
                      <a:lnTo>
                        <a:pt x="18" y="764"/>
                      </a:lnTo>
                      <a:lnTo>
                        <a:pt x="10" y="778"/>
                      </a:lnTo>
                      <a:lnTo>
                        <a:pt x="0" y="797"/>
                      </a:lnTo>
                      <a:lnTo>
                        <a:pt x="0" y="132"/>
                      </a:lnTo>
                      <a:lnTo>
                        <a:pt x="10" y="109"/>
                      </a:lnTo>
                      <a:lnTo>
                        <a:pt x="18" y="81"/>
                      </a:lnTo>
                      <a:lnTo>
                        <a:pt x="20" y="81"/>
                      </a:lnTo>
                      <a:lnTo>
                        <a:pt x="21" y="82"/>
                      </a:lnTo>
                      <a:lnTo>
                        <a:pt x="22" y="96"/>
                      </a:lnTo>
                      <a:lnTo>
                        <a:pt x="25" y="123"/>
                      </a:lnTo>
                      <a:lnTo>
                        <a:pt x="27" y="141"/>
                      </a:lnTo>
                      <a:lnTo>
                        <a:pt x="29" y="154"/>
                      </a:lnTo>
                      <a:lnTo>
                        <a:pt x="42" y="121"/>
                      </a:lnTo>
                      <a:lnTo>
                        <a:pt x="55" y="95"/>
                      </a:lnTo>
                      <a:lnTo>
                        <a:pt x="69" y="71"/>
                      </a:lnTo>
                      <a:lnTo>
                        <a:pt x="77" y="57"/>
                      </a:lnTo>
                      <a:lnTo>
                        <a:pt x="93" y="30"/>
                      </a:lnTo>
                      <a:lnTo>
                        <a:pt x="97" y="19"/>
                      </a:lnTo>
                      <a:lnTo>
                        <a:pt x="100" y="11"/>
                      </a:lnTo>
                      <a:lnTo>
                        <a:pt x="104" y="0"/>
                      </a:lnTo>
                      <a:lnTo>
                        <a:pt x="106" y="0"/>
                      </a:lnTo>
                      <a:lnTo>
                        <a:pt x="107" y="2"/>
                      </a:lnTo>
                      <a:lnTo>
                        <a:pt x="105" y="18"/>
                      </a:lnTo>
                      <a:lnTo>
                        <a:pt x="103" y="40"/>
                      </a:lnTo>
                      <a:lnTo>
                        <a:pt x="93" y="80"/>
                      </a:lnTo>
                      <a:lnTo>
                        <a:pt x="89" y="120"/>
                      </a:lnTo>
                      <a:lnTo>
                        <a:pt x="92" y="161"/>
                      </a:lnTo>
                      <a:lnTo>
                        <a:pt x="96" y="176"/>
                      </a:lnTo>
                      <a:lnTo>
                        <a:pt x="100" y="172"/>
                      </a:lnTo>
                      <a:lnTo>
                        <a:pt x="117" y="149"/>
                      </a:lnTo>
                      <a:lnTo>
                        <a:pt x="126" y="130"/>
                      </a:lnTo>
                      <a:lnTo>
                        <a:pt x="130" y="120"/>
                      </a:lnTo>
                      <a:lnTo>
                        <a:pt x="131" y="119"/>
                      </a:lnTo>
                      <a:lnTo>
                        <a:pt x="133" y="119"/>
                      </a:lnTo>
                      <a:lnTo>
                        <a:pt x="134" y="121"/>
                      </a:lnTo>
                      <a:lnTo>
                        <a:pt x="134" y="149"/>
                      </a:lnTo>
                      <a:lnTo>
                        <a:pt x="133" y="170"/>
                      </a:lnTo>
                      <a:lnTo>
                        <a:pt x="134" y="185"/>
                      </a:lnTo>
                      <a:lnTo>
                        <a:pt x="135" y="187"/>
                      </a:lnTo>
                      <a:lnTo>
                        <a:pt x="153" y="164"/>
                      </a:lnTo>
                      <a:lnTo>
                        <a:pt x="187" y="127"/>
                      </a:lnTo>
                      <a:lnTo>
                        <a:pt x="227" y="91"/>
                      </a:lnTo>
                      <a:lnTo>
                        <a:pt x="248" y="71"/>
                      </a:lnTo>
                      <a:lnTo>
                        <a:pt x="270" y="44"/>
                      </a:lnTo>
                      <a:lnTo>
                        <a:pt x="288" y="18"/>
                      </a:lnTo>
                      <a:lnTo>
                        <a:pt x="288" y="16"/>
                      </a:lnTo>
                      <a:lnTo>
                        <a:pt x="290" y="15"/>
                      </a:lnTo>
                      <a:lnTo>
                        <a:pt x="292" y="15"/>
                      </a:lnTo>
                      <a:lnTo>
                        <a:pt x="293" y="17"/>
                      </a:lnTo>
                      <a:lnTo>
                        <a:pt x="274" y="56"/>
                      </a:lnTo>
                      <a:lnTo>
                        <a:pt x="261" y="79"/>
                      </a:lnTo>
                      <a:lnTo>
                        <a:pt x="256" y="87"/>
                      </a:lnTo>
                      <a:lnTo>
                        <a:pt x="248" y="100"/>
                      </a:lnTo>
                      <a:lnTo>
                        <a:pt x="238" y="121"/>
                      </a:lnTo>
                      <a:lnTo>
                        <a:pt x="230" y="136"/>
                      </a:lnTo>
                      <a:lnTo>
                        <a:pt x="217" y="168"/>
                      </a:lnTo>
                      <a:lnTo>
                        <a:pt x="206" y="208"/>
                      </a:lnTo>
                      <a:lnTo>
                        <a:pt x="202" y="227"/>
                      </a:lnTo>
                      <a:lnTo>
                        <a:pt x="200" y="251"/>
                      </a:lnTo>
                      <a:lnTo>
                        <a:pt x="200" y="254"/>
                      </a:lnTo>
                      <a:lnTo>
                        <a:pt x="201" y="255"/>
                      </a:lnTo>
                      <a:lnTo>
                        <a:pt x="210" y="252"/>
                      </a:lnTo>
                      <a:lnTo>
                        <a:pt x="222" y="244"/>
                      </a:lnTo>
                      <a:lnTo>
                        <a:pt x="238" y="227"/>
                      </a:lnTo>
                      <a:lnTo>
                        <a:pt x="253" y="207"/>
                      </a:lnTo>
                      <a:lnTo>
                        <a:pt x="263" y="187"/>
                      </a:lnTo>
                      <a:lnTo>
                        <a:pt x="265" y="187"/>
                      </a:lnTo>
                      <a:lnTo>
                        <a:pt x="266" y="187"/>
                      </a:lnTo>
                      <a:lnTo>
                        <a:pt x="267" y="188"/>
                      </a:lnTo>
                      <a:lnTo>
                        <a:pt x="261" y="206"/>
                      </a:lnTo>
                      <a:lnTo>
                        <a:pt x="259" y="213"/>
                      </a:lnTo>
                      <a:lnTo>
                        <a:pt x="254" y="227"/>
                      </a:lnTo>
                      <a:lnTo>
                        <a:pt x="247" y="257"/>
                      </a:lnTo>
                      <a:lnTo>
                        <a:pt x="246" y="273"/>
                      </a:lnTo>
                      <a:lnTo>
                        <a:pt x="246" y="274"/>
                      </a:lnTo>
                      <a:lnTo>
                        <a:pt x="255" y="274"/>
                      </a:lnTo>
                      <a:lnTo>
                        <a:pt x="305" y="263"/>
                      </a:lnTo>
                      <a:lnTo>
                        <a:pt x="321" y="257"/>
                      </a:lnTo>
                      <a:lnTo>
                        <a:pt x="356" y="246"/>
                      </a:lnTo>
                      <a:lnTo>
                        <a:pt x="387" y="233"/>
                      </a:lnTo>
                      <a:lnTo>
                        <a:pt x="438" y="212"/>
                      </a:lnTo>
                      <a:lnTo>
                        <a:pt x="465" y="201"/>
                      </a:lnTo>
                      <a:lnTo>
                        <a:pt x="483" y="194"/>
                      </a:lnTo>
                      <a:lnTo>
                        <a:pt x="485" y="194"/>
                      </a:lnTo>
                      <a:lnTo>
                        <a:pt x="486" y="195"/>
                      </a:lnTo>
                      <a:lnTo>
                        <a:pt x="486" y="198"/>
                      </a:lnTo>
                      <a:lnTo>
                        <a:pt x="447" y="222"/>
                      </a:lnTo>
                      <a:lnTo>
                        <a:pt x="383" y="261"/>
                      </a:lnTo>
                      <a:lnTo>
                        <a:pt x="340" y="289"/>
                      </a:lnTo>
                      <a:lnTo>
                        <a:pt x="305" y="314"/>
                      </a:lnTo>
                      <a:lnTo>
                        <a:pt x="289" y="328"/>
                      </a:lnTo>
                      <a:lnTo>
                        <a:pt x="275" y="345"/>
                      </a:lnTo>
                      <a:lnTo>
                        <a:pt x="278" y="347"/>
                      </a:lnTo>
                      <a:lnTo>
                        <a:pt x="295" y="345"/>
                      </a:lnTo>
                      <a:lnTo>
                        <a:pt x="333" y="333"/>
                      </a:lnTo>
                      <a:lnTo>
                        <a:pt x="342" y="329"/>
                      </a:lnTo>
                      <a:lnTo>
                        <a:pt x="344" y="329"/>
                      </a:lnTo>
                      <a:lnTo>
                        <a:pt x="346" y="330"/>
                      </a:lnTo>
                      <a:lnTo>
                        <a:pt x="345" y="332"/>
                      </a:lnTo>
                      <a:lnTo>
                        <a:pt x="323" y="351"/>
                      </a:lnTo>
                      <a:lnTo>
                        <a:pt x="308" y="362"/>
                      </a:lnTo>
                      <a:lnTo>
                        <a:pt x="292" y="378"/>
                      </a:lnTo>
                      <a:lnTo>
                        <a:pt x="289" y="381"/>
                      </a:lnTo>
                      <a:lnTo>
                        <a:pt x="265" y="385"/>
                      </a:lnTo>
                      <a:lnTo>
                        <a:pt x="253" y="511"/>
                      </a:lnTo>
                      <a:lnTo>
                        <a:pt x="220" y="635"/>
                      </a:lnTo>
                      <a:lnTo>
                        <a:pt x="275" y="693"/>
                      </a:lnTo>
                    </a:path>
                  </a:pathLst>
                </a:custGeom>
                <a:solidFill>
                  <a:srgbClr val="FAFD00"/>
                </a:solidFill>
                <a:ln w="12700" cap="rnd">
                  <a:solidFill>
                    <a:srgbClr val="000000"/>
                  </a:solidFill>
                  <a:round/>
                  <a:headEnd/>
                  <a:tailEnd/>
                </a:ln>
              </p:spPr>
              <p:txBody>
                <a:bodyPr/>
                <a:lstStyle/>
                <a:p>
                  <a:endParaRPr lang="en-US"/>
                </a:p>
              </p:txBody>
            </p:sp>
            <p:sp>
              <p:nvSpPr>
                <p:cNvPr id="22650" name="Freeform 12"/>
                <p:cNvSpPr>
                  <a:spLocks/>
                </p:cNvSpPr>
                <p:nvPr/>
              </p:nvSpPr>
              <p:spPr bwMode="auto">
                <a:xfrm>
                  <a:off x="281" y="1249"/>
                  <a:ext cx="497" cy="1011"/>
                </a:xfrm>
                <a:custGeom>
                  <a:avLst/>
                  <a:gdLst>
                    <a:gd name="T0" fmla="*/ 481 w 497"/>
                    <a:gd name="T1" fmla="*/ 827 h 1011"/>
                    <a:gd name="T2" fmla="*/ 457 w 497"/>
                    <a:gd name="T3" fmla="*/ 837 h 1011"/>
                    <a:gd name="T4" fmla="*/ 447 w 497"/>
                    <a:gd name="T5" fmla="*/ 777 h 1011"/>
                    <a:gd name="T6" fmla="*/ 422 w 497"/>
                    <a:gd name="T7" fmla="*/ 795 h 1011"/>
                    <a:gd name="T8" fmla="*/ 346 w 497"/>
                    <a:gd name="T9" fmla="*/ 894 h 1011"/>
                    <a:gd name="T10" fmla="*/ 302 w 497"/>
                    <a:gd name="T11" fmla="*/ 977 h 1011"/>
                    <a:gd name="T12" fmla="*/ 288 w 497"/>
                    <a:gd name="T13" fmla="*/ 946 h 1011"/>
                    <a:gd name="T14" fmla="*/ 306 w 497"/>
                    <a:gd name="T15" fmla="*/ 867 h 1011"/>
                    <a:gd name="T16" fmla="*/ 337 w 497"/>
                    <a:gd name="T17" fmla="*/ 785 h 1011"/>
                    <a:gd name="T18" fmla="*/ 330 w 497"/>
                    <a:gd name="T19" fmla="*/ 750 h 1011"/>
                    <a:gd name="T20" fmla="*/ 269 w 497"/>
                    <a:gd name="T21" fmla="*/ 800 h 1011"/>
                    <a:gd name="T22" fmla="*/ 288 w 497"/>
                    <a:gd name="T23" fmla="*/ 711 h 1011"/>
                    <a:gd name="T24" fmla="*/ 258 w 497"/>
                    <a:gd name="T25" fmla="*/ 720 h 1011"/>
                    <a:gd name="T26" fmla="*/ 172 w 497"/>
                    <a:gd name="T27" fmla="*/ 756 h 1011"/>
                    <a:gd name="T28" fmla="*/ 108 w 497"/>
                    <a:gd name="T29" fmla="*/ 772 h 1011"/>
                    <a:gd name="T30" fmla="*/ 181 w 497"/>
                    <a:gd name="T31" fmla="*/ 700 h 1011"/>
                    <a:gd name="T32" fmla="*/ 167 w 497"/>
                    <a:gd name="T33" fmla="*/ 670 h 1011"/>
                    <a:gd name="T34" fmla="*/ 142 w 497"/>
                    <a:gd name="T35" fmla="*/ 650 h 1011"/>
                    <a:gd name="T36" fmla="*/ 176 w 497"/>
                    <a:gd name="T37" fmla="*/ 599 h 1011"/>
                    <a:gd name="T38" fmla="*/ 97 w 497"/>
                    <a:gd name="T39" fmla="*/ 613 h 1011"/>
                    <a:gd name="T40" fmla="*/ 0 w 497"/>
                    <a:gd name="T41" fmla="*/ 646 h 1011"/>
                    <a:gd name="T42" fmla="*/ 107 w 497"/>
                    <a:gd name="T43" fmla="*/ 564 h 1011"/>
                    <a:gd name="T44" fmla="*/ 180 w 497"/>
                    <a:gd name="T45" fmla="*/ 510 h 1011"/>
                    <a:gd name="T46" fmla="*/ 119 w 497"/>
                    <a:gd name="T47" fmla="*/ 489 h 1011"/>
                    <a:gd name="T48" fmla="*/ 179 w 497"/>
                    <a:gd name="T49" fmla="*/ 455 h 1011"/>
                    <a:gd name="T50" fmla="*/ 123 w 497"/>
                    <a:gd name="T51" fmla="*/ 420 h 1011"/>
                    <a:gd name="T52" fmla="*/ 61 w 497"/>
                    <a:gd name="T53" fmla="*/ 403 h 1011"/>
                    <a:gd name="T54" fmla="*/ 14 w 497"/>
                    <a:gd name="T55" fmla="*/ 396 h 1011"/>
                    <a:gd name="T56" fmla="*/ 25 w 497"/>
                    <a:gd name="T57" fmla="*/ 388 h 1011"/>
                    <a:gd name="T58" fmla="*/ 94 w 497"/>
                    <a:gd name="T59" fmla="*/ 379 h 1011"/>
                    <a:gd name="T60" fmla="*/ 171 w 497"/>
                    <a:gd name="T61" fmla="*/ 379 h 1011"/>
                    <a:gd name="T62" fmla="*/ 167 w 497"/>
                    <a:gd name="T63" fmla="*/ 352 h 1011"/>
                    <a:gd name="T64" fmla="*/ 121 w 497"/>
                    <a:gd name="T65" fmla="*/ 318 h 1011"/>
                    <a:gd name="T66" fmla="*/ 142 w 497"/>
                    <a:gd name="T67" fmla="*/ 319 h 1011"/>
                    <a:gd name="T68" fmla="*/ 204 w 497"/>
                    <a:gd name="T69" fmla="*/ 329 h 1011"/>
                    <a:gd name="T70" fmla="*/ 200 w 497"/>
                    <a:gd name="T71" fmla="*/ 325 h 1011"/>
                    <a:gd name="T72" fmla="*/ 150 w 497"/>
                    <a:gd name="T73" fmla="*/ 272 h 1011"/>
                    <a:gd name="T74" fmla="*/ 86 w 497"/>
                    <a:gd name="T75" fmla="*/ 239 h 1011"/>
                    <a:gd name="T76" fmla="*/ 68 w 497"/>
                    <a:gd name="T77" fmla="*/ 224 h 1011"/>
                    <a:gd name="T78" fmla="*/ 126 w 497"/>
                    <a:gd name="T79" fmla="*/ 222 h 1011"/>
                    <a:gd name="T80" fmla="*/ 188 w 497"/>
                    <a:gd name="T81" fmla="*/ 244 h 1011"/>
                    <a:gd name="T82" fmla="*/ 245 w 497"/>
                    <a:gd name="T83" fmla="*/ 263 h 1011"/>
                    <a:gd name="T84" fmla="*/ 221 w 497"/>
                    <a:gd name="T85" fmla="*/ 198 h 1011"/>
                    <a:gd name="T86" fmla="*/ 245 w 497"/>
                    <a:gd name="T87" fmla="*/ 211 h 1011"/>
                    <a:gd name="T88" fmla="*/ 283 w 497"/>
                    <a:gd name="T89" fmla="*/ 228 h 1011"/>
                    <a:gd name="T90" fmla="*/ 265 w 497"/>
                    <a:gd name="T91" fmla="*/ 175 h 1011"/>
                    <a:gd name="T92" fmla="*/ 256 w 497"/>
                    <a:gd name="T93" fmla="*/ 81 h 1011"/>
                    <a:gd name="T94" fmla="*/ 244 w 497"/>
                    <a:gd name="T95" fmla="*/ 2 h 1011"/>
                    <a:gd name="T96" fmla="*/ 252 w 497"/>
                    <a:gd name="T97" fmla="*/ 8 h 1011"/>
                    <a:gd name="T98" fmla="*/ 307 w 497"/>
                    <a:gd name="T99" fmla="*/ 135 h 1011"/>
                    <a:gd name="T100" fmla="*/ 358 w 497"/>
                    <a:gd name="T101" fmla="*/ 194 h 1011"/>
                    <a:gd name="T102" fmla="*/ 384 w 497"/>
                    <a:gd name="T103" fmla="*/ 155 h 1011"/>
                    <a:gd name="T104" fmla="*/ 412 w 497"/>
                    <a:gd name="T105" fmla="*/ 83 h 1011"/>
                    <a:gd name="T106" fmla="*/ 403 w 497"/>
                    <a:gd name="T107" fmla="*/ 9 h 1011"/>
                    <a:gd name="T108" fmla="*/ 405 w 497"/>
                    <a:gd name="T109" fmla="*/ 5 h 1011"/>
                    <a:gd name="T110" fmla="*/ 431 w 497"/>
                    <a:gd name="T111" fmla="*/ 49 h 1011"/>
                    <a:gd name="T112" fmla="*/ 465 w 497"/>
                    <a:gd name="T113" fmla="*/ 134 h 1011"/>
                    <a:gd name="T114" fmla="*/ 496 w 497"/>
                    <a:gd name="T115" fmla="*/ 130 h 10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7"/>
                    <a:gd name="T175" fmla="*/ 0 h 1011"/>
                    <a:gd name="T176" fmla="*/ 497 w 497"/>
                    <a:gd name="T177" fmla="*/ 1011 h 10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7" h="1011">
                      <a:moveTo>
                        <a:pt x="496" y="130"/>
                      </a:moveTo>
                      <a:lnTo>
                        <a:pt x="496" y="796"/>
                      </a:lnTo>
                      <a:lnTo>
                        <a:pt x="481" y="827"/>
                      </a:lnTo>
                      <a:lnTo>
                        <a:pt x="467" y="871"/>
                      </a:lnTo>
                      <a:lnTo>
                        <a:pt x="464" y="862"/>
                      </a:lnTo>
                      <a:lnTo>
                        <a:pt x="457" y="837"/>
                      </a:lnTo>
                      <a:lnTo>
                        <a:pt x="453" y="818"/>
                      </a:lnTo>
                      <a:lnTo>
                        <a:pt x="448" y="794"/>
                      </a:lnTo>
                      <a:lnTo>
                        <a:pt x="447" y="777"/>
                      </a:lnTo>
                      <a:lnTo>
                        <a:pt x="447" y="763"/>
                      </a:lnTo>
                      <a:lnTo>
                        <a:pt x="439" y="774"/>
                      </a:lnTo>
                      <a:lnTo>
                        <a:pt x="422" y="795"/>
                      </a:lnTo>
                      <a:lnTo>
                        <a:pt x="394" y="827"/>
                      </a:lnTo>
                      <a:lnTo>
                        <a:pt x="370" y="861"/>
                      </a:lnTo>
                      <a:lnTo>
                        <a:pt x="346" y="894"/>
                      </a:lnTo>
                      <a:lnTo>
                        <a:pt x="326" y="926"/>
                      </a:lnTo>
                      <a:lnTo>
                        <a:pt x="312" y="952"/>
                      </a:lnTo>
                      <a:lnTo>
                        <a:pt x="302" y="977"/>
                      </a:lnTo>
                      <a:lnTo>
                        <a:pt x="289" y="1010"/>
                      </a:lnTo>
                      <a:lnTo>
                        <a:pt x="286" y="978"/>
                      </a:lnTo>
                      <a:lnTo>
                        <a:pt x="288" y="946"/>
                      </a:lnTo>
                      <a:lnTo>
                        <a:pt x="292" y="920"/>
                      </a:lnTo>
                      <a:lnTo>
                        <a:pt x="296" y="901"/>
                      </a:lnTo>
                      <a:lnTo>
                        <a:pt x="306" y="867"/>
                      </a:lnTo>
                      <a:lnTo>
                        <a:pt x="316" y="841"/>
                      </a:lnTo>
                      <a:lnTo>
                        <a:pt x="327" y="813"/>
                      </a:lnTo>
                      <a:lnTo>
                        <a:pt x="337" y="785"/>
                      </a:lnTo>
                      <a:lnTo>
                        <a:pt x="345" y="760"/>
                      </a:lnTo>
                      <a:lnTo>
                        <a:pt x="347" y="726"/>
                      </a:lnTo>
                      <a:lnTo>
                        <a:pt x="330" y="750"/>
                      </a:lnTo>
                      <a:lnTo>
                        <a:pt x="313" y="766"/>
                      </a:lnTo>
                      <a:lnTo>
                        <a:pt x="297" y="780"/>
                      </a:lnTo>
                      <a:lnTo>
                        <a:pt x="269" y="800"/>
                      </a:lnTo>
                      <a:lnTo>
                        <a:pt x="278" y="761"/>
                      </a:lnTo>
                      <a:lnTo>
                        <a:pt x="284" y="736"/>
                      </a:lnTo>
                      <a:lnTo>
                        <a:pt x="288" y="711"/>
                      </a:lnTo>
                      <a:lnTo>
                        <a:pt x="290" y="699"/>
                      </a:lnTo>
                      <a:lnTo>
                        <a:pt x="272" y="712"/>
                      </a:lnTo>
                      <a:lnTo>
                        <a:pt x="258" y="720"/>
                      </a:lnTo>
                      <a:lnTo>
                        <a:pt x="233" y="732"/>
                      </a:lnTo>
                      <a:lnTo>
                        <a:pt x="207" y="742"/>
                      </a:lnTo>
                      <a:lnTo>
                        <a:pt x="172" y="756"/>
                      </a:lnTo>
                      <a:lnTo>
                        <a:pt x="124" y="781"/>
                      </a:lnTo>
                      <a:lnTo>
                        <a:pt x="94" y="800"/>
                      </a:lnTo>
                      <a:lnTo>
                        <a:pt x="108" y="772"/>
                      </a:lnTo>
                      <a:lnTo>
                        <a:pt x="123" y="753"/>
                      </a:lnTo>
                      <a:lnTo>
                        <a:pt x="156" y="722"/>
                      </a:lnTo>
                      <a:lnTo>
                        <a:pt x="181" y="700"/>
                      </a:lnTo>
                      <a:lnTo>
                        <a:pt x="221" y="660"/>
                      </a:lnTo>
                      <a:lnTo>
                        <a:pt x="201" y="666"/>
                      </a:lnTo>
                      <a:lnTo>
                        <a:pt x="167" y="670"/>
                      </a:lnTo>
                      <a:lnTo>
                        <a:pt x="138" y="674"/>
                      </a:lnTo>
                      <a:lnTo>
                        <a:pt x="109" y="675"/>
                      </a:lnTo>
                      <a:lnTo>
                        <a:pt x="142" y="650"/>
                      </a:lnTo>
                      <a:lnTo>
                        <a:pt x="177" y="621"/>
                      </a:lnTo>
                      <a:lnTo>
                        <a:pt x="190" y="600"/>
                      </a:lnTo>
                      <a:lnTo>
                        <a:pt x="176" y="599"/>
                      </a:lnTo>
                      <a:lnTo>
                        <a:pt x="146" y="603"/>
                      </a:lnTo>
                      <a:lnTo>
                        <a:pt x="122" y="607"/>
                      </a:lnTo>
                      <a:lnTo>
                        <a:pt x="97" y="613"/>
                      </a:lnTo>
                      <a:lnTo>
                        <a:pt x="54" y="627"/>
                      </a:lnTo>
                      <a:lnTo>
                        <a:pt x="19" y="639"/>
                      </a:lnTo>
                      <a:lnTo>
                        <a:pt x="0" y="646"/>
                      </a:lnTo>
                      <a:lnTo>
                        <a:pt x="11" y="635"/>
                      </a:lnTo>
                      <a:lnTo>
                        <a:pt x="67" y="592"/>
                      </a:lnTo>
                      <a:lnTo>
                        <a:pt x="107" y="564"/>
                      </a:lnTo>
                      <a:lnTo>
                        <a:pt x="124" y="555"/>
                      </a:lnTo>
                      <a:lnTo>
                        <a:pt x="191" y="516"/>
                      </a:lnTo>
                      <a:lnTo>
                        <a:pt x="180" y="510"/>
                      </a:lnTo>
                      <a:lnTo>
                        <a:pt x="162" y="501"/>
                      </a:lnTo>
                      <a:lnTo>
                        <a:pt x="146" y="493"/>
                      </a:lnTo>
                      <a:lnTo>
                        <a:pt x="119" y="489"/>
                      </a:lnTo>
                      <a:lnTo>
                        <a:pt x="103" y="489"/>
                      </a:lnTo>
                      <a:lnTo>
                        <a:pt x="143" y="472"/>
                      </a:lnTo>
                      <a:lnTo>
                        <a:pt x="179" y="455"/>
                      </a:lnTo>
                      <a:lnTo>
                        <a:pt x="184" y="453"/>
                      </a:lnTo>
                      <a:lnTo>
                        <a:pt x="185" y="451"/>
                      </a:lnTo>
                      <a:lnTo>
                        <a:pt x="123" y="420"/>
                      </a:lnTo>
                      <a:lnTo>
                        <a:pt x="92" y="409"/>
                      </a:lnTo>
                      <a:lnTo>
                        <a:pt x="74" y="405"/>
                      </a:lnTo>
                      <a:lnTo>
                        <a:pt x="61" y="403"/>
                      </a:lnTo>
                      <a:lnTo>
                        <a:pt x="44" y="401"/>
                      </a:lnTo>
                      <a:lnTo>
                        <a:pt x="14" y="396"/>
                      </a:lnTo>
                      <a:lnTo>
                        <a:pt x="13" y="395"/>
                      </a:lnTo>
                      <a:lnTo>
                        <a:pt x="13" y="394"/>
                      </a:lnTo>
                      <a:lnTo>
                        <a:pt x="25" y="388"/>
                      </a:lnTo>
                      <a:lnTo>
                        <a:pt x="50" y="382"/>
                      </a:lnTo>
                      <a:lnTo>
                        <a:pt x="69" y="379"/>
                      </a:lnTo>
                      <a:lnTo>
                        <a:pt x="94" y="379"/>
                      </a:lnTo>
                      <a:lnTo>
                        <a:pt x="117" y="382"/>
                      </a:lnTo>
                      <a:lnTo>
                        <a:pt x="145" y="381"/>
                      </a:lnTo>
                      <a:lnTo>
                        <a:pt x="171" y="379"/>
                      </a:lnTo>
                      <a:lnTo>
                        <a:pt x="190" y="377"/>
                      </a:lnTo>
                      <a:lnTo>
                        <a:pt x="190" y="375"/>
                      </a:lnTo>
                      <a:lnTo>
                        <a:pt x="167" y="352"/>
                      </a:lnTo>
                      <a:lnTo>
                        <a:pt x="140" y="330"/>
                      </a:lnTo>
                      <a:lnTo>
                        <a:pt x="122" y="319"/>
                      </a:lnTo>
                      <a:lnTo>
                        <a:pt x="121" y="318"/>
                      </a:lnTo>
                      <a:lnTo>
                        <a:pt x="122" y="316"/>
                      </a:lnTo>
                      <a:lnTo>
                        <a:pt x="122" y="315"/>
                      </a:lnTo>
                      <a:lnTo>
                        <a:pt x="142" y="319"/>
                      </a:lnTo>
                      <a:lnTo>
                        <a:pt x="157" y="324"/>
                      </a:lnTo>
                      <a:lnTo>
                        <a:pt x="191" y="329"/>
                      </a:lnTo>
                      <a:lnTo>
                        <a:pt x="204" y="329"/>
                      </a:lnTo>
                      <a:lnTo>
                        <a:pt x="204" y="327"/>
                      </a:lnTo>
                      <a:lnTo>
                        <a:pt x="202" y="325"/>
                      </a:lnTo>
                      <a:lnTo>
                        <a:pt x="200" y="325"/>
                      </a:lnTo>
                      <a:lnTo>
                        <a:pt x="200" y="322"/>
                      </a:lnTo>
                      <a:lnTo>
                        <a:pt x="175" y="293"/>
                      </a:lnTo>
                      <a:lnTo>
                        <a:pt x="150" y="272"/>
                      </a:lnTo>
                      <a:lnTo>
                        <a:pt x="130" y="259"/>
                      </a:lnTo>
                      <a:lnTo>
                        <a:pt x="92" y="242"/>
                      </a:lnTo>
                      <a:lnTo>
                        <a:pt x="86" y="239"/>
                      </a:lnTo>
                      <a:lnTo>
                        <a:pt x="70" y="227"/>
                      </a:lnTo>
                      <a:lnTo>
                        <a:pt x="68" y="225"/>
                      </a:lnTo>
                      <a:lnTo>
                        <a:pt x="68" y="224"/>
                      </a:lnTo>
                      <a:lnTo>
                        <a:pt x="70" y="222"/>
                      </a:lnTo>
                      <a:lnTo>
                        <a:pt x="100" y="219"/>
                      </a:lnTo>
                      <a:lnTo>
                        <a:pt x="126" y="222"/>
                      </a:lnTo>
                      <a:lnTo>
                        <a:pt x="146" y="226"/>
                      </a:lnTo>
                      <a:lnTo>
                        <a:pt x="164" y="233"/>
                      </a:lnTo>
                      <a:lnTo>
                        <a:pt x="188" y="244"/>
                      </a:lnTo>
                      <a:lnTo>
                        <a:pt x="209" y="254"/>
                      </a:lnTo>
                      <a:lnTo>
                        <a:pt x="219" y="257"/>
                      </a:lnTo>
                      <a:lnTo>
                        <a:pt x="245" y="263"/>
                      </a:lnTo>
                      <a:lnTo>
                        <a:pt x="246" y="261"/>
                      </a:lnTo>
                      <a:lnTo>
                        <a:pt x="224" y="206"/>
                      </a:lnTo>
                      <a:lnTo>
                        <a:pt x="221" y="198"/>
                      </a:lnTo>
                      <a:lnTo>
                        <a:pt x="221" y="197"/>
                      </a:lnTo>
                      <a:lnTo>
                        <a:pt x="222" y="196"/>
                      </a:lnTo>
                      <a:lnTo>
                        <a:pt x="245" y="211"/>
                      </a:lnTo>
                      <a:lnTo>
                        <a:pt x="281" y="228"/>
                      </a:lnTo>
                      <a:lnTo>
                        <a:pt x="283" y="228"/>
                      </a:lnTo>
                      <a:lnTo>
                        <a:pt x="285" y="228"/>
                      </a:lnTo>
                      <a:lnTo>
                        <a:pt x="272" y="200"/>
                      </a:lnTo>
                      <a:lnTo>
                        <a:pt x="265" y="175"/>
                      </a:lnTo>
                      <a:lnTo>
                        <a:pt x="263" y="159"/>
                      </a:lnTo>
                      <a:lnTo>
                        <a:pt x="258" y="107"/>
                      </a:lnTo>
                      <a:lnTo>
                        <a:pt x="256" y="81"/>
                      </a:lnTo>
                      <a:lnTo>
                        <a:pt x="253" y="60"/>
                      </a:lnTo>
                      <a:lnTo>
                        <a:pt x="245" y="6"/>
                      </a:lnTo>
                      <a:lnTo>
                        <a:pt x="244" y="2"/>
                      </a:lnTo>
                      <a:lnTo>
                        <a:pt x="245" y="0"/>
                      </a:lnTo>
                      <a:lnTo>
                        <a:pt x="247" y="1"/>
                      </a:lnTo>
                      <a:lnTo>
                        <a:pt x="252" y="8"/>
                      </a:lnTo>
                      <a:lnTo>
                        <a:pt x="267" y="52"/>
                      </a:lnTo>
                      <a:lnTo>
                        <a:pt x="285" y="95"/>
                      </a:lnTo>
                      <a:lnTo>
                        <a:pt x="307" y="135"/>
                      </a:lnTo>
                      <a:lnTo>
                        <a:pt x="319" y="153"/>
                      </a:lnTo>
                      <a:lnTo>
                        <a:pt x="337" y="172"/>
                      </a:lnTo>
                      <a:lnTo>
                        <a:pt x="358" y="194"/>
                      </a:lnTo>
                      <a:lnTo>
                        <a:pt x="362" y="149"/>
                      </a:lnTo>
                      <a:lnTo>
                        <a:pt x="364" y="130"/>
                      </a:lnTo>
                      <a:lnTo>
                        <a:pt x="384" y="155"/>
                      </a:lnTo>
                      <a:lnTo>
                        <a:pt x="404" y="178"/>
                      </a:lnTo>
                      <a:lnTo>
                        <a:pt x="409" y="126"/>
                      </a:lnTo>
                      <a:lnTo>
                        <a:pt x="412" y="83"/>
                      </a:lnTo>
                      <a:lnTo>
                        <a:pt x="413" y="63"/>
                      </a:lnTo>
                      <a:lnTo>
                        <a:pt x="410" y="40"/>
                      </a:lnTo>
                      <a:lnTo>
                        <a:pt x="403" y="9"/>
                      </a:lnTo>
                      <a:lnTo>
                        <a:pt x="402" y="7"/>
                      </a:lnTo>
                      <a:lnTo>
                        <a:pt x="402" y="6"/>
                      </a:lnTo>
                      <a:lnTo>
                        <a:pt x="405" y="5"/>
                      </a:lnTo>
                      <a:lnTo>
                        <a:pt x="406" y="5"/>
                      </a:lnTo>
                      <a:lnTo>
                        <a:pt x="419" y="24"/>
                      </a:lnTo>
                      <a:lnTo>
                        <a:pt x="431" y="49"/>
                      </a:lnTo>
                      <a:lnTo>
                        <a:pt x="454" y="111"/>
                      </a:lnTo>
                      <a:lnTo>
                        <a:pt x="460" y="126"/>
                      </a:lnTo>
                      <a:lnTo>
                        <a:pt x="465" y="134"/>
                      </a:lnTo>
                      <a:lnTo>
                        <a:pt x="472" y="147"/>
                      </a:lnTo>
                      <a:lnTo>
                        <a:pt x="481" y="157"/>
                      </a:lnTo>
                      <a:lnTo>
                        <a:pt x="496" y="130"/>
                      </a:lnTo>
                    </a:path>
                  </a:pathLst>
                </a:custGeom>
                <a:solidFill>
                  <a:srgbClr val="FAFD00"/>
                </a:solidFill>
                <a:ln w="12700" cap="rnd">
                  <a:solidFill>
                    <a:srgbClr val="000000"/>
                  </a:solidFill>
                  <a:round/>
                  <a:headEnd/>
                  <a:tailEnd/>
                </a:ln>
              </p:spPr>
              <p:txBody>
                <a:bodyPr/>
                <a:lstStyle/>
                <a:p>
                  <a:endParaRPr lang="en-US"/>
                </a:p>
              </p:txBody>
            </p:sp>
            <p:sp>
              <p:nvSpPr>
                <p:cNvPr id="22651" name="Freeform 13"/>
                <p:cNvSpPr>
                  <a:spLocks/>
                </p:cNvSpPr>
                <p:nvPr/>
              </p:nvSpPr>
              <p:spPr bwMode="auto">
                <a:xfrm>
                  <a:off x="303" y="1274"/>
                  <a:ext cx="392" cy="489"/>
                </a:xfrm>
                <a:custGeom>
                  <a:avLst/>
                  <a:gdLst>
                    <a:gd name="T0" fmla="*/ 207 w 392"/>
                    <a:gd name="T1" fmla="*/ 448 h 489"/>
                    <a:gd name="T2" fmla="*/ 217 w 392"/>
                    <a:gd name="T3" fmla="*/ 373 h 489"/>
                    <a:gd name="T4" fmla="*/ 240 w 392"/>
                    <a:gd name="T5" fmla="*/ 320 h 489"/>
                    <a:gd name="T6" fmla="*/ 292 w 392"/>
                    <a:gd name="T7" fmla="*/ 258 h 489"/>
                    <a:gd name="T8" fmla="*/ 359 w 392"/>
                    <a:gd name="T9" fmla="*/ 216 h 489"/>
                    <a:gd name="T10" fmla="*/ 380 w 392"/>
                    <a:gd name="T11" fmla="*/ 160 h 489"/>
                    <a:gd name="T12" fmla="*/ 340 w 392"/>
                    <a:gd name="T13" fmla="*/ 149 h 489"/>
                    <a:gd name="T14" fmla="*/ 333 w 392"/>
                    <a:gd name="T15" fmla="*/ 177 h 489"/>
                    <a:gd name="T16" fmla="*/ 280 w 392"/>
                    <a:gd name="T17" fmla="*/ 115 h 489"/>
                    <a:gd name="T18" fmla="*/ 228 w 392"/>
                    <a:gd name="T19" fmla="*/ 0 h 489"/>
                    <a:gd name="T20" fmla="*/ 238 w 392"/>
                    <a:gd name="T21" fmla="*/ 80 h 489"/>
                    <a:gd name="T22" fmla="*/ 245 w 392"/>
                    <a:gd name="T23" fmla="*/ 147 h 489"/>
                    <a:gd name="T24" fmla="*/ 255 w 392"/>
                    <a:gd name="T25" fmla="*/ 178 h 489"/>
                    <a:gd name="T26" fmla="*/ 222 w 392"/>
                    <a:gd name="T27" fmla="*/ 192 h 489"/>
                    <a:gd name="T28" fmla="*/ 231 w 392"/>
                    <a:gd name="T29" fmla="*/ 244 h 489"/>
                    <a:gd name="T30" fmla="*/ 164 w 392"/>
                    <a:gd name="T31" fmla="*/ 223 h 489"/>
                    <a:gd name="T32" fmla="*/ 122 w 392"/>
                    <a:gd name="T33" fmla="*/ 205 h 489"/>
                    <a:gd name="T34" fmla="*/ 56 w 392"/>
                    <a:gd name="T35" fmla="*/ 201 h 489"/>
                    <a:gd name="T36" fmla="*/ 106 w 392"/>
                    <a:gd name="T37" fmla="*/ 226 h 489"/>
                    <a:gd name="T38" fmla="*/ 152 w 392"/>
                    <a:gd name="T39" fmla="*/ 261 h 489"/>
                    <a:gd name="T40" fmla="*/ 194 w 392"/>
                    <a:gd name="T41" fmla="*/ 309 h 489"/>
                    <a:gd name="T42" fmla="*/ 136 w 392"/>
                    <a:gd name="T43" fmla="*/ 302 h 489"/>
                    <a:gd name="T44" fmla="*/ 148 w 392"/>
                    <a:gd name="T45" fmla="*/ 323 h 489"/>
                    <a:gd name="T46" fmla="*/ 147 w 392"/>
                    <a:gd name="T47" fmla="*/ 357 h 489"/>
                    <a:gd name="T48" fmla="*/ 121 w 392"/>
                    <a:gd name="T49" fmla="*/ 359 h 489"/>
                    <a:gd name="T50" fmla="*/ 76 w 392"/>
                    <a:gd name="T51" fmla="*/ 357 h 489"/>
                    <a:gd name="T52" fmla="*/ 28 w 392"/>
                    <a:gd name="T53" fmla="*/ 359 h 489"/>
                    <a:gd name="T54" fmla="*/ 0 w 392"/>
                    <a:gd name="T55" fmla="*/ 368 h 489"/>
                    <a:gd name="T56" fmla="*/ 39 w 392"/>
                    <a:gd name="T57" fmla="*/ 371 h 489"/>
                    <a:gd name="T58" fmla="*/ 105 w 392"/>
                    <a:gd name="T59" fmla="*/ 390 h 489"/>
                    <a:gd name="T60" fmla="*/ 152 w 392"/>
                    <a:gd name="T61" fmla="*/ 435 h 489"/>
                    <a:gd name="T62" fmla="*/ 124 w 392"/>
                    <a:gd name="T63" fmla="*/ 462 h 489"/>
                    <a:gd name="T64" fmla="*/ 157 w 392"/>
                    <a:gd name="T65" fmla="*/ 477 h 489"/>
                    <a:gd name="T66" fmla="*/ 208 w 392"/>
                    <a:gd name="T67" fmla="*/ 482 h 4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2"/>
                    <a:gd name="T103" fmla="*/ 0 h 489"/>
                    <a:gd name="T104" fmla="*/ 392 w 392"/>
                    <a:gd name="T105" fmla="*/ 489 h 4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2" h="489">
                      <a:moveTo>
                        <a:pt x="208" y="482"/>
                      </a:moveTo>
                      <a:lnTo>
                        <a:pt x="207" y="448"/>
                      </a:lnTo>
                      <a:lnTo>
                        <a:pt x="210" y="406"/>
                      </a:lnTo>
                      <a:lnTo>
                        <a:pt x="217" y="373"/>
                      </a:lnTo>
                      <a:lnTo>
                        <a:pt x="228" y="344"/>
                      </a:lnTo>
                      <a:lnTo>
                        <a:pt x="240" y="320"/>
                      </a:lnTo>
                      <a:lnTo>
                        <a:pt x="262" y="289"/>
                      </a:lnTo>
                      <a:lnTo>
                        <a:pt x="292" y="258"/>
                      </a:lnTo>
                      <a:lnTo>
                        <a:pt x="321" y="235"/>
                      </a:lnTo>
                      <a:lnTo>
                        <a:pt x="359" y="216"/>
                      </a:lnTo>
                      <a:lnTo>
                        <a:pt x="391" y="205"/>
                      </a:lnTo>
                      <a:lnTo>
                        <a:pt x="380" y="160"/>
                      </a:lnTo>
                      <a:lnTo>
                        <a:pt x="342" y="117"/>
                      </a:lnTo>
                      <a:lnTo>
                        <a:pt x="340" y="149"/>
                      </a:lnTo>
                      <a:lnTo>
                        <a:pt x="338" y="175"/>
                      </a:lnTo>
                      <a:lnTo>
                        <a:pt x="333" y="177"/>
                      </a:lnTo>
                      <a:lnTo>
                        <a:pt x="302" y="143"/>
                      </a:lnTo>
                      <a:lnTo>
                        <a:pt x="280" y="115"/>
                      </a:lnTo>
                      <a:lnTo>
                        <a:pt x="258" y="74"/>
                      </a:lnTo>
                      <a:lnTo>
                        <a:pt x="228" y="0"/>
                      </a:lnTo>
                      <a:lnTo>
                        <a:pt x="236" y="50"/>
                      </a:lnTo>
                      <a:lnTo>
                        <a:pt x="238" y="80"/>
                      </a:lnTo>
                      <a:lnTo>
                        <a:pt x="243" y="122"/>
                      </a:lnTo>
                      <a:lnTo>
                        <a:pt x="245" y="147"/>
                      </a:lnTo>
                      <a:lnTo>
                        <a:pt x="250" y="165"/>
                      </a:lnTo>
                      <a:lnTo>
                        <a:pt x="255" y="178"/>
                      </a:lnTo>
                      <a:lnTo>
                        <a:pt x="270" y="212"/>
                      </a:lnTo>
                      <a:lnTo>
                        <a:pt x="222" y="192"/>
                      </a:lnTo>
                      <a:lnTo>
                        <a:pt x="206" y="181"/>
                      </a:lnTo>
                      <a:lnTo>
                        <a:pt x="231" y="244"/>
                      </a:lnTo>
                      <a:lnTo>
                        <a:pt x="183" y="234"/>
                      </a:lnTo>
                      <a:lnTo>
                        <a:pt x="164" y="223"/>
                      </a:lnTo>
                      <a:lnTo>
                        <a:pt x="142" y="213"/>
                      </a:lnTo>
                      <a:lnTo>
                        <a:pt x="122" y="205"/>
                      </a:lnTo>
                      <a:lnTo>
                        <a:pt x="89" y="199"/>
                      </a:lnTo>
                      <a:lnTo>
                        <a:pt x="56" y="201"/>
                      </a:lnTo>
                      <a:lnTo>
                        <a:pt x="83" y="214"/>
                      </a:lnTo>
                      <a:lnTo>
                        <a:pt x="106" y="226"/>
                      </a:lnTo>
                      <a:lnTo>
                        <a:pt x="127" y="240"/>
                      </a:lnTo>
                      <a:lnTo>
                        <a:pt x="152" y="261"/>
                      </a:lnTo>
                      <a:lnTo>
                        <a:pt x="169" y="279"/>
                      </a:lnTo>
                      <a:lnTo>
                        <a:pt x="194" y="309"/>
                      </a:lnTo>
                      <a:lnTo>
                        <a:pt x="165" y="307"/>
                      </a:lnTo>
                      <a:lnTo>
                        <a:pt x="136" y="302"/>
                      </a:lnTo>
                      <a:lnTo>
                        <a:pt x="116" y="297"/>
                      </a:lnTo>
                      <a:lnTo>
                        <a:pt x="148" y="323"/>
                      </a:lnTo>
                      <a:lnTo>
                        <a:pt x="178" y="355"/>
                      </a:lnTo>
                      <a:lnTo>
                        <a:pt x="147" y="357"/>
                      </a:lnTo>
                      <a:lnTo>
                        <a:pt x="132" y="357"/>
                      </a:lnTo>
                      <a:lnTo>
                        <a:pt x="121" y="359"/>
                      </a:lnTo>
                      <a:lnTo>
                        <a:pt x="88" y="359"/>
                      </a:lnTo>
                      <a:lnTo>
                        <a:pt x="76" y="357"/>
                      </a:lnTo>
                      <a:lnTo>
                        <a:pt x="52" y="356"/>
                      </a:lnTo>
                      <a:lnTo>
                        <a:pt x="28" y="359"/>
                      </a:lnTo>
                      <a:lnTo>
                        <a:pt x="11" y="362"/>
                      </a:lnTo>
                      <a:lnTo>
                        <a:pt x="0" y="368"/>
                      </a:lnTo>
                      <a:lnTo>
                        <a:pt x="22" y="368"/>
                      </a:lnTo>
                      <a:lnTo>
                        <a:pt x="39" y="371"/>
                      </a:lnTo>
                      <a:lnTo>
                        <a:pt x="72" y="379"/>
                      </a:lnTo>
                      <a:lnTo>
                        <a:pt x="105" y="390"/>
                      </a:lnTo>
                      <a:lnTo>
                        <a:pt x="172" y="424"/>
                      </a:lnTo>
                      <a:lnTo>
                        <a:pt x="152" y="435"/>
                      </a:lnTo>
                      <a:lnTo>
                        <a:pt x="102" y="457"/>
                      </a:lnTo>
                      <a:lnTo>
                        <a:pt x="124" y="462"/>
                      </a:lnTo>
                      <a:lnTo>
                        <a:pt x="142" y="468"/>
                      </a:lnTo>
                      <a:lnTo>
                        <a:pt x="157" y="477"/>
                      </a:lnTo>
                      <a:lnTo>
                        <a:pt x="175" y="488"/>
                      </a:lnTo>
                      <a:lnTo>
                        <a:pt x="208" y="482"/>
                      </a:lnTo>
                    </a:path>
                  </a:pathLst>
                </a:custGeom>
                <a:solidFill>
                  <a:srgbClr val="FF8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52" name="Freeform 14"/>
                <p:cNvSpPr>
                  <a:spLocks/>
                </p:cNvSpPr>
                <p:nvPr/>
              </p:nvSpPr>
              <p:spPr bwMode="auto">
                <a:xfrm>
                  <a:off x="303" y="1759"/>
                  <a:ext cx="811" cy="476"/>
                </a:xfrm>
                <a:custGeom>
                  <a:avLst/>
                  <a:gdLst>
                    <a:gd name="T0" fmla="*/ 99 w 811"/>
                    <a:gd name="T1" fmla="*/ 50 h 476"/>
                    <a:gd name="T2" fmla="*/ 15 w 811"/>
                    <a:gd name="T3" fmla="*/ 110 h 476"/>
                    <a:gd name="T4" fmla="*/ 83 w 811"/>
                    <a:gd name="T5" fmla="*/ 95 h 476"/>
                    <a:gd name="T6" fmla="*/ 131 w 811"/>
                    <a:gd name="T7" fmla="*/ 87 h 476"/>
                    <a:gd name="T8" fmla="*/ 170 w 811"/>
                    <a:gd name="T9" fmla="*/ 85 h 476"/>
                    <a:gd name="T10" fmla="*/ 173 w 811"/>
                    <a:gd name="T11" fmla="*/ 91 h 476"/>
                    <a:gd name="T12" fmla="*/ 136 w 811"/>
                    <a:gd name="T13" fmla="*/ 133 h 476"/>
                    <a:gd name="T14" fmla="*/ 102 w 811"/>
                    <a:gd name="T15" fmla="*/ 160 h 476"/>
                    <a:gd name="T16" fmla="*/ 190 w 811"/>
                    <a:gd name="T17" fmla="*/ 146 h 476"/>
                    <a:gd name="T18" fmla="*/ 204 w 811"/>
                    <a:gd name="T19" fmla="*/ 149 h 476"/>
                    <a:gd name="T20" fmla="*/ 161 w 811"/>
                    <a:gd name="T21" fmla="*/ 193 h 476"/>
                    <a:gd name="T22" fmla="*/ 90 w 811"/>
                    <a:gd name="T23" fmla="*/ 263 h 476"/>
                    <a:gd name="T24" fmla="*/ 95 w 811"/>
                    <a:gd name="T25" fmla="*/ 267 h 476"/>
                    <a:gd name="T26" fmla="*/ 200 w 811"/>
                    <a:gd name="T27" fmla="*/ 218 h 476"/>
                    <a:gd name="T28" fmla="*/ 248 w 811"/>
                    <a:gd name="T29" fmla="*/ 195 h 476"/>
                    <a:gd name="T30" fmla="*/ 271 w 811"/>
                    <a:gd name="T31" fmla="*/ 180 h 476"/>
                    <a:gd name="T32" fmla="*/ 262 w 811"/>
                    <a:gd name="T33" fmla="*/ 240 h 476"/>
                    <a:gd name="T34" fmla="*/ 289 w 811"/>
                    <a:gd name="T35" fmla="*/ 249 h 476"/>
                    <a:gd name="T36" fmla="*/ 327 w 811"/>
                    <a:gd name="T37" fmla="*/ 204 h 476"/>
                    <a:gd name="T38" fmla="*/ 326 w 811"/>
                    <a:gd name="T39" fmla="*/ 249 h 476"/>
                    <a:gd name="T40" fmla="*/ 295 w 811"/>
                    <a:gd name="T41" fmla="*/ 337 h 476"/>
                    <a:gd name="T42" fmla="*/ 272 w 811"/>
                    <a:gd name="T43" fmla="*/ 411 h 476"/>
                    <a:gd name="T44" fmla="*/ 268 w 811"/>
                    <a:gd name="T45" fmla="*/ 475 h 476"/>
                    <a:gd name="T46" fmla="*/ 280 w 811"/>
                    <a:gd name="T47" fmla="*/ 445 h 476"/>
                    <a:gd name="T48" fmla="*/ 340 w 811"/>
                    <a:gd name="T49" fmla="*/ 346 h 476"/>
                    <a:gd name="T50" fmla="*/ 426 w 811"/>
                    <a:gd name="T51" fmla="*/ 236 h 476"/>
                    <a:gd name="T52" fmla="*/ 430 w 811"/>
                    <a:gd name="T53" fmla="*/ 240 h 476"/>
                    <a:gd name="T54" fmla="*/ 435 w 811"/>
                    <a:gd name="T55" fmla="*/ 315 h 476"/>
                    <a:gd name="T56" fmla="*/ 455 w 811"/>
                    <a:gd name="T57" fmla="*/ 306 h 476"/>
                    <a:gd name="T58" fmla="*/ 493 w 811"/>
                    <a:gd name="T59" fmla="*/ 238 h 476"/>
                    <a:gd name="T60" fmla="*/ 498 w 811"/>
                    <a:gd name="T61" fmla="*/ 266 h 476"/>
                    <a:gd name="T62" fmla="*/ 561 w 811"/>
                    <a:gd name="T63" fmla="*/ 368 h 476"/>
                    <a:gd name="T64" fmla="*/ 603 w 811"/>
                    <a:gd name="T65" fmla="*/ 460 h 476"/>
                    <a:gd name="T66" fmla="*/ 608 w 811"/>
                    <a:gd name="T67" fmla="*/ 450 h 476"/>
                    <a:gd name="T68" fmla="*/ 601 w 811"/>
                    <a:gd name="T69" fmla="*/ 320 h 476"/>
                    <a:gd name="T70" fmla="*/ 578 w 811"/>
                    <a:gd name="T71" fmla="*/ 222 h 476"/>
                    <a:gd name="T72" fmla="*/ 584 w 811"/>
                    <a:gd name="T73" fmla="*/ 228 h 476"/>
                    <a:gd name="T74" fmla="*/ 626 w 811"/>
                    <a:gd name="T75" fmla="*/ 262 h 476"/>
                    <a:gd name="T76" fmla="*/ 655 w 811"/>
                    <a:gd name="T77" fmla="*/ 279 h 476"/>
                    <a:gd name="T78" fmla="*/ 633 w 811"/>
                    <a:gd name="T79" fmla="*/ 204 h 476"/>
                    <a:gd name="T80" fmla="*/ 681 w 811"/>
                    <a:gd name="T81" fmla="*/ 211 h 476"/>
                    <a:gd name="T82" fmla="*/ 800 w 811"/>
                    <a:gd name="T83" fmla="*/ 245 h 476"/>
                    <a:gd name="T84" fmla="*/ 708 w 811"/>
                    <a:gd name="T85" fmla="*/ 182 h 476"/>
                    <a:gd name="T86" fmla="*/ 662 w 811"/>
                    <a:gd name="T87" fmla="*/ 189 h 476"/>
                    <a:gd name="T88" fmla="*/ 553 w 811"/>
                    <a:gd name="T89" fmla="*/ 201 h 476"/>
                    <a:gd name="T90" fmla="*/ 514 w 811"/>
                    <a:gd name="T91" fmla="*/ 210 h 476"/>
                    <a:gd name="T92" fmla="*/ 422 w 811"/>
                    <a:gd name="T93" fmla="*/ 212 h 476"/>
                    <a:gd name="T94" fmla="*/ 328 w 811"/>
                    <a:gd name="T95" fmla="*/ 178 h 476"/>
                    <a:gd name="T96" fmla="*/ 254 w 811"/>
                    <a:gd name="T97" fmla="*/ 109 h 476"/>
                    <a:gd name="T98" fmla="*/ 217 w 811"/>
                    <a:gd name="T99" fmla="*/ 33 h 4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
                    <a:gd name="T151" fmla="*/ 0 h 476"/>
                    <a:gd name="T152" fmla="*/ 811 w 811"/>
                    <a:gd name="T153" fmla="*/ 476 h 4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 h="476">
                      <a:moveTo>
                        <a:pt x="209" y="0"/>
                      </a:moveTo>
                      <a:lnTo>
                        <a:pt x="175" y="6"/>
                      </a:lnTo>
                      <a:lnTo>
                        <a:pt x="99" y="50"/>
                      </a:lnTo>
                      <a:lnTo>
                        <a:pt x="83" y="60"/>
                      </a:lnTo>
                      <a:lnTo>
                        <a:pt x="43" y="87"/>
                      </a:lnTo>
                      <a:lnTo>
                        <a:pt x="15" y="110"/>
                      </a:lnTo>
                      <a:lnTo>
                        <a:pt x="0" y="123"/>
                      </a:lnTo>
                      <a:lnTo>
                        <a:pt x="32" y="111"/>
                      </a:lnTo>
                      <a:lnTo>
                        <a:pt x="83" y="95"/>
                      </a:lnTo>
                      <a:lnTo>
                        <a:pt x="98" y="92"/>
                      </a:lnTo>
                      <a:lnTo>
                        <a:pt x="120" y="88"/>
                      </a:lnTo>
                      <a:lnTo>
                        <a:pt x="131" y="87"/>
                      </a:lnTo>
                      <a:lnTo>
                        <a:pt x="143" y="86"/>
                      </a:lnTo>
                      <a:lnTo>
                        <a:pt x="168" y="83"/>
                      </a:lnTo>
                      <a:lnTo>
                        <a:pt x="170" y="85"/>
                      </a:lnTo>
                      <a:lnTo>
                        <a:pt x="171" y="87"/>
                      </a:lnTo>
                      <a:lnTo>
                        <a:pt x="173" y="89"/>
                      </a:lnTo>
                      <a:lnTo>
                        <a:pt x="173" y="91"/>
                      </a:lnTo>
                      <a:lnTo>
                        <a:pt x="173" y="93"/>
                      </a:lnTo>
                      <a:lnTo>
                        <a:pt x="160" y="111"/>
                      </a:lnTo>
                      <a:lnTo>
                        <a:pt x="136" y="133"/>
                      </a:lnTo>
                      <a:lnTo>
                        <a:pt x="100" y="160"/>
                      </a:lnTo>
                      <a:lnTo>
                        <a:pt x="101" y="160"/>
                      </a:lnTo>
                      <a:lnTo>
                        <a:pt x="102" y="160"/>
                      </a:lnTo>
                      <a:lnTo>
                        <a:pt x="161" y="153"/>
                      </a:lnTo>
                      <a:lnTo>
                        <a:pt x="177" y="150"/>
                      </a:lnTo>
                      <a:lnTo>
                        <a:pt x="190" y="146"/>
                      </a:lnTo>
                      <a:lnTo>
                        <a:pt x="203" y="142"/>
                      </a:lnTo>
                      <a:lnTo>
                        <a:pt x="204" y="144"/>
                      </a:lnTo>
                      <a:lnTo>
                        <a:pt x="204" y="149"/>
                      </a:lnTo>
                      <a:lnTo>
                        <a:pt x="200" y="154"/>
                      </a:lnTo>
                      <a:lnTo>
                        <a:pt x="164" y="189"/>
                      </a:lnTo>
                      <a:lnTo>
                        <a:pt x="161" y="193"/>
                      </a:lnTo>
                      <a:lnTo>
                        <a:pt x="139" y="212"/>
                      </a:lnTo>
                      <a:lnTo>
                        <a:pt x="109" y="240"/>
                      </a:lnTo>
                      <a:lnTo>
                        <a:pt x="90" y="263"/>
                      </a:lnTo>
                      <a:lnTo>
                        <a:pt x="83" y="275"/>
                      </a:lnTo>
                      <a:lnTo>
                        <a:pt x="95" y="267"/>
                      </a:lnTo>
                      <a:lnTo>
                        <a:pt x="141" y="243"/>
                      </a:lnTo>
                      <a:lnTo>
                        <a:pt x="179" y="227"/>
                      </a:lnTo>
                      <a:lnTo>
                        <a:pt x="200" y="218"/>
                      </a:lnTo>
                      <a:lnTo>
                        <a:pt x="217" y="212"/>
                      </a:lnTo>
                      <a:lnTo>
                        <a:pt x="235" y="204"/>
                      </a:lnTo>
                      <a:lnTo>
                        <a:pt x="248" y="195"/>
                      </a:lnTo>
                      <a:lnTo>
                        <a:pt x="267" y="178"/>
                      </a:lnTo>
                      <a:lnTo>
                        <a:pt x="270" y="178"/>
                      </a:lnTo>
                      <a:lnTo>
                        <a:pt x="271" y="180"/>
                      </a:lnTo>
                      <a:lnTo>
                        <a:pt x="269" y="200"/>
                      </a:lnTo>
                      <a:lnTo>
                        <a:pt x="266" y="221"/>
                      </a:lnTo>
                      <a:lnTo>
                        <a:pt x="262" y="240"/>
                      </a:lnTo>
                      <a:lnTo>
                        <a:pt x="253" y="277"/>
                      </a:lnTo>
                      <a:lnTo>
                        <a:pt x="269" y="266"/>
                      </a:lnTo>
                      <a:lnTo>
                        <a:pt x="289" y="249"/>
                      </a:lnTo>
                      <a:lnTo>
                        <a:pt x="306" y="231"/>
                      </a:lnTo>
                      <a:lnTo>
                        <a:pt x="324" y="204"/>
                      </a:lnTo>
                      <a:lnTo>
                        <a:pt x="327" y="204"/>
                      </a:lnTo>
                      <a:lnTo>
                        <a:pt x="328" y="205"/>
                      </a:lnTo>
                      <a:lnTo>
                        <a:pt x="329" y="211"/>
                      </a:lnTo>
                      <a:lnTo>
                        <a:pt x="326" y="249"/>
                      </a:lnTo>
                      <a:lnTo>
                        <a:pt x="319" y="272"/>
                      </a:lnTo>
                      <a:lnTo>
                        <a:pt x="307" y="306"/>
                      </a:lnTo>
                      <a:lnTo>
                        <a:pt x="295" y="337"/>
                      </a:lnTo>
                      <a:lnTo>
                        <a:pt x="286" y="357"/>
                      </a:lnTo>
                      <a:lnTo>
                        <a:pt x="276" y="396"/>
                      </a:lnTo>
                      <a:lnTo>
                        <a:pt x="272" y="411"/>
                      </a:lnTo>
                      <a:lnTo>
                        <a:pt x="271" y="420"/>
                      </a:lnTo>
                      <a:lnTo>
                        <a:pt x="267" y="458"/>
                      </a:lnTo>
                      <a:lnTo>
                        <a:pt x="268" y="475"/>
                      </a:lnTo>
                      <a:lnTo>
                        <a:pt x="269" y="474"/>
                      </a:lnTo>
                      <a:lnTo>
                        <a:pt x="270" y="470"/>
                      </a:lnTo>
                      <a:lnTo>
                        <a:pt x="280" y="445"/>
                      </a:lnTo>
                      <a:lnTo>
                        <a:pt x="297" y="409"/>
                      </a:lnTo>
                      <a:lnTo>
                        <a:pt x="310" y="387"/>
                      </a:lnTo>
                      <a:lnTo>
                        <a:pt x="340" y="346"/>
                      </a:lnTo>
                      <a:lnTo>
                        <a:pt x="365" y="314"/>
                      </a:lnTo>
                      <a:lnTo>
                        <a:pt x="411" y="259"/>
                      </a:lnTo>
                      <a:lnTo>
                        <a:pt x="426" y="236"/>
                      </a:lnTo>
                      <a:lnTo>
                        <a:pt x="428" y="236"/>
                      </a:lnTo>
                      <a:lnTo>
                        <a:pt x="429" y="238"/>
                      </a:lnTo>
                      <a:lnTo>
                        <a:pt x="430" y="240"/>
                      </a:lnTo>
                      <a:lnTo>
                        <a:pt x="428" y="261"/>
                      </a:lnTo>
                      <a:lnTo>
                        <a:pt x="430" y="289"/>
                      </a:lnTo>
                      <a:lnTo>
                        <a:pt x="435" y="315"/>
                      </a:lnTo>
                      <a:lnTo>
                        <a:pt x="444" y="340"/>
                      </a:lnTo>
                      <a:lnTo>
                        <a:pt x="444" y="339"/>
                      </a:lnTo>
                      <a:lnTo>
                        <a:pt x="455" y="306"/>
                      </a:lnTo>
                      <a:lnTo>
                        <a:pt x="473" y="271"/>
                      </a:lnTo>
                      <a:lnTo>
                        <a:pt x="492" y="238"/>
                      </a:lnTo>
                      <a:lnTo>
                        <a:pt x="493" y="238"/>
                      </a:lnTo>
                      <a:lnTo>
                        <a:pt x="494" y="238"/>
                      </a:lnTo>
                      <a:lnTo>
                        <a:pt x="494" y="246"/>
                      </a:lnTo>
                      <a:lnTo>
                        <a:pt x="498" y="266"/>
                      </a:lnTo>
                      <a:lnTo>
                        <a:pt x="505" y="283"/>
                      </a:lnTo>
                      <a:lnTo>
                        <a:pt x="525" y="318"/>
                      </a:lnTo>
                      <a:lnTo>
                        <a:pt x="561" y="368"/>
                      </a:lnTo>
                      <a:lnTo>
                        <a:pt x="574" y="391"/>
                      </a:lnTo>
                      <a:lnTo>
                        <a:pt x="589" y="423"/>
                      </a:lnTo>
                      <a:lnTo>
                        <a:pt x="603" y="460"/>
                      </a:lnTo>
                      <a:lnTo>
                        <a:pt x="606" y="466"/>
                      </a:lnTo>
                      <a:lnTo>
                        <a:pt x="606" y="465"/>
                      </a:lnTo>
                      <a:lnTo>
                        <a:pt x="608" y="450"/>
                      </a:lnTo>
                      <a:lnTo>
                        <a:pt x="609" y="413"/>
                      </a:lnTo>
                      <a:lnTo>
                        <a:pt x="606" y="362"/>
                      </a:lnTo>
                      <a:lnTo>
                        <a:pt x="601" y="320"/>
                      </a:lnTo>
                      <a:lnTo>
                        <a:pt x="578" y="241"/>
                      </a:lnTo>
                      <a:lnTo>
                        <a:pt x="576" y="225"/>
                      </a:lnTo>
                      <a:lnTo>
                        <a:pt x="578" y="222"/>
                      </a:lnTo>
                      <a:lnTo>
                        <a:pt x="580" y="221"/>
                      </a:lnTo>
                      <a:lnTo>
                        <a:pt x="582" y="223"/>
                      </a:lnTo>
                      <a:lnTo>
                        <a:pt x="584" y="228"/>
                      </a:lnTo>
                      <a:lnTo>
                        <a:pt x="596" y="242"/>
                      </a:lnTo>
                      <a:lnTo>
                        <a:pt x="621" y="259"/>
                      </a:lnTo>
                      <a:lnTo>
                        <a:pt x="626" y="262"/>
                      </a:lnTo>
                      <a:lnTo>
                        <a:pt x="631" y="266"/>
                      </a:lnTo>
                      <a:lnTo>
                        <a:pt x="648" y="276"/>
                      </a:lnTo>
                      <a:lnTo>
                        <a:pt x="655" y="279"/>
                      </a:lnTo>
                      <a:lnTo>
                        <a:pt x="651" y="272"/>
                      </a:lnTo>
                      <a:lnTo>
                        <a:pt x="642" y="245"/>
                      </a:lnTo>
                      <a:lnTo>
                        <a:pt x="633" y="204"/>
                      </a:lnTo>
                      <a:lnTo>
                        <a:pt x="636" y="200"/>
                      </a:lnTo>
                      <a:lnTo>
                        <a:pt x="651" y="201"/>
                      </a:lnTo>
                      <a:lnTo>
                        <a:pt x="681" y="211"/>
                      </a:lnTo>
                      <a:lnTo>
                        <a:pt x="773" y="243"/>
                      </a:lnTo>
                      <a:lnTo>
                        <a:pt x="810" y="261"/>
                      </a:lnTo>
                      <a:lnTo>
                        <a:pt x="800" y="245"/>
                      </a:lnTo>
                      <a:lnTo>
                        <a:pt x="774" y="217"/>
                      </a:lnTo>
                      <a:lnTo>
                        <a:pt x="738" y="181"/>
                      </a:lnTo>
                      <a:lnTo>
                        <a:pt x="708" y="182"/>
                      </a:lnTo>
                      <a:lnTo>
                        <a:pt x="695" y="184"/>
                      </a:lnTo>
                      <a:lnTo>
                        <a:pt x="688" y="186"/>
                      </a:lnTo>
                      <a:lnTo>
                        <a:pt x="662" y="189"/>
                      </a:lnTo>
                      <a:lnTo>
                        <a:pt x="654" y="191"/>
                      </a:lnTo>
                      <a:lnTo>
                        <a:pt x="602" y="196"/>
                      </a:lnTo>
                      <a:lnTo>
                        <a:pt x="553" y="201"/>
                      </a:lnTo>
                      <a:lnTo>
                        <a:pt x="536" y="203"/>
                      </a:lnTo>
                      <a:lnTo>
                        <a:pt x="532" y="205"/>
                      </a:lnTo>
                      <a:lnTo>
                        <a:pt x="514" y="210"/>
                      </a:lnTo>
                      <a:lnTo>
                        <a:pt x="482" y="214"/>
                      </a:lnTo>
                      <a:lnTo>
                        <a:pt x="452" y="215"/>
                      </a:lnTo>
                      <a:lnTo>
                        <a:pt x="422" y="212"/>
                      </a:lnTo>
                      <a:lnTo>
                        <a:pt x="391" y="206"/>
                      </a:lnTo>
                      <a:lnTo>
                        <a:pt x="358" y="194"/>
                      </a:lnTo>
                      <a:lnTo>
                        <a:pt x="328" y="178"/>
                      </a:lnTo>
                      <a:lnTo>
                        <a:pt x="300" y="158"/>
                      </a:lnTo>
                      <a:lnTo>
                        <a:pt x="276" y="136"/>
                      </a:lnTo>
                      <a:lnTo>
                        <a:pt x="254" y="109"/>
                      </a:lnTo>
                      <a:lnTo>
                        <a:pt x="239" y="85"/>
                      </a:lnTo>
                      <a:lnTo>
                        <a:pt x="230" y="68"/>
                      </a:lnTo>
                      <a:lnTo>
                        <a:pt x="217" y="33"/>
                      </a:lnTo>
                      <a:lnTo>
                        <a:pt x="209" y="0"/>
                      </a:lnTo>
                    </a:path>
                  </a:pathLst>
                </a:custGeom>
                <a:solidFill>
                  <a:srgbClr val="FF8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53" name="Freeform 15"/>
                <p:cNvSpPr>
                  <a:spLocks/>
                </p:cNvSpPr>
                <p:nvPr/>
              </p:nvSpPr>
              <p:spPr bwMode="auto">
                <a:xfrm>
                  <a:off x="687" y="1263"/>
                  <a:ext cx="548" cy="382"/>
                </a:xfrm>
                <a:custGeom>
                  <a:avLst/>
                  <a:gdLst>
                    <a:gd name="T0" fmla="*/ 33 w 548"/>
                    <a:gd name="T1" fmla="*/ 210 h 382"/>
                    <a:gd name="T2" fmla="*/ 75 w 548"/>
                    <a:gd name="T3" fmla="*/ 192 h 382"/>
                    <a:gd name="T4" fmla="*/ 97 w 548"/>
                    <a:gd name="T5" fmla="*/ 178 h 382"/>
                    <a:gd name="T6" fmla="*/ 102 w 548"/>
                    <a:gd name="T7" fmla="*/ 188 h 382"/>
                    <a:gd name="T8" fmla="*/ 95 w 548"/>
                    <a:gd name="T9" fmla="*/ 201 h 382"/>
                    <a:gd name="T10" fmla="*/ 84 w 548"/>
                    <a:gd name="T11" fmla="*/ 207 h 382"/>
                    <a:gd name="T12" fmla="*/ 128 w 548"/>
                    <a:gd name="T13" fmla="*/ 212 h 382"/>
                    <a:gd name="T14" fmla="*/ 190 w 548"/>
                    <a:gd name="T15" fmla="*/ 233 h 382"/>
                    <a:gd name="T16" fmla="*/ 246 w 548"/>
                    <a:gd name="T17" fmla="*/ 272 h 382"/>
                    <a:gd name="T18" fmla="*/ 289 w 548"/>
                    <a:gd name="T19" fmla="*/ 321 h 382"/>
                    <a:gd name="T20" fmla="*/ 318 w 548"/>
                    <a:gd name="T21" fmla="*/ 381 h 382"/>
                    <a:gd name="T22" fmla="*/ 368 w 548"/>
                    <a:gd name="T23" fmla="*/ 365 h 382"/>
                    <a:gd name="T24" fmla="*/ 415 w 548"/>
                    <a:gd name="T25" fmla="*/ 322 h 382"/>
                    <a:gd name="T26" fmla="*/ 376 w 548"/>
                    <a:gd name="T27" fmla="*/ 333 h 382"/>
                    <a:gd name="T28" fmla="*/ 356 w 548"/>
                    <a:gd name="T29" fmla="*/ 328 h 382"/>
                    <a:gd name="T30" fmla="*/ 397 w 548"/>
                    <a:gd name="T31" fmla="*/ 288 h 382"/>
                    <a:gd name="T32" fmla="*/ 470 w 548"/>
                    <a:gd name="T33" fmla="*/ 238 h 382"/>
                    <a:gd name="T34" fmla="*/ 547 w 548"/>
                    <a:gd name="T35" fmla="*/ 192 h 382"/>
                    <a:gd name="T36" fmla="*/ 444 w 548"/>
                    <a:gd name="T37" fmla="*/ 233 h 382"/>
                    <a:gd name="T38" fmla="*/ 355 w 548"/>
                    <a:gd name="T39" fmla="*/ 259 h 382"/>
                    <a:gd name="T40" fmla="*/ 330 w 548"/>
                    <a:gd name="T41" fmla="*/ 235 h 382"/>
                    <a:gd name="T42" fmla="*/ 339 w 548"/>
                    <a:gd name="T43" fmla="*/ 202 h 382"/>
                    <a:gd name="T44" fmla="*/ 312 w 548"/>
                    <a:gd name="T45" fmla="*/ 232 h 382"/>
                    <a:gd name="T46" fmla="*/ 294 w 548"/>
                    <a:gd name="T47" fmla="*/ 242 h 382"/>
                    <a:gd name="T48" fmla="*/ 283 w 548"/>
                    <a:gd name="T49" fmla="*/ 237 h 382"/>
                    <a:gd name="T50" fmla="*/ 292 w 548"/>
                    <a:gd name="T51" fmla="*/ 181 h 382"/>
                    <a:gd name="T52" fmla="*/ 313 w 548"/>
                    <a:gd name="T53" fmla="*/ 119 h 382"/>
                    <a:gd name="T54" fmla="*/ 340 w 548"/>
                    <a:gd name="T55" fmla="*/ 69 h 382"/>
                    <a:gd name="T56" fmla="*/ 361 w 548"/>
                    <a:gd name="T57" fmla="*/ 33 h 382"/>
                    <a:gd name="T58" fmla="*/ 277 w 548"/>
                    <a:gd name="T59" fmla="*/ 115 h 382"/>
                    <a:gd name="T60" fmla="*/ 226 w 548"/>
                    <a:gd name="T61" fmla="*/ 175 h 382"/>
                    <a:gd name="T62" fmla="*/ 218 w 548"/>
                    <a:gd name="T63" fmla="*/ 170 h 382"/>
                    <a:gd name="T64" fmla="*/ 218 w 548"/>
                    <a:gd name="T65" fmla="*/ 131 h 382"/>
                    <a:gd name="T66" fmla="*/ 213 w 548"/>
                    <a:gd name="T67" fmla="*/ 129 h 382"/>
                    <a:gd name="T68" fmla="*/ 182 w 548"/>
                    <a:gd name="T69" fmla="*/ 168 h 382"/>
                    <a:gd name="T70" fmla="*/ 175 w 548"/>
                    <a:gd name="T71" fmla="*/ 126 h 382"/>
                    <a:gd name="T72" fmla="*/ 177 w 548"/>
                    <a:gd name="T73" fmla="*/ 67 h 382"/>
                    <a:gd name="T74" fmla="*/ 187 w 548"/>
                    <a:gd name="T75" fmla="*/ 28 h 382"/>
                    <a:gd name="T76" fmla="*/ 172 w 548"/>
                    <a:gd name="T77" fmla="*/ 42 h 382"/>
                    <a:gd name="T78" fmla="*/ 154 w 548"/>
                    <a:gd name="T79" fmla="*/ 71 h 382"/>
                    <a:gd name="T80" fmla="*/ 130 w 548"/>
                    <a:gd name="T81" fmla="*/ 119 h 382"/>
                    <a:gd name="T82" fmla="*/ 113 w 548"/>
                    <a:gd name="T83" fmla="*/ 143 h 382"/>
                    <a:gd name="T84" fmla="*/ 103 w 548"/>
                    <a:gd name="T85" fmla="*/ 94 h 382"/>
                    <a:gd name="T86" fmla="*/ 79 w 548"/>
                    <a:gd name="T87" fmla="*/ 148 h 382"/>
                    <a:gd name="T88" fmla="*/ 65 w 548"/>
                    <a:gd name="T89" fmla="*/ 138 h 382"/>
                    <a:gd name="T90" fmla="*/ 40 w 548"/>
                    <a:gd name="T91" fmla="*/ 89 h 382"/>
                    <a:gd name="T92" fmla="*/ 20 w 548"/>
                    <a:gd name="T93" fmla="*/ 34 h 382"/>
                    <a:gd name="T94" fmla="*/ 3 w 548"/>
                    <a:gd name="T95" fmla="*/ 0 h 382"/>
                    <a:gd name="T96" fmla="*/ 12 w 548"/>
                    <a:gd name="T97" fmla="*/ 44 h 382"/>
                    <a:gd name="T98" fmla="*/ 8 w 548"/>
                    <a:gd name="T99" fmla="*/ 120 h 382"/>
                    <a:gd name="T100" fmla="*/ 11 w 548"/>
                    <a:gd name="T101" fmla="*/ 215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8"/>
                    <a:gd name="T154" fmla="*/ 0 h 382"/>
                    <a:gd name="T155" fmla="*/ 548 w 548"/>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8" h="382">
                      <a:moveTo>
                        <a:pt x="11" y="215"/>
                      </a:moveTo>
                      <a:lnTo>
                        <a:pt x="33" y="210"/>
                      </a:lnTo>
                      <a:lnTo>
                        <a:pt x="61" y="207"/>
                      </a:lnTo>
                      <a:lnTo>
                        <a:pt x="75" y="192"/>
                      </a:lnTo>
                      <a:lnTo>
                        <a:pt x="84" y="184"/>
                      </a:lnTo>
                      <a:lnTo>
                        <a:pt x="97" y="178"/>
                      </a:lnTo>
                      <a:lnTo>
                        <a:pt x="100" y="180"/>
                      </a:lnTo>
                      <a:lnTo>
                        <a:pt x="102" y="188"/>
                      </a:lnTo>
                      <a:lnTo>
                        <a:pt x="102" y="198"/>
                      </a:lnTo>
                      <a:lnTo>
                        <a:pt x="95" y="201"/>
                      </a:lnTo>
                      <a:lnTo>
                        <a:pt x="89" y="203"/>
                      </a:lnTo>
                      <a:lnTo>
                        <a:pt x="84" y="207"/>
                      </a:lnTo>
                      <a:lnTo>
                        <a:pt x="92" y="207"/>
                      </a:lnTo>
                      <a:lnTo>
                        <a:pt x="128" y="212"/>
                      </a:lnTo>
                      <a:lnTo>
                        <a:pt x="158" y="220"/>
                      </a:lnTo>
                      <a:lnTo>
                        <a:pt x="190" y="233"/>
                      </a:lnTo>
                      <a:lnTo>
                        <a:pt x="220" y="251"/>
                      </a:lnTo>
                      <a:lnTo>
                        <a:pt x="246" y="272"/>
                      </a:lnTo>
                      <a:lnTo>
                        <a:pt x="270" y="296"/>
                      </a:lnTo>
                      <a:lnTo>
                        <a:pt x="289" y="321"/>
                      </a:lnTo>
                      <a:lnTo>
                        <a:pt x="304" y="347"/>
                      </a:lnTo>
                      <a:lnTo>
                        <a:pt x="318" y="381"/>
                      </a:lnTo>
                      <a:lnTo>
                        <a:pt x="337" y="374"/>
                      </a:lnTo>
                      <a:lnTo>
                        <a:pt x="368" y="365"/>
                      </a:lnTo>
                      <a:lnTo>
                        <a:pt x="385" y="347"/>
                      </a:lnTo>
                      <a:lnTo>
                        <a:pt x="415" y="322"/>
                      </a:lnTo>
                      <a:lnTo>
                        <a:pt x="392" y="329"/>
                      </a:lnTo>
                      <a:lnTo>
                        <a:pt x="376" y="333"/>
                      </a:lnTo>
                      <a:lnTo>
                        <a:pt x="363" y="333"/>
                      </a:lnTo>
                      <a:lnTo>
                        <a:pt x="356" y="328"/>
                      </a:lnTo>
                      <a:lnTo>
                        <a:pt x="371" y="310"/>
                      </a:lnTo>
                      <a:lnTo>
                        <a:pt x="397" y="288"/>
                      </a:lnTo>
                      <a:lnTo>
                        <a:pt x="420" y="271"/>
                      </a:lnTo>
                      <a:lnTo>
                        <a:pt x="470" y="238"/>
                      </a:lnTo>
                      <a:lnTo>
                        <a:pt x="531" y="201"/>
                      </a:lnTo>
                      <a:lnTo>
                        <a:pt x="547" y="192"/>
                      </a:lnTo>
                      <a:lnTo>
                        <a:pt x="531" y="198"/>
                      </a:lnTo>
                      <a:lnTo>
                        <a:pt x="444" y="233"/>
                      </a:lnTo>
                      <a:lnTo>
                        <a:pt x="398" y="248"/>
                      </a:lnTo>
                      <a:lnTo>
                        <a:pt x="355" y="259"/>
                      </a:lnTo>
                      <a:lnTo>
                        <a:pt x="328" y="262"/>
                      </a:lnTo>
                      <a:lnTo>
                        <a:pt x="330" y="235"/>
                      </a:lnTo>
                      <a:lnTo>
                        <a:pt x="334" y="221"/>
                      </a:lnTo>
                      <a:lnTo>
                        <a:pt x="339" y="202"/>
                      </a:lnTo>
                      <a:lnTo>
                        <a:pt x="329" y="215"/>
                      </a:lnTo>
                      <a:lnTo>
                        <a:pt x="312" y="232"/>
                      </a:lnTo>
                      <a:lnTo>
                        <a:pt x="304" y="238"/>
                      </a:lnTo>
                      <a:lnTo>
                        <a:pt x="294" y="242"/>
                      </a:lnTo>
                      <a:lnTo>
                        <a:pt x="285" y="243"/>
                      </a:lnTo>
                      <a:lnTo>
                        <a:pt x="283" y="237"/>
                      </a:lnTo>
                      <a:lnTo>
                        <a:pt x="284" y="216"/>
                      </a:lnTo>
                      <a:lnTo>
                        <a:pt x="292" y="181"/>
                      </a:lnTo>
                      <a:lnTo>
                        <a:pt x="305" y="141"/>
                      </a:lnTo>
                      <a:lnTo>
                        <a:pt x="313" y="119"/>
                      </a:lnTo>
                      <a:lnTo>
                        <a:pt x="328" y="90"/>
                      </a:lnTo>
                      <a:lnTo>
                        <a:pt x="340" y="69"/>
                      </a:lnTo>
                      <a:lnTo>
                        <a:pt x="351" y="51"/>
                      </a:lnTo>
                      <a:lnTo>
                        <a:pt x="361" y="33"/>
                      </a:lnTo>
                      <a:lnTo>
                        <a:pt x="341" y="56"/>
                      </a:lnTo>
                      <a:lnTo>
                        <a:pt x="277" y="115"/>
                      </a:lnTo>
                      <a:lnTo>
                        <a:pt x="247" y="148"/>
                      </a:lnTo>
                      <a:lnTo>
                        <a:pt x="226" y="175"/>
                      </a:lnTo>
                      <a:lnTo>
                        <a:pt x="219" y="186"/>
                      </a:lnTo>
                      <a:lnTo>
                        <a:pt x="218" y="170"/>
                      </a:lnTo>
                      <a:lnTo>
                        <a:pt x="216" y="147"/>
                      </a:lnTo>
                      <a:lnTo>
                        <a:pt x="218" y="131"/>
                      </a:lnTo>
                      <a:lnTo>
                        <a:pt x="219" y="117"/>
                      </a:lnTo>
                      <a:lnTo>
                        <a:pt x="213" y="129"/>
                      </a:lnTo>
                      <a:lnTo>
                        <a:pt x="196" y="155"/>
                      </a:lnTo>
                      <a:lnTo>
                        <a:pt x="182" y="168"/>
                      </a:lnTo>
                      <a:lnTo>
                        <a:pt x="176" y="146"/>
                      </a:lnTo>
                      <a:lnTo>
                        <a:pt x="175" y="126"/>
                      </a:lnTo>
                      <a:lnTo>
                        <a:pt x="176" y="92"/>
                      </a:lnTo>
                      <a:lnTo>
                        <a:pt x="177" y="67"/>
                      </a:lnTo>
                      <a:lnTo>
                        <a:pt x="181" y="48"/>
                      </a:lnTo>
                      <a:lnTo>
                        <a:pt x="187" y="28"/>
                      </a:lnTo>
                      <a:lnTo>
                        <a:pt x="189" y="10"/>
                      </a:lnTo>
                      <a:lnTo>
                        <a:pt x="172" y="42"/>
                      </a:lnTo>
                      <a:lnTo>
                        <a:pt x="162" y="58"/>
                      </a:lnTo>
                      <a:lnTo>
                        <a:pt x="154" y="71"/>
                      </a:lnTo>
                      <a:lnTo>
                        <a:pt x="142" y="94"/>
                      </a:lnTo>
                      <a:lnTo>
                        <a:pt x="130" y="119"/>
                      </a:lnTo>
                      <a:lnTo>
                        <a:pt x="118" y="151"/>
                      </a:lnTo>
                      <a:lnTo>
                        <a:pt x="113" y="143"/>
                      </a:lnTo>
                      <a:lnTo>
                        <a:pt x="107" y="80"/>
                      </a:lnTo>
                      <a:lnTo>
                        <a:pt x="103" y="94"/>
                      </a:lnTo>
                      <a:lnTo>
                        <a:pt x="89" y="126"/>
                      </a:lnTo>
                      <a:lnTo>
                        <a:pt x="79" y="148"/>
                      </a:lnTo>
                      <a:lnTo>
                        <a:pt x="74" y="148"/>
                      </a:lnTo>
                      <a:lnTo>
                        <a:pt x="65" y="138"/>
                      </a:lnTo>
                      <a:lnTo>
                        <a:pt x="50" y="113"/>
                      </a:lnTo>
                      <a:lnTo>
                        <a:pt x="40" y="89"/>
                      </a:lnTo>
                      <a:lnTo>
                        <a:pt x="26" y="51"/>
                      </a:lnTo>
                      <a:lnTo>
                        <a:pt x="20" y="34"/>
                      </a:lnTo>
                      <a:lnTo>
                        <a:pt x="12" y="15"/>
                      </a:lnTo>
                      <a:lnTo>
                        <a:pt x="3" y="0"/>
                      </a:lnTo>
                      <a:lnTo>
                        <a:pt x="9" y="24"/>
                      </a:lnTo>
                      <a:lnTo>
                        <a:pt x="12" y="44"/>
                      </a:lnTo>
                      <a:lnTo>
                        <a:pt x="10" y="91"/>
                      </a:lnTo>
                      <a:lnTo>
                        <a:pt x="8" y="120"/>
                      </a:lnTo>
                      <a:lnTo>
                        <a:pt x="0" y="170"/>
                      </a:lnTo>
                      <a:lnTo>
                        <a:pt x="11" y="215"/>
                      </a:lnTo>
                    </a:path>
                  </a:pathLst>
                </a:custGeom>
                <a:solidFill>
                  <a:srgbClr val="FF8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54" name="Freeform 16"/>
                <p:cNvSpPr>
                  <a:spLocks/>
                </p:cNvSpPr>
                <p:nvPr/>
              </p:nvSpPr>
              <p:spPr bwMode="auto">
                <a:xfrm>
                  <a:off x="910" y="1600"/>
                  <a:ext cx="423" cy="352"/>
                </a:xfrm>
                <a:custGeom>
                  <a:avLst/>
                  <a:gdLst>
                    <a:gd name="T0" fmla="*/ 176 w 423"/>
                    <a:gd name="T1" fmla="*/ 10 h 352"/>
                    <a:gd name="T2" fmla="*/ 186 w 423"/>
                    <a:gd name="T3" fmla="*/ 14 h 352"/>
                    <a:gd name="T4" fmla="*/ 208 w 423"/>
                    <a:gd name="T5" fmla="*/ 17 h 352"/>
                    <a:gd name="T6" fmla="*/ 252 w 423"/>
                    <a:gd name="T7" fmla="*/ 15 h 352"/>
                    <a:gd name="T8" fmla="*/ 269 w 423"/>
                    <a:gd name="T9" fmla="*/ 12 h 352"/>
                    <a:gd name="T10" fmla="*/ 298 w 423"/>
                    <a:gd name="T11" fmla="*/ 7 h 352"/>
                    <a:gd name="T12" fmla="*/ 335 w 423"/>
                    <a:gd name="T13" fmla="*/ 4 h 352"/>
                    <a:gd name="T14" fmla="*/ 339 w 423"/>
                    <a:gd name="T15" fmla="*/ 6 h 352"/>
                    <a:gd name="T16" fmla="*/ 342 w 423"/>
                    <a:gd name="T17" fmla="*/ 12 h 352"/>
                    <a:gd name="T18" fmla="*/ 260 w 423"/>
                    <a:gd name="T19" fmla="*/ 42 h 352"/>
                    <a:gd name="T20" fmla="*/ 228 w 423"/>
                    <a:gd name="T21" fmla="*/ 58 h 352"/>
                    <a:gd name="T22" fmla="*/ 217 w 423"/>
                    <a:gd name="T23" fmla="*/ 66 h 352"/>
                    <a:gd name="T24" fmla="*/ 207 w 423"/>
                    <a:gd name="T25" fmla="*/ 75 h 352"/>
                    <a:gd name="T26" fmla="*/ 208 w 423"/>
                    <a:gd name="T27" fmla="*/ 79 h 352"/>
                    <a:gd name="T28" fmla="*/ 222 w 423"/>
                    <a:gd name="T29" fmla="*/ 80 h 352"/>
                    <a:gd name="T30" fmla="*/ 262 w 423"/>
                    <a:gd name="T31" fmla="*/ 79 h 352"/>
                    <a:gd name="T32" fmla="*/ 300 w 423"/>
                    <a:gd name="T33" fmla="*/ 81 h 352"/>
                    <a:gd name="T34" fmla="*/ 319 w 423"/>
                    <a:gd name="T35" fmla="*/ 81 h 352"/>
                    <a:gd name="T36" fmla="*/ 326 w 423"/>
                    <a:gd name="T37" fmla="*/ 81 h 352"/>
                    <a:gd name="T38" fmla="*/ 263 w 423"/>
                    <a:gd name="T39" fmla="*/ 108 h 352"/>
                    <a:gd name="T40" fmla="*/ 225 w 423"/>
                    <a:gd name="T41" fmla="*/ 124 h 352"/>
                    <a:gd name="T42" fmla="*/ 191 w 423"/>
                    <a:gd name="T43" fmla="*/ 141 h 352"/>
                    <a:gd name="T44" fmla="*/ 188 w 423"/>
                    <a:gd name="T45" fmla="*/ 143 h 352"/>
                    <a:gd name="T46" fmla="*/ 190 w 423"/>
                    <a:gd name="T47" fmla="*/ 147 h 352"/>
                    <a:gd name="T48" fmla="*/ 194 w 423"/>
                    <a:gd name="T49" fmla="*/ 148 h 352"/>
                    <a:gd name="T50" fmla="*/ 206 w 423"/>
                    <a:gd name="T51" fmla="*/ 144 h 352"/>
                    <a:gd name="T52" fmla="*/ 240 w 423"/>
                    <a:gd name="T53" fmla="*/ 142 h 352"/>
                    <a:gd name="T54" fmla="*/ 269 w 423"/>
                    <a:gd name="T55" fmla="*/ 146 h 352"/>
                    <a:gd name="T56" fmla="*/ 302 w 423"/>
                    <a:gd name="T57" fmla="*/ 156 h 352"/>
                    <a:gd name="T58" fmla="*/ 401 w 423"/>
                    <a:gd name="T59" fmla="*/ 172 h 352"/>
                    <a:gd name="T60" fmla="*/ 415 w 423"/>
                    <a:gd name="T61" fmla="*/ 173 h 352"/>
                    <a:gd name="T62" fmla="*/ 422 w 423"/>
                    <a:gd name="T63" fmla="*/ 174 h 352"/>
                    <a:gd name="T64" fmla="*/ 362 w 423"/>
                    <a:gd name="T65" fmla="*/ 186 h 352"/>
                    <a:gd name="T66" fmla="*/ 260 w 423"/>
                    <a:gd name="T67" fmla="*/ 211 h 352"/>
                    <a:gd name="T68" fmla="*/ 180 w 423"/>
                    <a:gd name="T69" fmla="*/ 233 h 352"/>
                    <a:gd name="T70" fmla="*/ 177 w 423"/>
                    <a:gd name="T71" fmla="*/ 238 h 352"/>
                    <a:gd name="T72" fmla="*/ 182 w 423"/>
                    <a:gd name="T73" fmla="*/ 241 h 352"/>
                    <a:gd name="T74" fmla="*/ 221 w 423"/>
                    <a:gd name="T75" fmla="*/ 258 h 352"/>
                    <a:gd name="T76" fmla="*/ 249 w 423"/>
                    <a:gd name="T77" fmla="*/ 265 h 352"/>
                    <a:gd name="T78" fmla="*/ 243 w 423"/>
                    <a:gd name="T79" fmla="*/ 268 h 352"/>
                    <a:gd name="T80" fmla="*/ 176 w 423"/>
                    <a:gd name="T81" fmla="*/ 286 h 352"/>
                    <a:gd name="T82" fmla="*/ 158 w 423"/>
                    <a:gd name="T83" fmla="*/ 293 h 352"/>
                    <a:gd name="T84" fmla="*/ 150 w 423"/>
                    <a:gd name="T85" fmla="*/ 296 h 352"/>
                    <a:gd name="T86" fmla="*/ 146 w 423"/>
                    <a:gd name="T87" fmla="*/ 300 h 352"/>
                    <a:gd name="T88" fmla="*/ 148 w 423"/>
                    <a:gd name="T89" fmla="*/ 303 h 352"/>
                    <a:gd name="T90" fmla="*/ 159 w 423"/>
                    <a:gd name="T91" fmla="*/ 307 h 352"/>
                    <a:gd name="T92" fmla="*/ 160 w 423"/>
                    <a:gd name="T93" fmla="*/ 308 h 352"/>
                    <a:gd name="T94" fmla="*/ 51 w 423"/>
                    <a:gd name="T95" fmla="*/ 339 h 352"/>
                    <a:gd name="T96" fmla="*/ 0 w 423"/>
                    <a:gd name="T97" fmla="*/ 351 h 352"/>
                    <a:gd name="T98" fmla="*/ 41 w 423"/>
                    <a:gd name="T99" fmla="*/ 307 h 352"/>
                    <a:gd name="T100" fmla="*/ 83 w 423"/>
                    <a:gd name="T101" fmla="*/ 249 h 352"/>
                    <a:gd name="T102" fmla="*/ 104 w 423"/>
                    <a:gd name="T103" fmla="*/ 206 h 352"/>
                    <a:gd name="T104" fmla="*/ 115 w 423"/>
                    <a:gd name="T105" fmla="*/ 162 h 352"/>
                    <a:gd name="T106" fmla="*/ 114 w 423"/>
                    <a:gd name="T107" fmla="*/ 113 h 352"/>
                    <a:gd name="T108" fmla="*/ 106 w 423"/>
                    <a:gd name="T109" fmla="*/ 83 h 352"/>
                    <a:gd name="T110" fmla="*/ 84 w 423"/>
                    <a:gd name="T111" fmla="*/ 40 h 352"/>
                    <a:gd name="T112" fmla="*/ 83 w 423"/>
                    <a:gd name="T113" fmla="*/ 40 h 352"/>
                    <a:gd name="T114" fmla="*/ 82 w 423"/>
                    <a:gd name="T115" fmla="*/ 38 h 352"/>
                    <a:gd name="T116" fmla="*/ 121 w 423"/>
                    <a:gd name="T117" fmla="*/ 20 h 352"/>
                    <a:gd name="T118" fmla="*/ 170 w 423"/>
                    <a:gd name="T119" fmla="*/ 1 h 352"/>
                    <a:gd name="T120" fmla="*/ 174 w 423"/>
                    <a:gd name="T121" fmla="*/ 0 h 352"/>
                    <a:gd name="T122" fmla="*/ 176 w 423"/>
                    <a:gd name="T123" fmla="*/ 10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352"/>
                    <a:gd name="T188" fmla="*/ 423 w 423"/>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352">
                      <a:moveTo>
                        <a:pt x="176" y="10"/>
                      </a:moveTo>
                      <a:lnTo>
                        <a:pt x="186" y="14"/>
                      </a:lnTo>
                      <a:lnTo>
                        <a:pt x="208" y="17"/>
                      </a:lnTo>
                      <a:lnTo>
                        <a:pt x="252" y="15"/>
                      </a:lnTo>
                      <a:lnTo>
                        <a:pt x="269" y="12"/>
                      </a:lnTo>
                      <a:lnTo>
                        <a:pt x="298" y="7"/>
                      </a:lnTo>
                      <a:lnTo>
                        <a:pt x="335" y="4"/>
                      </a:lnTo>
                      <a:lnTo>
                        <a:pt x="339" y="6"/>
                      </a:lnTo>
                      <a:lnTo>
                        <a:pt x="342" y="12"/>
                      </a:lnTo>
                      <a:lnTo>
                        <a:pt x="260" y="42"/>
                      </a:lnTo>
                      <a:lnTo>
                        <a:pt x="228" y="58"/>
                      </a:lnTo>
                      <a:lnTo>
                        <a:pt x="217" y="66"/>
                      </a:lnTo>
                      <a:lnTo>
                        <a:pt x="207" y="75"/>
                      </a:lnTo>
                      <a:lnTo>
                        <a:pt x="208" y="79"/>
                      </a:lnTo>
                      <a:lnTo>
                        <a:pt x="222" y="80"/>
                      </a:lnTo>
                      <a:lnTo>
                        <a:pt x="262" y="79"/>
                      </a:lnTo>
                      <a:lnTo>
                        <a:pt x="300" y="81"/>
                      </a:lnTo>
                      <a:lnTo>
                        <a:pt x="319" y="81"/>
                      </a:lnTo>
                      <a:lnTo>
                        <a:pt x="326" y="81"/>
                      </a:lnTo>
                      <a:lnTo>
                        <a:pt x="263" y="108"/>
                      </a:lnTo>
                      <a:lnTo>
                        <a:pt x="225" y="124"/>
                      </a:lnTo>
                      <a:lnTo>
                        <a:pt x="191" y="141"/>
                      </a:lnTo>
                      <a:lnTo>
                        <a:pt x="188" y="143"/>
                      </a:lnTo>
                      <a:lnTo>
                        <a:pt x="190" y="147"/>
                      </a:lnTo>
                      <a:lnTo>
                        <a:pt x="194" y="148"/>
                      </a:lnTo>
                      <a:lnTo>
                        <a:pt x="206" y="144"/>
                      </a:lnTo>
                      <a:lnTo>
                        <a:pt x="240" y="142"/>
                      </a:lnTo>
                      <a:lnTo>
                        <a:pt x="269" y="146"/>
                      </a:lnTo>
                      <a:lnTo>
                        <a:pt x="302" y="156"/>
                      </a:lnTo>
                      <a:lnTo>
                        <a:pt x="401" y="172"/>
                      </a:lnTo>
                      <a:lnTo>
                        <a:pt x="415" y="173"/>
                      </a:lnTo>
                      <a:lnTo>
                        <a:pt x="422" y="174"/>
                      </a:lnTo>
                      <a:lnTo>
                        <a:pt x="362" y="186"/>
                      </a:lnTo>
                      <a:lnTo>
                        <a:pt x="260" y="211"/>
                      </a:lnTo>
                      <a:lnTo>
                        <a:pt x="180" y="233"/>
                      </a:lnTo>
                      <a:lnTo>
                        <a:pt x="177" y="238"/>
                      </a:lnTo>
                      <a:lnTo>
                        <a:pt x="182" y="241"/>
                      </a:lnTo>
                      <a:lnTo>
                        <a:pt x="221" y="258"/>
                      </a:lnTo>
                      <a:lnTo>
                        <a:pt x="249" y="265"/>
                      </a:lnTo>
                      <a:lnTo>
                        <a:pt x="243" y="268"/>
                      </a:lnTo>
                      <a:lnTo>
                        <a:pt x="176" y="286"/>
                      </a:lnTo>
                      <a:lnTo>
                        <a:pt x="158" y="293"/>
                      </a:lnTo>
                      <a:lnTo>
                        <a:pt x="150" y="296"/>
                      </a:lnTo>
                      <a:lnTo>
                        <a:pt x="146" y="300"/>
                      </a:lnTo>
                      <a:lnTo>
                        <a:pt x="148" y="303"/>
                      </a:lnTo>
                      <a:lnTo>
                        <a:pt x="159" y="307"/>
                      </a:lnTo>
                      <a:lnTo>
                        <a:pt x="160" y="308"/>
                      </a:lnTo>
                      <a:lnTo>
                        <a:pt x="51" y="339"/>
                      </a:lnTo>
                      <a:lnTo>
                        <a:pt x="0" y="351"/>
                      </a:lnTo>
                      <a:lnTo>
                        <a:pt x="41" y="307"/>
                      </a:lnTo>
                      <a:lnTo>
                        <a:pt x="83" y="249"/>
                      </a:lnTo>
                      <a:lnTo>
                        <a:pt x="104" y="206"/>
                      </a:lnTo>
                      <a:lnTo>
                        <a:pt x="115" y="162"/>
                      </a:lnTo>
                      <a:lnTo>
                        <a:pt x="114" y="113"/>
                      </a:lnTo>
                      <a:lnTo>
                        <a:pt x="106" y="83"/>
                      </a:lnTo>
                      <a:lnTo>
                        <a:pt x="84" y="40"/>
                      </a:lnTo>
                      <a:lnTo>
                        <a:pt x="83" y="40"/>
                      </a:lnTo>
                      <a:lnTo>
                        <a:pt x="82" y="38"/>
                      </a:lnTo>
                      <a:lnTo>
                        <a:pt x="121" y="20"/>
                      </a:lnTo>
                      <a:lnTo>
                        <a:pt x="170" y="1"/>
                      </a:lnTo>
                      <a:lnTo>
                        <a:pt x="174" y="0"/>
                      </a:lnTo>
                      <a:lnTo>
                        <a:pt x="176" y="10"/>
                      </a:lnTo>
                    </a:path>
                  </a:pathLst>
                </a:custGeom>
                <a:solidFill>
                  <a:srgbClr val="FF8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55" name="Freeform 17"/>
                <p:cNvSpPr>
                  <a:spLocks/>
                </p:cNvSpPr>
                <p:nvPr/>
              </p:nvSpPr>
              <p:spPr bwMode="auto">
                <a:xfrm>
                  <a:off x="1194" y="1820"/>
                  <a:ext cx="46" cy="31"/>
                </a:xfrm>
                <a:custGeom>
                  <a:avLst/>
                  <a:gdLst>
                    <a:gd name="T0" fmla="*/ 45 w 46"/>
                    <a:gd name="T1" fmla="*/ 2 h 31"/>
                    <a:gd name="T2" fmla="*/ 42 w 46"/>
                    <a:gd name="T3" fmla="*/ 9 h 31"/>
                    <a:gd name="T4" fmla="*/ 42 w 46"/>
                    <a:gd name="T5" fmla="*/ 13 h 31"/>
                    <a:gd name="T6" fmla="*/ 26 w 46"/>
                    <a:gd name="T7" fmla="*/ 20 h 31"/>
                    <a:gd name="T8" fmla="*/ 4 w 46"/>
                    <a:gd name="T9" fmla="*/ 29 h 31"/>
                    <a:gd name="T10" fmla="*/ 3 w 46"/>
                    <a:gd name="T11" fmla="*/ 30 h 31"/>
                    <a:gd name="T12" fmla="*/ 1 w 46"/>
                    <a:gd name="T13" fmla="*/ 27 h 31"/>
                    <a:gd name="T14" fmla="*/ 0 w 46"/>
                    <a:gd name="T15" fmla="*/ 19 h 31"/>
                    <a:gd name="T16" fmla="*/ 2 w 46"/>
                    <a:gd name="T17" fmla="*/ 12 h 31"/>
                    <a:gd name="T18" fmla="*/ 16 w 46"/>
                    <a:gd name="T19" fmla="*/ 6 h 31"/>
                    <a:gd name="T20" fmla="*/ 21 w 46"/>
                    <a:gd name="T21" fmla="*/ 3 h 31"/>
                    <a:gd name="T22" fmla="*/ 22 w 46"/>
                    <a:gd name="T23" fmla="*/ 6 h 31"/>
                    <a:gd name="T24" fmla="*/ 21 w 46"/>
                    <a:gd name="T25" fmla="*/ 10 h 31"/>
                    <a:gd name="T26" fmla="*/ 16 w 46"/>
                    <a:gd name="T27" fmla="*/ 14 h 31"/>
                    <a:gd name="T28" fmla="*/ 16 w 46"/>
                    <a:gd name="T29" fmla="*/ 16 h 31"/>
                    <a:gd name="T30" fmla="*/ 17 w 46"/>
                    <a:gd name="T31" fmla="*/ 18 h 31"/>
                    <a:gd name="T32" fmla="*/ 21 w 46"/>
                    <a:gd name="T33" fmla="*/ 17 h 31"/>
                    <a:gd name="T34" fmla="*/ 42 w 46"/>
                    <a:gd name="T35" fmla="*/ 0 h 31"/>
                    <a:gd name="T36" fmla="*/ 43 w 46"/>
                    <a:gd name="T37" fmla="*/ 0 h 31"/>
                    <a:gd name="T38" fmla="*/ 45 w 46"/>
                    <a:gd name="T39" fmla="*/ 2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31"/>
                    <a:gd name="T62" fmla="*/ 46 w 46"/>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31">
                      <a:moveTo>
                        <a:pt x="45" y="2"/>
                      </a:moveTo>
                      <a:lnTo>
                        <a:pt x="42" y="9"/>
                      </a:lnTo>
                      <a:lnTo>
                        <a:pt x="42" y="13"/>
                      </a:lnTo>
                      <a:lnTo>
                        <a:pt x="26" y="20"/>
                      </a:lnTo>
                      <a:lnTo>
                        <a:pt x="4" y="29"/>
                      </a:lnTo>
                      <a:lnTo>
                        <a:pt x="3" y="30"/>
                      </a:lnTo>
                      <a:lnTo>
                        <a:pt x="1" y="27"/>
                      </a:lnTo>
                      <a:lnTo>
                        <a:pt x="0" y="19"/>
                      </a:lnTo>
                      <a:lnTo>
                        <a:pt x="2" y="12"/>
                      </a:lnTo>
                      <a:lnTo>
                        <a:pt x="16" y="6"/>
                      </a:lnTo>
                      <a:lnTo>
                        <a:pt x="21" y="3"/>
                      </a:lnTo>
                      <a:lnTo>
                        <a:pt x="22" y="6"/>
                      </a:lnTo>
                      <a:lnTo>
                        <a:pt x="21" y="10"/>
                      </a:lnTo>
                      <a:lnTo>
                        <a:pt x="16" y="14"/>
                      </a:lnTo>
                      <a:lnTo>
                        <a:pt x="16" y="16"/>
                      </a:lnTo>
                      <a:lnTo>
                        <a:pt x="17" y="18"/>
                      </a:lnTo>
                      <a:lnTo>
                        <a:pt x="21" y="17"/>
                      </a:lnTo>
                      <a:lnTo>
                        <a:pt x="42" y="0"/>
                      </a:lnTo>
                      <a:lnTo>
                        <a:pt x="43" y="0"/>
                      </a:lnTo>
                      <a:lnTo>
                        <a:pt x="45" y="2"/>
                      </a:lnTo>
                    </a:path>
                  </a:pathLst>
                </a:custGeom>
                <a:solidFill>
                  <a:srgbClr val="FFFFFF"/>
                </a:solidFill>
                <a:ln w="12700" cap="rnd">
                  <a:solidFill>
                    <a:srgbClr val="FFFFFF"/>
                  </a:solidFill>
                  <a:round/>
                  <a:headEnd/>
                  <a:tailEnd/>
                </a:ln>
              </p:spPr>
              <p:txBody>
                <a:bodyPr/>
                <a:lstStyle/>
                <a:p>
                  <a:endParaRPr lang="en-US"/>
                </a:p>
              </p:txBody>
            </p:sp>
            <p:sp>
              <p:nvSpPr>
                <p:cNvPr id="22656" name="Freeform 18"/>
                <p:cNvSpPr>
                  <a:spLocks/>
                </p:cNvSpPr>
                <p:nvPr/>
              </p:nvSpPr>
              <p:spPr bwMode="auto">
                <a:xfrm>
                  <a:off x="1242" y="1827"/>
                  <a:ext cx="57" cy="17"/>
                </a:xfrm>
                <a:custGeom>
                  <a:avLst/>
                  <a:gdLst>
                    <a:gd name="T0" fmla="*/ 36 w 57"/>
                    <a:gd name="T1" fmla="*/ 9 h 17"/>
                    <a:gd name="T2" fmla="*/ 54 w 57"/>
                    <a:gd name="T3" fmla="*/ 8 h 17"/>
                    <a:gd name="T4" fmla="*/ 56 w 57"/>
                    <a:gd name="T5" fmla="*/ 8 h 17"/>
                    <a:gd name="T6" fmla="*/ 49 w 57"/>
                    <a:gd name="T7" fmla="*/ 13 h 17"/>
                    <a:gd name="T8" fmla="*/ 24 w 57"/>
                    <a:gd name="T9" fmla="*/ 16 h 17"/>
                    <a:gd name="T10" fmla="*/ 15 w 57"/>
                    <a:gd name="T11" fmla="*/ 13 h 17"/>
                    <a:gd name="T12" fmla="*/ 5 w 57"/>
                    <a:gd name="T13" fmla="*/ 9 h 17"/>
                    <a:gd name="T14" fmla="*/ 0 w 57"/>
                    <a:gd name="T15" fmla="*/ 3 h 17"/>
                    <a:gd name="T16" fmla="*/ 1 w 57"/>
                    <a:gd name="T17" fmla="*/ 0 h 17"/>
                    <a:gd name="T18" fmla="*/ 14 w 57"/>
                    <a:gd name="T19" fmla="*/ 5 h 17"/>
                    <a:gd name="T20" fmla="*/ 36 w 57"/>
                    <a:gd name="T21" fmla="*/ 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36" y="9"/>
                      </a:moveTo>
                      <a:lnTo>
                        <a:pt x="54" y="8"/>
                      </a:lnTo>
                      <a:lnTo>
                        <a:pt x="56" y="8"/>
                      </a:lnTo>
                      <a:lnTo>
                        <a:pt x="49" y="13"/>
                      </a:lnTo>
                      <a:lnTo>
                        <a:pt x="24" y="16"/>
                      </a:lnTo>
                      <a:lnTo>
                        <a:pt x="15" y="13"/>
                      </a:lnTo>
                      <a:lnTo>
                        <a:pt x="5" y="9"/>
                      </a:lnTo>
                      <a:lnTo>
                        <a:pt x="0" y="3"/>
                      </a:lnTo>
                      <a:lnTo>
                        <a:pt x="1" y="0"/>
                      </a:lnTo>
                      <a:lnTo>
                        <a:pt x="14" y="5"/>
                      </a:lnTo>
                      <a:lnTo>
                        <a:pt x="36" y="9"/>
                      </a:lnTo>
                    </a:path>
                  </a:pathLst>
                </a:custGeom>
                <a:solidFill>
                  <a:srgbClr val="FFFFFF"/>
                </a:solidFill>
                <a:ln w="12700" cap="rnd">
                  <a:solidFill>
                    <a:srgbClr val="FFFFFF"/>
                  </a:solidFill>
                  <a:round/>
                  <a:headEnd/>
                  <a:tailEnd/>
                </a:ln>
              </p:spPr>
              <p:txBody>
                <a:bodyPr/>
                <a:lstStyle/>
                <a:p>
                  <a:endParaRPr lang="en-US"/>
                </a:p>
              </p:txBody>
            </p:sp>
            <p:sp>
              <p:nvSpPr>
                <p:cNvPr id="22657" name="Line 19"/>
                <p:cNvSpPr>
                  <a:spLocks noChangeShapeType="1"/>
                </p:cNvSpPr>
                <p:nvPr/>
              </p:nvSpPr>
              <p:spPr bwMode="auto">
                <a:xfrm>
                  <a:off x="774" y="1454"/>
                  <a:ext cx="0" cy="504"/>
                </a:xfrm>
                <a:prstGeom prst="line">
                  <a:avLst/>
                </a:prstGeom>
                <a:noFill/>
                <a:ln w="25400">
                  <a:solidFill>
                    <a:srgbClr val="FAFD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177172" name="AutoShape 20"/>
            <p:cNvSpPr>
              <a:spLocks noChangeArrowheads="1"/>
            </p:cNvSpPr>
            <p:nvPr/>
          </p:nvSpPr>
          <p:spPr bwMode="auto">
            <a:xfrm>
              <a:off x="2124" y="1248"/>
              <a:ext cx="228" cy="240"/>
            </a:xfrm>
            <a:prstGeom prst="star5">
              <a:avLst/>
            </a:prstGeom>
            <a:solidFill>
              <a:srgbClr val="0000FF"/>
            </a:solidFill>
            <a:ln w="9525">
              <a:solidFill>
                <a:schemeClr val="tx1"/>
              </a:solidFill>
              <a:miter lim="800000"/>
              <a:headEnd/>
              <a:tailEnd/>
            </a:ln>
            <a:effectLst/>
          </p:spPr>
          <p:txBody>
            <a:bodyPr wrap="none" anchor="ctr"/>
            <a:lstStyle/>
            <a:p>
              <a:pPr>
                <a:defRPr/>
              </a:pPr>
              <a:endParaRPr lang="en-US">
                <a:ea typeface="+mn-ea"/>
                <a:cs typeface="+mn-cs"/>
              </a:endParaRPr>
            </a:p>
          </p:txBody>
        </p:sp>
      </p:grpSp>
      <p:sp>
        <p:nvSpPr>
          <p:cNvPr id="22537" name="Text Box 21"/>
          <p:cNvSpPr txBox="1">
            <a:spLocks noChangeArrowheads="1"/>
          </p:cNvSpPr>
          <p:nvPr/>
        </p:nvSpPr>
        <p:spPr bwMode="auto">
          <a:xfrm>
            <a:off x="325438" y="1276350"/>
            <a:ext cx="3251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ctr">
              <a:spcBef>
                <a:spcPct val="50000"/>
              </a:spcBef>
            </a:pPr>
            <a:r>
              <a:rPr lang="en-US" sz="3200" b="1">
                <a:solidFill>
                  <a:srgbClr val="FFFF00"/>
                </a:solidFill>
              </a:rPr>
              <a:t>Cosmic Rays (radiation)</a:t>
            </a:r>
          </a:p>
        </p:txBody>
      </p:sp>
      <p:grpSp>
        <p:nvGrpSpPr>
          <p:cNvPr id="22538" name="Group 22"/>
          <p:cNvGrpSpPr>
            <a:grpSpLocks/>
          </p:cNvGrpSpPr>
          <p:nvPr/>
        </p:nvGrpSpPr>
        <p:grpSpPr bwMode="auto">
          <a:xfrm>
            <a:off x="0" y="4556125"/>
            <a:ext cx="9182100" cy="2301875"/>
            <a:chOff x="0" y="2870"/>
            <a:chExt cx="5784" cy="1450"/>
          </a:xfrm>
        </p:grpSpPr>
        <p:sp>
          <p:nvSpPr>
            <p:cNvPr id="22557" name="Oval 23"/>
            <p:cNvSpPr>
              <a:spLocks noChangeArrowheads="1"/>
            </p:cNvSpPr>
            <p:nvPr/>
          </p:nvSpPr>
          <p:spPr bwMode="auto">
            <a:xfrm>
              <a:off x="0" y="3564"/>
              <a:ext cx="5784" cy="756"/>
            </a:xfrm>
            <a:prstGeom prst="ellipse">
              <a:avLst/>
            </a:prstGeom>
            <a:solidFill>
              <a:srgbClr val="9966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558" name="Rectangle 24"/>
            <p:cNvSpPr>
              <a:spLocks noChangeArrowheads="1"/>
            </p:cNvSpPr>
            <p:nvPr/>
          </p:nvSpPr>
          <p:spPr bwMode="auto">
            <a:xfrm>
              <a:off x="0" y="3960"/>
              <a:ext cx="5784" cy="360"/>
            </a:xfrm>
            <a:prstGeom prst="rect">
              <a:avLst/>
            </a:prstGeom>
            <a:gradFill rotWithShape="0">
              <a:gsLst>
                <a:gs pos="0">
                  <a:srgbClr val="996600"/>
                </a:gs>
                <a:gs pos="100000">
                  <a:srgbClr val="472F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aphicFrame>
          <p:nvGraphicFramePr>
            <p:cNvPr id="22530" name="Object 2"/>
            <p:cNvGraphicFramePr>
              <a:graphicFrameLocks/>
            </p:cNvGraphicFramePr>
            <p:nvPr/>
          </p:nvGraphicFramePr>
          <p:xfrm>
            <a:off x="1076" y="2870"/>
            <a:ext cx="1123" cy="874"/>
          </p:xfrm>
          <a:graphic>
            <a:graphicData uri="http://schemas.openxmlformats.org/presentationml/2006/ole">
              <mc:AlternateContent xmlns:mc="http://schemas.openxmlformats.org/markup-compatibility/2006">
                <mc:Choice xmlns:v="urn:schemas-microsoft-com:vml" Requires="v">
                  <p:oleObj name="Clip" r:id="rId2" imgW="4457520" imgH="3468600" progId="MS_ClipArt_Gallery.2">
                    <p:embed/>
                  </p:oleObj>
                </mc:Choice>
                <mc:Fallback>
                  <p:oleObj name="Clip" r:id="rId2" imgW="4457520" imgH="3468600" progId="MS_ClipArt_Gallery.2">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 y="2870"/>
                          <a:ext cx="1123" cy="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2559" name="Group 26"/>
            <p:cNvGrpSpPr>
              <a:grpSpLocks/>
            </p:cNvGrpSpPr>
            <p:nvPr/>
          </p:nvGrpSpPr>
          <p:grpSpPr bwMode="auto">
            <a:xfrm flipH="1">
              <a:off x="4583" y="3289"/>
              <a:ext cx="815" cy="623"/>
              <a:chOff x="371" y="4744"/>
              <a:chExt cx="815" cy="623"/>
            </a:xfrm>
          </p:grpSpPr>
          <p:sp>
            <p:nvSpPr>
              <p:cNvPr id="22561" name="Freeform 27"/>
              <p:cNvSpPr>
                <a:spLocks/>
              </p:cNvSpPr>
              <p:nvPr/>
            </p:nvSpPr>
            <p:spPr bwMode="auto">
              <a:xfrm>
                <a:off x="407" y="5214"/>
                <a:ext cx="42" cy="122"/>
              </a:xfrm>
              <a:custGeom>
                <a:avLst/>
                <a:gdLst>
                  <a:gd name="T0" fmla="*/ 16 w 42"/>
                  <a:gd name="T1" fmla="*/ 7 h 122"/>
                  <a:gd name="T2" fmla="*/ 11 w 42"/>
                  <a:gd name="T3" fmla="*/ 29 h 122"/>
                  <a:gd name="T4" fmla="*/ 14 w 42"/>
                  <a:gd name="T5" fmla="*/ 63 h 122"/>
                  <a:gd name="T6" fmla="*/ 19 w 42"/>
                  <a:gd name="T7" fmla="*/ 78 h 122"/>
                  <a:gd name="T8" fmla="*/ 20 w 42"/>
                  <a:gd name="T9" fmla="*/ 86 h 122"/>
                  <a:gd name="T10" fmla="*/ 22 w 42"/>
                  <a:gd name="T11" fmla="*/ 97 h 122"/>
                  <a:gd name="T12" fmla="*/ 41 w 42"/>
                  <a:gd name="T13" fmla="*/ 116 h 122"/>
                  <a:gd name="T14" fmla="*/ 8 w 42"/>
                  <a:gd name="T15" fmla="*/ 121 h 122"/>
                  <a:gd name="T16" fmla="*/ 2 w 42"/>
                  <a:gd name="T17" fmla="*/ 117 h 122"/>
                  <a:gd name="T18" fmla="*/ 2 w 42"/>
                  <a:gd name="T19" fmla="*/ 103 h 122"/>
                  <a:gd name="T20" fmla="*/ 0 w 42"/>
                  <a:gd name="T21" fmla="*/ 0 h 122"/>
                  <a:gd name="T22" fmla="*/ 16 w 42"/>
                  <a:gd name="T23" fmla="*/ 7 h 122"/>
                  <a:gd name="T24" fmla="*/ 16 w 42"/>
                  <a:gd name="T25" fmla="*/ 7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22"/>
                  <a:gd name="T41" fmla="*/ 42 w 42"/>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22">
                    <a:moveTo>
                      <a:pt x="16" y="7"/>
                    </a:moveTo>
                    <a:lnTo>
                      <a:pt x="11" y="29"/>
                    </a:lnTo>
                    <a:lnTo>
                      <a:pt x="14" y="63"/>
                    </a:lnTo>
                    <a:lnTo>
                      <a:pt x="19" y="78"/>
                    </a:lnTo>
                    <a:lnTo>
                      <a:pt x="20" y="86"/>
                    </a:lnTo>
                    <a:lnTo>
                      <a:pt x="22" y="97"/>
                    </a:lnTo>
                    <a:lnTo>
                      <a:pt x="41" y="116"/>
                    </a:lnTo>
                    <a:lnTo>
                      <a:pt x="8" y="121"/>
                    </a:lnTo>
                    <a:lnTo>
                      <a:pt x="2" y="117"/>
                    </a:lnTo>
                    <a:lnTo>
                      <a:pt x="2" y="103"/>
                    </a:lnTo>
                    <a:lnTo>
                      <a:pt x="0" y="0"/>
                    </a:lnTo>
                    <a:lnTo>
                      <a:pt x="16" y="7"/>
                    </a:lnTo>
                  </a:path>
                </a:pathLst>
              </a:custGeom>
              <a:solidFill>
                <a:srgbClr val="FAB8A6"/>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2" name="Freeform 28"/>
              <p:cNvSpPr>
                <a:spLocks/>
              </p:cNvSpPr>
              <p:nvPr/>
            </p:nvSpPr>
            <p:spPr bwMode="auto">
              <a:xfrm>
                <a:off x="463" y="5221"/>
                <a:ext cx="52" cy="136"/>
              </a:xfrm>
              <a:custGeom>
                <a:avLst/>
                <a:gdLst>
                  <a:gd name="T0" fmla="*/ 0 w 52"/>
                  <a:gd name="T1" fmla="*/ 20 h 136"/>
                  <a:gd name="T2" fmla="*/ 1 w 52"/>
                  <a:gd name="T3" fmla="*/ 117 h 136"/>
                  <a:gd name="T4" fmla="*/ 8 w 52"/>
                  <a:gd name="T5" fmla="*/ 122 h 136"/>
                  <a:gd name="T6" fmla="*/ 18 w 52"/>
                  <a:gd name="T7" fmla="*/ 135 h 136"/>
                  <a:gd name="T8" fmla="*/ 35 w 52"/>
                  <a:gd name="T9" fmla="*/ 129 h 136"/>
                  <a:gd name="T10" fmla="*/ 51 w 52"/>
                  <a:gd name="T11" fmla="*/ 121 h 136"/>
                  <a:gd name="T12" fmla="*/ 38 w 52"/>
                  <a:gd name="T13" fmla="*/ 111 h 136"/>
                  <a:gd name="T14" fmla="*/ 28 w 52"/>
                  <a:gd name="T15" fmla="*/ 99 h 136"/>
                  <a:gd name="T16" fmla="*/ 25 w 52"/>
                  <a:gd name="T17" fmla="*/ 82 h 136"/>
                  <a:gd name="T18" fmla="*/ 16 w 52"/>
                  <a:gd name="T19" fmla="*/ 48 h 136"/>
                  <a:gd name="T20" fmla="*/ 7 w 52"/>
                  <a:gd name="T21" fmla="*/ 15 h 136"/>
                  <a:gd name="T22" fmla="*/ 3 w 52"/>
                  <a:gd name="T23" fmla="*/ 0 h 136"/>
                  <a:gd name="T24" fmla="*/ 0 w 52"/>
                  <a:gd name="T25" fmla="*/ 20 h 136"/>
                  <a:gd name="T26" fmla="*/ 0 w 52"/>
                  <a:gd name="T27" fmla="*/ 2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36"/>
                  <a:gd name="T44" fmla="*/ 52 w 52"/>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36">
                    <a:moveTo>
                      <a:pt x="0" y="20"/>
                    </a:moveTo>
                    <a:lnTo>
                      <a:pt x="1" y="117"/>
                    </a:lnTo>
                    <a:lnTo>
                      <a:pt x="8" y="122"/>
                    </a:lnTo>
                    <a:lnTo>
                      <a:pt x="18" y="135"/>
                    </a:lnTo>
                    <a:lnTo>
                      <a:pt x="35" y="129"/>
                    </a:lnTo>
                    <a:lnTo>
                      <a:pt x="51" y="121"/>
                    </a:lnTo>
                    <a:lnTo>
                      <a:pt x="38" y="111"/>
                    </a:lnTo>
                    <a:lnTo>
                      <a:pt x="28" y="99"/>
                    </a:lnTo>
                    <a:lnTo>
                      <a:pt x="25" y="82"/>
                    </a:lnTo>
                    <a:lnTo>
                      <a:pt x="16" y="48"/>
                    </a:lnTo>
                    <a:lnTo>
                      <a:pt x="7" y="15"/>
                    </a:lnTo>
                    <a:lnTo>
                      <a:pt x="3" y="0"/>
                    </a:lnTo>
                    <a:lnTo>
                      <a:pt x="0" y="20"/>
                    </a:lnTo>
                  </a:path>
                </a:pathLst>
              </a:custGeom>
              <a:solidFill>
                <a:srgbClr val="FFEBD4"/>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3" name="Freeform 29"/>
              <p:cNvSpPr>
                <a:spLocks/>
              </p:cNvSpPr>
              <p:nvPr/>
            </p:nvSpPr>
            <p:spPr bwMode="auto">
              <a:xfrm>
                <a:off x="432" y="5327"/>
                <a:ext cx="29" cy="18"/>
              </a:xfrm>
              <a:custGeom>
                <a:avLst/>
                <a:gdLst>
                  <a:gd name="T0" fmla="*/ 10 w 29"/>
                  <a:gd name="T1" fmla="*/ 0 h 18"/>
                  <a:gd name="T2" fmla="*/ 18 w 29"/>
                  <a:gd name="T3" fmla="*/ 4 h 18"/>
                  <a:gd name="T4" fmla="*/ 28 w 29"/>
                  <a:gd name="T5" fmla="*/ 17 h 18"/>
                  <a:gd name="T6" fmla="*/ 1 w 29"/>
                  <a:gd name="T7" fmla="*/ 16 h 18"/>
                  <a:gd name="T8" fmla="*/ 0 w 29"/>
                  <a:gd name="T9" fmla="*/ 2 h 18"/>
                  <a:gd name="T10" fmla="*/ 10 w 29"/>
                  <a:gd name="T11" fmla="*/ 0 h 18"/>
                  <a:gd name="T12" fmla="*/ 10 w 29"/>
                  <a:gd name="T13" fmla="*/ 0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10" y="0"/>
                    </a:moveTo>
                    <a:lnTo>
                      <a:pt x="18" y="4"/>
                    </a:lnTo>
                    <a:lnTo>
                      <a:pt x="28" y="17"/>
                    </a:lnTo>
                    <a:lnTo>
                      <a:pt x="1" y="16"/>
                    </a:lnTo>
                    <a:lnTo>
                      <a:pt x="0" y="2"/>
                    </a:lnTo>
                    <a:lnTo>
                      <a:pt x="10" y="0"/>
                    </a:lnTo>
                  </a:path>
                </a:pathLst>
              </a:custGeom>
              <a:solidFill>
                <a:srgbClr val="78788F"/>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4" name="Freeform 30"/>
              <p:cNvSpPr>
                <a:spLocks/>
              </p:cNvSpPr>
              <p:nvPr/>
            </p:nvSpPr>
            <p:spPr bwMode="auto">
              <a:xfrm>
                <a:off x="488" y="5343"/>
                <a:ext cx="40" cy="24"/>
              </a:xfrm>
              <a:custGeom>
                <a:avLst/>
                <a:gdLst>
                  <a:gd name="T0" fmla="*/ 0 w 40"/>
                  <a:gd name="T1" fmla="*/ 21 h 24"/>
                  <a:gd name="T2" fmla="*/ 39 w 40"/>
                  <a:gd name="T3" fmla="*/ 23 h 24"/>
                  <a:gd name="T4" fmla="*/ 34 w 40"/>
                  <a:gd name="T5" fmla="*/ 13 h 24"/>
                  <a:gd name="T6" fmla="*/ 22 w 40"/>
                  <a:gd name="T7" fmla="*/ 0 h 24"/>
                  <a:gd name="T8" fmla="*/ 4 w 40"/>
                  <a:gd name="T9" fmla="*/ 5 h 24"/>
                  <a:gd name="T10" fmla="*/ 0 w 40"/>
                  <a:gd name="T11" fmla="*/ 21 h 24"/>
                  <a:gd name="T12" fmla="*/ 0 w 40"/>
                  <a:gd name="T13" fmla="*/ 21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21"/>
                    </a:moveTo>
                    <a:lnTo>
                      <a:pt x="39" y="23"/>
                    </a:lnTo>
                    <a:lnTo>
                      <a:pt x="34" y="13"/>
                    </a:lnTo>
                    <a:lnTo>
                      <a:pt x="22" y="0"/>
                    </a:lnTo>
                    <a:lnTo>
                      <a:pt x="4" y="5"/>
                    </a:lnTo>
                    <a:lnTo>
                      <a:pt x="0" y="21"/>
                    </a:lnTo>
                  </a:path>
                </a:pathLst>
              </a:custGeom>
              <a:solidFill>
                <a:srgbClr val="78788F"/>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5" name="Freeform 31"/>
              <p:cNvSpPr>
                <a:spLocks/>
              </p:cNvSpPr>
              <p:nvPr/>
            </p:nvSpPr>
            <p:spPr bwMode="auto">
              <a:xfrm>
                <a:off x="857" y="5319"/>
                <a:ext cx="29" cy="18"/>
              </a:xfrm>
              <a:custGeom>
                <a:avLst/>
                <a:gdLst>
                  <a:gd name="T0" fmla="*/ 0 w 29"/>
                  <a:gd name="T1" fmla="*/ 8 h 18"/>
                  <a:gd name="T2" fmla="*/ 11 w 29"/>
                  <a:gd name="T3" fmla="*/ 17 h 18"/>
                  <a:gd name="T4" fmla="*/ 28 w 29"/>
                  <a:gd name="T5" fmla="*/ 15 h 18"/>
                  <a:gd name="T6" fmla="*/ 28 w 29"/>
                  <a:gd name="T7" fmla="*/ 11 h 18"/>
                  <a:gd name="T8" fmla="*/ 15 w 29"/>
                  <a:gd name="T9" fmla="*/ 0 h 18"/>
                  <a:gd name="T10" fmla="*/ 0 w 29"/>
                  <a:gd name="T11" fmla="*/ 3 h 18"/>
                  <a:gd name="T12" fmla="*/ 0 w 29"/>
                  <a:gd name="T13" fmla="*/ 8 h 18"/>
                  <a:gd name="T14" fmla="*/ 0 w 29"/>
                  <a:gd name="T15" fmla="*/ 8 h 1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8"/>
                  <a:gd name="T26" fmla="*/ 29 w 2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8">
                    <a:moveTo>
                      <a:pt x="0" y="8"/>
                    </a:moveTo>
                    <a:lnTo>
                      <a:pt x="11" y="17"/>
                    </a:lnTo>
                    <a:lnTo>
                      <a:pt x="28" y="15"/>
                    </a:lnTo>
                    <a:lnTo>
                      <a:pt x="28" y="11"/>
                    </a:lnTo>
                    <a:lnTo>
                      <a:pt x="15" y="0"/>
                    </a:lnTo>
                    <a:lnTo>
                      <a:pt x="0" y="3"/>
                    </a:lnTo>
                    <a:lnTo>
                      <a:pt x="0" y="8"/>
                    </a:lnTo>
                  </a:path>
                </a:pathLst>
              </a:custGeom>
              <a:solidFill>
                <a:srgbClr val="78788F"/>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6" name="Freeform 32"/>
              <p:cNvSpPr>
                <a:spLocks/>
              </p:cNvSpPr>
              <p:nvPr/>
            </p:nvSpPr>
            <p:spPr bwMode="auto">
              <a:xfrm>
                <a:off x="804" y="5216"/>
                <a:ext cx="17" cy="77"/>
              </a:xfrm>
              <a:custGeom>
                <a:avLst/>
                <a:gdLst>
                  <a:gd name="T0" fmla="*/ 16 w 17"/>
                  <a:gd name="T1" fmla="*/ 0 h 77"/>
                  <a:gd name="T2" fmla="*/ 11 w 17"/>
                  <a:gd name="T3" fmla="*/ 76 h 77"/>
                  <a:gd name="T4" fmla="*/ 0 w 17"/>
                  <a:gd name="T5" fmla="*/ 48 h 77"/>
                  <a:gd name="T6" fmla="*/ 4 w 17"/>
                  <a:gd name="T7" fmla="*/ 0 h 77"/>
                  <a:gd name="T8" fmla="*/ 16 w 17"/>
                  <a:gd name="T9" fmla="*/ 0 h 77"/>
                  <a:gd name="T10" fmla="*/ 16 w 17"/>
                  <a:gd name="T11" fmla="*/ 0 h 77"/>
                  <a:gd name="T12" fmla="*/ 0 60000 65536"/>
                  <a:gd name="T13" fmla="*/ 0 60000 65536"/>
                  <a:gd name="T14" fmla="*/ 0 60000 65536"/>
                  <a:gd name="T15" fmla="*/ 0 60000 65536"/>
                  <a:gd name="T16" fmla="*/ 0 60000 65536"/>
                  <a:gd name="T17" fmla="*/ 0 60000 65536"/>
                  <a:gd name="T18" fmla="*/ 0 w 17"/>
                  <a:gd name="T19" fmla="*/ 0 h 77"/>
                  <a:gd name="T20" fmla="*/ 17 w 1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17" h="77">
                    <a:moveTo>
                      <a:pt x="16" y="0"/>
                    </a:moveTo>
                    <a:lnTo>
                      <a:pt x="11" y="76"/>
                    </a:lnTo>
                    <a:lnTo>
                      <a:pt x="0" y="48"/>
                    </a:lnTo>
                    <a:lnTo>
                      <a:pt x="4" y="0"/>
                    </a:lnTo>
                    <a:lnTo>
                      <a:pt x="16" y="0"/>
                    </a:lnTo>
                  </a:path>
                </a:pathLst>
              </a:custGeom>
              <a:solidFill>
                <a:srgbClr val="FAB8A6"/>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7" name="Freeform 33"/>
              <p:cNvSpPr>
                <a:spLocks/>
              </p:cNvSpPr>
              <p:nvPr/>
            </p:nvSpPr>
            <p:spPr bwMode="auto">
              <a:xfrm>
                <a:off x="831" y="5149"/>
                <a:ext cx="39" cy="184"/>
              </a:xfrm>
              <a:custGeom>
                <a:avLst/>
                <a:gdLst>
                  <a:gd name="T0" fmla="*/ 8 w 39"/>
                  <a:gd name="T1" fmla="*/ 39 h 184"/>
                  <a:gd name="T2" fmla="*/ 6 w 39"/>
                  <a:gd name="T3" fmla="*/ 92 h 184"/>
                  <a:gd name="T4" fmla="*/ 0 w 39"/>
                  <a:gd name="T5" fmla="*/ 122 h 184"/>
                  <a:gd name="T6" fmla="*/ 1 w 39"/>
                  <a:gd name="T7" fmla="*/ 154 h 184"/>
                  <a:gd name="T8" fmla="*/ 1 w 39"/>
                  <a:gd name="T9" fmla="*/ 163 h 184"/>
                  <a:gd name="T10" fmla="*/ 8 w 39"/>
                  <a:gd name="T11" fmla="*/ 163 h 184"/>
                  <a:gd name="T12" fmla="*/ 20 w 39"/>
                  <a:gd name="T13" fmla="*/ 183 h 184"/>
                  <a:gd name="T14" fmla="*/ 38 w 39"/>
                  <a:gd name="T15" fmla="*/ 168 h 184"/>
                  <a:gd name="T16" fmla="*/ 30 w 39"/>
                  <a:gd name="T17" fmla="*/ 159 h 184"/>
                  <a:gd name="T18" fmla="*/ 23 w 39"/>
                  <a:gd name="T19" fmla="*/ 97 h 184"/>
                  <a:gd name="T20" fmla="*/ 34 w 39"/>
                  <a:gd name="T21" fmla="*/ 65 h 184"/>
                  <a:gd name="T22" fmla="*/ 20 w 39"/>
                  <a:gd name="T23" fmla="*/ 0 h 184"/>
                  <a:gd name="T24" fmla="*/ 7 w 39"/>
                  <a:gd name="T25" fmla="*/ 33 h 184"/>
                  <a:gd name="T26" fmla="*/ 8 w 39"/>
                  <a:gd name="T27" fmla="*/ 39 h 184"/>
                  <a:gd name="T28" fmla="*/ 8 w 39"/>
                  <a:gd name="T29" fmla="*/ 39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84"/>
                  <a:gd name="T47" fmla="*/ 39 w 39"/>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84">
                    <a:moveTo>
                      <a:pt x="8" y="39"/>
                    </a:moveTo>
                    <a:lnTo>
                      <a:pt x="6" y="92"/>
                    </a:lnTo>
                    <a:lnTo>
                      <a:pt x="0" y="122"/>
                    </a:lnTo>
                    <a:lnTo>
                      <a:pt x="1" y="154"/>
                    </a:lnTo>
                    <a:lnTo>
                      <a:pt x="1" y="163"/>
                    </a:lnTo>
                    <a:lnTo>
                      <a:pt x="8" y="163"/>
                    </a:lnTo>
                    <a:lnTo>
                      <a:pt x="20" y="183"/>
                    </a:lnTo>
                    <a:lnTo>
                      <a:pt x="38" y="168"/>
                    </a:lnTo>
                    <a:lnTo>
                      <a:pt x="30" y="159"/>
                    </a:lnTo>
                    <a:lnTo>
                      <a:pt x="23" y="97"/>
                    </a:lnTo>
                    <a:lnTo>
                      <a:pt x="34" y="65"/>
                    </a:lnTo>
                    <a:lnTo>
                      <a:pt x="20" y="0"/>
                    </a:lnTo>
                    <a:lnTo>
                      <a:pt x="7" y="33"/>
                    </a:lnTo>
                    <a:lnTo>
                      <a:pt x="8" y="39"/>
                    </a:lnTo>
                  </a:path>
                </a:pathLst>
              </a:custGeom>
              <a:solidFill>
                <a:srgbClr val="FEF7F6"/>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8" name="Freeform 34"/>
              <p:cNvSpPr>
                <a:spLocks/>
              </p:cNvSpPr>
              <p:nvPr/>
            </p:nvSpPr>
            <p:spPr bwMode="auto">
              <a:xfrm>
                <a:off x="816" y="5119"/>
                <a:ext cx="27" cy="85"/>
              </a:xfrm>
              <a:custGeom>
                <a:avLst/>
                <a:gdLst>
                  <a:gd name="T0" fmla="*/ 0 w 27"/>
                  <a:gd name="T1" fmla="*/ 11 h 85"/>
                  <a:gd name="T2" fmla="*/ 6 w 27"/>
                  <a:gd name="T3" fmla="*/ 84 h 85"/>
                  <a:gd name="T4" fmla="*/ 22 w 27"/>
                  <a:gd name="T5" fmla="*/ 61 h 85"/>
                  <a:gd name="T6" fmla="*/ 26 w 27"/>
                  <a:gd name="T7" fmla="*/ 0 h 85"/>
                  <a:gd name="T8" fmla="*/ 0 w 27"/>
                  <a:gd name="T9" fmla="*/ 11 h 85"/>
                  <a:gd name="T10" fmla="*/ 0 w 27"/>
                  <a:gd name="T11" fmla="*/ 11 h 85"/>
                  <a:gd name="T12" fmla="*/ 0 60000 65536"/>
                  <a:gd name="T13" fmla="*/ 0 60000 65536"/>
                  <a:gd name="T14" fmla="*/ 0 60000 65536"/>
                  <a:gd name="T15" fmla="*/ 0 60000 65536"/>
                  <a:gd name="T16" fmla="*/ 0 60000 65536"/>
                  <a:gd name="T17" fmla="*/ 0 60000 65536"/>
                  <a:gd name="T18" fmla="*/ 0 w 27"/>
                  <a:gd name="T19" fmla="*/ 0 h 85"/>
                  <a:gd name="T20" fmla="*/ 27 w 27"/>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27" h="85">
                    <a:moveTo>
                      <a:pt x="0" y="11"/>
                    </a:moveTo>
                    <a:lnTo>
                      <a:pt x="6" y="84"/>
                    </a:lnTo>
                    <a:lnTo>
                      <a:pt x="22" y="61"/>
                    </a:lnTo>
                    <a:lnTo>
                      <a:pt x="26" y="0"/>
                    </a:lnTo>
                    <a:lnTo>
                      <a:pt x="0" y="11"/>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69" name="Freeform 35"/>
              <p:cNvSpPr>
                <a:spLocks/>
              </p:cNvSpPr>
              <p:nvPr/>
            </p:nvSpPr>
            <p:spPr bwMode="auto">
              <a:xfrm>
                <a:off x="414" y="4892"/>
                <a:ext cx="194" cy="452"/>
              </a:xfrm>
              <a:custGeom>
                <a:avLst/>
                <a:gdLst>
                  <a:gd name="T0" fmla="*/ 61 w 194"/>
                  <a:gd name="T1" fmla="*/ 329 h 452"/>
                  <a:gd name="T2" fmla="*/ 104 w 194"/>
                  <a:gd name="T3" fmla="*/ 254 h 452"/>
                  <a:gd name="T4" fmla="*/ 116 w 194"/>
                  <a:gd name="T5" fmla="*/ 218 h 452"/>
                  <a:gd name="T6" fmla="*/ 165 w 194"/>
                  <a:gd name="T7" fmla="*/ 167 h 452"/>
                  <a:gd name="T8" fmla="*/ 193 w 194"/>
                  <a:gd name="T9" fmla="*/ 88 h 452"/>
                  <a:gd name="T10" fmla="*/ 152 w 194"/>
                  <a:gd name="T11" fmla="*/ 0 h 452"/>
                  <a:gd name="T12" fmla="*/ 44 w 194"/>
                  <a:gd name="T13" fmla="*/ 4 h 452"/>
                  <a:gd name="T14" fmla="*/ 0 w 194"/>
                  <a:gd name="T15" fmla="*/ 43 h 452"/>
                  <a:gd name="T16" fmla="*/ 48 w 194"/>
                  <a:gd name="T17" fmla="*/ 150 h 452"/>
                  <a:gd name="T18" fmla="*/ 41 w 194"/>
                  <a:gd name="T19" fmla="*/ 344 h 452"/>
                  <a:gd name="T20" fmla="*/ 46 w 194"/>
                  <a:gd name="T21" fmla="*/ 416 h 452"/>
                  <a:gd name="T22" fmla="*/ 52 w 194"/>
                  <a:gd name="T23" fmla="*/ 451 h 452"/>
                  <a:gd name="T24" fmla="*/ 61 w 194"/>
                  <a:gd name="T25" fmla="*/ 329 h 452"/>
                  <a:gd name="T26" fmla="*/ 61 w 194"/>
                  <a:gd name="T27" fmla="*/ 329 h 4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
                  <a:gd name="T43" fmla="*/ 0 h 452"/>
                  <a:gd name="T44" fmla="*/ 194 w 194"/>
                  <a:gd name="T45" fmla="*/ 452 h 4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 h="452">
                    <a:moveTo>
                      <a:pt x="61" y="329"/>
                    </a:moveTo>
                    <a:lnTo>
                      <a:pt x="104" y="254"/>
                    </a:lnTo>
                    <a:lnTo>
                      <a:pt x="116" y="218"/>
                    </a:lnTo>
                    <a:lnTo>
                      <a:pt x="165" y="167"/>
                    </a:lnTo>
                    <a:lnTo>
                      <a:pt x="193" y="88"/>
                    </a:lnTo>
                    <a:lnTo>
                      <a:pt x="152" y="0"/>
                    </a:lnTo>
                    <a:lnTo>
                      <a:pt x="44" y="4"/>
                    </a:lnTo>
                    <a:lnTo>
                      <a:pt x="0" y="43"/>
                    </a:lnTo>
                    <a:lnTo>
                      <a:pt x="48" y="150"/>
                    </a:lnTo>
                    <a:lnTo>
                      <a:pt x="41" y="344"/>
                    </a:lnTo>
                    <a:lnTo>
                      <a:pt x="46" y="416"/>
                    </a:lnTo>
                    <a:lnTo>
                      <a:pt x="52" y="451"/>
                    </a:lnTo>
                    <a:lnTo>
                      <a:pt x="61" y="329"/>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0" name="Freeform 36"/>
              <p:cNvSpPr>
                <a:spLocks/>
              </p:cNvSpPr>
              <p:nvPr/>
            </p:nvSpPr>
            <p:spPr bwMode="auto">
              <a:xfrm>
                <a:off x="786" y="4932"/>
                <a:ext cx="119" cy="155"/>
              </a:xfrm>
              <a:custGeom>
                <a:avLst/>
                <a:gdLst>
                  <a:gd name="T0" fmla="*/ 80 w 119"/>
                  <a:gd name="T1" fmla="*/ 0 h 155"/>
                  <a:gd name="T2" fmla="*/ 118 w 119"/>
                  <a:gd name="T3" fmla="*/ 73 h 155"/>
                  <a:gd name="T4" fmla="*/ 88 w 119"/>
                  <a:gd name="T5" fmla="*/ 111 h 155"/>
                  <a:gd name="T6" fmla="*/ 80 w 119"/>
                  <a:gd name="T7" fmla="*/ 98 h 155"/>
                  <a:gd name="T8" fmla="*/ 66 w 119"/>
                  <a:gd name="T9" fmla="*/ 107 h 155"/>
                  <a:gd name="T10" fmla="*/ 0 w 119"/>
                  <a:gd name="T11" fmla="*/ 154 h 155"/>
                  <a:gd name="T12" fmla="*/ 20 w 119"/>
                  <a:gd name="T13" fmla="*/ 127 h 155"/>
                  <a:gd name="T14" fmla="*/ 45 w 119"/>
                  <a:gd name="T15" fmla="*/ 15 h 155"/>
                  <a:gd name="T16" fmla="*/ 80 w 119"/>
                  <a:gd name="T17" fmla="*/ 0 h 155"/>
                  <a:gd name="T18" fmla="*/ 80 w 119"/>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55"/>
                  <a:gd name="T32" fmla="*/ 119 w 119"/>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55">
                    <a:moveTo>
                      <a:pt x="80" y="0"/>
                    </a:moveTo>
                    <a:lnTo>
                      <a:pt x="118" y="73"/>
                    </a:lnTo>
                    <a:lnTo>
                      <a:pt x="88" y="111"/>
                    </a:lnTo>
                    <a:lnTo>
                      <a:pt x="80" y="98"/>
                    </a:lnTo>
                    <a:lnTo>
                      <a:pt x="66" y="107"/>
                    </a:lnTo>
                    <a:lnTo>
                      <a:pt x="0" y="154"/>
                    </a:lnTo>
                    <a:lnTo>
                      <a:pt x="20" y="127"/>
                    </a:lnTo>
                    <a:lnTo>
                      <a:pt x="45" y="15"/>
                    </a:lnTo>
                    <a:lnTo>
                      <a:pt x="80" y="0"/>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1" name="Freeform 37"/>
              <p:cNvSpPr>
                <a:spLocks/>
              </p:cNvSpPr>
              <p:nvPr/>
            </p:nvSpPr>
            <p:spPr bwMode="auto">
              <a:xfrm>
                <a:off x="899" y="4910"/>
                <a:ext cx="128" cy="149"/>
              </a:xfrm>
              <a:custGeom>
                <a:avLst/>
                <a:gdLst>
                  <a:gd name="T0" fmla="*/ 127 w 128"/>
                  <a:gd name="T1" fmla="*/ 45 h 149"/>
                  <a:gd name="T2" fmla="*/ 68 w 128"/>
                  <a:gd name="T3" fmla="*/ 99 h 149"/>
                  <a:gd name="T4" fmla="*/ 34 w 128"/>
                  <a:gd name="T5" fmla="*/ 148 h 149"/>
                  <a:gd name="T6" fmla="*/ 0 w 128"/>
                  <a:gd name="T7" fmla="*/ 6 h 149"/>
                  <a:gd name="T8" fmla="*/ 22 w 128"/>
                  <a:gd name="T9" fmla="*/ 0 h 149"/>
                  <a:gd name="T10" fmla="*/ 107 w 128"/>
                  <a:gd name="T11" fmla="*/ 2 h 149"/>
                  <a:gd name="T12" fmla="*/ 127 w 128"/>
                  <a:gd name="T13" fmla="*/ 45 h 149"/>
                  <a:gd name="T14" fmla="*/ 127 w 128"/>
                  <a:gd name="T15" fmla="*/ 45 h 149"/>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149"/>
                  <a:gd name="T26" fmla="*/ 128 w 12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149">
                    <a:moveTo>
                      <a:pt x="127" y="45"/>
                    </a:moveTo>
                    <a:lnTo>
                      <a:pt x="68" y="99"/>
                    </a:lnTo>
                    <a:lnTo>
                      <a:pt x="34" y="148"/>
                    </a:lnTo>
                    <a:lnTo>
                      <a:pt x="0" y="6"/>
                    </a:lnTo>
                    <a:lnTo>
                      <a:pt x="22" y="0"/>
                    </a:lnTo>
                    <a:lnTo>
                      <a:pt x="107" y="2"/>
                    </a:lnTo>
                    <a:lnTo>
                      <a:pt x="127" y="45"/>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2" name="Freeform 38"/>
              <p:cNvSpPr>
                <a:spLocks/>
              </p:cNvSpPr>
              <p:nvPr/>
            </p:nvSpPr>
            <p:spPr bwMode="auto">
              <a:xfrm>
                <a:off x="569" y="4846"/>
                <a:ext cx="507" cy="250"/>
              </a:xfrm>
              <a:custGeom>
                <a:avLst/>
                <a:gdLst>
                  <a:gd name="T0" fmla="*/ 477 w 507"/>
                  <a:gd name="T1" fmla="*/ 26 h 250"/>
                  <a:gd name="T2" fmla="*/ 483 w 507"/>
                  <a:gd name="T3" fmla="*/ 65 h 250"/>
                  <a:gd name="T4" fmla="*/ 506 w 507"/>
                  <a:gd name="T5" fmla="*/ 96 h 250"/>
                  <a:gd name="T6" fmla="*/ 491 w 507"/>
                  <a:gd name="T7" fmla="*/ 102 h 250"/>
                  <a:gd name="T8" fmla="*/ 461 w 507"/>
                  <a:gd name="T9" fmla="*/ 105 h 250"/>
                  <a:gd name="T10" fmla="*/ 442 w 507"/>
                  <a:gd name="T11" fmla="*/ 81 h 250"/>
                  <a:gd name="T12" fmla="*/ 443 w 507"/>
                  <a:gd name="T13" fmla="*/ 99 h 250"/>
                  <a:gd name="T14" fmla="*/ 429 w 507"/>
                  <a:gd name="T15" fmla="*/ 78 h 250"/>
                  <a:gd name="T16" fmla="*/ 424 w 507"/>
                  <a:gd name="T17" fmla="*/ 92 h 250"/>
                  <a:gd name="T18" fmla="*/ 416 w 507"/>
                  <a:gd name="T19" fmla="*/ 80 h 250"/>
                  <a:gd name="T20" fmla="*/ 414 w 507"/>
                  <a:gd name="T21" fmla="*/ 123 h 250"/>
                  <a:gd name="T22" fmla="*/ 395 w 507"/>
                  <a:gd name="T23" fmla="*/ 154 h 250"/>
                  <a:gd name="T24" fmla="*/ 395 w 507"/>
                  <a:gd name="T25" fmla="*/ 114 h 250"/>
                  <a:gd name="T26" fmla="*/ 389 w 507"/>
                  <a:gd name="T27" fmla="*/ 83 h 250"/>
                  <a:gd name="T28" fmla="*/ 382 w 507"/>
                  <a:gd name="T29" fmla="*/ 110 h 250"/>
                  <a:gd name="T30" fmla="*/ 361 w 507"/>
                  <a:gd name="T31" fmla="*/ 85 h 250"/>
                  <a:gd name="T32" fmla="*/ 347 w 507"/>
                  <a:gd name="T33" fmla="*/ 90 h 250"/>
                  <a:gd name="T34" fmla="*/ 361 w 507"/>
                  <a:gd name="T35" fmla="*/ 138 h 250"/>
                  <a:gd name="T36" fmla="*/ 358 w 507"/>
                  <a:gd name="T37" fmla="*/ 178 h 250"/>
                  <a:gd name="T38" fmla="*/ 337 w 507"/>
                  <a:gd name="T39" fmla="*/ 216 h 250"/>
                  <a:gd name="T40" fmla="*/ 328 w 507"/>
                  <a:gd name="T41" fmla="*/ 249 h 250"/>
                  <a:gd name="T42" fmla="*/ 318 w 507"/>
                  <a:gd name="T43" fmla="*/ 207 h 250"/>
                  <a:gd name="T44" fmla="*/ 308 w 507"/>
                  <a:gd name="T45" fmla="*/ 176 h 250"/>
                  <a:gd name="T46" fmla="*/ 315 w 507"/>
                  <a:gd name="T47" fmla="*/ 154 h 250"/>
                  <a:gd name="T48" fmla="*/ 302 w 507"/>
                  <a:gd name="T49" fmla="*/ 118 h 250"/>
                  <a:gd name="T50" fmla="*/ 283 w 507"/>
                  <a:gd name="T51" fmla="*/ 92 h 250"/>
                  <a:gd name="T52" fmla="*/ 283 w 507"/>
                  <a:gd name="T53" fmla="*/ 118 h 250"/>
                  <a:gd name="T54" fmla="*/ 256 w 507"/>
                  <a:gd name="T55" fmla="*/ 157 h 250"/>
                  <a:gd name="T56" fmla="*/ 246 w 507"/>
                  <a:gd name="T57" fmla="*/ 204 h 250"/>
                  <a:gd name="T58" fmla="*/ 227 w 507"/>
                  <a:gd name="T59" fmla="*/ 208 h 250"/>
                  <a:gd name="T60" fmla="*/ 235 w 507"/>
                  <a:gd name="T61" fmla="*/ 151 h 250"/>
                  <a:gd name="T62" fmla="*/ 211 w 507"/>
                  <a:gd name="T63" fmla="*/ 161 h 250"/>
                  <a:gd name="T64" fmla="*/ 162 w 507"/>
                  <a:gd name="T65" fmla="*/ 163 h 250"/>
                  <a:gd name="T66" fmla="*/ 115 w 507"/>
                  <a:gd name="T67" fmla="*/ 149 h 250"/>
                  <a:gd name="T68" fmla="*/ 87 w 507"/>
                  <a:gd name="T69" fmla="*/ 134 h 250"/>
                  <a:gd name="T70" fmla="*/ 37 w 507"/>
                  <a:gd name="T71" fmla="*/ 114 h 250"/>
                  <a:gd name="T72" fmla="*/ 1 w 507"/>
                  <a:gd name="T73" fmla="*/ 59 h 250"/>
                  <a:gd name="T74" fmla="*/ 0 w 507"/>
                  <a:gd name="T75" fmla="*/ 35 h 250"/>
                  <a:gd name="T76" fmla="*/ 57 w 507"/>
                  <a:gd name="T77" fmla="*/ 33 h 250"/>
                  <a:gd name="T78" fmla="*/ 176 w 507"/>
                  <a:gd name="T79" fmla="*/ 32 h 250"/>
                  <a:gd name="T80" fmla="*/ 337 w 507"/>
                  <a:gd name="T81" fmla="*/ 11 h 250"/>
                  <a:gd name="T82" fmla="*/ 446 w 507"/>
                  <a:gd name="T83" fmla="*/ 0 h 250"/>
                  <a:gd name="T84" fmla="*/ 464 w 507"/>
                  <a:gd name="T85" fmla="*/ 24 h 250"/>
                  <a:gd name="T86" fmla="*/ 477 w 507"/>
                  <a:gd name="T87" fmla="*/ 26 h 250"/>
                  <a:gd name="T88" fmla="*/ 477 w 507"/>
                  <a:gd name="T89" fmla="*/ 26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7"/>
                  <a:gd name="T136" fmla="*/ 0 h 250"/>
                  <a:gd name="T137" fmla="*/ 507 w 507"/>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7" h="250">
                    <a:moveTo>
                      <a:pt x="477" y="26"/>
                    </a:moveTo>
                    <a:lnTo>
                      <a:pt x="483" y="65"/>
                    </a:lnTo>
                    <a:lnTo>
                      <a:pt x="506" y="96"/>
                    </a:lnTo>
                    <a:lnTo>
                      <a:pt x="491" y="102"/>
                    </a:lnTo>
                    <a:lnTo>
                      <a:pt x="461" y="105"/>
                    </a:lnTo>
                    <a:lnTo>
                      <a:pt x="442" y="81"/>
                    </a:lnTo>
                    <a:lnTo>
                      <a:pt x="443" y="99"/>
                    </a:lnTo>
                    <a:lnTo>
                      <a:pt x="429" y="78"/>
                    </a:lnTo>
                    <a:lnTo>
                      <a:pt x="424" y="92"/>
                    </a:lnTo>
                    <a:lnTo>
                      <a:pt x="416" y="80"/>
                    </a:lnTo>
                    <a:lnTo>
                      <a:pt x="414" y="123"/>
                    </a:lnTo>
                    <a:lnTo>
                      <a:pt x="395" y="154"/>
                    </a:lnTo>
                    <a:lnTo>
                      <a:pt x="395" y="114"/>
                    </a:lnTo>
                    <a:lnTo>
                      <a:pt x="389" y="83"/>
                    </a:lnTo>
                    <a:lnTo>
                      <a:pt x="382" y="110"/>
                    </a:lnTo>
                    <a:lnTo>
                      <a:pt x="361" y="85"/>
                    </a:lnTo>
                    <a:lnTo>
                      <a:pt x="347" y="90"/>
                    </a:lnTo>
                    <a:lnTo>
                      <a:pt x="361" y="138"/>
                    </a:lnTo>
                    <a:lnTo>
                      <a:pt x="358" y="178"/>
                    </a:lnTo>
                    <a:lnTo>
                      <a:pt x="337" y="216"/>
                    </a:lnTo>
                    <a:lnTo>
                      <a:pt x="328" y="249"/>
                    </a:lnTo>
                    <a:lnTo>
                      <a:pt x="318" y="207"/>
                    </a:lnTo>
                    <a:lnTo>
                      <a:pt x="308" y="176"/>
                    </a:lnTo>
                    <a:lnTo>
                      <a:pt x="315" y="154"/>
                    </a:lnTo>
                    <a:lnTo>
                      <a:pt x="302" y="118"/>
                    </a:lnTo>
                    <a:lnTo>
                      <a:pt x="283" y="92"/>
                    </a:lnTo>
                    <a:lnTo>
                      <a:pt x="283" y="118"/>
                    </a:lnTo>
                    <a:lnTo>
                      <a:pt x="256" y="157"/>
                    </a:lnTo>
                    <a:lnTo>
                      <a:pt x="246" y="204"/>
                    </a:lnTo>
                    <a:lnTo>
                      <a:pt x="227" y="208"/>
                    </a:lnTo>
                    <a:lnTo>
                      <a:pt x="235" y="151"/>
                    </a:lnTo>
                    <a:lnTo>
                      <a:pt x="211" y="161"/>
                    </a:lnTo>
                    <a:lnTo>
                      <a:pt x="162" y="163"/>
                    </a:lnTo>
                    <a:lnTo>
                      <a:pt x="115" y="149"/>
                    </a:lnTo>
                    <a:lnTo>
                      <a:pt x="87" y="134"/>
                    </a:lnTo>
                    <a:lnTo>
                      <a:pt x="37" y="114"/>
                    </a:lnTo>
                    <a:lnTo>
                      <a:pt x="1" y="59"/>
                    </a:lnTo>
                    <a:lnTo>
                      <a:pt x="0" y="35"/>
                    </a:lnTo>
                    <a:lnTo>
                      <a:pt x="57" y="33"/>
                    </a:lnTo>
                    <a:lnTo>
                      <a:pt x="176" y="32"/>
                    </a:lnTo>
                    <a:lnTo>
                      <a:pt x="337" y="11"/>
                    </a:lnTo>
                    <a:lnTo>
                      <a:pt x="446" y="0"/>
                    </a:lnTo>
                    <a:lnTo>
                      <a:pt x="464" y="24"/>
                    </a:lnTo>
                    <a:lnTo>
                      <a:pt x="477" y="26"/>
                    </a:lnTo>
                  </a:path>
                </a:pathLst>
              </a:custGeom>
              <a:solidFill>
                <a:srgbClr val="C46B61"/>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3" name="Freeform 39"/>
              <p:cNvSpPr>
                <a:spLocks/>
              </p:cNvSpPr>
              <p:nvPr/>
            </p:nvSpPr>
            <p:spPr bwMode="auto">
              <a:xfrm>
                <a:off x="595" y="4947"/>
                <a:ext cx="223" cy="173"/>
              </a:xfrm>
              <a:custGeom>
                <a:avLst/>
                <a:gdLst>
                  <a:gd name="T0" fmla="*/ 222 w 223"/>
                  <a:gd name="T1" fmla="*/ 27 h 173"/>
                  <a:gd name="T2" fmla="*/ 204 w 223"/>
                  <a:gd name="T3" fmla="*/ 124 h 173"/>
                  <a:gd name="T4" fmla="*/ 194 w 223"/>
                  <a:gd name="T5" fmla="*/ 132 h 173"/>
                  <a:gd name="T6" fmla="*/ 184 w 223"/>
                  <a:gd name="T7" fmla="*/ 140 h 173"/>
                  <a:gd name="T8" fmla="*/ 172 w 223"/>
                  <a:gd name="T9" fmla="*/ 149 h 173"/>
                  <a:gd name="T10" fmla="*/ 160 w 223"/>
                  <a:gd name="T11" fmla="*/ 158 h 173"/>
                  <a:gd name="T12" fmla="*/ 148 w 223"/>
                  <a:gd name="T13" fmla="*/ 165 h 173"/>
                  <a:gd name="T14" fmla="*/ 135 w 223"/>
                  <a:gd name="T15" fmla="*/ 172 h 173"/>
                  <a:gd name="T16" fmla="*/ 112 w 223"/>
                  <a:gd name="T17" fmla="*/ 151 h 173"/>
                  <a:gd name="T18" fmla="*/ 92 w 223"/>
                  <a:gd name="T19" fmla="*/ 131 h 173"/>
                  <a:gd name="T20" fmla="*/ 69 w 223"/>
                  <a:gd name="T21" fmla="*/ 108 h 173"/>
                  <a:gd name="T22" fmla="*/ 47 w 223"/>
                  <a:gd name="T23" fmla="*/ 85 h 173"/>
                  <a:gd name="T24" fmla="*/ 27 w 223"/>
                  <a:gd name="T25" fmla="*/ 66 h 173"/>
                  <a:gd name="T26" fmla="*/ 9 w 223"/>
                  <a:gd name="T27" fmla="*/ 46 h 173"/>
                  <a:gd name="T28" fmla="*/ 0 w 223"/>
                  <a:gd name="T29" fmla="*/ 0 h 173"/>
                  <a:gd name="T30" fmla="*/ 141 w 223"/>
                  <a:gd name="T31" fmla="*/ 44 h 173"/>
                  <a:gd name="T32" fmla="*/ 222 w 223"/>
                  <a:gd name="T33" fmla="*/ 27 h 173"/>
                  <a:gd name="T34" fmla="*/ 222 w 223"/>
                  <a:gd name="T35" fmla="*/ 2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73"/>
                  <a:gd name="T56" fmla="*/ 223 w 22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73">
                    <a:moveTo>
                      <a:pt x="222" y="27"/>
                    </a:moveTo>
                    <a:lnTo>
                      <a:pt x="204" y="124"/>
                    </a:lnTo>
                    <a:lnTo>
                      <a:pt x="194" y="132"/>
                    </a:lnTo>
                    <a:lnTo>
                      <a:pt x="184" y="140"/>
                    </a:lnTo>
                    <a:lnTo>
                      <a:pt x="172" y="149"/>
                    </a:lnTo>
                    <a:lnTo>
                      <a:pt x="160" y="158"/>
                    </a:lnTo>
                    <a:lnTo>
                      <a:pt x="148" y="165"/>
                    </a:lnTo>
                    <a:lnTo>
                      <a:pt x="135" y="172"/>
                    </a:lnTo>
                    <a:lnTo>
                      <a:pt x="112" y="151"/>
                    </a:lnTo>
                    <a:lnTo>
                      <a:pt x="92" y="131"/>
                    </a:lnTo>
                    <a:lnTo>
                      <a:pt x="69" y="108"/>
                    </a:lnTo>
                    <a:lnTo>
                      <a:pt x="47" y="85"/>
                    </a:lnTo>
                    <a:lnTo>
                      <a:pt x="27" y="66"/>
                    </a:lnTo>
                    <a:lnTo>
                      <a:pt x="9" y="46"/>
                    </a:lnTo>
                    <a:lnTo>
                      <a:pt x="0" y="0"/>
                    </a:lnTo>
                    <a:lnTo>
                      <a:pt x="141" y="44"/>
                    </a:lnTo>
                    <a:lnTo>
                      <a:pt x="222" y="27"/>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4" name="Freeform 40"/>
              <p:cNvSpPr>
                <a:spLocks/>
              </p:cNvSpPr>
              <p:nvPr/>
            </p:nvSpPr>
            <p:spPr bwMode="auto">
              <a:xfrm>
                <a:off x="591" y="4914"/>
                <a:ext cx="244" cy="110"/>
              </a:xfrm>
              <a:custGeom>
                <a:avLst/>
                <a:gdLst>
                  <a:gd name="T0" fmla="*/ 243 w 244"/>
                  <a:gd name="T1" fmla="*/ 47 h 110"/>
                  <a:gd name="T2" fmla="*/ 222 w 244"/>
                  <a:gd name="T3" fmla="*/ 85 h 110"/>
                  <a:gd name="T4" fmla="*/ 182 w 244"/>
                  <a:gd name="T5" fmla="*/ 109 h 110"/>
                  <a:gd name="T6" fmla="*/ 117 w 244"/>
                  <a:gd name="T7" fmla="*/ 97 h 110"/>
                  <a:gd name="T8" fmla="*/ 40 w 244"/>
                  <a:gd name="T9" fmla="*/ 59 h 110"/>
                  <a:gd name="T10" fmla="*/ 0 w 244"/>
                  <a:gd name="T11" fmla="*/ 26 h 110"/>
                  <a:gd name="T12" fmla="*/ 15 w 244"/>
                  <a:gd name="T13" fmla="*/ 0 h 110"/>
                  <a:gd name="T14" fmla="*/ 51 w 244"/>
                  <a:gd name="T15" fmla="*/ 25 h 110"/>
                  <a:gd name="T16" fmla="*/ 83 w 244"/>
                  <a:gd name="T17" fmla="*/ 20 h 110"/>
                  <a:gd name="T18" fmla="*/ 87 w 244"/>
                  <a:gd name="T19" fmla="*/ 48 h 110"/>
                  <a:gd name="T20" fmla="*/ 126 w 244"/>
                  <a:gd name="T21" fmla="*/ 28 h 110"/>
                  <a:gd name="T22" fmla="*/ 118 w 244"/>
                  <a:gd name="T23" fmla="*/ 63 h 110"/>
                  <a:gd name="T24" fmla="*/ 147 w 244"/>
                  <a:gd name="T25" fmla="*/ 43 h 110"/>
                  <a:gd name="T26" fmla="*/ 148 w 244"/>
                  <a:gd name="T27" fmla="*/ 58 h 110"/>
                  <a:gd name="T28" fmla="*/ 158 w 244"/>
                  <a:gd name="T29" fmla="*/ 52 h 110"/>
                  <a:gd name="T30" fmla="*/ 174 w 244"/>
                  <a:gd name="T31" fmla="*/ 38 h 110"/>
                  <a:gd name="T32" fmla="*/ 190 w 244"/>
                  <a:gd name="T33" fmla="*/ 25 h 110"/>
                  <a:gd name="T34" fmla="*/ 197 w 244"/>
                  <a:gd name="T35" fmla="*/ 19 h 110"/>
                  <a:gd name="T36" fmla="*/ 230 w 244"/>
                  <a:gd name="T37" fmla="*/ 12 h 110"/>
                  <a:gd name="T38" fmla="*/ 243 w 244"/>
                  <a:gd name="T39" fmla="*/ 47 h 110"/>
                  <a:gd name="T40" fmla="*/ 243 w 244"/>
                  <a:gd name="T41" fmla="*/ 47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4"/>
                  <a:gd name="T64" fmla="*/ 0 h 110"/>
                  <a:gd name="T65" fmla="*/ 244 w 244"/>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4" h="110">
                    <a:moveTo>
                      <a:pt x="243" y="47"/>
                    </a:moveTo>
                    <a:lnTo>
                      <a:pt x="222" y="85"/>
                    </a:lnTo>
                    <a:lnTo>
                      <a:pt x="182" y="109"/>
                    </a:lnTo>
                    <a:lnTo>
                      <a:pt x="117" y="97"/>
                    </a:lnTo>
                    <a:lnTo>
                      <a:pt x="40" y="59"/>
                    </a:lnTo>
                    <a:lnTo>
                      <a:pt x="0" y="26"/>
                    </a:lnTo>
                    <a:lnTo>
                      <a:pt x="15" y="0"/>
                    </a:lnTo>
                    <a:lnTo>
                      <a:pt x="51" y="25"/>
                    </a:lnTo>
                    <a:lnTo>
                      <a:pt x="83" y="20"/>
                    </a:lnTo>
                    <a:lnTo>
                      <a:pt x="87" y="48"/>
                    </a:lnTo>
                    <a:lnTo>
                      <a:pt x="126" y="28"/>
                    </a:lnTo>
                    <a:lnTo>
                      <a:pt x="118" y="63"/>
                    </a:lnTo>
                    <a:lnTo>
                      <a:pt x="147" y="43"/>
                    </a:lnTo>
                    <a:lnTo>
                      <a:pt x="148" y="58"/>
                    </a:lnTo>
                    <a:lnTo>
                      <a:pt x="158" y="52"/>
                    </a:lnTo>
                    <a:lnTo>
                      <a:pt x="174" y="38"/>
                    </a:lnTo>
                    <a:lnTo>
                      <a:pt x="190" y="25"/>
                    </a:lnTo>
                    <a:lnTo>
                      <a:pt x="197" y="19"/>
                    </a:lnTo>
                    <a:lnTo>
                      <a:pt x="230" y="12"/>
                    </a:lnTo>
                    <a:lnTo>
                      <a:pt x="243" y="47"/>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5" name="Freeform 41"/>
              <p:cNvSpPr>
                <a:spLocks/>
              </p:cNvSpPr>
              <p:nvPr/>
            </p:nvSpPr>
            <p:spPr bwMode="auto">
              <a:xfrm>
                <a:off x="787" y="5015"/>
                <a:ext cx="85" cy="119"/>
              </a:xfrm>
              <a:custGeom>
                <a:avLst/>
                <a:gdLst>
                  <a:gd name="T0" fmla="*/ 63 w 85"/>
                  <a:gd name="T1" fmla="*/ 118 h 119"/>
                  <a:gd name="T2" fmla="*/ 0 w 85"/>
                  <a:gd name="T3" fmla="*/ 105 h 119"/>
                  <a:gd name="T4" fmla="*/ 16 w 85"/>
                  <a:gd name="T5" fmla="*/ 43 h 119"/>
                  <a:gd name="T6" fmla="*/ 74 w 85"/>
                  <a:gd name="T7" fmla="*/ 0 h 119"/>
                  <a:gd name="T8" fmla="*/ 84 w 85"/>
                  <a:gd name="T9" fmla="*/ 75 h 119"/>
                  <a:gd name="T10" fmla="*/ 63 w 85"/>
                  <a:gd name="T11" fmla="*/ 118 h 119"/>
                  <a:gd name="T12" fmla="*/ 63 w 85"/>
                  <a:gd name="T13" fmla="*/ 118 h 119"/>
                  <a:gd name="T14" fmla="*/ 0 60000 65536"/>
                  <a:gd name="T15" fmla="*/ 0 60000 65536"/>
                  <a:gd name="T16" fmla="*/ 0 60000 65536"/>
                  <a:gd name="T17" fmla="*/ 0 60000 65536"/>
                  <a:gd name="T18" fmla="*/ 0 60000 65536"/>
                  <a:gd name="T19" fmla="*/ 0 60000 65536"/>
                  <a:gd name="T20" fmla="*/ 0 60000 65536"/>
                  <a:gd name="T21" fmla="*/ 0 w 85"/>
                  <a:gd name="T22" fmla="*/ 0 h 119"/>
                  <a:gd name="T23" fmla="*/ 85 w 85"/>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19">
                    <a:moveTo>
                      <a:pt x="63" y="118"/>
                    </a:moveTo>
                    <a:lnTo>
                      <a:pt x="0" y="105"/>
                    </a:lnTo>
                    <a:lnTo>
                      <a:pt x="16" y="43"/>
                    </a:lnTo>
                    <a:lnTo>
                      <a:pt x="74" y="0"/>
                    </a:lnTo>
                    <a:lnTo>
                      <a:pt x="84" y="75"/>
                    </a:lnTo>
                    <a:lnTo>
                      <a:pt x="63" y="118"/>
                    </a:lnTo>
                  </a:path>
                </a:pathLst>
              </a:custGeom>
              <a:solidFill>
                <a:srgbClr val="7F32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6" name="Freeform 42"/>
              <p:cNvSpPr>
                <a:spLocks/>
              </p:cNvSpPr>
              <p:nvPr/>
            </p:nvSpPr>
            <p:spPr bwMode="auto">
              <a:xfrm>
                <a:off x="893" y="5039"/>
                <a:ext cx="51" cy="80"/>
              </a:xfrm>
              <a:custGeom>
                <a:avLst/>
                <a:gdLst>
                  <a:gd name="T0" fmla="*/ 50 w 51"/>
                  <a:gd name="T1" fmla="*/ 0 h 80"/>
                  <a:gd name="T2" fmla="*/ 24 w 51"/>
                  <a:gd name="T3" fmla="*/ 65 h 80"/>
                  <a:gd name="T4" fmla="*/ 0 w 51"/>
                  <a:gd name="T5" fmla="*/ 79 h 80"/>
                  <a:gd name="T6" fmla="*/ 2 w 51"/>
                  <a:gd name="T7" fmla="*/ 9 h 80"/>
                  <a:gd name="T8" fmla="*/ 50 w 51"/>
                  <a:gd name="T9" fmla="*/ 0 h 80"/>
                  <a:gd name="T10" fmla="*/ 50 w 51"/>
                  <a:gd name="T11" fmla="*/ 0 h 80"/>
                  <a:gd name="T12" fmla="*/ 0 60000 65536"/>
                  <a:gd name="T13" fmla="*/ 0 60000 65536"/>
                  <a:gd name="T14" fmla="*/ 0 60000 65536"/>
                  <a:gd name="T15" fmla="*/ 0 60000 65536"/>
                  <a:gd name="T16" fmla="*/ 0 60000 65536"/>
                  <a:gd name="T17" fmla="*/ 0 60000 65536"/>
                  <a:gd name="T18" fmla="*/ 0 w 51"/>
                  <a:gd name="T19" fmla="*/ 0 h 80"/>
                  <a:gd name="T20" fmla="*/ 51 w 5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1" h="80">
                    <a:moveTo>
                      <a:pt x="50" y="0"/>
                    </a:moveTo>
                    <a:lnTo>
                      <a:pt x="24" y="65"/>
                    </a:lnTo>
                    <a:lnTo>
                      <a:pt x="0" y="79"/>
                    </a:lnTo>
                    <a:lnTo>
                      <a:pt x="2" y="9"/>
                    </a:lnTo>
                    <a:lnTo>
                      <a:pt x="50" y="0"/>
                    </a:lnTo>
                  </a:path>
                </a:pathLst>
              </a:custGeom>
              <a:solidFill>
                <a:srgbClr val="C46B61"/>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7" name="Freeform 43"/>
              <p:cNvSpPr>
                <a:spLocks/>
              </p:cNvSpPr>
              <p:nvPr/>
            </p:nvSpPr>
            <p:spPr bwMode="auto">
              <a:xfrm>
                <a:off x="1066" y="4754"/>
                <a:ext cx="47" cy="53"/>
              </a:xfrm>
              <a:custGeom>
                <a:avLst/>
                <a:gdLst>
                  <a:gd name="T0" fmla="*/ 46 w 47"/>
                  <a:gd name="T1" fmla="*/ 3 h 53"/>
                  <a:gd name="T2" fmla="*/ 41 w 47"/>
                  <a:gd name="T3" fmla="*/ 16 h 53"/>
                  <a:gd name="T4" fmla="*/ 30 w 47"/>
                  <a:gd name="T5" fmla="*/ 29 h 53"/>
                  <a:gd name="T6" fmla="*/ 22 w 47"/>
                  <a:gd name="T7" fmla="*/ 52 h 53"/>
                  <a:gd name="T8" fmla="*/ 0 w 47"/>
                  <a:gd name="T9" fmla="*/ 46 h 53"/>
                  <a:gd name="T10" fmla="*/ 13 w 47"/>
                  <a:gd name="T11" fmla="*/ 22 h 53"/>
                  <a:gd name="T12" fmla="*/ 29 w 47"/>
                  <a:gd name="T13" fmla="*/ 13 h 53"/>
                  <a:gd name="T14" fmla="*/ 28 w 47"/>
                  <a:gd name="T15" fmla="*/ 21 h 53"/>
                  <a:gd name="T16" fmla="*/ 42 w 47"/>
                  <a:gd name="T17" fmla="*/ 8 h 53"/>
                  <a:gd name="T18" fmla="*/ 44 w 47"/>
                  <a:gd name="T19" fmla="*/ 0 h 53"/>
                  <a:gd name="T20" fmla="*/ 46 w 47"/>
                  <a:gd name="T21" fmla="*/ 3 h 53"/>
                  <a:gd name="T22" fmla="*/ 46 w 47"/>
                  <a:gd name="T23" fmla="*/ 3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3"/>
                  <a:gd name="T38" fmla="*/ 47 w 47"/>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3">
                    <a:moveTo>
                      <a:pt x="46" y="3"/>
                    </a:moveTo>
                    <a:lnTo>
                      <a:pt x="41" y="16"/>
                    </a:lnTo>
                    <a:lnTo>
                      <a:pt x="30" y="29"/>
                    </a:lnTo>
                    <a:lnTo>
                      <a:pt x="22" y="52"/>
                    </a:lnTo>
                    <a:lnTo>
                      <a:pt x="0" y="46"/>
                    </a:lnTo>
                    <a:lnTo>
                      <a:pt x="13" y="22"/>
                    </a:lnTo>
                    <a:lnTo>
                      <a:pt x="29" y="13"/>
                    </a:lnTo>
                    <a:lnTo>
                      <a:pt x="28" y="21"/>
                    </a:lnTo>
                    <a:lnTo>
                      <a:pt x="42" y="8"/>
                    </a:lnTo>
                    <a:lnTo>
                      <a:pt x="44" y="0"/>
                    </a:lnTo>
                    <a:lnTo>
                      <a:pt x="46" y="3"/>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8" name="Freeform 44"/>
              <p:cNvSpPr>
                <a:spLocks/>
              </p:cNvSpPr>
              <p:nvPr/>
            </p:nvSpPr>
            <p:spPr bwMode="auto">
              <a:xfrm>
                <a:off x="1038" y="4806"/>
                <a:ext cx="99" cy="96"/>
              </a:xfrm>
              <a:custGeom>
                <a:avLst/>
                <a:gdLst>
                  <a:gd name="T0" fmla="*/ 98 w 99"/>
                  <a:gd name="T1" fmla="*/ 80 h 96"/>
                  <a:gd name="T2" fmla="*/ 73 w 99"/>
                  <a:gd name="T3" fmla="*/ 95 h 96"/>
                  <a:gd name="T4" fmla="*/ 0 w 99"/>
                  <a:gd name="T5" fmla="*/ 56 h 96"/>
                  <a:gd name="T6" fmla="*/ 33 w 99"/>
                  <a:gd name="T7" fmla="*/ 5 h 96"/>
                  <a:gd name="T8" fmla="*/ 58 w 99"/>
                  <a:gd name="T9" fmla="*/ 0 h 96"/>
                  <a:gd name="T10" fmla="*/ 72 w 99"/>
                  <a:gd name="T11" fmla="*/ 0 h 96"/>
                  <a:gd name="T12" fmla="*/ 71 w 99"/>
                  <a:gd name="T13" fmla="*/ 11 h 96"/>
                  <a:gd name="T14" fmla="*/ 62 w 99"/>
                  <a:gd name="T15" fmla="*/ 20 h 96"/>
                  <a:gd name="T16" fmla="*/ 98 w 99"/>
                  <a:gd name="T17" fmla="*/ 80 h 96"/>
                  <a:gd name="T18" fmla="*/ 98 w 99"/>
                  <a:gd name="T19" fmla="*/ 8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6"/>
                  <a:gd name="T32" fmla="*/ 99 w 9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6">
                    <a:moveTo>
                      <a:pt x="98" y="80"/>
                    </a:moveTo>
                    <a:lnTo>
                      <a:pt x="73" y="95"/>
                    </a:lnTo>
                    <a:lnTo>
                      <a:pt x="0" y="56"/>
                    </a:lnTo>
                    <a:lnTo>
                      <a:pt x="33" y="5"/>
                    </a:lnTo>
                    <a:lnTo>
                      <a:pt x="58" y="0"/>
                    </a:lnTo>
                    <a:lnTo>
                      <a:pt x="72" y="0"/>
                    </a:lnTo>
                    <a:lnTo>
                      <a:pt x="71" y="11"/>
                    </a:lnTo>
                    <a:lnTo>
                      <a:pt x="62" y="20"/>
                    </a:lnTo>
                    <a:lnTo>
                      <a:pt x="98" y="80"/>
                    </a:lnTo>
                  </a:path>
                </a:pathLst>
              </a:custGeom>
              <a:solidFill>
                <a:srgbClr val="FAB8A6"/>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79" name="Freeform 45"/>
              <p:cNvSpPr>
                <a:spLocks/>
              </p:cNvSpPr>
              <p:nvPr/>
            </p:nvSpPr>
            <p:spPr bwMode="auto">
              <a:xfrm>
                <a:off x="1119" y="4893"/>
                <a:ext cx="65" cy="47"/>
              </a:xfrm>
              <a:custGeom>
                <a:avLst/>
                <a:gdLst>
                  <a:gd name="T0" fmla="*/ 51 w 65"/>
                  <a:gd name="T1" fmla="*/ 46 h 47"/>
                  <a:gd name="T2" fmla="*/ 63 w 65"/>
                  <a:gd name="T3" fmla="*/ 27 h 47"/>
                  <a:gd name="T4" fmla="*/ 64 w 65"/>
                  <a:gd name="T5" fmla="*/ 15 h 47"/>
                  <a:gd name="T6" fmla="*/ 52 w 65"/>
                  <a:gd name="T7" fmla="*/ 7 h 47"/>
                  <a:gd name="T8" fmla="*/ 42 w 65"/>
                  <a:gd name="T9" fmla="*/ 0 h 47"/>
                  <a:gd name="T10" fmla="*/ 35 w 65"/>
                  <a:gd name="T11" fmla="*/ 13 h 47"/>
                  <a:gd name="T12" fmla="*/ 0 w 65"/>
                  <a:gd name="T13" fmla="*/ 15 h 47"/>
                  <a:gd name="T14" fmla="*/ 11 w 65"/>
                  <a:gd name="T15" fmla="*/ 43 h 47"/>
                  <a:gd name="T16" fmla="*/ 51 w 65"/>
                  <a:gd name="T17" fmla="*/ 46 h 47"/>
                  <a:gd name="T18" fmla="*/ 51 w 65"/>
                  <a:gd name="T19" fmla="*/ 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7"/>
                  <a:gd name="T32" fmla="*/ 65 w 6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7">
                    <a:moveTo>
                      <a:pt x="51" y="46"/>
                    </a:moveTo>
                    <a:lnTo>
                      <a:pt x="63" y="27"/>
                    </a:lnTo>
                    <a:lnTo>
                      <a:pt x="64" y="15"/>
                    </a:lnTo>
                    <a:lnTo>
                      <a:pt x="52" y="7"/>
                    </a:lnTo>
                    <a:lnTo>
                      <a:pt x="42" y="0"/>
                    </a:lnTo>
                    <a:lnTo>
                      <a:pt x="35" y="13"/>
                    </a:lnTo>
                    <a:lnTo>
                      <a:pt x="0" y="15"/>
                    </a:lnTo>
                    <a:lnTo>
                      <a:pt x="11" y="43"/>
                    </a:lnTo>
                    <a:lnTo>
                      <a:pt x="51" y="46"/>
                    </a:lnTo>
                  </a:path>
                </a:pathLst>
              </a:custGeom>
              <a:solidFill>
                <a:srgbClr val="FFB5B5"/>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0" name="Freeform 46"/>
              <p:cNvSpPr>
                <a:spLocks/>
              </p:cNvSpPr>
              <p:nvPr/>
            </p:nvSpPr>
            <p:spPr bwMode="auto">
              <a:xfrm>
                <a:off x="391" y="4882"/>
                <a:ext cx="212" cy="458"/>
              </a:xfrm>
              <a:custGeom>
                <a:avLst/>
                <a:gdLst>
                  <a:gd name="T0" fmla="*/ 211 w 212"/>
                  <a:gd name="T1" fmla="*/ 52 h 458"/>
                  <a:gd name="T2" fmla="*/ 208 w 212"/>
                  <a:gd name="T3" fmla="*/ 40 h 458"/>
                  <a:gd name="T4" fmla="*/ 199 w 212"/>
                  <a:gd name="T5" fmla="*/ 27 h 458"/>
                  <a:gd name="T6" fmla="*/ 190 w 212"/>
                  <a:gd name="T7" fmla="*/ 17 h 458"/>
                  <a:gd name="T8" fmla="*/ 184 w 212"/>
                  <a:gd name="T9" fmla="*/ 13 h 458"/>
                  <a:gd name="T10" fmla="*/ 162 w 212"/>
                  <a:gd name="T11" fmla="*/ 8 h 458"/>
                  <a:gd name="T12" fmla="*/ 144 w 212"/>
                  <a:gd name="T13" fmla="*/ 3 h 458"/>
                  <a:gd name="T14" fmla="*/ 58 w 212"/>
                  <a:gd name="T15" fmla="*/ 9 h 458"/>
                  <a:gd name="T16" fmla="*/ 33 w 212"/>
                  <a:gd name="T17" fmla="*/ 0 h 458"/>
                  <a:gd name="T18" fmla="*/ 11 w 212"/>
                  <a:gd name="T19" fmla="*/ 15 h 458"/>
                  <a:gd name="T20" fmla="*/ 5 w 212"/>
                  <a:gd name="T21" fmla="*/ 38 h 458"/>
                  <a:gd name="T22" fmla="*/ 0 w 212"/>
                  <a:gd name="T23" fmla="*/ 66 h 458"/>
                  <a:gd name="T24" fmla="*/ 4 w 212"/>
                  <a:gd name="T25" fmla="*/ 80 h 458"/>
                  <a:gd name="T26" fmla="*/ 13 w 212"/>
                  <a:gd name="T27" fmla="*/ 105 h 458"/>
                  <a:gd name="T28" fmla="*/ 26 w 212"/>
                  <a:gd name="T29" fmla="*/ 144 h 458"/>
                  <a:gd name="T30" fmla="*/ 28 w 212"/>
                  <a:gd name="T31" fmla="*/ 203 h 458"/>
                  <a:gd name="T32" fmla="*/ 33 w 212"/>
                  <a:gd name="T33" fmla="*/ 256 h 458"/>
                  <a:gd name="T34" fmla="*/ 7 w 212"/>
                  <a:gd name="T35" fmla="*/ 284 h 458"/>
                  <a:gd name="T36" fmla="*/ 14 w 212"/>
                  <a:gd name="T37" fmla="*/ 334 h 458"/>
                  <a:gd name="T38" fmla="*/ 0 w 212"/>
                  <a:gd name="T39" fmla="*/ 340 h 458"/>
                  <a:gd name="T40" fmla="*/ 7 w 212"/>
                  <a:gd name="T41" fmla="*/ 426 h 458"/>
                  <a:gd name="T42" fmla="*/ 7 w 212"/>
                  <a:gd name="T43" fmla="*/ 442 h 458"/>
                  <a:gd name="T44" fmla="*/ 17 w 212"/>
                  <a:gd name="T45" fmla="*/ 443 h 458"/>
                  <a:gd name="T46" fmla="*/ 28 w 212"/>
                  <a:gd name="T47" fmla="*/ 457 h 458"/>
                  <a:gd name="T48" fmla="*/ 24 w 212"/>
                  <a:gd name="T49" fmla="*/ 440 h 458"/>
                  <a:gd name="T50" fmla="*/ 24 w 212"/>
                  <a:gd name="T51" fmla="*/ 417 h 458"/>
                  <a:gd name="T52" fmla="*/ 18 w 212"/>
                  <a:gd name="T53" fmla="*/ 392 h 458"/>
                  <a:gd name="T54" fmla="*/ 35 w 212"/>
                  <a:gd name="T55" fmla="*/ 317 h 458"/>
                  <a:gd name="T56" fmla="*/ 45 w 212"/>
                  <a:gd name="T57" fmla="*/ 315 h 458"/>
                  <a:gd name="T58" fmla="*/ 62 w 212"/>
                  <a:gd name="T59" fmla="*/ 285 h 458"/>
                  <a:gd name="T60" fmla="*/ 45 w 212"/>
                  <a:gd name="T61" fmla="*/ 324 h 458"/>
                  <a:gd name="T62" fmla="*/ 51 w 212"/>
                  <a:gd name="T63" fmla="*/ 360 h 458"/>
                  <a:gd name="T64" fmla="*/ 62 w 212"/>
                  <a:gd name="T65" fmla="*/ 404 h 458"/>
                  <a:gd name="T66" fmla="*/ 68 w 212"/>
                  <a:gd name="T67" fmla="*/ 430 h 458"/>
                  <a:gd name="T68" fmla="*/ 71 w 212"/>
                  <a:gd name="T69" fmla="*/ 434 h 458"/>
                  <a:gd name="T70" fmla="*/ 75 w 212"/>
                  <a:gd name="T71" fmla="*/ 356 h 458"/>
                  <a:gd name="T72" fmla="*/ 72 w 212"/>
                  <a:gd name="T73" fmla="*/ 336 h 458"/>
                  <a:gd name="T74" fmla="*/ 76 w 212"/>
                  <a:gd name="T75" fmla="*/ 298 h 458"/>
                  <a:gd name="T76" fmla="*/ 91 w 212"/>
                  <a:gd name="T77" fmla="*/ 258 h 458"/>
                  <a:gd name="T78" fmla="*/ 111 w 212"/>
                  <a:gd name="T79" fmla="*/ 225 h 458"/>
                  <a:gd name="T80" fmla="*/ 125 w 212"/>
                  <a:gd name="T81" fmla="*/ 203 h 458"/>
                  <a:gd name="T82" fmla="*/ 100 w 212"/>
                  <a:gd name="T83" fmla="*/ 291 h 458"/>
                  <a:gd name="T84" fmla="*/ 148 w 212"/>
                  <a:gd name="T85" fmla="*/ 202 h 458"/>
                  <a:gd name="T86" fmla="*/ 169 w 212"/>
                  <a:gd name="T87" fmla="*/ 157 h 458"/>
                  <a:gd name="T88" fmla="*/ 170 w 212"/>
                  <a:gd name="T89" fmla="*/ 144 h 458"/>
                  <a:gd name="T90" fmla="*/ 145 w 212"/>
                  <a:gd name="T91" fmla="*/ 113 h 458"/>
                  <a:gd name="T92" fmla="*/ 105 w 212"/>
                  <a:gd name="T93" fmla="*/ 66 h 458"/>
                  <a:gd name="T94" fmla="*/ 77 w 212"/>
                  <a:gd name="T95" fmla="*/ 59 h 458"/>
                  <a:gd name="T96" fmla="*/ 74 w 212"/>
                  <a:gd name="T97" fmla="*/ 51 h 458"/>
                  <a:gd name="T98" fmla="*/ 62 w 212"/>
                  <a:gd name="T99" fmla="*/ 47 h 458"/>
                  <a:gd name="T100" fmla="*/ 85 w 212"/>
                  <a:gd name="T101" fmla="*/ 40 h 458"/>
                  <a:gd name="T102" fmla="*/ 135 w 212"/>
                  <a:gd name="T103" fmla="*/ 46 h 458"/>
                  <a:gd name="T104" fmla="*/ 108 w 212"/>
                  <a:gd name="T105" fmla="*/ 28 h 458"/>
                  <a:gd name="T106" fmla="*/ 160 w 212"/>
                  <a:gd name="T107" fmla="*/ 37 h 458"/>
                  <a:gd name="T108" fmla="*/ 181 w 212"/>
                  <a:gd name="T109" fmla="*/ 65 h 458"/>
                  <a:gd name="T110" fmla="*/ 211 w 212"/>
                  <a:gd name="T111" fmla="*/ 52 h 458"/>
                  <a:gd name="T112" fmla="*/ 211 w 212"/>
                  <a:gd name="T113" fmla="*/ 52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2"/>
                  <a:gd name="T172" fmla="*/ 0 h 458"/>
                  <a:gd name="T173" fmla="*/ 212 w 212"/>
                  <a:gd name="T174" fmla="*/ 458 h 4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2" h="458">
                    <a:moveTo>
                      <a:pt x="211" y="52"/>
                    </a:moveTo>
                    <a:lnTo>
                      <a:pt x="208" y="40"/>
                    </a:lnTo>
                    <a:lnTo>
                      <a:pt x="199" y="27"/>
                    </a:lnTo>
                    <a:lnTo>
                      <a:pt x="190" y="17"/>
                    </a:lnTo>
                    <a:lnTo>
                      <a:pt x="184" y="13"/>
                    </a:lnTo>
                    <a:lnTo>
                      <a:pt x="162" y="8"/>
                    </a:lnTo>
                    <a:lnTo>
                      <a:pt x="144" y="3"/>
                    </a:lnTo>
                    <a:lnTo>
                      <a:pt x="58" y="9"/>
                    </a:lnTo>
                    <a:lnTo>
                      <a:pt x="33" y="0"/>
                    </a:lnTo>
                    <a:lnTo>
                      <a:pt x="11" y="15"/>
                    </a:lnTo>
                    <a:lnTo>
                      <a:pt x="5" y="38"/>
                    </a:lnTo>
                    <a:lnTo>
                      <a:pt x="0" y="66"/>
                    </a:lnTo>
                    <a:lnTo>
                      <a:pt x="4" y="80"/>
                    </a:lnTo>
                    <a:lnTo>
                      <a:pt x="13" y="105"/>
                    </a:lnTo>
                    <a:lnTo>
                      <a:pt x="26" y="144"/>
                    </a:lnTo>
                    <a:lnTo>
                      <a:pt x="28" y="203"/>
                    </a:lnTo>
                    <a:lnTo>
                      <a:pt x="33" y="256"/>
                    </a:lnTo>
                    <a:lnTo>
                      <a:pt x="7" y="284"/>
                    </a:lnTo>
                    <a:lnTo>
                      <a:pt x="14" y="334"/>
                    </a:lnTo>
                    <a:lnTo>
                      <a:pt x="0" y="340"/>
                    </a:lnTo>
                    <a:lnTo>
                      <a:pt x="7" y="426"/>
                    </a:lnTo>
                    <a:lnTo>
                      <a:pt x="7" y="442"/>
                    </a:lnTo>
                    <a:lnTo>
                      <a:pt x="17" y="443"/>
                    </a:lnTo>
                    <a:lnTo>
                      <a:pt x="28" y="457"/>
                    </a:lnTo>
                    <a:lnTo>
                      <a:pt x="24" y="440"/>
                    </a:lnTo>
                    <a:lnTo>
                      <a:pt x="24" y="417"/>
                    </a:lnTo>
                    <a:lnTo>
                      <a:pt x="18" y="392"/>
                    </a:lnTo>
                    <a:lnTo>
                      <a:pt x="35" y="317"/>
                    </a:lnTo>
                    <a:lnTo>
                      <a:pt x="45" y="315"/>
                    </a:lnTo>
                    <a:lnTo>
                      <a:pt x="62" y="285"/>
                    </a:lnTo>
                    <a:lnTo>
                      <a:pt x="45" y="324"/>
                    </a:lnTo>
                    <a:lnTo>
                      <a:pt x="51" y="360"/>
                    </a:lnTo>
                    <a:lnTo>
                      <a:pt x="62" y="404"/>
                    </a:lnTo>
                    <a:lnTo>
                      <a:pt x="68" y="430"/>
                    </a:lnTo>
                    <a:lnTo>
                      <a:pt x="71" y="434"/>
                    </a:lnTo>
                    <a:lnTo>
                      <a:pt x="75" y="356"/>
                    </a:lnTo>
                    <a:lnTo>
                      <a:pt x="72" y="336"/>
                    </a:lnTo>
                    <a:lnTo>
                      <a:pt x="76" y="298"/>
                    </a:lnTo>
                    <a:lnTo>
                      <a:pt x="91" y="258"/>
                    </a:lnTo>
                    <a:lnTo>
                      <a:pt x="111" y="225"/>
                    </a:lnTo>
                    <a:lnTo>
                      <a:pt x="125" y="203"/>
                    </a:lnTo>
                    <a:lnTo>
                      <a:pt x="100" y="291"/>
                    </a:lnTo>
                    <a:lnTo>
                      <a:pt x="148" y="202"/>
                    </a:lnTo>
                    <a:lnTo>
                      <a:pt x="169" y="157"/>
                    </a:lnTo>
                    <a:lnTo>
                      <a:pt x="170" y="144"/>
                    </a:lnTo>
                    <a:lnTo>
                      <a:pt x="145" y="113"/>
                    </a:lnTo>
                    <a:lnTo>
                      <a:pt x="105" y="66"/>
                    </a:lnTo>
                    <a:lnTo>
                      <a:pt x="77" y="59"/>
                    </a:lnTo>
                    <a:lnTo>
                      <a:pt x="74" y="51"/>
                    </a:lnTo>
                    <a:lnTo>
                      <a:pt x="62" y="47"/>
                    </a:lnTo>
                    <a:lnTo>
                      <a:pt x="85" y="40"/>
                    </a:lnTo>
                    <a:lnTo>
                      <a:pt x="135" y="46"/>
                    </a:lnTo>
                    <a:lnTo>
                      <a:pt x="108" y="28"/>
                    </a:lnTo>
                    <a:lnTo>
                      <a:pt x="160" y="37"/>
                    </a:lnTo>
                    <a:lnTo>
                      <a:pt x="181" y="65"/>
                    </a:lnTo>
                    <a:lnTo>
                      <a:pt x="211" y="52"/>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1" name="Freeform 47"/>
              <p:cNvSpPr>
                <a:spLocks/>
              </p:cNvSpPr>
              <p:nvPr/>
            </p:nvSpPr>
            <p:spPr bwMode="auto">
              <a:xfrm>
                <a:off x="1044" y="4858"/>
                <a:ext cx="132" cy="86"/>
              </a:xfrm>
              <a:custGeom>
                <a:avLst/>
                <a:gdLst>
                  <a:gd name="T0" fmla="*/ 54 w 132"/>
                  <a:gd name="T1" fmla="*/ 19 h 86"/>
                  <a:gd name="T2" fmla="*/ 62 w 132"/>
                  <a:gd name="T3" fmla="*/ 28 h 86"/>
                  <a:gd name="T4" fmla="*/ 70 w 132"/>
                  <a:gd name="T5" fmla="*/ 33 h 86"/>
                  <a:gd name="T6" fmla="*/ 79 w 132"/>
                  <a:gd name="T7" fmla="*/ 37 h 86"/>
                  <a:gd name="T8" fmla="*/ 76 w 132"/>
                  <a:gd name="T9" fmla="*/ 24 h 86"/>
                  <a:gd name="T10" fmla="*/ 72 w 132"/>
                  <a:gd name="T11" fmla="*/ 9 h 86"/>
                  <a:gd name="T12" fmla="*/ 77 w 132"/>
                  <a:gd name="T13" fmla="*/ 0 h 86"/>
                  <a:gd name="T14" fmla="*/ 102 w 132"/>
                  <a:gd name="T15" fmla="*/ 26 h 86"/>
                  <a:gd name="T16" fmla="*/ 112 w 132"/>
                  <a:gd name="T17" fmla="*/ 47 h 86"/>
                  <a:gd name="T18" fmla="*/ 108 w 132"/>
                  <a:gd name="T19" fmla="*/ 55 h 86"/>
                  <a:gd name="T20" fmla="*/ 103 w 132"/>
                  <a:gd name="T21" fmla="*/ 55 h 86"/>
                  <a:gd name="T22" fmla="*/ 94 w 132"/>
                  <a:gd name="T23" fmla="*/ 53 h 86"/>
                  <a:gd name="T24" fmla="*/ 90 w 132"/>
                  <a:gd name="T25" fmla="*/ 60 h 86"/>
                  <a:gd name="T26" fmla="*/ 95 w 132"/>
                  <a:gd name="T27" fmla="*/ 71 h 86"/>
                  <a:gd name="T28" fmla="*/ 103 w 132"/>
                  <a:gd name="T29" fmla="*/ 75 h 86"/>
                  <a:gd name="T30" fmla="*/ 115 w 132"/>
                  <a:gd name="T31" fmla="*/ 75 h 86"/>
                  <a:gd name="T32" fmla="*/ 131 w 132"/>
                  <a:gd name="T33" fmla="*/ 77 h 86"/>
                  <a:gd name="T34" fmla="*/ 120 w 132"/>
                  <a:gd name="T35" fmla="*/ 85 h 86"/>
                  <a:gd name="T36" fmla="*/ 101 w 132"/>
                  <a:gd name="T37" fmla="*/ 82 h 86"/>
                  <a:gd name="T38" fmla="*/ 65 w 132"/>
                  <a:gd name="T39" fmla="*/ 76 h 86"/>
                  <a:gd name="T40" fmla="*/ 24 w 132"/>
                  <a:gd name="T41" fmla="*/ 69 h 86"/>
                  <a:gd name="T42" fmla="*/ 0 w 132"/>
                  <a:gd name="T43" fmla="*/ 40 h 86"/>
                  <a:gd name="T44" fmla="*/ 0 w 132"/>
                  <a:gd name="T45" fmla="*/ 5 h 86"/>
                  <a:gd name="T46" fmla="*/ 35 w 132"/>
                  <a:gd name="T47" fmla="*/ 10 h 86"/>
                  <a:gd name="T48" fmla="*/ 54 w 132"/>
                  <a:gd name="T49" fmla="*/ 19 h 86"/>
                  <a:gd name="T50" fmla="*/ 54 w 132"/>
                  <a:gd name="T51" fmla="*/ 19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86"/>
                  <a:gd name="T80" fmla="*/ 132 w 132"/>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86">
                    <a:moveTo>
                      <a:pt x="54" y="19"/>
                    </a:moveTo>
                    <a:lnTo>
                      <a:pt x="62" y="28"/>
                    </a:lnTo>
                    <a:lnTo>
                      <a:pt x="70" y="33"/>
                    </a:lnTo>
                    <a:lnTo>
                      <a:pt x="79" y="37"/>
                    </a:lnTo>
                    <a:lnTo>
                      <a:pt x="76" y="24"/>
                    </a:lnTo>
                    <a:lnTo>
                      <a:pt x="72" y="9"/>
                    </a:lnTo>
                    <a:lnTo>
                      <a:pt x="77" y="0"/>
                    </a:lnTo>
                    <a:lnTo>
                      <a:pt x="102" y="26"/>
                    </a:lnTo>
                    <a:lnTo>
                      <a:pt x="112" y="47"/>
                    </a:lnTo>
                    <a:lnTo>
                      <a:pt x="108" y="55"/>
                    </a:lnTo>
                    <a:lnTo>
                      <a:pt x="103" y="55"/>
                    </a:lnTo>
                    <a:lnTo>
                      <a:pt x="94" y="53"/>
                    </a:lnTo>
                    <a:lnTo>
                      <a:pt x="90" y="60"/>
                    </a:lnTo>
                    <a:lnTo>
                      <a:pt x="95" y="71"/>
                    </a:lnTo>
                    <a:lnTo>
                      <a:pt x="103" y="75"/>
                    </a:lnTo>
                    <a:lnTo>
                      <a:pt x="115" y="75"/>
                    </a:lnTo>
                    <a:lnTo>
                      <a:pt x="131" y="77"/>
                    </a:lnTo>
                    <a:lnTo>
                      <a:pt x="120" y="85"/>
                    </a:lnTo>
                    <a:lnTo>
                      <a:pt x="101" y="82"/>
                    </a:lnTo>
                    <a:lnTo>
                      <a:pt x="65" y="76"/>
                    </a:lnTo>
                    <a:lnTo>
                      <a:pt x="24" y="69"/>
                    </a:lnTo>
                    <a:lnTo>
                      <a:pt x="0" y="40"/>
                    </a:lnTo>
                    <a:lnTo>
                      <a:pt x="0" y="5"/>
                    </a:lnTo>
                    <a:lnTo>
                      <a:pt x="35" y="10"/>
                    </a:lnTo>
                    <a:lnTo>
                      <a:pt x="54" y="19"/>
                    </a:lnTo>
                  </a:path>
                </a:pathLst>
              </a:custGeom>
              <a:solidFill>
                <a:srgbClr val="C46B61"/>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2" name="Freeform 48"/>
              <p:cNvSpPr>
                <a:spLocks/>
              </p:cNvSpPr>
              <p:nvPr/>
            </p:nvSpPr>
            <p:spPr bwMode="auto">
              <a:xfrm>
                <a:off x="1063" y="4825"/>
                <a:ext cx="41" cy="50"/>
              </a:xfrm>
              <a:custGeom>
                <a:avLst/>
                <a:gdLst>
                  <a:gd name="T0" fmla="*/ 29 w 41"/>
                  <a:gd name="T1" fmla="*/ 8 h 50"/>
                  <a:gd name="T2" fmla="*/ 21 w 41"/>
                  <a:gd name="T3" fmla="*/ 15 h 50"/>
                  <a:gd name="T4" fmla="*/ 29 w 41"/>
                  <a:gd name="T5" fmla="*/ 18 h 50"/>
                  <a:gd name="T6" fmla="*/ 20 w 41"/>
                  <a:gd name="T7" fmla="*/ 22 h 50"/>
                  <a:gd name="T8" fmla="*/ 23 w 41"/>
                  <a:gd name="T9" fmla="*/ 27 h 50"/>
                  <a:gd name="T10" fmla="*/ 19 w 41"/>
                  <a:gd name="T11" fmla="*/ 33 h 50"/>
                  <a:gd name="T12" fmla="*/ 28 w 41"/>
                  <a:gd name="T13" fmla="*/ 35 h 50"/>
                  <a:gd name="T14" fmla="*/ 23 w 41"/>
                  <a:gd name="T15" fmla="*/ 39 h 50"/>
                  <a:gd name="T16" fmla="*/ 30 w 41"/>
                  <a:gd name="T17" fmla="*/ 41 h 50"/>
                  <a:gd name="T18" fmla="*/ 40 w 41"/>
                  <a:gd name="T19" fmla="*/ 36 h 50"/>
                  <a:gd name="T20" fmla="*/ 40 w 41"/>
                  <a:gd name="T21" fmla="*/ 41 h 50"/>
                  <a:gd name="T22" fmla="*/ 28 w 41"/>
                  <a:gd name="T23" fmla="*/ 49 h 50"/>
                  <a:gd name="T24" fmla="*/ 0 w 41"/>
                  <a:gd name="T25" fmla="*/ 43 h 50"/>
                  <a:gd name="T26" fmla="*/ 10 w 41"/>
                  <a:gd name="T27" fmla="*/ 24 h 50"/>
                  <a:gd name="T28" fmla="*/ 12 w 41"/>
                  <a:gd name="T29" fmla="*/ 0 h 50"/>
                  <a:gd name="T30" fmla="*/ 15 w 41"/>
                  <a:gd name="T31" fmla="*/ 0 h 50"/>
                  <a:gd name="T32" fmla="*/ 32 w 41"/>
                  <a:gd name="T33" fmla="*/ 7 h 50"/>
                  <a:gd name="T34" fmla="*/ 32 w 41"/>
                  <a:gd name="T35" fmla="*/ 9 h 50"/>
                  <a:gd name="T36" fmla="*/ 29 w 41"/>
                  <a:gd name="T37" fmla="*/ 8 h 50"/>
                  <a:gd name="T38" fmla="*/ 29 w 41"/>
                  <a:gd name="T39" fmla="*/ 8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50"/>
                  <a:gd name="T62" fmla="*/ 41 w 41"/>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50">
                    <a:moveTo>
                      <a:pt x="29" y="8"/>
                    </a:moveTo>
                    <a:lnTo>
                      <a:pt x="21" y="15"/>
                    </a:lnTo>
                    <a:lnTo>
                      <a:pt x="29" y="18"/>
                    </a:lnTo>
                    <a:lnTo>
                      <a:pt x="20" y="22"/>
                    </a:lnTo>
                    <a:lnTo>
                      <a:pt x="23" y="27"/>
                    </a:lnTo>
                    <a:lnTo>
                      <a:pt x="19" y="33"/>
                    </a:lnTo>
                    <a:lnTo>
                      <a:pt x="28" y="35"/>
                    </a:lnTo>
                    <a:lnTo>
                      <a:pt x="23" y="39"/>
                    </a:lnTo>
                    <a:lnTo>
                      <a:pt x="30" y="41"/>
                    </a:lnTo>
                    <a:lnTo>
                      <a:pt x="40" y="36"/>
                    </a:lnTo>
                    <a:lnTo>
                      <a:pt x="40" y="41"/>
                    </a:lnTo>
                    <a:lnTo>
                      <a:pt x="28" y="49"/>
                    </a:lnTo>
                    <a:lnTo>
                      <a:pt x="0" y="43"/>
                    </a:lnTo>
                    <a:lnTo>
                      <a:pt x="10" y="24"/>
                    </a:lnTo>
                    <a:lnTo>
                      <a:pt x="12" y="0"/>
                    </a:lnTo>
                    <a:lnTo>
                      <a:pt x="15" y="0"/>
                    </a:lnTo>
                    <a:lnTo>
                      <a:pt x="32" y="7"/>
                    </a:lnTo>
                    <a:lnTo>
                      <a:pt x="32" y="9"/>
                    </a:lnTo>
                    <a:lnTo>
                      <a:pt x="29" y="8"/>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3" name="Freeform 49"/>
              <p:cNvSpPr>
                <a:spLocks/>
              </p:cNvSpPr>
              <p:nvPr/>
            </p:nvSpPr>
            <p:spPr bwMode="auto">
              <a:xfrm>
                <a:off x="1014" y="4771"/>
                <a:ext cx="117" cy="99"/>
              </a:xfrm>
              <a:custGeom>
                <a:avLst/>
                <a:gdLst>
                  <a:gd name="T0" fmla="*/ 90 w 117"/>
                  <a:gd name="T1" fmla="*/ 73 h 99"/>
                  <a:gd name="T2" fmla="*/ 77 w 117"/>
                  <a:gd name="T3" fmla="*/ 63 h 99"/>
                  <a:gd name="T4" fmla="*/ 64 w 117"/>
                  <a:gd name="T5" fmla="*/ 61 h 99"/>
                  <a:gd name="T6" fmla="*/ 60 w 117"/>
                  <a:gd name="T7" fmla="*/ 54 h 99"/>
                  <a:gd name="T8" fmla="*/ 54 w 117"/>
                  <a:gd name="T9" fmla="*/ 76 h 99"/>
                  <a:gd name="T10" fmla="*/ 45 w 117"/>
                  <a:gd name="T11" fmla="*/ 86 h 99"/>
                  <a:gd name="T12" fmla="*/ 33 w 117"/>
                  <a:gd name="T13" fmla="*/ 95 h 99"/>
                  <a:gd name="T14" fmla="*/ 0 w 117"/>
                  <a:gd name="T15" fmla="*/ 84 h 99"/>
                  <a:gd name="T16" fmla="*/ 10 w 117"/>
                  <a:gd name="T17" fmla="*/ 57 h 99"/>
                  <a:gd name="T18" fmla="*/ 42 w 117"/>
                  <a:gd name="T19" fmla="*/ 33 h 99"/>
                  <a:gd name="T20" fmla="*/ 53 w 117"/>
                  <a:gd name="T21" fmla="*/ 14 h 99"/>
                  <a:gd name="T22" fmla="*/ 75 w 117"/>
                  <a:gd name="T23" fmla="*/ 0 h 99"/>
                  <a:gd name="T24" fmla="*/ 61 w 117"/>
                  <a:gd name="T25" fmla="*/ 16 h 99"/>
                  <a:gd name="T26" fmla="*/ 58 w 117"/>
                  <a:gd name="T27" fmla="*/ 26 h 99"/>
                  <a:gd name="T28" fmla="*/ 63 w 117"/>
                  <a:gd name="T29" fmla="*/ 32 h 99"/>
                  <a:gd name="T30" fmla="*/ 75 w 117"/>
                  <a:gd name="T31" fmla="*/ 40 h 99"/>
                  <a:gd name="T32" fmla="*/ 75 w 117"/>
                  <a:gd name="T33" fmla="*/ 34 h 99"/>
                  <a:gd name="T34" fmla="*/ 80 w 117"/>
                  <a:gd name="T35" fmla="*/ 31 h 99"/>
                  <a:gd name="T36" fmla="*/ 90 w 117"/>
                  <a:gd name="T37" fmla="*/ 31 h 99"/>
                  <a:gd name="T38" fmla="*/ 95 w 117"/>
                  <a:gd name="T39" fmla="*/ 33 h 99"/>
                  <a:gd name="T40" fmla="*/ 95 w 117"/>
                  <a:gd name="T41" fmla="*/ 39 h 99"/>
                  <a:gd name="T42" fmla="*/ 89 w 117"/>
                  <a:gd name="T43" fmla="*/ 37 h 99"/>
                  <a:gd name="T44" fmla="*/ 84 w 117"/>
                  <a:gd name="T45" fmla="*/ 41 h 99"/>
                  <a:gd name="T46" fmla="*/ 90 w 117"/>
                  <a:gd name="T47" fmla="*/ 54 h 99"/>
                  <a:gd name="T48" fmla="*/ 100 w 117"/>
                  <a:gd name="T49" fmla="*/ 64 h 99"/>
                  <a:gd name="T50" fmla="*/ 105 w 117"/>
                  <a:gd name="T51" fmla="*/ 68 h 99"/>
                  <a:gd name="T52" fmla="*/ 106 w 117"/>
                  <a:gd name="T53" fmla="*/ 80 h 99"/>
                  <a:gd name="T54" fmla="*/ 116 w 117"/>
                  <a:gd name="T55" fmla="*/ 98 h 99"/>
                  <a:gd name="T56" fmla="*/ 90 w 117"/>
                  <a:gd name="T57" fmla="*/ 73 h 99"/>
                  <a:gd name="T58" fmla="*/ 90 w 117"/>
                  <a:gd name="T59" fmla="*/ 73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7"/>
                  <a:gd name="T91" fmla="*/ 0 h 99"/>
                  <a:gd name="T92" fmla="*/ 117 w 117"/>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7" h="99">
                    <a:moveTo>
                      <a:pt x="90" y="73"/>
                    </a:moveTo>
                    <a:lnTo>
                      <a:pt x="77" y="63"/>
                    </a:lnTo>
                    <a:lnTo>
                      <a:pt x="64" y="61"/>
                    </a:lnTo>
                    <a:lnTo>
                      <a:pt x="60" y="54"/>
                    </a:lnTo>
                    <a:lnTo>
                      <a:pt x="54" y="76"/>
                    </a:lnTo>
                    <a:lnTo>
                      <a:pt x="45" y="86"/>
                    </a:lnTo>
                    <a:lnTo>
                      <a:pt x="33" y="95"/>
                    </a:lnTo>
                    <a:lnTo>
                      <a:pt x="0" y="84"/>
                    </a:lnTo>
                    <a:lnTo>
                      <a:pt x="10" y="57"/>
                    </a:lnTo>
                    <a:lnTo>
                      <a:pt x="42" y="33"/>
                    </a:lnTo>
                    <a:lnTo>
                      <a:pt x="53" y="14"/>
                    </a:lnTo>
                    <a:lnTo>
                      <a:pt x="75" y="0"/>
                    </a:lnTo>
                    <a:lnTo>
                      <a:pt x="61" y="16"/>
                    </a:lnTo>
                    <a:lnTo>
                      <a:pt x="58" y="26"/>
                    </a:lnTo>
                    <a:lnTo>
                      <a:pt x="63" y="32"/>
                    </a:lnTo>
                    <a:lnTo>
                      <a:pt x="75" y="40"/>
                    </a:lnTo>
                    <a:lnTo>
                      <a:pt x="75" y="34"/>
                    </a:lnTo>
                    <a:lnTo>
                      <a:pt x="80" y="31"/>
                    </a:lnTo>
                    <a:lnTo>
                      <a:pt x="90" y="31"/>
                    </a:lnTo>
                    <a:lnTo>
                      <a:pt x="95" y="33"/>
                    </a:lnTo>
                    <a:lnTo>
                      <a:pt x="95" y="39"/>
                    </a:lnTo>
                    <a:lnTo>
                      <a:pt x="89" y="37"/>
                    </a:lnTo>
                    <a:lnTo>
                      <a:pt x="84" y="41"/>
                    </a:lnTo>
                    <a:lnTo>
                      <a:pt x="90" y="54"/>
                    </a:lnTo>
                    <a:lnTo>
                      <a:pt x="100" y="64"/>
                    </a:lnTo>
                    <a:lnTo>
                      <a:pt x="105" y="68"/>
                    </a:lnTo>
                    <a:lnTo>
                      <a:pt x="106" y="80"/>
                    </a:lnTo>
                    <a:lnTo>
                      <a:pt x="116" y="98"/>
                    </a:lnTo>
                    <a:lnTo>
                      <a:pt x="90" y="73"/>
                    </a:lnTo>
                  </a:path>
                </a:pathLst>
              </a:custGeom>
              <a:solidFill>
                <a:srgbClr val="C46B61"/>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4" name="Freeform 50"/>
              <p:cNvSpPr>
                <a:spLocks/>
              </p:cNvSpPr>
              <p:nvPr/>
            </p:nvSpPr>
            <p:spPr bwMode="auto">
              <a:xfrm>
                <a:off x="788" y="5120"/>
                <a:ext cx="44" cy="193"/>
              </a:xfrm>
              <a:custGeom>
                <a:avLst/>
                <a:gdLst>
                  <a:gd name="T0" fmla="*/ 35 w 44"/>
                  <a:gd name="T1" fmla="*/ 15 h 193"/>
                  <a:gd name="T2" fmla="*/ 36 w 44"/>
                  <a:gd name="T3" fmla="*/ 44 h 193"/>
                  <a:gd name="T4" fmla="*/ 43 w 44"/>
                  <a:gd name="T5" fmla="*/ 70 h 193"/>
                  <a:gd name="T6" fmla="*/ 41 w 44"/>
                  <a:gd name="T7" fmla="*/ 83 h 193"/>
                  <a:gd name="T8" fmla="*/ 31 w 44"/>
                  <a:gd name="T9" fmla="*/ 99 h 193"/>
                  <a:gd name="T10" fmla="*/ 27 w 44"/>
                  <a:gd name="T11" fmla="*/ 123 h 193"/>
                  <a:gd name="T12" fmla="*/ 21 w 44"/>
                  <a:gd name="T13" fmla="*/ 114 h 193"/>
                  <a:gd name="T14" fmla="*/ 19 w 44"/>
                  <a:gd name="T15" fmla="*/ 144 h 193"/>
                  <a:gd name="T16" fmla="*/ 32 w 44"/>
                  <a:gd name="T17" fmla="*/ 175 h 193"/>
                  <a:gd name="T18" fmla="*/ 26 w 44"/>
                  <a:gd name="T19" fmla="*/ 192 h 193"/>
                  <a:gd name="T20" fmla="*/ 7 w 44"/>
                  <a:gd name="T21" fmla="*/ 190 h 193"/>
                  <a:gd name="T22" fmla="*/ 0 w 44"/>
                  <a:gd name="T23" fmla="*/ 164 h 193"/>
                  <a:gd name="T24" fmla="*/ 2 w 44"/>
                  <a:gd name="T25" fmla="*/ 141 h 193"/>
                  <a:gd name="T26" fmla="*/ 8 w 44"/>
                  <a:gd name="T27" fmla="*/ 85 h 193"/>
                  <a:gd name="T28" fmla="*/ 9 w 44"/>
                  <a:gd name="T29" fmla="*/ 23 h 193"/>
                  <a:gd name="T30" fmla="*/ 9 w 44"/>
                  <a:gd name="T31" fmla="*/ 14 h 193"/>
                  <a:gd name="T32" fmla="*/ 43 w 44"/>
                  <a:gd name="T33" fmla="*/ 0 h 193"/>
                  <a:gd name="T34" fmla="*/ 35 w 44"/>
                  <a:gd name="T35" fmla="*/ 15 h 193"/>
                  <a:gd name="T36" fmla="*/ 35 w 44"/>
                  <a:gd name="T37" fmla="*/ 15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193"/>
                  <a:gd name="T59" fmla="*/ 44 w 44"/>
                  <a:gd name="T60" fmla="*/ 193 h 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193">
                    <a:moveTo>
                      <a:pt x="35" y="15"/>
                    </a:moveTo>
                    <a:lnTo>
                      <a:pt x="36" y="44"/>
                    </a:lnTo>
                    <a:lnTo>
                      <a:pt x="43" y="70"/>
                    </a:lnTo>
                    <a:lnTo>
                      <a:pt x="41" y="83"/>
                    </a:lnTo>
                    <a:lnTo>
                      <a:pt x="31" y="99"/>
                    </a:lnTo>
                    <a:lnTo>
                      <a:pt x="27" y="123"/>
                    </a:lnTo>
                    <a:lnTo>
                      <a:pt x="21" y="114"/>
                    </a:lnTo>
                    <a:lnTo>
                      <a:pt x="19" y="144"/>
                    </a:lnTo>
                    <a:lnTo>
                      <a:pt x="32" y="175"/>
                    </a:lnTo>
                    <a:lnTo>
                      <a:pt x="26" y="192"/>
                    </a:lnTo>
                    <a:lnTo>
                      <a:pt x="7" y="190"/>
                    </a:lnTo>
                    <a:lnTo>
                      <a:pt x="0" y="164"/>
                    </a:lnTo>
                    <a:lnTo>
                      <a:pt x="2" y="141"/>
                    </a:lnTo>
                    <a:lnTo>
                      <a:pt x="8" y="85"/>
                    </a:lnTo>
                    <a:lnTo>
                      <a:pt x="9" y="23"/>
                    </a:lnTo>
                    <a:lnTo>
                      <a:pt x="9" y="14"/>
                    </a:lnTo>
                    <a:lnTo>
                      <a:pt x="43" y="0"/>
                    </a:lnTo>
                    <a:lnTo>
                      <a:pt x="35" y="15"/>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5" name="Freeform 51"/>
              <p:cNvSpPr>
                <a:spLocks/>
              </p:cNvSpPr>
              <p:nvPr/>
            </p:nvSpPr>
            <p:spPr bwMode="auto">
              <a:xfrm>
                <a:off x="826" y="5002"/>
                <a:ext cx="77" cy="231"/>
              </a:xfrm>
              <a:custGeom>
                <a:avLst/>
                <a:gdLst>
                  <a:gd name="T0" fmla="*/ 66 w 77"/>
                  <a:gd name="T1" fmla="*/ 25 h 231"/>
                  <a:gd name="T2" fmla="*/ 76 w 77"/>
                  <a:gd name="T3" fmla="*/ 71 h 231"/>
                  <a:gd name="T4" fmla="*/ 68 w 77"/>
                  <a:gd name="T5" fmla="*/ 102 h 231"/>
                  <a:gd name="T6" fmla="*/ 61 w 77"/>
                  <a:gd name="T7" fmla="*/ 138 h 231"/>
                  <a:gd name="T8" fmla="*/ 51 w 77"/>
                  <a:gd name="T9" fmla="*/ 169 h 231"/>
                  <a:gd name="T10" fmla="*/ 43 w 77"/>
                  <a:gd name="T11" fmla="*/ 201 h 231"/>
                  <a:gd name="T12" fmla="*/ 32 w 77"/>
                  <a:gd name="T13" fmla="*/ 230 h 231"/>
                  <a:gd name="T14" fmla="*/ 29 w 77"/>
                  <a:gd name="T15" fmla="*/ 187 h 231"/>
                  <a:gd name="T16" fmla="*/ 23 w 77"/>
                  <a:gd name="T17" fmla="*/ 171 h 231"/>
                  <a:gd name="T18" fmla="*/ 12 w 77"/>
                  <a:gd name="T19" fmla="*/ 208 h 231"/>
                  <a:gd name="T20" fmla="*/ 4 w 77"/>
                  <a:gd name="T21" fmla="*/ 204 h 231"/>
                  <a:gd name="T22" fmla="*/ 8 w 77"/>
                  <a:gd name="T23" fmla="*/ 151 h 231"/>
                  <a:gd name="T24" fmla="*/ 12 w 77"/>
                  <a:gd name="T25" fmla="*/ 133 h 231"/>
                  <a:gd name="T26" fmla="*/ 18 w 77"/>
                  <a:gd name="T27" fmla="*/ 110 h 231"/>
                  <a:gd name="T28" fmla="*/ 26 w 77"/>
                  <a:gd name="T29" fmla="*/ 91 h 231"/>
                  <a:gd name="T30" fmla="*/ 33 w 77"/>
                  <a:gd name="T31" fmla="*/ 75 h 231"/>
                  <a:gd name="T32" fmla="*/ 21 w 77"/>
                  <a:gd name="T33" fmla="*/ 73 h 231"/>
                  <a:gd name="T34" fmla="*/ 12 w 77"/>
                  <a:gd name="T35" fmla="*/ 93 h 231"/>
                  <a:gd name="T36" fmla="*/ 0 w 77"/>
                  <a:gd name="T37" fmla="*/ 89 h 231"/>
                  <a:gd name="T38" fmla="*/ 16 w 77"/>
                  <a:gd name="T39" fmla="*/ 61 h 231"/>
                  <a:gd name="T40" fmla="*/ 19 w 77"/>
                  <a:gd name="T41" fmla="*/ 50 h 231"/>
                  <a:gd name="T42" fmla="*/ 23 w 77"/>
                  <a:gd name="T43" fmla="*/ 36 h 231"/>
                  <a:gd name="T44" fmla="*/ 31 w 77"/>
                  <a:gd name="T45" fmla="*/ 23 h 231"/>
                  <a:gd name="T46" fmla="*/ 38 w 77"/>
                  <a:gd name="T47" fmla="*/ 13 h 231"/>
                  <a:gd name="T48" fmla="*/ 43 w 77"/>
                  <a:gd name="T49" fmla="*/ 0 h 231"/>
                  <a:gd name="T50" fmla="*/ 48 w 77"/>
                  <a:gd name="T51" fmla="*/ 7 h 231"/>
                  <a:gd name="T52" fmla="*/ 54 w 77"/>
                  <a:gd name="T53" fmla="*/ 17 h 231"/>
                  <a:gd name="T54" fmla="*/ 61 w 77"/>
                  <a:gd name="T55" fmla="*/ 23 h 231"/>
                  <a:gd name="T56" fmla="*/ 66 w 77"/>
                  <a:gd name="T57" fmla="*/ 25 h 231"/>
                  <a:gd name="T58" fmla="*/ 66 w 77"/>
                  <a:gd name="T59" fmla="*/ 25 h 2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231"/>
                  <a:gd name="T92" fmla="*/ 77 w 77"/>
                  <a:gd name="T93" fmla="*/ 231 h 2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231">
                    <a:moveTo>
                      <a:pt x="66" y="25"/>
                    </a:moveTo>
                    <a:lnTo>
                      <a:pt x="76" y="71"/>
                    </a:lnTo>
                    <a:lnTo>
                      <a:pt x="68" y="102"/>
                    </a:lnTo>
                    <a:lnTo>
                      <a:pt x="61" y="138"/>
                    </a:lnTo>
                    <a:lnTo>
                      <a:pt x="51" y="169"/>
                    </a:lnTo>
                    <a:lnTo>
                      <a:pt x="43" y="201"/>
                    </a:lnTo>
                    <a:lnTo>
                      <a:pt x="32" y="230"/>
                    </a:lnTo>
                    <a:lnTo>
                      <a:pt x="29" y="187"/>
                    </a:lnTo>
                    <a:lnTo>
                      <a:pt x="23" y="171"/>
                    </a:lnTo>
                    <a:lnTo>
                      <a:pt x="12" y="208"/>
                    </a:lnTo>
                    <a:lnTo>
                      <a:pt x="4" y="204"/>
                    </a:lnTo>
                    <a:lnTo>
                      <a:pt x="8" y="151"/>
                    </a:lnTo>
                    <a:lnTo>
                      <a:pt x="12" y="133"/>
                    </a:lnTo>
                    <a:lnTo>
                      <a:pt x="18" y="110"/>
                    </a:lnTo>
                    <a:lnTo>
                      <a:pt x="26" y="91"/>
                    </a:lnTo>
                    <a:lnTo>
                      <a:pt x="33" y="75"/>
                    </a:lnTo>
                    <a:lnTo>
                      <a:pt x="21" y="73"/>
                    </a:lnTo>
                    <a:lnTo>
                      <a:pt x="12" y="93"/>
                    </a:lnTo>
                    <a:lnTo>
                      <a:pt x="0" y="89"/>
                    </a:lnTo>
                    <a:lnTo>
                      <a:pt x="16" y="61"/>
                    </a:lnTo>
                    <a:lnTo>
                      <a:pt x="19" y="50"/>
                    </a:lnTo>
                    <a:lnTo>
                      <a:pt x="23" y="36"/>
                    </a:lnTo>
                    <a:lnTo>
                      <a:pt x="31" y="23"/>
                    </a:lnTo>
                    <a:lnTo>
                      <a:pt x="38" y="13"/>
                    </a:lnTo>
                    <a:lnTo>
                      <a:pt x="43" y="0"/>
                    </a:lnTo>
                    <a:lnTo>
                      <a:pt x="48" y="7"/>
                    </a:lnTo>
                    <a:lnTo>
                      <a:pt x="54" y="17"/>
                    </a:lnTo>
                    <a:lnTo>
                      <a:pt x="61" y="23"/>
                    </a:lnTo>
                    <a:lnTo>
                      <a:pt x="66" y="25"/>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6" name="Freeform 52"/>
              <p:cNvSpPr>
                <a:spLocks/>
              </p:cNvSpPr>
              <p:nvPr/>
            </p:nvSpPr>
            <p:spPr bwMode="auto">
              <a:xfrm>
                <a:off x="891" y="4961"/>
                <a:ext cx="80" cy="173"/>
              </a:xfrm>
              <a:custGeom>
                <a:avLst/>
                <a:gdLst>
                  <a:gd name="T0" fmla="*/ 73 w 80"/>
                  <a:gd name="T1" fmla="*/ 13 h 173"/>
                  <a:gd name="T2" fmla="*/ 58 w 80"/>
                  <a:gd name="T3" fmla="*/ 68 h 173"/>
                  <a:gd name="T4" fmla="*/ 40 w 80"/>
                  <a:gd name="T5" fmla="*/ 23 h 173"/>
                  <a:gd name="T6" fmla="*/ 37 w 80"/>
                  <a:gd name="T7" fmla="*/ 79 h 173"/>
                  <a:gd name="T8" fmla="*/ 29 w 80"/>
                  <a:gd name="T9" fmla="*/ 119 h 173"/>
                  <a:gd name="T10" fmla="*/ 16 w 80"/>
                  <a:gd name="T11" fmla="*/ 135 h 173"/>
                  <a:gd name="T12" fmla="*/ 4 w 80"/>
                  <a:gd name="T13" fmla="*/ 146 h 173"/>
                  <a:gd name="T14" fmla="*/ 0 w 80"/>
                  <a:gd name="T15" fmla="*/ 172 h 173"/>
                  <a:gd name="T16" fmla="*/ 19 w 80"/>
                  <a:gd name="T17" fmla="*/ 156 h 173"/>
                  <a:gd name="T18" fmla="*/ 40 w 80"/>
                  <a:gd name="T19" fmla="*/ 118 h 173"/>
                  <a:gd name="T20" fmla="*/ 52 w 80"/>
                  <a:gd name="T21" fmla="*/ 105 h 173"/>
                  <a:gd name="T22" fmla="*/ 75 w 80"/>
                  <a:gd name="T23" fmla="*/ 50 h 173"/>
                  <a:gd name="T24" fmla="*/ 79 w 80"/>
                  <a:gd name="T25" fmla="*/ 0 h 173"/>
                  <a:gd name="T26" fmla="*/ 73 w 80"/>
                  <a:gd name="T27" fmla="*/ 13 h 173"/>
                  <a:gd name="T28" fmla="*/ 73 w 80"/>
                  <a:gd name="T29" fmla="*/ 13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173"/>
                  <a:gd name="T47" fmla="*/ 80 w 8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173">
                    <a:moveTo>
                      <a:pt x="73" y="13"/>
                    </a:moveTo>
                    <a:lnTo>
                      <a:pt x="58" y="68"/>
                    </a:lnTo>
                    <a:lnTo>
                      <a:pt x="40" y="23"/>
                    </a:lnTo>
                    <a:lnTo>
                      <a:pt x="37" y="79"/>
                    </a:lnTo>
                    <a:lnTo>
                      <a:pt x="29" y="119"/>
                    </a:lnTo>
                    <a:lnTo>
                      <a:pt x="16" y="135"/>
                    </a:lnTo>
                    <a:lnTo>
                      <a:pt x="4" y="146"/>
                    </a:lnTo>
                    <a:lnTo>
                      <a:pt x="0" y="172"/>
                    </a:lnTo>
                    <a:lnTo>
                      <a:pt x="19" y="156"/>
                    </a:lnTo>
                    <a:lnTo>
                      <a:pt x="40" y="118"/>
                    </a:lnTo>
                    <a:lnTo>
                      <a:pt x="52" y="105"/>
                    </a:lnTo>
                    <a:lnTo>
                      <a:pt x="75" y="50"/>
                    </a:lnTo>
                    <a:lnTo>
                      <a:pt x="79" y="0"/>
                    </a:lnTo>
                    <a:lnTo>
                      <a:pt x="73" y="13"/>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7" name="Freeform 53"/>
              <p:cNvSpPr>
                <a:spLocks/>
              </p:cNvSpPr>
              <p:nvPr/>
            </p:nvSpPr>
            <p:spPr bwMode="auto">
              <a:xfrm>
                <a:off x="520" y="4912"/>
                <a:ext cx="310" cy="241"/>
              </a:xfrm>
              <a:custGeom>
                <a:avLst/>
                <a:gdLst>
                  <a:gd name="T0" fmla="*/ 296 w 310"/>
                  <a:gd name="T1" fmla="*/ 120 h 241"/>
                  <a:gd name="T2" fmla="*/ 293 w 310"/>
                  <a:gd name="T3" fmla="*/ 166 h 241"/>
                  <a:gd name="T4" fmla="*/ 285 w 310"/>
                  <a:gd name="T5" fmla="*/ 196 h 241"/>
                  <a:gd name="T6" fmla="*/ 304 w 310"/>
                  <a:gd name="T7" fmla="*/ 183 h 241"/>
                  <a:gd name="T8" fmla="*/ 309 w 310"/>
                  <a:gd name="T9" fmla="*/ 209 h 241"/>
                  <a:gd name="T10" fmla="*/ 289 w 310"/>
                  <a:gd name="T11" fmla="*/ 223 h 241"/>
                  <a:gd name="T12" fmla="*/ 254 w 310"/>
                  <a:gd name="T13" fmla="*/ 214 h 241"/>
                  <a:gd name="T14" fmla="*/ 213 w 310"/>
                  <a:gd name="T15" fmla="*/ 222 h 241"/>
                  <a:gd name="T16" fmla="*/ 87 w 310"/>
                  <a:gd name="T17" fmla="*/ 227 h 241"/>
                  <a:gd name="T18" fmla="*/ 68 w 310"/>
                  <a:gd name="T19" fmla="*/ 222 h 241"/>
                  <a:gd name="T20" fmla="*/ 43 w 310"/>
                  <a:gd name="T21" fmla="*/ 240 h 241"/>
                  <a:gd name="T22" fmla="*/ 3 w 310"/>
                  <a:gd name="T23" fmla="*/ 240 h 241"/>
                  <a:gd name="T24" fmla="*/ 0 w 310"/>
                  <a:gd name="T25" fmla="*/ 228 h 241"/>
                  <a:gd name="T26" fmla="*/ 8 w 310"/>
                  <a:gd name="T27" fmla="*/ 204 h 241"/>
                  <a:gd name="T28" fmla="*/ 27 w 310"/>
                  <a:gd name="T29" fmla="*/ 179 h 241"/>
                  <a:gd name="T30" fmla="*/ 23 w 310"/>
                  <a:gd name="T31" fmla="*/ 203 h 241"/>
                  <a:gd name="T32" fmla="*/ 28 w 310"/>
                  <a:gd name="T33" fmla="*/ 214 h 241"/>
                  <a:gd name="T34" fmla="*/ 46 w 310"/>
                  <a:gd name="T35" fmla="*/ 216 h 241"/>
                  <a:gd name="T36" fmla="*/ 57 w 310"/>
                  <a:gd name="T37" fmla="*/ 206 h 241"/>
                  <a:gd name="T38" fmla="*/ 52 w 310"/>
                  <a:gd name="T39" fmla="*/ 190 h 241"/>
                  <a:gd name="T40" fmla="*/ 15 w 310"/>
                  <a:gd name="T41" fmla="*/ 188 h 241"/>
                  <a:gd name="T42" fmla="*/ 46 w 310"/>
                  <a:gd name="T43" fmla="*/ 136 h 241"/>
                  <a:gd name="T44" fmla="*/ 54 w 310"/>
                  <a:gd name="T45" fmla="*/ 122 h 241"/>
                  <a:gd name="T46" fmla="*/ 60 w 310"/>
                  <a:gd name="T47" fmla="*/ 104 h 241"/>
                  <a:gd name="T48" fmla="*/ 61 w 310"/>
                  <a:gd name="T49" fmla="*/ 88 h 241"/>
                  <a:gd name="T50" fmla="*/ 46 w 310"/>
                  <a:gd name="T51" fmla="*/ 28 h 241"/>
                  <a:gd name="T52" fmla="*/ 79 w 310"/>
                  <a:gd name="T53" fmla="*/ 0 h 241"/>
                  <a:gd name="T54" fmla="*/ 119 w 310"/>
                  <a:gd name="T55" fmla="*/ 72 h 241"/>
                  <a:gd name="T56" fmla="*/ 140 w 310"/>
                  <a:gd name="T57" fmla="*/ 107 h 241"/>
                  <a:gd name="T58" fmla="*/ 167 w 310"/>
                  <a:gd name="T59" fmla="*/ 134 h 241"/>
                  <a:gd name="T60" fmla="*/ 211 w 310"/>
                  <a:gd name="T61" fmla="*/ 147 h 241"/>
                  <a:gd name="T62" fmla="*/ 218 w 310"/>
                  <a:gd name="T63" fmla="*/ 161 h 241"/>
                  <a:gd name="T64" fmla="*/ 213 w 310"/>
                  <a:gd name="T65" fmla="*/ 183 h 241"/>
                  <a:gd name="T66" fmla="*/ 231 w 310"/>
                  <a:gd name="T67" fmla="*/ 179 h 241"/>
                  <a:gd name="T68" fmla="*/ 254 w 310"/>
                  <a:gd name="T69" fmla="*/ 163 h 241"/>
                  <a:gd name="T70" fmla="*/ 275 w 310"/>
                  <a:gd name="T71" fmla="*/ 131 h 241"/>
                  <a:gd name="T72" fmla="*/ 296 w 310"/>
                  <a:gd name="T73" fmla="*/ 120 h 241"/>
                  <a:gd name="T74" fmla="*/ 296 w 310"/>
                  <a:gd name="T75" fmla="*/ 120 h 2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41"/>
                  <a:gd name="T116" fmla="*/ 310 w 310"/>
                  <a:gd name="T117" fmla="*/ 241 h 2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41">
                    <a:moveTo>
                      <a:pt x="296" y="120"/>
                    </a:moveTo>
                    <a:lnTo>
                      <a:pt x="293" y="166"/>
                    </a:lnTo>
                    <a:lnTo>
                      <a:pt x="285" y="196"/>
                    </a:lnTo>
                    <a:lnTo>
                      <a:pt x="304" y="183"/>
                    </a:lnTo>
                    <a:lnTo>
                      <a:pt x="309" y="209"/>
                    </a:lnTo>
                    <a:lnTo>
                      <a:pt x="289" y="223"/>
                    </a:lnTo>
                    <a:lnTo>
                      <a:pt x="254" y="214"/>
                    </a:lnTo>
                    <a:lnTo>
                      <a:pt x="213" y="222"/>
                    </a:lnTo>
                    <a:lnTo>
                      <a:pt x="87" y="227"/>
                    </a:lnTo>
                    <a:lnTo>
                      <a:pt x="68" y="222"/>
                    </a:lnTo>
                    <a:lnTo>
                      <a:pt x="43" y="240"/>
                    </a:lnTo>
                    <a:lnTo>
                      <a:pt x="3" y="240"/>
                    </a:lnTo>
                    <a:lnTo>
                      <a:pt x="0" y="228"/>
                    </a:lnTo>
                    <a:lnTo>
                      <a:pt x="8" y="204"/>
                    </a:lnTo>
                    <a:lnTo>
                      <a:pt x="27" y="179"/>
                    </a:lnTo>
                    <a:lnTo>
                      <a:pt x="23" y="203"/>
                    </a:lnTo>
                    <a:lnTo>
                      <a:pt x="28" y="214"/>
                    </a:lnTo>
                    <a:lnTo>
                      <a:pt x="46" y="216"/>
                    </a:lnTo>
                    <a:lnTo>
                      <a:pt x="57" y="206"/>
                    </a:lnTo>
                    <a:lnTo>
                      <a:pt x="52" y="190"/>
                    </a:lnTo>
                    <a:lnTo>
                      <a:pt x="15" y="188"/>
                    </a:lnTo>
                    <a:lnTo>
                      <a:pt x="46" y="136"/>
                    </a:lnTo>
                    <a:lnTo>
                      <a:pt x="54" y="122"/>
                    </a:lnTo>
                    <a:lnTo>
                      <a:pt x="60" y="104"/>
                    </a:lnTo>
                    <a:lnTo>
                      <a:pt x="61" y="88"/>
                    </a:lnTo>
                    <a:lnTo>
                      <a:pt x="46" y="28"/>
                    </a:lnTo>
                    <a:lnTo>
                      <a:pt x="79" y="0"/>
                    </a:lnTo>
                    <a:lnTo>
                      <a:pt x="119" y="72"/>
                    </a:lnTo>
                    <a:lnTo>
                      <a:pt x="140" y="107"/>
                    </a:lnTo>
                    <a:lnTo>
                      <a:pt x="167" y="134"/>
                    </a:lnTo>
                    <a:lnTo>
                      <a:pt x="211" y="147"/>
                    </a:lnTo>
                    <a:lnTo>
                      <a:pt x="218" y="161"/>
                    </a:lnTo>
                    <a:lnTo>
                      <a:pt x="213" y="183"/>
                    </a:lnTo>
                    <a:lnTo>
                      <a:pt x="231" y="179"/>
                    </a:lnTo>
                    <a:lnTo>
                      <a:pt x="254" y="163"/>
                    </a:lnTo>
                    <a:lnTo>
                      <a:pt x="275" y="131"/>
                    </a:lnTo>
                    <a:lnTo>
                      <a:pt x="296" y="120"/>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8" name="Freeform 54"/>
              <p:cNvSpPr>
                <a:spLocks/>
              </p:cNvSpPr>
              <p:nvPr/>
            </p:nvSpPr>
            <p:spPr bwMode="auto">
              <a:xfrm>
                <a:off x="1149" y="4900"/>
                <a:ext cx="25" cy="19"/>
              </a:xfrm>
              <a:custGeom>
                <a:avLst/>
                <a:gdLst>
                  <a:gd name="T0" fmla="*/ 24 w 25"/>
                  <a:gd name="T1" fmla="*/ 5 h 19"/>
                  <a:gd name="T2" fmla="*/ 17 w 25"/>
                  <a:gd name="T3" fmla="*/ 7 h 19"/>
                  <a:gd name="T4" fmla="*/ 13 w 25"/>
                  <a:gd name="T5" fmla="*/ 18 h 19"/>
                  <a:gd name="T6" fmla="*/ 0 w 25"/>
                  <a:gd name="T7" fmla="*/ 17 h 19"/>
                  <a:gd name="T8" fmla="*/ 9 w 25"/>
                  <a:gd name="T9" fmla="*/ 10 h 19"/>
                  <a:gd name="T10" fmla="*/ 9 w 25"/>
                  <a:gd name="T11" fmla="*/ 1 h 19"/>
                  <a:gd name="T12" fmla="*/ 20 w 25"/>
                  <a:gd name="T13" fmla="*/ 0 h 19"/>
                  <a:gd name="T14" fmla="*/ 24 w 25"/>
                  <a:gd name="T15" fmla="*/ 5 h 19"/>
                  <a:gd name="T16" fmla="*/ 24 w 25"/>
                  <a:gd name="T17" fmla="*/ 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9"/>
                  <a:gd name="T29" fmla="*/ 25 w 2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9">
                    <a:moveTo>
                      <a:pt x="24" y="5"/>
                    </a:moveTo>
                    <a:lnTo>
                      <a:pt x="17" y="7"/>
                    </a:lnTo>
                    <a:lnTo>
                      <a:pt x="13" y="18"/>
                    </a:lnTo>
                    <a:lnTo>
                      <a:pt x="0" y="17"/>
                    </a:lnTo>
                    <a:lnTo>
                      <a:pt x="9" y="10"/>
                    </a:lnTo>
                    <a:lnTo>
                      <a:pt x="9" y="1"/>
                    </a:lnTo>
                    <a:lnTo>
                      <a:pt x="20" y="0"/>
                    </a:lnTo>
                    <a:lnTo>
                      <a:pt x="24" y="5"/>
                    </a:lnTo>
                  </a:path>
                </a:pathLst>
              </a:custGeom>
              <a:solidFill>
                <a:srgbClr val="FFD3D3"/>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89" name="Freeform 55"/>
              <p:cNvSpPr>
                <a:spLocks/>
              </p:cNvSpPr>
              <p:nvPr/>
            </p:nvSpPr>
            <p:spPr bwMode="auto">
              <a:xfrm>
                <a:off x="991" y="4846"/>
                <a:ext cx="180" cy="110"/>
              </a:xfrm>
              <a:custGeom>
                <a:avLst/>
                <a:gdLst>
                  <a:gd name="T0" fmla="*/ 179 w 180"/>
                  <a:gd name="T1" fmla="*/ 89 h 110"/>
                  <a:gd name="T2" fmla="*/ 158 w 180"/>
                  <a:gd name="T3" fmla="*/ 92 h 110"/>
                  <a:gd name="T4" fmla="*/ 133 w 180"/>
                  <a:gd name="T5" fmla="*/ 81 h 110"/>
                  <a:gd name="T6" fmla="*/ 146 w 180"/>
                  <a:gd name="T7" fmla="*/ 77 h 110"/>
                  <a:gd name="T8" fmla="*/ 119 w 180"/>
                  <a:gd name="T9" fmla="*/ 58 h 110"/>
                  <a:gd name="T10" fmla="*/ 102 w 180"/>
                  <a:gd name="T11" fmla="*/ 54 h 110"/>
                  <a:gd name="T12" fmla="*/ 112 w 180"/>
                  <a:gd name="T13" fmla="*/ 72 h 110"/>
                  <a:gd name="T14" fmla="*/ 80 w 180"/>
                  <a:gd name="T15" fmla="*/ 65 h 110"/>
                  <a:gd name="T16" fmla="*/ 69 w 180"/>
                  <a:gd name="T17" fmla="*/ 40 h 110"/>
                  <a:gd name="T18" fmla="*/ 56 w 180"/>
                  <a:gd name="T19" fmla="*/ 22 h 110"/>
                  <a:gd name="T20" fmla="*/ 32 w 180"/>
                  <a:gd name="T21" fmla="*/ 22 h 110"/>
                  <a:gd name="T22" fmla="*/ 20 w 180"/>
                  <a:gd name="T23" fmla="*/ 44 h 110"/>
                  <a:gd name="T24" fmla="*/ 27 w 180"/>
                  <a:gd name="T25" fmla="*/ 2 h 110"/>
                  <a:gd name="T26" fmla="*/ 20 w 180"/>
                  <a:gd name="T27" fmla="*/ 0 h 110"/>
                  <a:gd name="T28" fmla="*/ 0 w 180"/>
                  <a:gd name="T29" fmla="*/ 55 h 110"/>
                  <a:gd name="T30" fmla="*/ 4 w 180"/>
                  <a:gd name="T31" fmla="*/ 62 h 110"/>
                  <a:gd name="T32" fmla="*/ 10 w 180"/>
                  <a:gd name="T33" fmla="*/ 68 h 110"/>
                  <a:gd name="T34" fmla="*/ 12 w 180"/>
                  <a:gd name="T35" fmla="*/ 48 h 110"/>
                  <a:gd name="T36" fmla="*/ 24 w 180"/>
                  <a:gd name="T37" fmla="*/ 72 h 110"/>
                  <a:gd name="T38" fmla="*/ 26 w 180"/>
                  <a:gd name="T39" fmla="*/ 45 h 110"/>
                  <a:gd name="T40" fmla="*/ 30 w 180"/>
                  <a:gd name="T41" fmla="*/ 55 h 110"/>
                  <a:gd name="T42" fmla="*/ 35 w 180"/>
                  <a:gd name="T43" fmla="*/ 38 h 110"/>
                  <a:gd name="T44" fmla="*/ 39 w 180"/>
                  <a:gd name="T45" fmla="*/ 52 h 110"/>
                  <a:gd name="T46" fmla="*/ 44 w 180"/>
                  <a:gd name="T47" fmla="*/ 36 h 110"/>
                  <a:gd name="T48" fmla="*/ 44 w 180"/>
                  <a:gd name="T49" fmla="*/ 63 h 110"/>
                  <a:gd name="T50" fmla="*/ 51 w 180"/>
                  <a:gd name="T51" fmla="*/ 75 h 110"/>
                  <a:gd name="T52" fmla="*/ 55 w 180"/>
                  <a:gd name="T53" fmla="*/ 55 h 110"/>
                  <a:gd name="T54" fmla="*/ 63 w 180"/>
                  <a:gd name="T55" fmla="*/ 73 h 110"/>
                  <a:gd name="T56" fmla="*/ 72 w 180"/>
                  <a:gd name="T57" fmla="*/ 87 h 110"/>
                  <a:gd name="T58" fmla="*/ 53 w 180"/>
                  <a:gd name="T59" fmla="*/ 85 h 110"/>
                  <a:gd name="T60" fmla="*/ 36 w 180"/>
                  <a:gd name="T61" fmla="*/ 56 h 110"/>
                  <a:gd name="T62" fmla="*/ 32 w 180"/>
                  <a:gd name="T63" fmla="*/ 91 h 110"/>
                  <a:gd name="T64" fmla="*/ 16 w 180"/>
                  <a:gd name="T65" fmla="*/ 80 h 110"/>
                  <a:gd name="T66" fmla="*/ 31 w 180"/>
                  <a:gd name="T67" fmla="*/ 109 h 110"/>
                  <a:gd name="T68" fmla="*/ 57 w 180"/>
                  <a:gd name="T69" fmla="*/ 102 h 110"/>
                  <a:gd name="T70" fmla="*/ 67 w 180"/>
                  <a:gd name="T71" fmla="*/ 102 h 110"/>
                  <a:gd name="T72" fmla="*/ 103 w 180"/>
                  <a:gd name="T73" fmla="*/ 94 h 110"/>
                  <a:gd name="T74" fmla="*/ 131 w 180"/>
                  <a:gd name="T75" fmla="*/ 90 h 110"/>
                  <a:gd name="T76" fmla="*/ 162 w 180"/>
                  <a:gd name="T77" fmla="*/ 97 h 110"/>
                  <a:gd name="T78" fmla="*/ 172 w 180"/>
                  <a:gd name="T79" fmla="*/ 98 h 110"/>
                  <a:gd name="T80" fmla="*/ 179 w 180"/>
                  <a:gd name="T81" fmla="*/ 89 h 110"/>
                  <a:gd name="T82" fmla="*/ 179 w 180"/>
                  <a:gd name="T83" fmla="*/ 89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110"/>
                  <a:gd name="T128" fmla="*/ 180 w 180"/>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110">
                    <a:moveTo>
                      <a:pt x="179" y="89"/>
                    </a:moveTo>
                    <a:lnTo>
                      <a:pt x="158" y="92"/>
                    </a:lnTo>
                    <a:lnTo>
                      <a:pt x="133" y="81"/>
                    </a:lnTo>
                    <a:lnTo>
                      <a:pt x="146" y="77"/>
                    </a:lnTo>
                    <a:lnTo>
                      <a:pt x="119" y="58"/>
                    </a:lnTo>
                    <a:lnTo>
                      <a:pt x="102" y="54"/>
                    </a:lnTo>
                    <a:lnTo>
                      <a:pt x="112" y="72"/>
                    </a:lnTo>
                    <a:lnTo>
                      <a:pt x="80" y="65"/>
                    </a:lnTo>
                    <a:lnTo>
                      <a:pt x="69" y="40"/>
                    </a:lnTo>
                    <a:lnTo>
                      <a:pt x="56" y="22"/>
                    </a:lnTo>
                    <a:lnTo>
                      <a:pt x="32" y="22"/>
                    </a:lnTo>
                    <a:lnTo>
                      <a:pt x="20" y="44"/>
                    </a:lnTo>
                    <a:lnTo>
                      <a:pt x="27" y="2"/>
                    </a:lnTo>
                    <a:lnTo>
                      <a:pt x="20" y="0"/>
                    </a:lnTo>
                    <a:lnTo>
                      <a:pt x="0" y="55"/>
                    </a:lnTo>
                    <a:lnTo>
                      <a:pt x="4" y="62"/>
                    </a:lnTo>
                    <a:lnTo>
                      <a:pt x="10" y="68"/>
                    </a:lnTo>
                    <a:lnTo>
                      <a:pt x="12" y="48"/>
                    </a:lnTo>
                    <a:lnTo>
                      <a:pt x="24" y="72"/>
                    </a:lnTo>
                    <a:lnTo>
                      <a:pt x="26" y="45"/>
                    </a:lnTo>
                    <a:lnTo>
                      <a:pt x="30" y="55"/>
                    </a:lnTo>
                    <a:lnTo>
                      <a:pt x="35" y="38"/>
                    </a:lnTo>
                    <a:lnTo>
                      <a:pt x="39" y="52"/>
                    </a:lnTo>
                    <a:lnTo>
                      <a:pt x="44" y="36"/>
                    </a:lnTo>
                    <a:lnTo>
                      <a:pt x="44" y="63"/>
                    </a:lnTo>
                    <a:lnTo>
                      <a:pt x="51" y="75"/>
                    </a:lnTo>
                    <a:lnTo>
                      <a:pt x="55" y="55"/>
                    </a:lnTo>
                    <a:lnTo>
                      <a:pt x="63" y="73"/>
                    </a:lnTo>
                    <a:lnTo>
                      <a:pt x="72" y="87"/>
                    </a:lnTo>
                    <a:lnTo>
                      <a:pt x="53" y="85"/>
                    </a:lnTo>
                    <a:lnTo>
                      <a:pt x="36" y="56"/>
                    </a:lnTo>
                    <a:lnTo>
                      <a:pt x="32" y="91"/>
                    </a:lnTo>
                    <a:lnTo>
                      <a:pt x="16" y="80"/>
                    </a:lnTo>
                    <a:lnTo>
                      <a:pt x="31" y="109"/>
                    </a:lnTo>
                    <a:lnTo>
                      <a:pt x="57" y="102"/>
                    </a:lnTo>
                    <a:lnTo>
                      <a:pt x="67" y="102"/>
                    </a:lnTo>
                    <a:lnTo>
                      <a:pt x="103" y="94"/>
                    </a:lnTo>
                    <a:lnTo>
                      <a:pt x="131" y="90"/>
                    </a:lnTo>
                    <a:lnTo>
                      <a:pt x="162" y="97"/>
                    </a:lnTo>
                    <a:lnTo>
                      <a:pt x="172" y="98"/>
                    </a:lnTo>
                    <a:lnTo>
                      <a:pt x="179" y="89"/>
                    </a:lnTo>
                  </a:path>
                </a:pathLst>
              </a:custGeom>
              <a:solidFill>
                <a:srgbClr val="7F32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0" name="Freeform 56"/>
              <p:cNvSpPr>
                <a:spLocks/>
              </p:cNvSpPr>
              <p:nvPr/>
            </p:nvSpPr>
            <p:spPr bwMode="auto">
              <a:xfrm>
                <a:off x="1022" y="4803"/>
                <a:ext cx="50" cy="60"/>
              </a:xfrm>
              <a:custGeom>
                <a:avLst/>
                <a:gdLst>
                  <a:gd name="T0" fmla="*/ 49 w 50"/>
                  <a:gd name="T1" fmla="*/ 0 h 60"/>
                  <a:gd name="T2" fmla="*/ 29 w 50"/>
                  <a:gd name="T3" fmla="*/ 52 h 60"/>
                  <a:gd name="T4" fmla="*/ 40 w 50"/>
                  <a:gd name="T5" fmla="*/ 50 h 60"/>
                  <a:gd name="T6" fmla="*/ 17 w 50"/>
                  <a:gd name="T7" fmla="*/ 59 h 60"/>
                  <a:gd name="T8" fmla="*/ 2 w 50"/>
                  <a:gd name="T9" fmla="*/ 59 h 60"/>
                  <a:gd name="T10" fmla="*/ 0 w 50"/>
                  <a:gd name="T11" fmla="*/ 37 h 60"/>
                  <a:gd name="T12" fmla="*/ 36 w 50"/>
                  <a:gd name="T13" fmla="*/ 0 h 60"/>
                  <a:gd name="T14" fmla="*/ 49 w 50"/>
                  <a:gd name="T15" fmla="*/ 0 h 60"/>
                  <a:gd name="T16" fmla="*/ 49 w 5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60"/>
                  <a:gd name="T29" fmla="*/ 50 w 5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60">
                    <a:moveTo>
                      <a:pt x="49" y="0"/>
                    </a:moveTo>
                    <a:lnTo>
                      <a:pt x="29" y="52"/>
                    </a:lnTo>
                    <a:lnTo>
                      <a:pt x="40" y="50"/>
                    </a:lnTo>
                    <a:lnTo>
                      <a:pt x="17" y="59"/>
                    </a:lnTo>
                    <a:lnTo>
                      <a:pt x="2" y="59"/>
                    </a:lnTo>
                    <a:lnTo>
                      <a:pt x="0" y="37"/>
                    </a:lnTo>
                    <a:lnTo>
                      <a:pt x="36" y="0"/>
                    </a:lnTo>
                    <a:lnTo>
                      <a:pt x="49" y="0"/>
                    </a:lnTo>
                  </a:path>
                </a:pathLst>
              </a:custGeom>
              <a:solidFill>
                <a:srgbClr val="7F32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1" name="Freeform 57"/>
              <p:cNvSpPr>
                <a:spLocks/>
              </p:cNvSpPr>
              <p:nvPr/>
            </p:nvSpPr>
            <p:spPr bwMode="auto">
              <a:xfrm>
                <a:off x="1070" y="4774"/>
                <a:ext cx="19" cy="28"/>
              </a:xfrm>
              <a:custGeom>
                <a:avLst/>
                <a:gdLst>
                  <a:gd name="T0" fmla="*/ 18 w 19"/>
                  <a:gd name="T1" fmla="*/ 0 h 28"/>
                  <a:gd name="T2" fmla="*/ 6 w 19"/>
                  <a:gd name="T3" fmla="*/ 15 h 28"/>
                  <a:gd name="T4" fmla="*/ 0 w 19"/>
                  <a:gd name="T5" fmla="*/ 27 h 28"/>
                  <a:gd name="T6" fmla="*/ 6 w 19"/>
                  <a:gd name="T7" fmla="*/ 27 h 28"/>
                  <a:gd name="T8" fmla="*/ 9 w 19"/>
                  <a:gd name="T9" fmla="*/ 15 h 28"/>
                  <a:gd name="T10" fmla="*/ 18 w 19"/>
                  <a:gd name="T11" fmla="*/ 0 h 28"/>
                  <a:gd name="T12" fmla="*/ 18 w 19"/>
                  <a:gd name="T13" fmla="*/ 0 h 28"/>
                  <a:gd name="T14" fmla="*/ 0 60000 65536"/>
                  <a:gd name="T15" fmla="*/ 0 60000 65536"/>
                  <a:gd name="T16" fmla="*/ 0 60000 65536"/>
                  <a:gd name="T17" fmla="*/ 0 60000 65536"/>
                  <a:gd name="T18" fmla="*/ 0 60000 65536"/>
                  <a:gd name="T19" fmla="*/ 0 60000 65536"/>
                  <a:gd name="T20" fmla="*/ 0 60000 65536"/>
                  <a:gd name="T21" fmla="*/ 0 w 19"/>
                  <a:gd name="T22" fmla="*/ 0 h 28"/>
                  <a:gd name="T23" fmla="*/ 19 w 1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8">
                    <a:moveTo>
                      <a:pt x="18" y="0"/>
                    </a:moveTo>
                    <a:lnTo>
                      <a:pt x="6" y="15"/>
                    </a:lnTo>
                    <a:lnTo>
                      <a:pt x="0" y="27"/>
                    </a:lnTo>
                    <a:lnTo>
                      <a:pt x="6" y="27"/>
                    </a:lnTo>
                    <a:lnTo>
                      <a:pt x="9" y="15"/>
                    </a:lnTo>
                    <a:lnTo>
                      <a:pt x="18" y="0"/>
                    </a:lnTo>
                  </a:path>
                </a:pathLst>
              </a:custGeom>
              <a:solidFill>
                <a:srgbClr val="FAB8A6"/>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2" name="Freeform 58"/>
              <p:cNvSpPr>
                <a:spLocks/>
              </p:cNvSpPr>
              <p:nvPr/>
            </p:nvSpPr>
            <p:spPr bwMode="auto">
              <a:xfrm>
                <a:off x="1084" y="4769"/>
                <a:ext cx="25" cy="33"/>
              </a:xfrm>
              <a:custGeom>
                <a:avLst/>
                <a:gdLst>
                  <a:gd name="T0" fmla="*/ 0 w 25"/>
                  <a:gd name="T1" fmla="*/ 28 h 33"/>
                  <a:gd name="T2" fmla="*/ 12 w 25"/>
                  <a:gd name="T3" fmla="*/ 9 h 33"/>
                  <a:gd name="T4" fmla="*/ 24 w 25"/>
                  <a:gd name="T5" fmla="*/ 0 h 33"/>
                  <a:gd name="T6" fmla="*/ 12 w 25"/>
                  <a:gd name="T7" fmla="*/ 14 h 33"/>
                  <a:gd name="T8" fmla="*/ 4 w 25"/>
                  <a:gd name="T9" fmla="*/ 32 h 33"/>
                  <a:gd name="T10" fmla="*/ 0 w 25"/>
                  <a:gd name="T11" fmla="*/ 28 h 33"/>
                  <a:gd name="T12" fmla="*/ 0 w 25"/>
                  <a:gd name="T13" fmla="*/ 28 h 33"/>
                  <a:gd name="T14" fmla="*/ 0 60000 65536"/>
                  <a:gd name="T15" fmla="*/ 0 60000 65536"/>
                  <a:gd name="T16" fmla="*/ 0 60000 65536"/>
                  <a:gd name="T17" fmla="*/ 0 60000 65536"/>
                  <a:gd name="T18" fmla="*/ 0 60000 65536"/>
                  <a:gd name="T19" fmla="*/ 0 60000 65536"/>
                  <a:gd name="T20" fmla="*/ 0 60000 65536"/>
                  <a:gd name="T21" fmla="*/ 0 w 25"/>
                  <a:gd name="T22" fmla="*/ 0 h 33"/>
                  <a:gd name="T23" fmla="*/ 25 w 2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3">
                    <a:moveTo>
                      <a:pt x="0" y="28"/>
                    </a:moveTo>
                    <a:lnTo>
                      <a:pt x="12" y="9"/>
                    </a:lnTo>
                    <a:lnTo>
                      <a:pt x="24" y="0"/>
                    </a:lnTo>
                    <a:lnTo>
                      <a:pt x="12" y="14"/>
                    </a:lnTo>
                    <a:lnTo>
                      <a:pt x="4" y="32"/>
                    </a:lnTo>
                    <a:lnTo>
                      <a:pt x="0" y="28"/>
                    </a:lnTo>
                  </a:path>
                </a:pathLst>
              </a:custGeom>
              <a:solidFill>
                <a:srgbClr val="FAB8A6"/>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3" name="Freeform 59"/>
              <p:cNvSpPr>
                <a:spLocks/>
              </p:cNvSpPr>
              <p:nvPr/>
            </p:nvSpPr>
            <p:spPr bwMode="auto">
              <a:xfrm>
                <a:off x="1064" y="4799"/>
                <a:ext cx="29" cy="37"/>
              </a:xfrm>
              <a:custGeom>
                <a:avLst/>
                <a:gdLst>
                  <a:gd name="T0" fmla="*/ 20 w 29"/>
                  <a:gd name="T1" fmla="*/ 7 h 37"/>
                  <a:gd name="T2" fmla="*/ 28 w 29"/>
                  <a:gd name="T3" fmla="*/ 35 h 37"/>
                  <a:gd name="T4" fmla="*/ 16 w 29"/>
                  <a:gd name="T5" fmla="*/ 36 h 37"/>
                  <a:gd name="T6" fmla="*/ 11 w 29"/>
                  <a:gd name="T7" fmla="*/ 17 h 37"/>
                  <a:gd name="T8" fmla="*/ 11 w 29"/>
                  <a:gd name="T9" fmla="*/ 7 h 37"/>
                  <a:gd name="T10" fmla="*/ 0 w 29"/>
                  <a:gd name="T11" fmla="*/ 2 h 37"/>
                  <a:gd name="T12" fmla="*/ 13 w 29"/>
                  <a:gd name="T13" fmla="*/ 0 h 37"/>
                  <a:gd name="T14" fmla="*/ 20 w 29"/>
                  <a:gd name="T15" fmla="*/ 7 h 37"/>
                  <a:gd name="T16" fmla="*/ 20 w 29"/>
                  <a:gd name="T17" fmla="*/ 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7"/>
                  <a:gd name="T29" fmla="*/ 29 w 2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7">
                    <a:moveTo>
                      <a:pt x="20" y="7"/>
                    </a:moveTo>
                    <a:lnTo>
                      <a:pt x="28" y="35"/>
                    </a:lnTo>
                    <a:lnTo>
                      <a:pt x="16" y="36"/>
                    </a:lnTo>
                    <a:lnTo>
                      <a:pt x="11" y="17"/>
                    </a:lnTo>
                    <a:lnTo>
                      <a:pt x="11" y="7"/>
                    </a:lnTo>
                    <a:lnTo>
                      <a:pt x="0" y="2"/>
                    </a:lnTo>
                    <a:lnTo>
                      <a:pt x="13" y="0"/>
                    </a:lnTo>
                    <a:lnTo>
                      <a:pt x="20" y="7"/>
                    </a:lnTo>
                  </a:path>
                </a:pathLst>
              </a:custGeom>
              <a:solidFill>
                <a:srgbClr val="94524A"/>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4" name="Freeform 60"/>
              <p:cNvSpPr>
                <a:spLocks/>
              </p:cNvSpPr>
              <p:nvPr/>
            </p:nvSpPr>
            <p:spPr bwMode="auto">
              <a:xfrm>
                <a:off x="513" y="5087"/>
                <a:ext cx="109" cy="89"/>
              </a:xfrm>
              <a:custGeom>
                <a:avLst/>
                <a:gdLst>
                  <a:gd name="T0" fmla="*/ 43 w 109"/>
                  <a:gd name="T1" fmla="*/ 0 h 89"/>
                  <a:gd name="T2" fmla="*/ 27 w 109"/>
                  <a:gd name="T3" fmla="*/ 5 h 89"/>
                  <a:gd name="T4" fmla="*/ 0 w 109"/>
                  <a:gd name="T5" fmla="*/ 66 h 89"/>
                  <a:gd name="T6" fmla="*/ 24 w 109"/>
                  <a:gd name="T7" fmla="*/ 71 h 89"/>
                  <a:gd name="T8" fmla="*/ 25 w 109"/>
                  <a:gd name="T9" fmla="*/ 82 h 89"/>
                  <a:gd name="T10" fmla="*/ 29 w 109"/>
                  <a:gd name="T11" fmla="*/ 88 h 89"/>
                  <a:gd name="T12" fmla="*/ 36 w 109"/>
                  <a:gd name="T13" fmla="*/ 70 h 89"/>
                  <a:gd name="T14" fmla="*/ 62 w 109"/>
                  <a:gd name="T15" fmla="*/ 58 h 89"/>
                  <a:gd name="T16" fmla="*/ 72 w 109"/>
                  <a:gd name="T17" fmla="*/ 46 h 89"/>
                  <a:gd name="T18" fmla="*/ 108 w 109"/>
                  <a:gd name="T19" fmla="*/ 51 h 89"/>
                  <a:gd name="T20" fmla="*/ 69 w 109"/>
                  <a:gd name="T21" fmla="*/ 27 h 89"/>
                  <a:gd name="T22" fmla="*/ 43 w 109"/>
                  <a:gd name="T23" fmla="*/ 0 h 89"/>
                  <a:gd name="T24" fmla="*/ 43 w 109"/>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89"/>
                  <a:gd name="T41" fmla="*/ 109 w 109"/>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89">
                    <a:moveTo>
                      <a:pt x="43" y="0"/>
                    </a:moveTo>
                    <a:lnTo>
                      <a:pt x="27" y="5"/>
                    </a:lnTo>
                    <a:lnTo>
                      <a:pt x="0" y="66"/>
                    </a:lnTo>
                    <a:lnTo>
                      <a:pt x="24" y="71"/>
                    </a:lnTo>
                    <a:lnTo>
                      <a:pt x="25" y="82"/>
                    </a:lnTo>
                    <a:lnTo>
                      <a:pt x="29" y="88"/>
                    </a:lnTo>
                    <a:lnTo>
                      <a:pt x="36" y="70"/>
                    </a:lnTo>
                    <a:lnTo>
                      <a:pt x="62" y="58"/>
                    </a:lnTo>
                    <a:lnTo>
                      <a:pt x="72" y="46"/>
                    </a:lnTo>
                    <a:lnTo>
                      <a:pt x="108" y="51"/>
                    </a:lnTo>
                    <a:lnTo>
                      <a:pt x="69" y="27"/>
                    </a:lnTo>
                    <a:lnTo>
                      <a:pt x="43" y="0"/>
                    </a:lnTo>
                  </a:path>
                </a:pathLst>
              </a:custGeom>
              <a:solidFill>
                <a:srgbClr val="FFB5B5"/>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5" name="Freeform 61"/>
              <p:cNvSpPr>
                <a:spLocks/>
              </p:cNvSpPr>
              <p:nvPr/>
            </p:nvSpPr>
            <p:spPr bwMode="auto">
              <a:xfrm>
                <a:off x="520" y="5091"/>
                <a:ext cx="113" cy="85"/>
              </a:xfrm>
              <a:custGeom>
                <a:avLst/>
                <a:gdLst>
                  <a:gd name="T0" fmla="*/ 66 w 113"/>
                  <a:gd name="T1" fmla="*/ 39 h 85"/>
                  <a:gd name="T2" fmla="*/ 40 w 113"/>
                  <a:gd name="T3" fmla="*/ 48 h 85"/>
                  <a:gd name="T4" fmla="*/ 26 w 113"/>
                  <a:gd name="T5" fmla="*/ 44 h 85"/>
                  <a:gd name="T6" fmla="*/ 21 w 113"/>
                  <a:gd name="T7" fmla="*/ 31 h 85"/>
                  <a:gd name="T8" fmla="*/ 23 w 113"/>
                  <a:gd name="T9" fmla="*/ 18 h 85"/>
                  <a:gd name="T10" fmla="*/ 26 w 113"/>
                  <a:gd name="T11" fmla="*/ 0 h 85"/>
                  <a:gd name="T12" fmla="*/ 10 w 113"/>
                  <a:gd name="T13" fmla="*/ 16 h 85"/>
                  <a:gd name="T14" fmla="*/ 0 w 113"/>
                  <a:gd name="T15" fmla="*/ 58 h 85"/>
                  <a:gd name="T16" fmla="*/ 6 w 113"/>
                  <a:gd name="T17" fmla="*/ 60 h 85"/>
                  <a:gd name="T18" fmla="*/ 13 w 113"/>
                  <a:gd name="T19" fmla="*/ 64 h 85"/>
                  <a:gd name="T20" fmla="*/ 19 w 113"/>
                  <a:gd name="T21" fmla="*/ 74 h 85"/>
                  <a:gd name="T22" fmla="*/ 24 w 113"/>
                  <a:gd name="T23" fmla="*/ 84 h 85"/>
                  <a:gd name="T24" fmla="*/ 26 w 113"/>
                  <a:gd name="T25" fmla="*/ 64 h 85"/>
                  <a:gd name="T26" fmla="*/ 48 w 113"/>
                  <a:gd name="T27" fmla="*/ 59 h 85"/>
                  <a:gd name="T28" fmla="*/ 64 w 113"/>
                  <a:gd name="T29" fmla="*/ 45 h 85"/>
                  <a:gd name="T30" fmla="*/ 91 w 113"/>
                  <a:gd name="T31" fmla="*/ 46 h 85"/>
                  <a:gd name="T32" fmla="*/ 112 w 113"/>
                  <a:gd name="T33" fmla="*/ 41 h 85"/>
                  <a:gd name="T34" fmla="*/ 68 w 113"/>
                  <a:gd name="T35" fmla="*/ 26 h 85"/>
                  <a:gd name="T36" fmla="*/ 48 w 113"/>
                  <a:gd name="T37" fmla="*/ 2 h 85"/>
                  <a:gd name="T38" fmla="*/ 58 w 113"/>
                  <a:gd name="T39" fmla="*/ 25 h 85"/>
                  <a:gd name="T40" fmla="*/ 66 w 113"/>
                  <a:gd name="T41" fmla="*/ 39 h 85"/>
                  <a:gd name="T42" fmla="*/ 66 w 113"/>
                  <a:gd name="T43" fmla="*/ 39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85"/>
                  <a:gd name="T68" fmla="*/ 113 w 113"/>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85">
                    <a:moveTo>
                      <a:pt x="66" y="39"/>
                    </a:moveTo>
                    <a:lnTo>
                      <a:pt x="40" y="48"/>
                    </a:lnTo>
                    <a:lnTo>
                      <a:pt x="26" y="44"/>
                    </a:lnTo>
                    <a:lnTo>
                      <a:pt x="21" y="31"/>
                    </a:lnTo>
                    <a:lnTo>
                      <a:pt x="23" y="18"/>
                    </a:lnTo>
                    <a:lnTo>
                      <a:pt x="26" y="0"/>
                    </a:lnTo>
                    <a:lnTo>
                      <a:pt x="10" y="16"/>
                    </a:lnTo>
                    <a:lnTo>
                      <a:pt x="0" y="58"/>
                    </a:lnTo>
                    <a:lnTo>
                      <a:pt x="6" y="60"/>
                    </a:lnTo>
                    <a:lnTo>
                      <a:pt x="13" y="64"/>
                    </a:lnTo>
                    <a:lnTo>
                      <a:pt x="19" y="74"/>
                    </a:lnTo>
                    <a:lnTo>
                      <a:pt x="24" y="84"/>
                    </a:lnTo>
                    <a:lnTo>
                      <a:pt x="26" y="64"/>
                    </a:lnTo>
                    <a:lnTo>
                      <a:pt x="48" y="59"/>
                    </a:lnTo>
                    <a:lnTo>
                      <a:pt x="64" y="45"/>
                    </a:lnTo>
                    <a:lnTo>
                      <a:pt x="91" y="46"/>
                    </a:lnTo>
                    <a:lnTo>
                      <a:pt x="112" y="41"/>
                    </a:lnTo>
                    <a:lnTo>
                      <a:pt x="68" y="26"/>
                    </a:lnTo>
                    <a:lnTo>
                      <a:pt x="48" y="2"/>
                    </a:lnTo>
                    <a:lnTo>
                      <a:pt x="58" y="25"/>
                    </a:lnTo>
                    <a:lnTo>
                      <a:pt x="66" y="39"/>
                    </a:lnTo>
                  </a:path>
                </a:pathLst>
              </a:custGeom>
              <a:solidFill>
                <a:srgbClr val="FF8282"/>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6" name="Freeform 62"/>
              <p:cNvSpPr>
                <a:spLocks/>
              </p:cNvSpPr>
              <p:nvPr/>
            </p:nvSpPr>
            <p:spPr bwMode="auto">
              <a:xfrm>
                <a:off x="546" y="4971"/>
                <a:ext cx="296" cy="168"/>
              </a:xfrm>
              <a:custGeom>
                <a:avLst/>
                <a:gdLst>
                  <a:gd name="T0" fmla="*/ 295 w 296"/>
                  <a:gd name="T1" fmla="*/ 148 h 168"/>
                  <a:gd name="T2" fmla="*/ 278 w 296"/>
                  <a:gd name="T3" fmla="*/ 112 h 168"/>
                  <a:gd name="T4" fmla="*/ 230 w 296"/>
                  <a:gd name="T5" fmla="*/ 154 h 168"/>
                  <a:gd name="T6" fmla="*/ 251 w 296"/>
                  <a:gd name="T7" fmla="*/ 105 h 168"/>
                  <a:gd name="T8" fmla="*/ 201 w 296"/>
                  <a:gd name="T9" fmla="*/ 133 h 168"/>
                  <a:gd name="T10" fmla="*/ 149 w 296"/>
                  <a:gd name="T11" fmla="*/ 129 h 168"/>
                  <a:gd name="T12" fmla="*/ 182 w 296"/>
                  <a:gd name="T13" fmla="*/ 111 h 168"/>
                  <a:gd name="T14" fmla="*/ 123 w 296"/>
                  <a:gd name="T15" fmla="*/ 79 h 168"/>
                  <a:gd name="T16" fmla="*/ 69 w 296"/>
                  <a:gd name="T17" fmla="*/ 24 h 168"/>
                  <a:gd name="T18" fmla="*/ 58 w 296"/>
                  <a:gd name="T19" fmla="*/ 0 h 168"/>
                  <a:gd name="T20" fmla="*/ 36 w 296"/>
                  <a:gd name="T21" fmla="*/ 78 h 168"/>
                  <a:gd name="T22" fmla="*/ 0 w 296"/>
                  <a:gd name="T23" fmla="*/ 116 h 168"/>
                  <a:gd name="T24" fmla="*/ 39 w 296"/>
                  <a:gd name="T25" fmla="*/ 114 h 168"/>
                  <a:gd name="T26" fmla="*/ 105 w 296"/>
                  <a:gd name="T27" fmla="*/ 154 h 168"/>
                  <a:gd name="T28" fmla="*/ 196 w 296"/>
                  <a:gd name="T29" fmla="*/ 167 h 168"/>
                  <a:gd name="T30" fmla="*/ 253 w 296"/>
                  <a:gd name="T31" fmla="*/ 160 h 168"/>
                  <a:gd name="T32" fmla="*/ 290 w 296"/>
                  <a:gd name="T33" fmla="*/ 160 h 168"/>
                  <a:gd name="T34" fmla="*/ 295 w 296"/>
                  <a:gd name="T35" fmla="*/ 148 h 168"/>
                  <a:gd name="T36" fmla="*/ 295 w 296"/>
                  <a:gd name="T37" fmla="*/ 148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168"/>
                  <a:gd name="T59" fmla="*/ 296 w 296"/>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168">
                    <a:moveTo>
                      <a:pt x="295" y="148"/>
                    </a:moveTo>
                    <a:lnTo>
                      <a:pt x="278" y="112"/>
                    </a:lnTo>
                    <a:lnTo>
                      <a:pt x="230" y="154"/>
                    </a:lnTo>
                    <a:lnTo>
                      <a:pt x="251" y="105"/>
                    </a:lnTo>
                    <a:lnTo>
                      <a:pt x="201" y="133"/>
                    </a:lnTo>
                    <a:lnTo>
                      <a:pt x="149" y="129"/>
                    </a:lnTo>
                    <a:lnTo>
                      <a:pt x="182" y="111"/>
                    </a:lnTo>
                    <a:lnTo>
                      <a:pt x="123" y="79"/>
                    </a:lnTo>
                    <a:lnTo>
                      <a:pt x="69" y="24"/>
                    </a:lnTo>
                    <a:lnTo>
                      <a:pt x="58" y="0"/>
                    </a:lnTo>
                    <a:lnTo>
                      <a:pt x="36" y="78"/>
                    </a:lnTo>
                    <a:lnTo>
                      <a:pt x="0" y="116"/>
                    </a:lnTo>
                    <a:lnTo>
                      <a:pt x="39" y="114"/>
                    </a:lnTo>
                    <a:lnTo>
                      <a:pt x="105" y="154"/>
                    </a:lnTo>
                    <a:lnTo>
                      <a:pt x="196" y="167"/>
                    </a:lnTo>
                    <a:lnTo>
                      <a:pt x="253" y="160"/>
                    </a:lnTo>
                    <a:lnTo>
                      <a:pt x="290" y="160"/>
                    </a:lnTo>
                    <a:lnTo>
                      <a:pt x="295" y="148"/>
                    </a:lnTo>
                  </a:path>
                </a:pathLst>
              </a:custGeom>
              <a:solidFill>
                <a:srgbClr val="7F32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7" name="Freeform 63"/>
              <p:cNvSpPr>
                <a:spLocks/>
              </p:cNvSpPr>
              <p:nvPr/>
            </p:nvSpPr>
            <p:spPr bwMode="auto">
              <a:xfrm>
                <a:off x="867" y="5066"/>
                <a:ext cx="39" cy="128"/>
              </a:xfrm>
              <a:custGeom>
                <a:avLst/>
                <a:gdLst>
                  <a:gd name="T0" fmla="*/ 16 w 39"/>
                  <a:gd name="T1" fmla="*/ 27 h 128"/>
                  <a:gd name="T2" fmla="*/ 3 w 39"/>
                  <a:gd name="T3" fmla="*/ 87 h 128"/>
                  <a:gd name="T4" fmla="*/ 0 w 39"/>
                  <a:gd name="T5" fmla="*/ 127 h 128"/>
                  <a:gd name="T6" fmla="*/ 11 w 39"/>
                  <a:gd name="T7" fmla="*/ 76 h 128"/>
                  <a:gd name="T8" fmla="*/ 20 w 39"/>
                  <a:gd name="T9" fmla="*/ 87 h 128"/>
                  <a:gd name="T10" fmla="*/ 25 w 39"/>
                  <a:gd name="T11" fmla="*/ 43 h 128"/>
                  <a:gd name="T12" fmla="*/ 38 w 39"/>
                  <a:gd name="T13" fmla="*/ 0 h 128"/>
                  <a:gd name="T14" fmla="*/ 16 w 39"/>
                  <a:gd name="T15" fmla="*/ 27 h 128"/>
                  <a:gd name="T16" fmla="*/ 16 w 39"/>
                  <a:gd name="T17" fmla="*/ 27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28"/>
                  <a:gd name="T29" fmla="*/ 39 w 39"/>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28">
                    <a:moveTo>
                      <a:pt x="16" y="27"/>
                    </a:moveTo>
                    <a:lnTo>
                      <a:pt x="3" y="87"/>
                    </a:lnTo>
                    <a:lnTo>
                      <a:pt x="0" y="127"/>
                    </a:lnTo>
                    <a:lnTo>
                      <a:pt x="11" y="76"/>
                    </a:lnTo>
                    <a:lnTo>
                      <a:pt x="20" y="87"/>
                    </a:lnTo>
                    <a:lnTo>
                      <a:pt x="25" y="43"/>
                    </a:lnTo>
                    <a:lnTo>
                      <a:pt x="38" y="0"/>
                    </a:lnTo>
                    <a:lnTo>
                      <a:pt x="16" y="27"/>
                    </a:lnTo>
                  </a:path>
                </a:pathLst>
              </a:custGeom>
              <a:solidFill>
                <a:srgbClr val="F58578"/>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8" name="Freeform 64"/>
              <p:cNvSpPr>
                <a:spLocks/>
              </p:cNvSpPr>
              <p:nvPr/>
            </p:nvSpPr>
            <p:spPr bwMode="auto">
              <a:xfrm>
                <a:off x="714" y="4855"/>
                <a:ext cx="222" cy="235"/>
              </a:xfrm>
              <a:custGeom>
                <a:avLst/>
                <a:gdLst>
                  <a:gd name="T0" fmla="*/ 201 w 222"/>
                  <a:gd name="T1" fmla="*/ 60 h 235"/>
                  <a:gd name="T2" fmla="*/ 208 w 222"/>
                  <a:gd name="T3" fmla="*/ 90 h 235"/>
                  <a:gd name="T4" fmla="*/ 221 w 222"/>
                  <a:gd name="T5" fmla="*/ 128 h 235"/>
                  <a:gd name="T6" fmla="*/ 220 w 222"/>
                  <a:gd name="T7" fmla="*/ 172 h 235"/>
                  <a:gd name="T8" fmla="*/ 210 w 222"/>
                  <a:gd name="T9" fmla="*/ 200 h 235"/>
                  <a:gd name="T10" fmla="*/ 191 w 222"/>
                  <a:gd name="T11" fmla="*/ 222 h 235"/>
                  <a:gd name="T12" fmla="*/ 182 w 222"/>
                  <a:gd name="T13" fmla="*/ 234 h 235"/>
                  <a:gd name="T14" fmla="*/ 185 w 222"/>
                  <a:gd name="T15" fmla="*/ 215 h 235"/>
                  <a:gd name="T16" fmla="*/ 179 w 222"/>
                  <a:gd name="T17" fmla="*/ 175 h 235"/>
                  <a:gd name="T18" fmla="*/ 192 w 222"/>
                  <a:gd name="T19" fmla="*/ 196 h 235"/>
                  <a:gd name="T20" fmla="*/ 199 w 222"/>
                  <a:gd name="T21" fmla="*/ 183 h 235"/>
                  <a:gd name="T22" fmla="*/ 211 w 222"/>
                  <a:gd name="T23" fmla="*/ 152 h 235"/>
                  <a:gd name="T24" fmla="*/ 208 w 222"/>
                  <a:gd name="T25" fmla="*/ 117 h 235"/>
                  <a:gd name="T26" fmla="*/ 198 w 222"/>
                  <a:gd name="T27" fmla="*/ 83 h 235"/>
                  <a:gd name="T28" fmla="*/ 185 w 222"/>
                  <a:gd name="T29" fmla="*/ 50 h 235"/>
                  <a:gd name="T30" fmla="*/ 187 w 222"/>
                  <a:gd name="T31" fmla="*/ 29 h 235"/>
                  <a:gd name="T32" fmla="*/ 178 w 222"/>
                  <a:gd name="T33" fmla="*/ 17 h 235"/>
                  <a:gd name="T34" fmla="*/ 159 w 222"/>
                  <a:gd name="T35" fmla="*/ 32 h 235"/>
                  <a:gd name="T36" fmla="*/ 140 w 222"/>
                  <a:gd name="T37" fmla="*/ 26 h 235"/>
                  <a:gd name="T38" fmla="*/ 131 w 222"/>
                  <a:gd name="T39" fmla="*/ 40 h 235"/>
                  <a:gd name="T40" fmla="*/ 140 w 222"/>
                  <a:gd name="T41" fmla="*/ 61 h 235"/>
                  <a:gd name="T42" fmla="*/ 114 w 222"/>
                  <a:gd name="T43" fmla="*/ 42 h 235"/>
                  <a:gd name="T44" fmla="*/ 102 w 222"/>
                  <a:gd name="T45" fmla="*/ 42 h 235"/>
                  <a:gd name="T46" fmla="*/ 99 w 222"/>
                  <a:gd name="T47" fmla="*/ 58 h 235"/>
                  <a:gd name="T48" fmla="*/ 62 w 222"/>
                  <a:gd name="T49" fmla="*/ 58 h 235"/>
                  <a:gd name="T50" fmla="*/ 40 w 222"/>
                  <a:gd name="T51" fmla="*/ 89 h 235"/>
                  <a:gd name="T52" fmla="*/ 36 w 222"/>
                  <a:gd name="T53" fmla="*/ 58 h 235"/>
                  <a:gd name="T54" fmla="*/ 25 w 222"/>
                  <a:gd name="T55" fmla="*/ 83 h 235"/>
                  <a:gd name="T56" fmla="*/ 0 w 222"/>
                  <a:gd name="T57" fmla="*/ 112 h 235"/>
                  <a:gd name="T58" fmla="*/ 22 w 222"/>
                  <a:gd name="T59" fmla="*/ 53 h 235"/>
                  <a:gd name="T60" fmla="*/ 36 w 222"/>
                  <a:gd name="T61" fmla="*/ 30 h 235"/>
                  <a:gd name="T62" fmla="*/ 60 w 222"/>
                  <a:gd name="T63" fmla="*/ 16 h 235"/>
                  <a:gd name="T64" fmla="*/ 123 w 222"/>
                  <a:gd name="T65" fmla="*/ 6 h 235"/>
                  <a:gd name="T66" fmla="*/ 156 w 222"/>
                  <a:gd name="T67" fmla="*/ 0 h 235"/>
                  <a:gd name="T68" fmla="*/ 191 w 222"/>
                  <a:gd name="T69" fmla="*/ 0 h 235"/>
                  <a:gd name="T70" fmla="*/ 201 w 222"/>
                  <a:gd name="T71" fmla="*/ 22 h 235"/>
                  <a:gd name="T72" fmla="*/ 198 w 222"/>
                  <a:gd name="T73" fmla="*/ 54 h 235"/>
                  <a:gd name="T74" fmla="*/ 201 w 222"/>
                  <a:gd name="T75" fmla="*/ 60 h 235"/>
                  <a:gd name="T76" fmla="*/ 201 w 222"/>
                  <a:gd name="T77" fmla="*/ 60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2"/>
                  <a:gd name="T118" fmla="*/ 0 h 235"/>
                  <a:gd name="T119" fmla="*/ 222 w 222"/>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2" h="235">
                    <a:moveTo>
                      <a:pt x="201" y="60"/>
                    </a:moveTo>
                    <a:lnTo>
                      <a:pt x="208" y="90"/>
                    </a:lnTo>
                    <a:lnTo>
                      <a:pt x="221" y="128"/>
                    </a:lnTo>
                    <a:lnTo>
                      <a:pt x="220" y="172"/>
                    </a:lnTo>
                    <a:lnTo>
                      <a:pt x="210" y="200"/>
                    </a:lnTo>
                    <a:lnTo>
                      <a:pt x="191" y="222"/>
                    </a:lnTo>
                    <a:lnTo>
                      <a:pt x="182" y="234"/>
                    </a:lnTo>
                    <a:lnTo>
                      <a:pt x="185" y="215"/>
                    </a:lnTo>
                    <a:lnTo>
                      <a:pt x="179" y="175"/>
                    </a:lnTo>
                    <a:lnTo>
                      <a:pt x="192" y="196"/>
                    </a:lnTo>
                    <a:lnTo>
                      <a:pt x="199" y="183"/>
                    </a:lnTo>
                    <a:lnTo>
                      <a:pt x="211" y="152"/>
                    </a:lnTo>
                    <a:lnTo>
                      <a:pt x="208" y="117"/>
                    </a:lnTo>
                    <a:lnTo>
                      <a:pt x="198" y="83"/>
                    </a:lnTo>
                    <a:lnTo>
                      <a:pt x="185" y="50"/>
                    </a:lnTo>
                    <a:lnTo>
                      <a:pt x="187" y="29"/>
                    </a:lnTo>
                    <a:lnTo>
                      <a:pt x="178" y="17"/>
                    </a:lnTo>
                    <a:lnTo>
                      <a:pt x="159" y="32"/>
                    </a:lnTo>
                    <a:lnTo>
                      <a:pt x="140" y="26"/>
                    </a:lnTo>
                    <a:lnTo>
                      <a:pt x="131" y="40"/>
                    </a:lnTo>
                    <a:lnTo>
                      <a:pt x="140" y="61"/>
                    </a:lnTo>
                    <a:lnTo>
                      <a:pt x="114" y="42"/>
                    </a:lnTo>
                    <a:lnTo>
                      <a:pt x="102" y="42"/>
                    </a:lnTo>
                    <a:lnTo>
                      <a:pt x="99" y="58"/>
                    </a:lnTo>
                    <a:lnTo>
                      <a:pt x="62" y="58"/>
                    </a:lnTo>
                    <a:lnTo>
                      <a:pt x="40" y="89"/>
                    </a:lnTo>
                    <a:lnTo>
                      <a:pt x="36" y="58"/>
                    </a:lnTo>
                    <a:lnTo>
                      <a:pt x="25" y="83"/>
                    </a:lnTo>
                    <a:lnTo>
                      <a:pt x="0" y="112"/>
                    </a:lnTo>
                    <a:lnTo>
                      <a:pt x="22" y="53"/>
                    </a:lnTo>
                    <a:lnTo>
                      <a:pt x="36" y="30"/>
                    </a:lnTo>
                    <a:lnTo>
                      <a:pt x="60" y="16"/>
                    </a:lnTo>
                    <a:lnTo>
                      <a:pt x="123" y="6"/>
                    </a:lnTo>
                    <a:lnTo>
                      <a:pt x="156" y="0"/>
                    </a:lnTo>
                    <a:lnTo>
                      <a:pt x="191" y="0"/>
                    </a:lnTo>
                    <a:lnTo>
                      <a:pt x="201" y="22"/>
                    </a:lnTo>
                    <a:lnTo>
                      <a:pt x="198" y="54"/>
                    </a:lnTo>
                    <a:lnTo>
                      <a:pt x="201" y="6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599" name="Freeform 65"/>
              <p:cNvSpPr>
                <a:spLocks/>
              </p:cNvSpPr>
              <p:nvPr/>
            </p:nvSpPr>
            <p:spPr bwMode="auto">
              <a:xfrm>
                <a:off x="868" y="5010"/>
                <a:ext cx="24" cy="76"/>
              </a:xfrm>
              <a:custGeom>
                <a:avLst/>
                <a:gdLst>
                  <a:gd name="T0" fmla="*/ 12 w 24"/>
                  <a:gd name="T1" fmla="*/ 65 h 76"/>
                  <a:gd name="T2" fmla="*/ 23 w 24"/>
                  <a:gd name="T3" fmla="*/ 52 h 76"/>
                  <a:gd name="T4" fmla="*/ 23 w 24"/>
                  <a:gd name="T5" fmla="*/ 40 h 76"/>
                  <a:gd name="T6" fmla="*/ 16 w 24"/>
                  <a:gd name="T7" fmla="*/ 21 h 76"/>
                  <a:gd name="T8" fmla="*/ 3 w 24"/>
                  <a:gd name="T9" fmla="*/ 0 h 76"/>
                  <a:gd name="T10" fmla="*/ 8 w 24"/>
                  <a:gd name="T11" fmla="*/ 28 h 76"/>
                  <a:gd name="T12" fmla="*/ 7 w 24"/>
                  <a:gd name="T13" fmla="*/ 44 h 76"/>
                  <a:gd name="T14" fmla="*/ 0 w 24"/>
                  <a:gd name="T15" fmla="*/ 75 h 76"/>
                  <a:gd name="T16" fmla="*/ 12 w 24"/>
                  <a:gd name="T17" fmla="*/ 65 h 76"/>
                  <a:gd name="T18" fmla="*/ 12 w 24"/>
                  <a:gd name="T19" fmla="*/ 6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76"/>
                  <a:gd name="T32" fmla="*/ 24 w 2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76">
                    <a:moveTo>
                      <a:pt x="12" y="65"/>
                    </a:moveTo>
                    <a:lnTo>
                      <a:pt x="23" y="52"/>
                    </a:lnTo>
                    <a:lnTo>
                      <a:pt x="23" y="40"/>
                    </a:lnTo>
                    <a:lnTo>
                      <a:pt x="16" y="21"/>
                    </a:lnTo>
                    <a:lnTo>
                      <a:pt x="3" y="0"/>
                    </a:lnTo>
                    <a:lnTo>
                      <a:pt x="8" y="28"/>
                    </a:lnTo>
                    <a:lnTo>
                      <a:pt x="7" y="44"/>
                    </a:lnTo>
                    <a:lnTo>
                      <a:pt x="0" y="75"/>
                    </a:lnTo>
                    <a:lnTo>
                      <a:pt x="12" y="65"/>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0" name="Freeform 66"/>
              <p:cNvSpPr>
                <a:spLocks/>
              </p:cNvSpPr>
              <p:nvPr/>
            </p:nvSpPr>
            <p:spPr bwMode="auto">
              <a:xfrm>
                <a:off x="844" y="5067"/>
                <a:ext cx="69" cy="277"/>
              </a:xfrm>
              <a:custGeom>
                <a:avLst/>
                <a:gdLst>
                  <a:gd name="T0" fmla="*/ 68 w 69"/>
                  <a:gd name="T1" fmla="*/ 0 h 277"/>
                  <a:gd name="T2" fmla="*/ 53 w 69"/>
                  <a:gd name="T3" fmla="*/ 29 h 277"/>
                  <a:gd name="T4" fmla="*/ 49 w 69"/>
                  <a:gd name="T5" fmla="*/ 54 h 277"/>
                  <a:gd name="T6" fmla="*/ 45 w 69"/>
                  <a:gd name="T7" fmla="*/ 78 h 277"/>
                  <a:gd name="T8" fmla="*/ 38 w 69"/>
                  <a:gd name="T9" fmla="*/ 97 h 277"/>
                  <a:gd name="T10" fmla="*/ 32 w 69"/>
                  <a:gd name="T11" fmla="*/ 107 h 277"/>
                  <a:gd name="T12" fmla="*/ 27 w 69"/>
                  <a:gd name="T13" fmla="*/ 125 h 277"/>
                  <a:gd name="T14" fmla="*/ 23 w 69"/>
                  <a:gd name="T15" fmla="*/ 148 h 277"/>
                  <a:gd name="T16" fmla="*/ 15 w 69"/>
                  <a:gd name="T17" fmla="*/ 167 h 277"/>
                  <a:gd name="T18" fmla="*/ 14 w 69"/>
                  <a:gd name="T19" fmla="*/ 193 h 277"/>
                  <a:gd name="T20" fmla="*/ 14 w 69"/>
                  <a:gd name="T21" fmla="*/ 213 h 277"/>
                  <a:gd name="T22" fmla="*/ 17 w 69"/>
                  <a:gd name="T23" fmla="*/ 241 h 277"/>
                  <a:gd name="T24" fmla="*/ 21 w 69"/>
                  <a:gd name="T25" fmla="*/ 247 h 277"/>
                  <a:gd name="T26" fmla="*/ 29 w 69"/>
                  <a:gd name="T27" fmla="*/ 251 h 277"/>
                  <a:gd name="T28" fmla="*/ 43 w 69"/>
                  <a:gd name="T29" fmla="*/ 267 h 277"/>
                  <a:gd name="T30" fmla="*/ 45 w 69"/>
                  <a:gd name="T31" fmla="*/ 273 h 277"/>
                  <a:gd name="T32" fmla="*/ 35 w 69"/>
                  <a:gd name="T33" fmla="*/ 275 h 277"/>
                  <a:gd name="T34" fmla="*/ 41 w 69"/>
                  <a:gd name="T35" fmla="*/ 269 h 277"/>
                  <a:gd name="T36" fmla="*/ 31 w 69"/>
                  <a:gd name="T37" fmla="*/ 257 h 277"/>
                  <a:gd name="T38" fmla="*/ 26 w 69"/>
                  <a:gd name="T39" fmla="*/ 257 h 277"/>
                  <a:gd name="T40" fmla="*/ 35 w 69"/>
                  <a:gd name="T41" fmla="*/ 268 h 277"/>
                  <a:gd name="T42" fmla="*/ 31 w 69"/>
                  <a:gd name="T43" fmla="*/ 268 h 277"/>
                  <a:gd name="T44" fmla="*/ 20 w 69"/>
                  <a:gd name="T45" fmla="*/ 256 h 277"/>
                  <a:gd name="T46" fmla="*/ 18 w 69"/>
                  <a:gd name="T47" fmla="*/ 260 h 277"/>
                  <a:gd name="T48" fmla="*/ 26 w 69"/>
                  <a:gd name="T49" fmla="*/ 270 h 277"/>
                  <a:gd name="T50" fmla="*/ 25 w 69"/>
                  <a:gd name="T51" fmla="*/ 276 h 277"/>
                  <a:gd name="T52" fmla="*/ 10 w 69"/>
                  <a:gd name="T53" fmla="*/ 274 h 277"/>
                  <a:gd name="T54" fmla="*/ 0 w 69"/>
                  <a:gd name="T55" fmla="*/ 271 h 277"/>
                  <a:gd name="T56" fmla="*/ 0 w 69"/>
                  <a:gd name="T57" fmla="*/ 258 h 277"/>
                  <a:gd name="T58" fmla="*/ 6 w 69"/>
                  <a:gd name="T59" fmla="*/ 259 h 277"/>
                  <a:gd name="T60" fmla="*/ 10 w 69"/>
                  <a:gd name="T61" fmla="*/ 254 h 277"/>
                  <a:gd name="T62" fmla="*/ 21 w 69"/>
                  <a:gd name="T63" fmla="*/ 251 h 277"/>
                  <a:gd name="T64" fmla="*/ 15 w 69"/>
                  <a:gd name="T65" fmla="*/ 245 h 277"/>
                  <a:gd name="T66" fmla="*/ 11 w 69"/>
                  <a:gd name="T67" fmla="*/ 214 h 277"/>
                  <a:gd name="T68" fmla="*/ 10 w 69"/>
                  <a:gd name="T69" fmla="*/ 177 h 277"/>
                  <a:gd name="T70" fmla="*/ 11 w 69"/>
                  <a:gd name="T71" fmla="*/ 161 h 277"/>
                  <a:gd name="T72" fmla="*/ 20 w 69"/>
                  <a:gd name="T73" fmla="*/ 146 h 277"/>
                  <a:gd name="T74" fmla="*/ 24 w 69"/>
                  <a:gd name="T75" fmla="*/ 121 h 277"/>
                  <a:gd name="T76" fmla="*/ 34 w 69"/>
                  <a:gd name="T77" fmla="*/ 76 h 277"/>
                  <a:gd name="T78" fmla="*/ 34 w 69"/>
                  <a:gd name="T79" fmla="*/ 90 h 277"/>
                  <a:gd name="T80" fmla="*/ 41 w 69"/>
                  <a:gd name="T81" fmla="*/ 71 h 277"/>
                  <a:gd name="T82" fmla="*/ 46 w 69"/>
                  <a:gd name="T83" fmla="*/ 46 h 277"/>
                  <a:gd name="T84" fmla="*/ 48 w 69"/>
                  <a:gd name="T85" fmla="*/ 26 h 277"/>
                  <a:gd name="T86" fmla="*/ 57 w 69"/>
                  <a:gd name="T87" fmla="*/ 4 h 277"/>
                  <a:gd name="T88" fmla="*/ 68 w 69"/>
                  <a:gd name="T89" fmla="*/ 0 h 277"/>
                  <a:gd name="T90" fmla="*/ 68 w 69"/>
                  <a:gd name="T91" fmla="*/ 0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277"/>
                  <a:gd name="T140" fmla="*/ 69 w 69"/>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277">
                    <a:moveTo>
                      <a:pt x="68" y="0"/>
                    </a:moveTo>
                    <a:lnTo>
                      <a:pt x="53" y="29"/>
                    </a:lnTo>
                    <a:lnTo>
                      <a:pt x="49" y="54"/>
                    </a:lnTo>
                    <a:lnTo>
                      <a:pt x="45" y="78"/>
                    </a:lnTo>
                    <a:lnTo>
                      <a:pt x="38" y="97"/>
                    </a:lnTo>
                    <a:lnTo>
                      <a:pt x="32" y="107"/>
                    </a:lnTo>
                    <a:lnTo>
                      <a:pt x="27" y="125"/>
                    </a:lnTo>
                    <a:lnTo>
                      <a:pt x="23" y="148"/>
                    </a:lnTo>
                    <a:lnTo>
                      <a:pt x="15" y="167"/>
                    </a:lnTo>
                    <a:lnTo>
                      <a:pt x="14" y="193"/>
                    </a:lnTo>
                    <a:lnTo>
                      <a:pt x="14" y="213"/>
                    </a:lnTo>
                    <a:lnTo>
                      <a:pt x="17" y="241"/>
                    </a:lnTo>
                    <a:lnTo>
                      <a:pt x="21" y="247"/>
                    </a:lnTo>
                    <a:lnTo>
                      <a:pt x="29" y="251"/>
                    </a:lnTo>
                    <a:lnTo>
                      <a:pt x="43" y="267"/>
                    </a:lnTo>
                    <a:lnTo>
                      <a:pt x="45" y="273"/>
                    </a:lnTo>
                    <a:lnTo>
                      <a:pt x="35" y="275"/>
                    </a:lnTo>
                    <a:lnTo>
                      <a:pt x="41" y="269"/>
                    </a:lnTo>
                    <a:lnTo>
                      <a:pt x="31" y="257"/>
                    </a:lnTo>
                    <a:lnTo>
                      <a:pt x="26" y="257"/>
                    </a:lnTo>
                    <a:lnTo>
                      <a:pt x="35" y="268"/>
                    </a:lnTo>
                    <a:lnTo>
                      <a:pt x="31" y="268"/>
                    </a:lnTo>
                    <a:lnTo>
                      <a:pt x="20" y="256"/>
                    </a:lnTo>
                    <a:lnTo>
                      <a:pt x="18" y="260"/>
                    </a:lnTo>
                    <a:lnTo>
                      <a:pt x="26" y="270"/>
                    </a:lnTo>
                    <a:lnTo>
                      <a:pt x="25" y="276"/>
                    </a:lnTo>
                    <a:lnTo>
                      <a:pt x="10" y="274"/>
                    </a:lnTo>
                    <a:lnTo>
                      <a:pt x="0" y="271"/>
                    </a:lnTo>
                    <a:lnTo>
                      <a:pt x="0" y="258"/>
                    </a:lnTo>
                    <a:lnTo>
                      <a:pt x="6" y="259"/>
                    </a:lnTo>
                    <a:lnTo>
                      <a:pt x="10" y="254"/>
                    </a:lnTo>
                    <a:lnTo>
                      <a:pt x="21" y="251"/>
                    </a:lnTo>
                    <a:lnTo>
                      <a:pt x="15" y="245"/>
                    </a:lnTo>
                    <a:lnTo>
                      <a:pt x="11" y="214"/>
                    </a:lnTo>
                    <a:lnTo>
                      <a:pt x="10" y="177"/>
                    </a:lnTo>
                    <a:lnTo>
                      <a:pt x="11" y="161"/>
                    </a:lnTo>
                    <a:lnTo>
                      <a:pt x="20" y="146"/>
                    </a:lnTo>
                    <a:lnTo>
                      <a:pt x="24" y="121"/>
                    </a:lnTo>
                    <a:lnTo>
                      <a:pt x="34" y="76"/>
                    </a:lnTo>
                    <a:lnTo>
                      <a:pt x="34" y="90"/>
                    </a:lnTo>
                    <a:lnTo>
                      <a:pt x="41" y="71"/>
                    </a:lnTo>
                    <a:lnTo>
                      <a:pt x="46" y="46"/>
                    </a:lnTo>
                    <a:lnTo>
                      <a:pt x="48" y="26"/>
                    </a:lnTo>
                    <a:lnTo>
                      <a:pt x="57" y="4"/>
                    </a:lnTo>
                    <a:lnTo>
                      <a:pt x="68"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1" name="Freeform 67"/>
              <p:cNvSpPr>
                <a:spLocks/>
              </p:cNvSpPr>
              <p:nvPr/>
            </p:nvSpPr>
            <p:spPr bwMode="auto">
              <a:xfrm>
                <a:off x="829" y="5099"/>
                <a:ext cx="23" cy="131"/>
              </a:xfrm>
              <a:custGeom>
                <a:avLst/>
                <a:gdLst>
                  <a:gd name="T0" fmla="*/ 7 w 23"/>
                  <a:gd name="T1" fmla="*/ 130 h 131"/>
                  <a:gd name="T2" fmla="*/ 1 w 23"/>
                  <a:gd name="T3" fmla="*/ 117 h 131"/>
                  <a:gd name="T4" fmla="*/ 0 w 23"/>
                  <a:gd name="T5" fmla="*/ 102 h 131"/>
                  <a:gd name="T6" fmla="*/ 0 w 23"/>
                  <a:gd name="T7" fmla="*/ 77 h 131"/>
                  <a:gd name="T8" fmla="*/ 0 w 23"/>
                  <a:gd name="T9" fmla="*/ 39 h 131"/>
                  <a:gd name="T10" fmla="*/ 2 w 23"/>
                  <a:gd name="T11" fmla="*/ 25 h 131"/>
                  <a:gd name="T12" fmla="*/ 10 w 23"/>
                  <a:gd name="T13" fmla="*/ 13 h 131"/>
                  <a:gd name="T14" fmla="*/ 16 w 23"/>
                  <a:gd name="T15" fmla="*/ 3 h 131"/>
                  <a:gd name="T16" fmla="*/ 22 w 23"/>
                  <a:gd name="T17" fmla="*/ 0 h 131"/>
                  <a:gd name="T18" fmla="*/ 21 w 23"/>
                  <a:gd name="T19" fmla="*/ 14 h 131"/>
                  <a:gd name="T20" fmla="*/ 16 w 23"/>
                  <a:gd name="T21" fmla="*/ 32 h 131"/>
                  <a:gd name="T22" fmla="*/ 14 w 23"/>
                  <a:gd name="T23" fmla="*/ 48 h 131"/>
                  <a:gd name="T24" fmla="*/ 8 w 23"/>
                  <a:gd name="T25" fmla="*/ 71 h 131"/>
                  <a:gd name="T26" fmla="*/ 5 w 23"/>
                  <a:gd name="T27" fmla="*/ 88 h 131"/>
                  <a:gd name="T28" fmla="*/ 3 w 23"/>
                  <a:gd name="T29" fmla="*/ 101 h 131"/>
                  <a:gd name="T30" fmla="*/ 6 w 23"/>
                  <a:gd name="T31" fmla="*/ 107 h 131"/>
                  <a:gd name="T32" fmla="*/ 13 w 23"/>
                  <a:gd name="T33" fmla="*/ 81 h 131"/>
                  <a:gd name="T34" fmla="*/ 10 w 23"/>
                  <a:gd name="T35" fmla="*/ 108 h 131"/>
                  <a:gd name="T36" fmla="*/ 7 w 23"/>
                  <a:gd name="T37" fmla="*/ 130 h 131"/>
                  <a:gd name="T38" fmla="*/ 7 w 23"/>
                  <a:gd name="T39" fmla="*/ 130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31"/>
                  <a:gd name="T62" fmla="*/ 23 w 23"/>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31">
                    <a:moveTo>
                      <a:pt x="7" y="130"/>
                    </a:moveTo>
                    <a:lnTo>
                      <a:pt x="1" y="117"/>
                    </a:lnTo>
                    <a:lnTo>
                      <a:pt x="0" y="102"/>
                    </a:lnTo>
                    <a:lnTo>
                      <a:pt x="0" y="77"/>
                    </a:lnTo>
                    <a:lnTo>
                      <a:pt x="0" y="39"/>
                    </a:lnTo>
                    <a:lnTo>
                      <a:pt x="2" y="25"/>
                    </a:lnTo>
                    <a:lnTo>
                      <a:pt x="10" y="13"/>
                    </a:lnTo>
                    <a:lnTo>
                      <a:pt x="16" y="3"/>
                    </a:lnTo>
                    <a:lnTo>
                      <a:pt x="22" y="0"/>
                    </a:lnTo>
                    <a:lnTo>
                      <a:pt x="21" y="14"/>
                    </a:lnTo>
                    <a:lnTo>
                      <a:pt x="16" y="32"/>
                    </a:lnTo>
                    <a:lnTo>
                      <a:pt x="14" y="48"/>
                    </a:lnTo>
                    <a:lnTo>
                      <a:pt x="8" y="71"/>
                    </a:lnTo>
                    <a:lnTo>
                      <a:pt x="5" y="88"/>
                    </a:lnTo>
                    <a:lnTo>
                      <a:pt x="3" y="101"/>
                    </a:lnTo>
                    <a:lnTo>
                      <a:pt x="6" y="107"/>
                    </a:lnTo>
                    <a:lnTo>
                      <a:pt x="13" y="81"/>
                    </a:lnTo>
                    <a:lnTo>
                      <a:pt x="10" y="108"/>
                    </a:lnTo>
                    <a:lnTo>
                      <a:pt x="7" y="13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2" name="Freeform 68"/>
              <p:cNvSpPr>
                <a:spLocks/>
              </p:cNvSpPr>
              <p:nvPr/>
            </p:nvSpPr>
            <p:spPr bwMode="auto">
              <a:xfrm>
                <a:off x="827" y="5216"/>
                <a:ext cx="17" cy="101"/>
              </a:xfrm>
              <a:custGeom>
                <a:avLst/>
                <a:gdLst>
                  <a:gd name="T0" fmla="*/ 14 w 17"/>
                  <a:gd name="T1" fmla="*/ 5 h 101"/>
                  <a:gd name="T2" fmla="*/ 14 w 17"/>
                  <a:gd name="T3" fmla="*/ 25 h 101"/>
                  <a:gd name="T4" fmla="*/ 12 w 17"/>
                  <a:gd name="T5" fmla="*/ 37 h 101"/>
                  <a:gd name="T6" fmla="*/ 9 w 17"/>
                  <a:gd name="T7" fmla="*/ 55 h 101"/>
                  <a:gd name="T8" fmla="*/ 7 w 17"/>
                  <a:gd name="T9" fmla="*/ 70 h 101"/>
                  <a:gd name="T10" fmla="*/ 11 w 17"/>
                  <a:gd name="T11" fmla="*/ 80 h 101"/>
                  <a:gd name="T12" fmla="*/ 16 w 17"/>
                  <a:gd name="T13" fmla="*/ 92 h 101"/>
                  <a:gd name="T14" fmla="*/ 14 w 17"/>
                  <a:gd name="T15" fmla="*/ 98 h 101"/>
                  <a:gd name="T16" fmla="*/ 3 w 17"/>
                  <a:gd name="T17" fmla="*/ 100 h 101"/>
                  <a:gd name="T18" fmla="*/ 8 w 17"/>
                  <a:gd name="T19" fmla="*/ 96 h 101"/>
                  <a:gd name="T20" fmla="*/ 10 w 17"/>
                  <a:gd name="T21" fmla="*/ 91 h 101"/>
                  <a:gd name="T22" fmla="*/ 4 w 17"/>
                  <a:gd name="T23" fmla="*/ 93 h 101"/>
                  <a:gd name="T24" fmla="*/ 0 w 17"/>
                  <a:gd name="T25" fmla="*/ 76 h 101"/>
                  <a:gd name="T26" fmla="*/ 0 w 17"/>
                  <a:gd name="T27" fmla="*/ 50 h 101"/>
                  <a:gd name="T28" fmla="*/ 5 w 17"/>
                  <a:gd name="T29" fmla="*/ 37 h 101"/>
                  <a:gd name="T30" fmla="*/ 10 w 17"/>
                  <a:gd name="T31" fmla="*/ 23 h 101"/>
                  <a:gd name="T32" fmla="*/ 6 w 17"/>
                  <a:gd name="T33" fmla="*/ 0 h 101"/>
                  <a:gd name="T34" fmla="*/ 14 w 17"/>
                  <a:gd name="T35" fmla="*/ 5 h 101"/>
                  <a:gd name="T36" fmla="*/ 14 w 17"/>
                  <a:gd name="T37" fmla="*/ 5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01"/>
                  <a:gd name="T59" fmla="*/ 17 w 17"/>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01">
                    <a:moveTo>
                      <a:pt x="14" y="5"/>
                    </a:moveTo>
                    <a:lnTo>
                      <a:pt x="14" y="25"/>
                    </a:lnTo>
                    <a:lnTo>
                      <a:pt x="12" y="37"/>
                    </a:lnTo>
                    <a:lnTo>
                      <a:pt x="9" y="55"/>
                    </a:lnTo>
                    <a:lnTo>
                      <a:pt x="7" y="70"/>
                    </a:lnTo>
                    <a:lnTo>
                      <a:pt x="11" y="80"/>
                    </a:lnTo>
                    <a:lnTo>
                      <a:pt x="16" y="92"/>
                    </a:lnTo>
                    <a:lnTo>
                      <a:pt x="14" y="98"/>
                    </a:lnTo>
                    <a:lnTo>
                      <a:pt x="3" y="100"/>
                    </a:lnTo>
                    <a:lnTo>
                      <a:pt x="8" y="96"/>
                    </a:lnTo>
                    <a:lnTo>
                      <a:pt x="10" y="91"/>
                    </a:lnTo>
                    <a:lnTo>
                      <a:pt x="4" y="93"/>
                    </a:lnTo>
                    <a:lnTo>
                      <a:pt x="0" y="76"/>
                    </a:lnTo>
                    <a:lnTo>
                      <a:pt x="0" y="50"/>
                    </a:lnTo>
                    <a:lnTo>
                      <a:pt x="5" y="37"/>
                    </a:lnTo>
                    <a:lnTo>
                      <a:pt x="10" y="23"/>
                    </a:lnTo>
                    <a:lnTo>
                      <a:pt x="6" y="0"/>
                    </a:lnTo>
                    <a:lnTo>
                      <a:pt x="14" y="5"/>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3" name="Freeform 69"/>
              <p:cNvSpPr>
                <a:spLocks/>
              </p:cNvSpPr>
              <p:nvPr/>
            </p:nvSpPr>
            <p:spPr bwMode="auto">
              <a:xfrm>
                <a:off x="828" y="5297"/>
                <a:ext cx="17" cy="20"/>
              </a:xfrm>
              <a:custGeom>
                <a:avLst/>
                <a:gdLst>
                  <a:gd name="T0" fmla="*/ 15 w 17"/>
                  <a:gd name="T1" fmla="*/ 4 h 20"/>
                  <a:gd name="T2" fmla="*/ 5 w 17"/>
                  <a:gd name="T3" fmla="*/ 13 h 20"/>
                  <a:gd name="T4" fmla="*/ 16 w 17"/>
                  <a:gd name="T5" fmla="*/ 15 h 20"/>
                  <a:gd name="T6" fmla="*/ 3 w 17"/>
                  <a:gd name="T7" fmla="*/ 19 h 20"/>
                  <a:gd name="T8" fmla="*/ 0 w 17"/>
                  <a:gd name="T9" fmla="*/ 13 h 20"/>
                  <a:gd name="T10" fmla="*/ 11 w 17"/>
                  <a:gd name="T11" fmla="*/ 0 h 20"/>
                  <a:gd name="T12" fmla="*/ 15 w 17"/>
                  <a:gd name="T13" fmla="*/ 4 h 20"/>
                  <a:gd name="T14" fmla="*/ 15 w 17"/>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0"/>
                  <a:gd name="T26" fmla="*/ 17 w 1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0">
                    <a:moveTo>
                      <a:pt x="15" y="4"/>
                    </a:moveTo>
                    <a:lnTo>
                      <a:pt x="5" y="13"/>
                    </a:lnTo>
                    <a:lnTo>
                      <a:pt x="16" y="15"/>
                    </a:lnTo>
                    <a:lnTo>
                      <a:pt x="3" y="19"/>
                    </a:lnTo>
                    <a:lnTo>
                      <a:pt x="0" y="13"/>
                    </a:lnTo>
                    <a:lnTo>
                      <a:pt x="11" y="0"/>
                    </a:lnTo>
                    <a:lnTo>
                      <a:pt x="15" y="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4" name="Freeform 70"/>
              <p:cNvSpPr>
                <a:spLocks/>
              </p:cNvSpPr>
              <p:nvPr/>
            </p:nvSpPr>
            <p:spPr bwMode="auto">
              <a:xfrm>
                <a:off x="835" y="5305"/>
                <a:ext cx="17" cy="31"/>
              </a:xfrm>
              <a:custGeom>
                <a:avLst/>
                <a:gdLst>
                  <a:gd name="T0" fmla="*/ 1 w 17"/>
                  <a:gd name="T1" fmla="*/ 0 h 31"/>
                  <a:gd name="T2" fmla="*/ 9 w 17"/>
                  <a:gd name="T3" fmla="*/ 10 h 31"/>
                  <a:gd name="T4" fmla="*/ 11 w 17"/>
                  <a:gd name="T5" fmla="*/ 16 h 31"/>
                  <a:gd name="T6" fmla="*/ 16 w 17"/>
                  <a:gd name="T7" fmla="*/ 22 h 31"/>
                  <a:gd name="T8" fmla="*/ 13 w 17"/>
                  <a:gd name="T9" fmla="*/ 30 h 31"/>
                  <a:gd name="T10" fmla="*/ 0 w 17"/>
                  <a:gd name="T11" fmla="*/ 7 h 31"/>
                  <a:gd name="T12" fmla="*/ 1 w 17"/>
                  <a:gd name="T13" fmla="*/ 0 h 31"/>
                  <a:gd name="T14" fmla="*/ 1 w 1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1"/>
                  <a:gd name="T26" fmla="*/ 17 w 1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1">
                    <a:moveTo>
                      <a:pt x="1" y="0"/>
                    </a:moveTo>
                    <a:lnTo>
                      <a:pt x="9" y="10"/>
                    </a:lnTo>
                    <a:lnTo>
                      <a:pt x="11" y="16"/>
                    </a:lnTo>
                    <a:lnTo>
                      <a:pt x="16" y="22"/>
                    </a:lnTo>
                    <a:lnTo>
                      <a:pt x="13" y="30"/>
                    </a:lnTo>
                    <a:lnTo>
                      <a:pt x="0" y="7"/>
                    </a:lnTo>
                    <a:lnTo>
                      <a:pt x="1"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5" name="Freeform 71"/>
              <p:cNvSpPr>
                <a:spLocks/>
              </p:cNvSpPr>
              <p:nvPr/>
            </p:nvSpPr>
            <p:spPr bwMode="auto">
              <a:xfrm>
                <a:off x="864" y="5333"/>
                <a:ext cx="25" cy="17"/>
              </a:xfrm>
              <a:custGeom>
                <a:avLst/>
                <a:gdLst>
                  <a:gd name="T0" fmla="*/ 20 w 25"/>
                  <a:gd name="T1" fmla="*/ 0 h 17"/>
                  <a:gd name="T2" fmla="*/ 12 w 25"/>
                  <a:gd name="T3" fmla="*/ 1 h 17"/>
                  <a:gd name="T4" fmla="*/ 0 w 25"/>
                  <a:gd name="T5" fmla="*/ 4 h 17"/>
                  <a:gd name="T6" fmla="*/ 4 w 25"/>
                  <a:gd name="T7" fmla="*/ 16 h 17"/>
                  <a:gd name="T8" fmla="*/ 17 w 25"/>
                  <a:gd name="T9" fmla="*/ 16 h 17"/>
                  <a:gd name="T10" fmla="*/ 22 w 25"/>
                  <a:gd name="T11" fmla="*/ 12 h 17"/>
                  <a:gd name="T12" fmla="*/ 24 w 25"/>
                  <a:gd name="T13" fmla="*/ 4 h 17"/>
                  <a:gd name="T14" fmla="*/ 20 w 25"/>
                  <a:gd name="T15" fmla="*/ 0 h 17"/>
                  <a:gd name="T16" fmla="*/ 20 w 2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7"/>
                  <a:gd name="T29" fmla="*/ 25 w 2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7">
                    <a:moveTo>
                      <a:pt x="20" y="0"/>
                    </a:moveTo>
                    <a:lnTo>
                      <a:pt x="12" y="1"/>
                    </a:lnTo>
                    <a:lnTo>
                      <a:pt x="0" y="4"/>
                    </a:lnTo>
                    <a:lnTo>
                      <a:pt x="4" y="16"/>
                    </a:lnTo>
                    <a:lnTo>
                      <a:pt x="17" y="16"/>
                    </a:lnTo>
                    <a:lnTo>
                      <a:pt x="22" y="12"/>
                    </a:lnTo>
                    <a:lnTo>
                      <a:pt x="24" y="4"/>
                    </a:lnTo>
                    <a:lnTo>
                      <a:pt x="20"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6" name="Freeform 72"/>
              <p:cNvSpPr>
                <a:spLocks/>
              </p:cNvSpPr>
              <p:nvPr/>
            </p:nvSpPr>
            <p:spPr bwMode="auto">
              <a:xfrm>
                <a:off x="796" y="5191"/>
                <a:ext cx="38" cy="126"/>
              </a:xfrm>
              <a:custGeom>
                <a:avLst/>
                <a:gdLst>
                  <a:gd name="T0" fmla="*/ 35 w 38"/>
                  <a:gd name="T1" fmla="*/ 13 h 126"/>
                  <a:gd name="T2" fmla="*/ 32 w 38"/>
                  <a:gd name="T3" fmla="*/ 20 h 126"/>
                  <a:gd name="T4" fmla="*/ 27 w 38"/>
                  <a:gd name="T5" fmla="*/ 28 h 126"/>
                  <a:gd name="T6" fmla="*/ 24 w 38"/>
                  <a:gd name="T7" fmla="*/ 38 h 126"/>
                  <a:gd name="T8" fmla="*/ 22 w 38"/>
                  <a:gd name="T9" fmla="*/ 62 h 126"/>
                  <a:gd name="T10" fmla="*/ 22 w 38"/>
                  <a:gd name="T11" fmla="*/ 76 h 126"/>
                  <a:gd name="T12" fmla="*/ 22 w 38"/>
                  <a:gd name="T13" fmla="*/ 90 h 126"/>
                  <a:gd name="T14" fmla="*/ 24 w 38"/>
                  <a:gd name="T15" fmla="*/ 99 h 126"/>
                  <a:gd name="T16" fmla="*/ 29 w 38"/>
                  <a:gd name="T17" fmla="*/ 108 h 126"/>
                  <a:gd name="T18" fmla="*/ 33 w 38"/>
                  <a:gd name="T19" fmla="*/ 113 h 126"/>
                  <a:gd name="T20" fmla="*/ 31 w 38"/>
                  <a:gd name="T21" fmla="*/ 121 h 126"/>
                  <a:gd name="T22" fmla="*/ 25 w 38"/>
                  <a:gd name="T23" fmla="*/ 123 h 126"/>
                  <a:gd name="T24" fmla="*/ 14 w 38"/>
                  <a:gd name="T25" fmla="*/ 125 h 126"/>
                  <a:gd name="T26" fmla="*/ 2 w 38"/>
                  <a:gd name="T27" fmla="*/ 125 h 126"/>
                  <a:gd name="T28" fmla="*/ 0 w 38"/>
                  <a:gd name="T29" fmla="*/ 121 h 126"/>
                  <a:gd name="T30" fmla="*/ 0 w 38"/>
                  <a:gd name="T31" fmla="*/ 110 h 126"/>
                  <a:gd name="T32" fmla="*/ 7 w 38"/>
                  <a:gd name="T33" fmla="*/ 110 h 126"/>
                  <a:gd name="T34" fmla="*/ 11 w 38"/>
                  <a:gd name="T35" fmla="*/ 115 h 126"/>
                  <a:gd name="T36" fmla="*/ 19 w 38"/>
                  <a:gd name="T37" fmla="*/ 108 h 126"/>
                  <a:gd name="T38" fmla="*/ 22 w 38"/>
                  <a:gd name="T39" fmla="*/ 102 h 126"/>
                  <a:gd name="T40" fmla="*/ 18 w 38"/>
                  <a:gd name="T41" fmla="*/ 88 h 126"/>
                  <a:gd name="T42" fmla="*/ 18 w 38"/>
                  <a:gd name="T43" fmla="*/ 72 h 126"/>
                  <a:gd name="T44" fmla="*/ 20 w 38"/>
                  <a:gd name="T45" fmla="*/ 42 h 126"/>
                  <a:gd name="T46" fmla="*/ 22 w 38"/>
                  <a:gd name="T47" fmla="*/ 22 h 126"/>
                  <a:gd name="T48" fmla="*/ 24 w 38"/>
                  <a:gd name="T49" fmla="*/ 27 h 126"/>
                  <a:gd name="T50" fmla="*/ 27 w 38"/>
                  <a:gd name="T51" fmla="*/ 17 h 126"/>
                  <a:gd name="T52" fmla="*/ 29 w 38"/>
                  <a:gd name="T53" fmla="*/ 13 h 126"/>
                  <a:gd name="T54" fmla="*/ 37 w 38"/>
                  <a:gd name="T55" fmla="*/ 0 h 126"/>
                  <a:gd name="T56" fmla="*/ 35 w 38"/>
                  <a:gd name="T57" fmla="*/ 13 h 126"/>
                  <a:gd name="T58" fmla="*/ 35 w 38"/>
                  <a:gd name="T59" fmla="*/ 13 h 1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126"/>
                  <a:gd name="T92" fmla="*/ 38 w 38"/>
                  <a:gd name="T93" fmla="*/ 126 h 1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126">
                    <a:moveTo>
                      <a:pt x="35" y="13"/>
                    </a:moveTo>
                    <a:lnTo>
                      <a:pt x="32" y="20"/>
                    </a:lnTo>
                    <a:lnTo>
                      <a:pt x="27" y="28"/>
                    </a:lnTo>
                    <a:lnTo>
                      <a:pt x="24" y="38"/>
                    </a:lnTo>
                    <a:lnTo>
                      <a:pt x="22" y="62"/>
                    </a:lnTo>
                    <a:lnTo>
                      <a:pt x="22" y="76"/>
                    </a:lnTo>
                    <a:lnTo>
                      <a:pt x="22" y="90"/>
                    </a:lnTo>
                    <a:lnTo>
                      <a:pt x="24" y="99"/>
                    </a:lnTo>
                    <a:lnTo>
                      <a:pt x="29" y="108"/>
                    </a:lnTo>
                    <a:lnTo>
                      <a:pt x="33" y="113"/>
                    </a:lnTo>
                    <a:lnTo>
                      <a:pt x="31" y="121"/>
                    </a:lnTo>
                    <a:lnTo>
                      <a:pt x="25" y="123"/>
                    </a:lnTo>
                    <a:lnTo>
                      <a:pt x="14" y="125"/>
                    </a:lnTo>
                    <a:lnTo>
                      <a:pt x="2" y="125"/>
                    </a:lnTo>
                    <a:lnTo>
                      <a:pt x="0" y="121"/>
                    </a:lnTo>
                    <a:lnTo>
                      <a:pt x="0" y="110"/>
                    </a:lnTo>
                    <a:lnTo>
                      <a:pt x="7" y="110"/>
                    </a:lnTo>
                    <a:lnTo>
                      <a:pt x="11" y="115"/>
                    </a:lnTo>
                    <a:lnTo>
                      <a:pt x="19" y="108"/>
                    </a:lnTo>
                    <a:lnTo>
                      <a:pt x="22" y="102"/>
                    </a:lnTo>
                    <a:lnTo>
                      <a:pt x="18" y="88"/>
                    </a:lnTo>
                    <a:lnTo>
                      <a:pt x="18" y="72"/>
                    </a:lnTo>
                    <a:lnTo>
                      <a:pt x="20" y="42"/>
                    </a:lnTo>
                    <a:lnTo>
                      <a:pt x="22" y="22"/>
                    </a:lnTo>
                    <a:lnTo>
                      <a:pt x="24" y="27"/>
                    </a:lnTo>
                    <a:lnTo>
                      <a:pt x="27" y="17"/>
                    </a:lnTo>
                    <a:lnTo>
                      <a:pt x="29" y="13"/>
                    </a:lnTo>
                    <a:lnTo>
                      <a:pt x="37" y="0"/>
                    </a:lnTo>
                    <a:lnTo>
                      <a:pt x="35" y="13"/>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7" name="Freeform 73"/>
              <p:cNvSpPr>
                <a:spLocks/>
              </p:cNvSpPr>
              <p:nvPr/>
            </p:nvSpPr>
            <p:spPr bwMode="auto">
              <a:xfrm>
                <a:off x="748" y="5034"/>
                <a:ext cx="102" cy="106"/>
              </a:xfrm>
              <a:custGeom>
                <a:avLst/>
                <a:gdLst>
                  <a:gd name="T0" fmla="*/ 83 w 102"/>
                  <a:gd name="T1" fmla="*/ 94 h 106"/>
                  <a:gd name="T2" fmla="*/ 84 w 102"/>
                  <a:gd name="T3" fmla="*/ 81 h 106"/>
                  <a:gd name="T4" fmla="*/ 86 w 102"/>
                  <a:gd name="T5" fmla="*/ 73 h 106"/>
                  <a:gd name="T6" fmla="*/ 90 w 102"/>
                  <a:gd name="T7" fmla="*/ 65 h 106"/>
                  <a:gd name="T8" fmla="*/ 95 w 102"/>
                  <a:gd name="T9" fmla="*/ 45 h 106"/>
                  <a:gd name="T10" fmla="*/ 83 w 102"/>
                  <a:gd name="T11" fmla="*/ 62 h 106"/>
                  <a:gd name="T12" fmla="*/ 83 w 102"/>
                  <a:gd name="T13" fmla="*/ 53 h 106"/>
                  <a:gd name="T14" fmla="*/ 86 w 102"/>
                  <a:gd name="T15" fmla="*/ 45 h 106"/>
                  <a:gd name="T16" fmla="*/ 94 w 102"/>
                  <a:gd name="T17" fmla="*/ 35 h 106"/>
                  <a:gd name="T18" fmla="*/ 98 w 102"/>
                  <a:gd name="T19" fmla="*/ 26 h 106"/>
                  <a:gd name="T20" fmla="*/ 101 w 102"/>
                  <a:gd name="T21" fmla="*/ 11 h 106"/>
                  <a:gd name="T22" fmla="*/ 101 w 102"/>
                  <a:gd name="T23" fmla="*/ 0 h 106"/>
                  <a:gd name="T24" fmla="*/ 95 w 102"/>
                  <a:gd name="T25" fmla="*/ 21 h 106"/>
                  <a:gd name="T26" fmla="*/ 90 w 102"/>
                  <a:gd name="T27" fmla="*/ 32 h 106"/>
                  <a:gd name="T28" fmla="*/ 83 w 102"/>
                  <a:gd name="T29" fmla="*/ 45 h 106"/>
                  <a:gd name="T30" fmla="*/ 76 w 102"/>
                  <a:gd name="T31" fmla="*/ 53 h 106"/>
                  <a:gd name="T32" fmla="*/ 74 w 102"/>
                  <a:gd name="T33" fmla="*/ 59 h 106"/>
                  <a:gd name="T34" fmla="*/ 75 w 102"/>
                  <a:gd name="T35" fmla="*/ 67 h 106"/>
                  <a:gd name="T36" fmla="*/ 77 w 102"/>
                  <a:gd name="T37" fmla="*/ 71 h 106"/>
                  <a:gd name="T38" fmla="*/ 78 w 102"/>
                  <a:gd name="T39" fmla="*/ 79 h 106"/>
                  <a:gd name="T40" fmla="*/ 69 w 102"/>
                  <a:gd name="T41" fmla="*/ 89 h 106"/>
                  <a:gd name="T42" fmla="*/ 37 w 102"/>
                  <a:gd name="T43" fmla="*/ 89 h 106"/>
                  <a:gd name="T44" fmla="*/ 0 w 102"/>
                  <a:gd name="T45" fmla="*/ 100 h 106"/>
                  <a:gd name="T46" fmla="*/ 46 w 102"/>
                  <a:gd name="T47" fmla="*/ 99 h 106"/>
                  <a:gd name="T48" fmla="*/ 60 w 102"/>
                  <a:gd name="T49" fmla="*/ 101 h 106"/>
                  <a:gd name="T50" fmla="*/ 69 w 102"/>
                  <a:gd name="T51" fmla="*/ 103 h 106"/>
                  <a:gd name="T52" fmla="*/ 86 w 102"/>
                  <a:gd name="T53" fmla="*/ 105 h 106"/>
                  <a:gd name="T54" fmla="*/ 83 w 102"/>
                  <a:gd name="T55" fmla="*/ 94 h 106"/>
                  <a:gd name="T56" fmla="*/ 83 w 102"/>
                  <a:gd name="T57" fmla="*/ 94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106"/>
                  <a:gd name="T89" fmla="*/ 102 w 102"/>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106">
                    <a:moveTo>
                      <a:pt x="83" y="94"/>
                    </a:moveTo>
                    <a:lnTo>
                      <a:pt x="84" y="81"/>
                    </a:lnTo>
                    <a:lnTo>
                      <a:pt x="86" y="73"/>
                    </a:lnTo>
                    <a:lnTo>
                      <a:pt x="90" y="65"/>
                    </a:lnTo>
                    <a:lnTo>
                      <a:pt x="95" y="45"/>
                    </a:lnTo>
                    <a:lnTo>
                      <a:pt x="83" y="62"/>
                    </a:lnTo>
                    <a:lnTo>
                      <a:pt x="83" y="53"/>
                    </a:lnTo>
                    <a:lnTo>
                      <a:pt x="86" y="45"/>
                    </a:lnTo>
                    <a:lnTo>
                      <a:pt x="94" y="35"/>
                    </a:lnTo>
                    <a:lnTo>
                      <a:pt x="98" y="26"/>
                    </a:lnTo>
                    <a:lnTo>
                      <a:pt x="101" y="11"/>
                    </a:lnTo>
                    <a:lnTo>
                      <a:pt x="101" y="0"/>
                    </a:lnTo>
                    <a:lnTo>
                      <a:pt x="95" y="21"/>
                    </a:lnTo>
                    <a:lnTo>
                      <a:pt x="90" y="32"/>
                    </a:lnTo>
                    <a:lnTo>
                      <a:pt x="83" y="45"/>
                    </a:lnTo>
                    <a:lnTo>
                      <a:pt x="76" y="53"/>
                    </a:lnTo>
                    <a:lnTo>
                      <a:pt x="74" y="59"/>
                    </a:lnTo>
                    <a:lnTo>
                      <a:pt x="75" y="67"/>
                    </a:lnTo>
                    <a:lnTo>
                      <a:pt x="77" y="71"/>
                    </a:lnTo>
                    <a:lnTo>
                      <a:pt x="78" y="79"/>
                    </a:lnTo>
                    <a:lnTo>
                      <a:pt x="69" y="89"/>
                    </a:lnTo>
                    <a:lnTo>
                      <a:pt x="37" y="89"/>
                    </a:lnTo>
                    <a:lnTo>
                      <a:pt x="0" y="100"/>
                    </a:lnTo>
                    <a:lnTo>
                      <a:pt x="46" y="99"/>
                    </a:lnTo>
                    <a:lnTo>
                      <a:pt x="60" y="101"/>
                    </a:lnTo>
                    <a:lnTo>
                      <a:pt x="69" y="103"/>
                    </a:lnTo>
                    <a:lnTo>
                      <a:pt x="86" y="105"/>
                    </a:lnTo>
                    <a:lnTo>
                      <a:pt x="83" y="9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8" name="Freeform 74"/>
              <p:cNvSpPr>
                <a:spLocks/>
              </p:cNvSpPr>
              <p:nvPr/>
            </p:nvSpPr>
            <p:spPr bwMode="auto">
              <a:xfrm>
                <a:off x="788" y="5127"/>
                <a:ext cx="29" cy="183"/>
              </a:xfrm>
              <a:custGeom>
                <a:avLst/>
                <a:gdLst>
                  <a:gd name="T0" fmla="*/ 24 w 29"/>
                  <a:gd name="T1" fmla="*/ 10 h 183"/>
                  <a:gd name="T2" fmla="*/ 22 w 29"/>
                  <a:gd name="T3" fmla="*/ 22 h 183"/>
                  <a:gd name="T4" fmla="*/ 22 w 29"/>
                  <a:gd name="T5" fmla="*/ 37 h 183"/>
                  <a:gd name="T6" fmla="*/ 28 w 29"/>
                  <a:gd name="T7" fmla="*/ 54 h 183"/>
                  <a:gd name="T8" fmla="*/ 28 w 29"/>
                  <a:gd name="T9" fmla="*/ 71 h 183"/>
                  <a:gd name="T10" fmla="*/ 21 w 29"/>
                  <a:gd name="T11" fmla="*/ 84 h 183"/>
                  <a:gd name="T12" fmla="*/ 18 w 29"/>
                  <a:gd name="T13" fmla="*/ 97 h 183"/>
                  <a:gd name="T14" fmla="*/ 16 w 29"/>
                  <a:gd name="T15" fmla="*/ 109 h 183"/>
                  <a:gd name="T16" fmla="*/ 12 w 29"/>
                  <a:gd name="T17" fmla="*/ 117 h 183"/>
                  <a:gd name="T18" fmla="*/ 9 w 29"/>
                  <a:gd name="T19" fmla="*/ 123 h 183"/>
                  <a:gd name="T20" fmla="*/ 7 w 29"/>
                  <a:gd name="T21" fmla="*/ 140 h 183"/>
                  <a:gd name="T22" fmla="*/ 9 w 29"/>
                  <a:gd name="T23" fmla="*/ 149 h 183"/>
                  <a:gd name="T24" fmla="*/ 15 w 29"/>
                  <a:gd name="T25" fmla="*/ 135 h 183"/>
                  <a:gd name="T26" fmla="*/ 17 w 29"/>
                  <a:gd name="T27" fmla="*/ 146 h 183"/>
                  <a:gd name="T28" fmla="*/ 15 w 29"/>
                  <a:gd name="T29" fmla="*/ 166 h 183"/>
                  <a:gd name="T30" fmla="*/ 20 w 29"/>
                  <a:gd name="T31" fmla="*/ 182 h 183"/>
                  <a:gd name="T32" fmla="*/ 9 w 29"/>
                  <a:gd name="T33" fmla="*/ 166 h 183"/>
                  <a:gd name="T34" fmla="*/ 6 w 29"/>
                  <a:gd name="T35" fmla="*/ 164 h 183"/>
                  <a:gd name="T36" fmla="*/ 5 w 29"/>
                  <a:gd name="T37" fmla="*/ 157 h 183"/>
                  <a:gd name="T38" fmla="*/ 10 w 29"/>
                  <a:gd name="T39" fmla="*/ 154 h 183"/>
                  <a:gd name="T40" fmla="*/ 12 w 29"/>
                  <a:gd name="T41" fmla="*/ 162 h 183"/>
                  <a:gd name="T42" fmla="*/ 13 w 29"/>
                  <a:gd name="T43" fmla="*/ 154 h 183"/>
                  <a:gd name="T44" fmla="*/ 5 w 29"/>
                  <a:gd name="T45" fmla="*/ 151 h 183"/>
                  <a:gd name="T46" fmla="*/ 3 w 29"/>
                  <a:gd name="T47" fmla="*/ 157 h 183"/>
                  <a:gd name="T48" fmla="*/ 8 w 29"/>
                  <a:gd name="T49" fmla="*/ 180 h 183"/>
                  <a:gd name="T50" fmla="*/ 0 w 29"/>
                  <a:gd name="T51" fmla="*/ 156 h 183"/>
                  <a:gd name="T52" fmla="*/ 2 w 29"/>
                  <a:gd name="T53" fmla="*/ 147 h 183"/>
                  <a:gd name="T54" fmla="*/ 1 w 29"/>
                  <a:gd name="T55" fmla="*/ 138 h 183"/>
                  <a:gd name="T56" fmla="*/ 4 w 29"/>
                  <a:gd name="T57" fmla="*/ 110 h 183"/>
                  <a:gd name="T58" fmla="*/ 7 w 29"/>
                  <a:gd name="T59" fmla="*/ 83 h 183"/>
                  <a:gd name="T60" fmla="*/ 6 w 29"/>
                  <a:gd name="T61" fmla="*/ 69 h 183"/>
                  <a:gd name="T62" fmla="*/ 7 w 29"/>
                  <a:gd name="T63" fmla="*/ 56 h 183"/>
                  <a:gd name="T64" fmla="*/ 9 w 29"/>
                  <a:gd name="T65" fmla="*/ 46 h 183"/>
                  <a:gd name="T66" fmla="*/ 6 w 29"/>
                  <a:gd name="T67" fmla="*/ 35 h 183"/>
                  <a:gd name="T68" fmla="*/ 4 w 29"/>
                  <a:gd name="T69" fmla="*/ 17 h 183"/>
                  <a:gd name="T70" fmla="*/ 3 w 29"/>
                  <a:gd name="T71" fmla="*/ 0 h 183"/>
                  <a:gd name="T72" fmla="*/ 24 w 29"/>
                  <a:gd name="T73" fmla="*/ 3 h 183"/>
                  <a:gd name="T74" fmla="*/ 24 w 29"/>
                  <a:gd name="T75" fmla="*/ 10 h 183"/>
                  <a:gd name="T76" fmla="*/ 24 w 29"/>
                  <a:gd name="T77" fmla="*/ 10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
                  <a:gd name="T118" fmla="*/ 0 h 183"/>
                  <a:gd name="T119" fmla="*/ 29 w 29"/>
                  <a:gd name="T120" fmla="*/ 183 h 1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 h="183">
                    <a:moveTo>
                      <a:pt x="24" y="10"/>
                    </a:moveTo>
                    <a:lnTo>
                      <a:pt x="22" y="22"/>
                    </a:lnTo>
                    <a:lnTo>
                      <a:pt x="22" y="37"/>
                    </a:lnTo>
                    <a:lnTo>
                      <a:pt x="28" y="54"/>
                    </a:lnTo>
                    <a:lnTo>
                      <a:pt x="28" y="71"/>
                    </a:lnTo>
                    <a:lnTo>
                      <a:pt x="21" y="84"/>
                    </a:lnTo>
                    <a:lnTo>
                      <a:pt x="18" y="97"/>
                    </a:lnTo>
                    <a:lnTo>
                      <a:pt x="16" y="109"/>
                    </a:lnTo>
                    <a:lnTo>
                      <a:pt x="12" y="117"/>
                    </a:lnTo>
                    <a:lnTo>
                      <a:pt x="9" y="123"/>
                    </a:lnTo>
                    <a:lnTo>
                      <a:pt x="7" y="140"/>
                    </a:lnTo>
                    <a:lnTo>
                      <a:pt x="9" y="149"/>
                    </a:lnTo>
                    <a:lnTo>
                      <a:pt x="15" y="135"/>
                    </a:lnTo>
                    <a:lnTo>
                      <a:pt x="17" y="146"/>
                    </a:lnTo>
                    <a:lnTo>
                      <a:pt x="15" y="166"/>
                    </a:lnTo>
                    <a:lnTo>
                      <a:pt x="20" y="182"/>
                    </a:lnTo>
                    <a:lnTo>
                      <a:pt x="9" y="166"/>
                    </a:lnTo>
                    <a:lnTo>
                      <a:pt x="6" y="164"/>
                    </a:lnTo>
                    <a:lnTo>
                      <a:pt x="5" y="157"/>
                    </a:lnTo>
                    <a:lnTo>
                      <a:pt x="10" y="154"/>
                    </a:lnTo>
                    <a:lnTo>
                      <a:pt x="12" y="162"/>
                    </a:lnTo>
                    <a:lnTo>
                      <a:pt x="13" y="154"/>
                    </a:lnTo>
                    <a:lnTo>
                      <a:pt x="5" y="151"/>
                    </a:lnTo>
                    <a:lnTo>
                      <a:pt x="3" y="157"/>
                    </a:lnTo>
                    <a:lnTo>
                      <a:pt x="8" y="180"/>
                    </a:lnTo>
                    <a:lnTo>
                      <a:pt x="0" y="156"/>
                    </a:lnTo>
                    <a:lnTo>
                      <a:pt x="2" y="147"/>
                    </a:lnTo>
                    <a:lnTo>
                      <a:pt x="1" y="138"/>
                    </a:lnTo>
                    <a:lnTo>
                      <a:pt x="4" y="110"/>
                    </a:lnTo>
                    <a:lnTo>
                      <a:pt x="7" y="83"/>
                    </a:lnTo>
                    <a:lnTo>
                      <a:pt x="6" y="69"/>
                    </a:lnTo>
                    <a:lnTo>
                      <a:pt x="7" y="56"/>
                    </a:lnTo>
                    <a:lnTo>
                      <a:pt x="9" y="46"/>
                    </a:lnTo>
                    <a:lnTo>
                      <a:pt x="6" y="35"/>
                    </a:lnTo>
                    <a:lnTo>
                      <a:pt x="4" y="17"/>
                    </a:lnTo>
                    <a:lnTo>
                      <a:pt x="3" y="0"/>
                    </a:lnTo>
                    <a:lnTo>
                      <a:pt x="24" y="3"/>
                    </a:lnTo>
                    <a:lnTo>
                      <a:pt x="24" y="1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09" name="Freeform 75"/>
              <p:cNvSpPr>
                <a:spLocks/>
              </p:cNvSpPr>
              <p:nvPr/>
            </p:nvSpPr>
            <p:spPr bwMode="auto">
              <a:xfrm>
                <a:off x="1047" y="4902"/>
                <a:ext cx="130" cy="47"/>
              </a:xfrm>
              <a:custGeom>
                <a:avLst/>
                <a:gdLst>
                  <a:gd name="T0" fmla="*/ 70 w 130"/>
                  <a:gd name="T1" fmla="*/ 23 h 47"/>
                  <a:gd name="T2" fmla="*/ 39 w 130"/>
                  <a:gd name="T3" fmla="*/ 25 h 47"/>
                  <a:gd name="T4" fmla="*/ 25 w 130"/>
                  <a:gd name="T5" fmla="*/ 19 h 47"/>
                  <a:gd name="T6" fmla="*/ 0 w 130"/>
                  <a:gd name="T7" fmla="*/ 0 h 47"/>
                  <a:gd name="T8" fmla="*/ 3 w 130"/>
                  <a:gd name="T9" fmla="*/ 26 h 47"/>
                  <a:gd name="T10" fmla="*/ 12 w 130"/>
                  <a:gd name="T11" fmla="*/ 39 h 47"/>
                  <a:gd name="T12" fmla="*/ 17 w 130"/>
                  <a:gd name="T13" fmla="*/ 44 h 47"/>
                  <a:gd name="T14" fmla="*/ 44 w 130"/>
                  <a:gd name="T15" fmla="*/ 46 h 47"/>
                  <a:gd name="T16" fmla="*/ 57 w 130"/>
                  <a:gd name="T17" fmla="*/ 44 h 47"/>
                  <a:gd name="T18" fmla="*/ 67 w 130"/>
                  <a:gd name="T19" fmla="*/ 40 h 47"/>
                  <a:gd name="T20" fmla="*/ 81 w 130"/>
                  <a:gd name="T21" fmla="*/ 39 h 47"/>
                  <a:gd name="T22" fmla="*/ 92 w 130"/>
                  <a:gd name="T23" fmla="*/ 40 h 47"/>
                  <a:gd name="T24" fmla="*/ 104 w 130"/>
                  <a:gd name="T25" fmla="*/ 41 h 47"/>
                  <a:gd name="T26" fmla="*/ 129 w 130"/>
                  <a:gd name="T27" fmla="*/ 32 h 47"/>
                  <a:gd name="T28" fmla="*/ 107 w 130"/>
                  <a:gd name="T29" fmla="*/ 34 h 47"/>
                  <a:gd name="T30" fmla="*/ 99 w 130"/>
                  <a:gd name="T31" fmla="*/ 37 h 47"/>
                  <a:gd name="T32" fmla="*/ 88 w 130"/>
                  <a:gd name="T33" fmla="*/ 33 h 47"/>
                  <a:gd name="T34" fmla="*/ 75 w 130"/>
                  <a:gd name="T35" fmla="*/ 30 h 47"/>
                  <a:gd name="T36" fmla="*/ 84 w 130"/>
                  <a:gd name="T37" fmla="*/ 26 h 47"/>
                  <a:gd name="T38" fmla="*/ 94 w 130"/>
                  <a:gd name="T39" fmla="*/ 30 h 47"/>
                  <a:gd name="T40" fmla="*/ 83 w 130"/>
                  <a:gd name="T41" fmla="*/ 19 h 47"/>
                  <a:gd name="T42" fmla="*/ 57 w 130"/>
                  <a:gd name="T43" fmla="*/ 8 h 47"/>
                  <a:gd name="T44" fmla="*/ 70 w 130"/>
                  <a:gd name="T45" fmla="*/ 23 h 47"/>
                  <a:gd name="T46" fmla="*/ 70 w 130"/>
                  <a:gd name="T47" fmla="*/ 23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
                  <a:gd name="T73" fmla="*/ 0 h 47"/>
                  <a:gd name="T74" fmla="*/ 130 w 130"/>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 h="47">
                    <a:moveTo>
                      <a:pt x="70" y="23"/>
                    </a:moveTo>
                    <a:lnTo>
                      <a:pt x="39" y="25"/>
                    </a:lnTo>
                    <a:lnTo>
                      <a:pt x="25" y="19"/>
                    </a:lnTo>
                    <a:lnTo>
                      <a:pt x="0" y="0"/>
                    </a:lnTo>
                    <a:lnTo>
                      <a:pt x="3" y="26"/>
                    </a:lnTo>
                    <a:lnTo>
                      <a:pt x="12" y="39"/>
                    </a:lnTo>
                    <a:lnTo>
                      <a:pt x="17" y="44"/>
                    </a:lnTo>
                    <a:lnTo>
                      <a:pt x="44" y="46"/>
                    </a:lnTo>
                    <a:lnTo>
                      <a:pt x="57" y="44"/>
                    </a:lnTo>
                    <a:lnTo>
                      <a:pt x="67" y="40"/>
                    </a:lnTo>
                    <a:lnTo>
                      <a:pt x="81" y="39"/>
                    </a:lnTo>
                    <a:lnTo>
                      <a:pt x="92" y="40"/>
                    </a:lnTo>
                    <a:lnTo>
                      <a:pt x="104" y="41"/>
                    </a:lnTo>
                    <a:lnTo>
                      <a:pt x="129" y="32"/>
                    </a:lnTo>
                    <a:lnTo>
                      <a:pt x="107" y="34"/>
                    </a:lnTo>
                    <a:lnTo>
                      <a:pt x="99" y="37"/>
                    </a:lnTo>
                    <a:lnTo>
                      <a:pt x="88" y="33"/>
                    </a:lnTo>
                    <a:lnTo>
                      <a:pt x="75" y="30"/>
                    </a:lnTo>
                    <a:lnTo>
                      <a:pt x="84" y="26"/>
                    </a:lnTo>
                    <a:lnTo>
                      <a:pt x="94" y="30"/>
                    </a:lnTo>
                    <a:lnTo>
                      <a:pt x="83" y="19"/>
                    </a:lnTo>
                    <a:lnTo>
                      <a:pt x="57" y="8"/>
                    </a:lnTo>
                    <a:lnTo>
                      <a:pt x="70" y="23"/>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0" name="Freeform 76"/>
              <p:cNvSpPr>
                <a:spLocks/>
              </p:cNvSpPr>
              <p:nvPr/>
            </p:nvSpPr>
            <p:spPr bwMode="auto">
              <a:xfrm>
                <a:off x="1071" y="4790"/>
                <a:ext cx="104" cy="124"/>
              </a:xfrm>
              <a:custGeom>
                <a:avLst/>
                <a:gdLst>
                  <a:gd name="T0" fmla="*/ 98 w 104"/>
                  <a:gd name="T1" fmla="*/ 108 h 124"/>
                  <a:gd name="T2" fmla="*/ 86 w 104"/>
                  <a:gd name="T3" fmla="*/ 97 h 124"/>
                  <a:gd name="T4" fmla="*/ 70 w 104"/>
                  <a:gd name="T5" fmla="*/ 81 h 124"/>
                  <a:gd name="T6" fmla="*/ 42 w 104"/>
                  <a:gd name="T7" fmla="*/ 53 h 124"/>
                  <a:gd name="T8" fmla="*/ 34 w 104"/>
                  <a:gd name="T9" fmla="*/ 41 h 124"/>
                  <a:gd name="T10" fmla="*/ 50 w 104"/>
                  <a:gd name="T11" fmla="*/ 50 h 124"/>
                  <a:gd name="T12" fmla="*/ 33 w 104"/>
                  <a:gd name="T13" fmla="*/ 35 h 124"/>
                  <a:gd name="T14" fmla="*/ 26 w 104"/>
                  <a:gd name="T15" fmla="*/ 28 h 124"/>
                  <a:gd name="T16" fmla="*/ 17 w 104"/>
                  <a:gd name="T17" fmla="*/ 16 h 124"/>
                  <a:gd name="T18" fmla="*/ 15 w 104"/>
                  <a:gd name="T19" fmla="*/ 5 h 124"/>
                  <a:gd name="T20" fmla="*/ 7 w 104"/>
                  <a:gd name="T21" fmla="*/ 0 h 124"/>
                  <a:gd name="T22" fmla="*/ 0 w 104"/>
                  <a:gd name="T23" fmla="*/ 12 h 124"/>
                  <a:gd name="T24" fmla="*/ 9 w 104"/>
                  <a:gd name="T25" fmla="*/ 18 h 124"/>
                  <a:gd name="T26" fmla="*/ 19 w 104"/>
                  <a:gd name="T27" fmla="*/ 35 h 124"/>
                  <a:gd name="T28" fmla="*/ 28 w 104"/>
                  <a:gd name="T29" fmla="*/ 47 h 124"/>
                  <a:gd name="T30" fmla="*/ 29 w 104"/>
                  <a:gd name="T31" fmla="*/ 56 h 124"/>
                  <a:gd name="T32" fmla="*/ 34 w 104"/>
                  <a:gd name="T33" fmla="*/ 57 h 124"/>
                  <a:gd name="T34" fmla="*/ 35 w 104"/>
                  <a:gd name="T35" fmla="*/ 66 h 124"/>
                  <a:gd name="T36" fmla="*/ 28 w 104"/>
                  <a:gd name="T37" fmla="*/ 71 h 124"/>
                  <a:gd name="T38" fmla="*/ 26 w 104"/>
                  <a:gd name="T39" fmla="*/ 79 h 124"/>
                  <a:gd name="T40" fmla="*/ 14 w 104"/>
                  <a:gd name="T41" fmla="*/ 80 h 124"/>
                  <a:gd name="T42" fmla="*/ 8 w 104"/>
                  <a:gd name="T43" fmla="*/ 90 h 124"/>
                  <a:gd name="T44" fmla="*/ 19 w 104"/>
                  <a:gd name="T45" fmla="*/ 90 h 124"/>
                  <a:gd name="T46" fmla="*/ 25 w 104"/>
                  <a:gd name="T47" fmla="*/ 89 h 124"/>
                  <a:gd name="T48" fmla="*/ 37 w 104"/>
                  <a:gd name="T49" fmla="*/ 80 h 124"/>
                  <a:gd name="T50" fmla="*/ 39 w 104"/>
                  <a:gd name="T51" fmla="*/ 91 h 124"/>
                  <a:gd name="T52" fmla="*/ 46 w 104"/>
                  <a:gd name="T53" fmla="*/ 113 h 124"/>
                  <a:gd name="T54" fmla="*/ 55 w 104"/>
                  <a:gd name="T55" fmla="*/ 108 h 124"/>
                  <a:gd name="T56" fmla="*/ 69 w 104"/>
                  <a:gd name="T57" fmla="*/ 118 h 124"/>
                  <a:gd name="T58" fmla="*/ 53 w 104"/>
                  <a:gd name="T59" fmla="*/ 89 h 124"/>
                  <a:gd name="T60" fmla="*/ 52 w 104"/>
                  <a:gd name="T61" fmla="*/ 76 h 124"/>
                  <a:gd name="T62" fmla="*/ 58 w 104"/>
                  <a:gd name="T63" fmla="*/ 82 h 124"/>
                  <a:gd name="T64" fmla="*/ 78 w 104"/>
                  <a:gd name="T65" fmla="*/ 107 h 124"/>
                  <a:gd name="T66" fmla="*/ 80 w 104"/>
                  <a:gd name="T67" fmla="*/ 123 h 124"/>
                  <a:gd name="T68" fmla="*/ 85 w 104"/>
                  <a:gd name="T69" fmla="*/ 120 h 124"/>
                  <a:gd name="T70" fmla="*/ 85 w 104"/>
                  <a:gd name="T71" fmla="*/ 113 h 124"/>
                  <a:gd name="T72" fmla="*/ 93 w 104"/>
                  <a:gd name="T73" fmla="*/ 109 h 124"/>
                  <a:gd name="T74" fmla="*/ 103 w 104"/>
                  <a:gd name="T75" fmla="*/ 111 h 124"/>
                  <a:gd name="T76" fmla="*/ 98 w 104"/>
                  <a:gd name="T77" fmla="*/ 108 h 124"/>
                  <a:gd name="T78" fmla="*/ 98 w 104"/>
                  <a:gd name="T79" fmla="*/ 108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124"/>
                  <a:gd name="T122" fmla="*/ 104 w 104"/>
                  <a:gd name="T123" fmla="*/ 124 h 1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124">
                    <a:moveTo>
                      <a:pt x="98" y="108"/>
                    </a:moveTo>
                    <a:lnTo>
                      <a:pt x="86" y="97"/>
                    </a:lnTo>
                    <a:lnTo>
                      <a:pt x="70" y="81"/>
                    </a:lnTo>
                    <a:lnTo>
                      <a:pt x="42" y="53"/>
                    </a:lnTo>
                    <a:lnTo>
                      <a:pt x="34" y="41"/>
                    </a:lnTo>
                    <a:lnTo>
                      <a:pt x="50" y="50"/>
                    </a:lnTo>
                    <a:lnTo>
                      <a:pt x="33" y="35"/>
                    </a:lnTo>
                    <a:lnTo>
                      <a:pt x="26" y="28"/>
                    </a:lnTo>
                    <a:lnTo>
                      <a:pt x="17" y="16"/>
                    </a:lnTo>
                    <a:lnTo>
                      <a:pt x="15" y="5"/>
                    </a:lnTo>
                    <a:lnTo>
                      <a:pt x="7" y="0"/>
                    </a:lnTo>
                    <a:lnTo>
                      <a:pt x="0" y="12"/>
                    </a:lnTo>
                    <a:lnTo>
                      <a:pt x="9" y="18"/>
                    </a:lnTo>
                    <a:lnTo>
                      <a:pt x="19" y="35"/>
                    </a:lnTo>
                    <a:lnTo>
                      <a:pt x="28" y="47"/>
                    </a:lnTo>
                    <a:lnTo>
                      <a:pt x="29" y="56"/>
                    </a:lnTo>
                    <a:lnTo>
                      <a:pt x="34" y="57"/>
                    </a:lnTo>
                    <a:lnTo>
                      <a:pt x="35" y="66"/>
                    </a:lnTo>
                    <a:lnTo>
                      <a:pt x="28" y="71"/>
                    </a:lnTo>
                    <a:lnTo>
                      <a:pt x="26" y="79"/>
                    </a:lnTo>
                    <a:lnTo>
                      <a:pt x="14" y="80"/>
                    </a:lnTo>
                    <a:lnTo>
                      <a:pt x="8" y="90"/>
                    </a:lnTo>
                    <a:lnTo>
                      <a:pt x="19" y="90"/>
                    </a:lnTo>
                    <a:lnTo>
                      <a:pt x="25" y="89"/>
                    </a:lnTo>
                    <a:lnTo>
                      <a:pt x="37" y="80"/>
                    </a:lnTo>
                    <a:lnTo>
                      <a:pt x="39" y="91"/>
                    </a:lnTo>
                    <a:lnTo>
                      <a:pt x="46" y="113"/>
                    </a:lnTo>
                    <a:lnTo>
                      <a:pt x="55" y="108"/>
                    </a:lnTo>
                    <a:lnTo>
                      <a:pt x="69" y="118"/>
                    </a:lnTo>
                    <a:lnTo>
                      <a:pt x="53" y="89"/>
                    </a:lnTo>
                    <a:lnTo>
                      <a:pt x="52" y="76"/>
                    </a:lnTo>
                    <a:lnTo>
                      <a:pt x="58" y="82"/>
                    </a:lnTo>
                    <a:lnTo>
                      <a:pt x="78" y="107"/>
                    </a:lnTo>
                    <a:lnTo>
                      <a:pt x="80" y="123"/>
                    </a:lnTo>
                    <a:lnTo>
                      <a:pt x="85" y="120"/>
                    </a:lnTo>
                    <a:lnTo>
                      <a:pt x="85" y="113"/>
                    </a:lnTo>
                    <a:lnTo>
                      <a:pt x="93" y="109"/>
                    </a:lnTo>
                    <a:lnTo>
                      <a:pt x="103" y="111"/>
                    </a:lnTo>
                    <a:lnTo>
                      <a:pt x="98" y="108"/>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1" name="Freeform 77"/>
              <p:cNvSpPr>
                <a:spLocks/>
              </p:cNvSpPr>
              <p:nvPr/>
            </p:nvSpPr>
            <p:spPr bwMode="auto">
              <a:xfrm>
                <a:off x="1165" y="4907"/>
                <a:ext cx="17" cy="17"/>
              </a:xfrm>
              <a:custGeom>
                <a:avLst/>
                <a:gdLst>
                  <a:gd name="T0" fmla="*/ 16 w 17"/>
                  <a:gd name="T1" fmla="*/ 4 h 17"/>
                  <a:gd name="T2" fmla="*/ 13 w 17"/>
                  <a:gd name="T3" fmla="*/ 7 h 17"/>
                  <a:gd name="T4" fmla="*/ 9 w 17"/>
                  <a:gd name="T5" fmla="*/ 3 h 17"/>
                  <a:gd name="T6" fmla="*/ 5 w 17"/>
                  <a:gd name="T7" fmla="*/ 5 h 17"/>
                  <a:gd name="T8" fmla="*/ 12 w 17"/>
                  <a:gd name="T9" fmla="*/ 9 h 17"/>
                  <a:gd name="T10" fmla="*/ 9 w 17"/>
                  <a:gd name="T11" fmla="*/ 16 h 17"/>
                  <a:gd name="T12" fmla="*/ 5 w 17"/>
                  <a:gd name="T13" fmla="*/ 15 h 17"/>
                  <a:gd name="T14" fmla="*/ 0 w 17"/>
                  <a:gd name="T15" fmla="*/ 11 h 17"/>
                  <a:gd name="T16" fmla="*/ 0 w 17"/>
                  <a:gd name="T17" fmla="*/ 4 h 17"/>
                  <a:gd name="T18" fmla="*/ 6 w 17"/>
                  <a:gd name="T19" fmla="*/ 0 h 17"/>
                  <a:gd name="T20" fmla="*/ 12 w 17"/>
                  <a:gd name="T21" fmla="*/ 0 h 17"/>
                  <a:gd name="T22" fmla="*/ 16 w 17"/>
                  <a:gd name="T23" fmla="*/ 4 h 17"/>
                  <a:gd name="T24" fmla="*/ 16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4"/>
                    </a:moveTo>
                    <a:lnTo>
                      <a:pt x="13" y="7"/>
                    </a:lnTo>
                    <a:lnTo>
                      <a:pt x="9" y="3"/>
                    </a:lnTo>
                    <a:lnTo>
                      <a:pt x="5" y="5"/>
                    </a:lnTo>
                    <a:lnTo>
                      <a:pt x="12" y="9"/>
                    </a:lnTo>
                    <a:lnTo>
                      <a:pt x="9" y="16"/>
                    </a:lnTo>
                    <a:lnTo>
                      <a:pt x="5" y="15"/>
                    </a:lnTo>
                    <a:lnTo>
                      <a:pt x="0" y="11"/>
                    </a:lnTo>
                    <a:lnTo>
                      <a:pt x="0" y="4"/>
                    </a:lnTo>
                    <a:lnTo>
                      <a:pt x="6" y="0"/>
                    </a:lnTo>
                    <a:lnTo>
                      <a:pt x="12" y="0"/>
                    </a:lnTo>
                    <a:lnTo>
                      <a:pt x="16" y="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2" name="Freeform 78"/>
              <p:cNvSpPr>
                <a:spLocks/>
              </p:cNvSpPr>
              <p:nvPr/>
            </p:nvSpPr>
            <p:spPr bwMode="auto">
              <a:xfrm>
                <a:off x="1122" y="4910"/>
                <a:ext cx="62" cy="38"/>
              </a:xfrm>
              <a:custGeom>
                <a:avLst/>
                <a:gdLst>
                  <a:gd name="T0" fmla="*/ 53 w 62"/>
                  <a:gd name="T1" fmla="*/ 16 h 38"/>
                  <a:gd name="T2" fmla="*/ 45 w 62"/>
                  <a:gd name="T3" fmla="*/ 27 h 38"/>
                  <a:gd name="T4" fmla="*/ 40 w 62"/>
                  <a:gd name="T5" fmla="*/ 32 h 38"/>
                  <a:gd name="T6" fmla="*/ 28 w 62"/>
                  <a:gd name="T7" fmla="*/ 31 h 38"/>
                  <a:gd name="T8" fmla="*/ 0 w 62"/>
                  <a:gd name="T9" fmla="*/ 29 h 38"/>
                  <a:gd name="T10" fmla="*/ 30 w 62"/>
                  <a:gd name="T11" fmla="*/ 37 h 38"/>
                  <a:gd name="T12" fmla="*/ 39 w 62"/>
                  <a:gd name="T13" fmla="*/ 36 h 38"/>
                  <a:gd name="T14" fmla="*/ 48 w 62"/>
                  <a:gd name="T15" fmla="*/ 31 h 38"/>
                  <a:gd name="T16" fmla="*/ 58 w 62"/>
                  <a:gd name="T17" fmla="*/ 19 h 38"/>
                  <a:gd name="T18" fmla="*/ 61 w 62"/>
                  <a:gd name="T19" fmla="*/ 0 h 38"/>
                  <a:gd name="T20" fmla="*/ 58 w 62"/>
                  <a:gd name="T21" fmla="*/ 6 h 38"/>
                  <a:gd name="T22" fmla="*/ 53 w 62"/>
                  <a:gd name="T23" fmla="*/ 16 h 38"/>
                  <a:gd name="T24" fmla="*/ 53 w 62"/>
                  <a:gd name="T25" fmla="*/ 16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38"/>
                  <a:gd name="T41" fmla="*/ 62 w 62"/>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38">
                    <a:moveTo>
                      <a:pt x="53" y="16"/>
                    </a:moveTo>
                    <a:lnTo>
                      <a:pt x="45" y="27"/>
                    </a:lnTo>
                    <a:lnTo>
                      <a:pt x="40" y="32"/>
                    </a:lnTo>
                    <a:lnTo>
                      <a:pt x="28" y="31"/>
                    </a:lnTo>
                    <a:lnTo>
                      <a:pt x="0" y="29"/>
                    </a:lnTo>
                    <a:lnTo>
                      <a:pt x="30" y="37"/>
                    </a:lnTo>
                    <a:lnTo>
                      <a:pt x="39" y="36"/>
                    </a:lnTo>
                    <a:lnTo>
                      <a:pt x="48" y="31"/>
                    </a:lnTo>
                    <a:lnTo>
                      <a:pt x="58" y="19"/>
                    </a:lnTo>
                    <a:lnTo>
                      <a:pt x="61" y="0"/>
                    </a:lnTo>
                    <a:lnTo>
                      <a:pt x="58" y="6"/>
                    </a:lnTo>
                    <a:lnTo>
                      <a:pt x="53" y="16"/>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3" name="Freeform 79"/>
              <p:cNvSpPr>
                <a:spLocks/>
              </p:cNvSpPr>
              <p:nvPr/>
            </p:nvSpPr>
            <p:spPr bwMode="auto">
              <a:xfrm>
                <a:off x="1075" y="4852"/>
                <a:ext cx="25" cy="17"/>
              </a:xfrm>
              <a:custGeom>
                <a:avLst/>
                <a:gdLst>
                  <a:gd name="T0" fmla="*/ 0 w 25"/>
                  <a:gd name="T1" fmla="*/ 0 h 17"/>
                  <a:gd name="T2" fmla="*/ 8 w 25"/>
                  <a:gd name="T3" fmla="*/ 1 h 17"/>
                  <a:gd name="T4" fmla="*/ 21 w 25"/>
                  <a:gd name="T5" fmla="*/ 0 h 17"/>
                  <a:gd name="T6" fmla="*/ 24 w 25"/>
                  <a:gd name="T7" fmla="*/ 7 h 17"/>
                  <a:gd name="T8" fmla="*/ 19 w 25"/>
                  <a:gd name="T9" fmla="*/ 8 h 17"/>
                  <a:gd name="T10" fmla="*/ 14 w 25"/>
                  <a:gd name="T11" fmla="*/ 5 h 17"/>
                  <a:gd name="T12" fmla="*/ 11 w 25"/>
                  <a:gd name="T13" fmla="*/ 9 h 17"/>
                  <a:gd name="T14" fmla="*/ 19 w 25"/>
                  <a:gd name="T15" fmla="*/ 10 h 17"/>
                  <a:gd name="T16" fmla="*/ 12 w 25"/>
                  <a:gd name="T17" fmla="*/ 16 h 17"/>
                  <a:gd name="T18" fmla="*/ 5 w 25"/>
                  <a:gd name="T19" fmla="*/ 15 h 17"/>
                  <a:gd name="T20" fmla="*/ 0 w 25"/>
                  <a:gd name="T21" fmla="*/ 0 h 17"/>
                  <a:gd name="T22" fmla="*/ 0 w 2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7"/>
                  <a:gd name="T38" fmla="*/ 25 w 2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7">
                    <a:moveTo>
                      <a:pt x="0" y="0"/>
                    </a:moveTo>
                    <a:lnTo>
                      <a:pt x="8" y="1"/>
                    </a:lnTo>
                    <a:lnTo>
                      <a:pt x="21" y="0"/>
                    </a:lnTo>
                    <a:lnTo>
                      <a:pt x="24" y="7"/>
                    </a:lnTo>
                    <a:lnTo>
                      <a:pt x="19" y="8"/>
                    </a:lnTo>
                    <a:lnTo>
                      <a:pt x="14" y="5"/>
                    </a:lnTo>
                    <a:lnTo>
                      <a:pt x="11" y="9"/>
                    </a:lnTo>
                    <a:lnTo>
                      <a:pt x="19" y="10"/>
                    </a:lnTo>
                    <a:lnTo>
                      <a:pt x="12" y="16"/>
                    </a:lnTo>
                    <a:lnTo>
                      <a:pt x="5" y="15"/>
                    </a:lnTo>
                    <a:lnTo>
                      <a:pt x="0"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4" name="Freeform 80"/>
              <p:cNvSpPr>
                <a:spLocks/>
              </p:cNvSpPr>
              <p:nvPr/>
            </p:nvSpPr>
            <p:spPr bwMode="auto">
              <a:xfrm>
                <a:off x="1084" y="4854"/>
                <a:ext cx="17" cy="17"/>
              </a:xfrm>
              <a:custGeom>
                <a:avLst/>
                <a:gdLst>
                  <a:gd name="T0" fmla="*/ 14 w 17"/>
                  <a:gd name="T1" fmla="*/ 5 h 17"/>
                  <a:gd name="T2" fmla="*/ 12 w 17"/>
                  <a:gd name="T3" fmla="*/ 10 h 17"/>
                  <a:gd name="T4" fmla="*/ 5 w 17"/>
                  <a:gd name="T5" fmla="*/ 16 h 17"/>
                  <a:gd name="T6" fmla="*/ 0 w 17"/>
                  <a:gd name="T7" fmla="*/ 14 h 17"/>
                  <a:gd name="T8" fmla="*/ 6 w 17"/>
                  <a:gd name="T9" fmla="*/ 8 h 17"/>
                  <a:gd name="T10" fmla="*/ 9 w 17"/>
                  <a:gd name="T11" fmla="*/ 3 h 17"/>
                  <a:gd name="T12" fmla="*/ 16 w 17"/>
                  <a:gd name="T13" fmla="*/ 0 h 17"/>
                  <a:gd name="T14" fmla="*/ 14 w 17"/>
                  <a:gd name="T15" fmla="*/ 5 h 17"/>
                  <a:gd name="T16" fmla="*/ 14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4" y="5"/>
                    </a:moveTo>
                    <a:lnTo>
                      <a:pt x="12" y="10"/>
                    </a:lnTo>
                    <a:lnTo>
                      <a:pt x="5" y="16"/>
                    </a:lnTo>
                    <a:lnTo>
                      <a:pt x="0" y="14"/>
                    </a:lnTo>
                    <a:lnTo>
                      <a:pt x="6" y="8"/>
                    </a:lnTo>
                    <a:lnTo>
                      <a:pt x="9" y="3"/>
                    </a:lnTo>
                    <a:lnTo>
                      <a:pt x="16" y="0"/>
                    </a:lnTo>
                    <a:lnTo>
                      <a:pt x="14" y="5"/>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5" name="Freeform 81"/>
              <p:cNvSpPr>
                <a:spLocks/>
              </p:cNvSpPr>
              <p:nvPr/>
            </p:nvSpPr>
            <p:spPr bwMode="auto">
              <a:xfrm>
                <a:off x="1075" y="4816"/>
                <a:ext cx="18" cy="31"/>
              </a:xfrm>
              <a:custGeom>
                <a:avLst/>
                <a:gdLst>
                  <a:gd name="T0" fmla="*/ 0 w 18"/>
                  <a:gd name="T1" fmla="*/ 30 h 31"/>
                  <a:gd name="T2" fmla="*/ 11 w 18"/>
                  <a:gd name="T3" fmla="*/ 28 h 31"/>
                  <a:gd name="T4" fmla="*/ 3 w 18"/>
                  <a:gd name="T5" fmla="*/ 27 h 31"/>
                  <a:gd name="T6" fmla="*/ 6 w 18"/>
                  <a:gd name="T7" fmla="*/ 20 h 31"/>
                  <a:gd name="T8" fmla="*/ 12 w 18"/>
                  <a:gd name="T9" fmla="*/ 18 h 31"/>
                  <a:gd name="T10" fmla="*/ 17 w 18"/>
                  <a:gd name="T11" fmla="*/ 18 h 31"/>
                  <a:gd name="T12" fmla="*/ 11 w 18"/>
                  <a:gd name="T13" fmla="*/ 15 h 31"/>
                  <a:gd name="T14" fmla="*/ 7 w 18"/>
                  <a:gd name="T15" fmla="*/ 8 h 31"/>
                  <a:gd name="T16" fmla="*/ 0 w 18"/>
                  <a:gd name="T17" fmla="*/ 0 h 31"/>
                  <a:gd name="T18" fmla="*/ 0 w 18"/>
                  <a:gd name="T19" fmla="*/ 11 h 31"/>
                  <a:gd name="T20" fmla="*/ 0 w 18"/>
                  <a:gd name="T21" fmla="*/ 30 h 31"/>
                  <a:gd name="T22" fmla="*/ 0 w 18"/>
                  <a:gd name="T23" fmla="*/ 3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1"/>
                  <a:gd name="T38" fmla="*/ 18 w 18"/>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1">
                    <a:moveTo>
                      <a:pt x="0" y="30"/>
                    </a:moveTo>
                    <a:lnTo>
                      <a:pt x="11" y="28"/>
                    </a:lnTo>
                    <a:lnTo>
                      <a:pt x="3" y="27"/>
                    </a:lnTo>
                    <a:lnTo>
                      <a:pt x="6" y="20"/>
                    </a:lnTo>
                    <a:lnTo>
                      <a:pt x="12" y="18"/>
                    </a:lnTo>
                    <a:lnTo>
                      <a:pt x="17" y="18"/>
                    </a:lnTo>
                    <a:lnTo>
                      <a:pt x="11" y="15"/>
                    </a:lnTo>
                    <a:lnTo>
                      <a:pt x="7" y="8"/>
                    </a:lnTo>
                    <a:lnTo>
                      <a:pt x="0" y="0"/>
                    </a:lnTo>
                    <a:lnTo>
                      <a:pt x="0" y="11"/>
                    </a:lnTo>
                    <a:lnTo>
                      <a:pt x="0" y="3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6" name="Freeform 82"/>
              <p:cNvSpPr>
                <a:spLocks/>
              </p:cNvSpPr>
              <p:nvPr/>
            </p:nvSpPr>
            <p:spPr bwMode="auto">
              <a:xfrm>
                <a:off x="1045" y="4839"/>
                <a:ext cx="46" cy="65"/>
              </a:xfrm>
              <a:custGeom>
                <a:avLst/>
                <a:gdLst>
                  <a:gd name="T0" fmla="*/ 29 w 46"/>
                  <a:gd name="T1" fmla="*/ 1 h 65"/>
                  <a:gd name="T2" fmla="*/ 28 w 46"/>
                  <a:gd name="T3" fmla="*/ 10 h 65"/>
                  <a:gd name="T4" fmla="*/ 23 w 46"/>
                  <a:gd name="T5" fmla="*/ 17 h 65"/>
                  <a:gd name="T6" fmla="*/ 21 w 46"/>
                  <a:gd name="T7" fmla="*/ 19 h 65"/>
                  <a:gd name="T8" fmla="*/ 11 w 46"/>
                  <a:gd name="T9" fmla="*/ 21 h 65"/>
                  <a:gd name="T10" fmla="*/ 4 w 46"/>
                  <a:gd name="T11" fmla="*/ 23 h 65"/>
                  <a:gd name="T12" fmla="*/ 0 w 46"/>
                  <a:gd name="T13" fmla="*/ 28 h 65"/>
                  <a:gd name="T14" fmla="*/ 3 w 46"/>
                  <a:gd name="T15" fmla="*/ 42 h 65"/>
                  <a:gd name="T16" fmla="*/ 8 w 46"/>
                  <a:gd name="T17" fmla="*/ 51 h 65"/>
                  <a:gd name="T18" fmla="*/ 17 w 46"/>
                  <a:gd name="T19" fmla="*/ 59 h 65"/>
                  <a:gd name="T20" fmla="*/ 30 w 46"/>
                  <a:gd name="T21" fmla="*/ 63 h 65"/>
                  <a:gd name="T22" fmla="*/ 38 w 46"/>
                  <a:gd name="T23" fmla="*/ 64 h 65"/>
                  <a:gd name="T24" fmla="*/ 24 w 46"/>
                  <a:gd name="T25" fmla="*/ 39 h 65"/>
                  <a:gd name="T26" fmla="*/ 42 w 46"/>
                  <a:gd name="T27" fmla="*/ 42 h 65"/>
                  <a:gd name="T28" fmla="*/ 45 w 46"/>
                  <a:gd name="T29" fmla="*/ 32 h 65"/>
                  <a:gd name="T30" fmla="*/ 38 w 46"/>
                  <a:gd name="T31" fmla="*/ 29 h 65"/>
                  <a:gd name="T32" fmla="*/ 31 w 46"/>
                  <a:gd name="T33" fmla="*/ 27 h 65"/>
                  <a:gd name="T34" fmla="*/ 29 w 46"/>
                  <a:gd name="T35" fmla="*/ 21 h 65"/>
                  <a:gd name="T36" fmla="*/ 28 w 46"/>
                  <a:gd name="T37" fmla="*/ 14 h 65"/>
                  <a:gd name="T38" fmla="*/ 33 w 46"/>
                  <a:gd name="T39" fmla="*/ 0 h 65"/>
                  <a:gd name="T40" fmla="*/ 29 w 46"/>
                  <a:gd name="T41" fmla="*/ 1 h 65"/>
                  <a:gd name="T42" fmla="*/ 29 w 46"/>
                  <a:gd name="T43" fmla="*/ 1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65"/>
                  <a:gd name="T68" fmla="*/ 46 w 46"/>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65">
                    <a:moveTo>
                      <a:pt x="29" y="1"/>
                    </a:moveTo>
                    <a:lnTo>
                      <a:pt x="28" y="10"/>
                    </a:lnTo>
                    <a:lnTo>
                      <a:pt x="23" y="17"/>
                    </a:lnTo>
                    <a:lnTo>
                      <a:pt x="21" y="19"/>
                    </a:lnTo>
                    <a:lnTo>
                      <a:pt x="11" y="21"/>
                    </a:lnTo>
                    <a:lnTo>
                      <a:pt x="4" y="23"/>
                    </a:lnTo>
                    <a:lnTo>
                      <a:pt x="0" y="28"/>
                    </a:lnTo>
                    <a:lnTo>
                      <a:pt x="3" y="42"/>
                    </a:lnTo>
                    <a:lnTo>
                      <a:pt x="8" y="51"/>
                    </a:lnTo>
                    <a:lnTo>
                      <a:pt x="17" y="59"/>
                    </a:lnTo>
                    <a:lnTo>
                      <a:pt x="30" y="63"/>
                    </a:lnTo>
                    <a:lnTo>
                      <a:pt x="38" y="64"/>
                    </a:lnTo>
                    <a:lnTo>
                      <a:pt x="24" y="39"/>
                    </a:lnTo>
                    <a:lnTo>
                      <a:pt x="42" y="42"/>
                    </a:lnTo>
                    <a:lnTo>
                      <a:pt x="45" y="32"/>
                    </a:lnTo>
                    <a:lnTo>
                      <a:pt x="38" y="29"/>
                    </a:lnTo>
                    <a:lnTo>
                      <a:pt x="31" y="27"/>
                    </a:lnTo>
                    <a:lnTo>
                      <a:pt x="29" y="21"/>
                    </a:lnTo>
                    <a:lnTo>
                      <a:pt x="28" y="14"/>
                    </a:lnTo>
                    <a:lnTo>
                      <a:pt x="33" y="0"/>
                    </a:lnTo>
                    <a:lnTo>
                      <a:pt x="29" y="1"/>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7" name="Freeform 83"/>
              <p:cNvSpPr>
                <a:spLocks/>
              </p:cNvSpPr>
              <p:nvPr/>
            </p:nvSpPr>
            <p:spPr bwMode="auto">
              <a:xfrm>
                <a:off x="901" y="4810"/>
                <a:ext cx="158" cy="143"/>
              </a:xfrm>
              <a:custGeom>
                <a:avLst/>
                <a:gdLst>
                  <a:gd name="T0" fmla="*/ 143 w 158"/>
                  <a:gd name="T1" fmla="*/ 62 h 143"/>
                  <a:gd name="T2" fmla="*/ 142 w 158"/>
                  <a:gd name="T3" fmla="*/ 104 h 143"/>
                  <a:gd name="T4" fmla="*/ 137 w 158"/>
                  <a:gd name="T5" fmla="*/ 61 h 143"/>
                  <a:gd name="T6" fmla="*/ 130 w 158"/>
                  <a:gd name="T7" fmla="*/ 79 h 143"/>
                  <a:gd name="T8" fmla="*/ 122 w 158"/>
                  <a:gd name="T9" fmla="*/ 76 h 143"/>
                  <a:gd name="T10" fmla="*/ 118 w 158"/>
                  <a:gd name="T11" fmla="*/ 70 h 143"/>
                  <a:gd name="T12" fmla="*/ 112 w 158"/>
                  <a:gd name="T13" fmla="*/ 94 h 143"/>
                  <a:gd name="T14" fmla="*/ 118 w 158"/>
                  <a:gd name="T15" fmla="*/ 112 h 143"/>
                  <a:gd name="T16" fmla="*/ 113 w 158"/>
                  <a:gd name="T17" fmla="*/ 111 h 143"/>
                  <a:gd name="T18" fmla="*/ 106 w 158"/>
                  <a:gd name="T19" fmla="*/ 82 h 143"/>
                  <a:gd name="T20" fmla="*/ 113 w 158"/>
                  <a:gd name="T21" fmla="*/ 63 h 143"/>
                  <a:gd name="T22" fmla="*/ 101 w 158"/>
                  <a:gd name="T23" fmla="*/ 63 h 143"/>
                  <a:gd name="T24" fmla="*/ 98 w 158"/>
                  <a:gd name="T25" fmla="*/ 100 h 143"/>
                  <a:gd name="T26" fmla="*/ 97 w 158"/>
                  <a:gd name="T27" fmla="*/ 111 h 143"/>
                  <a:gd name="T28" fmla="*/ 97 w 158"/>
                  <a:gd name="T29" fmla="*/ 126 h 143"/>
                  <a:gd name="T30" fmla="*/ 77 w 158"/>
                  <a:gd name="T31" fmla="*/ 142 h 143"/>
                  <a:gd name="T32" fmla="*/ 70 w 158"/>
                  <a:gd name="T33" fmla="*/ 90 h 143"/>
                  <a:gd name="T34" fmla="*/ 62 w 158"/>
                  <a:gd name="T35" fmla="*/ 69 h 143"/>
                  <a:gd name="T36" fmla="*/ 56 w 158"/>
                  <a:gd name="T37" fmla="*/ 70 h 143"/>
                  <a:gd name="T38" fmla="*/ 39 w 158"/>
                  <a:gd name="T39" fmla="*/ 74 h 143"/>
                  <a:gd name="T40" fmla="*/ 28 w 158"/>
                  <a:gd name="T41" fmla="*/ 70 h 143"/>
                  <a:gd name="T42" fmla="*/ 17 w 158"/>
                  <a:gd name="T43" fmla="*/ 63 h 143"/>
                  <a:gd name="T44" fmla="*/ 0 w 158"/>
                  <a:gd name="T45" fmla="*/ 45 h 143"/>
                  <a:gd name="T46" fmla="*/ 44 w 158"/>
                  <a:gd name="T47" fmla="*/ 39 h 143"/>
                  <a:gd name="T48" fmla="*/ 76 w 158"/>
                  <a:gd name="T49" fmla="*/ 30 h 143"/>
                  <a:gd name="T50" fmla="*/ 89 w 158"/>
                  <a:gd name="T51" fmla="*/ 25 h 143"/>
                  <a:gd name="T52" fmla="*/ 110 w 158"/>
                  <a:gd name="T53" fmla="*/ 13 h 143"/>
                  <a:gd name="T54" fmla="*/ 142 w 158"/>
                  <a:gd name="T55" fmla="*/ 0 h 143"/>
                  <a:gd name="T56" fmla="*/ 135 w 158"/>
                  <a:gd name="T57" fmla="*/ 17 h 143"/>
                  <a:gd name="T58" fmla="*/ 124 w 158"/>
                  <a:gd name="T59" fmla="*/ 43 h 143"/>
                  <a:gd name="T60" fmla="*/ 138 w 158"/>
                  <a:gd name="T61" fmla="*/ 51 h 143"/>
                  <a:gd name="T62" fmla="*/ 151 w 158"/>
                  <a:gd name="T63" fmla="*/ 64 h 143"/>
                  <a:gd name="T64" fmla="*/ 147 w 158"/>
                  <a:gd name="T65" fmla="*/ 64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43"/>
                  <a:gd name="T101" fmla="*/ 158 w 158"/>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43">
                    <a:moveTo>
                      <a:pt x="147" y="64"/>
                    </a:moveTo>
                    <a:lnTo>
                      <a:pt x="143" y="62"/>
                    </a:lnTo>
                    <a:lnTo>
                      <a:pt x="142" y="95"/>
                    </a:lnTo>
                    <a:lnTo>
                      <a:pt x="142" y="104"/>
                    </a:lnTo>
                    <a:lnTo>
                      <a:pt x="138" y="89"/>
                    </a:lnTo>
                    <a:lnTo>
                      <a:pt x="137" y="61"/>
                    </a:lnTo>
                    <a:lnTo>
                      <a:pt x="132" y="70"/>
                    </a:lnTo>
                    <a:lnTo>
                      <a:pt x="130" y="79"/>
                    </a:lnTo>
                    <a:lnTo>
                      <a:pt x="127" y="63"/>
                    </a:lnTo>
                    <a:lnTo>
                      <a:pt x="122" y="76"/>
                    </a:lnTo>
                    <a:lnTo>
                      <a:pt x="121" y="84"/>
                    </a:lnTo>
                    <a:lnTo>
                      <a:pt x="118" y="70"/>
                    </a:lnTo>
                    <a:lnTo>
                      <a:pt x="113" y="79"/>
                    </a:lnTo>
                    <a:lnTo>
                      <a:pt x="112" y="94"/>
                    </a:lnTo>
                    <a:lnTo>
                      <a:pt x="114" y="103"/>
                    </a:lnTo>
                    <a:lnTo>
                      <a:pt x="118" y="112"/>
                    </a:lnTo>
                    <a:lnTo>
                      <a:pt x="118" y="123"/>
                    </a:lnTo>
                    <a:lnTo>
                      <a:pt x="113" y="111"/>
                    </a:lnTo>
                    <a:lnTo>
                      <a:pt x="106" y="102"/>
                    </a:lnTo>
                    <a:lnTo>
                      <a:pt x="106" y="82"/>
                    </a:lnTo>
                    <a:lnTo>
                      <a:pt x="109" y="67"/>
                    </a:lnTo>
                    <a:lnTo>
                      <a:pt x="113" y="63"/>
                    </a:lnTo>
                    <a:lnTo>
                      <a:pt x="110" y="47"/>
                    </a:lnTo>
                    <a:lnTo>
                      <a:pt x="101" y="63"/>
                    </a:lnTo>
                    <a:lnTo>
                      <a:pt x="99" y="83"/>
                    </a:lnTo>
                    <a:lnTo>
                      <a:pt x="98" y="100"/>
                    </a:lnTo>
                    <a:lnTo>
                      <a:pt x="91" y="97"/>
                    </a:lnTo>
                    <a:lnTo>
                      <a:pt x="97" y="111"/>
                    </a:lnTo>
                    <a:lnTo>
                      <a:pt x="88" y="106"/>
                    </a:lnTo>
                    <a:lnTo>
                      <a:pt x="97" y="126"/>
                    </a:lnTo>
                    <a:lnTo>
                      <a:pt x="80" y="103"/>
                    </a:lnTo>
                    <a:lnTo>
                      <a:pt x="77" y="142"/>
                    </a:lnTo>
                    <a:lnTo>
                      <a:pt x="72" y="117"/>
                    </a:lnTo>
                    <a:lnTo>
                      <a:pt x="70" y="90"/>
                    </a:lnTo>
                    <a:lnTo>
                      <a:pt x="73" y="72"/>
                    </a:lnTo>
                    <a:lnTo>
                      <a:pt x="62" y="69"/>
                    </a:lnTo>
                    <a:lnTo>
                      <a:pt x="57" y="98"/>
                    </a:lnTo>
                    <a:lnTo>
                      <a:pt x="56" y="70"/>
                    </a:lnTo>
                    <a:lnTo>
                      <a:pt x="50" y="65"/>
                    </a:lnTo>
                    <a:lnTo>
                      <a:pt x="39" y="74"/>
                    </a:lnTo>
                    <a:lnTo>
                      <a:pt x="30" y="107"/>
                    </a:lnTo>
                    <a:lnTo>
                      <a:pt x="28" y="70"/>
                    </a:lnTo>
                    <a:lnTo>
                      <a:pt x="24" y="63"/>
                    </a:lnTo>
                    <a:lnTo>
                      <a:pt x="17" y="63"/>
                    </a:lnTo>
                    <a:lnTo>
                      <a:pt x="9" y="79"/>
                    </a:lnTo>
                    <a:lnTo>
                      <a:pt x="0" y="45"/>
                    </a:lnTo>
                    <a:lnTo>
                      <a:pt x="26" y="41"/>
                    </a:lnTo>
                    <a:lnTo>
                      <a:pt x="44" y="39"/>
                    </a:lnTo>
                    <a:lnTo>
                      <a:pt x="59" y="34"/>
                    </a:lnTo>
                    <a:lnTo>
                      <a:pt x="76" y="30"/>
                    </a:lnTo>
                    <a:lnTo>
                      <a:pt x="83" y="28"/>
                    </a:lnTo>
                    <a:lnTo>
                      <a:pt x="89" y="25"/>
                    </a:lnTo>
                    <a:lnTo>
                      <a:pt x="96" y="20"/>
                    </a:lnTo>
                    <a:lnTo>
                      <a:pt x="110" y="13"/>
                    </a:lnTo>
                    <a:lnTo>
                      <a:pt x="123" y="7"/>
                    </a:lnTo>
                    <a:lnTo>
                      <a:pt x="142" y="0"/>
                    </a:lnTo>
                    <a:lnTo>
                      <a:pt x="157" y="0"/>
                    </a:lnTo>
                    <a:lnTo>
                      <a:pt x="135" y="17"/>
                    </a:lnTo>
                    <a:lnTo>
                      <a:pt x="126" y="30"/>
                    </a:lnTo>
                    <a:lnTo>
                      <a:pt x="124" y="43"/>
                    </a:lnTo>
                    <a:lnTo>
                      <a:pt x="129" y="49"/>
                    </a:lnTo>
                    <a:lnTo>
                      <a:pt x="138" y="51"/>
                    </a:lnTo>
                    <a:lnTo>
                      <a:pt x="155" y="53"/>
                    </a:lnTo>
                    <a:lnTo>
                      <a:pt x="151" y="64"/>
                    </a:lnTo>
                    <a:lnTo>
                      <a:pt x="150" y="72"/>
                    </a:lnTo>
                    <a:lnTo>
                      <a:pt x="147" y="6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8" name="Freeform 84"/>
              <p:cNvSpPr>
                <a:spLocks/>
              </p:cNvSpPr>
              <p:nvPr/>
            </p:nvSpPr>
            <p:spPr bwMode="auto">
              <a:xfrm>
                <a:off x="1039" y="4913"/>
                <a:ext cx="45" cy="42"/>
              </a:xfrm>
              <a:custGeom>
                <a:avLst/>
                <a:gdLst>
                  <a:gd name="T0" fmla="*/ 31 w 45"/>
                  <a:gd name="T1" fmla="*/ 32 h 42"/>
                  <a:gd name="T2" fmla="*/ 21 w 45"/>
                  <a:gd name="T3" fmla="*/ 35 h 42"/>
                  <a:gd name="T4" fmla="*/ 12 w 45"/>
                  <a:gd name="T5" fmla="*/ 30 h 42"/>
                  <a:gd name="T6" fmla="*/ 5 w 45"/>
                  <a:gd name="T7" fmla="*/ 27 h 42"/>
                  <a:gd name="T8" fmla="*/ 2 w 45"/>
                  <a:gd name="T9" fmla="*/ 12 h 42"/>
                  <a:gd name="T10" fmla="*/ 0 w 45"/>
                  <a:gd name="T11" fmla="*/ 0 h 42"/>
                  <a:gd name="T12" fmla="*/ 0 w 45"/>
                  <a:gd name="T13" fmla="*/ 30 h 42"/>
                  <a:gd name="T14" fmla="*/ 2 w 45"/>
                  <a:gd name="T15" fmla="*/ 37 h 42"/>
                  <a:gd name="T16" fmla="*/ 14 w 45"/>
                  <a:gd name="T17" fmla="*/ 41 h 42"/>
                  <a:gd name="T18" fmla="*/ 23 w 45"/>
                  <a:gd name="T19" fmla="*/ 38 h 42"/>
                  <a:gd name="T20" fmla="*/ 44 w 45"/>
                  <a:gd name="T21" fmla="*/ 30 h 42"/>
                  <a:gd name="T22" fmla="*/ 31 w 45"/>
                  <a:gd name="T23" fmla="*/ 32 h 42"/>
                  <a:gd name="T24" fmla="*/ 31 w 45"/>
                  <a:gd name="T25" fmla="*/ 3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1" y="32"/>
                    </a:moveTo>
                    <a:lnTo>
                      <a:pt x="21" y="35"/>
                    </a:lnTo>
                    <a:lnTo>
                      <a:pt x="12" y="30"/>
                    </a:lnTo>
                    <a:lnTo>
                      <a:pt x="5" y="27"/>
                    </a:lnTo>
                    <a:lnTo>
                      <a:pt x="2" y="12"/>
                    </a:lnTo>
                    <a:lnTo>
                      <a:pt x="0" y="0"/>
                    </a:lnTo>
                    <a:lnTo>
                      <a:pt x="0" y="30"/>
                    </a:lnTo>
                    <a:lnTo>
                      <a:pt x="2" y="37"/>
                    </a:lnTo>
                    <a:lnTo>
                      <a:pt x="14" y="41"/>
                    </a:lnTo>
                    <a:lnTo>
                      <a:pt x="23" y="38"/>
                    </a:lnTo>
                    <a:lnTo>
                      <a:pt x="44" y="30"/>
                    </a:lnTo>
                    <a:lnTo>
                      <a:pt x="31" y="32"/>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19" name="Freeform 85"/>
              <p:cNvSpPr>
                <a:spLocks/>
              </p:cNvSpPr>
              <p:nvPr/>
            </p:nvSpPr>
            <p:spPr bwMode="auto">
              <a:xfrm>
                <a:off x="1026" y="4907"/>
                <a:ext cx="30" cy="53"/>
              </a:xfrm>
              <a:custGeom>
                <a:avLst/>
                <a:gdLst>
                  <a:gd name="T0" fmla="*/ 17 w 30"/>
                  <a:gd name="T1" fmla="*/ 41 h 53"/>
                  <a:gd name="T2" fmla="*/ 11 w 30"/>
                  <a:gd name="T3" fmla="*/ 43 h 53"/>
                  <a:gd name="T4" fmla="*/ 8 w 30"/>
                  <a:gd name="T5" fmla="*/ 33 h 53"/>
                  <a:gd name="T6" fmla="*/ 8 w 30"/>
                  <a:gd name="T7" fmla="*/ 17 h 53"/>
                  <a:gd name="T8" fmla="*/ 3 w 30"/>
                  <a:gd name="T9" fmla="*/ 0 h 53"/>
                  <a:gd name="T10" fmla="*/ 1 w 30"/>
                  <a:gd name="T11" fmla="*/ 20 h 53"/>
                  <a:gd name="T12" fmla="*/ 0 w 30"/>
                  <a:gd name="T13" fmla="*/ 52 h 53"/>
                  <a:gd name="T14" fmla="*/ 9 w 30"/>
                  <a:gd name="T15" fmla="*/ 50 h 53"/>
                  <a:gd name="T16" fmla="*/ 29 w 30"/>
                  <a:gd name="T17" fmla="*/ 44 h 53"/>
                  <a:gd name="T18" fmla="*/ 19 w 30"/>
                  <a:gd name="T19" fmla="*/ 38 h 53"/>
                  <a:gd name="T20" fmla="*/ 17 w 30"/>
                  <a:gd name="T21" fmla="*/ 41 h 53"/>
                  <a:gd name="T22" fmla="*/ 17 w 30"/>
                  <a:gd name="T23" fmla="*/ 4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53"/>
                  <a:gd name="T38" fmla="*/ 30 w 30"/>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53">
                    <a:moveTo>
                      <a:pt x="17" y="41"/>
                    </a:moveTo>
                    <a:lnTo>
                      <a:pt x="11" y="43"/>
                    </a:lnTo>
                    <a:lnTo>
                      <a:pt x="8" y="33"/>
                    </a:lnTo>
                    <a:lnTo>
                      <a:pt x="8" y="17"/>
                    </a:lnTo>
                    <a:lnTo>
                      <a:pt x="3" y="0"/>
                    </a:lnTo>
                    <a:lnTo>
                      <a:pt x="1" y="20"/>
                    </a:lnTo>
                    <a:lnTo>
                      <a:pt x="0" y="52"/>
                    </a:lnTo>
                    <a:lnTo>
                      <a:pt x="9" y="50"/>
                    </a:lnTo>
                    <a:lnTo>
                      <a:pt x="29" y="44"/>
                    </a:lnTo>
                    <a:lnTo>
                      <a:pt x="19" y="38"/>
                    </a:lnTo>
                    <a:lnTo>
                      <a:pt x="17" y="41"/>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0" name="Freeform 86"/>
              <p:cNvSpPr>
                <a:spLocks/>
              </p:cNvSpPr>
              <p:nvPr/>
            </p:nvSpPr>
            <p:spPr bwMode="auto">
              <a:xfrm>
                <a:off x="945" y="4942"/>
                <a:ext cx="87" cy="122"/>
              </a:xfrm>
              <a:custGeom>
                <a:avLst/>
                <a:gdLst>
                  <a:gd name="T0" fmla="*/ 82 w 87"/>
                  <a:gd name="T1" fmla="*/ 4 h 122"/>
                  <a:gd name="T2" fmla="*/ 75 w 87"/>
                  <a:gd name="T3" fmla="*/ 7 h 122"/>
                  <a:gd name="T4" fmla="*/ 71 w 87"/>
                  <a:gd name="T5" fmla="*/ 0 h 122"/>
                  <a:gd name="T6" fmla="*/ 71 w 87"/>
                  <a:gd name="T7" fmla="*/ 6 h 122"/>
                  <a:gd name="T8" fmla="*/ 72 w 87"/>
                  <a:gd name="T9" fmla="*/ 14 h 122"/>
                  <a:gd name="T10" fmla="*/ 59 w 87"/>
                  <a:gd name="T11" fmla="*/ 26 h 122"/>
                  <a:gd name="T12" fmla="*/ 53 w 87"/>
                  <a:gd name="T13" fmla="*/ 32 h 122"/>
                  <a:gd name="T14" fmla="*/ 47 w 87"/>
                  <a:gd name="T15" fmla="*/ 38 h 122"/>
                  <a:gd name="T16" fmla="*/ 42 w 87"/>
                  <a:gd name="T17" fmla="*/ 43 h 122"/>
                  <a:gd name="T18" fmla="*/ 30 w 87"/>
                  <a:gd name="T19" fmla="*/ 51 h 122"/>
                  <a:gd name="T20" fmla="*/ 38 w 87"/>
                  <a:gd name="T21" fmla="*/ 40 h 122"/>
                  <a:gd name="T22" fmla="*/ 41 w 87"/>
                  <a:gd name="T23" fmla="*/ 32 h 122"/>
                  <a:gd name="T24" fmla="*/ 40 w 87"/>
                  <a:gd name="T25" fmla="*/ 18 h 122"/>
                  <a:gd name="T26" fmla="*/ 34 w 87"/>
                  <a:gd name="T27" fmla="*/ 7 h 122"/>
                  <a:gd name="T28" fmla="*/ 29 w 87"/>
                  <a:gd name="T29" fmla="*/ 41 h 122"/>
                  <a:gd name="T30" fmla="*/ 22 w 87"/>
                  <a:gd name="T31" fmla="*/ 53 h 122"/>
                  <a:gd name="T32" fmla="*/ 12 w 87"/>
                  <a:gd name="T33" fmla="*/ 71 h 122"/>
                  <a:gd name="T34" fmla="*/ 7 w 87"/>
                  <a:gd name="T35" fmla="*/ 84 h 122"/>
                  <a:gd name="T36" fmla="*/ 4 w 87"/>
                  <a:gd name="T37" fmla="*/ 99 h 122"/>
                  <a:gd name="T38" fmla="*/ 0 w 87"/>
                  <a:gd name="T39" fmla="*/ 121 h 122"/>
                  <a:gd name="T40" fmla="*/ 14 w 87"/>
                  <a:gd name="T41" fmla="*/ 97 h 122"/>
                  <a:gd name="T42" fmla="*/ 26 w 87"/>
                  <a:gd name="T43" fmla="*/ 72 h 122"/>
                  <a:gd name="T44" fmla="*/ 47 w 87"/>
                  <a:gd name="T45" fmla="*/ 50 h 122"/>
                  <a:gd name="T46" fmla="*/ 69 w 87"/>
                  <a:gd name="T47" fmla="*/ 27 h 122"/>
                  <a:gd name="T48" fmla="*/ 86 w 87"/>
                  <a:gd name="T49" fmla="*/ 13 h 122"/>
                  <a:gd name="T50" fmla="*/ 82 w 87"/>
                  <a:gd name="T51" fmla="*/ 4 h 122"/>
                  <a:gd name="T52" fmla="*/ 82 w 87"/>
                  <a:gd name="T53" fmla="*/ 4 h 1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
                  <a:gd name="T82" fmla="*/ 0 h 122"/>
                  <a:gd name="T83" fmla="*/ 87 w 87"/>
                  <a:gd name="T84" fmla="*/ 122 h 1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 h="122">
                    <a:moveTo>
                      <a:pt x="82" y="4"/>
                    </a:moveTo>
                    <a:lnTo>
                      <a:pt x="75" y="7"/>
                    </a:lnTo>
                    <a:lnTo>
                      <a:pt x="71" y="0"/>
                    </a:lnTo>
                    <a:lnTo>
                      <a:pt x="71" y="6"/>
                    </a:lnTo>
                    <a:lnTo>
                      <a:pt x="72" y="14"/>
                    </a:lnTo>
                    <a:lnTo>
                      <a:pt x="59" y="26"/>
                    </a:lnTo>
                    <a:lnTo>
                      <a:pt x="53" y="32"/>
                    </a:lnTo>
                    <a:lnTo>
                      <a:pt x="47" y="38"/>
                    </a:lnTo>
                    <a:lnTo>
                      <a:pt x="42" y="43"/>
                    </a:lnTo>
                    <a:lnTo>
                      <a:pt x="30" y="51"/>
                    </a:lnTo>
                    <a:lnTo>
                      <a:pt x="38" y="40"/>
                    </a:lnTo>
                    <a:lnTo>
                      <a:pt x="41" y="32"/>
                    </a:lnTo>
                    <a:lnTo>
                      <a:pt x="40" y="18"/>
                    </a:lnTo>
                    <a:lnTo>
                      <a:pt x="34" y="7"/>
                    </a:lnTo>
                    <a:lnTo>
                      <a:pt x="29" y="41"/>
                    </a:lnTo>
                    <a:lnTo>
                      <a:pt x="22" y="53"/>
                    </a:lnTo>
                    <a:lnTo>
                      <a:pt x="12" y="71"/>
                    </a:lnTo>
                    <a:lnTo>
                      <a:pt x="7" y="84"/>
                    </a:lnTo>
                    <a:lnTo>
                      <a:pt x="4" y="99"/>
                    </a:lnTo>
                    <a:lnTo>
                      <a:pt x="0" y="121"/>
                    </a:lnTo>
                    <a:lnTo>
                      <a:pt x="14" y="97"/>
                    </a:lnTo>
                    <a:lnTo>
                      <a:pt x="26" y="72"/>
                    </a:lnTo>
                    <a:lnTo>
                      <a:pt x="47" y="50"/>
                    </a:lnTo>
                    <a:lnTo>
                      <a:pt x="69" y="27"/>
                    </a:lnTo>
                    <a:lnTo>
                      <a:pt x="86" y="13"/>
                    </a:lnTo>
                    <a:lnTo>
                      <a:pt x="82" y="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1" name="Freeform 87"/>
              <p:cNvSpPr>
                <a:spLocks/>
              </p:cNvSpPr>
              <p:nvPr/>
            </p:nvSpPr>
            <p:spPr bwMode="auto">
              <a:xfrm>
                <a:off x="888" y="5008"/>
                <a:ext cx="85" cy="130"/>
              </a:xfrm>
              <a:custGeom>
                <a:avLst/>
                <a:gdLst>
                  <a:gd name="T0" fmla="*/ 84 w 85"/>
                  <a:gd name="T1" fmla="*/ 0 h 130"/>
                  <a:gd name="T2" fmla="*/ 55 w 85"/>
                  <a:gd name="T3" fmla="*/ 47 h 130"/>
                  <a:gd name="T4" fmla="*/ 48 w 85"/>
                  <a:gd name="T5" fmla="*/ 61 h 130"/>
                  <a:gd name="T6" fmla="*/ 48 w 85"/>
                  <a:gd name="T7" fmla="*/ 54 h 130"/>
                  <a:gd name="T8" fmla="*/ 49 w 85"/>
                  <a:gd name="T9" fmla="*/ 29 h 130"/>
                  <a:gd name="T10" fmla="*/ 41 w 85"/>
                  <a:gd name="T11" fmla="*/ 63 h 130"/>
                  <a:gd name="T12" fmla="*/ 32 w 85"/>
                  <a:gd name="T13" fmla="*/ 82 h 130"/>
                  <a:gd name="T14" fmla="*/ 18 w 85"/>
                  <a:gd name="T15" fmla="*/ 96 h 130"/>
                  <a:gd name="T16" fmla="*/ 5 w 85"/>
                  <a:gd name="T17" fmla="*/ 105 h 130"/>
                  <a:gd name="T18" fmla="*/ 3 w 85"/>
                  <a:gd name="T19" fmla="*/ 112 h 130"/>
                  <a:gd name="T20" fmla="*/ 17 w 85"/>
                  <a:gd name="T21" fmla="*/ 108 h 130"/>
                  <a:gd name="T22" fmla="*/ 1 w 85"/>
                  <a:gd name="T23" fmla="*/ 120 h 130"/>
                  <a:gd name="T24" fmla="*/ 0 w 85"/>
                  <a:gd name="T25" fmla="*/ 129 h 130"/>
                  <a:gd name="T26" fmla="*/ 10 w 85"/>
                  <a:gd name="T27" fmla="*/ 124 h 130"/>
                  <a:gd name="T28" fmla="*/ 19 w 85"/>
                  <a:gd name="T29" fmla="*/ 117 h 130"/>
                  <a:gd name="T30" fmla="*/ 28 w 85"/>
                  <a:gd name="T31" fmla="*/ 108 h 130"/>
                  <a:gd name="T32" fmla="*/ 32 w 85"/>
                  <a:gd name="T33" fmla="*/ 94 h 130"/>
                  <a:gd name="T34" fmla="*/ 41 w 85"/>
                  <a:gd name="T35" fmla="*/ 79 h 130"/>
                  <a:gd name="T36" fmla="*/ 53 w 85"/>
                  <a:gd name="T37" fmla="*/ 65 h 130"/>
                  <a:gd name="T38" fmla="*/ 62 w 85"/>
                  <a:gd name="T39" fmla="*/ 52 h 130"/>
                  <a:gd name="T40" fmla="*/ 70 w 85"/>
                  <a:gd name="T41" fmla="*/ 37 h 130"/>
                  <a:gd name="T42" fmla="*/ 84 w 85"/>
                  <a:gd name="T43" fmla="*/ 0 h 130"/>
                  <a:gd name="T44" fmla="*/ 84 w 85"/>
                  <a:gd name="T45" fmla="*/ 0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30"/>
                  <a:gd name="T71" fmla="*/ 85 w 85"/>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30">
                    <a:moveTo>
                      <a:pt x="84" y="0"/>
                    </a:moveTo>
                    <a:lnTo>
                      <a:pt x="55" y="47"/>
                    </a:lnTo>
                    <a:lnTo>
                      <a:pt x="48" y="61"/>
                    </a:lnTo>
                    <a:lnTo>
                      <a:pt x="48" y="54"/>
                    </a:lnTo>
                    <a:lnTo>
                      <a:pt x="49" y="29"/>
                    </a:lnTo>
                    <a:lnTo>
                      <a:pt x="41" y="63"/>
                    </a:lnTo>
                    <a:lnTo>
                      <a:pt x="32" y="82"/>
                    </a:lnTo>
                    <a:lnTo>
                      <a:pt x="18" y="96"/>
                    </a:lnTo>
                    <a:lnTo>
                      <a:pt x="5" y="105"/>
                    </a:lnTo>
                    <a:lnTo>
                      <a:pt x="3" y="112"/>
                    </a:lnTo>
                    <a:lnTo>
                      <a:pt x="17" y="108"/>
                    </a:lnTo>
                    <a:lnTo>
                      <a:pt x="1" y="120"/>
                    </a:lnTo>
                    <a:lnTo>
                      <a:pt x="0" y="129"/>
                    </a:lnTo>
                    <a:lnTo>
                      <a:pt x="10" y="124"/>
                    </a:lnTo>
                    <a:lnTo>
                      <a:pt x="19" y="117"/>
                    </a:lnTo>
                    <a:lnTo>
                      <a:pt x="28" y="108"/>
                    </a:lnTo>
                    <a:lnTo>
                      <a:pt x="32" y="94"/>
                    </a:lnTo>
                    <a:lnTo>
                      <a:pt x="41" y="79"/>
                    </a:lnTo>
                    <a:lnTo>
                      <a:pt x="53" y="65"/>
                    </a:lnTo>
                    <a:lnTo>
                      <a:pt x="62" y="52"/>
                    </a:lnTo>
                    <a:lnTo>
                      <a:pt x="70" y="37"/>
                    </a:lnTo>
                    <a:lnTo>
                      <a:pt x="84"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2" name="Freeform 88"/>
              <p:cNvSpPr>
                <a:spLocks/>
              </p:cNvSpPr>
              <p:nvPr/>
            </p:nvSpPr>
            <p:spPr bwMode="auto">
              <a:xfrm>
                <a:off x="418" y="4867"/>
                <a:ext cx="403" cy="97"/>
              </a:xfrm>
              <a:custGeom>
                <a:avLst/>
                <a:gdLst>
                  <a:gd name="T0" fmla="*/ 322 w 403"/>
                  <a:gd name="T1" fmla="*/ 54 h 97"/>
                  <a:gd name="T2" fmla="*/ 309 w 403"/>
                  <a:gd name="T3" fmla="*/ 48 h 97"/>
                  <a:gd name="T4" fmla="*/ 285 w 403"/>
                  <a:gd name="T5" fmla="*/ 77 h 97"/>
                  <a:gd name="T6" fmla="*/ 274 w 403"/>
                  <a:gd name="T7" fmla="*/ 96 h 97"/>
                  <a:gd name="T8" fmla="*/ 280 w 403"/>
                  <a:gd name="T9" fmla="*/ 51 h 97"/>
                  <a:gd name="T10" fmla="*/ 263 w 403"/>
                  <a:gd name="T11" fmla="*/ 44 h 97"/>
                  <a:gd name="T12" fmla="*/ 310 w 403"/>
                  <a:gd name="T13" fmla="*/ 27 h 97"/>
                  <a:gd name="T14" fmla="*/ 255 w 403"/>
                  <a:gd name="T15" fmla="*/ 22 h 97"/>
                  <a:gd name="T16" fmla="*/ 218 w 403"/>
                  <a:gd name="T17" fmla="*/ 30 h 97"/>
                  <a:gd name="T18" fmla="*/ 244 w 403"/>
                  <a:gd name="T19" fmla="*/ 45 h 97"/>
                  <a:gd name="T20" fmla="*/ 248 w 403"/>
                  <a:gd name="T21" fmla="*/ 54 h 97"/>
                  <a:gd name="T22" fmla="*/ 220 w 403"/>
                  <a:gd name="T23" fmla="*/ 46 h 97"/>
                  <a:gd name="T24" fmla="*/ 193 w 403"/>
                  <a:gd name="T25" fmla="*/ 24 h 97"/>
                  <a:gd name="T26" fmla="*/ 164 w 403"/>
                  <a:gd name="T27" fmla="*/ 17 h 97"/>
                  <a:gd name="T28" fmla="*/ 159 w 403"/>
                  <a:gd name="T29" fmla="*/ 33 h 97"/>
                  <a:gd name="T30" fmla="*/ 162 w 403"/>
                  <a:gd name="T31" fmla="*/ 59 h 97"/>
                  <a:gd name="T32" fmla="*/ 148 w 403"/>
                  <a:gd name="T33" fmla="*/ 33 h 97"/>
                  <a:gd name="T34" fmla="*/ 126 w 403"/>
                  <a:gd name="T35" fmla="*/ 33 h 97"/>
                  <a:gd name="T36" fmla="*/ 103 w 403"/>
                  <a:gd name="T37" fmla="*/ 38 h 97"/>
                  <a:gd name="T38" fmla="*/ 38 w 403"/>
                  <a:gd name="T39" fmla="*/ 25 h 97"/>
                  <a:gd name="T40" fmla="*/ 0 w 403"/>
                  <a:gd name="T41" fmla="*/ 14 h 97"/>
                  <a:gd name="T42" fmla="*/ 62 w 403"/>
                  <a:gd name="T43" fmla="*/ 8 h 97"/>
                  <a:gd name="T44" fmla="*/ 79 w 403"/>
                  <a:gd name="T45" fmla="*/ 3 h 97"/>
                  <a:gd name="T46" fmla="*/ 127 w 403"/>
                  <a:gd name="T47" fmla="*/ 3 h 97"/>
                  <a:gd name="T48" fmla="*/ 172 w 403"/>
                  <a:gd name="T49" fmla="*/ 6 h 97"/>
                  <a:gd name="T50" fmla="*/ 217 w 403"/>
                  <a:gd name="T51" fmla="*/ 6 h 97"/>
                  <a:gd name="T52" fmla="*/ 274 w 403"/>
                  <a:gd name="T53" fmla="*/ 5 h 97"/>
                  <a:gd name="T54" fmla="*/ 351 w 403"/>
                  <a:gd name="T55" fmla="*/ 5 h 97"/>
                  <a:gd name="T56" fmla="*/ 402 w 403"/>
                  <a:gd name="T57" fmla="*/ 0 h 97"/>
                  <a:gd name="T58" fmla="*/ 336 w 403"/>
                  <a:gd name="T59" fmla="*/ 38 h 97"/>
                  <a:gd name="T60" fmla="*/ 322 w 403"/>
                  <a:gd name="T61" fmla="*/ 54 h 97"/>
                  <a:gd name="T62" fmla="*/ 322 w 403"/>
                  <a:gd name="T63" fmla="*/ 54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97"/>
                  <a:gd name="T98" fmla="*/ 403 w 403"/>
                  <a:gd name="T99" fmla="*/ 97 h 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97">
                    <a:moveTo>
                      <a:pt x="322" y="54"/>
                    </a:moveTo>
                    <a:lnTo>
                      <a:pt x="309" y="48"/>
                    </a:lnTo>
                    <a:lnTo>
                      <a:pt x="285" y="77"/>
                    </a:lnTo>
                    <a:lnTo>
                      <a:pt x="274" y="96"/>
                    </a:lnTo>
                    <a:lnTo>
                      <a:pt x="280" y="51"/>
                    </a:lnTo>
                    <a:lnTo>
                      <a:pt x="263" y="44"/>
                    </a:lnTo>
                    <a:lnTo>
                      <a:pt x="310" y="27"/>
                    </a:lnTo>
                    <a:lnTo>
                      <a:pt x="255" y="22"/>
                    </a:lnTo>
                    <a:lnTo>
                      <a:pt x="218" y="30"/>
                    </a:lnTo>
                    <a:lnTo>
                      <a:pt x="244" y="45"/>
                    </a:lnTo>
                    <a:lnTo>
                      <a:pt x="248" y="54"/>
                    </a:lnTo>
                    <a:lnTo>
                      <a:pt x="220" y="46"/>
                    </a:lnTo>
                    <a:lnTo>
                      <a:pt x="193" y="24"/>
                    </a:lnTo>
                    <a:lnTo>
                      <a:pt x="164" y="17"/>
                    </a:lnTo>
                    <a:lnTo>
                      <a:pt x="159" y="33"/>
                    </a:lnTo>
                    <a:lnTo>
                      <a:pt x="162" y="59"/>
                    </a:lnTo>
                    <a:lnTo>
                      <a:pt x="148" y="33"/>
                    </a:lnTo>
                    <a:lnTo>
                      <a:pt x="126" y="33"/>
                    </a:lnTo>
                    <a:lnTo>
                      <a:pt x="103" y="38"/>
                    </a:lnTo>
                    <a:lnTo>
                      <a:pt x="38" y="25"/>
                    </a:lnTo>
                    <a:lnTo>
                      <a:pt x="0" y="14"/>
                    </a:lnTo>
                    <a:lnTo>
                      <a:pt x="62" y="8"/>
                    </a:lnTo>
                    <a:lnTo>
                      <a:pt x="79" y="3"/>
                    </a:lnTo>
                    <a:lnTo>
                      <a:pt x="127" y="3"/>
                    </a:lnTo>
                    <a:lnTo>
                      <a:pt x="172" y="6"/>
                    </a:lnTo>
                    <a:lnTo>
                      <a:pt x="217" y="6"/>
                    </a:lnTo>
                    <a:lnTo>
                      <a:pt x="274" y="5"/>
                    </a:lnTo>
                    <a:lnTo>
                      <a:pt x="351" y="5"/>
                    </a:lnTo>
                    <a:lnTo>
                      <a:pt x="402" y="0"/>
                    </a:lnTo>
                    <a:lnTo>
                      <a:pt x="336" y="38"/>
                    </a:lnTo>
                    <a:lnTo>
                      <a:pt x="322" y="5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3" name="Freeform 89"/>
              <p:cNvSpPr>
                <a:spLocks/>
              </p:cNvSpPr>
              <p:nvPr/>
            </p:nvSpPr>
            <p:spPr bwMode="auto">
              <a:xfrm>
                <a:off x="1087" y="4798"/>
                <a:ext cx="24" cy="28"/>
              </a:xfrm>
              <a:custGeom>
                <a:avLst/>
                <a:gdLst>
                  <a:gd name="T0" fmla="*/ 16 w 24"/>
                  <a:gd name="T1" fmla="*/ 27 h 28"/>
                  <a:gd name="T2" fmla="*/ 22 w 24"/>
                  <a:gd name="T3" fmla="*/ 22 h 28"/>
                  <a:gd name="T4" fmla="*/ 23 w 24"/>
                  <a:gd name="T5" fmla="*/ 16 h 28"/>
                  <a:gd name="T6" fmla="*/ 22 w 24"/>
                  <a:gd name="T7" fmla="*/ 5 h 28"/>
                  <a:gd name="T8" fmla="*/ 16 w 24"/>
                  <a:gd name="T9" fmla="*/ 1 h 28"/>
                  <a:gd name="T10" fmla="*/ 7 w 24"/>
                  <a:gd name="T11" fmla="*/ 0 h 28"/>
                  <a:gd name="T12" fmla="*/ 0 w 24"/>
                  <a:gd name="T13" fmla="*/ 5 h 28"/>
                  <a:gd name="T14" fmla="*/ 2 w 24"/>
                  <a:gd name="T15" fmla="*/ 9 h 28"/>
                  <a:gd name="T16" fmla="*/ 8 w 24"/>
                  <a:gd name="T17" fmla="*/ 6 h 28"/>
                  <a:gd name="T18" fmla="*/ 16 w 24"/>
                  <a:gd name="T19" fmla="*/ 5 h 28"/>
                  <a:gd name="T20" fmla="*/ 20 w 24"/>
                  <a:gd name="T21" fmla="*/ 7 h 28"/>
                  <a:gd name="T22" fmla="*/ 21 w 24"/>
                  <a:gd name="T23" fmla="*/ 16 h 28"/>
                  <a:gd name="T24" fmla="*/ 19 w 24"/>
                  <a:gd name="T25" fmla="*/ 21 h 28"/>
                  <a:gd name="T26" fmla="*/ 15 w 24"/>
                  <a:gd name="T27" fmla="*/ 24 h 28"/>
                  <a:gd name="T28" fmla="*/ 16 w 24"/>
                  <a:gd name="T29" fmla="*/ 27 h 28"/>
                  <a:gd name="T30" fmla="*/ 16 w 24"/>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16" y="27"/>
                    </a:moveTo>
                    <a:lnTo>
                      <a:pt x="22" y="22"/>
                    </a:lnTo>
                    <a:lnTo>
                      <a:pt x="23" y="16"/>
                    </a:lnTo>
                    <a:lnTo>
                      <a:pt x="22" y="5"/>
                    </a:lnTo>
                    <a:lnTo>
                      <a:pt x="16" y="1"/>
                    </a:lnTo>
                    <a:lnTo>
                      <a:pt x="7" y="0"/>
                    </a:lnTo>
                    <a:lnTo>
                      <a:pt x="0" y="5"/>
                    </a:lnTo>
                    <a:lnTo>
                      <a:pt x="2" y="9"/>
                    </a:lnTo>
                    <a:lnTo>
                      <a:pt x="8" y="6"/>
                    </a:lnTo>
                    <a:lnTo>
                      <a:pt x="16" y="5"/>
                    </a:lnTo>
                    <a:lnTo>
                      <a:pt x="20" y="7"/>
                    </a:lnTo>
                    <a:lnTo>
                      <a:pt x="21" y="16"/>
                    </a:lnTo>
                    <a:lnTo>
                      <a:pt x="19" y="21"/>
                    </a:lnTo>
                    <a:lnTo>
                      <a:pt x="15" y="24"/>
                    </a:lnTo>
                    <a:lnTo>
                      <a:pt x="16" y="27"/>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4" name="Freeform 90"/>
              <p:cNvSpPr>
                <a:spLocks/>
              </p:cNvSpPr>
              <p:nvPr/>
            </p:nvSpPr>
            <p:spPr bwMode="auto">
              <a:xfrm>
                <a:off x="1087" y="4744"/>
                <a:ext cx="25" cy="60"/>
              </a:xfrm>
              <a:custGeom>
                <a:avLst/>
                <a:gdLst>
                  <a:gd name="T0" fmla="*/ 24 w 25"/>
                  <a:gd name="T1" fmla="*/ 7 h 60"/>
                  <a:gd name="T2" fmla="*/ 24 w 25"/>
                  <a:gd name="T3" fmla="*/ 15 h 60"/>
                  <a:gd name="T4" fmla="*/ 21 w 25"/>
                  <a:gd name="T5" fmla="*/ 24 h 60"/>
                  <a:gd name="T6" fmla="*/ 16 w 25"/>
                  <a:gd name="T7" fmla="*/ 32 h 60"/>
                  <a:gd name="T8" fmla="*/ 8 w 25"/>
                  <a:gd name="T9" fmla="*/ 41 h 60"/>
                  <a:gd name="T10" fmla="*/ 3 w 25"/>
                  <a:gd name="T11" fmla="*/ 59 h 60"/>
                  <a:gd name="T12" fmla="*/ 0 w 25"/>
                  <a:gd name="T13" fmla="*/ 57 h 60"/>
                  <a:gd name="T14" fmla="*/ 5 w 25"/>
                  <a:gd name="T15" fmla="*/ 42 h 60"/>
                  <a:gd name="T16" fmla="*/ 8 w 25"/>
                  <a:gd name="T17" fmla="*/ 37 h 60"/>
                  <a:gd name="T18" fmla="*/ 18 w 25"/>
                  <a:gd name="T19" fmla="*/ 25 h 60"/>
                  <a:gd name="T20" fmla="*/ 20 w 25"/>
                  <a:gd name="T21" fmla="*/ 21 h 60"/>
                  <a:gd name="T22" fmla="*/ 12 w 25"/>
                  <a:gd name="T23" fmla="*/ 27 h 60"/>
                  <a:gd name="T24" fmla="*/ 4 w 25"/>
                  <a:gd name="T25" fmla="*/ 35 h 60"/>
                  <a:gd name="T26" fmla="*/ 12 w 25"/>
                  <a:gd name="T27" fmla="*/ 25 h 60"/>
                  <a:gd name="T28" fmla="*/ 18 w 25"/>
                  <a:gd name="T29" fmla="*/ 15 h 60"/>
                  <a:gd name="T30" fmla="*/ 19 w 25"/>
                  <a:gd name="T31" fmla="*/ 9 h 60"/>
                  <a:gd name="T32" fmla="*/ 21 w 25"/>
                  <a:gd name="T33" fmla="*/ 0 h 60"/>
                  <a:gd name="T34" fmla="*/ 24 w 25"/>
                  <a:gd name="T35" fmla="*/ 7 h 60"/>
                  <a:gd name="T36" fmla="*/ 24 w 25"/>
                  <a:gd name="T37" fmla="*/ 7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60"/>
                  <a:gd name="T59" fmla="*/ 25 w 25"/>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60">
                    <a:moveTo>
                      <a:pt x="24" y="7"/>
                    </a:moveTo>
                    <a:lnTo>
                      <a:pt x="24" y="15"/>
                    </a:lnTo>
                    <a:lnTo>
                      <a:pt x="21" y="24"/>
                    </a:lnTo>
                    <a:lnTo>
                      <a:pt x="16" y="32"/>
                    </a:lnTo>
                    <a:lnTo>
                      <a:pt x="8" y="41"/>
                    </a:lnTo>
                    <a:lnTo>
                      <a:pt x="3" y="59"/>
                    </a:lnTo>
                    <a:lnTo>
                      <a:pt x="0" y="57"/>
                    </a:lnTo>
                    <a:lnTo>
                      <a:pt x="5" y="42"/>
                    </a:lnTo>
                    <a:lnTo>
                      <a:pt x="8" y="37"/>
                    </a:lnTo>
                    <a:lnTo>
                      <a:pt x="18" y="25"/>
                    </a:lnTo>
                    <a:lnTo>
                      <a:pt x="20" y="21"/>
                    </a:lnTo>
                    <a:lnTo>
                      <a:pt x="12" y="27"/>
                    </a:lnTo>
                    <a:lnTo>
                      <a:pt x="4" y="35"/>
                    </a:lnTo>
                    <a:lnTo>
                      <a:pt x="12" y="25"/>
                    </a:lnTo>
                    <a:lnTo>
                      <a:pt x="18" y="15"/>
                    </a:lnTo>
                    <a:lnTo>
                      <a:pt x="19" y="9"/>
                    </a:lnTo>
                    <a:lnTo>
                      <a:pt x="21" y="0"/>
                    </a:lnTo>
                    <a:lnTo>
                      <a:pt x="24" y="7"/>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5" name="Freeform 91"/>
              <p:cNvSpPr>
                <a:spLocks/>
              </p:cNvSpPr>
              <p:nvPr/>
            </p:nvSpPr>
            <p:spPr bwMode="auto">
              <a:xfrm>
                <a:off x="1073" y="4754"/>
                <a:ext cx="27" cy="49"/>
              </a:xfrm>
              <a:custGeom>
                <a:avLst/>
                <a:gdLst>
                  <a:gd name="T0" fmla="*/ 7 w 27"/>
                  <a:gd name="T1" fmla="*/ 37 h 49"/>
                  <a:gd name="T2" fmla="*/ 12 w 27"/>
                  <a:gd name="T3" fmla="*/ 28 h 49"/>
                  <a:gd name="T4" fmla="*/ 20 w 27"/>
                  <a:gd name="T5" fmla="*/ 23 h 49"/>
                  <a:gd name="T6" fmla="*/ 25 w 27"/>
                  <a:gd name="T7" fmla="*/ 17 h 49"/>
                  <a:gd name="T8" fmla="*/ 26 w 27"/>
                  <a:gd name="T9" fmla="*/ 9 h 49"/>
                  <a:gd name="T10" fmla="*/ 25 w 27"/>
                  <a:gd name="T11" fmla="*/ 0 h 49"/>
                  <a:gd name="T12" fmla="*/ 21 w 27"/>
                  <a:gd name="T13" fmla="*/ 6 h 49"/>
                  <a:gd name="T14" fmla="*/ 19 w 27"/>
                  <a:gd name="T15" fmla="*/ 12 h 49"/>
                  <a:gd name="T16" fmla="*/ 12 w 27"/>
                  <a:gd name="T17" fmla="*/ 17 h 49"/>
                  <a:gd name="T18" fmla="*/ 4 w 27"/>
                  <a:gd name="T19" fmla="*/ 24 h 49"/>
                  <a:gd name="T20" fmla="*/ 0 w 27"/>
                  <a:gd name="T21" fmla="*/ 32 h 49"/>
                  <a:gd name="T22" fmla="*/ 6 w 27"/>
                  <a:gd name="T23" fmla="*/ 25 h 49"/>
                  <a:gd name="T24" fmla="*/ 12 w 27"/>
                  <a:gd name="T25" fmla="*/ 20 h 49"/>
                  <a:gd name="T26" fmla="*/ 17 w 27"/>
                  <a:gd name="T27" fmla="*/ 20 h 49"/>
                  <a:gd name="T28" fmla="*/ 13 w 27"/>
                  <a:gd name="T29" fmla="*/ 25 h 49"/>
                  <a:gd name="T30" fmla="*/ 4 w 27"/>
                  <a:gd name="T31" fmla="*/ 36 h 49"/>
                  <a:gd name="T32" fmla="*/ 0 w 27"/>
                  <a:gd name="T33" fmla="*/ 48 h 49"/>
                  <a:gd name="T34" fmla="*/ 6 w 27"/>
                  <a:gd name="T35" fmla="*/ 42 h 49"/>
                  <a:gd name="T36" fmla="*/ 7 w 27"/>
                  <a:gd name="T37" fmla="*/ 37 h 49"/>
                  <a:gd name="T38" fmla="*/ 7 w 27"/>
                  <a:gd name="T39" fmla="*/ 37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
                  <a:gd name="T61" fmla="*/ 0 h 49"/>
                  <a:gd name="T62" fmla="*/ 27 w 27"/>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 h="49">
                    <a:moveTo>
                      <a:pt x="7" y="37"/>
                    </a:moveTo>
                    <a:lnTo>
                      <a:pt x="12" y="28"/>
                    </a:lnTo>
                    <a:lnTo>
                      <a:pt x="20" y="23"/>
                    </a:lnTo>
                    <a:lnTo>
                      <a:pt x="25" y="17"/>
                    </a:lnTo>
                    <a:lnTo>
                      <a:pt x="26" y="9"/>
                    </a:lnTo>
                    <a:lnTo>
                      <a:pt x="25" y="0"/>
                    </a:lnTo>
                    <a:lnTo>
                      <a:pt x="21" y="6"/>
                    </a:lnTo>
                    <a:lnTo>
                      <a:pt x="19" y="12"/>
                    </a:lnTo>
                    <a:lnTo>
                      <a:pt x="12" y="17"/>
                    </a:lnTo>
                    <a:lnTo>
                      <a:pt x="4" y="24"/>
                    </a:lnTo>
                    <a:lnTo>
                      <a:pt x="0" y="32"/>
                    </a:lnTo>
                    <a:lnTo>
                      <a:pt x="6" y="25"/>
                    </a:lnTo>
                    <a:lnTo>
                      <a:pt x="12" y="20"/>
                    </a:lnTo>
                    <a:lnTo>
                      <a:pt x="17" y="20"/>
                    </a:lnTo>
                    <a:lnTo>
                      <a:pt x="13" y="25"/>
                    </a:lnTo>
                    <a:lnTo>
                      <a:pt x="4" y="36"/>
                    </a:lnTo>
                    <a:lnTo>
                      <a:pt x="0" y="48"/>
                    </a:lnTo>
                    <a:lnTo>
                      <a:pt x="6" y="42"/>
                    </a:lnTo>
                    <a:lnTo>
                      <a:pt x="7" y="37"/>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6" name="Freeform 92"/>
              <p:cNvSpPr>
                <a:spLocks/>
              </p:cNvSpPr>
              <p:nvPr/>
            </p:nvSpPr>
            <p:spPr bwMode="auto">
              <a:xfrm>
                <a:off x="1047" y="4782"/>
                <a:ext cx="29" cy="29"/>
              </a:xfrm>
              <a:custGeom>
                <a:avLst/>
                <a:gdLst>
                  <a:gd name="T0" fmla="*/ 25 w 29"/>
                  <a:gd name="T1" fmla="*/ 3 h 29"/>
                  <a:gd name="T2" fmla="*/ 20 w 29"/>
                  <a:gd name="T3" fmla="*/ 10 h 29"/>
                  <a:gd name="T4" fmla="*/ 17 w 29"/>
                  <a:gd name="T5" fmla="*/ 19 h 29"/>
                  <a:gd name="T6" fmla="*/ 24 w 29"/>
                  <a:gd name="T7" fmla="*/ 18 h 29"/>
                  <a:gd name="T8" fmla="*/ 18 w 29"/>
                  <a:gd name="T9" fmla="*/ 24 h 29"/>
                  <a:gd name="T10" fmla="*/ 10 w 29"/>
                  <a:gd name="T11" fmla="*/ 28 h 29"/>
                  <a:gd name="T12" fmla="*/ 0 w 29"/>
                  <a:gd name="T13" fmla="*/ 28 h 29"/>
                  <a:gd name="T14" fmla="*/ 3 w 29"/>
                  <a:gd name="T15" fmla="*/ 18 h 29"/>
                  <a:gd name="T16" fmla="*/ 6 w 29"/>
                  <a:gd name="T17" fmla="*/ 10 h 29"/>
                  <a:gd name="T18" fmla="*/ 10 w 29"/>
                  <a:gd name="T19" fmla="*/ 4 h 29"/>
                  <a:gd name="T20" fmla="*/ 14 w 29"/>
                  <a:gd name="T21" fmla="*/ 0 h 29"/>
                  <a:gd name="T22" fmla="*/ 19 w 29"/>
                  <a:gd name="T23" fmla="*/ 0 h 29"/>
                  <a:gd name="T24" fmla="*/ 28 w 29"/>
                  <a:gd name="T25" fmla="*/ 0 h 29"/>
                  <a:gd name="T26" fmla="*/ 25 w 29"/>
                  <a:gd name="T27" fmla="*/ 3 h 29"/>
                  <a:gd name="T28" fmla="*/ 25 w 29"/>
                  <a:gd name="T29" fmla="*/ 3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25" y="3"/>
                    </a:moveTo>
                    <a:lnTo>
                      <a:pt x="20" y="10"/>
                    </a:lnTo>
                    <a:lnTo>
                      <a:pt x="17" y="19"/>
                    </a:lnTo>
                    <a:lnTo>
                      <a:pt x="24" y="18"/>
                    </a:lnTo>
                    <a:lnTo>
                      <a:pt x="18" y="24"/>
                    </a:lnTo>
                    <a:lnTo>
                      <a:pt x="10" y="28"/>
                    </a:lnTo>
                    <a:lnTo>
                      <a:pt x="0" y="28"/>
                    </a:lnTo>
                    <a:lnTo>
                      <a:pt x="3" y="18"/>
                    </a:lnTo>
                    <a:lnTo>
                      <a:pt x="6" y="10"/>
                    </a:lnTo>
                    <a:lnTo>
                      <a:pt x="10" y="4"/>
                    </a:lnTo>
                    <a:lnTo>
                      <a:pt x="14" y="0"/>
                    </a:lnTo>
                    <a:lnTo>
                      <a:pt x="19" y="0"/>
                    </a:lnTo>
                    <a:lnTo>
                      <a:pt x="28" y="0"/>
                    </a:lnTo>
                    <a:lnTo>
                      <a:pt x="25" y="3"/>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7" name="Freeform 93"/>
              <p:cNvSpPr>
                <a:spLocks/>
              </p:cNvSpPr>
              <p:nvPr/>
            </p:nvSpPr>
            <p:spPr bwMode="auto">
              <a:xfrm>
                <a:off x="1033" y="4805"/>
                <a:ext cx="42" cy="54"/>
              </a:xfrm>
              <a:custGeom>
                <a:avLst/>
                <a:gdLst>
                  <a:gd name="T0" fmla="*/ 38 w 42"/>
                  <a:gd name="T1" fmla="*/ 0 h 54"/>
                  <a:gd name="T2" fmla="*/ 41 w 42"/>
                  <a:gd name="T3" fmla="*/ 2 h 54"/>
                  <a:gd name="T4" fmla="*/ 40 w 42"/>
                  <a:gd name="T5" fmla="*/ 18 h 54"/>
                  <a:gd name="T6" fmla="*/ 36 w 42"/>
                  <a:gd name="T7" fmla="*/ 32 h 54"/>
                  <a:gd name="T8" fmla="*/ 36 w 42"/>
                  <a:gd name="T9" fmla="*/ 39 h 54"/>
                  <a:gd name="T10" fmla="*/ 32 w 42"/>
                  <a:gd name="T11" fmla="*/ 46 h 54"/>
                  <a:gd name="T12" fmla="*/ 26 w 42"/>
                  <a:gd name="T13" fmla="*/ 50 h 54"/>
                  <a:gd name="T14" fmla="*/ 20 w 42"/>
                  <a:gd name="T15" fmla="*/ 53 h 54"/>
                  <a:gd name="T16" fmla="*/ 15 w 42"/>
                  <a:gd name="T17" fmla="*/ 51 h 54"/>
                  <a:gd name="T18" fmla="*/ 5 w 42"/>
                  <a:gd name="T19" fmla="*/ 52 h 54"/>
                  <a:gd name="T20" fmla="*/ 12 w 42"/>
                  <a:gd name="T21" fmla="*/ 47 h 54"/>
                  <a:gd name="T22" fmla="*/ 17 w 42"/>
                  <a:gd name="T23" fmla="*/ 35 h 54"/>
                  <a:gd name="T24" fmla="*/ 8 w 42"/>
                  <a:gd name="T25" fmla="*/ 40 h 54"/>
                  <a:gd name="T26" fmla="*/ 0 w 42"/>
                  <a:gd name="T27" fmla="*/ 48 h 54"/>
                  <a:gd name="T28" fmla="*/ 3 w 42"/>
                  <a:gd name="T29" fmla="*/ 28 h 54"/>
                  <a:gd name="T30" fmla="*/ 17 w 42"/>
                  <a:gd name="T31" fmla="*/ 17 h 54"/>
                  <a:gd name="T32" fmla="*/ 27 w 42"/>
                  <a:gd name="T33" fmla="*/ 11 h 54"/>
                  <a:gd name="T34" fmla="*/ 32 w 42"/>
                  <a:gd name="T35" fmla="*/ 2 h 54"/>
                  <a:gd name="T36" fmla="*/ 38 w 42"/>
                  <a:gd name="T37" fmla="*/ 0 h 54"/>
                  <a:gd name="T38" fmla="*/ 38 w 42"/>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4"/>
                  <a:gd name="T62" fmla="*/ 42 w 4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4">
                    <a:moveTo>
                      <a:pt x="38" y="0"/>
                    </a:moveTo>
                    <a:lnTo>
                      <a:pt x="41" y="2"/>
                    </a:lnTo>
                    <a:lnTo>
                      <a:pt x="40" y="18"/>
                    </a:lnTo>
                    <a:lnTo>
                      <a:pt x="36" y="32"/>
                    </a:lnTo>
                    <a:lnTo>
                      <a:pt x="36" y="39"/>
                    </a:lnTo>
                    <a:lnTo>
                      <a:pt x="32" y="46"/>
                    </a:lnTo>
                    <a:lnTo>
                      <a:pt x="26" y="50"/>
                    </a:lnTo>
                    <a:lnTo>
                      <a:pt x="20" y="53"/>
                    </a:lnTo>
                    <a:lnTo>
                      <a:pt x="15" y="51"/>
                    </a:lnTo>
                    <a:lnTo>
                      <a:pt x="5" y="52"/>
                    </a:lnTo>
                    <a:lnTo>
                      <a:pt x="12" y="47"/>
                    </a:lnTo>
                    <a:lnTo>
                      <a:pt x="17" y="35"/>
                    </a:lnTo>
                    <a:lnTo>
                      <a:pt x="8" y="40"/>
                    </a:lnTo>
                    <a:lnTo>
                      <a:pt x="0" y="48"/>
                    </a:lnTo>
                    <a:lnTo>
                      <a:pt x="3" y="28"/>
                    </a:lnTo>
                    <a:lnTo>
                      <a:pt x="17" y="17"/>
                    </a:lnTo>
                    <a:lnTo>
                      <a:pt x="27" y="11"/>
                    </a:lnTo>
                    <a:lnTo>
                      <a:pt x="32" y="2"/>
                    </a:lnTo>
                    <a:lnTo>
                      <a:pt x="38"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8" name="Freeform 94"/>
              <p:cNvSpPr>
                <a:spLocks/>
              </p:cNvSpPr>
              <p:nvPr/>
            </p:nvSpPr>
            <p:spPr bwMode="auto">
              <a:xfrm>
                <a:off x="1112" y="4832"/>
                <a:ext cx="17" cy="21"/>
              </a:xfrm>
              <a:custGeom>
                <a:avLst/>
                <a:gdLst>
                  <a:gd name="T0" fmla="*/ 0 w 17"/>
                  <a:gd name="T1" fmla="*/ 0 h 21"/>
                  <a:gd name="T2" fmla="*/ 8 w 17"/>
                  <a:gd name="T3" fmla="*/ 7 h 21"/>
                  <a:gd name="T4" fmla="*/ 10 w 17"/>
                  <a:gd name="T5" fmla="*/ 11 h 21"/>
                  <a:gd name="T6" fmla="*/ 11 w 17"/>
                  <a:gd name="T7" fmla="*/ 20 h 21"/>
                  <a:gd name="T8" fmla="*/ 16 w 17"/>
                  <a:gd name="T9" fmla="*/ 12 h 21"/>
                  <a:gd name="T10" fmla="*/ 15 w 17"/>
                  <a:gd name="T11" fmla="*/ 7 h 21"/>
                  <a:gd name="T12" fmla="*/ 4 w 17"/>
                  <a:gd name="T13" fmla="*/ 1 h 21"/>
                  <a:gd name="T14" fmla="*/ 0 w 17"/>
                  <a:gd name="T15" fmla="*/ 0 h 21"/>
                  <a:gd name="T16" fmla="*/ 0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0" y="0"/>
                    </a:moveTo>
                    <a:lnTo>
                      <a:pt x="8" y="7"/>
                    </a:lnTo>
                    <a:lnTo>
                      <a:pt x="10" y="11"/>
                    </a:lnTo>
                    <a:lnTo>
                      <a:pt x="11" y="20"/>
                    </a:lnTo>
                    <a:lnTo>
                      <a:pt x="16" y="12"/>
                    </a:lnTo>
                    <a:lnTo>
                      <a:pt x="15" y="7"/>
                    </a:lnTo>
                    <a:lnTo>
                      <a:pt x="4" y="1"/>
                    </a:lnTo>
                    <a:lnTo>
                      <a:pt x="0" y="0"/>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29" name="Freeform 95"/>
              <p:cNvSpPr>
                <a:spLocks/>
              </p:cNvSpPr>
              <p:nvPr/>
            </p:nvSpPr>
            <p:spPr bwMode="auto">
              <a:xfrm>
                <a:off x="564" y="4983"/>
                <a:ext cx="240" cy="167"/>
              </a:xfrm>
              <a:custGeom>
                <a:avLst/>
                <a:gdLst>
                  <a:gd name="T0" fmla="*/ 239 w 240"/>
                  <a:gd name="T1" fmla="*/ 102 h 167"/>
                  <a:gd name="T2" fmla="*/ 231 w 240"/>
                  <a:gd name="T3" fmla="*/ 131 h 167"/>
                  <a:gd name="T4" fmla="*/ 221 w 240"/>
                  <a:gd name="T5" fmla="*/ 146 h 167"/>
                  <a:gd name="T6" fmla="*/ 194 w 240"/>
                  <a:gd name="T7" fmla="*/ 158 h 167"/>
                  <a:gd name="T8" fmla="*/ 165 w 240"/>
                  <a:gd name="T9" fmla="*/ 166 h 167"/>
                  <a:gd name="T10" fmla="*/ 138 w 240"/>
                  <a:gd name="T11" fmla="*/ 163 h 167"/>
                  <a:gd name="T12" fmla="*/ 106 w 240"/>
                  <a:gd name="T13" fmla="*/ 163 h 167"/>
                  <a:gd name="T14" fmla="*/ 79 w 240"/>
                  <a:gd name="T15" fmla="*/ 159 h 167"/>
                  <a:gd name="T16" fmla="*/ 44 w 240"/>
                  <a:gd name="T17" fmla="*/ 153 h 167"/>
                  <a:gd name="T18" fmla="*/ 44 w 240"/>
                  <a:gd name="T19" fmla="*/ 142 h 167"/>
                  <a:gd name="T20" fmla="*/ 30 w 240"/>
                  <a:gd name="T21" fmla="*/ 133 h 167"/>
                  <a:gd name="T22" fmla="*/ 8 w 240"/>
                  <a:gd name="T23" fmla="*/ 108 h 167"/>
                  <a:gd name="T24" fmla="*/ 43 w 240"/>
                  <a:gd name="T25" fmla="*/ 122 h 167"/>
                  <a:gd name="T26" fmla="*/ 68 w 240"/>
                  <a:gd name="T27" fmla="*/ 132 h 167"/>
                  <a:gd name="T28" fmla="*/ 105 w 240"/>
                  <a:gd name="T29" fmla="*/ 132 h 167"/>
                  <a:gd name="T30" fmla="*/ 63 w 240"/>
                  <a:gd name="T31" fmla="*/ 118 h 167"/>
                  <a:gd name="T32" fmla="*/ 31 w 240"/>
                  <a:gd name="T33" fmla="*/ 90 h 167"/>
                  <a:gd name="T34" fmla="*/ 0 w 240"/>
                  <a:gd name="T35" fmla="*/ 88 h 167"/>
                  <a:gd name="T36" fmla="*/ 14 w 240"/>
                  <a:gd name="T37" fmla="*/ 65 h 167"/>
                  <a:gd name="T38" fmla="*/ 27 w 240"/>
                  <a:gd name="T39" fmla="*/ 35 h 167"/>
                  <a:gd name="T40" fmla="*/ 43 w 240"/>
                  <a:gd name="T41" fmla="*/ 0 h 167"/>
                  <a:gd name="T42" fmla="*/ 47 w 240"/>
                  <a:gd name="T43" fmla="*/ 36 h 167"/>
                  <a:gd name="T44" fmla="*/ 62 w 240"/>
                  <a:gd name="T45" fmla="*/ 59 h 167"/>
                  <a:gd name="T46" fmla="*/ 62 w 240"/>
                  <a:gd name="T47" fmla="*/ 35 h 167"/>
                  <a:gd name="T48" fmla="*/ 87 w 240"/>
                  <a:gd name="T49" fmla="*/ 59 h 167"/>
                  <a:gd name="T50" fmla="*/ 103 w 240"/>
                  <a:gd name="T51" fmla="*/ 73 h 167"/>
                  <a:gd name="T52" fmla="*/ 122 w 240"/>
                  <a:gd name="T53" fmla="*/ 84 h 167"/>
                  <a:gd name="T54" fmla="*/ 153 w 240"/>
                  <a:gd name="T55" fmla="*/ 99 h 167"/>
                  <a:gd name="T56" fmla="*/ 118 w 240"/>
                  <a:gd name="T57" fmla="*/ 105 h 167"/>
                  <a:gd name="T58" fmla="*/ 95 w 240"/>
                  <a:gd name="T59" fmla="*/ 110 h 167"/>
                  <a:gd name="T60" fmla="*/ 132 w 240"/>
                  <a:gd name="T61" fmla="*/ 129 h 167"/>
                  <a:gd name="T62" fmla="*/ 164 w 240"/>
                  <a:gd name="T63" fmla="*/ 137 h 167"/>
                  <a:gd name="T64" fmla="*/ 184 w 240"/>
                  <a:gd name="T65" fmla="*/ 140 h 167"/>
                  <a:gd name="T66" fmla="*/ 199 w 240"/>
                  <a:gd name="T67" fmla="*/ 135 h 167"/>
                  <a:gd name="T68" fmla="*/ 210 w 240"/>
                  <a:gd name="T69" fmla="*/ 132 h 167"/>
                  <a:gd name="T70" fmla="*/ 239 w 240"/>
                  <a:gd name="T71" fmla="*/ 102 h 167"/>
                  <a:gd name="T72" fmla="*/ 239 w 240"/>
                  <a:gd name="T73" fmla="*/ 102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67"/>
                  <a:gd name="T113" fmla="*/ 240 w 240"/>
                  <a:gd name="T114" fmla="*/ 167 h 1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67">
                    <a:moveTo>
                      <a:pt x="239" y="102"/>
                    </a:moveTo>
                    <a:lnTo>
                      <a:pt x="231" y="131"/>
                    </a:lnTo>
                    <a:lnTo>
                      <a:pt x="221" y="146"/>
                    </a:lnTo>
                    <a:lnTo>
                      <a:pt x="194" y="158"/>
                    </a:lnTo>
                    <a:lnTo>
                      <a:pt x="165" y="166"/>
                    </a:lnTo>
                    <a:lnTo>
                      <a:pt x="138" y="163"/>
                    </a:lnTo>
                    <a:lnTo>
                      <a:pt x="106" y="163"/>
                    </a:lnTo>
                    <a:lnTo>
                      <a:pt x="79" y="159"/>
                    </a:lnTo>
                    <a:lnTo>
                      <a:pt x="44" y="153"/>
                    </a:lnTo>
                    <a:lnTo>
                      <a:pt x="44" y="142"/>
                    </a:lnTo>
                    <a:lnTo>
                      <a:pt x="30" y="133"/>
                    </a:lnTo>
                    <a:lnTo>
                      <a:pt x="8" y="108"/>
                    </a:lnTo>
                    <a:lnTo>
                      <a:pt x="43" y="122"/>
                    </a:lnTo>
                    <a:lnTo>
                      <a:pt x="68" y="132"/>
                    </a:lnTo>
                    <a:lnTo>
                      <a:pt x="105" y="132"/>
                    </a:lnTo>
                    <a:lnTo>
                      <a:pt x="63" y="118"/>
                    </a:lnTo>
                    <a:lnTo>
                      <a:pt x="31" y="90"/>
                    </a:lnTo>
                    <a:lnTo>
                      <a:pt x="0" y="88"/>
                    </a:lnTo>
                    <a:lnTo>
                      <a:pt x="14" y="65"/>
                    </a:lnTo>
                    <a:lnTo>
                      <a:pt x="27" y="35"/>
                    </a:lnTo>
                    <a:lnTo>
                      <a:pt x="43" y="0"/>
                    </a:lnTo>
                    <a:lnTo>
                      <a:pt x="47" y="36"/>
                    </a:lnTo>
                    <a:lnTo>
                      <a:pt x="62" y="59"/>
                    </a:lnTo>
                    <a:lnTo>
                      <a:pt x="62" y="35"/>
                    </a:lnTo>
                    <a:lnTo>
                      <a:pt x="87" y="59"/>
                    </a:lnTo>
                    <a:lnTo>
                      <a:pt x="103" y="73"/>
                    </a:lnTo>
                    <a:lnTo>
                      <a:pt x="122" y="84"/>
                    </a:lnTo>
                    <a:lnTo>
                      <a:pt x="153" y="99"/>
                    </a:lnTo>
                    <a:lnTo>
                      <a:pt x="118" y="105"/>
                    </a:lnTo>
                    <a:lnTo>
                      <a:pt x="95" y="110"/>
                    </a:lnTo>
                    <a:lnTo>
                      <a:pt x="132" y="129"/>
                    </a:lnTo>
                    <a:lnTo>
                      <a:pt x="164" y="137"/>
                    </a:lnTo>
                    <a:lnTo>
                      <a:pt x="184" y="140"/>
                    </a:lnTo>
                    <a:lnTo>
                      <a:pt x="199" y="135"/>
                    </a:lnTo>
                    <a:lnTo>
                      <a:pt x="210" y="132"/>
                    </a:lnTo>
                    <a:lnTo>
                      <a:pt x="239" y="102"/>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0" name="Freeform 96"/>
              <p:cNvSpPr>
                <a:spLocks/>
              </p:cNvSpPr>
              <p:nvPr/>
            </p:nvSpPr>
            <p:spPr bwMode="auto">
              <a:xfrm>
                <a:off x="550" y="4942"/>
                <a:ext cx="34" cy="69"/>
              </a:xfrm>
              <a:custGeom>
                <a:avLst/>
                <a:gdLst>
                  <a:gd name="T0" fmla="*/ 33 w 34"/>
                  <a:gd name="T1" fmla="*/ 68 h 69"/>
                  <a:gd name="T2" fmla="*/ 0 w 34"/>
                  <a:gd name="T3" fmla="*/ 24 h 69"/>
                  <a:gd name="T4" fmla="*/ 16 w 34"/>
                  <a:gd name="T5" fmla="*/ 3 h 69"/>
                  <a:gd name="T6" fmla="*/ 23 w 34"/>
                  <a:gd name="T7" fmla="*/ 0 h 69"/>
                  <a:gd name="T8" fmla="*/ 30 w 34"/>
                  <a:gd name="T9" fmla="*/ 13 h 69"/>
                  <a:gd name="T10" fmla="*/ 23 w 34"/>
                  <a:gd name="T11" fmla="*/ 28 h 69"/>
                  <a:gd name="T12" fmla="*/ 33 w 34"/>
                  <a:gd name="T13" fmla="*/ 68 h 69"/>
                  <a:gd name="T14" fmla="*/ 33 w 34"/>
                  <a:gd name="T15" fmla="*/ 68 h 6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9"/>
                  <a:gd name="T26" fmla="*/ 34 w 3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9">
                    <a:moveTo>
                      <a:pt x="33" y="68"/>
                    </a:moveTo>
                    <a:lnTo>
                      <a:pt x="0" y="24"/>
                    </a:lnTo>
                    <a:lnTo>
                      <a:pt x="16" y="3"/>
                    </a:lnTo>
                    <a:lnTo>
                      <a:pt x="23" y="0"/>
                    </a:lnTo>
                    <a:lnTo>
                      <a:pt x="30" y="13"/>
                    </a:lnTo>
                    <a:lnTo>
                      <a:pt x="23" y="28"/>
                    </a:lnTo>
                    <a:lnTo>
                      <a:pt x="33" y="68"/>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1" name="Freeform 97"/>
              <p:cNvSpPr>
                <a:spLocks/>
              </p:cNvSpPr>
              <p:nvPr/>
            </p:nvSpPr>
            <p:spPr bwMode="auto">
              <a:xfrm>
                <a:off x="409" y="4882"/>
                <a:ext cx="92" cy="328"/>
              </a:xfrm>
              <a:custGeom>
                <a:avLst/>
                <a:gdLst>
                  <a:gd name="T0" fmla="*/ 59 w 92"/>
                  <a:gd name="T1" fmla="*/ 147 h 328"/>
                  <a:gd name="T2" fmla="*/ 46 w 92"/>
                  <a:gd name="T3" fmla="*/ 130 h 328"/>
                  <a:gd name="T4" fmla="*/ 28 w 92"/>
                  <a:gd name="T5" fmla="*/ 100 h 328"/>
                  <a:gd name="T6" fmla="*/ 25 w 92"/>
                  <a:gd name="T7" fmla="*/ 66 h 328"/>
                  <a:gd name="T8" fmla="*/ 28 w 92"/>
                  <a:gd name="T9" fmla="*/ 53 h 328"/>
                  <a:gd name="T10" fmla="*/ 39 w 92"/>
                  <a:gd name="T11" fmla="*/ 35 h 328"/>
                  <a:gd name="T12" fmla="*/ 53 w 92"/>
                  <a:gd name="T13" fmla="*/ 34 h 328"/>
                  <a:gd name="T14" fmla="*/ 51 w 92"/>
                  <a:gd name="T15" fmla="*/ 21 h 328"/>
                  <a:gd name="T16" fmla="*/ 65 w 92"/>
                  <a:gd name="T17" fmla="*/ 4 h 328"/>
                  <a:gd name="T18" fmla="*/ 11 w 92"/>
                  <a:gd name="T19" fmla="*/ 0 h 328"/>
                  <a:gd name="T20" fmla="*/ 20 w 92"/>
                  <a:gd name="T21" fmla="*/ 9 h 328"/>
                  <a:gd name="T22" fmla="*/ 6 w 92"/>
                  <a:gd name="T23" fmla="*/ 16 h 328"/>
                  <a:gd name="T24" fmla="*/ 3 w 92"/>
                  <a:gd name="T25" fmla="*/ 28 h 328"/>
                  <a:gd name="T26" fmla="*/ 0 w 92"/>
                  <a:gd name="T27" fmla="*/ 42 h 328"/>
                  <a:gd name="T28" fmla="*/ 3 w 92"/>
                  <a:gd name="T29" fmla="*/ 83 h 328"/>
                  <a:gd name="T30" fmla="*/ 16 w 92"/>
                  <a:gd name="T31" fmla="*/ 123 h 328"/>
                  <a:gd name="T32" fmla="*/ 33 w 92"/>
                  <a:gd name="T33" fmla="*/ 174 h 328"/>
                  <a:gd name="T34" fmla="*/ 36 w 92"/>
                  <a:gd name="T35" fmla="*/ 213 h 328"/>
                  <a:gd name="T36" fmla="*/ 38 w 92"/>
                  <a:gd name="T37" fmla="*/ 255 h 328"/>
                  <a:gd name="T38" fmla="*/ 20 w 92"/>
                  <a:gd name="T39" fmla="*/ 298 h 328"/>
                  <a:gd name="T40" fmla="*/ 21 w 92"/>
                  <a:gd name="T41" fmla="*/ 310 h 328"/>
                  <a:gd name="T42" fmla="*/ 35 w 92"/>
                  <a:gd name="T43" fmla="*/ 285 h 328"/>
                  <a:gd name="T44" fmla="*/ 42 w 92"/>
                  <a:gd name="T45" fmla="*/ 265 h 328"/>
                  <a:gd name="T46" fmla="*/ 39 w 92"/>
                  <a:gd name="T47" fmla="*/ 283 h 328"/>
                  <a:gd name="T48" fmla="*/ 23 w 92"/>
                  <a:gd name="T49" fmla="*/ 312 h 328"/>
                  <a:gd name="T50" fmla="*/ 28 w 92"/>
                  <a:gd name="T51" fmla="*/ 327 h 328"/>
                  <a:gd name="T52" fmla="*/ 38 w 92"/>
                  <a:gd name="T53" fmla="*/ 305 h 328"/>
                  <a:gd name="T54" fmla="*/ 47 w 92"/>
                  <a:gd name="T55" fmla="*/ 291 h 328"/>
                  <a:gd name="T56" fmla="*/ 48 w 92"/>
                  <a:gd name="T57" fmla="*/ 281 h 328"/>
                  <a:gd name="T58" fmla="*/ 57 w 92"/>
                  <a:gd name="T59" fmla="*/ 286 h 328"/>
                  <a:gd name="T60" fmla="*/ 63 w 92"/>
                  <a:gd name="T61" fmla="*/ 300 h 328"/>
                  <a:gd name="T62" fmla="*/ 60 w 92"/>
                  <a:gd name="T63" fmla="*/ 267 h 328"/>
                  <a:gd name="T64" fmla="*/ 68 w 92"/>
                  <a:gd name="T65" fmla="*/ 248 h 328"/>
                  <a:gd name="T66" fmla="*/ 57 w 92"/>
                  <a:gd name="T67" fmla="*/ 235 h 328"/>
                  <a:gd name="T68" fmla="*/ 52 w 92"/>
                  <a:gd name="T69" fmla="*/ 201 h 328"/>
                  <a:gd name="T70" fmla="*/ 78 w 92"/>
                  <a:gd name="T71" fmla="*/ 232 h 328"/>
                  <a:gd name="T72" fmla="*/ 91 w 92"/>
                  <a:gd name="T73" fmla="*/ 209 h 328"/>
                  <a:gd name="T74" fmla="*/ 88 w 92"/>
                  <a:gd name="T75" fmla="*/ 190 h 328"/>
                  <a:gd name="T76" fmla="*/ 84 w 92"/>
                  <a:gd name="T77" fmla="*/ 180 h 328"/>
                  <a:gd name="T78" fmla="*/ 59 w 92"/>
                  <a:gd name="T79" fmla="*/ 147 h 328"/>
                  <a:gd name="T80" fmla="*/ 59 w 92"/>
                  <a:gd name="T81" fmla="*/ 147 h 3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328"/>
                  <a:gd name="T125" fmla="*/ 92 w 92"/>
                  <a:gd name="T126" fmla="*/ 328 h 3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328">
                    <a:moveTo>
                      <a:pt x="59" y="147"/>
                    </a:moveTo>
                    <a:lnTo>
                      <a:pt x="46" y="130"/>
                    </a:lnTo>
                    <a:lnTo>
                      <a:pt x="28" y="100"/>
                    </a:lnTo>
                    <a:lnTo>
                      <a:pt x="25" y="66"/>
                    </a:lnTo>
                    <a:lnTo>
                      <a:pt x="28" y="53"/>
                    </a:lnTo>
                    <a:lnTo>
                      <a:pt x="39" y="35"/>
                    </a:lnTo>
                    <a:lnTo>
                      <a:pt x="53" y="34"/>
                    </a:lnTo>
                    <a:lnTo>
                      <a:pt x="51" y="21"/>
                    </a:lnTo>
                    <a:lnTo>
                      <a:pt x="65" y="4"/>
                    </a:lnTo>
                    <a:lnTo>
                      <a:pt x="11" y="0"/>
                    </a:lnTo>
                    <a:lnTo>
                      <a:pt x="20" y="9"/>
                    </a:lnTo>
                    <a:lnTo>
                      <a:pt x="6" y="16"/>
                    </a:lnTo>
                    <a:lnTo>
                      <a:pt x="3" y="28"/>
                    </a:lnTo>
                    <a:lnTo>
                      <a:pt x="0" y="42"/>
                    </a:lnTo>
                    <a:lnTo>
                      <a:pt x="3" y="83"/>
                    </a:lnTo>
                    <a:lnTo>
                      <a:pt x="16" y="123"/>
                    </a:lnTo>
                    <a:lnTo>
                      <a:pt x="33" y="174"/>
                    </a:lnTo>
                    <a:lnTo>
                      <a:pt x="36" y="213"/>
                    </a:lnTo>
                    <a:lnTo>
                      <a:pt x="38" y="255"/>
                    </a:lnTo>
                    <a:lnTo>
                      <a:pt x="20" y="298"/>
                    </a:lnTo>
                    <a:lnTo>
                      <a:pt x="21" y="310"/>
                    </a:lnTo>
                    <a:lnTo>
                      <a:pt x="35" y="285"/>
                    </a:lnTo>
                    <a:lnTo>
                      <a:pt x="42" y="265"/>
                    </a:lnTo>
                    <a:lnTo>
                      <a:pt x="39" y="283"/>
                    </a:lnTo>
                    <a:lnTo>
                      <a:pt x="23" y="312"/>
                    </a:lnTo>
                    <a:lnTo>
                      <a:pt x="28" y="327"/>
                    </a:lnTo>
                    <a:lnTo>
                      <a:pt x="38" y="305"/>
                    </a:lnTo>
                    <a:lnTo>
                      <a:pt x="47" y="291"/>
                    </a:lnTo>
                    <a:lnTo>
                      <a:pt x="48" y="281"/>
                    </a:lnTo>
                    <a:lnTo>
                      <a:pt x="57" y="286"/>
                    </a:lnTo>
                    <a:lnTo>
                      <a:pt x="63" y="300"/>
                    </a:lnTo>
                    <a:lnTo>
                      <a:pt x="60" y="267"/>
                    </a:lnTo>
                    <a:lnTo>
                      <a:pt x="68" y="248"/>
                    </a:lnTo>
                    <a:lnTo>
                      <a:pt x="57" y="235"/>
                    </a:lnTo>
                    <a:lnTo>
                      <a:pt x="52" y="201"/>
                    </a:lnTo>
                    <a:lnTo>
                      <a:pt x="78" y="232"/>
                    </a:lnTo>
                    <a:lnTo>
                      <a:pt x="91" y="209"/>
                    </a:lnTo>
                    <a:lnTo>
                      <a:pt x="88" y="190"/>
                    </a:lnTo>
                    <a:lnTo>
                      <a:pt x="84" y="180"/>
                    </a:lnTo>
                    <a:lnTo>
                      <a:pt x="59" y="147"/>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2" name="Freeform 98"/>
              <p:cNvSpPr>
                <a:spLocks/>
              </p:cNvSpPr>
              <p:nvPr/>
            </p:nvSpPr>
            <p:spPr bwMode="auto">
              <a:xfrm>
                <a:off x="389" y="4883"/>
                <a:ext cx="62" cy="356"/>
              </a:xfrm>
              <a:custGeom>
                <a:avLst/>
                <a:gdLst>
                  <a:gd name="T0" fmla="*/ 20 w 62"/>
                  <a:gd name="T1" fmla="*/ 15 h 356"/>
                  <a:gd name="T2" fmla="*/ 11 w 62"/>
                  <a:gd name="T3" fmla="*/ 38 h 356"/>
                  <a:gd name="T4" fmla="*/ 13 w 62"/>
                  <a:gd name="T5" fmla="*/ 62 h 356"/>
                  <a:gd name="T6" fmla="*/ 23 w 62"/>
                  <a:gd name="T7" fmla="*/ 98 h 356"/>
                  <a:gd name="T8" fmla="*/ 38 w 62"/>
                  <a:gd name="T9" fmla="*/ 140 h 356"/>
                  <a:gd name="T10" fmla="*/ 56 w 62"/>
                  <a:gd name="T11" fmla="*/ 195 h 356"/>
                  <a:gd name="T12" fmla="*/ 37 w 62"/>
                  <a:gd name="T13" fmla="*/ 160 h 356"/>
                  <a:gd name="T14" fmla="*/ 35 w 62"/>
                  <a:gd name="T15" fmla="*/ 205 h 356"/>
                  <a:gd name="T16" fmla="*/ 42 w 62"/>
                  <a:gd name="T17" fmla="*/ 231 h 356"/>
                  <a:gd name="T18" fmla="*/ 61 w 62"/>
                  <a:gd name="T19" fmla="*/ 258 h 356"/>
                  <a:gd name="T20" fmla="*/ 52 w 62"/>
                  <a:gd name="T21" fmla="*/ 276 h 356"/>
                  <a:gd name="T22" fmla="*/ 43 w 62"/>
                  <a:gd name="T23" fmla="*/ 295 h 356"/>
                  <a:gd name="T24" fmla="*/ 43 w 62"/>
                  <a:gd name="T25" fmla="*/ 315 h 356"/>
                  <a:gd name="T26" fmla="*/ 31 w 62"/>
                  <a:gd name="T27" fmla="*/ 355 h 356"/>
                  <a:gd name="T28" fmla="*/ 29 w 62"/>
                  <a:gd name="T29" fmla="*/ 300 h 356"/>
                  <a:gd name="T30" fmla="*/ 47 w 62"/>
                  <a:gd name="T31" fmla="*/ 260 h 356"/>
                  <a:gd name="T32" fmla="*/ 36 w 62"/>
                  <a:gd name="T33" fmla="*/ 264 h 356"/>
                  <a:gd name="T34" fmla="*/ 24 w 62"/>
                  <a:gd name="T35" fmla="*/ 283 h 356"/>
                  <a:gd name="T36" fmla="*/ 21 w 62"/>
                  <a:gd name="T37" fmla="*/ 276 h 356"/>
                  <a:gd name="T38" fmla="*/ 13 w 62"/>
                  <a:gd name="T39" fmla="*/ 287 h 356"/>
                  <a:gd name="T40" fmla="*/ 5 w 62"/>
                  <a:gd name="T41" fmla="*/ 287 h 356"/>
                  <a:gd name="T42" fmla="*/ 26 w 62"/>
                  <a:gd name="T43" fmla="*/ 259 h 356"/>
                  <a:gd name="T44" fmla="*/ 29 w 62"/>
                  <a:gd name="T45" fmla="*/ 237 h 356"/>
                  <a:gd name="T46" fmla="*/ 25 w 62"/>
                  <a:gd name="T47" fmla="*/ 193 h 356"/>
                  <a:gd name="T48" fmla="*/ 16 w 62"/>
                  <a:gd name="T49" fmla="*/ 135 h 356"/>
                  <a:gd name="T50" fmla="*/ 6 w 62"/>
                  <a:gd name="T51" fmla="*/ 76 h 356"/>
                  <a:gd name="T52" fmla="*/ 0 w 62"/>
                  <a:gd name="T53" fmla="*/ 44 h 356"/>
                  <a:gd name="T54" fmla="*/ 7 w 62"/>
                  <a:gd name="T55" fmla="*/ 24 h 356"/>
                  <a:gd name="T56" fmla="*/ 14 w 62"/>
                  <a:gd name="T57" fmla="*/ 9 h 356"/>
                  <a:gd name="T58" fmla="*/ 34 w 62"/>
                  <a:gd name="T59" fmla="*/ 0 h 356"/>
                  <a:gd name="T60" fmla="*/ 20 w 62"/>
                  <a:gd name="T61" fmla="*/ 15 h 356"/>
                  <a:gd name="T62" fmla="*/ 20 w 62"/>
                  <a:gd name="T63" fmla="*/ 15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356"/>
                  <a:gd name="T98" fmla="*/ 62 w 62"/>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356">
                    <a:moveTo>
                      <a:pt x="20" y="15"/>
                    </a:moveTo>
                    <a:lnTo>
                      <a:pt x="11" y="38"/>
                    </a:lnTo>
                    <a:lnTo>
                      <a:pt x="13" y="62"/>
                    </a:lnTo>
                    <a:lnTo>
                      <a:pt x="23" y="98"/>
                    </a:lnTo>
                    <a:lnTo>
                      <a:pt x="38" y="140"/>
                    </a:lnTo>
                    <a:lnTo>
                      <a:pt x="56" y="195"/>
                    </a:lnTo>
                    <a:lnTo>
                      <a:pt x="37" y="160"/>
                    </a:lnTo>
                    <a:lnTo>
                      <a:pt x="35" y="205"/>
                    </a:lnTo>
                    <a:lnTo>
                      <a:pt x="42" y="231"/>
                    </a:lnTo>
                    <a:lnTo>
                      <a:pt x="61" y="258"/>
                    </a:lnTo>
                    <a:lnTo>
                      <a:pt x="52" y="276"/>
                    </a:lnTo>
                    <a:lnTo>
                      <a:pt x="43" y="295"/>
                    </a:lnTo>
                    <a:lnTo>
                      <a:pt x="43" y="315"/>
                    </a:lnTo>
                    <a:lnTo>
                      <a:pt x="31" y="355"/>
                    </a:lnTo>
                    <a:lnTo>
                      <a:pt x="29" y="300"/>
                    </a:lnTo>
                    <a:lnTo>
                      <a:pt x="47" y="260"/>
                    </a:lnTo>
                    <a:lnTo>
                      <a:pt x="36" y="264"/>
                    </a:lnTo>
                    <a:lnTo>
                      <a:pt x="24" y="283"/>
                    </a:lnTo>
                    <a:lnTo>
                      <a:pt x="21" y="276"/>
                    </a:lnTo>
                    <a:lnTo>
                      <a:pt x="13" y="287"/>
                    </a:lnTo>
                    <a:lnTo>
                      <a:pt x="5" y="287"/>
                    </a:lnTo>
                    <a:lnTo>
                      <a:pt x="26" y="259"/>
                    </a:lnTo>
                    <a:lnTo>
                      <a:pt x="29" y="237"/>
                    </a:lnTo>
                    <a:lnTo>
                      <a:pt x="25" y="193"/>
                    </a:lnTo>
                    <a:lnTo>
                      <a:pt x="16" y="135"/>
                    </a:lnTo>
                    <a:lnTo>
                      <a:pt x="6" y="76"/>
                    </a:lnTo>
                    <a:lnTo>
                      <a:pt x="0" y="44"/>
                    </a:lnTo>
                    <a:lnTo>
                      <a:pt x="7" y="24"/>
                    </a:lnTo>
                    <a:lnTo>
                      <a:pt x="14" y="9"/>
                    </a:lnTo>
                    <a:lnTo>
                      <a:pt x="34" y="0"/>
                    </a:lnTo>
                    <a:lnTo>
                      <a:pt x="20" y="15"/>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3" name="Freeform 99"/>
              <p:cNvSpPr>
                <a:spLocks/>
              </p:cNvSpPr>
              <p:nvPr/>
            </p:nvSpPr>
            <p:spPr bwMode="auto">
              <a:xfrm>
                <a:off x="430" y="5166"/>
                <a:ext cx="97" cy="201"/>
              </a:xfrm>
              <a:custGeom>
                <a:avLst/>
                <a:gdLst>
                  <a:gd name="T0" fmla="*/ 23 w 97"/>
                  <a:gd name="T1" fmla="*/ 18 h 201"/>
                  <a:gd name="T2" fmla="*/ 22 w 97"/>
                  <a:gd name="T3" fmla="*/ 35 h 201"/>
                  <a:gd name="T4" fmla="*/ 13 w 97"/>
                  <a:gd name="T5" fmla="*/ 54 h 201"/>
                  <a:gd name="T6" fmla="*/ 9 w 97"/>
                  <a:gd name="T7" fmla="*/ 31 h 201"/>
                  <a:gd name="T8" fmla="*/ 0 w 97"/>
                  <a:gd name="T9" fmla="*/ 13 h 201"/>
                  <a:gd name="T10" fmla="*/ 0 w 97"/>
                  <a:gd name="T11" fmla="*/ 38 h 201"/>
                  <a:gd name="T12" fmla="*/ 18 w 97"/>
                  <a:gd name="T13" fmla="*/ 97 h 201"/>
                  <a:gd name="T14" fmla="*/ 28 w 97"/>
                  <a:gd name="T15" fmla="*/ 133 h 201"/>
                  <a:gd name="T16" fmla="*/ 31 w 97"/>
                  <a:gd name="T17" fmla="*/ 165 h 201"/>
                  <a:gd name="T18" fmla="*/ 35 w 97"/>
                  <a:gd name="T19" fmla="*/ 180 h 201"/>
                  <a:gd name="T20" fmla="*/ 42 w 97"/>
                  <a:gd name="T21" fmla="*/ 180 h 201"/>
                  <a:gd name="T22" fmla="*/ 47 w 97"/>
                  <a:gd name="T23" fmla="*/ 190 h 201"/>
                  <a:gd name="T24" fmla="*/ 54 w 97"/>
                  <a:gd name="T25" fmla="*/ 198 h 201"/>
                  <a:gd name="T26" fmla="*/ 86 w 97"/>
                  <a:gd name="T27" fmla="*/ 200 h 201"/>
                  <a:gd name="T28" fmla="*/ 80 w 97"/>
                  <a:gd name="T29" fmla="*/ 189 h 201"/>
                  <a:gd name="T30" fmla="*/ 70 w 97"/>
                  <a:gd name="T31" fmla="*/ 181 h 201"/>
                  <a:gd name="T32" fmla="*/ 79 w 97"/>
                  <a:gd name="T33" fmla="*/ 179 h 201"/>
                  <a:gd name="T34" fmla="*/ 96 w 97"/>
                  <a:gd name="T35" fmla="*/ 194 h 201"/>
                  <a:gd name="T36" fmla="*/ 79 w 97"/>
                  <a:gd name="T37" fmla="*/ 171 h 201"/>
                  <a:gd name="T38" fmla="*/ 70 w 97"/>
                  <a:gd name="T39" fmla="*/ 176 h 201"/>
                  <a:gd name="T40" fmla="*/ 54 w 97"/>
                  <a:gd name="T41" fmla="*/ 185 h 201"/>
                  <a:gd name="T42" fmla="*/ 50 w 97"/>
                  <a:gd name="T43" fmla="*/ 184 h 201"/>
                  <a:gd name="T44" fmla="*/ 45 w 97"/>
                  <a:gd name="T45" fmla="*/ 168 h 201"/>
                  <a:gd name="T46" fmla="*/ 41 w 97"/>
                  <a:gd name="T47" fmla="*/ 172 h 201"/>
                  <a:gd name="T48" fmla="*/ 37 w 97"/>
                  <a:gd name="T49" fmla="*/ 169 h 201"/>
                  <a:gd name="T50" fmla="*/ 36 w 97"/>
                  <a:gd name="T51" fmla="*/ 152 h 201"/>
                  <a:gd name="T52" fmla="*/ 23 w 97"/>
                  <a:gd name="T53" fmla="*/ 97 h 201"/>
                  <a:gd name="T54" fmla="*/ 17 w 97"/>
                  <a:gd name="T55" fmla="*/ 78 h 201"/>
                  <a:gd name="T56" fmla="*/ 21 w 97"/>
                  <a:gd name="T57" fmla="*/ 71 h 201"/>
                  <a:gd name="T58" fmla="*/ 28 w 97"/>
                  <a:gd name="T59" fmla="*/ 90 h 201"/>
                  <a:gd name="T60" fmla="*/ 33 w 97"/>
                  <a:gd name="T61" fmla="*/ 125 h 201"/>
                  <a:gd name="T62" fmla="*/ 33 w 97"/>
                  <a:gd name="T63" fmla="*/ 79 h 201"/>
                  <a:gd name="T64" fmla="*/ 41 w 97"/>
                  <a:gd name="T65" fmla="*/ 79 h 201"/>
                  <a:gd name="T66" fmla="*/ 44 w 97"/>
                  <a:gd name="T67" fmla="*/ 91 h 201"/>
                  <a:gd name="T68" fmla="*/ 50 w 97"/>
                  <a:gd name="T69" fmla="*/ 123 h 201"/>
                  <a:gd name="T70" fmla="*/ 55 w 97"/>
                  <a:gd name="T71" fmla="*/ 141 h 201"/>
                  <a:gd name="T72" fmla="*/ 60 w 97"/>
                  <a:gd name="T73" fmla="*/ 153 h 201"/>
                  <a:gd name="T74" fmla="*/ 74 w 97"/>
                  <a:gd name="T75" fmla="*/ 168 h 201"/>
                  <a:gd name="T76" fmla="*/ 61 w 97"/>
                  <a:gd name="T77" fmla="*/ 147 h 201"/>
                  <a:gd name="T78" fmla="*/ 51 w 97"/>
                  <a:gd name="T79" fmla="*/ 110 h 201"/>
                  <a:gd name="T80" fmla="*/ 49 w 97"/>
                  <a:gd name="T81" fmla="*/ 82 h 201"/>
                  <a:gd name="T82" fmla="*/ 49 w 97"/>
                  <a:gd name="T83" fmla="*/ 60 h 201"/>
                  <a:gd name="T84" fmla="*/ 60 w 97"/>
                  <a:gd name="T85" fmla="*/ 28 h 201"/>
                  <a:gd name="T86" fmla="*/ 47 w 97"/>
                  <a:gd name="T87" fmla="*/ 49 h 201"/>
                  <a:gd name="T88" fmla="*/ 40 w 97"/>
                  <a:gd name="T89" fmla="*/ 55 h 201"/>
                  <a:gd name="T90" fmla="*/ 33 w 97"/>
                  <a:gd name="T91" fmla="*/ 57 h 201"/>
                  <a:gd name="T92" fmla="*/ 28 w 97"/>
                  <a:gd name="T93" fmla="*/ 46 h 201"/>
                  <a:gd name="T94" fmla="*/ 25 w 97"/>
                  <a:gd name="T95" fmla="*/ 52 h 201"/>
                  <a:gd name="T96" fmla="*/ 23 w 97"/>
                  <a:gd name="T97" fmla="*/ 43 h 201"/>
                  <a:gd name="T98" fmla="*/ 28 w 97"/>
                  <a:gd name="T99" fmla="*/ 21 h 201"/>
                  <a:gd name="T100" fmla="*/ 25 w 97"/>
                  <a:gd name="T101" fmla="*/ 0 h 201"/>
                  <a:gd name="T102" fmla="*/ 22 w 97"/>
                  <a:gd name="T103" fmla="*/ 11 h 201"/>
                  <a:gd name="T104" fmla="*/ 23 w 97"/>
                  <a:gd name="T105" fmla="*/ 18 h 201"/>
                  <a:gd name="T106" fmla="*/ 23 w 97"/>
                  <a:gd name="T107" fmla="*/ 1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
                  <a:gd name="T163" fmla="*/ 0 h 201"/>
                  <a:gd name="T164" fmla="*/ 97 w 97"/>
                  <a:gd name="T165" fmla="*/ 201 h 2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 h="201">
                    <a:moveTo>
                      <a:pt x="23" y="18"/>
                    </a:moveTo>
                    <a:lnTo>
                      <a:pt x="22" y="35"/>
                    </a:lnTo>
                    <a:lnTo>
                      <a:pt x="13" y="54"/>
                    </a:lnTo>
                    <a:lnTo>
                      <a:pt x="9" y="31"/>
                    </a:lnTo>
                    <a:lnTo>
                      <a:pt x="0" y="13"/>
                    </a:lnTo>
                    <a:lnTo>
                      <a:pt x="0" y="38"/>
                    </a:lnTo>
                    <a:lnTo>
                      <a:pt x="18" y="97"/>
                    </a:lnTo>
                    <a:lnTo>
                      <a:pt x="28" y="133"/>
                    </a:lnTo>
                    <a:lnTo>
                      <a:pt x="31" y="165"/>
                    </a:lnTo>
                    <a:lnTo>
                      <a:pt x="35" y="180"/>
                    </a:lnTo>
                    <a:lnTo>
                      <a:pt x="42" y="180"/>
                    </a:lnTo>
                    <a:lnTo>
                      <a:pt x="47" y="190"/>
                    </a:lnTo>
                    <a:lnTo>
                      <a:pt x="54" y="198"/>
                    </a:lnTo>
                    <a:lnTo>
                      <a:pt x="86" y="200"/>
                    </a:lnTo>
                    <a:lnTo>
                      <a:pt x="80" y="189"/>
                    </a:lnTo>
                    <a:lnTo>
                      <a:pt x="70" y="181"/>
                    </a:lnTo>
                    <a:lnTo>
                      <a:pt x="79" y="179"/>
                    </a:lnTo>
                    <a:lnTo>
                      <a:pt x="96" y="194"/>
                    </a:lnTo>
                    <a:lnTo>
                      <a:pt x="79" y="171"/>
                    </a:lnTo>
                    <a:lnTo>
                      <a:pt x="70" y="176"/>
                    </a:lnTo>
                    <a:lnTo>
                      <a:pt x="54" y="185"/>
                    </a:lnTo>
                    <a:lnTo>
                      <a:pt x="50" y="184"/>
                    </a:lnTo>
                    <a:lnTo>
                      <a:pt x="45" y="168"/>
                    </a:lnTo>
                    <a:lnTo>
                      <a:pt x="41" y="172"/>
                    </a:lnTo>
                    <a:lnTo>
                      <a:pt x="37" y="169"/>
                    </a:lnTo>
                    <a:lnTo>
                      <a:pt x="36" y="152"/>
                    </a:lnTo>
                    <a:lnTo>
                      <a:pt x="23" y="97"/>
                    </a:lnTo>
                    <a:lnTo>
                      <a:pt x="17" y="78"/>
                    </a:lnTo>
                    <a:lnTo>
                      <a:pt x="21" y="71"/>
                    </a:lnTo>
                    <a:lnTo>
                      <a:pt x="28" y="90"/>
                    </a:lnTo>
                    <a:lnTo>
                      <a:pt x="33" y="125"/>
                    </a:lnTo>
                    <a:lnTo>
                      <a:pt x="33" y="79"/>
                    </a:lnTo>
                    <a:lnTo>
                      <a:pt x="41" y="79"/>
                    </a:lnTo>
                    <a:lnTo>
                      <a:pt x="44" y="91"/>
                    </a:lnTo>
                    <a:lnTo>
                      <a:pt x="50" y="123"/>
                    </a:lnTo>
                    <a:lnTo>
                      <a:pt x="55" y="141"/>
                    </a:lnTo>
                    <a:lnTo>
                      <a:pt x="60" y="153"/>
                    </a:lnTo>
                    <a:lnTo>
                      <a:pt x="74" y="168"/>
                    </a:lnTo>
                    <a:lnTo>
                      <a:pt x="61" y="147"/>
                    </a:lnTo>
                    <a:lnTo>
                      <a:pt x="51" y="110"/>
                    </a:lnTo>
                    <a:lnTo>
                      <a:pt x="49" y="82"/>
                    </a:lnTo>
                    <a:lnTo>
                      <a:pt x="49" y="60"/>
                    </a:lnTo>
                    <a:lnTo>
                      <a:pt x="60" y="28"/>
                    </a:lnTo>
                    <a:lnTo>
                      <a:pt x="47" y="49"/>
                    </a:lnTo>
                    <a:lnTo>
                      <a:pt x="40" y="55"/>
                    </a:lnTo>
                    <a:lnTo>
                      <a:pt x="33" y="57"/>
                    </a:lnTo>
                    <a:lnTo>
                      <a:pt x="28" y="46"/>
                    </a:lnTo>
                    <a:lnTo>
                      <a:pt x="25" y="52"/>
                    </a:lnTo>
                    <a:lnTo>
                      <a:pt x="23" y="43"/>
                    </a:lnTo>
                    <a:lnTo>
                      <a:pt x="28" y="21"/>
                    </a:lnTo>
                    <a:lnTo>
                      <a:pt x="25" y="0"/>
                    </a:lnTo>
                    <a:lnTo>
                      <a:pt x="22" y="11"/>
                    </a:lnTo>
                    <a:lnTo>
                      <a:pt x="23" y="18"/>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4" name="Freeform 100"/>
              <p:cNvSpPr>
                <a:spLocks/>
              </p:cNvSpPr>
              <p:nvPr/>
            </p:nvSpPr>
            <p:spPr bwMode="auto">
              <a:xfrm>
                <a:off x="474" y="5078"/>
                <a:ext cx="170" cy="144"/>
              </a:xfrm>
              <a:custGeom>
                <a:avLst/>
                <a:gdLst>
                  <a:gd name="T0" fmla="*/ 165 w 170"/>
                  <a:gd name="T1" fmla="*/ 64 h 144"/>
                  <a:gd name="T2" fmla="*/ 144 w 170"/>
                  <a:gd name="T3" fmla="*/ 66 h 144"/>
                  <a:gd name="T4" fmla="*/ 123 w 170"/>
                  <a:gd name="T5" fmla="*/ 62 h 144"/>
                  <a:gd name="T6" fmla="*/ 108 w 170"/>
                  <a:gd name="T7" fmla="*/ 61 h 144"/>
                  <a:gd name="T8" fmla="*/ 95 w 170"/>
                  <a:gd name="T9" fmla="*/ 74 h 144"/>
                  <a:gd name="T10" fmla="*/ 85 w 170"/>
                  <a:gd name="T11" fmla="*/ 79 h 144"/>
                  <a:gd name="T12" fmla="*/ 73 w 170"/>
                  <a:gd name="T13" fmla="*/ 81 h 144"/>
                  <a:gd name="T14" fmla="*/ 67 w 170"/>
                  <a:gd name="T15" fmla="*/ 81 h 144"/>
                  <a:gd name="T16" fmla="*/ 66 w 170"/>
                  <a:gd name="T17" fmla="*/ 93 h 144"/>
                  <a:gd name="T18" fmla="*/ 70 w 170"/>
                  <a:gd name="T19" fmla="*/ 94 h 144"/>
                  <a:gd name="T20" fmla="*/ 71 w 170"/>
                  <a:gd name="T21" fmla="*/ 85 h 144"/>
                  <a:gd name="T22" fmla="*/ 72 w 170"/>
                  <a:gd name="T23" fmla="*/ 91 h 144"/>
                  <a:gd name="T24" fmla="*/ 72 w 170"/>
                  <a:gd name="T25" fmla="*/ 96 h 144"/>
                  <a:gd name="T26" fmla="*/ 70 w 170"/>
                  <a:gd name="T27" fmla="*/ 99 h 144"/>
                  <a:gd name="T28" fmla="*/ 66 w 170"/>
                  <a:gd name="T29" fmla="*/ 97 h 144"/>
                  <a:gd name="T30" fmla="*/ 63 w 170"/>
                  <a:gd name="T31" fmla="*/ 90 h 144"/>
                  <a:gd name="T32" fmla="*/ 60 w 170"/>
                  <a:gd name="T33" fmla="*/ 81 h 144"/>
                  <a:gd name="T34" fmla="*/ 52 w 170"/>
                  <a:gd name="T35" fmla="*/ 79 h 144"/>
                  <a:gd name="T36" fmla="*/ 37 w 170"/>
                  <a:gd name="T37" fmla="*/ 79 h 144"/>
                  <a:gd name="T38" fmla="*/ 25 w 170"/>
                  <a:gd name="T39" fmla="*/ 101 h 144"/>
                  <a:gd name="T40" fmla="*/ 8 w 170"/>
                  <a:gd name="T41" fmla="*/ 132 h 144"/>
                  <a:gd name="T42" fmla="*/ 0 w 170"/>
                  <a:gd name="T43" fmla="*/ 143 h 144"/>
                  <a:gd name="T44" fmla="*/ 12 w 170"/>
                  <a:gd name="T45" fmla="*/ 115 h 144"/>
                  <a:gd name="T46" fmla="*/ 31 w 170"/>
                  <a:gd name="T47" fmla="*/ 84 h 144"/>
                  <a:gd name="T48" fmla="*/ 35 w 170"/>
                  <a:gd name="T49" fmla="*/ 70 h 144"/>
                  <a:gd name="T50" fmla="*/ 47 w 170"/>
                  <a:gd name="T51" fmla="*/ 41 h 144"/>
                  <a:gd name="T52" fmla="*/ 66 w 170"/>
                  <a:gd name="T53" fmla="*/ 10 h 144"/>
                  <a:gd name="T54" fmla="*/ 74 w 170"/>
                  <a:gd name="T55" fmla="*/ 5 h 144"/>
                  <a:gd name="T56" fmla="*/ 88 w 170"/>
                  <a:gd name="T57" fmla="*/ 0 h 144"/>
                  <a:gd name="T58" fmla="*/ 104 w 170"/>
                  <a:gd name="T59" fmla="*/ 1 h 144"/>
                  <a:gd name="T60" fmla="*/ 84 w 170"/>
                  <a:gd name="T61" fmla="*/ 8 h 144"/>
                  <a:gd name="T62" fmla="*/ 71 w 170"/>
                  <a:gd name="T63" fmla="*/ 17 h 144"/>
                  <a:gd name="T64" fmla="*/ 54 w 170"/>
                  <a:gd name="T65" fmla="*/ 37 h 144"/>
                  <a:gd name="T66" fmla="*/ 51 w 170"/>
                  <a:gd name="T67" fmla="*/ 59 h 144"/>
                  <a:gd name="T68" fmla="*/ 54 w 170"/>
                  <a:gd name="T69" fmla="*/ 63 h 144"/>
                  <a:gd name="T70" fmla="*/ 58 w 170"/>
                  <a:gd name="T71" fmla="*/ 68 h 144"/>
                  <a:gd name="T72" fmla="*/ 71 w 170"/>
                  <a:gd name="T73" fmla="*/ 73 h 144"/>
                  <a:gd name="T74" fmla="*/ 82 w 170"/>
                  <a:gd name="T75" fmla="*/ 73 h 144"/>
                  <a:gd name="T76" fmla="*/ 95 w 170"/>
                  <a:gd name="T77" fmla="*/ 66 h 144"/>
                  <a:gd name="T78" fmla="*/ 107 w 170"/>
                  <a:gd name="T79" fmla="*/ 58 h 144"/>
                  <a:gd name="T80" fmla="*/ 110 w 170"/>
                  <a:gd name="T81" fmla="*/ 46 h 144"/>
                  <a:gd name="T82" fmla="*/ 122 w 170"/>
                  <a:gd name="T83" fmla="*/ 56 h 144"/>
                  <a:gd name="T84" fmla="*/ 131 w 170"/>
                  <a:gd name="T85" fmla="*/ 59 h 144"/>
                  <a:gd name="T86" fmla="*/ 150 w 170"/>
                  <a:gd name="T87" fmla="*/ 57 h 144"/>
                  <a:gd name="T88" fmla="*/ 169 w 170"/>
                  <a:gd name="T89" fmla="*/ 54 h 144"/>
                  <a:gd name="T90" fmla="*/ 165 w 170"/>
                  <a:gd name="T91" fmla="*/ 64 h 144"/>
                  <a:gd name="T92" fmla="*/ 165 w 170"/>
                  <a:gd name="T93" fmla="*/ 64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144"/>
                  <a:gd name="T143" fmla="*/ 170 w 170"/>
                  <a:gd name="T144" fmla="*/ 144 h 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144">
                    <a:moveTo>
                      <a:pt x="165" y="64"/>
                    </a:moveTo>
                    <a:lnTo>
                      <a:pt x="144" y="66"/>
                    </a:lnTo>
                    <a:lnTo>
                      <a:pt x="123" y="62"/>
                    </a:lnTo>
                    <a:lnTo>
                      <a:pt x="108" y="61"/>
                    </a:lnTo>
                    <a:lnTo>
                      <a:pt x="95" y="74"/>
                    </a:lnTo>
                    <a:lnTo>
                      <a:pt x="85" y="79"/>
                    </a:lnTo>
                    <a:lnTo>
                      <a:pt x="73" y="81"/>
                    </a:lnTo>
                    <a:lnTo>
                      <a:pt x="67" y="81"/>
                    </a:lnTo>
                    <a:lnTo>
                      <a:pt x="66" y="93"/>
                    </a:lnTo>
                    <a:lnTo>
                      <a:pt x="70" y="94"/>
                    </a:lnTo>
                    <a:lnTo>
                      <a:pt x="71" y="85"/>
                    </a:lnTo>
                    <a:lnTo>
                      <a:pt x="72" y="91"/>
                    </a:lnTo>
                    <a:lnTo>
                      <a:pt x="72" y="96"/>
                    </a:lnTo>
                    <a:lnTo>
                      <a:pt x="70" y="99"/>
                    </a:lnTo>
                    <a:lnTo>
                      <a:pt x="66" y="97"/>
                    </a:lnTo>
                    <a:lnTo>
                      <a:pt x="63" y="90"/>
                    </a:lnTo>
                    <a:lnTo>
                      <a:pt x="60" y="81"/>
                    </a:lnTo>
                    <a:lnTo>
                      <a:pt x="52" y="79"/>
                    </a:lnTo>
                    <a:lnTo>
                      <a:pt x="37" y="79"/>
                    </a:lnTo>
                    <a:lnTo>
                      <a:pt x="25" y="101"/>
                    </a:lnTo>
                    <a:lnTo>
                      <a:pt x="8" y="132"/>
                    </a:lnTo>
                    <a:lnTo>
                      <a:pt x="0" y="143"/>
                    </a:lnTo>
                    <a:lnTo>
                      <a:pt x="12" y="115"/>
                    </a:lnTo>
                    <a:lnTo>
                      <a:pt x="31" y="84"/>
                    </a:lnTo>
                    <a:lnTo>
                      <a:pt x="35" y="70"/>
                    </a:lnTo>
                    <a:lnTo>
                      <a:pt x="47" y="41"/>
                    </a:lnTo>
                    <a:lnTo>
                      <a:pt x="66" y="10"/>
                    </a:lnTo>
                    <a:lnTo>
                      <a:pt x="74" y="5"/>
                    </a:lnTo>
                    <a:lnTo>
                      <a:pt x="88" y="0"/>
                    </a:lnTo>
                    <a:lnTo>
                      <a:pt x="104" y="1"/>
                    </a:lnTo>
                    <a:lnTo>
                      <a:pt x="84" y="8"/>
                    </a:lnTo>
                    <a:lnTo>
                      <a:pt x="71" y="17"/>
                    </a:lnTo>
                    <a:lnTo>
                      <a:pt x="54" y="37"/>
                    </a:lnTo>
                    <a:lnTo>
                      <a:pt x="51" y="59"/>
                    </a:lnTo>
                    <a:lnTo>
                      <a:pt x="54" y="63"/>
                    </a:lnTo>
                    <a:lnTo>
                      <a:pt x="58" y="68"/>
                    </a:lnTo>
                    <a:lnTo>
                      <a:pt x="71" y="73"/>
                    </a:lnTo>
                    <a:lnTo>
                      <a:pt x="82" y="73"/>
                    </a:lnTo>
                    <a:lnTo>
                      <a:pt x="95" y="66"/>
                    </a:lnTo>
                    <a:lnTo>
                      <a:pt x="107" y="58"/>
                    </a:lnTo>
                    <a:lnTo>
                      <a:pt x="110" y="46"/>
                    </a:lnTo>
                    <a:lnTo>
                      <a:pt x="122" y="56"/>
                    </a:lnTo>
                    <a:lnTo>
                      <a:pt x="131" y="59"/>
                    </a:lnTo>
                    <a:lnTo>
                      <a:pt x="150" y="57"/>
                    </a:lnTo>
                    <a:lnTo>
                      <a:pt x="169" y="54"/>
                    </a:lnTo>
                    <a:lnTo>
                      <a:pt x="165" y="6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5" name="Freeform 101"/>
              <p:cNvSpPr>
                <a:spLocks/>
              </p:cNvSpPr>
              <p:nvPr/>
            </p:nvSpPr>
            <p:spPr bwMode="auto">
              <a:xfrm>
                <a:off x="409" y="5193"/>
                <a:ext cx="53" cy="153"/>
              </a:xfrm>
              <a:custGeom>
                <a:avLst/>
                <a:gdLst>
                  <a:gd name="T0" fmla="*/ 23 w 53"/>
                  <a:gd name="T1" fmla="*/ 11 h 153"/>
                  <a:gd name="T2" fmla="*/ 15 w 53"/>
                  <a:gd name="T3" fmla="*/ 40 h 153"/>
                  <a:gd name="T4" fmla="*/ 12 w 53"/>
                  <a:gd name="T5" fmla="*/ 57 h 153"/>
                  <a:gd name="T6" fmla="*/ 15 w 53"/>
                  <a:gd name="T7" fmla="*/ 81 h 153"/>
                  <a:gd name="T8" fmla="*/ 20 w 53"/>
                  <a:gd name="T9" fmla="*/ 105 h 153"/>
                  <a:gd name="T10" fmla="*/ 19 w 53"/>
                  <a:gd name="T11" fmla="*/ 113 h 153"/>
                  <a:gd name="T12" fmla="*/ 33 w 53"/>
                  <a:gd name="T13" fmla="*/ 127 h 153"/>
                  <a:gd name="T14" fmla="*/ 42 w 53"/>
                  <a:gd name="T15" fmla="*/ 134 h 153"/>
                  <a:gd name="T16" fmla="*/ 52 w 53"/>
                  <a:gd name="T17" fmla="*/ 147 h 153"/>
                  <a:gd name="T18" fmla="*/ 48 w 53"/>
                  <a:gd name="T19" fmla="*/ 152 h 153"/>
                  <a:gd name="T20" fmla="*/ 45 w 53"/>
                  <a:gd name="T21" fmla="*/ 142 h 153"/>
                  <a:gd name="T22" fmla="*/ 34 w 53"/>
                  <a:gd name="T23" fmla="*/ 133 h 153"/>
                  <a:gd name="T24" fmla="*/ 28 w 53"/>
                  <a:gd name="T25" fmla="*/ 137 h 153"/>
                  <a:gd name="T26" fmla="*/ 43 w 53"/>
                  <a:gd name="T27" fmla="*/ 152 h 153"/>
                  <a:gd name="T28" fmla="*/ 24 w 53"/>
                  <a:gd name="T29" fmla="*/ 152 h 153"/>
                  <a:gd name="T30" fmla="*/ 13 w 53"/>
                  <a:gd name="T31" fmla="*/ 152 h 153"/>
                  <a:gd name="T32" fmla="*/ 0 w 53"/>
                  <a:gd name="T33" fmla="*/ 137 h 153"/>
                  <a:gd name="T34" fmla="*/ 4 w 53"/>
                  <a:gd name="T35" fmla="*/ 137 h 153"/>
                  <a:gd name="T36" fmla="*/ 27 w 53"/>
                  <a:gd name="T37" fmla="*/ 134 h 153"/>
                  <a:gd name="T38" fmla="*/ 31 w 53"/>
                  <a:gd name="T39" fmla="*/ 131 h 153"/>
                  <a:gd name="T40" fmla="*/ 18 w 53"/>
                  <a:gd name="T41" fmla="*/ 116 h 153"/>
                  <a:gd name="T42" fmla="*/ 17 w 53"/>
                  <a:gd name="T43" fmla="*/ 108 h 153"/>
                  <a:gd name="T44" fmla="*/ 16 w 53"/>
                  <a:gd name="T45" fmla="*/ 97 h 153"/>
                  <a:gd name="T46" fmla="*/ 11 w 53"/>
                  <a:gd name="T47" fmla="*/ 82 h 153"/>
                  <a:gd name="T48" fmla="*/ 8 w 53"/>
                  <a:gd name="T49" fmla="*/ 57 h 153"/>
                  <a:gd name="T50" fmla="*/ 12 w 53"/>
                  <a:gd name="T51" fmla="*/ 35 h 153"/>
                  <a:gd name="T52" fmla="*/ 19 w 53"/>
                  <a:gd name="T53" fmla="*/ 13 h 153"/>
                  <a:gd name="T54" fmla="*/ 23 w 53"/>
                  <a:gd name="T55" fmla="*/ 0 h 153"/>
                  <a:gd name="T56" fmla="*/ 23 w 53"/>
                  <a:gd name="T57" fmla="*/ 11 h 153"/>
                  <a:gd name="T58" fmla="*/ 23 w 53"/>
                  <a:gd name="T59" fmla="*/ 11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153"/>
                  <a:gd name="T92" fmla="*/ 53 w 5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153">
                    <a:moveTo>
                      <a:pt x="23" y="11"/>
                    </a:moveTo>
                    <a:lnTo>
                      <a:pt x="15" y="40"/>
                    </a:lnTo>
                    <a:lnTo>
                      <a:pt x="12" y="57"/>
                    </a:lnTo>
                    <a:lnTo>
                      <a:pt x="15" y="81"/>
                    </a:lnTo>
                    <a:lnTo>
                      <a:pt x="20" y="105"/>
                    </a:lnTo>
                    <a:lnTo>
                      <a:pt x="19" y="113"/>
                    </a:lnTo>
                    <a:lnTo>
                      <a:pt x="33" y="127"/>
                    </a:lnTo>
                    <a:lnTo>
                      <a:pt x="42" y="134"/>
                    </a:lnTo>
                    <a:lnTo>
                      <a:pt x="52" y="147"/>
                    </a:lnTo>
                    <a:lnTo>
                      <a:pt x="48" y="152"/>
                    </a:lnTo>
                    <a:lnTo>
                      <a:pt x="45" y="142"/>
                    </a:lnTo>
                    <a:lnTo>
                      <a:pt x="34" y="133"/>
                    </a:lnTo>
                    <a:lnTo>
                      <a:pt x="28" y="137"/>
                    </a:lnTo>
                    <a:lnTo>
                      <a:pt x="43" y="152"/>
                    </a:lnTo>
                    <a:lnTo>
                      <a:pt x="24" y="152"/>
                    </a:lnTo>
                    <a:lnTo>
                      <a:pt x="13" y="152"/>
                    </a:lnTo>
                    <a:lnTo>
                      <a:pt x="0" y="137"/>
                    </a:lnTo>
                    <a:lnTo>
                      <a:pt x="4" y="137"/>
                    </a:lnTo>
                    <a:lnTo>
                      <a:pt x="27" y="134"/>
                    </a:lnTo>
                    <a:lnTo>
                      <a:pt x="31" y="131"/>
                    </a:lnTo>
                    <a:lnTo>
                      <a:pt x="18" y="116"/>
                    </a:lnTo>
                    <a:lnTo>
                      <a:pt x="17" y="108"/>
                    </a:lnTo>
                    <a:lnTo>
                      <a:pt x="16" y="97"/>
                    </a:lnTo>
                    <a:lnTo>
                      <a:pt x="11" y="82"/>
                    </a:lnTo>
                    <a:lnTo>
                      <a:pt x="8" y="57"/>
                    </a:lnTo>
                    <a:lnTo>
                      <a:pt x="12" y="35"/>
                    </a:lnTo>
                    <a:lnTo>
                      <a:pt x="19" y="13"/>
                    </a:lnTo>
                    <a:lnTo>
                      <a:pt x="23" y="0"/>
                    </a:lnTo>
                    <a:lnTo>
                      <a:pt x="23" y="11"/>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6" name="Freeform 102"/>
              <p:cNvSpPr>
                <a:spLocks/>
              </p:cNvSpPr>
              <p:nvPr/>
            </p:nvSpPr>
            <p:spPr bwMode="auto">
              <a:xfrm>
                <a:off x="393" y="5257"/>
                <a:ext cx="35" cy="88"/>
              </a:xfrm>
              <a:custGeom>
                <a:avLst/>
                <a:gdLst>
                  <a:gd name="T0" fmla="*/ 18 w 35"/>
                  <a:gd name="T1" fmla="*/ 74 h 88"/>
                  <a:gd name="T2" fmla="*/ 17 w 35"/>
                  <a:gd name="T3" fmla="*/ 65 h 88"/>
                  <a:gd name="T4" fmla="*/ 15 w 35"/>
                  <a:gd name="T5" fmla="*/ 58 h 88"/>
                  <a:gd name="T6" fmla="*/ 12 w 35"/>
                  <a:gd name="T7" fmla="*/ 62 h 88"/>
                  <a:gd name="T8" fmla="*/ 9 w 35"/>
                  <a:gd name="T9" fmla="*/ 65 h 88"/>
                  <a:gd name="T10" fmla="*/ 8 w 35"/>
                  <a:gd name="T11" fmla="*/ 61 h 88"/>
                  <a:gd name="T12" fmla="*/ 10 w 35"/>
                  <a:gd name="T13" fmla="*/ 52 h 88"/>
                  <a:gd name="T14" fmla="*/ 6 w 35"/>
                  <a:gd name="T15" fmla="*/ 44 h 88"/>
                  <a:gd name="T16" fmla="*/ 11 w 35"/>
                  <a:gd name="T17" fmla="*/ 25 h 88"/>
                  <a:gd name="T18" fmla="*/ 16 w 35"/>
                  <a:gd name="T19" fmla="*/ 14 h 88"/>
                  <a:gd name="T20" fmla="*/ 13 w 35"/>
                  <a:gd name="T21" fmla="*/ 0 h 88"/>
                  <a:gd name="T22" fmla="*/ 7 w 35"/>
                  <a:gd name="T23" fmla="*/ 29 h 88"/>
                  <a:gd name="T24" fmla="*/ 0 w 35"/>
                  <a:gd name="T25" fmla="*/ 14 h 88"/>
                  <a:gd name="T26" fmla="*/ 2 w 35"/>
                  <a:gd name="T27" fmla="*/ 51 h 88"/>
                  <a:gd name="T28" fmla="*/ 4 w 35"/>
                  <a:gd name="T29" fmla="*/ 56 h 88"/>
                  <a:gd name="T30" fmla="*/ 4 w 35"/>
                  <a:gd name="T31" fmla="*/ 66 h 88"/>
                  <a:gd name="T32" fmla="*/ 8 w 35"/>
                  <a:gd name="T33" fmla="*/ 70 h 88"/>
                  <a:gd name="T34" fmla="*/ 14 w 35"/>
                  <a:gd name="T35" fmla="*/ 66 h 88"/>
                  <a:gd name="T36" fmla="*/ 16 w 35"/>
                  <a:gd name="T37" fmla="*/ 74 h 88"/>
                  <a:gd name="T38" fmla="*/ 25 w 35"/>
                  <a:gd name="T39" fmla="*/ 87 h 88"/>
                  <a:gd name="T40" fmla="*/ 34 w 35"/>
                  <a:gd name="T41" fmla="*/ 83 h 88"/>
                  <a:gd name="T42" fmla="*/ 18 w 35"/>
                  <a:gd name="T43" fmla="*/ 74 h 88"/>
                  <a:gd name="T44" fmla="*/ 18 w 35"/>
                  <a:gd name="T45" fmla="*/ 74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88"/>
                  <a:gd name="T71" fmla="*/ 35 w 35"/>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88">
                    <a:moveTo>
                      <a:pt x="18" y="74"/>
                    </a:moveTo>
                    <a:lnTo>
                      <a:pt x="17" y="65"/>
                    </a:lnTo>
                    <a:lnTo>
                      <a:pt x="15" y="58"/>
                    </a:lnTo>
                    <a:lnTo>
                      <a:pt x="12" y="62"/>
                    </a:lnTo>
                    <a:lnTo>
                      <a:pt x="9" y="65"/>
                    </a:lnTo>
                    <a:lnTo>
                      <a:pt x="8" y="61"/>
                    </a:lnTo>
                    <a:lnTo>
                      <a:pt x="10" y="52"/>
                    </a:lnTo>
                    <a:lnTo>
                      <a:pt x="6" y="44"/>
                    </a:lnTo>
                    <a:lnTo>
                      <a:pt x="11" y="25"/>
                    </a:lnTo>
                    <a:lnTo>
                      <a:pt x="16" y="14"/>
                    </a:lnTo>
                    <a:lnTo>
                      <a:pt x="13" y="0"/>
                    </a:lnTo>
                    <a:lnTo>
                      <a:pt x="7" y="29"/>
                    </a:lnTo>
                    <a:lnTo>
                      <a:pt x="0" y="14"/>
                    </a:lnTo>
                    <a:lnTo>
                      <a:pt x="2" y="51"/>
                    </a:lnTo>
                    <a:lnTo>
                      <a:pt x="4" y="56"/>
                    </a:lnTo>
                    <a:lnTo>
                      <a:pt x="4" y="66"/>
                    </a:lnTo>
                    <a:lnTo>
                      <a:pt x="8" y="70"/>
                    </a:lnTo>
                    <a:lnTo>
                      <a:pt x="14" y="66"/>
                    </a:lnTo>
                    <a:lnTo>
                      <a:pt x="16" y="74"/>
                    </a:lnTo>
                    <a:lnTo>
                      <a:pt x="25" y="87"/>
                    </a:lnTo>
                    <a:lnTo>
                      <a:pt x="34" y="83"/>
                    </a:lnTo>
                    <a:lnTo>
                      <a:pt x="18" y="7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7" name="Freeform 103"/>
              <p:cNvSpPr>
                <a:spLocks/>
              </p:cNvSpPr>
              <p:nvPr/>
            </p:nvSpPr>
            <p:spPr bwMode="auto">
              <a:xfrm>
                <a:off x="371" y="4874"/>
                <a:ext cx="115" cy="415"/>
              </a:xfrm>
              <a:custGeom>
                <a:avLst/>
                <a:gdLst>
                  <a:gd name="T0" fmla="*/ 28 w 115"/>
                  <a:gd name="T1" fmla="*/ 272 h 415"/>
                  <a:gd name="T2" fmla="*/ 28 w 115"/>
                  <a:gd name="T3" fmla="*/ 288 h 415"/>
                  <a:gd name="T4" fmla="*/ 34 w 115"/>
                  <a:gd name="T5" fmla="*/ 307 h 415"/>
                  <a:gd name="T6" fmla="*/ 40 w 115"/>
                  <a:gd name="T7" fmla="*/ 329 h 415"/>
                  <a:gd name="T8" fmla="*/ 40 w 115"/>
                  <a:gd name="T9" fmla="*/ 354 h 415"/>
                  <a:gd name="T10" fmla="*/ 40 w 115"/>
                  <a:gd name="T11" fmla="*/ 387 h 415"/>
                  <a:gd name="T12" fmla="*/ 33 w 115"/>
                  <a:gd name="T13" fmla="*/ 400 h 415"/>
                  <a:gd name="T14" fmla="*/ 35 w 115"/>
                  <a:gd name="T15" fmla="*/ 371 h 415"/>
                  <a:gd name="T16" fmla="*/ 28 w 115"/>
                  <a:gd name="T17" fmla="*/ 361 h 415"/>
                  <a:gd name="T18" fmla="*/ 31 w 115"/>
                  <a:gd name="T19" fmla="*/ 378 h 415"/>
                  <a:gd name="T20" fmla="*/ 30 w 115"/>
                  <a:gd name="T21" fmla="*/ 399 h 415"/>
                  <a:gd name="T22" fmla="*/ 23 w 115"/>
                  <a:gd name="T23" fmla="*/ 414 h 415"/>
                  <a:gd name="T24" fmla="*/ 20 w 115"/>
                  <a:gd name="T25" fmla="*/ 404 h 415"/>
                  <a:gd name="T26" fmla="*/ 16 w 115"/>
                  <a:gd name="T27" fmla="*/ 410 h 415"/>
                  <a:gd name="T28" fmla="*/ 11 w 115"/>
                  <a:gd name="T29" fmla="*/ 391 h 415"/>
                  <a:gd name="T30" fmla="*/ 5 w 115"/>
                  <a:gd name="T31" fmla="*/ 395 h 415"/>
                  <a:gd name="T32" fmla="*/ 8 w 115"/>
                  <a:gd name="T33" fmla="*/ 369 h 415"/>
                  <a:gd name="T34" fmla="*/ 9 w 115"/>
                  <a:gd name="T35" fmla="*/ 326 h 415"/>
                  <a:gd name="T36" fmla="*/ 3 w 115"/>
                  <a:gd name="T37" fmla="*/ 342 h 415"/>
                  <a:gd name="T38" fmla="*/ 4 w 115"/>
                  <a:gd name="T39" fmla="*/ 362 h 415"/>
                  <a:gd name="T40" fmla="*/ 5 w 115"/>
                  <a:gd name="T41" fmla="*/ 374 h 415"/>
                  <a:gd name="T42" fmla="*/ 0 w 115"/>
                  <a:gd name="T43" fmla="*/ 364 h 415"/>
                  <a:gd name="T44" fmla="*/ 0 w 115"/>
                  <a:gd name="T45" fmla="*/ 349 h 415"/>
                  <a:gd name="T46" fmla="*/ 0 w 115"/>
                  <a:gd name="T47" fmla="*/ 335 h 415"/>
                  <a:gd name="T48" fmla="*/ 6 w 115"/>
                  <a:gd name="T49" fmla="*/ 310 h 415"/>
                  <a:gd name="T50" fmla="*/ 9 w 115"/>
                  <a:gd name="T51" fmla="*/ 286 h 415"/>
                  <a:gd name="T52" fmla="*/ 15 w 115"/>
                  <a:gd name="T53" fmla="*/ 256 h 415"/>
                  <a:gd name="T54" fmla="*/ 16 w 115"/>
                  <a:gd name="T55" fmla="*/ 229 h 415"/>
                  <a:gd name="T56" fmla="*/ 15 w 115"/>
                  <a:gd name="T57" fmla="*/ 180 h 415"/>
                  <a:gd name="T58" fmla="*/ 10 w 115"/>
                  <a:gd name="T59" fmla="*/ 117 h 415"/>
                  <a:gd name="T60" fmla="*/ 8 w 115"/>
                  <a:gd name="T61" fmla="*/ 74 h 415"/>
                  <a:gd name="T62" fmla="*/ 10 w 115"/>
                  <a:gd name="T63" fmla="*/ 52 h 415"/>
                  <a:gd name="T64" fmla="*/ 12 w 115"/>
                  <a:gd name="T65" fmla="*/ 34 h 415"/>
                  <a:gd name="T66" fmla="*/ 23 w 115"/>
                  <a:gd name="T67" fmla="*/ 15 h 415"/>
                  <a:gd name="T68" fmla="*/ 35 w 115"/>
                  <a:gd name="T69" fmla="*/ 5 h 415"/>
                  <a:gd name="T70" fmla="*/ 44 w 115"/>
                  <a:gd name="T71" fmla="*/ 0 h 415"/>
                  <a:gd name="T72" fmla="*/ 60 w 115"/>
                  <a:gd name="T73" fmla="*/ 0 h 415"/>
                  <a:gd name="T74" fmla="*/ 85 w 115"/>
                  <a:gd name="T75" fmla="*/ 0 h 415"/>
                  <a:gd name="T76" fmla="*/ 114 w 115"/>
                  <a:gd name="T77" fmla="*/ 5 h 415"/>
                  <a:gd name="T78" fmla="*/ 52 w 115"/>
                  <a:gd name="T79" fmla="*/ 9 h 415"/>
                  <a:gd name="T80" fmla="*/ 43 w 115"/>
                  <a:gd name="T81" fmla="*/ 16 h 415"/>
                  <a:gd name="T82" fmla="*/ 46 w 115"/>
                  <a:gd name="T83" fmla="*/ 5 h 415"/>
                  <a:gd name="T84" fmla="*/ 31 w 115"/>
                  <a:gd name="T85" fmla="*/ 16 h 415"/>
                  <a:gd name="T86" fmla="*/ 20 w 115"/>
                  <a:gd name="T87" fmla="*/ 29 h 415"/>
                  <a:gd name="T88" fmla="*/ 14 w 115"/>
                  <a:gd name="T89" fmla="*/ 59 h 415"/>
                  <a:gd name="T90" fmla="*/ 17 w 115"/>
                  <a:gd name="T91" fmla="*/ 89 h 415"/>
                  <a:gd name="T92" fmla="*/ 20 w 115"/>
                  <a:gd name="T93" fmla="*/ 121 h 415"/>
                  <a:gd name="T94" fmla="*/ 25 w 115"/>
                  <a:gd name="T95" fmla="*/ 192 h 415"/>
                  <a:gd name="T96" fmla="*/ 25 w 115"/>
                  <a:gd name="T97" fmla="*/ 227 h 415"/>
                  <a:gd name="T98" fmla="*/ 28 w 115"/>
                  <a:gd name="T99" fmla="*/ 272 h 415"/>
                  <a:gd name="T100" fmla="*/ 28 w 115"/>
                  <a:gd name="T101" fmla="*/ 272 h 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415"/>
                  <a:gd name="T155" fmla="*/ 115 w 115"/>
                  <a:gd name="T156" fmla="*/ 415 h 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415">
                    <a:moveTo>
                      <a:pt x="28" y="272"/>
                    </a:moveTo>
                    <a:lnTo>
                      <a:pt x="28" y="288"/>
                    </a:lnTo>
                    <a:lnTo>
                      <a:pt x="34" y="307"/>
                    </a:lnTo>
                    <a:lnTo>
                      <a:pt x="40" y="329"/>
                    </a:lnTo>
                    <a:lnTo>
                      <a:pt x="40" y="354"/>
                    </a:lnTo>
                    <a:lnTo>
                      <a:pt x="40" y="387"/>
                    </a:lnTo>
                    <a:lnTo>
                      <a:pt x="33" y="400"/>
                    </a:lnTo>
                    <a:lnTo>
                      <a:pt x="35" y="371"/>
                    </a:lnTo>
                    <a:lnTo>
                      <a:pt x="28" y="361"/>
                    </a:lnTo>
                    <a:lnTo>
                      <a:pt x="31" y="378"/>
                    </a:lnTo>
                    <a:lnTo>
                      <a:pt x="30" y="399"/>
                    </a:lnTo>
                    <a:lnTo>
                      <a:pt x="23" y="414"/>
                    </a:lnTo>
                    <a:lnTo>
                      <a:pt x="20" y="404"/>
                    </a:lnTo>
                    <a:lnTo>
                      <a:pt x="16" y="410"/>
                    </a:lnTo>
                    <a:lnTo>
                      <a:pt x="11" y="391"/>
                    </a:lnTo>
                    <a:lnTo>
                      <a:pt x="5" y="395"/>
                    </a:lnTo>
                    <a:lnTo>
                      <a:pt x="8" y="369"/>
                    </a:lnTo>
                    <a:lnTo>
                      <a:pt x="9" y="326"/>
                    </a:lnTo>
                    <a:lnTo>
                      <a:pt x="3" y="342"/>
                    </a:lnTo>
                    <a:lnTo>
                      <a:pt x="4" y="362"/>
                    </a:lnTo>
                    <a:lnTo>
                      <a:pt x="5" y="374"/>
                    </a:lnTo>
                    <a:lnTo>
                      <a:pt x="0" y="364"/>
                    </a:lnTo>
                    <a:lnTo>
                      <a:pt x="0" y="349"/>
                    </a:lnTo>
                    <a:lnTo>
                      <a:pt x="0" y="335"/>
                    </a:lnTo>
                    <a:lnTo>
                      <a:pt x="6" y="310"/>
                    </a:lnTo>
                    <a:lnTo>
                      <a:pt x="9" y="286"/>
                    </a:lnTo>
                    <a:lnTo>
                      <a:pt x="15" y="256"/>
                    </a:lnTo>
                    <a:lnTo>
                      <a:pt x="16" y="229"/>
                    </a:lnTo>
                    <a:lnTo>
                      <a:pt x="15" y="180"/>
                    </a:lnTo>
                    <a:lnTo>
                      <a:pt x="10" y="117"/>
                    </a:lnTo>
                    <a:lnTo>
                      <a:pt x="8" y="74"/>
                    </a:lnTo>
                    <a:lnTo>
                      <a:pt x="10" y="52"/>
                    </a:lnTo>
                    <a:lnTo>
                      <a:pt x="12" y="34"/>
                    </a:lnTo>
                    <a:lnTo>
                      <a:pt x="23" y="15"/>
                    </a:lnTo>
                    <a:lnTo>
                      <a:pt x="35" y="5"/>
                    </a:lnTo>
                    <a:lnTo>
                      <a:pt x="44" y="0"/>
                    </a:lnTo>
                    <a:lnTo>
                      <a:pt x="60" y="0"/>
                    </a:lnTo>
                    <a:lnTo>
                      <a:pt x="85" y="0"/>
                    </a:lnTo>
                    <a:lnTo>
                      <a:pt x="114" y="5"/>
                    </a:lnTo>
                    <a:lnTo>
                      <a:pt x="52" y="9"/>
                    </a:lnTo>
                    <a:lnTo>
                      <a:pt x="43" y="16"/>
                    </a:lnTo>
                    <a:lnTo>
                      <a:pt x="46" y="5"/>
                    </a:lnTo>
                    <a:lnTo>
                      <a:pt x="31" y="16"/>
                    </a:lnTo>
                    <a:lnTo>
                      <a:pt x="20" y="29"/>
                    </a:lnTo>
                    <a:lnTo>
                      <a:pt x="14" y="59"/>
                    </a:lnTo>
                    <a:lnTo>
                      <a:pt x="17" y="89"/>
                    </a:lnTo>
                    <a:lnTo>
                      <a:pt x="20" y="121"/>
                    </a:lnTo>
                    <a:lnTo>
                      <a:pt x="25" y="192"/>
                    </a:lnTo>
                    <a:lnTo>
                      <a:pt x="25" y="227"/>
                    </a:lnTo>
                    <a:lnTo>
                      <a:pt x="28" y="272"/>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8" name="Freeform 104"/>
              <p:cNvSpPr>
                <a:spLocks/>
              </p:cNvSpPr>
              <p:nvPr/>
            </p:nvSpPr>
            <p:spPr bwMode="auto">
              <a:xfrm>
                <a:off x="1169" y="4898"/>
                <a:ext cx="17" cy="30"/>
              </a:xfrm>
              <a:custGeom>
                <a:avLst/>
                <a:gdLst>
                  <a:gd name="T0" fmla="*/ 11 w 17"/>
                  <a:gd name="T1" fmla="*/ 24 h 30"/>
                  <a:gd name="T2" fmla="*/ 12 w 17"/>
                  <a:gd name="T3" fmla="*/ 10 h 30"/>
                  <a:gd name="T4" fmla="*/ 0 w 17"/>
                  <a:gd name="T5" fmla="*/ 0 h 30"/>
                  <a:gd name="T6" fmla="*/ 8 w 17"/>
                  <a:gd name="T7" fmla="*/ 4 h 30"/>
                  <a:gd name="T8" fmla="*/ 15 w 17"/>
                  <a:gd name="T9" fmla="*/ 10 h 30"/>
                  <a:gd name="T10" fmla="*/ 16 w 17"/>
                  <a:gd name="T11" fmla="*/ 14 h 30"/>
                  <a:gd name="T12" fmla="*/ 11 w 17"/>
                  <a:gd name="T13" fmla="*/ 29 h 30"/>
                  <a:gd name="T14" fmla="*/ 11 w 17"/>
                  <a:gd name="T15" fmla="*/ 24 h 30"/>
                  <a:gd name="T16" fmla="*/ 11 w 17"/>
                  <a:gd name="T17" fmla="*/ 24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0"/>
                  <a:gd name="T29" fmla="*/ 17 w 1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0">
                    <a:moveTo>
                      <a:pt x="11" y="24"/>
                    </a:moveTo>
                    <a:lnTo>
                      <a:pt x="12" y="10"/>
                    </a:lnTo>
                    <a:lnTo>
                      <a:pt x="0" y="0"/>
                    </a:lnTo>
                    <a:lnTo>
                      <a:pt x="8" y="4"/>
                    </a:lnTo>
                    <a:lnTo>
                      <a:pt x="15" y="10"/>
                    </a:lnTo>
                    <a:lnTo>
                      <a:pt x="16" y="14"/>
                    </a:lnTo>
                    <a:lnTo>
                      <a:pt x="11" y="29"/>
                    </a:lnTo>
                    <a:lnTo>
                      <a:pt x="11" y="24"/>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39" name="Freeform 105"/>
              <p:cNvSpPr>
                <a:spLocks/>
              </p:cNvSpPr>
              <p:nvPr/>
            </p:nvSpPr>
            <p:spPr bwMode="auto">
              <a:xfrm>
                <a:off x="851" y="5089"/>
                <a:ext cx="17" cy="106"/>
              </a:xfrm>
              <a:custGeom>
                <a:avLst/>
                <a:gdLst>
                  <a:gd name="T0" fmla="*/ 7 w 17"/>
                  <a:gd name="T1" fmla="*/ 15 h 106"/>
                  <a:gd name="T2" fmla="*/ 0 w 17"/>
                  <a:gd name="T3" fmla="*/ 33 h 106"/>
                  <a:gd name="T4" fmla="*/ 0 w 17"/>
                  <a:gd name="T5" fmla="*/ 55 h 106"/>
                  <a:gd name="T6" fmla="*/ 3 w 17"/>
                  <a:gd name="T7" fmla="*/ 80 h 106"/>
                  <a:gd name="T8" fmla="*/ 7 w 17"/>
                  <a:gd name="T9" fmla="*/ 105 h 106"/>
                  <a:gd name="T10" fmla="*/ 10 w 17"/>
                  <a:gd name="T11" fmla="*/ 81 h 106"/>
                  <a:gd name="T12" fmla="*/ 11 w 17"/>
                  <a:gd name="T13" fmla="*/ 60 h 106"/>
                  <a:gd name="T14" fmla="*/ 16 w 17"/>
                  <a:gd name="T15" fmla="*/ 35 h 106"/>
                  <a:gd name="T16" fmla="*/ 16 w 17"/>
                  <a:gd name="T17" fmla="*/ 21 h 106"/>
                  <a:gd name="T18" fmla="*/ 11 w 17"/>
                  <a:gd name="T19" fmla="*/ 0 h 106"/>
                  <a:gd name="T20" fmla="*/ 7 w 17"/>
                  <a:gd name="T21" fmla="*/ 15 h 106"/>
                  <a:gd name="T22" fmla="*/ 7 w 17"/>
                  <a:gd name="T23" fmla="*/ 1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
                  <a:gd name="T38" fmla="*/ 17 w 17"/>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
                    <a:moveTo>
                      <a:pt x="7" y="15"/>
                    </a:moveTo>
                    <a:lnTo>
                      <a:pt x="0" y="33"/>
                    </a:lnTo>
                    <a:lnTo>
                      <a:pt x="0" y="55"/>
                    </a:lnTo>
                    <a:lnTo>
                      <a:pt x="3" y="80"/>
                    </a:lnTo>
                    <a:lnTo>
                      <a:pt x="7" y="105"/>
                    </a:lnTo>
                    <a:lnTo>
                      <a:pt x="10" y="81"/>
                    </a:lnTo>
                    <a:lnTo>
                      <a:pt x="11" y="60"/>
                    </a:lnTo>
                    <a:lnTo>
                      <a:pt x="16" y="35"/>
                    </a:lnTo>
                    <a:lnTo>
                      <a:pt x="16" y="21"/>
                    </a:lnTo>
                    <a:lnTo>
                      <a:pt x="11" y="0"/>
                    </a:lnTo>
                    <a:lnTo>
                      <a:pt x="7" y="15"/>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sp>
            <p:nvSpPr>
              <p:cNvPr id="22640" name="Freeform 106"/>
              <p:cNvSpPr>
                <a:spLocks/>
              </p:cNvSpPr>
              <p:nvPr/>
            </p:nvSpPr>
            <p:spPr bwMode="auto">
              <a:xfrm>
                <a:off x="443" y="4949"/>
                <a:ext cx="123" cy="113"/>
              </a:xfrm>
              <a:custGeom>
                <a:avLst/>
                <a:gdLst>
                  <a:gd name="T0" fmla="*/ 8 w 123"/>
                  <a:gd name="T1" fmla="*/ 6 h 113"/>
                  <a:gd name="T2" fmla="*/ 0 w 123"/>
                  <a:gd name="T3" fmla="*/ 19 h 113"/>
                  <a:gd name="T4" fmla="*/ 12 w 123"/>
                  <a:gd name="T5" fmla="*/ 52 h 113"/>
                  <a:gd name="T6" fmla="*/ 30 w 123"/>
                  <a:gd name="T7" fmla="*/ 75 h 113"/>
                  <a:gd name="T8" fmla="*/ 52 w 123"/>
                  <a:gd name="T9" fmla="*/ 97 h 113"/>
                  <a:gd name="T10" fmla="*/ 71 w 123"/>
                  <a:gd name="T11" fmla="*/ 112 h 113"/>
                  <a:gd name="T12" fmla="*/ 55 w 123"/>
                  <a:gd name="T13" fmla="*/ 85 h 113"/>
                  <a:gd name="T14" fmla="*/ 83 w 123"/>
                  <a:gd name="T15" fmla="*/ 106 h 113"/>
                  <a:gd name="T16" fmla="*/ 98 w 123"/>
                  <a:gd name="T17" fmla="*/ 111 h 113"/>
                  <a:gd name="T18" fmla="*/ 112 w 123"/>
                  <a:gd name="T19" fmla="*/ 90 h 113"/>
                  <a:gd name="T20" fmla="*/ 122 w 123"/>
                  <a:gd name="T21" fmla="*/ 79 h 113"/>
                  <a:gd name="T22" fmla="*/ 102 w 123"/>
                  <a:gd name="T23" fmla="*/ 75 h 113"/>
                  <a:gd name="T24" fmla="*/ 72 w 123"/>
                  <a:gd name="T25" fmla="*/ 54 h 113"/>
                  <a:gd name="T26" fmla="*/ 48 w 123"/>
                  <a:gd name="T27" fmla="*/ 20 h 113"/>
                  <a:gd name="T28" fmla="*/ 36 w 123"/>
                  <a:gd name="T29" fmla="*/ 3 h 113"/>
                  <a:gd name="T30" fmla="*/ 17 w 123"/>
                  <a:gd name="T31" fmla="*/ 0 h 113"/>
                  <a:gd name="T32" fmla="*/ 8 w 123"/>
                  <a:gd name="T33" fmla="*/ 6 h 113"/>
                  <a:gd name="T34" fmla="*/ 8 w 123"/>
                  <a:gd name="T35" fmla="*/ 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113"/>
                  <a:gd name="T56" fmla="*/ 123 w 12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113">
                    <a:moveTo>
                      <a:pt x="8" y="6"/>
                    </a:moveTo>
                    <a:lnTo>
                      <a:pt x="0" y="19"/>
                    </a:lnTo>
                    <a:lnTo>
                      <a:pt x="12" y="52"/>
                    </a:lnTo>
                    <a:lnTo>
                      <a:pt x="30" y="75"/>
                    </a:lnTo>
                    <a:lnTo>
                      <a:pt x="52" y="97"/>
                    </a:lnTo>
                    <a:lnTo>
                      <a:pt x="71" y="112"/>
                    </a:lnTo>
                    <a:lnTo>
                      <a:pt x="55" y="85"/>
                    </a:lnTo>
                    <a:lnTo>
                      <a:pt x="83" y="106"/>
                    </a:lnTo>
                    <a:lnTo>
                      <a:pt x="98" y="111"/>
                    </a:lnTo>
                    <a:lnTo>
                      <a:pt x="112" y="90"/>
                    </a:lnTo>
                    <a:lnTo>
                      <a:pt x="122" y="79"/>
                    </a:lnTo>
                    <a:lnTo>
                      <a:pt x="102" y="75"/>
                    </a:lnTo>
                    <a:lnTo>
                      <a:pt x="72" y="54"/>
                    </a:lnTo>
                    <a:lnTo>
                      <a:pt x="48" y="20"/>
                    </a:lnTo>
                    <a:lnTo>
                      <a:pt x="36" y="3"/>
                    </a:lnTo>
                    <a:lnTo>
                      <a:pt x="17" y="0"/>
                    </a:lnTo>
                    <a:lnTo>
                      <a:pt x="8" y="6"/>
                    </a:lnTo>
                  </a:path>
                </a:pathLst>
              </a:custGeom>
              <a:solidFill>
                <a:srgbClr val="000000"/>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grpSp>
        <p:graphicFrame>
          <p:nvGraphicFramePr>
            <p:cNvPr id="22531" name="Object 3"/>
            <p:cNvGraphicFramePr>
              <a:graphicFrameLocks noChangeAspect="1"/>
            </p:cNvGraphicFramePr>
            <p:nvPr/>
          </p:nvGraphicFramePr>
          <p:xfrm>
            <a:off x="253" y="3310"/>
            <a:ext cx="669" cy="651"/>
          </p:xfrm>
          <a:graphic>
            <a:graphicData uri="http://schemas.openxmlformats.org/presentationml/2006/ole">
              <mc:AlternateContent xmlns:mc="http://schemas.openxmlformats.org/markup-compatibility/2006">
                <mc:Choice xmlns:v="urn:schemas-microsoft-com:vml" Requires="v">
                  <p:oleObj name="Clip" r:id="rId4" imgW="1063080" imgH="1033560" progId="MS_ClipArt_Gallery.2">
                    <p:embed/>
                  </p:oleObj>
                </mc:Choice>
                <mc:Fallback>
                  <p:oleObj name="Clip" r:id="rId4" imgW="1063080" imgH="103356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 y="3310"/>
                          <a:ext cx="669" cy="6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2560" name="Picture 108" descr="BEYESUS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V="1">
              <a:off x="2248" y="3280"/>
              <a:ext cx="495" cy="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2532" name="Object 4"/>
            <p:cNvGraphicFramePr>
              <a:graphicFrameLocks noChangeAspect="1"/>
            </p:cNvGraphicFramePr>
            <p:nvPr/>
          </p:nvGraphicFramePr>
          <p:xfrm>
            <a:off x="2639" y="3400"/>
            <a:ext cx="458" cy="504"/>
          </p:xfrm>
          <a:graphic>
            <a:graphicData uri="http://schemas.openxmlformats.org/presentationml/2006/ole">
              <mc:AlternateContent xmlns:mc="http://schemas.openxmlformats.org/markup-compatibility/2006">
                <mc:Choice xmlns:v="urn:schemas-microsoft-com:vml" Requires="v">
                  <p:oleObj name="Clip" r:id="rId7" imgW="3850920" imgH="4239720" progId="MS_ClipArt_Gallery.2">
                    <p:embed/>
                  </p:oleObj>
                </mc:Choice>
                <mc:Fallback>
                  <p:oleObj name="Clip" r:id="rId7" imgW="3850920" imgH="4239720"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9" y="3400"/>
                          <a:ext cx="458" cy="5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2135" y="3448"/>
            <a:ext cx="458" cy="504"/>
          </p:xfrm>
          <a:graphic>
            <a:graphicData uri="http://schemas.openxmlformats.org/presentationml/2006/ole">
              <mc:AlternateContent xmlns:mc="http://schemas.openxmlformats.org/markup-compatibility/2006">
                <mc:Choice xmlns:v="urn:schemas-microsoft-com:vml" Requires="v">
                  <p:oleObj name="Clip" r:id="rId9" imgW="3850920" imgH="4239720" progId="MS_ClipArt_Gallery.2">
                    <p:embed/>
                  </p:oleObj>
                </mc:Choice>
                <mc:Fallback>
                  <p:oleObj name="Clip" r:id="rId9" imgW="3850920" imgH="4239720" progId="MS_ClipArt_Gallery.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 y="3448"/>
                          <a:ext cx="458" cy="5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4" name="Object 6"/>
            <p:cNvGraphicFramePr>
              <a:graphicFrameLocks/>
            </p:cNvGraphicFramePr>
            <p:nvPr/>
          </p:nvGraphicFramePr>
          <p:xfrm>
            <a:off x="3419" y="3122"/>
            <a:ext cx="707" cy="874"/>
          </p:xfrm>
          <a:graphic>
            <a:graphicData uri="http://schemas.openxmlformats.org/presentationml/2006/ole">
              <mc:AlternateContent xmlns:mc="http://schemas.openxmlformats.org/markup-compatibility/2006">
                <mc:Choice xmlns:v="urn:schemas-microsoft-com:vml" Requires="v">
                  <p:oleObj name="Clip" r:id="rId10" imgW="2804760" imgH="3468600" progId="MS_ClipArt_Gallery.2">
                    <p:embed/>
                  </p:oleObj>
                </mc:Choice>
                <mc:Fallback>
                  <p:oleObj name="Clip" r:id="rId10" imgW="2804760" imgH="3468600" progId="MS_ClipArt_Gallery.2">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 y="3122"/>
                          <a:ext cx="707" cy="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22539" name="Group 112"/>
          <p:cNvGrpSpPr>
            <a:grpSpLocks/>
          </p:cNvGrpSpPr>
          <p:nvPr/>
        </p:nvGrpSpPr>
        <p:grpSpPr bwMode="auto">
          <a:xfrm>
            <a:off x="190500" y="1295400"/>
            <a:ext cx="1166813" cy="1914525"/>
            <a:chOff x="120" y="816"/>
            <a:chExt cx="735" cy="1206"/>
          </a:xfrm>
        </p:grpSpPr>
        <p:sp>
          <p:nvSpPr>
            <p:cNvPr id="22555" name="Line 113"/>
            <p:cNvSpPr>
              <a:spLocks noChangeShapeType="1"/>
            </p:cNvSpPr>
            <p:nvPr/>
          </p:nvSpPr>
          <p:spPr bwMode="auto">
            <a:xfrm>
              <a:off x="120" y="816"/>
              <a:ext cx="344" cy="598"/>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2556" name="Line 114"/>
            <p:cNvSpPr>
              <a:spLocks noChangeShapeType="1"/>
            </p:cNvSpPr>
            <p:nvPr/>
          </p:nvSpPr>
          <p:spPr bwMode="auto">
            <a:xfrm>
              <a:off x="449" y="1401"/>
              <a:ext cx="406" cy="621"/>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540" name="Text Box 115"/>
          <p:cNvSpPr txBox="1">
            <a:spLocks noChangeArrowheads="1"/>
          </p:cNvSpPr>
          <p:nvPr/>
        </p:nvSpPr>
        <p:spPr bwMode="auto">
          <a:xfrm>
            <a:off x="38100" y="3581400"/>
            <a:ext cx="3198813"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nSpc>
                <a:spcPct val="80000"/>
              </a:lnSpc>
              <a:spcBef>
                <a:spcPct val="50000"/>
              </a:spcBef>
            </a:pPr>
            <a:r>
              <a:rPr lang="en-US"/>
              <a:t>Collision with atmosphere (N14)</a:t>
            </a:r>
          </a:p>
        </p:txBody>
      </p:sp>
      <p:sp>
        <p:nvSpPr>
          <p:cNvPr id="22541" name="Line 116"/>
          <p:cNvSpPr>
            <a:spLocks noChangeShapeType="1"/>
          </p:cNvSpPr>
          <p:nvPr/>
        </p:nvSpPr>
        <p:spPr bwMode="auto">
          <a:xfrm>
            <a:off x="1600200" y="3371850"/>
            <a:ext cx="1911350" cy="128588"/>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542" name="Group 117"/>
          <p:cNvGrpSpPr>
            <a:grpSpLocks/>
          </p:cNvGrpSpPr>
          <p:nvPr/>
        </p:nvGrpSpPr>
        <p:grpSpPr bwMode="auto">
          <a:xfrm>
            <a:off x="2876550" y="2952750"/>
            <a:ext cx="2381250" cy="792163"/>
            <a:chOff x="1812" y="1860"/>
            <a:chExt cx="1500" cy="499"/>
          </a:xfrm>
        </p:grpSpPr>
        <p:sp>
          <p:nvSpPr>
            <p:cNvPr id="22553" name="Text Box 118"/>
            <p:cNvSpPr txBox="1">
              <a:spLocks noChangeArrowheads="1"/>
            </p:cNvSpPr>
            <p:nvPr/>
          </p:nvSpPr>
          <p:spPr bwMode="auto">
            <a:xfrm>
              <a:off x="1812" y="1860"/>
              <a:ext cx="1500"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a:t>Forms C-14</a:t>
              </a:r>
            </a:p>
          </p:txBody>
        </p:sp>
        <p:sp>
          <p:nvSpPr>
            <p:cNvPr id="22554" name="Oval 119"/>
            <p:cNvSpPr>
              <a:spLocks noChangeArrowheads="1"/>
            </p:cNvSpPr>
            <p:nvPr/>
          </p:nvSpPr>
          <p:spPr bwMode="auto">
            <a:xfrm>
              <a:off x="2228" y="2118"/>
              <a:ext cx="241" cy="241"/>
            </a:xfrm>
            <a:prstGeom prst="ellipse">
              <a:avLst/>
            </a:prstGeom>
            <a:solidFill>
              <a:srgbClr val="33CC33"/>
            </a:solidFill>
            <a:ln w="9525">
              <a:solidFill>
                <a:schemeClr val="tx1"/>
              </a:solidFill>
              <a:round/>
              <a:headEnd/>
              <a:tailEnd/>
            </a:ln>
          </p:spPr>
          <p:txBody>
            <a:bodyPr wrap="none" anchor="ctr"/>
            <a:lstStyle/>
            <a:p>
              <a:endParaRPr lang="en-US"/>
            </a:p>
          </p:txBody>
        </p:sp>
      </p:grpSp>
      <p:sp>
        <p:nvSpPr>
          <p:cNvPr id="22543" name="Line 120"/>
          <p:cNvSpPr>
            <a:spLocks noChangeShapeType="1"/>
          </p:cNvSpPr>
          <p:nvPr/>
        </p:nvSpPr>
        <p:spPr bwMode="auto">
          <a:xfrm>
            <a:off x="3917950" y="3568700"/>
            <a:ext cx="1571625" cy="609600"/>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544" name="Group 121"/>
          <p:cNvGrpSpPr>
            <a:grpSpLocks/>
          </p:cNvGrpSpPr>
          <p:nvPr/>
        </p:nvGrpSpPr>
        <p:grpSpPr bwMode="auto">
          <a:xfrm>
            <a:off x="4895850" y="4286250"/>
            <a:ext cx="1943100" cy="476250"/>
            <a:chOff x="3060" y="2700"/>
            <a:chExt cx="1224" cy="300"/>
          </a:xfrm>
        </p:grpSpPr>
        <p:sp>
          <p:nvSpPr>
            <p:cNvPr id="22549" name="Line 122"/>
            <p:cNvSpPr>
              <a:spLocks noChangeShapeType="1"/>
            </p:cNvSpPr>
            <p:nvPr/>
          </p:nvSpPr>
          <p:spPr bwMode="auto">
            <a:xfrm flipH="1">
              <a:off x="3060" y="2700"/>
              <a:ext cx="384" cy="156"/>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2550" name="Line 123"/>
            <p:cNvSpPr>
              <a:spLocks noChangeShapeType="1"/>
            </p:cNvSpPr>
            <p:nvPr/>
          </p:nvSpPr>
          <p:spPr bwMode="auto">
            <a:xfrm flipH="1">
              <a:off x="3360" y="2748"/>
              <a:ext cx="132" cy="204"/>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2551" name="Line 124"/>
            <p:cNvSpPr>
              <a:spLocks noChangeShapeType="1"/>
            </p:cNvSpPr>
            <p:nvPr/>
          </p:nvSpPr>
          <p:spPr bwMode="auto">
            <a:xfrm>
              <a:off x="3564" y="2760"/>
              <a:ext cx="144" cy="24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2552" name="Line 125"/>
            <p:cNvSpPr>
              <a:spLocks noChangeShapeType="1"/>
            </p:cNvSpPr>
            <p:nvPr/>
          </p:nvSpPr>
          <p:spPr bwMode="auto">
            <a:xfrm>
              <a:off x="3624" y="2700"/>
              <a:ext cx="660" cy="276"/>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545" name="AutoShape 126"/>
          <p:cNvSpPr>
            <a:spLocks noChangeArrowheads="1"/>
          </p:cNvSpPr>
          <p:nvPr/>
        </p:nvSpPr>
        <p:spPr bwMode="auto">
          <a:xfrm>
            <a:off x="1243013" y="3079750"/>
            <a:ext cx="560387" cy="527050"/>
          </a:xfrm>
          <a:prstGeom prst="irregularSeal1">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p>
        </p:txBody>
      </p:sp>
      <p:grpSp>
        <p:nvGrpSpPr>
          <p:cNvPr id="22546" name="Group 127"/>
          <p:cNvGrpSpPr>
            <a:grpSpLocks/>
          </p:cNvGrpSpPr>
          <p:nvPr/>
        </p:nvGrpSpPr>
        <p:grpSpPr bwMode="auto">
          <a:xfrm>
            <a:off x="5292725" y="2755900"/>
            <a:ext cx="3817938" cy="1709738"/>
            <a:chOff x="3334" y="1736"/>
            <a:chExt cx="2405" cy="1077"/>
          </a:xfrm>
        </p:grpSpPr>
        <p:sp>
          <p:nvSpPr>
            <p:cNvPr id="22547" name="Text Box 128"/>
            <p:cNvSpPr txBox="1">
              <a:spLocks noChangeArrowheads="1"/>
            </p:cNvSpPr>
            <p:nvPr/>
          </p:nvSpPr>
          <p:spPr bwMode="auto">
            <a:xfrm>
              <a:off x="3334" y="1736"/>
              <a:ext cx="2405" cy="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a:t>C-14 combines with oxygen to form carbon dioxide (CO</a:t>
              </a:r>
              <a:r>
                <a:rPr lang="en-US" baseline="-25000"/>
                <a:t>2</a:t>
              </a:r>
              <a:r>
                <a:rPr lang="en-US"/>
                <a:t>)</a:t>
              </a:r>
            </a:p>
          </p:txBody>
        </p:sp>
        <p:sp>
          <p:nvSpPr>
            <p:cNvPr id="22548" name="Oval 129"/>
            <p:cNvSpPr>
              <a:spLocks noChangeArrowheads="1"/>
            </p:cNvSpPr>
            <p:nvPr/>
          </p:nvSpPr>
          <p:spPr bwMode="auto">
            <a:xfrm>
              <a:off x="3429" y="2572"/>
              <a:ext cx="233" cy="241"/>
            </a:xfrm>
            <a:prstGeom prst="ellipse">
              <a:avLst/>
            </a:prstGeom>
            <a:gradFill rotWithShape="1">
              <a:gsLst>
                <a:gs pos="0">
                  <a:srgbClr val="FFFF00"/>
                </a:gs>
                <a:gs pos="100000">
                  <a:srgbClr val="33CC33"/>
                </a:gs>
              </a:gsLst>
              <a:path path="shape">
                <a:fillToRect l="50000" t="50000" r="50000" b="50000"/>
              </a:path>
            </a:gradFill>
            <a:ln w="9525">
              <a:solidFill>
                <a:schemeClr val="tx1"/>
              </a:solidFill>
              <a:round/>
              <a:headEnd/>
              <a:tailEnd/>
            </a:ln>
          </p:spPr>
          <p:txBody>
            <a:bodyPr wrap="none" anchor="ctr"/>
            <a:lstStyle/>
            <a:p>
              <a:endParaRPr lang="en-US"/>
            </a:p>
          </p:txBody>
        </p:sp>
      </p:gr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2924</TotalTime>
  <Words>3821</Words>
  <Application>Microsoft Macintosh PowerPoint</Application>
  <PresentationFormat>On-screen Show (4:3)</PresentationFormat>
  <Paragraphs>517</Paragraphs>
  <Slides>64</Slides>
  <Notes>10</Notes>
  <HiddenSlides>3</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5" baseType="lpstr">
      <vt:lpstr>Arial</vt:lpstr>
      <vt:lpstr>Arial Black</vt:lpstr>
      <vt:lpstr>Arial Rounded MT Bold</vt:lpstr>
      <vt:lpstr>Monotype Sorts</vt:lpstr>
      <vt:lpstr>Rockwell</vt:lpstr>
      <vt:lpstr>Symbol</vt:lpstr>
      <vt:lpstr>Times New Roman</vt:lpstr>
      <vt:lpstr>Wingdings</vt:lpstr>
      <vt:lpstr>Default Design</vt:lpstr>
      <vt:lpstr>1_Default Design</vt:lpstr>
      <vt:lpstr>Clip</vt:lpstr>
      <vt:lpstr>PowerPoint Presentation</vt:lpstr>
      <vt:lpstr>Topics</vt:lpstr>
      <vt:lpstr>The Atom</vt:lpstr>
      <vt:lpstr>What Is Carbon?</vt:lpstr>
      <vt:lpstr>Unstable isotopes (Atoms)</vt:lpstr>
      <vt:lpstr>What is Radioactive Decay?</vt:lpstr>
      <vt:lpstr>What is Half-Life?</vt:lpstr>
      <vt:lpstr>Half-Life Illustration</vt:lpstr>
      <vt:lpstr>How Carbon-14 Is Produced</vt:lpstr>
      <vt:lpstr>Carbon-14 Life Cycle</vt:lpstr>
      <vt:lpstr>Review</vt:lpstr>
      <vt:lpstr>Equilibrium: The Assumption</vt:lpstr>
      <vt:lpstr>Starting the Carbon Dating Clock</vt:lpstr>
      <vt:lpstr>How the Carbon Clock Works</vt:lpstr>
      <vt:lpstr>What We Need to Know</vt:lpstr>
      <vt:lpstr>Understanding the Starting Point</vt:lpstr>
      <vt:lpstr>Understanding the Starting Point</vt:lpstr>
      <vt:lpstr>Determining the Starting Amount</vt:lpstr>
      <vt:lpstr>How the C-12 / C-14 Ratio Works</vt:lpstr>
      <vt:lpstr>A Critical Assumption</vt:lpstr>
      <vt:lpstr>Dr. Willard Libby and Equilibrium</vt:lpstr>
      <vt:lpstr>The Facts About Equilibrium</vt:lpstr>
      <vt:lpstr>The Facts About Equilibrium</vt:lpstr>
      <vt:lpstr>Factors Affecting Carbon-14 Dating</vt:lpstr>
      <vt:lpstr>Atmospheric Levels of Carbon</vt:lpstr>
      <vt:lpstr>The Flood and C-14 Dating</vt:lpstr>
      <vt:lpstr>Example of Dating Assumptions</vt:lpstr>
      <vt:lpstr>The Assumption: Equilibrium</vt:lpstr>
      <vt:lpstr>Carbon-14 and Age</vt:lpstr>
      <vt:lpstr>C-14 and Recent Dates</vt:lpstr>
      <vt:lpstr>Carbon-14 Summary</vt:lpstr>
      <vt:lpstr>One More Thing About Age</vt:lpstr>
      <vt:lpstr>Carbon-14 Dating: Conclusion </vt:lpstr>
      <vt:lpstr>PowerPoint Presentation</vt:lpstr>
      <vt:lpstr>PowerPoint Presentation</vt:lpstr>
      <vt:lpstr>Why People Believe</vt:lpstr>
      <vt:lpstr>Analyzing statements</vt:lpstr>
      <vt:lpstr>Textbooks</vt:lpstr>
      <vt:lpstr>Radioactive Decay</vt:lpstr>
      <vt:lpstr>Radioisotope Dating</vt:lpstr>
      <vt:lpstr>Hour Glass Example</vt:lpstr>
      <vt:lpstr>Hour Glass Example</vt:lpstr>
      <vt:lpstr>Radioisotope Dating Assumptions </vt:lpstr>
      <vt:lpstr>Four Assumptions</vt:lpstr>
      <vt:lpstr>Examples of Dating</vt:lpstr>
      <vt:lpstr>Examples of Dating</vt:lpstr>
      <vt:lpstr>PowerPoint Presentation</vt:lpstr>
      <vt:lpstr>Radioisotope Dating</vt:lpstr>
      <vt:lpstr>Radioisotope Dating</vt:lpstr>
      <vt:lpstr>Assumptions</vt:lpstr>
      <vt:lpstr>PowerPoint Presentation</vt:lpstr>
      <vt:lpstr>Conflict in Dating</vt:lpstr>
      <vt:lpstr>Helium in the Atmosphere</vt:lpstr>
      <vt:lpstr>Helium in the Atmosphere</vt:lpstr>
      <vt:lpstr>Helium in Granite</vt:lpstr>
      <vt:lpstr>Evidence for a Young Earth</vt:lpstr>
      <vt:lpstr>RATE Group</vt:lpstr>
      <vt:lpstr>Evidences for a Young Earth</vt:lpstr>
      <vt:lpstr>Who Believes in a Literal 6-Day Creation?</vt:lpstr>
      <vt:lpstr>Belief in a Young Earth</vt:lpstr>
      <vt:lpstr>Conclusion: Five Facts</vt:lpstr>
      <vt:lpstr>PowerPoint Presentation</vt:lpstr>
      <vt:lpstr>Black</vt:lpstr>
      <vt:lpstr>Creation link at BibleStudyDownloads.org</vt:lpstr>
    </vt:vector>
  </TitlesOfParts>
  <Company>Training 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Riddle</dc:creator>
  <cp:lastModifiedBy>Rick Griffith</cp:lastModifiedBy>
  <cp:revision>194</cp:revision>
  <dcterms:created xsi:type="dcterms:W3CDTF">2001-04-08T13:02:51Z</dcterms:created>
  <dcterms:modified xsi:type="dcterms:W3CDTF">2023-01-16T04:52:06Z</dcterms:modified>
</cp:coreProperties>
</file>