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61" r:id="rId2"/>
  </p:sldMasterIdLst>
  <p:notesMasterIdLst>
    <p:notesMasterId r:id="rId55"/>
  </p:notesMasterIdLst>
  <p:sldIdLst>
    <p:sldId id="564" r:id="rId3"/>
    <p:sldId id="500" r:id="rId4"/>
    <p:sldId id="382" r:id="rId5"/>
    <p:sldId id="505" r:id="rId6"/>
    <p:sldId id="272" r:id="rId7"/>
    <p:sldId id="501" r:id="rId8"/>
    <p:sldId id="502" r:id="rId9"/>
    <p:sldId id="547" r:id="rId10"/>
    <p:sldId id="385" r:id="rId11"/>
    <p:sldId id="384" r:id="rId12"/>
    <p:sldId id="386" r:id="rId13"/>
    <p:sldId id="387" r:id="rId14"/>
    <p:sldId id="503" r:id="rId15"/>
    <p:sldId id="389" r:id="rId16"/>
    <p:sldId id="390" r:id="rId17"/>
    <p:sldId id="363" r:id="rId18"/>
    <p:sldId id="393" r:id="rId19"/>
    <p:sldId id="394" r:id="rId20"/>
    <p:sldId id="395" r:id="rId21"/>
    <p:sldId id="398" r:id="rId22"/>
    <p:sldId id="396" r:id="rId23"/>
    <p:sldId id="400" r:id="rId24"/>
    <p:sldId id="506" r:id="rId25"/>
    <p:sldId id="507" r:id="rId26"/>
    <p:sldId id="508" r:id="rId27"/>
    <p:sldId id="404" r:id="rId28"/>
    <p:sldId id="405" r:id="rId29"/>
    <p:sldId id="406" r:id="rId30"/>
    <p:sldId id="407" r:id="rId31"/>
    <p:sldId id="424" r:id="rId32"/>
    <p:sldId id="408" r:id="rId33"/>
    <p:sldId id="409" r:id="rId34"/>
    <p:sldId id="411" r:id="rId35"/>
    <p:sldId id="412" r:id="rId36"/>
    <p:sldId id="414" r:id="rId37"/>
    <p:sldId id="415" r:id="rId38"/>
    <p:sldId id="425" r:id="rId39"/>
    <p:sldId id="417" r:id="rId40"/>
    <p:sldId id="418" r:id="rId41"/>
    <p:sldId id="481" r:id="rId42"/>
    <p:sldId id="482" r:id="rId43"/>
    <p:sldId id="419" r:id="rId44"/>
    <p:sldId id="420" r:id="rId45"/>
    <p:sldId id="421" r:id="rId46"/>
    <p:sldId id="422" r:id="rId47"/>
    <p:sldId id="423" r:id="rId48"/>
    <p:sldId id="426" r:id="rId49"/>
    <p:sldId id="553" r:id="rId50"/>
    <p:sldId id="561" r:id="rId51"/>
    <p:sldId id="568" r:id="rId52"/>
    <p:sldId id="569" r:id="rId53"/>
    <p:sldId id="57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3399"/>
    <a:srgbClr val="CC0000"/>
    <a:srgbClr val="CCCCFF"/>
    <a:srgbClr val="000000"/>
    <a:srgbClr val="000066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47"/>
  </p:normalViewPr>
  <p:slideViewPr>
    <p:cSldViewPr snapToGrid="0">
      <p:cViewPr>
        <p:scale>
          <a:sx n="150" d="100"/>
          <a:sy n="150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B39172C-1BBF-1C45-9291-6543AB9E2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1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C3CF0C-2565-524E-B680-7C2564D2135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This slide to make sure people know you cannot have evolution and the Bible. These 2 slides point this out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All worldviews: a belief in the existence and nature of God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581A9-D9BB-DC41-8EB0-0B8AFBE4CC27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John 17:17,  2Tim 3:16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D6025-6644-F747-96C9-9BD86E71B568}" type="slidenum">
              <a:rPr lang="en-US" sz="1200">
                <a:solidFill>
                  <a:prstClr val="black"/>
                </a:solidFill>
              </a:rPr>
              <a:pPr/>
              <a:t>51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Survey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5573A-D2BA-704B-A84A-BEFA87F5AC1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To dismiss or ignore this question means to abandon evolution and open the possibility to a supernatural beginning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E4139-001A-804A-A087-9C5286447EA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Since Evolution is based on naturalism, all things in the universe must be explained in terms of naturalism. If you can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explain where matter came from then evolution is left with a giant whole – no foundation.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Note: don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let the argument go anywhere until they can explain their foundation for the origin of life. They have to accept it by faith.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C7352-5352-E041-BD30-28E51AFE53A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The simplest living cell could not have arisen by chance. Just like the eye, the proto-cell must have evolved from simpler ancestral cells, presumably by a process of natural selection. But this is where the first big problem with the origin of life arises. What were those simpler entities?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C2B4D-82F3-E24F-8CAA-A6E4455A88E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Now that we have an understanding of the foundation of evolution…  Why is evolution without a foundation? Because there is no natural process that can cause life to originate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Note: don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let the argument go anywhere until they can explain their foundation for the origin of life. They have to accept it by faith.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41FB5-4723-4B45-9DA3-E5C8B850BE4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Now that we have an understanding of the foundation of evolution…  Why is evolution without a foundation? Because there is no natural process that can cause life to originate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Note: don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let the argument go anywhere until they can explain their foundation for the origin of life. They have to accept it by faith.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C43B3-21CA-3F48-A07E-ED0EBA0A574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Dr Norman is a lecturer in Zoology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C092D-E356-0647-BB0E-979ADE226FB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People and dinos lived together. The evolution story is based on faith not real evidence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DD6B1-6A9A-DB46-85EF-252F4728BB4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Now that we have an understanding of the foundation of evolution…  Why is evolution without a foundation? Because there is no natural process that can cause life to originate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Note: don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let the argument go anywhere until they can explain their foundation for the origin of life. They have to accept it by faith.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5286-59B7-E145-A4A2-763F995C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CA21-48A3-6840-AF31-64728108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0"/>
            <a:ext cx="2335212" cy="5946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853238" cy="5946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EA56-1DE6-AE49-8C39-A5944B6A7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4418-E87E-4A4E-B8F3-1AAF584956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0866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D031-F829-D84F-9F65-8B6640E23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7870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D2F3-C325-5A48-8B79-A60B6417A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62762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2006-10A7-7648-B49E-737A6606F3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6812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C5FE9-3529-3F44-8AAC-481C49A19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72362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0BE5-B1C8-E94C-A6D2-3F42F42F8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07794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87DE-12F6-F742-B056-3139C0185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05216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36F7A-6481-884F-A373-AB98B376BA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15314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0C1-A95B-4246-AB31-C733F1A4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8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6B6B8-1336-8F41-971A-17DE6FEC02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21079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77CF-1BE8-E641-A1DF-980132D9D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59888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E189-6794-4E4D-9E5E-AD3698ED9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1496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593F3-A68F-6648-AD03-7D9C33E8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75" y="130492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0492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CBD2-086E-AD43-BFFD-45081BDB5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DB06E-AA2A-2845-9768-8FB5246F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04AF-06B7-6B45-B908-22D03940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1FA0-8DDD-E246-964C-56982501E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540B-2100-214F-A470-626BE00F0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90BE-128F-D54E-97AF-FA2E3E2E6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340850" cy="938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075" y="1304925"/>
            <a:ext cx="8229600" cy="46418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33B2CBE-D905-3047-AB2E-BA9B1432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 userDrawn="1"/>
        </p:nvSpPr>
        <p:spPr bwMode="auto">
          <a:xfrm>
            <a:off x="642938" y="909638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FCC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99"/>
        </a:buClr>
        <a:buSzPct val="70000"/>
        <a:buFont typeface="Wingdings" charset="0"/>
        <a:buChar char="u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99"/>
        </a:buClr>
        <a:buSzPct val="60000"/>
        <a:buFont typeface="Wingdings" charset="0"/>
        <a:buChar char="n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FADD880-A662-404B-849B-79C1EC258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822575" y="4846638"/>
            <a:ext cx="349885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srgbClr val="FF9900"/>
                </a:solidFill>
                <a:cs typeface="+mn-cs"/>
              </a:rPr>
              <a:t>Mike Riddle</a:t>
            </a:r>
          </a:p>
        </p:txBody>
      </p: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2039938" y="5372100"/>
            <a:ext cx="5064125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9900"/>
                </a:solidFill>
                <a:cs typeface="+mn-cs"/>
              </a:rPr>
              <a:t>www.Train2Equip.com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From Nothing to the Big Bang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81542" y="1440392"/>
            <a:ext cx="857779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7663" indent="-347663">
              <a:spcBef>
                <a:spcPct val="5000"/>
              </a:spcBef>
              <a:buClr>
                <a:srgbClr val="FFCC99"/>
              </a:buClr>
              <a:buSzPct val="70000"/>
              <a:buFont typeface="Wingdings" charset="0"/>
              <a:buChar char="u"/>
              <a:defRPr sz="3600" b="1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defRPr>
            </a:lvl1pPr>
            <a:lvl2pPr marL="461963"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r>
              <a:rPr lang="en-US" sz="2800" dirty="0"/>
              <a:t>In order to have a big bang, we need something (matter/energy) to go bang.</a:t>
            </a:r>
          </a:p>
          <a:p>
            <a:endParaRPr lang="en-US" sz="1200" dirty="0"/>
          </a:p>
          <a:p>
            <a:r>
              <a:rPr lang="en-US" sz="2800" dirty="0"/>
              <a:t>Where and how did this original matter/energy originate?</a:t>
            </a:r>
          </a:p>
          <a:p>
            <a:endParaRPr lang="en-US" sz="1200" dirty="0"/>
          </a:p>
          <a:p>
            <a:r>
              <a:rPr lang="en-US" sz="2800" dirty="0"/>
              <a:t>To dismiss or ignore this question means you have a story with no foundation (= FAITH)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755650" y="5545138"/>
            <a:ext cx="7461250" cy="67945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  <a:buClr>
                <a:srgbClr val="333399"/>
              </a:buClr>
              <a:buSzPct val="70000"/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Evolution is based on materialism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Origin of the Universe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777" y="3495675"/>
            <a:ext cx="8726487" cy="29305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5000"/>
              </a:spcBef>
              <a:buNone/>
            </a:pPr>
            <a:r>
              <a:rPr lang="ja-JP" altLang="en-US" b="1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“</a:t>
            </a:r>
            <a:r>
              <a:rPr lang="en-US" b="1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[The big bang] represents the instantaneous suspension of physical laws, the sudden abrupt flash of lawlessness that allowed something to come out of nothing. It represents a true miracle…</a:t>
            </a:r>
            <a:r>
              <a:rPr lang="ja-JP" altLang="en-US" b="1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”</a:t>
            </a:r>
            <a:endParaRPr lang="en-US" b="1" dirty="0">
              <a:effectLst>
                <a:outerShdw blurRad="50800" dist="63500" dir="3600000" sx="101000" sy="101000" algn="tl" rotWithShape="0">
                  <a:prstClr val="black">
                    <a:alpha val="68000"/>
                  </a:prstClr>
                </a:outerShdw>
              </a:effectLst>
              <a:cs typeface="+mn-cs"/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52400" y="2419350"/>
            <a:ext cx="8991599" cy="9461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2800" b="1" dirty="0">
                <a:cs typeface="Times New Roman" charset="0"/>
              </a:rPr>
              <a:t>Paul Davies, physicist and evolutionist</a:t>
            </a:r>
            <a:r>
              <a:rPr kumimoji="1" lang="en-US" sz="2800" b="1">
                <a:cs typeface="Times New Roman" charset="0"/>
              </a:rPr>
              <a:t>, </a:t>
            </a:r>
            <a:br>
              <a:rPr kumimoji="1" lang="en-US" sz="2800" b="1">
                <a:cs typeface="Times New Roman" charset="0"/>
              </a:rPr>
            </a:br>
            <a:r>
              <a:rPr kumimoji="1" lang="en-US" sz="2800" b="1" i="1">
                <a:cs typeface="Times New Roman" charset="0"/>
              </a:rPr>
              <a:t>The </a:t>
            </a:r>
            <a:r>
              <a:rPr kumimoji="1" lang="en-US" sz="2800" b="1" i="1" dirty="0">
                <a:cs typeface="Times New Roman" charset="0"/>
              </a:rPr>
              <a:t>Edge of Infinity</a:t>
            </a:r>
            <a:endParaRPr kumimoji="1" lang="en-US" sz="2800" b="1" dirty="0">
              <a:cs typeface="Times New Roman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828675" y="1119188"/>
            <a:ext cx="7315200" cy="12192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Where and how did matter and energy originate?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  <p:bldP spid="235524" grpId="0"/>
      <p:bldP spid="2355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Origin of Matter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3041650"/>
            <a:ext cx="7532687" cy="14573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It is only fair to say that we still have a theory without a beginning.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782638" y="1384300"/>
            <a:ext cx="7518400" cy="137318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Joseph Silk (Ph.D. Astronomy and Professor of Astronomy at the University of Oxford), </a:t>
            </a:r>
            <a:r>
              <a:rPr lang="en-US" sz="2800" i="1">
                <a:cs typeface="+mn-cs"/>
              </a:rPr>
              <a:t>The Big Bang</a:t>
            </a:r>
            <a:r>
              <a:rPr lang="en-US" sz="2800">
                <a:cs typeface="+mn-cs"/>
              </a:rPr>
              <a:t>, 2001, p. xv.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  <p:bldP spid="236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Origin of Matter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3284538"/>
            <a:ext cx="8229600" cy="2662237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I was happy to announce that astronomers have not the slightest evidence for the supposed quantum production of the universe out of a primordial nothingness.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463550" y="1189038"/>
            <a:ext cx="8085138" cy="18002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Sten Odenwald, (Ph.D. Astrophysics and Chief Scientist with Raytheon STX Corp at the NASA Goddard Space Flight Center), </a:t>
            </a:r>
            <a:r>
              <a:rPr lang="en-US" sz="2800" i="1">
                <a:cs typeface="+mn-cs"/>
              </a:rPr>
              <a:t>The Astronomy Café,</a:t>
            </a:r>
            <a:r>
              <a:rPr lang="en-US" sz="2800">
                <a:cs typeface="+mn-cs"/>
              </a:rPr>
              <a:t> 1998,  p. 120.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/>
      <p:bldP spid="4567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the Universe</a:t>
            </a:r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5708650" y="2921000"/>
            <a:ext cx="20891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96850" y="1247775"/>
            <a:ext cx="8448675" cy="17399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61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 sz="3600">
                <a:solidFill>
                  <a:schemeClr val="bg1"/>
                </a:solidFill>
                <a:cs typeface="+mn-cs"/>
              </a:rPr>
              <a:t>If evolution is unable to explain the origin of matter and energy through naturalistic means, then it is without a foundation.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477838" y="3627438"/>
            <a:ext cx="8158162" cy="207962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>
                <a:cs typeface="+mn-cs"/>
              </a:rPr>
              <a:t>Why should I accept evolution when you cannot produce the evidence? I already have a faith. Tell me about your faith and I will tell you about my faith.</a:t>
            </a:r>
          </a:p>
        </p:txBody>
      </p:sp>
      <p:grpSp>
        <p:nvGrpSpPr>
          <p:cNvPr id="238598" name="Group 6"/>
          <p:cNvGrpSpPr>
            <a:grpSpLocks/>
          </p:cNvGrpSpPr>
          <p:nvPr/>
        </p:nvGrpSpPr>
        <p:grpSpPr bwMode="auto">
          <a:xfrm>
            <a:off x="4541838" y="5878513"/>
            <a:ext cx="4602162" cy="701675"/>
            <a:chOff x="2861" y="3703"/>
            <a:chExt cx="2899" cy="442"/>
          </a:xfrm>
        </p:grpSpPr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2861" y="3703"/>
              <a:ext cx="2038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4000" i="1">
                  <a:solidFill>
                    <a:srgbClr val="FFCC99"/>
                  </a:solidFill>
                  <a:cs typeface="+mn-cs"/>
                </a:rPr>
                <a:t>Therefore</a:t>
              </a:r>
            </a:p>
          </p:txBody>
        </p:sp>
        <p:sp>
          <p:nvSpPr>
            <p:cNvPr id="238600" name="AutoShape 8"/>
            <p:cNvSpPr>
              <a:spLocks noChangeArrowheads="1"/>
            </p:cNvSpPr>
            <p:nvPr/>
          </p:nvSpPr>
          <p:spPr bwMode="auto">
            <a:xfrm>
              <a:off x="4938" y="3766"/>
              <a:ext cx="822" cy="348"/>
            </a:xfrm>
            <a:prstGeom prst="rightArrow">
              <a:avLst>
                <a:gd name="adj1" fmla="val 50000"/>
                <a:gd name="adj2" fmla="val 59052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  <p:bldP spid="2385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Logical Deduction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04925"/>
            <a:ext cx="8229600" cy="2230438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It is rational (reasonable) to believe that God, not unknown magical events, created matter and energy.</a:t>
            </a:r>
          </a:p>
        </p:txBody>
      </p:sp>
      <p:pic>
        <p:nvPicPr>
          <p:cNvPr id="240644" name="Picture 4" descr="Bible Ope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950" y="3489325"/>
            <a:ext cx="35417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188913" y="3149600"/>
            <a:ext cx="8577262" cy="914400"/>
          </a:xfrm>
          <a:prstGeom prst="rect">
            <a:avLst/>
          </a:prstGeom>
          <a:solidFill>
            <a:schemeClr val="tx2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63500" dist="37026" dir="19001120" algn="ctr" rotWithShape="0">
              <a:srgbClr val="4D4D4D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Evidence: Evolution or the Bible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976438"/>
            <a:ext cx="5502275" cy="4075112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the universe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life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Fossil record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Dinosaurs</a:t>
            </a:r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4919663" y="1508125"/>
            <a:ext cx="3679825" cy="4287838"/>
            <a:chOff x="3099" y="950"/>
            <a:chExt cx="2318" cy="2701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099" y="950"/>
              <a:ext cx="2318" cy="404"/>
              <a:chOff x="3099" y="950"/>
              <a:chExt cx="2318" cy="404"/>
            </a:xfrm>
          </p:grpSpPr>
          <p:sp>
            <p:nvSpPr>
              <p:cNvPr id="180230" name="Text Box 6"/>
              <p:cNvSpPr txBox="1">
                <a:spLocks noChangeArrowheads="1"/>
              </p:cNvSpPr>
              <p:nvPr/>
            </p:nvSpPr>
            <p:spPr bwMode="auto">
              <a:xfrm>
                <a:off x="3099" y="950"/>
                <a:ext cx="1390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9933"/>
                    </a:solidFill>
                    <a:cs typeface="+mn-cs"/>
                  </a:rPr>
                  <a:t>Evolution</a:t>
                </a:r>
              </a:p>
            </p:txBody>
          </p:sp>
          <p:sp>
            <p:nvSpPr>
              <p:cNvPr id="180231" name="Text Box 7"/>
              <p:cNvSpPr txBox="1">
                <a:spLocks noChangeArrowheads="1"/>
              </p:cNvSpPr>
              <p:nvPr/>
            </p:nvSpPr>
            <p:spPr bwMode="auto">
              <a:xfrm>
                <a:off x="4640" y="950"/>
                <a:ext cx="777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9933"/>
                    </a:solidFill>
                    <a:cs typeface="+mn-cs"/>
                  </a:rPr>
                  <a:t>Bible</a:t>
                </a:r>
              </a:p>
            </p:txBody>
          </p:sp>
        </p:grpSp>
        <p:grpSp>
          <p:nvGrpSpPr>
            <p:cNvPr id="21511" name="Group 8"/>
            <p:cNvGrpSpPr>
              <a:grpSpLocks/>
            </p:cNvGrpSpPr>
            <p:nvPr/>
          </p:nvGrpSpPr>
          <p:grpSpPr bwMode="auto">
            <a:xfrm>
              <a:off x="3614" y="1480"/>
              <a:ext cx="1630" cy="2171"/>
              <a:chOff x="3731" y="1480"/>
              <a:chExt cx="1630" cy="2171"/>
            </a:xfrm>
          </p:grpSpPr>
          <p:sp>
            <p:nvSpPr>
              <p:cNvPr id="180233" name="Rectangle 9"/>
              <p:cNvSpPr>
                <a:spLocks noChangeArrowheads="1"/>
              </p:cNvSpPr>
              <p:nvPr/>
            </p:nvSpPr>
            <p:spPr bwMode="auto">
              <a:xfrm>
                <a:off x="3731" y="1484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4" name="Rectangle 10"/>
              <p:cNvSpPr>
                <a:spLocks noChangeArrowheads="1"/>
              </p:cNvSpPr>
              <p:nvPr/>
            </p:nvSpPr>
            <p:spPr bwMode="auto">
              <a:xfrm>
                <a:off x="4895" y="148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5" name="Rectangle 11"/>
              <p:cNvSpPr>
                <a:spLocks noChangeArrowheads="1"/>
              </p:cNvSpPr>
              <p:nvPr/>
            </p:nvSpPr>
            <p:spPr bwMode="auto">
              <a:xfrm>
                <a:off x="3731" y="211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6" name="Rectangle 12"/>
              <p:cNvSpPr>
                <a:spLocks noChangeArrowheads="1"/>
              </p:cNvSpPr>
              <p:nvPr/>
            </p:nvSpPr>
            <p:spPr bwMode="auto">
              <a:xfrm>
                <a:off x="4895" y="2106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7" name="Rectangle 13"/>
              <p:cNvSpPr>
                <a:spLocks noChangeArrowheads="1"/>
              </p:cNvSpPr>
              <p:nvPr/>
            </p:nvSpPr>
            <p:spPr bwMode="auto">
              <a:xfrm>
                <a:off x="3731" y="2779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8" name="Rectangle 14"/>
              <p:cNvSpPr>
                <a:spLocks noChangeArrowheads="1"/>
              </p:cNvSpPr>
              <p:nvPr/>
            </p:nvSpPr>
            <p:spPr bwMode="auto">
              <a:xfrm>
                <a:off x="4895" y="2775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39" name="Rectangle 15"/>
              <p:cNvSpPr>
                <a:spLocks noChangeArrowheads="1"/>
              </p:cNvSpPr>
              <p:nvPr/>
            </p:nvSpPr>
            <p:spPr bwMode="auto">
              <a:xfrm>
                <a:off x="3731" y="3377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240" name="Rectangle 16"/>
              <p:cNvSpPr>
                <a:spLocks noChangeArrowheads="1"/>
              </p:cNvSpPr>
              <p:nvPr/>
            </p:nvSpPr>
            <p:spPr bwMode="auto">
              <a:xfrm>
                <a:off x="4895" y="3373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80241" name="WordArt 17"/>
          <p:cNvSpPr>
            <a:spLocks noChangeArrowheads="1" noChangeShapeType="1" noTextEdit="1"/>
          </p:cNvSpPr>
          <p:nvPr/>
        </p:nvSpPr>
        <p:spPr bwMode="auto">
          <a:xfrm>
            <a:off x="7618413" y="2214563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5" grpId="0" animBg="1"/>
      <p:bldP spid="180227" grpId="0"/>
      <p:bldP spid="1802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Did Life Start?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459038"/>
            <a:ext cx="8229600" cy="1681162"/>
          </a:xfrm>
        </p:spPr>
        <p:txBody>
          <a:bodyPr/>
          <a:lstStyle/>
          <a:p>
            <a:pPr marL="465138" indent="-465138" eaLnBrk="1" hangingPunct="1">
              <a:buSzPct val="90000"/>
              <a:buFont typeface="Wingdings" charset="0"/>
              <a:buAutoNum type="arabicPeriod"/>
              <a:defRPr/>
            </a:pPr>
            <a:r>
              <a:rPr lang="en-US" sz="3600">
                <a:cs typeface="+mn-cs"/>
              </a:rPr>
              <a:t>Life evolved by natural processes</a:t>
            </a:r>
          </a:p>
          <a:p>
            <a:pPr marL="465138" indent="-465138" eaLnBrk="1" hangingPunct="1">
              <a:buSzPct val="90000"/>
              <a:buFont typeface="Wingdings" charset="0"/>
              <a:buAutoNum type="arabicPeriod"/>
              <a:defRPr/>
            </a:pPr>
            <a:r>
              <a:rPr lang="en-US" sz="3600">
                <a:cs typeface="+mn-cs"/>
              </a:rPr>
              <a:t>Life was created</a:t>
            </a:r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463" y="4070350"/>
            <a:ext cx="1206500" cy="2389188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566738" y="3716338"/>
            <a:ext cx="8097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chemeClr val="tx1"/>
              </a:solidFill>
              <a:cs typeface="+mn-cs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017588" y="1454150"/>
            <a:ext cx="7056437" cy="669925"/>
          </a:xfrm>
          <a:prstGeom prst="rect">
            <a:avLst/>
          </a:prstGeom>
          <a:solidFill>
            <a:schemeClr val="tx2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53882" dir="135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Two possible origins for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/>
      <p:bldP spid="24371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86233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>
                <a:cs typeface="+mj-cs"/>
              </a:rPr>
              <a:t>The Model of Evolution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81188"/>
            <a:ext cx="8610600" cy="27051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>
                <a:cs typeface="+mn-cs"/>
              </a:rPr>
              <a:t>Chemicals formed in the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cs typeface="+mn-cs"/>
              </a:rPr>
              <a:t>primordial soup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cs typeface="+mn-cs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en-US">
                <a:cs typeface="+mn-cs"/>
              </a:rPr>
              <a:t>Chemicals bonded together to form molecules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>
                <a:cs typeface="+mn-cs"/>
              </a:rPr>
              <a:t>Molecules bonded together to make a living cell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28600" y="1266825"/>
            <a:ext cx="8693150" cy="5794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FFCC99"/>
              </a:buClr>
              <a:buSzPct val="70000"/>
              <a:buFont typeface="Wingdings" charset="0"/>
              <a:buChar char="u"/>
              <a:defRPr/>
            </a:pPr>
            <a:r>
              <a:rPr kumimoji="1" lang="en-US">
                <a:solidFill>
                  <a:schemeClr val="bg1"/>
                </a:solidFill>
                <a:cs typeface="+mn-cs"/>
              </a:rPr>
              <a:t>About 4.6 billion years ago the earth formed</a:t>
            </a:r>
            <a:endParaRPr lang="en-US" sz="200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44741" name="Group 5"/>
          <p:cNvGrpSpPr>
            <a:grpSpLocks/>
          </p:cNvGrpSpPr>
          <p:nvPr/>
        </p:nvGrpSpPr>
        <p:grpSpPr bwMode="auto">
          <a:xfrm>
            <a:off x="1739900" y="4876800"/>
            <a:ext cx="6240463" cy="1358900"/>
            <a:chOff x="1096" y="3072"/>
            <a:chExt cx="3931" cy="856"/>
          </a:xfrm>
        </p:grpSpPr>
        <p:sp>
          <p:nvSpPr>
            <p:cNvPr id="244742" name="Rectangle 6"/>
            <p:cNvSpPr>
              <a:spLocks noChangeArrowheads="1"/>
            </p:cNvSpPr>
            <p:nvPr/>
          </p:nvSpPr>
          <p:spPr bwMode="auto">
            <a:xfrm>
              <a:off x="1096" y="3072"/>
              <a:ext cx="2272" cy="856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chemeClr val="tx1"/>
                </a:solidFill>
                <a:latin typeface="Times New Roman" charset="0"/>
                <a:cs typeface="+mn-cs"/>
              </a:endParaRPr>
            </a:p>
          </p:txBody>
        </p:sp>
        <p:grpSp>
          <p:nvGrpSpPr>
            <p:cNvPr id="23558" name="Group 7"/>
            <p:cNvGrpSpPr>
              <a:grpSpLocks/>
            </p:cNvGrpSpPr>
            <p:nvPr/>
          </p:nvGrpSpPr>
          <p:grpSpPr bwMode="auto">
            <a:xfrm>
              <a:off x="1227" y="3179"/>
              <a:ext cx="611" cy="652"/>
              <a:chOff x="495" y="4431"/>
              <a:chExt cx="611" cy="652"/>
            </a:xfrm>
          </p:grpSpPr>
          <p:sp>
            <p:nvSpPr>
              <p:cNvPr id="244744" name="Rectangle 8"/>
              <p:cNvSpPr>
                <a:spLocks noChangeArrowheads="1"/>
              </p:cNvSpPr>
              <p:nvPr/>
            </p:nvSpPr>
            <p:spPr bwMode="auto">
              <a:xfrm>
                <a:off x="568" y="4658"/>
                <a:ext cx="34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69850" tIns="36512" rIns="69850" bIns="36512">
                <a:spAutoFit/>
              </a:bodyPr>
              <a:lstStyle/>
              <a:p>
                <a:pPr defTabSz="536575" eaLnBrk="0" hangingPunct="0">
                  <a:spcBef>
                    <a:spcPct val="5000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Times New Roman" charset="0"/>
                    <a:cs typeface="+mn-cs"/>
                  </a:rPr>
                  <a:t>Life</a:t>
                </a:r>
              </a:p>
            </p:txBody>
          </p:sp>
          <p:sp>
            <p:nvSpPr>
              <p:cNvPr id="244745" name="Freeform 9"/>
              <p:cNvSpPr>
                <a:spLocks/>
              </p:cNvSpPr>
              <p:nvPr/>
            </p:nvSpPr>
            <p:spPr bwMode="auto">
              <a:xfrm>
                <a:off x="495" y="4431"/>
                <a:ext cx="611" cy="652"/>
              </a:xfrm>
              <a:custGeom>
                <a:avLst/>
                <a:gdLst>
                  <a:gd name="T0" fmla="*/ 335 w 611"/>
                  <a:gd name="T1" fmla="*/ 1 h 652"/>
                  <a:gd name="T2" fmla="*/ 395 w 611"/>
                  <a:gd name="T3" fmla="*/ 14 h 652"/>
                  <a:gd name="T4" fmla="*/ 450 w 611"/>
                  <a:gd name="T5" fmla="*/ 39 h 652"/>
                  <a:gd name="T6" fmla="*/ 498 w 611"/>
                  <a:gd name="T7" fmla="*/ 74 h 652"/>
                  <a:gd name="T8" fmla="*/ 540 w 611"/>
                  <a:gd name="T9" fmla="*/ 118 h 652"/>
                  <a:gd name="T10" fmla="*/ 572 w 611"/>
                  <a:gd name="T11" fmla="*/ 170 h 652"/>
                  <a:gd name="T12" fmla="*/ 596 w 611"/>
                  <a:gd name="T13" fmla="*/ 229 h 652"/>
                  <a:gd name="T14" fmla="*/ 608 w 611"/>
                  <a:gd name="T15" fmla="*/ 292 h 652"/>
                  <a:gd name="T16" fmla="*/ 608 w 611"/>
                  <a:gd name="T17" fmla="*/ 358 h 652"/>
                  <a:gd name="T18" fmla="*/ 596 w 611"/>
                  <a:gd name="T19" fmla="*/ 422 h 652"/>
                  <a:gd name="T20" fmla="*/ 572 w 611"/>
                  <a:gd name="T21" fmla="*/ 480 h 652"/>
                  <a:gd name="T22" fmla="*/ 540 w 611"/>
                  <a:gd name="T23" fmla="*/ 532 h 652"/>
                  <a:gd name="T24" fmla="*/ 498 w 611"/>
                  <a:gd name="T25" fmla="*/ 576 h 652"/>
                  <a:gd name="T26" fmla="*/ 450 w 611"/>
                  <a:gd name="T27" fmla="*/ 611 h 652"/>
                  <a:gd name="T28" fmla="*/ 395 w 611"/>
                  <a:gd name="T29" fmla="*/ 636 h 652"/>
                  <a:gd name="T30" fmla="*/ 335 w 611"/>
                  <a:gd name="T31" fmla="*/ 649 h 652"/>
                  <a:gd name="T32" fmla="*/ 273 w 611"/>
                  <a:gd name="T33" fmla="*/ 649 h 652"/>
                  <a:gd name="T34" fmla="*/ 214 w 611"/>
                  <a:gd name="T35" fmla="*/ 636 h 652"/>
                  <a:gd name="T36" fmla="*/ 160 w 611"/>
                  <a:gd name="T37" fmla="*/ 611 h 652"/>
                  <a:gd name="T38" fmla="*/ 111 w 611"/>
                  <a:gd name="T39" fmla="*/ 576 h 652"/>
                  <a:gd name="T40" fmla="*/ 69 w 611"/>
                  <a:gd name="T41" fmla="*/ 532 h 652"/>
                  <a:gd name="T42" fmla="*/ 36 w 611"/>
                  <a:gd name="T43" fmla="*/ 480 h 652"/>
                  <a:gd name="T44" fmla="*/ 13 w 611"/>
                  <a:gd name="T45" fmla="*/ 422 h 652"/>
                  <a:gd name="T46" fmla="*/ 1 w 611"/>
                  <a:gd name="T47" fmla="*/ 358 h 652"/>
                  <a:gd name="T48" fmla="*/ 1 w 611"/>
                  <a:gd name="T49" fmla="*/ 292 h 652"/>
                  <a:gd name="T50" fmla="*/ 13 w 611"/>
                  <a:gd name="T51" fmla="*/ 229 h 652"/>
                  <a:gd name="T52" fmla="*/ 36 w 611"/>
                  <a:gd name="T53" fmla="*/ 170 h 652"/>
                  <a:gd name="T54" fmla="*/ 69 w 611"/>
                  <a:gd name="T55" fmla="*/ 118 h 652"/>
                  <a:gd name="T56" fmla="*/ 111 w 611"/>
                  <a:gd name="T57" fmla="*/ 74 h 652"/>
                  <a:gd name="T58" fmla="*/ 160 w 611"/>
                  <a:gd name="T59" fmla="*/ 39 h 652"/>
                  <a:gd name="T60" fmla="*/ 214 w 611"/>
                  <a:gd name="T61" fmla="*/ 14 h 652"/>
                  <a:gd name="T62" fmla="*/ 273 w 611"/>
                  <a:gd name="T63" fmla="*/ 1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1" h="652">
                    <a:moveTo>
                      <a:pt x="304" y="0"/>
                    </a:moveTo>
                    <a:lnTo>
                      <a:pt x="335" y="1"/>
                    </a:lnTo>
                    <a:lnTo>
                      <a:pt x="365" y="6"/>
                    </a:lnTo>
                    <a:lnTo>
                      <a:pt x="395" y="14"/>
                    </a:lnTo>
                    <a:lnTo>
                      <a:pt x="423" y="25"/>
                    </a:lnTo>
                    <a:lnTo>
                      <a:pt x="450" y="39"/>
                    </a:lnTo>
                    <a:lnTo>
                      <a:pt x="475" y="56"/>
                    </a:lnTo>
                    <a:lnTo>
                      <a:pt x="498" y="74"/>
                    </a:lnTo>
                    <a:lnTo>
                      <a:pt x="520" y="96"/>
                    </a:lnTo>
                    <a:lnTo>
                      <a:pt x="540" y="118"/>
                    </a:lnTo>
                    <a:lnTo>
                      <a:pt x="557" y="144"/>
                    </a:lnTo>
                    <a:lnTo>
                      <a:pt x="572" y="170"/>
                    </a:lnTo>
                    <a:lnTo>
                      <a:pt x="585" y="199"/>
                    </a:lnTo>
                    <a:lnTo>
                      <a:pt x="596" y="229"/>
                    </a:lnTo>
                    <a:lnTo>
                      <a:pt x="603" y="260"/>
                    </a:lnTo>
                    <a:lnTo>
                      <a:pt x="608" y="292"/>
                    </a:lnTo>
                    <a:lnTo>
                      <a:pt x="610" y="325"/>
                    </a:lnTo>
                    <a:lnTo>
                      <a:pt x="608" y="358"/>
                    </a:lnTo>
                    <a:lnTo>
                      <a:pt x="603" y="391"/>
                    </a:lnTo>
                    <a:lnTo>
                      <a:pt x="596" y="422"/>
                    </a:lnTo>
                    <a:lnTo>
                      <a:pt x="585" y="452"/>
                    </a:lnTo>
                    <a:lnTo>
                      <a:pt x="572" y="480"/>
                    </a:lnTo>
                    <a:lnTo>
                      <a:pt x="557" y="507"/>
                    </a:lnTo>
                    <a:lnTo>
                      <a:pt x="540" y="532"/>
                    </a:lnTo>
                    <a:lnTo>
                      <a:pt x="520" y="555"/>
                    </a:lnTo>
                    <a:lnTo>
                      <a:pt x="498" y="576"/>
                    </a:lnTo>
                    <a:lnTo>
                      <a:pt x="475" y="595"/>
                    </a:lnTo>
                    <a:lnTo>
                      <a:pt x="450" y="611"/>
                    </a:lnTo>
                    <a:lnTo>
                      <a:pt x="423" y="625"/>
                    </a:lnTo>
                    <a:lnTo>
                      <a:pt x="395" y="636"/>
                    </a:lnTo>
                    <a:lnTo>
                      <a:pt x="365" y="644"/>
                    </a:lnTo>
                    <a:lnTo>
                      <a:pt x="335" y="649"/>
                    </a:lnTo>
                    <a:lnTo>
                      <a:pt x="304" y="651"/>
                    </a:lnTo>
                    <a:lnTo>
                      <a:pt x="273" y="649"/>
                    </a:lnTo>
                    <a:lnTo>
                      <a:pt x="242" y="644"/>
                    </a:lnTo>
                    <a:lnTo>
                      <a:pt x="214" y="636"/>
                    </a:lnTo>
                    <a:lnTo>
                      <a:pt x="186" y="625"/>
                    </a:lnTo>
                    <a:lnTo>
                      <a:pt x="160" y="611"/>
                    </a:lnTo>
                    <a:lnTo>
                      <a:pt x="134" y="595"/>
                    </a:lnTo>
                    <a:lnTo>
                      <a:pt x="111" y="576"/>
                    </a:lnTo>
                    <a:lnTo>
                      <a:pt x="89" y="555"/>
                    </a:lnTo>
                    <a:lnTo>
                      <a:pt x="69" y="532"/>
                    </a:lnTo>
                    <a:lnTo>
                      <a:pt x="52" y="507"/>
                    </a:lnTo>
                    <a:lnTo>
                      <a:pt x="36" y="480"/>
                    </a:lnTo>
                    <a:lnTo>
                      <a:pt x="23" y="452"/>
                    </a:lnTo>
                    <a:lnTo>
                      <a:pt x="13" y="422"/>
                    </a:lnTo>
                    <a:lnTo>
                      <a:pt x="5" y="391"/>
                    </a:lnTo>
                    <a:lnTo>
                      <a:pt x="1" y="358"/>
                    </a:lnTo>
                    <a:lnTo>
                      <a:pt x="0" y="325"/>
                    </a:lnTo>
                    <a:lnTo>
                      <a:pt x="1" y="292"/>
                    </a:lnTo>
                    <a:lnTo>
                      <a:pt x="5" y="260"/>
                    </a:lnTo>
                    <a:lnTo>
                      <a:pt x="13" y="229"/>
                    </a:lnTo>
                    <a:lnTo>
                      <a:pt x="23" y="199"/>
                    </a:lnTo>
                    <a:lnTo>
                      <a:pt x="36" y="170"/>
                    </a:lnTo>
                    <a:lnTo>
                      <a:pt x="52" y="144"/>
                    </a:lnTo>
                    <a:lnTo>
                      <a:pt x="69" y="118"/>
                    </a:lnTo>
                    <a:lnTo>
                      <a:pt x="89" y="96"/>
                    </a:lnTo>
                    <a:lnTo>
                      <a:pt x="111" y="74"/>
                    </a:lnTo>
                    <a:lnTo>
                      <a:pt x="134" y="56"/>
                    </a:lnTo>
                    <a:lnTo>
                      <a:pt x="160" y="39"/>
                    </a:lnTo>
                    <a:lnTo>
                      <a:pt x="186" y="25"/>
                    </a:lnTo>
                    <a:lnTo>
                      <a:pt x="214" y="14"/>
                    </a:lnTo>
                    <a:lnTo>
                      <a:pt x="242" y="6"/>
                    </a:lnTo>
                    <a:lnTo>
                      <a:pt x="273" y="1"/>
                    </a:lnTo>
                    <a:lnTo>
                      <a:pt x="304" y="0"/>
                    </a:lnTo>
                  </a:path>
                </a:pathLst>
              </a:custGeom>
              <a:solidFill>
                <a:srgbClr val="330066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46" name="Freeform 10"/>
              <p:cNvSpPr>
                <a:spLocks/>
              </p:cNvSpPr>
              <p:nvPr/>
            </p:nvSpPr>
            <p:spPr bwMode="auto">
              <a:xfrm>
                <a:off x="541" y="4481"/>
                <a:ext cx="519" cy="554"/>
              </a:xfrm>
              <a:custGeom>
                <a:avLst/>
                <a:gdLst>
                  <a:gd name="T0" fmla="*/ 284 w 519"/>
                  <a:gd name="T1" fmla="*/ 1 h 554"/>
                  <a:gd name="T2" fmla="*/ 335 w 519"/>
                  <a:gd name="T3" fmla="*/ 12 h 554"/>
                  <a:gd name="T4" fmla="*/ 382 w 519"/>
                  <a:gd name="T5" fmla="*/ 33 h 554"/>
                  <a:gd name="T6" fmla="*/ 423 w 519"/>
                  <a:gd name="T7" fmla="*/ 63 h 554"/>
                  <a:gd name="T8" fmla="*/ 458 w 519"/>
                  <a:gd name="T9" fmla="*/ 100 h 554"/>
                  <a:gd name="T10" fmla="*/ 486 w 519"/>
                  <a:gd name="T11" fmla="*/ 144 h 554"/>
                  <a:gd name="T12" fmla="*/ 506 w 519"/>
                  <a:gd name="T13" fmla="*/ 194 h 554"/>
                  <a:gd name="T14" fmla="*/ 516 w 519"/>
                  <a:gd name="T15" fmla="*/ 248 h 554"/>
                  <a:gd name="T16" fmla="*/ 516 w 519"/>
                  <a:gd name="T17" fmla="*/ 304 h 554"/>
                  <a:gd name="T18" fmla="*/ 506 w 519"/>
                  <a:gd name="T19" fmla="*/ 359 h 554"/>
                  <a:gd name="T20" fmla="*/ 486 w 519"/>
                  <a:gd name="T21" fmla="*/ 408 h 554"/>
                  <a:gd name="T22" fmla="*/ 458 w 519"/>
                  <a:gd name="T23" fmla="*/ 452 h 554"/>
                  <a:gd name="T24" fmla="*/ 423 w 519"/>
                  <a:gd name="T25" fmla="*/ 489 h 554"/>
                  <a:gd name="T26" fmla="*/ 382 w 519"/>
                  <a:gd name="T27" fmla="*/ 519 h 554"/>
                  <a:gd name="T28" fmla="*/ 335 w 519"/>
                  <a:gd name="T29" fmla="*/ 540 h 554"/>
                  <a:gd name="T30" fmla="*/ 284 w 519"/>
                  <a:gd name="T31" fmla="*/ 551 h 554"/>
                  <a:gd name="T32" fmla="*/ 232 w 519"/>
                  <a:gd name="T33" fmla="*/ 551 h 554"/>
                  <a:gd name="T34" fmla="*/ 181 w 519"/>
                  <a:gd name="T35" fmla="*/ 540 h 554"/>
                  <a:gd name="T36" fmla="*/ 135 w 519"/>
                  <a:gd name="T37" fmla="*/ 519 h 554"/>
                  <a:gd name="T38" fmla="*/ 94 w 519"/>
                  <a:gd name="T39" fmla="*/ 489 h 554"/>
                  <a:gd name="T40" fmla="*/ 59 w 519"/>
                  <a:gd name="T41" fmla="*/ 452 h 554"/>
                  <a:gd name="T42" fmla="*/ 31 w 519"/>
                  <a:gd name="T43" fmla="*/ 408 h 554"/>
                  <a:gd name="T44" fmla="*/ 11 w 519"/>
                  <a:gd name="T45" fmla="*/ 359 h 554"/>
                  <a:gd name="T46" fmla="*/ 0 w 519"/>
                  <a:gd name="T47" fmla="*/ 304 h 554"/>
                  <a:gd name="T48" fmla="*/ 0 w 519"/>
                  <a:gd name="T49" fmla="*/ 248 h 554"/>
                  <a:gd name="T50" fmla="*/ 11 w 519"/>
                  <a:gd name="T51" fmla="*/ 194 h 554"/>
                  <a:gd name="T52" fmla="*/ 31 w 519"/>
                  <a:gd name="T53" fmla="*/ 144 h 554"/>
                  <a:gd name="T54" fmla="*/ 59 w 519"/>
                  <a:gd name="T55" fmla="*/ 100 h 554"/>
                  <a:gd name="T56" fmla="*/ 94 w 519"/>
                  <a:gd name="T57" fmla="*/ 63 h 554"/>
                  <a:gd name="T58" fmla="*/ 135 w 519"/>
                  <a:gd name="T59" fmla="*/ 33 h 554"/>
                  <a:gd name="T60" fmla="*/ 181 w 519"/>
                  <a:gd name="T61" fmla="*/ 12 h 554"/>
                  <a:gd name="T62" fmla="*/ 232 w 519"/>
                  <a:gd name="T63" fmla="*/ 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9" h="554">
                    <a:moveTo>
                      <a:pt x="258" y="0"/>
                    </a:moveTo>
                    <a:lnTo>
                      <a:pt x="284" y="1"/>
                    </a:lnTo>
                    <a:lnTo>
                      <a:pt x="311" y="5"/>
                    </a:lnTo>
                    <a:lnTo>
                      <a:pt x="335" y="12"/>
                    </a:lnTo>
                    <a:lnTo>
                      <a:pt x="359" y="21"/>
                    </a:lnTo>
                    <a:lnTo>
                      <a:pt x="382" y="33"/>
                    </a:lnTo>
                    <a:lnTo>
                      <a:pt x="403" y="47"/>
                    </a:lnTo>
                    <a:lnTo>
                      <a:pt x="423" y="63"/>
                    </a:lnTo>
                    <a:lnTo>
                      <a:pt x="441" y="81"/>
                    </a:lnTo>
                    <a:lnTo>
                      <a:pt x="458" y="100"/>
                    </a:lnTo>
                    <a:lnTo>
                      <a:pt x="473" y="122"/>
                    </a:lnTo>
                    <a:lnTo>
                      <a:pt x="486" y="144"/>
                    </a:lnTo>
                    <a:lnTo>
                      <a:pt x="497" y="169"/>
                    </a:lnTo>
                    <a:lnTo>
                      <a:pt x="506" y="194"/>
                    </a:lnTo>
                    <a:lnTo>
                      <a:pt x="512" y="221"/>
                    </a:lnTo>
                    <a:lnTo>
                      <a:pt x="516" y="248"/>
                    </a:lnTo>
                    <a:lnTo>
                      <a:pt x="518" y="276"/>
                    </a:lnTo>
                    <a:lnTo>
                      <a:pt x="516" y="304"/>
                    </a:lnTo>
                    <a:lnTo>
                      <a:pt x="512" y="332"/>
                    </a:lnTo>
                    <a:lnTo>
                      <a:pt x="506" y="359"/>
                    </a:lnTo>
                    <a:lnTo>
                      <a:pt x="497" y="384"/>
                    </a:lnTo>
                    <a:lnTo>
                      <a:pt x="486" y="408"/>
                    </a:lnTo>
                    <a:lnTo>
                      <a:pt x="473" y="431"/>
                    </a:lnTo>
                    <a:lnTo>
                      <a:pt x="458" y="452"/>
                    </a:lnTo>
                    <a:lnTo>
                      <a:pt x="441" y="472"/>
                    </a:lnTo>
                    <a:lnTo>
                      <a:pt x="423" y="489"/>
                    </a:lnTo>
                    <a:lnTo>
                      <a:pt x="403" y="505"/>
                    </a:lnTo>
                    <a:lnTo>
                      <a:pt x="382" y="519"/>
                    </a:lnTo>
                    <a:lnTo>
                      <a:pt x="359" y="531"/>
                    </a:lnTo>
                    <a:lnTo>
                      <a:pt x="335" y="540"/>
                    </a:lnTo>
                    <a:lnTo>
                      <a:pt x="311" y="547"/>
                    </a:lnTo>
                    <a:lnTo>
                      <a:pt x="284" y="551"/>
                    </a:lnTo>
                    <a:lnTo>
                      <a:pt x="258" y="553"/>
                    </a:lnTo>
                    <a:lnTo>
                      <a:pt x="232" y="551"/>
                    </a:lnTo>
                    <a:lnTo>
                      <a:pt x="206" y="547"/>
                    </a:lnTo>
                    <a:lnTo>
                      <a:pt x="181" y="540"/>
                    </a:lnTo>
                    <a:lnTo>
                      <a:pt x="158" y="531"/>
                    </a:lnTo>
                    <a:lnTo>
                      <a:pt x="135" y="519"/>
                    </a:lnTo>
                    <a:lnTo>
                      <a:pt x="114" y="505"/>
                    </a:lnTo>
                    <a:lnTo>
                      <a:pt x="94" y="489"/>
                    </a:lnTo>
                    <a:lnTo>
                      <a:pt x="76" y="472"/>
                    </a:lnTo>
                    <a:lnTo>
                      <a:pt x="59" y="452"/>
                    </a:lnTo>
                    <a:lnTo>
                      <a:pt x="44" y="431"/>
                    </a:lnTo>
                    <a:lnTo>
                      <a:pt x="31" y="408"/>
                    </a:lnTo>
                    <a:lnTo>
                      <a:pt x="19" y="384"/>
                    </a:lnTo>
                    <a:lnTo>
                      <a:pt x="11" y="359"/>
                    </a:lnTo>
                    <a:lnTo>
                      <a:pt x="4" y="332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0" y="248"/>
                    </a:lnTo>
                    <a:lnTo>
                      <a:pt x="4" y="221"/>
                    </a:lnTo>
                    <a:lnTo>
                      <a:pt x="11" y="194"/>
                    </a:lnTo>
                    <a:lnTo>
                      <a:pt x="19" y="169"/>
                    </a:lnTo>
                    <a:lnTo>
                      <a:pt x="31" y="144"/>
                    </a:lnTo>
                    <a:lnTo>
                      <a:pt x="44" y="122"/>
                    </a:lnTo>
                    <a:lnTo>
                      <a:pt x="59" y="100"/>
                    </a:lnTo>
                    <a:lnTo>
                      <a:pt x="76" y="81"/>
                    </a:lnTo>
                    <a:lnTo>
                      <a:pt x="94" y="63"/>
                    </a:lnTo>
                    <a:lnTo>
                      <a:pt x="114" y="47"/>
                    </a:lnTo>
                    <a:lnTo>
                      <a:pt x="135" y="33"/>
                    </a:lnTo>
                    <a:lnTo>
                      <a:pt x="158" y="21"/>
                    </a:lnTo>
                    <a:lnTo>
                      <a:pt x="181" y="12"/>
                    </a:lnTo>
                    <a:lnTo>
                      <a:pt x="206" y="5"/>
                    </a:lnTo>
                    <a:lnTo>
                      <a:pt x="232" y="1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FFFF99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47" name="Freeform 11"/>
              <p:cNvSpPr>
                <a:spLocks/>
              </p:cNvSpPr>
              <p:nvPr/>
            </p:nvSpPr>
            <p:spPr bwMode="auto">
              <a:xfrm>
                <a:off x="764" y="4721"/>
                <a:ext cx="69" cy="74"/>
              </a:xfrm>
              <a:custGeom>
                <a:avLst/>
                <a:gdLst>
                  <a:gd name="T0" fmla="*/ 34 w 69"/>
                  <a:gd name="T1" fmla="*/ 0 h 74"/>
                  <a:gd name="T2" fmla="*/ 47 w 69"/>
                  <a:gd name="T3" fmla="*/ 3 h 74"/>
                  <a:gd name="T4" fmla="*/ 58 w 69"/>
                  <a:gd name="T5" fmla="*/ 10 h 74"/>
                  <a:gd name="T6" fmla="*/ 65 w 69"/>
                  <a:gd name="T7" fmla="*/ 22 h 74"/>
                  <a:gd name="T8" fmla="*/ 68 w 69"/>
                  <a:gd name="T9" fmla="*/ 36 h 74"/>
                  <a:gd name="T10" fmla="*/ 65 w 69"/>
                  <a:gd name="T11" fmla="*/ 50 h 74"/>
                  <a:gd name="T12" fmla="*/ 58 w 69"/>
                  <a:gd name="T13" fmla="*/ 62 h 74"/>
                  <a:gd name="T14" fmla="*/ 47 w 69"/>
                  <a:gd name="T15" fmla="*/ 70 h 74"/>
                  <a:gd name="T16" fmla="*/ 34 w 69"/>
                  <a:gd name="T17" fmla="*/ 73 h 74"/>
                  <a:gd name="T18" fmla="*/ 20 w 69"/>
                  <a:gd name="T19" fmla="*/ 70 h 74"/>
                  <a:gd name="T20" fmla="*/ 10 w 69"/>
                  <a:gd name="T21" fmla="*/ 62 h 74"/>
                  <a:gd name="T22" fmla="*/ 2 w 69"/>
                  <a:gd name="T23" fmla="*/ 50 h 74"/>
                  <a:gd name="T24" fmla="*/ 0 w 69"/>
                  <a:gd name="T25" fmla="*/ 36 h 74"/>
                  <a:gd name="T26" fmla="*/ 2 w 69"/>
                  <a:gd name="T27" fmla="*/ 22 h 74"/>
                  <a:gd name="T28" fmla="*/ 10 w 69"/>
                  <a:gd name="T29" fmla="*/ 10 h 74"/>
                  <a:gd name="T30" fmla="*/ 20 w 69"/>
                  <a:gd name="T31" fmla="*/ 3 h 74"/>
                  <a:gd name="T32" fmla="*/ 34 w 69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4">
                    <a:moveTo>
                      <a:pt x="34" y="0"/>
                    </a:moveTo>
                    <a:lnTo>
                      <a:pt x="47" y="3"/>
                    </a:lnTo>
                    <a:lnTo>
                      <a:pt x="58" y="10"/>
                    </a:lnTo>
                    <a:lnTo>
                      <a:pt x="65" y="22"/>
                    </a:lnTo>
                    <a:lnTo>
                      <a:pt x="68" y="36"/>
                    </a:lnTo>
                    <a:lnTo>
                      <a:pt x="65" y="50"/>
                    </a:lnTo>
                    <a:lnTo>
                      <a:pt x="58" y="62"/>
                    </a:lnTo>
                    <a:lnTo>
                      <a:pt x="47" y="70"/>
                    </a:lnTo>
                    <a:lnTo>
                      <a:pt x="34" y="73"/>
                    </a:lnTo>
                    <a:lnTo>
                      <a:pt x="20" y="70"/>
                    </a:lnTo>
                    <a:lnTo>
                      <a:pt x="10" y="62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10" y="10"/>
                    </a:lnTo>
                    <a:lnTo>
                      <a:pt x="20" y="3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99CC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48" name="Freeform 12"/>
              <p:cNvSpPr>
                <a:spLocks/>
              </p:cNvSpPr>
              <p:nvPr/>
            </p:nvSpPr>
            <p:spPr bwMode="auto">
              <a:xfrm>
                <a:off x="774" y="4506"/>
                <a:ext cx="19" cy="47"/>
              </a:xfrm>
              <a:custGeom>
                <a:avLst/>
                <a:gdLst>
                  <a:gd name="T0" fmla="*/ 15 w 19"/>
                  <a:gd name="T1" fmla="*/ 46 h 47"/>
                  <a:gd name="T2" fmla="*/ 9 w 19"/>
                  <a:gd name="T3" fmla="*/ 46 h 47"/>
                  <a:gd name="T4" fmla="*/ 3 w 19"/>
                  <a:gd name="T5" fmla="*/ 46 h 47"/>
                  <a:gd name="T6" fmla="*/ 1 w 19"/>
                  <a:gd name="T7" fmla="*/ 46 h 47"/>
                  <a:gd name="T8" fmla="*/ 0 w 19"/>
                  <a:gd name="T9" fmla="*/ 43 h 47"/>
                  <a:gd name="T10" fmla="*/ 1 w 19"/>
                  <a:gd name="T11" fmla="*/ 41 h 47"/>
                  <a:gd name="T12" fmla="*/ 4 w 19"/>
                  <a:gd name="T13" fmla="*/ 40 h 47"/>
                  <a:gd name="T14" fmla="*/ 5 w 19"/>
                  <a:gd name="T15" fmla="*/ 40 h 47"/>
                  <a:gd name="T16" fmla="*/ 7 w 19"/>
                  <a:gd name="T17" fmla="*/ 40 h 47"/>
                  <a:gd name="T18" fmla="*/ 6 w 19"/>
                  <a:gd name="T19" fmla="*/ 36 h 47"/>
                  <a:gd name="T20" fmla="*/ 6 w 19"/>
                  <a:gd name="T21" fmla="*/ 32 h 47"/>
                  <a:gd name="T22" fmla="*/ 7 w 19"/>
                  <a:gd name="T23" fmla="*/ 20 h 47"/>
                  <a:gd name="T24" fmla="*/ 7 w 19"/>
                  <a:gd name="T25" fmla="*/ 9 h 47"/>
                  <a:gd name="T26" fmla="*/ 2 w 19"/>
                  <a:gd name="T27" fmla="*/ 12 h 47"/>
                  <a:gd name="T28" fmla="*/ 0 w 19"/>
                  <a:gd name="T29" fmla="*/ 12 h 47"/>
                  <a:gd name="T30" fmla="*/ 0 w 19"/>
                  <a:gd name="T31" fmla="*/ 9 h 47"/>
                  <a:gd name="T32" fmla="*/ 2 w 19"/>
                  <a:gd name="T33" fmla="*/ 6 h 47"/>
                  <a:gd name="T34" fmla="*/ 6 w 19"/>
                  <a:gd name="T35" fmla="*/ 2 h 47"/>
                  <a:gd name="T36" fmla="*/ 11 w 19"/>
                  <a:gd name="T37" fmla="*/ 0 h 47"/>
                  <a:gd name="T38" fmla="*/ 13 w 19"/>
                  <a:gd name="T39" fmla="*/ 2 h 47"/>
                  <a:gd name="T40" fmla="*/ 13 w 19"/>
                  <a:gd name="T41" fmla="*/ 4 h 47"/>
                  <a:gd name="T42" fmla="*/ 12 w 19"/>
                  <a:gd name="T43" fmla="*/ 6 h 47"/>
                  <a:gd name="T44" fmla="*/ 13 w 19"/>
                  <a:gd name="T45" fmla="*/ 9 h 47"/>
                  <a:gd name="T46" fmla="*/ 13 w 19"/>
                  <a:gd name="T47" fmla="*/ 12 h 47"/>
                  <a:gd name="T48" fmla="*/ 12 w 19"/>
                  <a:gd name="T49" fmla="*/ 22 h 47"/>
                  <a:gd name="T50" fmla="*/ 12 w 19"/>
                  <a:gd name="T51" fmla="*/ 32 h 47"/>
                  <a:gd name="T52" fmla="*/ 12 w 19"/>
                  <a:gd name="T53" fmla="*/ 36 h 47"/>
                  <a:gd name="T54" fmla="*/ 12 w 19"/>
                  <a:gd name="T55" fmla="*/ 40 h 47"/>
                  <a:gd name="T56" fmla="*/ 15 w 19"/>
                  <a:gd name="T57" fmla="*/ 40 h 47"/>
                  <a:gd name="T58" fmla="*/ 17 w 19"/>
                  <a:gd name="T59" fmla="*/ 41 h 47"/>
                  <a:gd name="T60" fmla="*/ 18 w 19"/>
                  <a:gd name="T61" fmla="*/ 43 h 47"/>
                  <a:gd name="T62" fmla="*/ 17 w 19"/>
                  <a:gd name="T63" fmla="*/ 45 h 47"/>
                  <a:gd name="T64" fmla="*/ 15 w 19"/>
                  <a:gd name="T65" fmla="*/ 46 h 47"/>
                  <a:gd name="T66" fmla="*/ 15 w 19"/>
                  <a:gd name="T67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47">
                    <a:moveTo>
                      <a:pt x="15" y="46"/>
                    </a:moveTo>
                    <a:lnTo>
                      <a:pt x="9" y="46"/>
                    </a:lnTo>
                    <a:lnTo>
                      <a:pt x="3" y="46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7" y="20"/>
                    </a:lnTo>
                    <a:lnTo>
                      <a:pt x="7" y="9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22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8" y="43"/>
                    </a:lnTo>
                    <a:lnTo>
                      <a:pt x="17" y="45"/>
                    </a:lnTo>
                    <a:lnTo>
                      <a:pt x="15" y="46"/>
                    </a:lnTo>
                    <a:lnTo>
                      <a:pt x="15" y="4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49" name="Freeform 13"/>
              <p:cNvSpPr>
                <a:spLocks/>
              </p:cNvSpPr>
              <p:nvPr/>
            </p:nvSpPr>
            <p:spPr bwMode="auto">
              <a:xfrm>
                <a:off x="800" y="4507"/>
                <a:ext cx="28" cy="46"/>
              </a:xfrm>
              <a:custGeom>
                <a:avLst/>
                <a:gdLst>
                  <a:gd name="T0" fmla="*/ 24 w 28"/>
                  <a:gd name="T1" fmla="*/ 45 h 46"/>
                  <a:gd name="T2" fmla="*/ 22 w 28"/>
                  <a:gd name="T3" fmla="*/ 45 h 46"/>
                  <a:gd name="T4" fmla="*/ 20 w 28"/>
                  <a:gd name="T5" fmla="*/ 44 h 46"/>
                  <a:gd name="T6" fmla="*/ 16 w 28"/>
                  <a:gd name="T7" fmla="*/ 44 h 46"/>
                  <a:gd name="T8" fmla="*/ 11 w 28"/>
                  <a:gd name="T9" fmla="*/ 45 h 46"/>
                  <a:gd name="T10" fmla="*/ 8 w 28"/>
                  <a:gd name="T11" fmla="*/ 45 h 46"/>
                  <a:gd name="T12" fmla="*/ 4 w 28"/>
                  <a:gd name="T13" fmla="*/ 45 h 46"/>
                  <a:gd name="T14" fmla="*/ 3 w 28"/>
                  <a:gd name="T15" fmla="*/ 45 h 46"/>
                  <a:gd name="T16" fmla="*/ 3 w 28"/>
                  <a:gd name="T17" fmla="*/ 45 h 46"/>
                  <a:gd name="T18" fmla="*/ 0 w 28"/>
                  <a:gd name="T19" fmla="*/ 42 h 46"/>
                  <a:gd name="T20" fmla="*/ 0 w 28"/>
                  <a:gd name="T21" fmla="*/ 39 h 46"/>
                  <a:gd name="T22" fmla="*/ 0 w 28"/>
                  <a:gd name="T23" fmla="*/ 33 h 46"/>
                  <a:gd name="T24" fmla="*/ 3 w 28"/>
                  <a:gd name="T25" fmla="*/ 28 h 46"/>
                  <a:gd name="T26" fmla="*/ 12 w 28"/>
                  <a:gd name="T27" fmla="*/ 21 h 46"/>
                  <a:gd name="T28" fmla="*/ 18 w 28"/>
                  <a:gd name="T29" fmla="*/ 16 h 46"/>
                  <a:gd name="T30" fmla="*/ 20 w 28"/>
                  <a:gd name="T31" fmla="*/ 10 h 46"/>
                  <a:gd name="T32" fmla="*/ 18 w 28"/>
                  <a:gd name="T33" fmla="*/ 6 h 46"/>
                  <a:gd name="T34" fmla="*/ 14 w 28"/>
                  <a:gd name="T35" fmla="*/ 5 h 46"/>
                  <a:gd name="T36" fmla="*/ 9 w 28"/>
                  <a:gd name="T37" fmla="*/ 7 h 46"/>
                  <a:gd name="T38" fmla="*/ 5 w 28"/>
                  <a:gd name="T39" fmla="*/ 10 h 46"/>
                  <a:gd name="T40" fmla="*/ 3 w 28"/>
                  <a:gd name="T41" fmla="*/ 11 h 46"/>
                  <a:gd name="T42" fmla="*/ 0 w 28"/>
                  <a:gd name="T43" fmla="*/ 11 h 46"/>
                  <a:gd name="T44" fmla="*/ 0 w 28"/>
                  <a:gd name="T45" fmla="*/ 9 h 46"/>
                  <a:gd name="T46" fmla="*/ 0 w 28"/>
                  <a:gd name="T47" fmla="*/ 6 h 46"/>
                  <a:gd name="T48" fmla="*/ 6 w 28"/>
                  <a:gd name="T49" fmla="*/ 1 h 46"/>
                  <a:gd name="T50" fmla="*/ 14 w 28"/>
                  <a:gd name="T51" fmla="*/ 0 h 46"/>
                  <a:gd name="T52" fmla="*/ 22 w 28"/>
                  <a:gd name="T53" fmla="*/ 2 h 46"/>
                  <a:gd name="T54" fmla="*/ 26 w 28"/>
                  <a:gd name="T55" fmla="*/ 5 h 46"/>
                  <a:gd name="T56" fmla="*/ 27 w 28"/>
                  <a:gd name="T57" fmla="*/ 9 h 46"/>
                  <a:gd name="T58" fmla="*/ 26 w 28"/>
                  <a:gd name="T59" fmla="*/ 15 h 46"/>
                  <a:gd name="T60" fmla="*/ 23 w 28"/>
                  <a:gd name="T61" fmla="*/ 20 h 46"/>
                  <a:gd name="T62" fmla="*/ 16 w 28"/>
                  <a:gd name="T63" fmla="*/ 26 h 46"/>
                  <a:gd name="T64" fmla="*/ 8 w 28"/>
                  <a:gd name="T65" fmla="*/ 31 h 46"/>
                  <a:gd name="T66" fmla="*/ 6 w 28"/>
                  <a:gd name="T67" fmla="*/ 35 h 46"/>
                  <a:gd name="T68" fmla="*/ 5 w 28"/>
                  <a:gd name="T69" fmla="*/ 39 h 46"/>
                  <a:gd name="T70" fmla="*/ 11 w 28"/>
                  <a:gd name="T71" fmla="*/ 38 h 46"/>
                  <a:gd name="T72" fmla="*/ 20 w 28"/>
                  <a:gd name="T73" fmla="*/ 38 h 46"/>
                  <a:gd name="T74" fmla="*/ 24 w 28"/>
                  <a:gd name="T75" fmla="*/ 39 h 46"/>
                  <a:gd name="T76" fmla="*/ 27 w 28"/>
                  <a:gd name="T77" fmla="*/ 42 h 46"/>
                  <a:gd name="T78" fmla="*/ 26 w 28"/>
                  <a:gd name="T79" fmla="*/ 44 h 46"/>
                  <a:gd name="T80" fmla="*/ 24 w 28"/>
                  <a:gd name="T81" fmla="*/ 45 h 46"/>
                  <a:gd name="T82" fmla="*/ 24 w 28"/>
                  <a:gd name="T8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46">
                    <a:moveTo>
                      <a:pt x="24" y="45"/>
                    </a:moveTo>
                    <a:lnTo>
                      <a:pt x="22" y="45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1" y="45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3" y="28"/>
                    </a:lnTo>
                    <a:lnTo>
                      <a:pt x="12" y="21"/>
                    </a:lnTo>
                    <a:lnTo>
                      <a:pt x="18" y="16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9" y="7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6" y="1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6" y="15"/>
                    </a:lnTo>
                    <a:lnTo>
                      <a:pt x="23" y="20"/>
                    </a:lnTo>
                    <a:lnTo>
                      <a:pt x="16" y="26"/>
                    </a:lnTo>
                    <a:lnTo>
                      <a:pt x="8" y="31"/>
                    </a:lnTo>
                    <a:lnTo>
                      <a:pt x="6" y="35"/>
                    </a:lnTo>
                    <a:lnTo>
                      <a:pt x="5" y="39"/>
                    </a:lnTo>
                    <a:lnTo>
                      <a:pt x="11" y="38"/>
                    </a:lnTo>
                    <a:lnTo>
                      <a:pt x="20" y="38"/>
                    </a:lnTo>
                    <a:lnTo>
                      <a:pt x="24" y="39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4" y="45"/>
                    </a:lnTo>
                    <a:lnTo>
                      <a:pt x="24" y="4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0" name="Freeform 14"/>
              <p:cNvSpPr>
                <a:spLocks/>
              </p:cNvSpPr>
              <p:nvPr/>
            </p:nvSpPr>
            <p:spPr bwMode="auto">
              <a:xfrm>
                <a:off x="911" y="4542"/>
                <a:ext cx="19" cy="48"/>
              </a:xfrm>
              <a:custGeom>
                <a:avLst/>
                <a:gdLst>
                  <a:gd name="T0" fmla="*/ 15 w 19"/>
                  <a:gd name="T1" fmla="*/ 47 h 48"/>
                  <a:gd name="T2" fmla="*/ 9 w 19"/>
                  <a:gd name="T3" fmla="*/ 47 h 48"/>
                  <a:gd name="T4" fmla="*/ 4 w 19"/>
                  <a:gd name="T5" fmla="*/ 47 h 48"/>
                  <a:gd name="T6" fmla="*/ 1 w 19"/>
                  <a:gd name="T7" fmla="*/ 47 h 48"/>
                  <a:gd name="T8" fmla="*/ 0 w 19"/>
                  <a:gd name="T9" fmla="*/ 44 h 48"/>
                  <a:gd name="T10" fmla="*/ 1 w 19"/>
                  <a:gd name="T11" fmla="*/ 42 h 48"/>
                  <a:gd name="T12" fmla="*/ 4 w 19"/>
                  <a:gd name="T13" fmla="*/ 41 h 48"/>
                  <a:gd name="T14" fmla="*/ 5 w 19"/>
                  <a:gd name="T15" fmla="*/ 41 h 48"/>
                  <a:gd name="T16" fmla="*/ 6 w 19"/>
                  <a:gd name="T17" fmla="*/ 41 h 48"/>
                  <a:gd name="T18" fmla="*/ 6 w 19"/>
                  <a:gd name="T19" fmla="*/ 37 h 48"/>
                  <a:gd name="T20" fmla="*/ 6 w 19"/>
                  <a:gd name="T21" fmla="*/ 33 h 48"/>
                  <a:gd name="T22" fmla="*/ 7 w 19"/>
                  <a:gd name="T23" fmla="*/ 21 h 48"/>
                  <a:gd name="T24" fmla="*/ 7 w 19"/>
                  <a:gd name="T25" fmla="*/ 9 h 48"/>
                  <a:gd name="T26" fmla="*/ 3 w 19"/>
                  <a:gd name="T27" fmla="*/ 12 h 48"/>
                  <a:gd name="T28" fmla="*/ 1 w 19"/>
                  <a:gd name="T29" fmla="*/ 11 h 48"/>
                  <a:gd name="T30" fmla="*/ 0 w 19"/>
                  <a:gd name="T31" fmla="*/ 9 h 48"/>
                  <a:gd name="T32" fmla="*/ 2 w 19"/>
                  <a:gd name="T33" fmla="*/ 6 h 48"/>
                  <a:gd name="T34" fmla="*/ 6 w 19"/>
                  <a:gd name="T35" fmla="*/ 2 h 48"/>
                  <a:gd name="T36" fmla="*/ 11 w 19"/>
                  <a:gd name="T37" fmla="*/ 0 h 48"/>
                  <a:gd name="T38" fmla="*/ 13 w 19"/>
                  <a:gd name="T39" fmla="*/ 2 h 48"/>
                  <a:gd name="T40" fmla="*/ 13 w 19"/>
                  <a:gd name="T41" fmla="*/ 4 h 48"/>
                  <a:gd name="T42" fmla="*/ 13 w 19"/>
                  <a:gd name="T43" fmla="*/ 6 h 48"/>
                  <a:gd name="T44" fmla="*/ 13 w 19"/>
                  <a:gd name="T45" fmla="*/ 9 h 48"/>
                  <a:gd name="T46" fmla="*/ 13 w 19"/>
                  <a:gd name="T47" fmla="*/ 12 h 48"/>
                  <a:gd name="T48" fmla="*/ 12 w 19"/>
                  <a:gd name="T49" fmla="*/ 23 h 48"/>
                  <a:gd name="T50" fmla="*/ 11 w 19"/>
                  <a:gd name="T51" fmla="*/ 33 h 48"/>
                  <a:gd name="T52" fmla="*/ 12 w 19"/>
                  <a:gd name="T53" fmla="*/ 37 h 48"/>
                  <a:gd name="T54" fmla="*/ 12 w 19"/>
                  <a:gd name="T55" fmla="*/ 41 h 48"/>
                  <a:gd name="T56" fmla="*/ 15 w 19"/>
                  <a:gd name="T57" fmla="*/ 41 h 48"/>
                  <a:gd name="T58" fmla="*/ 17 w 19"/>
                  <a:gd name="T59" fmla="*/ 42 h 48"/>
                  <a:gd name="T60" fmla="*/ 18 w 19"/>
                  <a:gd name="T61" fmla="*/ 44 h 48"/>
                  <a:gd name="T62" fmla="*/ 17 w 19"/>
                  <a:gd name="T63" fmla="*/ 46 h 48"/>
                  <a:gd name="T64" fmla="*/ 15 w 19"/>
                  <a:gd name="T65" fmla="*/ 47 h 48"/>
                  <a:gd name="T66" fmla="*/ 15 w 19"/>
                  <a:gd name="T6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48">
                    <a:moveTo>
                      <a:pt x="15" y="47"/>
                    </a:moveTo>
                    <a:lnTo>
                      <a:pt x="9" y="47"/>
                    </a:lnTo>
                    <a:lnTo>
                      <a:pt x="4" y="47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37"/>
                    </a:lnTo>
                    <a:lnTo>
                      <a:pt x="6" y="33"/>
                    </a:lnTo>
                    <a:lnTo>
                      <a:pt x="7" y="21"/>
                    </a:lnTo>
                    <a:lnTo>
                      <a:pt x="7" y="9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23"/>
                    </a:lnTo>
                    <a:lnTo>
                      <a:pt x="11" y="33"/>
                    </a:lnTo>
                    <a:lnTo>
                      <a:pt x="12" y="37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7" y="42"/>
                    </a:lnTo>
                    <a:lnTo>
                      <a:pt x="18" y="44"/>
                    </a:lnTo>
                    <a:lnTo>
                      <a:pt x="17" y="46"/>
                    </a:lnTo>
                    <a:lnTo>
                      <a:pt x="15" y="47"/>
                    </a:lnTo>
                    <a:lnTo>
                      <a:pt x="15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1" name="Freeform 15"/>
              <p:cNvSpPr>
                <a:spLocks/>
              </p:cNvSpPr>
              <p:nvPr/>
            </p:nvSpPr>
            <p:spPr bwMode="auto">
              <a:xfrm>
                <a:off x="969" y="4626"/>
                <a:ext cx="28" cy="48"/>
              </a:xfrm>
              <a:custGeom>
                <a:avLst/>
                <a:gdLst>
                  <a:gd name="T0" fmla="*/ 24 w 28"/>
                  <a:gd name="T1" fmla="*/ 47 h 48"/>
                  <a:gd name="T2" fmla="*/ 22 w 28"/>
                  <a:gd name="T3" fmla="*/ 46 h 48"/>
                  <a:gd name="T4" fmla="*/ 20 w 28"/>
                  <a:gd name="T5" fmla="*/ 46 h 48"/>
                  <a:gd name="T6" fmla="*/ 16 w 28"/>
                  <a:gd name="T7" fmla="*/ 46 h 48"/>
                  <a:gd name="T8" fmla="*/ 11 w 28"/>
                  <a:gd name="T9" fmla="*/ 46 h 48"/>
                  <a:gd name="T10" fmla="*/ 8 w 28"/>
                  <a:gd name="T11" fmla="*/ 47 h 48"/>
                  <a:gd name="T12" fmla="*/ 4 w 28"/>
                  <a:gd name="T13" fmla="*/ 47 h 48"/>
                  <a:gd name="T14" fmla="*/ 4 w 28"/>
                  <a:gd name="T15" fmla="*/ 47 h 48"/>
                  <a:gd name="T16" fmla="*/ 2 w 28"/>
                  <a:gd name="T17" fmla="*/ 47 h 48"/>
                  <a:gd name="T18" fmla="*/ 0 w 28"/>
                  <a:gd name="T19" fmla="*/ 44 h 48"/>
                  <a:gd name="T20" fmla="*/ 0 w 28"/>
                  <a:gd name="T21" fmla="*/ 40 h 48"/>
                  <a:gd name="T22" fmla="*/ 0 w 28"/>
                  <a:gd name="T23" fmla="*/ 34 h 48"/>
                  <a:gd name="T24" fmla="*/ 4 w 28"/>
                  <a:gd name="T25" fmla="*/ 29 h 48"/>
                  <a:gd name="T26" fmla="*/ 12 w 28"/>
                  <a:gd name="T27" fmla="*/ 22 h 48"/>
                  <a:gd name="T28" fmla="*/ 18 w 28"/>
                  <a:gd name="T29" fmla="*/ 17 h 48"/>
                  <a:gd name="T30" fmla="*/ 21 w 28"/>
                  <a:gd name="T31" fmla="*/ 10 h 48"/>
                  <a:gd name="T32" fmla="*/ 18 w 28"/>
                  <a:gd name="T33" fmla="*/ 7 h 48"/>
                  <a:gd name="T34" fmla="*/ 13 w 28"/>
                  <a:gd name="T35" fmla="*/ 6 h 48"/>
                  <a:gd name="T36" fmla="*/ 9 w 28"/>
                  <a:gd name="T37" fmla="*/ 7 h 48"/>
                  <a:gd name="T38" fmla="*/ 5 w 28"/>
                  <a:gd name="T39" fmla="*/ 10 h 48"/>
                  <a:gd name="T40" fmla="*/ 2 w 28"/>
                  <a:gd name="T41" fmla="*/ 12 h 48"/>
                  <a:gd name="T42" fmla="*/ 0 w 28"/>
                  <a:gd name="T43" fmla="*/ 11 h 48"/>
                  <a:gd name="T44" fmla="*/ 0 w 28"/>
                  <a:gd name="T45" fmla="*/ 9 h 48"/>
                  <a:gd name="T46" fmla="*/ 1 w 28"/>
                  <a:gd name="T47" fmla="*/ 7 h 48"/>
                  <a:gd name="T48" fmla="*/ 6 w 28"/>
                  <a:gd name="T49" fmla="*/ 2 h 48"/>
                  <a:gd name="T50" fmla="*/ 13 w 28"/>
                  <a:gd name="T51" fmla="*/ 0 h 48"/>
                  <a:gd name="T52" fmla="*/ 22 w 28"/>
                  <a:gd name="T53" fmla="*/ 2 h 48"/>
                  <a:gd name="T54" fmla="*/ 25 w 28"/>
                  <a:gd name="T55" fmla="*/ 6 h 48"/>
                  <a:gd name="T56" fmla="*/ 26 w 28"/>
                  <a:gd name="T57" fmla="*/ 10 h 48"/>
                  <a:gd name="T58" fmla="*/ 25 w 28"/>
                  <a:gd name="T59" fmla="*/ 16 h 48"/>
                  <a:gd name="T60" fmla="*/ 23 w 28"/>
                  <a:gd name="T61" fmla="*/ 21 h 48"/>
                  <a:gd name="T62" fmla="*/ 16 w 28"/>
                  <a:gd name="T63" fmla="*/ 27 h 48"/>
                  <a:gd name="T64" fmla="*/ 8 w 28"/>
                  <a:gd name="T65" fmla="*/ 32 h 48"/>
                  <a:gd name="T66" fmla="*/ 6 w 28"/>
                  <a:gd name="T67" fmla="*/ 36 h 48"/>
                  <a:gd name="T68" fmla="*/ 5 w 28"/>
                  <a:gd name="T69" fmla="*/ 40 h 48"/>
                  <a:gd name="T70" fmla="*/ 11 w 28"/>
                  <a:gd name="T71" fmla="*/ 40 h 48"/>
                  <a:gd name="T72" fmla="*/ 20 w 28"/>
                  <a:gd name="T73" fmla="*/ 39 h 48"/>
                  <a:gd name="T74" fmla="*/ 24 w 28"/>
                  <a:gd name="T75" fmla="*/ 40 h 48"/>
                  <a:gd name="T76" fmla="*/ 27 w 28"/>
                  <a:gd name="T77" fmla="*/ 43 h 48"/>
                  <a:gd name="T78" fmla="*/ 26 w 28"/>
                  <a:gd name="T79" fmla="*/ 46 h 48"/>
                  <a:gd name="T80" fmla="*/ 24 w 28"/>
                  <a:gd name="T81" fmla="*/ 47 h 48"/>
                  <a:gd name="T82" fmla="*/ 24 w 28"/>
                  <a:gd name="T8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48">
                    <a:moveTo>
                      <a:pt x="24" y="47"/>
                    </a:moveTo>
                    <a:lnTo>
                      <a:pt x="22" y="46"/>
                    </a:lnTo>
                    <a:lnTo>
                      <a:pt x="20" y="46"/>
                    </a:lnTo>
                    <a:lnTo>
                      <a:pt x="16" y="46"/>
                    </a:lnTo>
                    <a:lnTo>
                      <a:pt x="11" y="46"/>
                    </a:lnTo>
                    <a:lnTo>
                      <a:pt x="8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1" y="10"/>
                    </a:lnTo>
                    <a:lnTo>
                      <a:pt x="18" y="7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2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5" y="16"/>
                    </a:lnTo>
                    <a:lnTo>
                      <a:pt x="23" y="21"/>
                    </a:lnTo>
                    <a:lnTo>
                      <a:pt x="16" y="27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5" y="40"/>
                    </a:lnTo>
                    <a:lnTo>
                      <a:pt x="11" y="40"/>
                    </a:lnTo>
                    <a:lnTo>
                      <a:pt x="20" y="39"/>
                    </a:lnTo>
                    <a:lnTo>
                      <a:pt x="24" y="40"/>
                    </a:lnTo>
                    <a:lnTo>
                      <a:pt x="27" y="43"/>
                    </a:lnTo>
                    <a:lnTo>
                      <a:pt x="26" y="46"/>
                    </a:lnTo>
                    <a:lnTo>
                      <a:pt x="24" y="47"/>
                    </a:lnTo>
                    <a:lnTo>
                      <a:pt x="24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2" name="Freeform 16"/>
              <p:cNvSpPr>
                <a:spLocks/>
              </p:cNvSpPr>
              <p:nvPr/>
            </p:nvSpPr>
            <p:spPr bwMode="auto">
              <a:xfrm>
                <a:off x="1007" y="4736"/>
                <a:ext cx="27" cy="48"/>
              </a:xfrm>
              <a:custGeom>
                <a:avLst/>
                <a:gdLst>
                  <a:gd name="T0" fmla="*/ 12 w 27"/>
                  <a:gd name="T1" fmla="*/ 47 h 48"/>
                  <a:gd name="T2" fmla="*/ 5 w 27"/>
                  <a:gd name="T3" fmla="*/ 44 h 48"/>
                  <a:gd name="T4" fmla="*/ 0 w 27"/>
                  <a:gd name="T5" fmla="*/ 39 h 48"/>
                  <a:gd name="T6" fmla="*/ 0 w 27"/>
                  <a:gd name="T7" fmla="*/ 38 h 48"/>
                  <a:gd name="T8" fmla="*/ 0 w 27"/>
                  <a:gd name="T9" fmla="*/ 36 h 48"/>
                  <a:gd name="T10" fmla="*/ 2 w 27"/>
                  <a:gd name="T11" fmla="*/ 35 h 48"/>
                  <a:gd name="T12" fmla="*/ 4 w 27"/>
                  <a:gd name="T13" fmla="*/ 36 h 48"/>
                  <a:gd name="T14" fmla="*/ 5 w 27"/>
                  <a:gd name="T15" fmla="*/ 38 h 48"/>
                  <a:gd name="T16" fmla="*/ 8 w 27"/>
                  <a:gd name="T17" fmla="*/ 40 h 48"/>
                  <a:gd name="T18" fmla="*/ 12 w 27"/>
                  <a:gd name="T19" fmla="*/ 41 h 48"/>
                  <a:gd name="T20" fmla="*/ 18 w 27"/>
                  <a:gd name="T21" fmla="*/ 39 h 48"/>
                  <a:gd name="T22" fmla="*/ 20 w 27"/>
                  <a:gd name="T23" fmla="*/ 33 h 48"/>
                  <a:gd name="T24" fmla="*/ 19 w 27"/>
                  <a:gd name="T25" fmla="*/ 29 h 48"/>
                  <a:gd name="T26" fmla="*/ 17 w 27"/>
                  <a:gd name="T27" fmla="*/ 26 h 48"/>
                  <a:gd name="T28" fmla="*/ 10 w 27"/>
                  <a:gd name="T29" fmla="*/ 23 h 48"/>
                  <a:gd name="T30" fmla="*/ 7 w 27"/>
                  <a:gd name="T31" fmla="*/ 23 h 48"/>
                  <a:gd name="T32" fmla="*/ 7 w 27"/>
                  <a:gd name="T33" fmla="*/ 21 h 48"/>
                  <a:gd name="T34" fmla="*/ 9 w 27"/>
                  <a:gd name="T35" fmla="*/ 18 h 48"/>
                  <a:gd name="T36" fmla="*/ 16 w 27"/>
                  <a:gd name="T37" fmla="*/ 16 h 48"/>
                  <a:gd name="T38" fmla="*/ 18 w 27"/>
                  <a:gd name="T39" fmla="*/ 14 h 48"/>
                  <a:gd name="T40" fmla="*/ 20 w 27"/>
                  <a:gd name="T41" fmla="*/ 11 h 48"/>
                  <a:gd name="T42" fmla="*/ 18 w 27"/>
                  <a:gd name="T43" fmla="*/ 7 h 48"/>
                  <a:gd name="T44" fmla="*/ 12 w 27"/>
                  <a:gd name="T45" fmla="*/ 5 h 48"/>
                  <a:gd name="T46" fmla="*/ 8 w 27"/>
                  <a:gd name="T47" fmla="*/ 6 h 48"/>
                  <a:gd name="T48" fmla="*/ 5 w 27"/>
                  <a:gd name="T49" fmla="*/ 8 h 48"/>
                  <a:gd name="T50" fmla="*/ 4 w 27"/>
                  <a:gd name="T51" fmla="*/ 9 h 48"/>
                  <a:gd name="T52" fmla="*/ 2 w 27"/>
                  <a:gd name="T53" fmla="*/ 8 h 48"/>
                  <a:gd name="T54" fmla="*/ 1 w 27"/>
                  <a:gd name="T55" fmla="*/ 6 h 48"/>
                  <a:gd name="T56" fmla="*/ 5 w 27"/>
                  <a:gd name="T57" fmla="*/ 2 h 48"/>
                  <a:gd name="T58" fmla="*/ 11 w 27"/>
                  <a:gd name="T59" fmla="*/ 0 h 48"/>
                  <a:gd name="T60" fmla="*/ 21 w 27"/>
                  <a:gd name="T61" fmla="*/ 2 h 48"/>
                  <a:gd name="T62" fmla="*/ 24 w 27"/>
                  <a:gd name="T63" fmla="*/ 6 h 48"/>
                  <a:gd name="T64" fmla="*/ 25 w 27"/>
                  <a:gd name="T65" fmla="*/ 11 h 48"/>
                  <a:gd name="T66" fmla="*/ 23 w 27"/>
                  <a:gd name="T67" fmla="*/ 17 h 48"/>
                  <a:gd name="T68" fmla="*/ 19 w 27"/>
                  <a:gd name="T69" fmla="*/ 20 h 48"/>
                  <a:gd name="T70" fmla="*/ 18 w 27"/>
                  <a:gd name="T71" fmla="*/ 21 h 48"/>
                  <a:gd name="T72" fmla="*/ 24 w 27"/>
                  <a:gd name="T73" fmla="*/ 25 h 48"/>
                  <a:gd name="T74" fmla="*/ 26 w 27"/>
                  <a:gd name="T75" fmla="*/ 33 h 48"/>
                  <a:gd name="T76" fmla="*/ 25 w 27"/>
                  <a:gd name="T77" fmla="*/ 38 h 48"/>
                  <a:gd name="T78" fmla="*/ 22 w 27"/>
                  <a:gd name="T79" fmla="*/ 43 h 48"/>
                  <a:gd name="T80" fmla="*/ 18 w 27"/>
                  <a:gd name="T81" fmla="*/ 46 h 48"/>
                  <a:gd name="T82" fmla="*/ 12 w 27"/>
                  <a:gd name="T83" fmla="*/ 47 h 48"/>
                  <a:gd name="T84" fmla="*/ 12 w 27"/>
                  <a:gd name="T85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48">
                    <a:moveTo>
                      <a:pt x="12" y="47"/>
                    </a:moveTo>
                    <a:lnTo>
                      <a:pt x="5" y="44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0" y="33"/>
                    </a:lnTo>
                    <a:lnTo>
                      <a:pt x="19" y="29"/>
                    </a:lnTo>
                    <a:lnTo>
                      <a:pt x="17" y="26"/>
                    </a:lnTo>
                    <a:lnTo>
                      <a:pt x="10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18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7"/>
                    </a:lnTo>
                    <a:lnTo>
                      <a:pt x="12" y="5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21" y="2"/>
                    </a:lnTo>
                    <a:lnTo>
                      <a:pt x="24" y="6"/>
                    </a:lnTo>
                    <a:lnTo>
                      <a:pt x="25" y="11"/>
                    </a:lnTo>
                    <a:lnTo>
                      <a:pt x="23" y="17"/>
                    </a:lnTo>
                    <a:lnTo>
                      <a:pt x="19" y="20"/>
                    </a:lnTo>
                    <a:lnTo>
                      <a:pt x="18" y="21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5" y="38"/>
                    </a:lnTo>
                    <a:lnTo>
                      <a:pt x="22" y="43"/>
                    </a:lnTo>
                    <a:lnTo>
                      <a:pt x="18" y="46"/>
                    </a:lnTo>
                    <a:lnTo>
                      <a:pt x="12" y="47"/>
                    </a:lnTo>
                    <a:lnTo>
                      <a:pt x="12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3" name="Freeform 17"/>
              <p:cNvSpPr>
                <a:spLocks/>
              </p:cNvSpPr>
              <p:nvPr/>
            </p:nvSpPr>
            <p:spPr bwMode="auto">
              <a:xfrm>
                <a:off x="800" y="4976"/>
                <a:ext cx="17" cy="32"/>
              </a:xfrm>
              <a:custGeom>
                <a:avLst/>
                <a:gdLst>
                  <a:gd name="T0" fmla="*/ 0 w 17"/>
                  <a:gd name="T1" fmla="*/ 25 h 32"/>
                  <a:gd name="T2" fmla="*/ 0 w 17"/>
                  <a:gd name="T3" fmla="*/ 31 h 32"/>
                  <a:gd name="T4" fmla="*/ 6 w 17"/>
                  <a:gd name="T5" fmla="*/ 30 h 32"/>
                  <a:gd name="T6" fmla="*/ 11 w 17"/>
                  <a:gd name="T7" fmla="*/ 26 h 32"/>
                  <a:gd name="T8" fmla="*/ 14 w 17"/>
                  <a:gd name="T9" fmla="*/ 21 h 32"/>
                  <a:gd name="T10" fmla="*/ 16 w 17"/>
                  <a:gd name="T11" fmla="*/ 14 h 32"/>
                  <a:gd name="T12" fmla="*/ 14 w 17"/>
                  <a:gd name="T13" fmla="*/ 8 h 32"/>
                  <a:gd name="T14" fmla="*/ 11 w 17"/>
                  <a:gd name="T15" fmla="*/ 3 h 32"/>
                  <a:gd name="T16" fmla="*/ 7 w 17"/>
                  <a:gd name="T17" fmla="*/ 1 h 32"/>
                  <a:gd name="T18" fmla="*/ 0 w 17"/>
                  <a:gd name="T19" fmla="*/ 0 h 32"/>
                  <a:gd name="T20" fmla="*/ 0 w 17"/>
                  <a:gd name="T21" fmla="*/ 0 h 32"/>
                  <a:gd name="T22" fmla="*/ 0 w 17"/>
                  <a:gd name="T23" fmla="*/ 6 h 32"/>
                  <a:gd name="T24" fmla="*/ 7 w 17"/>
                  <a:gd name="T25" fmla="*/ 8 h 32"/>
                  <a:gd name="T26" fmla="*/ 9 w 17"/>
                  <a:gd name="T27" fmla="*/ 14 h 32"/>
                  <a:gd name="T28" fmla="*/ 7 w 17"/>
                  <a:gd name="T29" fmla="*/ 22 h 32"/>
                  <a:gd name="T30" fmla="*/ 4 w 17"/>
                  <a:gd name="T31" fmla="*/ 25 h 32"/>
                  <a:gd name="T32" fmla="*/ 0 w 17"/>
                  <a:gd name="T33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32">
                    <a:moveTo>
                      <a:pt x="0" y="25"/>
                    </a:moveTo>
                    <a:lnTo>
                      <a:pt x="0" y="31"/>
                    </a:lnTo>
                    <a:lnTo>
                      <a:pt x="6" y="30"/>
                    </a:lnTo>
                    <a:lnTo>
                      <a:pt x="11" y="26"/>
                    </a:lnTo>
                    <a:lnTo>
                      <a:pt x="14" y="21"/>
                    </a:lnTo>
                    <a:lnTo>
                      <a:pt x="16" y="14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8"/>
                    </a:lnTo>
                    <a:lnTo>
                      <a:pt x="9" y="14"/>
                    </a:lnTo>
                    <a:lnTo>
                      <a:pt x="7" y="22"/>
                    </a:lnTo>
                    <a:lnTo>
                      <a:pt x="4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4" name="Freeform 18"/>
              <p:cNvSpPr>
                <a:spLocks/>
              </p:cNvSpPr>
              <p:nvPr/>
            </p:nvSpPr>
            <p:spPr bwMode="auto">
              <a:xfrm>
                <a:off x="800" y="4958"/>
                <a:ext cx="17" cy="17"/>
              </a:xfrm>
              <a:custGeom>
                <a:avLst/>
                <a:gdLst>
                  <a:gd name="T0" fmla="*/ 0 w 17"/>
                  <a:gd name="T1" fmla="*/ 2 h 17"/>
                  <a:gd name="T2" fmla="*/ 0 w 17"/>
                  <a:gd name="T3" fmla="*/ 16 h 17"/>
                  <a:gd name="T4" fmla="*/ 6 w 17"/>
                  <a:gd name="T5" fmla="*/ 10 h 17"/>
                  <a:gd name="T6" fmla="*/ 16 w 17"/>
                  <a:gd name="T7" fmla="*/ 4 h 17"/>
                  <a:gd name="T8" fmla="*/ 12 w 17"/>
                  <a:gd name="T9" fmla="*/ 1 h 17"/>
                  <a:gd name="T10" fmla="*/ 6 w 17"/>
                  <a:gd name="T11" fmla="*/ 0 h 17"/>
                  <a:gd name="T12" fmla="*/ 0 w 17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0" y="2"/>
                    </a:moveTo>
                    <a:lnTo>
                      <a:pt x="0" y="16"/>
                    </a:lnTo>
                    <a:lnTo>
                      <a:pt x="6" y="10"/>
                    </a:lnTo>
                    <a:lnTo>
                      <a:pt x="16" y="4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5" name="Freeform 19"/>
              <p:cNvSpPr>
                <a:spLocks/>
              </p:cNvSpPr>
              <p:nvPr/>
            </p:nvSpPr>
            <p:spPr bwMode="auto">
              <a:xfrm>
                <a:off x="787" y="4960"/>
                <a:ext cx="17" cy="48"/>
              </a:xfrm>
              <a:custGeom>
                <a:avLst/>
                <a:gdLst>
                  <a:gd name="T0" fmla="*/ 16 w 17"/>
                  <a:gd name="T1" fmla="*/ 8 h 48"/>
                  <a:gd name="T2" fmla="*/ 16 w 17"/>
                  <a:gd name="T3" fmla="*/ 0 h 48"/>
                  <a:gd name="T4" fmla="*/ 15 w 17"/>
                  <a:gd name="T5" fmla="*/ 0 h 48"/>
                  <a:gd name="T6" fmla="*/ 12 w 17"/>
                  <a:gd name="T7" fmla="*/ 2 h 48"/>
                  <a:gd name="T8" fmla="*/ 2 w 17"/>
                  <a:gd name="T9" fmla="*/ 14 h 48"/>
                  <a:gd name="T10" fmla="*/ 0 w 17"/>
                  <a:gd name="T11" fmla="*/ 28 h 48"/>
                  <a:gd name="T12" fmla="*/ 2 w 17"/>
                  <a:gd name="T13" fmla="*/ 41 h 48"/>
                  <a:gd name="T14" fmla="*/ 8 w 17"/>
                  <a:gd name="T15" fmla="*/ 45 h 48"/>
                  <a:gd name="T16" fmla="*/ 15 w 17"/>
                  <a:gd name="T17" fmla="*/ 47 h 48"/>
                  <a:gd name="T18" fmla="*/ 15 w 17"/>
                  <a:gd name="T19" fmla="*/ 47 h 48"/>
                  <a:gd name="T20" fmla="*/ 16 w 17"/>
                  <a:gd name="T21" fmla="*/ 46 h 48"/>
                  <a:gd name="T22" fmla="*/ 16 w 17"/>
                  <a:gd name="T23" fmla="*/ 41 h 48"/>
                  <a:gd name="T24" fmla="*/ 15 w 17"/>
                  <a:gd name="T25" fmla="*/ 41 h 48"/>
                  <a:gd name="T26" fmla="*/ 11 w 17"/>
                  <a:gd name="T27" fmla="*/ 40 h 48"/>
                  <a:gd name="T28" fmla="*/ 8 w 17"/>
                  <a:gd name="T29" fmla="*/ 37 h 48"/>
                  <a:gd name="T30" fmla="*/ 6 w 17"/>
                  <a:gd name="T31" fmla="*/ 28 h 48"/>
                  <a:gd name="T32" fmla="*/ 6 w 17"/>
                  <a:gd name="T33" fmla="*/ 25 h 48"/>
                  <a:gd name="T34" fmla="*/ 10 w 17"/>
                  <a:gd name="T35" fmla="*/ 23 h 48"/>
                  <a:gd name="T36" fmla="*/ 15 w 17"/>
                  <a:gd name="T37" fmla="*/ 22 h 48"/>
                  <a:gd name="T38" fmla="*/ 16 w 17"/>
                  <a:gd name="T39" fmla="*/ 22 h 48"/>
                  <a:gd name="T40" fmla="*/ 16 w 17"/>
                  <a:gd name="T41" fmla="*/ 16 h 48"/>
                  <a:gd name="T42" fmla="*/ 12 w 17"/>
                  <a:gd name="T43" fmla="*/ 16 h 48"/>
                  <a:gd name="T44" fmla="*/ 8 w 17"/>
                  <a:gd name="T45" fmla="*/ 18 h 48"/>
                  <a:gd name="T46" fmla="*/ 12 w 17"/>
                  <a:gd name="T47" fmla="*/ 10 h 48"/>
                  <a:gd name="T48" fmla="*/ 16 w 17"/>
                  <a:gd name="T4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48">
                    <a:moveTo>
                      <a:pt x="16" y="8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2" y="14"/>
                    </a:lnTo>
                    <a:lnTo>
                      <a:pt x="0" y="28"/>
                    </a:lnTo>
                    <a:lnTo>
                      <a:pt x="2" y="41"/>
                    </a:lnTo>
                    <a:lnTo>
                      <a:pt x="8" y="45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6" y="46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1" y="40"/>
                    </a:lnTo>
                    <a:lnTo>
                      <a:pt x="8" y="37"/>
                    </a:lnTo>
                    <a:lnTo>
                      <a:pt x="6" y="28"/>
                    </a:lnTo>
                    <a:lnTo>
                      <a:pt x="6" y="25"/>
                    </a:lnTo>
                    <a:lnTo>
                      <a:pt x="10" y="23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8" y="18"/>
                    </a:lnTo>
                    <a:lnTo>
                      <a:pt x="12" y="1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6" name="Freeform 20"/>
              <p:cNvSpPr>
                <a:spLocks/>
              </p:cNvSpPr>
              <p:nvPr/>
            </p:nvSpPr>
            <p:spPr bwMode="auto">
              <a:xfrm>
                <a:off x="678" y="4920"/>
                <a:ext cx="34" cy="50"/>
              </a:xfrm>
              <a:custGeom>
                <a:avLst/>
                <a:gdLst>
                  <a:gd name="T0" fmla="*/ 31 w 34"/>
                  <a:gd name="T1" fmla="*/ 6 h 50"/>
                  <a:gd name="T2" fmla="*/ 28 w 34"/>
                  <a:gd name="T3" fmla="*/ 9 h 50"/>
                  <a:gd name="T4" fmla="*/ 21 w 34"/>
                  <a:gd name="T5" fmla="*/ 21 h 50"/>
                  <a:gd name="T6" fmla="*/ 16 w 34"/>
                  <a:gd name="T7" fmla="*/ 33 h 50"/>
                  <a:gd name="T8" fmla="*/ 14 w 34"/>
                  <a:gd name="T9" fmla="*/ 40 h 50"/>
                  <a:gd name="T10" fmla="*/ 11 w 34"/>
                  <a:gd name="T11" fmla="*/ 47 h 50"/>
                  <a:gd name="T12" fmla="*/ 9 w 34"/>
                  <a:gd name="T13" fmla="*/ 49 h 50"/>
                  <a:gd name="T14" fmla="*/ 7 w 34"/>
                  <a:gd name="T15" fmla="*/ 48 h 50"/>
                  <a:gd name="T16" fmla="*/ 5 w 34"/>
                  <a:gd name="T17" fmla="*/ 45 h 50"/>
                  <a:gd name="T18" fmla="*/ 8 w 34"/>
                  <a:gd name="T19" fmla="*/ 39 h 50"/>
                  <a:gd name="T20" fmla="*/ 14 w 34"/>
                  <a:gd name="T21" fmla="*/ 22 h 50"/>
                  <a:gd name="T22" fmla="*/ 23 w 34"/>
                  <a:gd name="T23" fmla="*/ 7 h 50"/>
                  <a:gd name="T24" fmla="*/ 23 w 34"/>
                  <a:gd name="T25" fmla="*/ 6 h 50"/>
                  <a:gd name="T26" fmla="*/ 9 w 34"/>
                  <a:gd name="T27" fmla="*/ 6 h 50"/>
                  <a:gd name="T28" fmla="*/ 2 w 34"/>
                  <a:gd name="T29" fmla="*/ 6 h 50"/>
                  <a:gd name="T30" fmla="*/ 0 w 34"/>
                  <a:gd name="T31" fmla="*/ 3 h 50"/>
                  <a:gd name="T32" fmla="*/ 0 w 34"/>
                  <a:gd name="T33" fmla="*/ 0 h 50"/>
                  <a:gd name="T34" fmla="*/ 2 w 34"/>
                  <a:gd name="T35" fmla="*/ 0 h 50"/>
                  <a:gd name="T36" fmla="*/ 13 w 34"/>
                  <a:gd name="T37" fmla="*/ 0 h 50"/>
                  <a:gd name="T38" fmla="*/ 24 w 34"/>
                  <a:gd name="T39" fmla="*/ 0 h 50"/>
                  <a:gd name="T40" fmla="*/ 30 w 34"/>
                  <a:gd name="T41" fmla="*/ 0 h 50"/>
                  <a:gd name="T42" fmla="*/ 33 w 34"/>
                  <a:gd name="T43" fmla="*/ 2 h 50"/>
                  <a:gd name="T44" fmla="*/ 31 w 34"/>
                  <a:gd name="T4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50">
                    <a:moveTo>
                      <a:pt x="31" y="6"/>
                    </a:moveTo>
                    <a:lnTo>
                      <a:pt x="28" y="9"/>
                    </a:lnTo>
                    <a:lnTo>
                      <a:pt x="21" y="21"/>
                    </a:lnTo>
                    <a:lnTo>
                      <a:pt x="16" y="33"/>
                    </a:lnTo>
                    <a:lnTo>
                      <a:pt x="14" y="40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8" y="39"/>
                    </a:lnTo>
                    <a:lnTo>
                      <a:pt x="14" y="22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9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1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7" name="Freeform 21"/>
              <p:cNvSpPr>
                <a:spLocks/>
              </p:cNvSpPr>
              <p:nvPr/>
            </p:nvSpPr>
            <p:spPr bwMode="auto">
              <a:xfrm>
                <a:off x="620" y="4838"/>
                <a:ext cx="17" cy="49"/>
              </a:xfrm>
              <a:custGeom>
                <a:avLst/>
                <a:gdLst>
                  <a:gd name="T0" fmla="*/ 0 w 17"/>
                  <a:gd name="T1" fmla="*/ 42 h 49"/>
                  <a:gd name="T2" fmla="*/ 0 w 17"/>
                  <a:gd name="T3" fmla="*/ 48 h 49"/>
                  <a:gd name="T4" fmla="*/ 0 w 17"/>
                  <a:gd name="T5" fmla="*/ 48 h 49"/>
                  <a:gd name="T6" fmla="*/ 0 w 17"/>
                  <a:gd name="T7" fmla="*/ 48 h 49"/>
                  <a:gd name="T8" fmla="*/ 6 w 17"/>
                  <a:gd name="T9" fmla="*/ 47 h 49"/>
                  <a:gd name="T10" fmla="*/ 11 w 17"/>
                  <a:gd name="T11" fmla="*/ 45 h 49"/>
                  <a:gd name="T12" fmla="*/ 15 w 17"/>
                  <a:gd name="T13" fmla="*/ 40 h 49"/>
                  <a:gd name="T14" fmla="*/ 16 w 17"/>
                  <a:gd name="T15" fmla="*/ 34 h 49"/>
                  <a:gd name="T16" fmla="*/ 13 w 17"/>
                  <a:gd name="T17" fmla="*/ 26 h 49"/>
                  <a:gd name="T18" fmla="*/ 7 w 17"/>
                  <a:gd name="T19" fmla="*/ 21 h 49"/>
                  <a:gd name="T20" fmla="*/ 12 w 17"/>
                  <a:gd name="T21" fmla="*/ 18 h 49"/>
                  <a:gd name="T22" fmla="*/ 13 w 17"/>
                  <a:gd name="T23" fmla="*/ 12 h 49"/>
                  <a:gd name="T24" fmla="*/ 12 w 17"/>
                  <a:gd name="T25" fmla="*/ 7 h 49"/>
                  <a:gd name="T26" fmla="*/ 10 w 17"/>
                  <a:gd name="T27" fmla="*/ 3 h 49"/>
                  <a:gd name="T28" fmla="*/ 6 w 17"/>
                  <a:gd name="T29" fmla="*/ 0 h 49"/>
                  <a:gd name="T30" fmla="*/ 0 w 17"/>
                  <a:gd name="T31" fmla="*/ 0 h 49"/>
                  <a:gd name="T32" fmla="*/ 0 w 17"/>
                  <a:gd name="T33" fmla="*/ 0 h 49"/>
                  <a:gd name="T34" fmla="*/ 0 w 17"/>
                  <a:gd name="T35" fmla="*/ 5 h 49"/>
                  <a:gd name="T36" fmla="*/ 0 w 17"/>
                  <a:gd name="T37" fmla="*/ 5 h 49"/>
                  <a:gd name="T38" fmla="*/ 5 w 17"/>
                  <a:gd name="T39" fmla="*/ 6 h 49"/>
                  <a:gd name="T40" fmla="*/ 7 w 17"/>
                  <a:gd name="T41" fmla="*/ 12 h 49"/>
                  <a:gd name="T42" fmla="*/ 5 w 17"/>
                  <a:gd name="T43" fmla="*/ 17 h 49"/>
                  <a:gd name="T44" fmla="*/ 0 w 17"/>
                  <a:gd name="T45" fmla="*/ 19 h 49"/>
                  <a:gd name="T46" fmla="*/ 0 w 17"/>
                  <a:gd name="T47" fmla="*/ 24 h 49"/>
                  <a:gd name="T48" fmla="*/ 6 w 17"/>
                  <a:gd name="T49" fmla="*/ 27 h 49"/>
                  <a:gd name="T50" fmla="*/ 9 w 17"/>
                  <a:gd name="T51" fmla="*/ 30 h 49"/>
                  <a:gd name="T52" fmla="*/ 9 w 17"/>
                  <a:gd name="T53" fmla="*/ 34 h 49"/>
                  <a:gd name="T54" fmla="*/ 8 w 17"/>
                  <a:gd name="T55" fmla="*/ 40 h 49"/>
                  <a:gd name="T56" fmla="*/ 5 w 17"/>
                  <a:gd name="T57" fmla="*/ 42 h 49"/>
                  <a:gd name="T58" fmla="*/ 0 w 17"/>
                  <a:gd name="T59" fmla="*/ 42 h 49"/>
                  <a:gd name="T60" fmla="*/ 0 w 17"/>
                  <a:gd name="T61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49">
                    <a:moveTo>
                      <a:pt x="0" y="42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47"/>
                    </a:lnTo>
                    <a:lnTo>
                      <a:pt x="11" y="45"/>
                    </a:lnTo>
                    <a:lnTo>
                      <a:pt x="15" y="40"/>
                    </a:lnTo>
                    <a:lnTo>
                      <a:pt x="16" y="34"/>
                    </a:lnTo>
                    <a:lnTo>
                      <a:pt x="13" y="26"/>
                    </a:lnTo>
                    <a:lnTo>
                      <a:pt x="7" y="21"/>
                    </a:lnTo>
                    <a:lnTo>
                      <a:pt x="12" y="18"/>
                    </a:lnTo>
                    <a:lnTo>
                      <a:pt x="13" y="12"/>
                    </a:lnTo>
                    <a:lnTo>
                      <a:pt x="12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6"/>
                    </a:lnTo>
                    <a:lnTo>
                      <a:pt x="7" y="12"/>
                    </a:lnTo>
                    <a:lnTo>
                      <a:pt x="5" y="17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6" y="27"/>
                    </a:lnTo>
                    <a:lnTo>
                      <a:pt x="9" y="30"/>
                    </a:lnTo>
                    <a:lnTo>
                      <a:pt x="9" y="34"/>
                    </a:lnTo>
                    <a:lnTo>
                      <a:pt x="8" y="40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8" name="Freeform 22"/>
              <p:cNvSpPr>
                <a:spLocks/>
              </p:cNvSpPr>
              <p:nvPr/>
            </p:nvSpPr>
            <p:spPr bwMode="auto">
              <a:xfrm>
                <a:off x="607" y="4838"/>
                <a:ext cx="17" cy="49"/>
              </a:xfrm>
              <a:custGeom>
                <a:avLst/>
                <a:gdLst>
                  <a:gd name="T0" fmla="*/ 16 w 17"/>
                  <a:gd name="T1" fmla="*/ 5 h 49"/>
                  <a:gd name="T2" fmla="*/ 16 w 17"/>
                  <a:gd name="T3" fmla="*/ 0 h 49"/>
                  <a:gd name="T4" fmla="*/ 11 w 17"/>
                  <a:gd name="T5" fmla="*/ 0 h 49"/>
                  <a:gd name="T6" fmla="*/ 5 w 17"/>
                  <a:gd name="T7" fmla="*/ 3 h 49"/>
                  <a:gd name="T8" fmla="*/ 2 w 17"/>
                  <a:gd name="T9" fmla="*/ 8 h 49"/>
                  <a:gd name="T10" fmla="*/ 1 w 17"/>
                  <a:gd name="T11" fmla="*/ 13 h 49"/>
                  <a:gd name="T12" fmla="*/ 3 w 17"/>
                  <a:gd name="T13" fmla="*/ 18 h 49"/>
                  <a:gd name="T14" fmla="*/ 7 w 17"/>
                  <a:gd name="T15" fmla="*/ 22 h 49"/>
                  <a:gd name="T16" fmla="*/ 1 w 17"/>
                  <a:gd name="T17" fmla="*/ 27 h 49"/>
                  <a:gd name="T18" fmla="*/ 0 w 17"/>
                  <a:gd name="T19" fmla="*/ 36 h 49"/>
                  <a:gd name="T20" fmla="*/ 1 w 17"/>
                  <a:gd name="T21" fmla="*/ 41 h 49"/>
                  <a:gd name="T22" fmla="*/ 4 w 17"/>
                  <a:gd name="T23" fmla="*/ 45 h 49"/>
                  <a:gd name="T24" fmla="*/ 16 w 17"/>
                  <a:gd name="T25" fmla="*/ 48 h 49"/>
                  <a:gd name="T26" fmla="*/ 16 w 17"/>
                  <a:gd name="T27" fmla="*/ 42 h 49"/>
                  <a:gd name="T28" fmla="*/ 10 w 17"/>
                  <a:gd name="T29" fmla="*/ 41 h 49"/>
                  <a:gd name="T30" fmla="*/ 7 w 17"/>
                  <a:gd name="T31" fmla="*/ 39 h 49"/>
                  <a:gd name="T32" fmla="*/ 6 w 17"/>
                  <a:gd name="T33" fmla="*/ 35 h 49"/>
                  <a:gd name="T34" fmla="*/ 7 w 17"/>
                  <a:gd name="T35" fmla="*/ 31 h 49"/>
                  <a:gd name="T36" fmla="*/ 8 w 17"/>
                  <a:gd name="T37" fmla="*/ 28 h 49"/>
                  <a:gd name="T38" fmla="*/ 16 w 17"/>
                  <a:gd name="T39" fmla="*/ 24 h 49"/>
                  <a:gd name="T40" fmla="*/ 15 w 17"/>
                  <a:gd name="T41" fmla="*/ 24 h 49"/>
                  <a:gd name="T42" fmla="*/ 16 w 17"/>
                  <a:gd name="T43" fmla="*/ 24 h 49"/>
                  <a:gd name="T44" fmla="*/ 16 w 17"/>
                  <a:gd name="T45" fmla="*/ 19 h 49"/>
                  <a:gd name="T46" fmla="*/ 15 w 17"/>
                  <a:gd name="T47" fmla="*/ 19 h 49"/>
                  <a:gd name="T48" fmla="*/ 9 w 17"/>
                  <a:gd name="T49" fmla="*/ 17 h 49"/>
                  <a:gd name="T50" fmla="*/ 8 w 17"/>
                  <a:gd name="T51" fmla="*/ 13 h 49"/>
                  <a:gd name="T52" fmla="*/ 9 w 17"/>
                  <a:gd name="T53" fmla="*/ 7 h 49"/>
                  <a:gd name="T54" fmla="*/ 16 w 17"/>
                  <a:gd name="T55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" h="49">
                    <a:moveTo>
                      <a:pt x="16" y="5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1" y="13"/>
                    </a:lnTo>
                    <a:lnTo>
                      <a:pt x="3" y="18"/>
                    </a:lnTo>
                    <a:lnTo>
                      <a:pt x="7" y="22"/>
                    </a:lnTo>
                    <a:lnTo>
                      <a:pt x="1" y="27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4" y="45"/>
                    </a:lnTo>
                    <a:lnTo>
                      <a:pt x="16" y="48"/>
                    </a:lnTo>
                    <a:lnTo>
                      <a:pt x="16" y="42"/>
                    </a:lnTo>
                    <a:lnTo>
                      <a:pt x="10" y="41"/>
                    </a:lnTo>
                    <a:lnTo>
                      <a:pt x="7" y="39"/>
                    </a:lnTo>
                    <a:lnTo>
                      <a:pt x="6" y="35"/>
                    </a:lnTo>
                    <a:lnTo>
                      <a:pt x="7" y="31"/>
                    </a:lnTo>
                    <a:lnTo>
                      <a:pt x="8" y="28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9" y="17"/>
                    </a:lnTo>
                    <a:lnTo>
                      <a:pt x="8" y="13"/>
                    </a:lnTo>
                    <a:lnTo>
                      <a:pt x="9" y="7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59" name="Freeform 23"/>
              <p:cNvSpPr>
                <a:spLocks/>
              </p:cNvSpPr>
              <p:nvPr/>
            </p:nvSpPr>
            <p:spPr bwMode="auto">
              <a:xfrm>
                <a:off x="581" y="4736"/>
                <a:ext cx="17" cy="47"/>
              </a:xfrm>
              <a:custGeom>
                <a:avLst/>
                <a:gdLst>
                  <a:gd name="T0" fmla="*/ 0 w 17"/>
                  <a:gd name="T1" fmla="*/ 38 h 47"/>
                  <a:gd name="T2" fmla="*/ 0 w 17"/>
                  <a:gd name="T3" fmla="*/ 46 h 47"/>
                  <a:gd name="T4" fmla="*/ 4 w 17"/>
                  <a:gd name="T5" fmla="*/ 43 h 47"/>
                  <a:gd name="T6" fmla="*/ 4 w 17"/>
                  <a:gd name="T7" fmla="*/ 43 h 47"/>
                  <a:gd name="T8" fmla="*/ 9 w 17"/>
                  <a:gd name="T9" fmla="*/ 38 h 47"/>
                  <a:gd name="T10" fmla="*/ 13 w 17"/>
                  <a:gd name="T11" fmla="*/ 31 h 47"/>
                  <a:gd name="T12" fmla="*/ 16 w 17"/>
                  <a:gd name="T13" fmla="*/ 16 h 47"/>
                  <a:gd name="T14" fmla="*/ 15 w 17"/>
                  <a:gd name="T15" fmla="*/ 10 h 47"/>
                  <a:gd name="T16" fmla="*/ 11 w 17"/>
                  <a:gd name="T17" fmla="*/ 4 h 47"/>
                  <a:gd name="T18" fmla="*/ 7 w 17"/>
                  <a:gd name="T19" fmla="*/ 1 h 47"/>
                  <a:gd name="T20" fmla="*/ 1 w 17"/>
                  <a:gd name="T21" fmla="*/ 0 h 47"/>
                  <a:gd name="T22" fmla="*/ 0 w 17"/>
                  <a:gd name="T23" fmla="*/ 0 h 47"/>
                  <a:gd name="T24" fmla="*/ 0 w 17"/>
                  <a:gd name="T25" fmla="*/ 5 h 47"/>
                  <a:gd name="T26" fmla="*/ 0 w 17"/>
                  <a:gd name="T27" fmla="*/ 5 h 47"/>
                  <a:gd name="T28" fmla="*/ 7 w 17"/>
                  <a:gd name="T29" fmla="*/ 8 h 47"/>
                  <a:gd name="T30" fmla="*/ 10 w 17"/>
                  <a:gd name="T31" fmla="*/ 16 h 47"/>
                  <a:gd name="T32" fmla="*/ 9 w 17"/>
                  <a:gd name="T33" fmla="*/ 20 h 47"/>
                  <a:gd name="T34" fmla="*/ 5 w 17"/>
                  <a:gd name="T35" fmla="*/ 24 h 47"/>
                  <a:gd name="T36" fmla="*/ 0 w 17"/>
                  <a:gd name="T37" fmla="*/ 25 h 47"/>
                  <a:gd name="T38" fmla="*/ 0 w 17"/>
                  <a:gd name="T39" fmla="*/ 25 h 47"/>
                  <a:gd name="T40" fmla="*/ 0 w 17"/>
                  <a:gd name="T41" fmla="*/ 30 h 47"/>
                  <a:gd name="T42" fmla="*/ 4 w 17"/>
                  <a:gd name="T43" fmla="*/ 30 h 47"/>
                  <a:gd name="T44" fmla="*/ 8 w 17"/>
                  <a:gd name="T45" fmla="*/ 28 h 47"/>
                  <a:gd name="T46" fmla="*/ 7 w 17"/>
                  <a:gd name="T47" fmla="*/ 30 h 47"/>
                  <a:gd name="T48" fmla="*/ 2 w 17"/>
                  <a:gd name="T49" fmla="*/ 37 h 47"/>
                  <a:gd name="T50" fmla="*/ 0 w 17"/>
                  <a:gd name="T51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47">
                    <a:moveTo>
                      <a:pt x="0" y="38"/>
                    </a:moveTo>
                    <a:lnTo>
                      <a:pt x="0" y="46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9" y="38"/>
                    </a:lnTo>
                    <a:lnTo>
                      <a:pt x="13" y="31"/>
                    </a:lnTo>
                    <a:lnTo>
                      <a:pt x="16" y="16"/>
                    </a:lnTo>
                    <a:lnTo>
                      <a:pt x="15" y="10"/>
                    </a:lnTo>
                    <a:lnTo>
                      <a:pt x="11" y="4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8"/>
                    </a:lnTo>
                    <a:lnTo>
                      <a:pt x="10" y="16"/>
                    </a:lnTo>
                    <a:lnTo>
                      <a:pt x="9" y="20"/>
                    </a:lnTo>
                    <a:lnTo>
                      <a:pt x="5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2" y="37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0" name="Freeform 24"/>
              <p:cNvSpPr>
                <a:spLocks/>
              </p:cNvSpPr>
              <p:nvPr/>
            </p:nvSpPr>
            <p:spPr bwMode="auto">
              <a:xfrm>
                <a:off x="568" y="4736"/>
                <a:ext cx="17" cy="31"/>
              </a:xfrm>
              <a:custGeom>
                <a:avLst/>
                <a:gdLst>
                  <a:gd name="T0" fmla="*/ 16 w 17"/>
                  <a:gd name="T1" fmla="*/ 4 h 31"/>
                  <a:gd name="T2" fmla="*/ 16 w 17"/>
                  <a:gd name="T3" fmla="*/ 0 h 31"/>
                  <a:gd name="T4" fmla="*/ 10 w 17"/>
                  <a:gd name="T5" fmla="*/ 0 h 31"/>
                  <a:gd name="T6" fmla="*/ 5 w 17"/>
                  <a:gd name="T7" fmla="*/ 3 h 31"/>
                  <a:gd name="T8" fmla="*/ 1 w 17"/>
                  <a:gd name="T9" fmla="*/ 8 h 31"/>
                  <a:gd name="T10" fmla="*/ 0 w 17"/>
                  <a:gd name="T11" fmla="*/ 16 h 31"/>
                  <a:gd name="T12" fmla="*/ 1 w 17"/>
                  <a:gd name="T13" fmla="*/ 22 h 31"/>
                  <a:gd name="T14" fmla="*/ 5 w 17"/>
                  <a:gd name="T15" fmla="*/ 26 h 31"/>
                  <a:gd name="T16" fmla="*/ 10 w 17"/>
                  <a:gd name="T17" fmla="*/ 29 h 31"/>
                  <a:gd name="T18" fmla="*/ 15 w 17"/>
                  <a:gd name="T19" fmla="*/ 30 h 31"/>
                  <a:gd name="T20" fmla="*/ 16 w 17"/>
                  <a:gd name="T21" fmla="*/ 30 h 31"/>
                  <a:gd name="T22" fmla="*/ 16 w 17"/>
                  <a:gd name="T23" fmla="*/ 24 h 31"/>
                  <a:gd name="T24" fmla="*/ 9 w 17"/>
                  <a:gd name="T25" fmla="*/ 22 h 31"/>
                  <a:gd name="T26" fmla="*/ 6 w 17"/>
                  <a:gd name="T27" fmla="*/ 19 h 31"/>
                  <a:gd name="T28" fmla="*/ 5 w 17"/>
                  <a:gd name="T29" fmla="*/ 15 h 31"/>
                  <a:gd name="T30" fmla="*/ 6 w 17"/>
                  <a:gd name="T31" fmla="*/ 11 h 31"/>
                  <a:gd name="T32" fmla="*/ 8 w 17"/>
                  <a:gd name="T33" fmla="*/ 7 h 31"/>
                  <a:gd name="T34" fmla="*/ 11 w 17"/>
                  <a:gd name="T35" fmla="*/ 5 h 31"/>
                  <a:gd name="T36" fmla="*/ 16 w 17"/>
                  <a:gd name="T3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">
                    <a:moveTo>
                      <a:pt x="16" y="4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24"/>
                    </a:lnTo>
                    <a:lnTo>
                      <a:pt x="9" y="22"/>
                    </a:lnTo>
                    <a:lnTo>
                      <a:pt x="6" y="19"/>
                    </a:lnTo>
                    <a:lnTo>
                      <a:pt x="5" y="15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1" name="Freeform 25"/>
              <p:cNvSpPr>
                <a:spLocks/>
              </p:cNvSpPr>
              <p:nvPr/>
            </p:nvSpPr>
            <p:spPr bwMode="auto">
              <a:xfrm>
                <a:off x="571" y="4774"/>
                <a:ext cx="17" cy="17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0 h 17"/>
                  <a:gd name="T4" fmla="*/ 9 w 17"/>
                  <a:gd name="T5" fmla="*/ 5 h 17"/>
                  <a:gd name="T6" fmla="*/ 2 w 17"/>
                  <a:gd name="T7" fmla="*/ 8 h 17"/>
                  <a:gd name="T8" fmla="*/ 0 w 17"/>
                  <a:gd name="T9" fmla="*/ 12 h 17"/>
                  <a:gd name="T10" fmla="*/ 1 w 17"/>
                  <a:gd name="T11" fmla="*/ 14 h 17"/>
                  <a:gd name="T12" fmla="*/ 3 w 17"/>
                  <a:gd name="T13" fmla="*/ 16 h 17"/>
                  <a:gd name="T14" fmla="*/ 13 w 17"/>
                  <a:gd name="T15" fmla="*/ 12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16" y="0"/>
                    </a:lnTo>
                    <a:lnTo>
                      <a:pt x="9" y="5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13" y="12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2" name="Freeform 26"/>
              <p:cNvSpPr>
                <a:spLocks/>
              </p:cNvSpPr>
              <p:nvPr/>
            </p:nvSpPr>
            <p:spPr bwMode="auto">
              <a:xfrm>
                <a:off x="635" y="4623"/>
                <a:ext cx="18" cy="49"/>
              </a:xfrm>
              <a:custGeom>
                <a:avLst/>
                <a:gdLst>
                  <a:gd name="T0" fmla="*/ 0 w 18"/>
                  <a:gd name="T1" fmla="*/ 42 h 49"/>
                  <a:gd name="T2" fmla="*/ 0 w 18"/>
                  <a:gd name="T3" fmla="*/ 48 h 49"/>
                  <a:gd name="T4" fmla="*/ 7 w 18"/>
                  <a:gd name="T5" fmla="*/ 46 h 49"/>
                  <a:gd name="T6" fmla="*/ 12 w 18"/>
                  <a:gd name="T7" fmla="*/ 41 h 49"/>
                  <a:gd name="T8" fmla="*/ 16 w 18"/>
                  <a:gd name="T9" fmla="*/ 32 h 49"/>
                  <a:gd name="T10" fmla="*/ 17 w 18"/>
                  <a:gd name="T11" fmla="*/ 20 h 49"/>
                  <a:gd name="T12" fmla="*/ 16 w 18"/>
                  <a:gd name="T13" fmla="*/ 12 h 49"/>
                  <a:gd name="T14" fmla="*/ 13 w 18"/>
                  <a:gd name="T15" fmla="*/ 6 h 49"/>
                  <a:gd name="T16" fmla="*/ 8 w 18"/>
                  <a:gd name="T17" fmla="*/ 1 h 49"/>
                  <a:gd name="T18" fmla="*/ 0 w 18"/>
                  <a:gd name="T19" fmla="*/ 0 h 49"/>
                  <a:gd name="T20" fmla="*/ 0 w 18"/>
                  <a:gd name="T21" fmla="*/ 0 h 49"/>
                  <a:gd name="T22" fmla="*/ 0 w 18"/>
                  <a:gd name="T23" fmla="*/ 6 h 49"/>
                  <a:gd name="T24" fmla="*/ 0 w 18"/>
                  <a:gd name="T25" fmla="*/ 5 h 49"/>
                  <a:gd name="T26" fmla="*/ 0 w 18"/>
                  <a:gd name="T27" fmla="*/ 5 h 49"/>
                  <a:gd name="T28" fmla="*/ 4 w 18"/>
                  <a:gd name="T29" fmla="*/ 6 h 49"/>
                  <a:gd name="T30" fmla="*/ 8 w 18"/>
                  <a:gd name="T31" fmla="*/ 9 h 49"/>
                  <a:gd name="T32" fmla="*/ 11 w 18"/>
                  <a:gd name="T33" fmla="*/ 21 h 49"/>
                  <a:gd name="T34" fmla="*/ 8 w 18"/>
                  <a:gd name="T35" fmla="*/ 35 h 49"/>
                  <a:gd name="T36" fmla="*/ 5 w 18"/>
                  <a:gd name="T37" fmla="*/ 40 h 49"/>
                  <a:gd name="T38" fmla="*/ 0 w 18"/>
                  <a:gd name="T39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49">
                    <a:moveTo>
                      <a:pt x="0" y="42"/>
                    </a:moveTo>
                    <a:lnTo>
                      <a:pt x="0" y="48"/>
                    </a:lnTo>
                    <a:lnTo>
                      <a:pt x="7" y="46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17" y="20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6"/>
                    </a:lnTo>
                    <a:lnTo>
                      <a:pt x="8" y="9"/>
                    </a:lnTo>
                    <a:lnTo>
                      <a:pt x="11" y="21"/>
                    </a:lnTo>
                    <a:lnTo>
                      <a:pt x="8" y="35"/>
                    </a:lnTo>
                    <a:lnTo>
                      <a:pt x="5" y="4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3" name="Freeform 27"/>
              <p:cNvSpPr>
                <a:spLocks/>
              </p:cNvSpPr>
              <p:nvPr/>
            </p:nvSpPr>
            <p:spPr bwMode="auto">
              <a:xfrm>
                <a:off x="597" y="4623"/>
                <a:ext cx="20" cy="48"/>
              </a:xfrm>
              <a:custGeom>
                <a:avLst/>
                <a:gdLst>
                  <a:gd name="T0" fmla="*/ 15 w 20"/>
                  <a:gd name="T1" fmla="*/ 47 h 48"/>
                  <a:gd name="T2" fmla="*/ 10 w 20"/>
                  <a:gd name="T3" fmla="*/ 47 h 48"/>
                  <a:gd name="T4" fmla="*/ 4 w 20"/>
                  <a:gd name="T5" fmla="*/ 47 h 48"/>
                  <a:gd name="T6" fmla="*/ 1 w 20"/>
                  <a:gd name="T7" fmla="*/ 47 h 48"/>
                  <a:gd name="T8" fmla="*/ 0 w 20"/>
                  <a:gd name="T9" fmla="*/ 44 h 48"/>
                  <a:gd name="T10" fmla="*/ 1 w 20"/>
                  <a:gd name="T11" fmla="*/ 42 h 48"/>
                  <a:gd name="T12" fmla="*/ 4 w 20"/>
                  <a:gd name="T13" fmla="*/ 41 h 48"/>
                  <a:gd name="T14" fmla="*/ 6 w 20"/>
                  <a:gd name="T15" fmla="*/ 41 h 48"/>
                  <a:gd name="T16" fmla="*/ 7 w 20"/>
                  <a:gd name="T17" fmla="*/ 41 h 48"/>
                  <a:gd name="T18" fmla="*/ 6 w 20"/>
                  <a:gd name="T19" fmla="*/ 37 h 48"/>
                  <a:gd name="T20" fmla="*/ 6 w 20"/>
                  <a:gd name="T21" fmla="*/ 33 h 48"/>
                  <a:gd name="T22" fmla="*/ 7 w 20"/>
                  <a:gd name="T23" fmla="*/ 21 h 48"/>
                  <a:gd name="T24" fmla="*/ 8 w 20"/>
                  <a:gd name="T25" fmla="*/ 10 h 48"/>
                  <a:gd name="T26" fmla="*/ 3 w 20"/>
                  <a:gd name="T27" fmla="*/ 12 h 48"/>
                  <a:gd name="T28" fmla="*/ 0 w 20"/>
                  <a:gd name="T29" fmla="*/ 11 h 48"/>
                  <a:gd name="T30" fmla="*/ 0 w 20"/>
                  <a:gd name="T31" fmla="*/ 10 h 48"/>
                  <a:gd name="T32" fmla="*/ 2 w 20"/>
                  <a:gd name="T33" fmla="*/ 6 h 48"/>
                  <a:gd name="T34" fmla="*/ 7 w 20"/>
                  <a:gd name="T35" fmla="*/ 2 h 48"/>
                  <a:gd name="T36" fmla="*/ 12 w 20"/>
                  <a:gd name="T37" fmla="*/ 0 h 48"/>
                  <a:gd name="T38" fmla="*/ 13 w 20"/>
                  <a:gd name="T39" fmla="*/ 2 h 48"/>
                  <a:gd name="T40" fmla="*/ 13 w 20"/>
                  <a:gd name="T41" fmla="*/ 4 h 48"/>
                  <a:gd name="T42" fmla="*/ 13 w 20"/>
                  <a:gd name="T43" fmla="*/ 6 h 48"/>
                  <a:gd name="T44" fmla="*/ 13 w 20"/>
                  <a:gd name="T45" fmla="*/ 9 h 48"/>
                  <a:gd name="T46" fmla="*/ 13 w 20"/>
                  <a:gd name="T47" fmla="*/ 12 h 48"/>
                  <a:gd name="T48" fmla="*/ 12 w 20"/>
                  <a:gd name="T49" fmla="*/ 23 h 48"/>
                  <a:gd name="T50" fmla="*/ 12 w 20"/>
                  <a:gd name="T51" fmla="*/ 33 h 48"/>
                  <a:gd name="T52" fmla="*/ 12 w 20"/>
                  <a:gd name="T53" fmla="*/ 37 h 48"/>
                  <a:gd name="T54" fmla="*/ 12 w 20"/>
                  <a:gd name="T55" fmla="*/ 41 h 48"/>
                  <a:gd name="T56" fmla="*/ 15 w 20"/>
                  <a:gd name="T57" fmla="*/ 41 h 48"/>
                  <a:gd name="T58" fmla="*/ 18 w 20"/>
                  <a:gd name="T59" fmla="*/ 42 h 48"/>
                  <a:gd name="T60" fmla="*/ 19 w 20"/>
                  <a:gd name="T61" fmla="*/ 44 h 48"/>
                  <a:gd name="T62" fmla="*/ 18 w 20"/>
                  <a:gd name="T63" fmla="*/ 46 h 48"/>
                  <a:gd name="T64" fmla="*/ 15 w 20"/>
                  <a:gd name="T65" fmla="*/ 47 h 48"/>
                  <a:gd name="T66" fmla="*/ 15 w 20"/>
                  <a:gd name="T6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48">
                    <a:moveTo>
                      <a:pt x="15" y="47"/>
                    </a:moveTo>
                    <a:lnTo>
                      <a:pt x="10" y="47"/>
                    </a:lnTo>
                    <a:lnTo>
                      <a:pt x="4" y="47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6" y="37"/>
                    </a:lnTo>
                    <a:lnTo>
                      <a:pt x="6" y="33"/>
                    </a:lnTo>
                    <a:lnTo>
                      <a:pt x="7" y="21"/>
                    </a:lnTo>
                    <a:lnTo>
                      <a:pt x="8" y="10"/>
                    </a:lnTo>
                    <a:lnTo>
                      <a:pt x="3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23"/>
                    </a:lnTo>
                    <a:lnTo>
                      <a:pt x="12" y="33"/>
                    </a:lnTo>
                    <a:lnTo>
                      <a:pt x="12" y="37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42"/>
                    </a:lnTo>
                    <a:lnTo>
                      <a:pt x="19" y="44"/>
                    </a:lnTo>
                    <a:lnTo>
                      <a:pt x="18" y="46"/>
                    </a:lnTo>
                    <a:lnTo>
                      <a:pt x="15" y="47"/>
                    </a:lnTo>
                    <a:lnTo>
                      <a:pt x="15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4" name="Freeform 28"/>
              <p:cNvSpPr>
                <a:spLocks/>
              </p:cNvSpPr>
              <p:nvPr/>
            </p:nvSpPr>
            <p:spPr bwMode="auto">
              <a:xfrm>
                <a:off x="620" y="4623"/>
                <a:ext cx="17" cy="49"/>
              </a:xfrm>
              <a:custGeom>
                <a:avLst/>
                <a:gdLst>
                  <a:gd name="T0" fmla="*/ 16 w 17"/>
                  <a:gd name="T1" fmla="*/ 6 h 49"/>
                  <a:gd name="T2" fmla="*/ 16 w 17"/>
                  <a:gd name="T3" fmla="*/ 0 h 49"/>
                  <a:gd name="T4" fmla="*/ 9 w 17"/>
                  <a:gd name="T5" fmla="*/ 1 h 49"/>
                  <a:gd name="T6" fmla="*/ 3 w 17"/>
                  <a:gd name="T7" fmla="*/ 7 h 49"/>
                  <a:gd name="T8" fmla="*/ 1 w 17"/>
                  <a:gd name="T9" fmla="*/ 14 h 49"/>
                  <a:gd name="T10" fmla="*/ 0 w 17"/>
                  <a:gd name="T11" fmla="*/ 22 h 49"/>
                  <a:gd name="T12" fmla="*/ 2 w 17"/>
                  <a:gd name="T13" fmla="*/ 40 h 49"/>
                  <a:gd name="T14" fmla="*/ 8 w 17"/>
                  <a:gd name="T15" fmla="*/ 45 h 49"/>
                  <a:gd name="T16" fmla="*/ 15 w 17"/>
                  <a:gd name="T17" fmla="*/ 48 h 49"/>
                  <a:gd name="T18" fmla="*/ 15 w 17"/>
                  <a:gd name="T19" fmla="*/ 48 h 49"/>
                  <a:gd name="T20" fmla="*/ 16 w 17"/>
                  <a:gd name="T21" fmla="*/ 48 h 49"/>
                  <a:gd name="T22" fmla="*/ 16 w 17"/>
                  <a:gd name="T23" fmla="*/ 42 h 49"/>
                  <a:gd name="T24" fmla="*/ 15 w 17"/>
                  <a:gd name="T25" fmla="*/ 42 h 49"/>
                  <a:gd name="T26" fmla="*/ 11 w 17"/>
                  <a:gd name="T27" fmla="*/ 41 h 49"/>
                  <a:gd name="T28" fmla="*/ 8 w 17"/>
                  <a:gd name="T29" fmla="*/ 37 h 49"/>
                  <a:gd name="T30" fmla="*/ 5 w 17"/>
                  <a:gd name="T31" fmla="*/ 22 h 49"/>
                  <a:gd name="T32" fmla="*/ 8 w 17"/>
                  <a:gd name="T33" fmla="*/ 11 h 49"/>
                  <a:gd name="T34" fmla="*/ 11 w 17"/>
                  <a:gd name="T35" fmla="*/ 7 h 49"/>
                  <a:gd name="T36" fmla="*/ 16 w 17"/>
                  <a:gd name="T37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49">
                    <a:moveTo>
                      <a:pt x="16" y="6"/>
                    </a:moveTo>
                    <a:lnTo>
                      <a:pt x="16" y="0"/>
                    </a:lnTo>
                    <a:lnTo>
                      <a:pt x="9" y="1"/>
                    </a:lnTo>
                    <a:lnTo>
                      <a:pt x="3" y="7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2" y="40"/>
                    </a:lnTo>
                    <a:lnTo>
                      <a:pt x="8" y="45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5" y="22"/>
                    </a:lnTo>
                    <a:lnTo>
                      <a:pt x="8" y="11"/>
                    </a:lnTo>
                    <a:lnTo>
                      <a:pt x="11" y="7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5" name="Freeform 29"/>
              <p:cNvSpPr>
                <a:spLocks/>
              </p:cNvSpPr>
              <p:nvPr/>
            </p:nvSpPr>
            <p:spPr bwMode="auto">
              <a:xfrm>
                <a:off x="671" y="4542"/>
                <a:ext cx="19" cy="49"/>
              </a:xfrm>
              <a:custGeom>
                <a:avLst/>
                <a:gdLst>
                  <a:gd name="T0" fmla="*/ 15 w 19"/>
                  <a:gd name="T1" fmla="*/ 48 h 49"/>
                  <a:gd name="T2" fmla="*/ 9 w 19"/>
                  <a:gd name="T3" fmla="*/ 48 h 49"/>
                  <a:gd name="T4" fmla="*/ 4 w 19"/>
                  <a:gd name="T5" fmla="*/ 48 h 49"/>
                  <a:gd name="T6" fmla="*/ 1 w 19"/>
                  <a:gd name="T7" fmla="*/ 48 h 49"/>
                  <a:gd name="T8" fmla="*/ 0 w 19"/>
                  <a:gd name="T9" fmla="*/ 45 h 49"/>
                  <a:gd name="T10" fmla="*/ 1 w 19"/>
                  <a:gd name="T11" fmla="*/ 43 h 49"/>
                  <a:gd name="T12" fmla="*/ 4 w 19"/>
                  <a:gd name="T13" fmla="*/ 42 h 49"/>
                  <a:gd name="T14" fmla="*/ 6 w 19"/>
                  <a:gd name="T15" fmla="*/ 42 h 49"/>
                  <a:gd name="T16" fmla="*/ 6 w 19"/>
                  <a:gd name="T17" fmla="*/ 42 h 49"/>
                  <a:gd name="T18" fmla="*/ 6 w 19"/>
                  <a:gd name="T19" fmla="*/ 38 h 49"/>
                  <a:gd name="T20" fmla="*/ 6 w 19"/>
                  <a:gd name="T21" fmla="*/ 33 h 49"/>
                  <a:gd name="T22" fmla="*/ 6 w 19"/>
                  <a:gd name="T23" fmla="*/ 21 h 49"/>
                  <a:gd name="T24" fmla="*/ 7 w 19"/>
                  <a:gd name="T25" fmla="*/ 9 h 49"/>
                  <a:gd name="T26" fmla="*/ 2 w 19"/>
                  <a:gd name="T27" fmla="*/ 13 h 49"/>
                  <a:gd name="T28" fmla="*/ 1 w 19"/>
                  <a:gd name="T29" fmla="*/ 12 h 49"/>
                  <a:gd name="T30" fmla="*/ 0 w 19"/>
                  <a:gd name="T31" fmla="*/ 9 h 49"/>
                  <a:gd name="T32" fmla="*/ 2 w 19"/>
                  <a:gd name="T33" fmla="*/ 6 h 49"/>
                  <a:gd name="T34" fmla="*/ 6 w 19"/>
                  <a:gd name="T35" fmla="*/ 2 h 49"/>
                  <a:gd name="T36" fmla="*/ 11 w 19"/>
                  <a:gd name="T37" fmla="*/ 0 h 49"/>
                  <a:gd name="T38" fmla="*/ 13 w 19"/>
                  <a:gd name="T39" fmla="*/ 2 h 49"/>
                  <a:gd name="T40" fmla="*/ 13 w 19"/>
                  <a:gd name="T41" fmla="*/ 4 h 49"/>
                  <a:gd name="T42" fmla="*/ 13 w 19"/>
                  <a:gd name="T43" fmla="*/ 6 h 49"/>
                  <a:gd name="T44" fmla="*/ 13 w 19"/>
                  <a:gd name="T45" fmla="*/ 9 h 49"/>
                  <a:gd name="T46" fmla="*/ 13 w 19"/>
                  <a:gd name="T47" fmla="*/ 12 h 49"/>
                  <a:gd name="T48" fmla="*/ 12 w 19"/>
                  <a:gd name="T49" fmla="*/ 23 h 49"/>
                  <a:gd name="T50" fmla="*/ 11 w 19"/>
                  <a:gd name="T51" fmla="*/ 33 h 49"/>
                  <a:gd name="T52" fmla="*/ 11 w 19"/>
                  <a:gd name="T53" fmla="*/ 38 h 49"/>
                  <a:gd name="T54" fmla="*/ 12 w 19"/>
                  <a:gd name="T55" fmla="*/ 42 h 49"/>
                  <a:gd name="T56" fmla="*/ 15 w 19"/>
                  <a:gd name="T57" fmla="*/ 42 h 49"/>
                  <a:gd name="T58" fmla="*/ 17 w 19"/>
                  <a:gd name="T59" fmla="*/ 43 h 49"/>
                  <a:gd name="T60" fmla="*/ 18 w 19"/>
                  <a:gd name="T61" fmla="*/ 45 h 49"/>
                  <a:gd name="T62" fmla="*/ 17 w 19"/>
                  <a:gd name="T63" fmla="*/ 47 h 49"/>
                  <a:gd name="T64" fmla="*/ 15 w 19"/>
                  <a:gd name="T65" fmla="*/ 48 h 49"/>
                  <a:gd name="T66" fmla="*/ 15 w 19"/>
                  <a:gd name="T6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49">
                    <a:moveTo>
                      <a:pt x="15" y="48"/>
                    </a:moveTo>
                    <a:lnTo>
                      <a:pt x="9" y="48"/>
                    </a:lnTo>
                    <a:lnTo>
                      <a:pt x="4" y="48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38"/>
                    </a:lnTo>
                    <a:lnTo>
                      <a:pt x="6" y="33"/>
                    </a:lnTo>
                    <a:lnTo>
                      <a:pt x="6" y="21"/>
                    </a:lnTo>
                    <a:lnTo>
                      <a:pt x="7" y="9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23"/>
                    </a:lnTo>
                    <a:lnTo>
                      <a:pt x="11" y="33"/>
                    </a:lnTo>
                    <a:lnTo>
                      <a:pt x="11" y="38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7" y="43"/>
                    </a:lnTo>
                    <a:lnTo>
                      <a:pt x="18" y="45"/>
                    </a:lnTo>
                    <a:lnTo>
                      <a:pt x="17" y="47"/>
                    </a:lnTo>
                    <a:lnTo>
                      <a:pt x="15" y="48"/>
                    </a:lnTo>
                    <a:lnTo>
                      <a:pt x="15" y="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6" name="Freeform 30"/>
              <p:cNvSpPr>
                <a:spLocks/>
              </p:cNvSpPr>
              <p:nvPr/>
            </p:nvSpPr>
            <p:spPr bwMode="auto">
              <a:xfrm>
                <a:off x="698" y="4542"/>
                <a:ext cx="19" cy="49"/>
              </a:xfrm>
              <a:custGeom>
                <a:avLst/>
                <a:gdLst>
                  <a:gd name="T0" fmla="*/ 15 w 19"/>
                  <a:gd name="T1" fmla="*/ 48 h 49"/>
                  <a:gd name="T2" fmla="*/ 9 w 19"/>
                  <a:gd name="T3" fmla="*/ 48 h 49"/>
                  <a:gd name="T4" fmla="*/ 4 w 19"/>
                  <a:gd name="T5" fmla="*/ 48 h 49"/>
                  <a:gd name="T6" fmla="*/ 1 w 19"/>
                  <a:gd name="T7" fmla="*/ 48 h 49"/>
                  <a:gd name="T8" fmla="*/ 0 w 19"/>
                  <a:gd name="T9" fmla="*/ 45 h 49"/>
                  <a:gd name="T10" fmla="*/ 1 w 19"/>
                  <a:gd name="T11" fmla="*/ 43 h 49"/>
                  <a:gd name="T12" fmla="*/ 4 w 19"/>
                  <a:gd name="T13" fmla="*/ 42 h 49"/>
                  <a:gd name="T14" fmla="*/ 5 w 19"/>
                  <a:gd name="T15" fmla="*/ 42 h 49"/>
                  <a:gd name="T16" fmla="*/ 6 w 19"/>
                  <a:gd name="T17" fmla="*/ 42 h 49"/>
                  <a:gd name="T18" fmla="*/ 6 w 19"/>
                  <a:gd name="T19" fmla="*/ 38 h 49"/>
                  <a:gd name="T20" fmla="*/ 6 w 19"/>
                  <a:gd name="T21" fmla="*/ 33 h 49"/>
                  <a:gd name="T22" fmla="*/ 6 w 19"/>
                  <a:gd name="T23" fmla="*/ 21 h 49"/>
                  <a:gd name="T24" fmla="*/ 7 w 19"/>
                  <a:gd name="T25" fmla="*/ 9 h 49"/>
                  <a:gd name="T26" fmla="*/ 2 w 19"/>
                  <a:gd name="T27" fmla="*/ 13 h 49"/>
                  <a:gd name="T28" fmla="*/ 1 w 19"/>
                  <a:gd name="T29" fmla="*/ 12 h 49"/>
                  <a:gd name="T30" fmla="*/ 0 w 19"/>
                  <a:gd name="T31" fmla="*/ 9 h 49"/>
                  <a:gd name="T32" fmla="*/ 2 w 19"/>
                  <a:gd name="T33" fmla="*/ 6 h 49"/>
                  <a:gd name="T34" fmla="*/ 6 w 19"/>
                  <a:gd name="T35" fmla="*/ 2 h 49"/>
                  <a:gd name="T36" fmla="*/ 11 w 19"/>
                  <a:gd name="T37" fmla="*/ 0 h 49"/>
                  <a:gd name="T38" fmla="*/ 13 w 19"/>
                  <a:gd name="T39" fmla="*/ 2 h 49"/>
                  <a:gd name="T40" fmla="*/ 13 w 19"/>
                  <a:gd name="T41" fmla="*/ 4 h 49"/>
                  <a:gd name="T42" fmla="*/ 13 w 19"/>
                  <a:gd name="T43" fmla="*/ 6 h 49"/>
                  <a:gd name="T44" fmla="*/ 13 w 19"/>
                  <a:gd name="T45" fmla="*/ 9 h 49"/>
                  <a:gd name="T46" fmla="*/ 13 w 19"/>
                  <a:gd name="T47" fmla="*/ 12 h 49"/>
                  <a:gd name="T48" fmla="*/ 12 w 19"/>
                  <a:gd name="T49" fmla="*/ 23 h 49"/>
                  <a:gd name="T50" fmla="*/ 11 w 19"/>
                  <a:gd name="T51" fmla="*/ 33 h 49"/>
                  <a:gd name="T52" fmla="*/ 11 w 19"/>
                  <a:gd name="T53" fmla="*/ 38 h 49"/>
                  <a:gd name="T54" fmla="*/ 12 w 19"/>
                  <a:gd name="T55" fmla="*/ 42 h 49"/>
                  <a:gd name="T56" fmla="*/ 15 w 19"/>
                  <a:gd name="T57" fmla="*/ 42 h 49"/>
                  <a:gd name="T58" fmla="*/ 17 w 19"/>
                  <a:gd name="T59" fmla="*/ 43 h 49"/>
                  <a:gd name="T60" fmla="*/ 18 w 19"/>
                  <a:gd name="T61" fmla="*/ 45 h 49"/>
                  <a:gd name="T62" fmla="*/ 17 w 19"/>
                  <a:gd name="T63" fmla="*/ 47 h 49"/>
                  <a:gd name="T64" fmla="*/ 15 w 19"/>
                  <a:gd name="T65" fmla="*/ 48 h 49"/>
                  <a:gd name="T66" fmla="*/ 15 w 19"/>
                  <a:gd name="T6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49">
                    <a:moveTo>
                      <a:pt x="15" y="48"/>
                    </a:moveTo>
                    <a:lnTo>
                      <a:pt x="9" y="48"/>
                    </a:lnTo>
                    <a:lnTo>
                      <a:pt x="4" y="48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38"/>
                    </a:lnTo>
                    <a:lnTo>
                      <a:pt x="6" y="33"/>
                    </a:lnTo>
                    <a:lnTo>
                      <a:pt x="6" y="21"/>
                    </a:lnTo>
                    <a:lnTo>
                      <a:pt x="7" y="9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2" y="23"/>
                    </a:lnTo>
                    <a:lnTo>
                      <a:pt x="11" y="33"/>
                    </a:lnTo>
                    <a:lnTo>
                      <a:pt x="11" y="38"/>
                    </a:lnTo>
                    <a:lnTo>
                      <a:pt x="12" y="42"/>
                    </a:lnTo>
                    <a:lnTo>
                      <a:pt x="15" y="42"/>
                    </a:lnTo>
                    <a:lnTo>
                      <a:pt x="17" y="43"/>
                    </a:lnTo>
                    <a:lnTo>
                      <a:pt x="18" y="45"/>
                    </a:lnTo>
                    <a:lnTo>
                      <a:pt x="17" y="47"/>
                    </a:lnTo>
                    <a:lnTo>
                      <a:pt x="15" y="48"/>
                    </a:lnTo>
                    <a:lnTo>
                      <a:pt x="15" y="4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7" name="Freeform 31"/>
              <p:cNvSpPr>
                <a:spLocks/>
              </p:cNvSpPr>
              <p:nvPr/>
            </p:nvSpPr>
            <p:spPr bwMode="auto">
              <a:xfrm>
                <a:off x="899" y="4920"/>
                <a:ext cx="30" cy="50"/>
              </a:xfrm>
              <a:custGeom>
                <a:avLst/>
                <a:gdLst>
                  <a:gd name="T0" fmla="*/ 12 w 30"/>
                  <a:gd name="T1" fmla="*/ 49 h 50"/>
                  <a:gd name="T2" fmla="*/ 5 w 30"/>
                  <a:gd name="T3" fmla="*/ 47 h 50"/>
                  <a:gd name="T4" fmla="*/ 0 w 30"/>
                  <a:gd name="T5" fmla="*/ 42 h 50"/>
                  <a:gd name="T6" fmla="*/ 0 w 30"/>
                  <a:gd name="T7" fmla="*/ 40 h 50"/>
                  <a:gd name="T8" fmla="*/ 1 w 30"/>
                  <a:gd name="T9" fmla="*/ 38 h 50"/>
                  <a:gd name="T10" fmla="*/ 3 w 30"/>
                  <a:gd name="T11" fmla="*/ 37 h 50"/>
                  <a:gd name="T12" fmla="*/ 5 w 30"/>
                  <a:gd name="T13" fmla="*/ 38 h 50"/>
                  <a:gd name="T14" fmla="*/ 7 w 30"/>
                  <a:gd name="T15" fmla="*/ 41 h 50"/>
                  <a:gd name="T16" fmla="*/ 12 w 30"/>
                  <a:gd name="T17" fmla="*/ 42 h 50"/>
                  <a:gd name="T18" fmla="*/ 16 w 30"/>
                  <a:gd name="T19" fmla="*/ 41 h 50"/>
                  <a:gd name="T20" fmla="*/ 20 w 30"/>
                  <a:gd name="T21" fmla="*/ 38 h 50"/>
                  <a:gd name="T22" fmla="*/ 22 w 30"/>
                  <a:gd name="T23" fmla="*/ 34 h 50"/>
                  <a:gd name="T24" fmla="*/ 23 w 30"/>
                  <a:gd name="T25" fmla="*/ 29 h 50"/>
                  <a:gd name="T26" fmla="*/ 22 w 30"/>
                  <a:gd name="T27" fmla="*/ 22 h 50"/>
                  <a:gd name="T28" fmla="*/ 20 w 30"/>
                  <a:gd name="T29" fmla="*/ 19 h 50"/>
                  <a:gd name="T30" fmla="*/ 16 w 30"/>
                  <a:gd name="T31" fmla="*/ 19 h 50"/>
                  <a:gd name="T32" fmla="*/ 11 w 30"/>
                  <a:gd name="T33" fmla="*/ 19 h 50"/>
                  <a:gd name="T34" fmla="*/ 8 w 30"/>
                  <a:gd name="T35" fmla="*/ 22 h 50"/>
                  <a:gd name="T36" fmla="*/ 5 w 30"/>
                  <a:gd name="T37" fmla="*/ 25 h 50"/>
                  <a:gd name="T38" fmla="*/ 3 w 30"/>
                  <a:gd name="T39" fmla="*/ 27 h 50"/>
                  <a:gd name="T40" fmla="*/ 1 w 30"/>
                  <a:gd name="T41" fmla="*/ 26 h 50"/>
                  <a:gd name="T42" fmla="*/ 0 w 30"/>
                  <a:gd name="T43" fmla="*/ 24 h 50"/>
                  <a:gd name="T44" fmla="*/ 1 w 30"/>
                  <a:gd name="T45" fmla="*/ 18 h 50"/>
                  <a:gd name="T46" fmla="*/ 2 w 30"/>
                  <a:gd name="T47" fmla="*/ 6 h 50"/>
                  <a:gd name="T48" fmla="*/ 1 w 30"/>
                  <a:gd name="T49" fmla="*/ 4 h 50"/>
                  <a:gd name="T50" fmla="*/ 1 w 30"/>
                  <a:gd name="T51" fmla="*/ 2 h 50"/>
                  <a:gd name="T52" fmla="*/ 4 w 30"/>
                  <a:gd name="T53" fmla="*/ 0 h 50"/>
                  <a:gd name="T54" fmla="*/ 5 w 30"/>
                  <a:gd name="T55" fmla="*/ 0 h 50"/>
                  <a:gd name="T56" fmla="*/ 7 w 30"/>
                  <a:gd name="T57" fmla="*/ 0 h 50"/>
                  <a:gd name="T58" fmla="*/ 12 w 30"/>
                  <a:gd name="T59" fmla="*/ 0 h 50"/>
                  <a:gd name="T60" fmla="*/ 16 w 30"/>
                  <a:gd name="T61" fmla="*/ 0 h 50"/>
                  <a:gd name="T62" fmla="*/ 19 w 30"/>
                  <a:gd name="T63" fmla="*/ 0 h 50"/>
                  <a:gd name="T64" fmla="*/ 21 w 30"/>
                  <a:gd name="T65" fmla="*/ 0 h 50"/>
                  <a:gd name="T66" fmla="*/ 23 w 30"/>
                  <a:gd name="T67" fmla="*/ 0 h 50"/>
                  <a:gd name="T68" fmla="*/ 24 w 30"/>
                  <a:gd name="T69" fmla="*/ 0 h 50"/>
                  <a:gd name="T70" fmla="*/ 26 w 30"/>
                  <a:gd name="T71" fmla="*/ 0 h 50"/>
                  <a:gd name="T72" fmla="*/ 27 w 30"/>
                  <a:gd name="T73" fmla="*/ 2 h 50"/>
                  <a:gd name="T74" fmla="*/ 25 w 30"/>
                  <a:gd name="T75" fmla="*/ 5 h 50"/>
                  <a:gd name="T76" fmla="*/ 20 w 30"/>
                  <a:gd name="T77" fmla="*/ 6 h 50"/>
                  <a:gd name="T78" fmla="*/ 18 w 30"/>
                  <a:gd name="T79" fmla="*/ 6 h 50"/>
                  <a:gd name="T80" fmla="*/ 16 w 30"/>
                  <a:gd name="T81" fmla="*/ 6 h 50"/>
                  <a:gd name="T82" fmla="*/ 12 w 30"/>
                  <a:gd name="T83" fmla="*/ 6 h 50"/>
                  <a:gd name="T84" fmla="*/ 7 w 30"/>
                  <a:gd name="T85" fmla="*/ 6 h 50"/>
                  <a:gd name="T86" fmla="*/ 6 w 30"/>
                  <a:gd name="T87" fmla="*/ 16 h 50"/>
                  <a:gd name="T88" fmla="*/ 11 w 30"/>
                  <a:gd name="T89" fmla="*/ 13 h 50"/>
                  <a:gd name="T90" fmla="*/ 16 w 30"/>
                  <a:gd name="T91" fmla="*/ 12 h 50"/>
                  <a:gd name="T92" fmla="*/ 22 w 30"/>
                  <a:gd name="T93" fmla="*/ 14 h 50"/>
                  <a:gd name="T94" fmla="*/ 25 w 30"/>
                  <a:gd name="T95" fmla="*/ 18 h 50"/>
                  <a:gd name="T96" fmla="*/ 29 w 30"/>
                  <a:gd name="T97" fmla="*/ 29 h 50"/>
                  <a:gd name="T98" fmla="*/ 27 w 30"/>
                  <a:gd name="T99" fmla="*/ 36 h 50"/>
                  <a:gd name="T100" fmla="*/ 24 w 30"/>
                  <a:gd name="T101" fmla="*/ 43 h 50"/>
                  <a:gd name="T102" fmla="*/ 19 w 30"/>
                  <a:gd name="T103" fmla="*/ 47 h 50"/>
                  <a:gd name="T104" fmla="*/ 12 w 30"/>
                  <a:gd name="T105" fmla="*/ 48 h 50"/>
                  <a:gd name="T106" fmla="*/ 12 w 30"/>
                  <a:gd name="T107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50">
                    <a:moveTo>
                      <a:pt x="12" y="49"/>
                    </a:moveTo>
                    <a:lnTo>
                      <a:pt x="5" y="47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7" y="41"/>
                    </a:lnTo>
                    <a:lnTo>
                      <a:pt x="12" y="42"/>
                    </a:lnTo>
                    <a:lnTo>
                      <a:pt x="16" y="41"/>
                    </a:lnTo>
                    <a:lnTo>
                      <a:pt x="20" y="38"/>
                    </a:lnTo>
                    <a:lnTo>
                      <a:pt x="22" y="34"/>
                    </a:lnTo>
                    <a:lnTo>
                      <a:pt x="23" y="29"/>
                    </a:lnTo>
                    <a:lnTo>
                      <a:pt x="22" y="22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1" y="19"/>
                    </a:lnTo>
                    <a:lnTo>
                      <a:pt x="8" y="22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7" y="6"/>
                    </a:lnTo>
                    <a:lnTo>
                      <a:pt x="6" y="16"/>
                    </a:lnTo>
                    <a:lnTo>
                      <a:pt x="11" y="13"/>
                    </a:lnTo>
                    <a:lnTo>
                      <a:pt x="16" y="12"/>
                    </a:lnTo>
                    <a:lnTo>
                      <a:pt x="22" y="14"/>
                    </a:lnTo>
                    <a:lnTo>
                      <a:pt x="25" y="18"/>
                    </a:lnTo>
                    <a:lnTo>
                      <a:pt x="29" y="29"/>
                    </a:lnTo>
                    <a:lnTo>
                      <a:pt x="27" y="36"/>
                    </a:lnTo>
                    <a:lnTo>
                      <a:pt x="24" y="43"/>
                    </a:lnTo>
                    <a:lnTo>
                      <a:pt x="19" y="47"/>
                    </a:lnTo>
                    <a:lnTo>
                      <a:pt x="12" y="48"/>
                    </a:lnTo>
                    <a:lnTo>
                      <a:pt x="12" y="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8" name="Freeform 32"/>
              <p:cNvSpPr>
                <a:spLocks/>
              </p:cNvSpPr>
              <p:nvPr/>
            </p:nvSpPr>
            <p:spPr bwMode="auto">
              <a:xfrm>
                <a:off x="978" y="4838"/>
                <a:ext cx="19" cy="48"/>
              </a:xfrm>
              <a:custGeom>
                <a:avLst/>
                <a:gdLst>
                  <a:gd name="T0" fmla="*/ 0 w 19"/>
                  <a:gd name="T1" fmla="*/ 27 h 48"/>
                  <a:gd name="T2" fmla="*/ 0 w 19"/>
                  <a:gd name="T3" fmla="*/ 32 h 48"/>
                  <a:gd name="T4" fmla="*/ 5 w 19"/>
                  <a:gd name="T5" fmla="*/ 33 h 48"/>
                  <a:gd name="T6" fmla="*/ 5 w 19"/>
                  <a:gd name="T7" fmla="*/ 39 h 48"/>
                  <a:gd name="T8" fmla="*/ 5 w 19"/>
                  <a:gd name="T9" fmla="*/ 41 h 48"/>
                  <a:gd name="T10" fmla="*/ 5 w 19"/>
                  <a:gd name="T11" fmla="*/ 42 h 48"/>
                  <a:gd name="T12" fmla="*/ 6 w 19"/>
                  <a:gd name="T13" fmla="*/ 46 h 48"/>
                  <a:gd name="T14" fmla="*/ 8 w 19"/>
                  <a:gd name="T15" fmla="*/ 47 h 48"/>
                  <a:gd name="T16" fmla="*/ 11 w 19"/>
                  <a:gd name="T17" fmla="*/ 44 h 48"/>
                  <a:gd name="T18" fmla="*/ 11 w 19"/>
                  <a:gd name="T19" fmla="*/ 33 h 48"/>
                  <a:gd name="T20" fmla="*/ 15 w 19"/>
                  <a:gd name="T21" fmla="*/ 33 h 48"/>
                  <a:gd name="T22" fmla="*/ 18 w 19"/>
                  <a:gd name="T23" fmla="*/ 30 h 48"/>
                  <a:gd name="T24" fmla="*/ 16 w 19"/>
                  <a:gd name="T25" fmla="*/ 28 h 48"/>
                  <a:gd name="T26" fmla="*/ 12 w 19"/>
                  <a:gd name="T27" fmla="*/ 27 h 48"/>
                  <a:gd name="T28" fmla="*/ 11 w 19"/>
                  <a:gd name="T29" fmla="*/ 27 h 48"/>
                  <a:gd name="T30" fmla="*/ 11 w 19"/>
                  <a:gd name="T31" fmla="*/ 2 h 48"/>
                  <a:gd name="T32" fmla="*/ 10 w 19"/>
                  <a:gd name="T33" fmla="*/ 0 h 48"/>
                  <a:gd name="T34" fmla="*/ 8 w 19"/>
                  <a:gd name="T35" fmla="*/ 0 h 48"/>
                  <a:gd name="T36" fmla="*/ 3 w 19"/>
                  <a:gd name="T37" fmla="*/ 2 h 48"/>
                  <a:gd name="T38" fmla="*/ 0 w 19"/>
                  <a:gd name="T39" fmla="*/ 7 h 48"/>
                  <a:gd name="T40" fmla="*/ 0 w 19"/>
                  <a:gd name="T41" fmla="*/ 17 h 48"/>
                  <a:gd name="T42" fmla="*/ 5 w 19"/>
                  <a:gd name="T43" fmla="*/ 7 h 48"/>
                  <a:gd name="T44" fmla="*/ 5 w 19"/>
                  <a:gd name="T45" fmla="*/ 27 h 48"/>
                  <a:gd name="T46" fmla="*/ 0 w 19"/>
                  <a:gd name="T47" fmla="*/ 2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48">
                    <a:moveTo>
                      <a:pt x="0" y="27"/>
                    </a:moveTo>
                    <a:lnTo>
                      <a:pt x="0" y="32"/>
                    </a:lnTo>
                    <a:lnTo>
                      <a:pt x="5" y="33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1" y="44"/>
                    </a:lnTo>
                    <a:lnTo>
                      <a:pt x="11" y="33"/>
                    </a:lnTo>
                    <a:lnTo>
                      <a:pt x="15" y="33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5" y="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69" name="Freeform 33"/>
              <p:cNvSpPr>
                <a:spLocks/>
              </p:cNvSpPr>
              <p:nvPr/>
            </p:nvSpPr>
            <p:spPr bwMode="auto">
              <a:xfrm>
                <a:off x="964" y="4846"/>
                <a:ext cx="17" cy="26"/>
              </a:xfrm>
              <a:custGeom>
                <a:avLst/>
                <a:gdLst>
                  <a:gd name="T0" fmla="*/ 16 w 17"/>
                  <a:gd name="T1" fmla="*/ 9 h 26"/>
                  <a:gd name="T2" fmla="*/ 16 w 17"/>
                  <a:gd name="T3" fmla="*/ 0 h 26"/>
                  <a:gd name="T4" fmla="*/ 4 w 17"/>
                  <a:gd name="T5" fmla="*/ 16 h 26"/>
                  <a:gd name="T6" fmla="*/ 1 w 17"/>
                  <a:gd name="T7" fmla="*/ 18 h 26"/>
                  <a:gd name="T8" fmla="*/ 0 w 17"/>
                  <a:gd name="T9" fmla="*/ 22 h 26"/>
                  <a:gd name="T10" fmla="*/ 2 w 17"/>
                  <a:gd name="T11" fmla="*/ 24 h 26"/>
                  <a:gd name="T12" fmla="*/ 8 w 17"/>
                  <a:gd name="T13" fmla="*/ 25 h 26"/>
                  <a:gd name="T14" fmla="*/ 16 w 17"/>
                  <a:gd name="T15" fmla="*/ 25 h 26"/>
                  <a:gd name="T16" fmla="*/ 16 w 17"/>
                  <a:gd name="T17" fmla="*/ 19 h 26"/>
                  <a:gd name="T18" fmla="*/ 9 w 17"/>
                  <a:gd name="T19" fmla="*/ 18 h 26"/>
                  <a:gd name="T20" fmla="*/ 16 w 17"/>
                  <a:gd name="T21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26">
                    <a:moveTo>
                      <a:pt x="16" y="9"/>
                    </a:moveTo>
                    <a:lnTo>
                      <a:pt x="16" y="0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8" y="25"/>
                    </a:lnTo>
                    <a:lnTo>
                      <a:pt x="16" y="25"/>
                    </a:lnTo>
                    <a:lnTo>
                      <a:pt x="16" y="19"/>
                    </a:lnTo>
                    <a:lnTo>
                      <a:pt x="9" y="18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70" name="Freeform 34"/>
              <p:cNvSpPr>
                <a:spLocks/>
              </p:cNvSpPr>
              <p:nvPr/>
            </p:nvSpPr>
            <p:spPr bwMode="auto">
              <a:xfrm>
                <a:off x="782" y="4740"/>
                <a:ext cx="35" cy="38"/>
              </a:xfrm>
              <a:custGeom>
                <a:avLst/>
                <a:gdLst>
                  <a:gd name="T0" fmla="*/ 16 w 35"/>
                  <a:gd name="T1" fmla="*/ 0 h 38"/>
                  <a:gd name="T2" fmla="*/ 23 w 35"/>
                  <a:gd name="T3" fmla="*/ 1 h 38"/>
                  <a:gd name="T4" fmla="*/ 28 w 35"/>
                  <a:gd name="T5" fmla="*/ 5 h 38"/>
                  <a:gd name="T6" fmla="*/ 32 w 35"/>
                  <a:gd name="T7" fmla="*/ 11 h 38"/>
                  <a:gd name="T8" fmla="*/ 34 w 35"/>
                  <a:gd name="T9" fmla="*/ 18 h 38"/>
                  <a:gd name="T10" fmla="*/ 32 w 35"/>
                  <a:gd name="T11" fmla="*/ 25 h 38"/>
                  <a:gd name="T12" fmla="*/ 28 w 35"/>
                  <a:gd name="T13" fmla="*/ 31 h 38"/>
                  <a:gd name="T14" fmla="*/ 23 w 35"/>
                  <a:gd name="T15" fmla="*/ 35 h 38"/>
                  <a:gd name="T16" fmla="*/ 16 w 35"/>
                  <a:gd name="T17" fmla="*/ 37 h 38"/>
                  <a:gd name="T18" fmla="*/ 10 w 35"/>
                  <a:gd name="T19" fmla="*/ 35 h 38"/>
                  <a:gd name="T20" fmla="*/ 4 w 35"/>
                  <a:gd name="T21" fmla="*/ 31 h 38"/>
                  <a:gd name="T22" fmla="*/ 1 w 35"/>
                  <a:gd name="T23" fmla="*/ 25 h 38"/>
                  <a:gd name="T24" fmla="*/ 0 w 35"/>
                  <a:gd name="T25" fmla="*/ 18 h 38"/>
                  <a:gd name="T26" fmla="*/ 1 w 35"/>
                  <a:gd name="T27" fmla="*/ 11 h 38"/>
                  <a:gd name="T28" fmla="*/ 4 w 35"/>
                  <a:gd name="T29" fmla="*/ 5 h 38"/>
                  <a:gd name="T30" fmla="*/ 10 w 35"/>
                  <a:gd name="T31" fmla="*/ 1 h 38"/>
                  <a:gd name="T32" fmla="*/ 16 w 35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8">
                    <a:moveTo>
                      <a:pt x="16" y="0"/>
                    </a:moveTo>
                    <a:lnTo>
                      <a:pt x="23" y="1"/>
                    </a:lnTo>
                    <a:lnTo>
                      <a:pt x="28" y="5"/>
                    </a:lnTo>
                    <a:lnTo>
                      <a:pt x="32" y="11"/>
                    </a:lnTo>
                    <a:lnTo>
                      <a:pt x="34" y="18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3" y="35"/>
                    </a:lnTo>
                    <a:lnTo>
                      <a:pt x="16" y="37"/>
                    </a:lnTo>
                    <a:lnTo>
                      <a:pt x="10" y="35"/>
                    </a:lnTo>
                    <a:lnTo>
                      <a:pt x="4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10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71" name="Freeform 35"/>
              <p:cNvSpPr>
                <a:spLocks/>
              </p:cNvSpPr>
              <p:nvPr/>
            </p:nvSpPr>
            <p:spPr bwMode="auto">
              <a:xfrm>
                <a:off x="683" y="4679"/>
                <a:ext cx="134" cy="98"/>
              </a:xfrm>
              <a:custGeom>
                <a:avLst/>
                <a:gdLst>
                  <a:gd name="T0" fmla="*/ 0 w 134"/>
                  <a:gd name="T1" fmla="*/ 15 h 98"/>
                  <a:gd name="T2" fmla="*/ 8 w 134"/>
                  <a:gd name="T3" fmla="*/ 0 h 98"/>
                  <a:gd name="T4" fmla="*/ 133 w 134"/>
                  <a:gd name="T5" fmla="*/ 82 h 98"/>
                  <a:gd name="T6" fmla="*/ 124 w 134"/>
                  <a:gd name="T7" fmla="*/ 97 h 98"/>
                  <a:gd name="T8" fmla="*/ 0 w 134"/>
                  <a:gd name="T9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98">
                    <a:moveTo>
                      <a:pt x="0" y="15"/>
                    </a:moveTo>
                    <a:lnTo>
                      <a:pt x="8" y="0"/>
                    </a:lnTo>
                    <a:lnTo>
                      <a:pt x="133" y="82"/>
                    </a:lnTo>
                    <a:lnTo>
                      <a:pt x="124" y="97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33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72" name="Freeform 36"/>
              <p:cNvSpPr>
                <a:spLocks/>
              </p:cNvSpPr>
              <p:nvPr/>
            </p:nvSpPr>
            <p:spPr bwMode="auto">
              <a:xfrm>
                <a:off x="682" y="4669"/>
                <a:ext cx="53" cy="71"/>
              </a:xfrm>
              <a:custGeom>
                <a:avLst/>
                <a:gdLst>
                  <a:gd name="T0" fmla="*/ 0 w 53"/>
                  <a:gd name="T1" fmla="*/ 13 h 71"/>
                  <a:gd name="T2" fmla="*/ 52 w 53"/>
                  <a:gd name="T3" fmla="*/ 0 h 71"/>
                  <a:gd name="T4" fmla="*/ 12 w 53"/>
                  <a:gd name="T5" fmla="*/ 70 h 71"/>
                  <a:gd name="T6" fmla="*/ 0 w 53"/>
                  <a:gd name="T7" fmla="*/ 1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71">
                    <a:moveTo>
                      <a:pt x="0" y="13"/>
                    </a:moveTo>
                    <a:lnTo>
                      <a:pt x="52" y="0"/>
                    </a:lnTo>
                    <a:lnTo>
                      <a:pt x="12" y="7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33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73" name="Freeform 37"/>
              <p:cNvSpPr>
                <a:spLocks/>
              </p:cNvSpPr>
              <p:nvPr/>
            </p:nvSpPr>
            <p:spPr bwMode="auto">
              <a:xfrm>
                <a:off x="791" y="4608"/>
                <a:ext cx="165" cy="165"/>
              </a:xfrm>
              <a:custGeom>
                <a:avLst/>
                <a:gdLst>
                  <a:gd name="T0" fmla="*/ 152 w 165"/>
                  <a:gd name="T1" fmla="*/ 0 h 165"/>
                  <a:gd name="T2" fmla="*/ 164 w 165"/>
                  <a:gd name="T3" fmla="*/ 12 h 165"/>
                  <a:gd name="T4" fmla="*/ 11 w 165"/>
                  <a:gd name="T5" fmla="*/ 164 h 165"/>
                  <a:gd name="T6" fmla="*/ 0 w 165"/>
                  <a:gd name="T7" fmla="*/ 151 h 165"/>
                  <a:gd name="T8" fmla="*/ 152 w 165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65">
                    <a:moveTo>
                      <a:pt x="152" y="0"/>
                    </a:moveTo>
                    <a:lnTo>
                      <a:pt x="164" y="12"/>
                    </a:lnTo>
                    <a:lnTo>
                      <a:pt x="11" y="164"/>
                    </a:lnTo>
                    <a:lnTo>
                      <a:pt x="0" y="151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33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4774" name="Freeform 38"/>
              <p:cNvSpPr>
                <a:spLocks/>
              </p:cNvSpPr>
              <p:nvPr/>
            </p:nvSpPr>
            <p:spPr bwMode="auto">
              <a:xfrm>
                <a:off x="902" y="4605"/>
                <a:ext cx="54" cy="63"/>
              </a:xfrm>
              <a:custGeom>
                <a:avLst/>
                <a:gdLst>
                  <a:gd name="T0" fmla="*/ 53 w 54"/>
                  <a:gd name="T1" fmla="*/ 2 h 63"/>
                  <a:gd name="T2" fmla="*/ 0 w 54"/>
                  <a:gd name="T3" fmla="*/ 0 h 63"/>
                  <a:gd name="T4" fmla="*/ 50 w 54"/>
                  <a:gd name="T5" fmla="*/ 62 h 63"/>
                  <a:gd name="T6" fmla="*/ 53 w 54"/>
                  <a:gd name="T7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3">
                    <a:moveTo>
                      <a:pt x="53" y="2"/>
                    </a:moveTo>
                    <a:lnTo>
                      <a:pt x="0" y="0"/>
                    </a:lnTo>
                    <a:lnTo>
                      <a:pt x="50" y="62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33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44775" name="Rectangle 39"/>
            <p:cNvSpPr>
              <a:spLocks noChangeArrowheads="1"/>
            </p:cNvSpPr>
            <p:nvPr/>
          </p:nvSpPr>
          <p:spPr bwMode="auto">
            <a:xfrm>
              <a:off x="1922" y="3195"/>
              <a:ext cx="39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6000" b="1">
                  <a:solidFill>
                    <a:srgbClr val="FFFFFF"/>
                  </a:solidFill>
                  <a:latin typeface="Times New Roman" charset="0"/>
                  <a:cs typeface="+mn-cs"/>
                </a:rPr>
                <a:t>+</a:t>
              </a:r>
            </a:p>
          </p:txBody>
        </p:sp>
        <p:sp>
          <p:nvSpPr>
            <p:cNvPr id="244776" name="Rectangle 40"/>
            <p:cNvSpPr>
              <a:spLocks noChangeArrowheads="1"/>
            </p:cNvSpPr>
            <p:nvPr/>
          </p:nvSpPr>
          <p:spPr bwMode="auto">
            <a:xfrm>
              <a:off x="3518" y="3250"/>
              <a:ext cx="362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5400" b="1">
                  <a:solidFill>
                    <a:srgbClr val="FF9933"/>
                  </a:solidFill>
                  <a:latin typeface="Times New Roman" charset="0"/>
                  <a:cs typeface="+mn-cs"/>
                </a:rPr>
                <a:t>=</a:t>
              </a:r>
            </a:p>
          </p:txBody>
        </p:sp>
        <p:sp>
          <p:nvSpPr>
            <p:cNvPr id="244777" name="Rectangle 41"/>
            <p:cNvSpPr>
              <a:spLocks noChangeArrowheads="1"/>
            </p:cNvSpPr>
            <p:nvPr/>
          </p:nvSpPr>
          <p:spPr bwMode="auto">
            <a:xfrm>
              <a:off x="3879" y="3202"/>
              <a:ext cx="1148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5400" b="1">
                  <a:solidFill>
                    <a:srgbClr val="FF9933"/>
                  </a:solidFill>
                  <a:cs typeface="+mn-cs"/>
                </a:rPr>
                <a:t>Life?</a:t>
              </a:r>
            </a:p>
          </p:txBody>
        </p:sp>
        <p:graphicFrame>
          <p:nvGraphicFramePr>
            <p:cNvPr id="23562" name="Object 42"/>
            <p:cNvGraphicFramePr>
              <a:graphicFrameLocks/>
            </p:cNvGraphicFramePr>
            <p:nvPr/>
          </p:nvGraphicFramePr>
          <p:xfrm>
            <a:off x="2414" y="3177"/>
            <a:ext cx="806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8" name="Clip" r:id="rId3" imgW="4019739" imgH="3468986" progId="MS_ClipArt_Gallery.2">
                    <p:embed/>
                  </p:oleObj>
                </mc:Choice>
                <mc:Fallback>
                  <p:oleObj name="Clip" r:id="rId3" imgW="4019739" imgH="3468986" progId="MS_ClipArt_Gallery.2">
                    <p:embed/>
                    <p:pic>
                      <p:nvPicPr>
                        <p:cNvPr id="0" name="Object 4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3177"/>
                          <a:ext cx="806" cy="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  <p:bldP spid="24474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0"/>
            <a:ext cx="8164513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>
                <a:cs typeface="+mj-cs"/>
              </a:rPr>
              <a:t>The Bible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9888" y="1077913"/>
            <a:ext cx="8288337" cy="4005262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For by him were all things created, that are in heaven, and that are in earth, visible and invisible, whether they be thrones, or dominions, or principalities, or powers: all things were created by him, and for him.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  <a:p>
            <a:pPr marL="0" indent="0" algn="ctr"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en-US">
                <a:cs typeface="+mn-cs"/>
              </a:rPr>
              <a:t>Colossians 1:16</a:t>
            </a:r>
            <a:endParaRPr lang="en-US" sz="4000">
              <a:cs typeface="+mn-cs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2095500" y="5343525"/>
            <a:ext cx="4953000" cy="730250"/>
          </a:xfrm>
          <a:prstGeom prst="rect">
            <a:avLst/>
          </a:prstGeom>
          <a:solidFill>
            <a:schemeClr val="tx2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>
                <a:alpha val="74997"/>
              </a:srgbClr>
            </a:prst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God created all life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utoUpdateAnimBg="0" advAuto="0"/>
      <p:bldP spid="24576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29783" dir="1514402" algn="ctr" rotWithShape="0">
              <a:srgbClr val="000066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Topics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160463"/>
            <a:ext cx="8229600" cy="4132262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"/>
              </a:spcBef>
            </a:pPr>
            <a:r>
              <a:rPr lang="en-US" sz="3600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The Bible has answers</a:t>
            </a:r>
          </a:p>
          <a:p>
            <a:pPr eaLnBrk="1" hangingPunct="1">
              <a:spcBef>
                <a:spcPct val="5000"/>
              </a:spcBef>
            </a:pPr>
            <a:r>
              <a:rPr lang="en-US" sz="3600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The origin of the universe</a:t>
            </a:r>
          </a:p>
          <a:p>
            <a:pPr eaLnBrk="1" hangingPunct="1">
              <a:spcBef>
                <a:spcPct val="5000"/>
              </a:spcBef>
            </a:pPr>
            <a:r>
              <a:rPr lang="en-US" sz="3600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The origin of life</a:t>
            </a:r>
          </a:p>
          <a:p>
            <a:pPr eaLnBrk="1" hangingPunct="1">
              <a:spcBef>
                <a:spcPct val="5000"/>
              </a:spcBef>
            </a:pPr>
            <a:r>
              <a:rPr lang="en-US" sz="3600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The fossil record</a:t>
            </a:r>
          </a:p>
          <a:p>
            <a:pPr eaLnBrk="1" hangingPunct="1">
              <a:spcBef>
                <a:spcPct val="5000"/>
              </a:spcBef>
            </a:pPr>
            <a:r>
              <a:rPr lang="en-US" sz="3600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Origin of dinosaurs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Life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cs typeface="+mn-cs"/>
              </a:rPr>
              <a:t>Life cannot start with oxygen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Life cannot start without oxygen</a:t>
            </a:r>
          </a:p>
          <a:p>
            <a:pPr eaLnBrk="1" hangingPunct="1">
              <a:defRPr/>
            </a:pPr>
            <a:r>
              <a:rPr lang="en-US" sz="3600">
                <a:cs typeface="+mn-cs"/>
              </a:rPr>
              <a:t>Did life start in the oceans?</a:t>
            </a:r>
          </a:p>
        </p:txBody>
      </p:sp>
      <p:pic>
        <p:nvPicPr>
          <p:cNvPr id="248836" name="Picture 4" descr="001 CELL-FISH-REPTI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4211638"/>
            <a:ext cx="4310063" cy="215582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WordArt 5"/>
          <p:cNvSpPr>
            <a:spLocks noChangeArrowheads="1" noChangeShapeType="1" noTextEdit="1"/>
          </p:cNvSpPr>
          <p:nvPr/>
        </p:nvSpPr>
        <p:spPr bwMode="auto">
          <a:xfrm>
            <a:off x="5467350" y="4949825"/>
            <a:ext cx="302101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Hydrolysis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  <p:bldP spid="2488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Terminology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1533525"/>
            <a:ext cx="8172450" cy="4876800"/>
          </a:xfrm>
        </p:spPr>
        <p:txBody>
          <a:bodyPr/>
          <a:lstStyle/>
          <a:p>
            <a:pPr marL="400050" indent="-400050" eaLnBrk="1" hangingPunct="1">
              <a:tabLst>
                <a:tab pos="3200400" algn="l"/>
              </a:tabLst>
              <a:defRPr/>
            </a:pPr>
            <a:r>
              <a:rPr lang="en-US" b="1">
                <a:solidFill>
                  <a:srgbClr val="FF9933"/>
                </a:solidFill>
                <a:cs typeface="+mn-cs"/>
              </a:rPr>
              <a:t>Atoms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</a:t>
            </a:r>
            <a:r>
              <a:rPr lang="en-US" b="1">
                <a:cs typeface="+mn-cs"/>
              </a:rPr>
              <a:t>	</a:t>
            </a:r>
            <a:r>
              <a:rPr lang="en-US">
                <a:cs typeface="+mn-cs"/>
              </a:rPr>
              <a:t>The basic unit of matter</a:t>
            </a:r>
          </a:p>
          <a:p>
            <a:pPr marL="400050" indent="-400050" eaLnBrk="1" hangingPunct="1">
              <a:spcBef>
                <a:spcPct val="45000"/>
              </a:spcBef>
              <a:tabLst>
                <a:tab pos="3200400" algn="l"/>
              </a:tabLst>
              <a:defRPr/>
            </a:pPr>
            <a:r>
              <a:rPr lang="en-US" b="1">
                <a:solidFill>
                  <a:srgbClr val="FF9933"/>
                </a:solidFill>
                <a:cs typeface="+mn-cs"/>
              </a:rPr>
              <a:t>Molecules</a:t>
            </a:r>
            <a:r>
              <a:rPr lang="en-US" b="1">
                <a:solidFill>
                  <a:srgbClr val="000066"/>
                </a:solidFill>
                <a:cs typeface="+mn-cs"/>
              </a:rPr>
              <a:t> </a:t>
            </a:r>
            <a:r>
              <a:rPr lang="en-US" b="1">
                <a:cs typeface="+mn-cs"/>
              </a:rPr>
              <a:t>	</a:t>
            </a:r>
            <a:r>
              <a:rPr lang="en-US">
                <a:cs typeface="+mn-cs"/>
              </a:rPr>
              <a:t>Specific arrangement of 	atoms (H</a:t>
            </a:r>
            <a:r>
              <a:rPr lang="en-US" baseline="-25000">
                <a:cs typeface="+mn-cs"/>
              </a:rPr>
              <a:t>2</a:t>
            </a:r>
            <a:r>
              <a:rPr lang="en-US">
                <a:cs typeface="+mn-cs"/>
              </a:rPr>
              <a:t>O)</a:t>
            </a:r>
          </a:p>
          <a:p>
            <a:pPr marL="400050" indent="-400050" eaLnBrk="1" hangingPunct="1">
              <a:spcBef>
                <a:spcPct val="45000"/>
              </a:spcBef>
              <a:tabLst>
                <a:tab pos="3200400" algn="l"/>
              </a:tabLst>
              <a:defRPr/>
            </a:pPr>
            <a:r>
              <a:rPr lang="en-US" b="1">
                <a:solidFill>
                  <a:srgbClr val="FF9933"/>
                </a:solidFill>
                <a:cs typeface="+mn-cs"/>
              </a:rPr>
              <a:t>Amino Acids</a:t>
            </a:r>
            <a:r>
              <a:rPr lang="en-US" b="1">
                <a:solidFill>
                  <a:srgbClr val="FFCC00"/>
                </a:solidFill>
                <a:cs typeface="+mn-cs"/>
              </a:rPr>
              <a:t>	</a:t>
            </a:r>
            <a:r>
              <a:rPr lang="en-US">
                <a:cs typeface="+mn-cs"/>
              </a:rPr>
              <a:t>Specific arrangement of 	molecules</a:t>
            </a:r>
          </a:p>
          <a:p>
            <a:pPr marL="400050" indent="-400050" eaLnBrk="1" hangingPunct="1">
              <a:spcBef>
                <a:spcPct val="45000"/>
              </a:spcBef>
              <a:tabLst>
                <a:tab pos="3200400" algn="l"/>
              </a:tabLst>
              <a:defRPr/>
            </a:pPr>
            <a:r>
              <a:rPr lang="en-US" b="1">
                <a:solidFill>
                  <a:srgbClr val="FF9933"/>
                </a:solidFill>
                <a:cs typeface="+mn-cs"/>
              </a:rPr>
              <a:t>Proteins</a:t>
            </a:r>
            <a:r>
              <a:rPr lang="en-US" b="1">
                <a:cs typeface="+mn-cs"/>
              </a:rPr>
              <a:t> 	</a:t>
            </a:r>
            <a:r>
              <a:rPr lang="en-US">
                <a:cs typeface="+mn-cs"/>
              </a:rPr>
              <a:t>Specific arrangement of 	amino acids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657350" y="2395538"/>
            <a:ext cx="5791200" cy="41783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Amino Acids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31875" y="1255713"/>
            <a:ext cx="7048500" cy="12001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Over 2,000 types of amino acids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Only 20 are used in life</a:t>
            </a:r>
          </a:p>
        </p:txBody>
      </p:sp>
      <p:pic>
        <p:nvPicPr>
          <p:cNvPr id="250885" name="Picture 5" descr="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138" y="2663825"/>
            <a:ext cx="5168900" cy="3624263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Counter Argument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3922713"/>
            <a:ext cx="8229600" cy="1963737"/>
          </a:xfrm>
        </p:spPr>
        <p:txBody>
          <a:bodyPr/>
          <a:lstStyle/>
          <a:p>
            <a:pPr marL="465138" indent="-465138" eaLnBrk="1" hangingPunct="1">
              <a:buSzPct val="90000"/>
              <a:buFont typeface="Wingdings" charset="0"/>
              <a:buAutoNum type="arabicPeriod"/>
              <a:defRPr/>
            </a:pPr>
            <a:r>
              <a:rPr lang="en-US" sz="3600">
                <a:cs typeface="+mn-cs"/>
              </a:rPr>
              <a:t>Is this a valid statement?</a:t>
            </a:r>
          </a:p>
          <a:p>
            <a:pPr marL="465138" indent="-465138" eaLnBrk="1" hangingPunct="1">
              <a:buSzPct val="90000"/>
              <a:buFont typeface="Wingdings" charset="0"/>
              <a:buAutoNum type="arabicPeriod"/>
              <a:defRPr/>
            </a:pPr>
            <a:r>
              <a:rPr lang="en-US" sz="3600">
                <a:cs typeface="+mn-cs"/>
              </a:rPr>
              <a:t>Is this a scientific statement?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581025" y="1408113"/>
            <a:ext cx="7866063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cs typeface="+mn-cs"/>
              </a:rPr>
              <a:t>Given enough time it can happen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2481263" y="2365375"/>
            <a:ext cx="386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FF9933"/>
                </a:solidFill>
                <a:cs typeface="+mn-cs"/>
              </a:rPr>
              <a:t>Two Questions</a:t>
            </a:r>
          </a:p>
        </p:txBody>
      </p:sp>
      <p:sp>
        <p:nvSpPr>
          <p:cNvPr id="461830" name="AutoShape 6"/>
          <p:cNvSpPr>
            <a:spLocks noChangeArrowheads="1"/>
          </p:cNvSpPr>
          <p:nvPr/>
        </p:nvSpPr>
        <p:spPr bwMode="auto">
          <a:xfrm>
            <a:off x="4208463" y="2990850"/>
            <a:ext cx="639762" cy="869950"/>
          </a:xfrm>
          <a:prstGeom prst="downArrow">
            <a:avLst>
              <a:gd name="adj1" fmla="val 50000"/>
              <a:gd name="adj2" fmla="val 33995"/>
            </a:avLst>
          </a:prstGeom>
          <a:solidFill>
            <a:srgbClr val="FF6600"/>
          </a:solidFill>
          <a:ln>
            <a:noFill/>
          </a:ln>
          <a:effectLst>
            <a:prstShdw prst="shdw17" dist="17961" dir="2700000">
              <a:srgbClr val="993D0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461831" name="Group 7"/>
          <p:cNvGrpSpPr>
            <a:grpSpLocks/>
          </p:cNvGrpSpPr>
          <p:nvPr/>
        </p:nvGrpSpPr>
        <p:grpSpPr bwMode="auto">
          <a:xfrm>
            <a:off x="4935538" y="5402263"/>
            <a:ext cx="1787525" cy="1096962"/>
            <a:chOff x="2249" y="3384"/>
            <a:chExt cx="1126" cy="691"/>
          </a:xfrm>
        </p:grpSpPr>
        <p:sp>
          <p:nvSpPr>
            <p:cNvPr id="2868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49" y="3558"/>
              <a:ext cx="695" cy="5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FF9933"/>
                  </a:solidFill>
                  <a:effectLst>
                    <a:prstShdw prst="shdw17" dist="17961" dir="2700000">
                      <a:srgbClr val="995C1F">
                        <a:alpha val="74997"/>
                      </a:srgbClr>
                    </a:prstShdw>
                  </a:effectLst>
                  <a:latin typeface="Arial Black"/>
                  <a:ea typeface="Arial Black"/>
                  <a:cs typeface="Arial Black"/>
                </a:rPr>
                <a:t>10</a:t>
              </a:r>
            </a:p>
          </p:txBody>
        </p:sp>
        <p:sp>
          <p:nvSpPr>
            <p:cNvPr id="2868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991" y="3384"/>
              <a:ext cx="384" cy="2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kern="10">
                  <a:solidFill>
                    <a:srgbClr val="FF9933"/>
                  </a:solidFill>
                  <a:effectLst>
                    <a:prstShdw prst="shdw17" dist="17961" dir="2700000">
                      <a:srgbClr val="995C1F">
                        <a:alpha val="74997"/>
                      </a:srgbClr>
                    </a:prstShdw>
                  </a:effectLst>
                  <a:latin typeface="Arial Black"/>
                  <a:ea typeface="Arial Black"/>
                  <a:cs typeface="Arial Black"/>
                </a:rPr>
                <a:t>-50</a:t>
              </a:r>
              <a:endParaRPr lang="en-US" sz="3600" kern="10">
                <a:solidFill>
                  <a:srgbClr val="FF9933"/>
                </a:solidFill>
                <a:effectLst>
                  <a:prstShdw prst="shdw17" dist="17961" dir="2700000">
                    <a:srgbClr val="995C1F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endParaRPr>
            </a:p>
          </p:txBody>
        </p:sp>
      </p:grp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928688" y="5805488"/>
            <a:ext cx="386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600">
                <a:solidFill>
                  <a:srgbClr val="FF9933"/>
                </a:solidFill>
                <a:cs typeface="+mn-cs"/>
              </a:rPr>
              <a:t>Law of Probability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/>
      <p:bldP spid="461828" grpId="0"/>
      <p:bldP spid="461829" grpId="0"/>
      <p:bldP spid="461830" grpId="0" animBg="1"/>
      <p:bldP spid="461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Probability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213" y="2686050"/>
            <a:ext cx="2017712" cy="638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400">
                <a:solidFill>
                  <a:srgbClr val="FF9933"/>
                </a:solidFill>
                <a:cs typeface="+mn-cs"/>
              </a:rPr>
              <a:t>10</a:t>
            </a:r>
            <a:r>
              <a:rPr lang="en-US" sz="4400" baseline="30000">
                <a:solidFill>
                  <a:srgbClr val="FF9933"/>
                </a:solidFill>
                <a:cs typeface="+mn-cs"/>
              </a:rPr>
              <a:t>40,000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4875213" y="1522413"/>
            <a:ext cx="1755775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 sz="4400">
                <a:solidFill>
                  <a:srgbClr val="FF9933"/>
                </a:solidFill>
                <a:cs typeface="+mn-cs"/>
              </a:rPr>
              <a:t>10</a:t>
            </a:r>
            <a:r>
              <a:rPr lang="en-US" sz="4400" baseline="30000">
                <a:solidFill>
                  <a:srgbClr val="FF9933"/>
                </a:solidFill>
                <a:cs typeface="+mn-cs"/>
              </a:rPr>
              <a:t>191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768350" y="1554163"/>
            <a:ext cx="4151313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Origin of a protein</a:t>
            </a: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768350" y="2759075"/>
            <a:ext cx="4224338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Origin of a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  <p:bldP spid="462852" grpId="0"/>
      <p:bldP spid="462853" grpId="0"/>
      <p:bldP spid="4628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Probability and Life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2582863"/>
            <a:ext cx="8883650" cy="37274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Francis Crick, </a:t>
            </a:r>
            <a:r>
              <a:rPr lang="en-US" i="1">
                <a:cs typeface="+mn-cs"/>
              </a:rPr>
              <a:t>Life Itself: Its Origin and Nature – </a:t>
            </a:r>
            <a:r>
              <a:rPr lang="ja-JP" altLang="en-US" i="1">
                <a:latin typeface="Arial"/>
                <a:cs typeface="+mn-cs"/>
              </a:rPr>
              <a:t>“</a:t>
            </a:r>
            <a:r>
              <a:rPr lang="en-US" b="1" u="sng">
                <a:cs typeface="+mn-cs"/>
              </a:rPr>
              <a:t>can never have been synthesized at all, at any time</a:t>
            </a:r>
            <a:r>
              <a:rPr lang="ja-JP" altLang="en-US" b="1">
                <a:latin typeface="Arial"/>
                <a:cs typeface="+mn-cs"/>
              </a:rPr>
              <a:t>”</a:t>
            </a:r>
            <a:endParaRPr lang="en-US" b="1">
              <a:cs typeface="+mn-cs"/>
            </a:endParaRPr>
          </a:p>
          <a:p>
            <a:pPr eaLnBrk="1" hangingPunct="1">
              <a:spcBef>
                <a:spcPct val="95000"/>
              </a:spcBef>
              <a:defRPr/>
            </a:pPr>
            <a:r>
              <a:rPr lang="en-US">
                <a:cs typeface="+mn-cs"/>
              </a:rPr>
              <a:t>Robert Gange, Ph.D. (research in the field of cryophysics and information systems.),</a:t>
            </a:r>
            <a:r>
              <a:rPr lang="en-US" i="1">
                <a:cs typeface="+mn-cs"/>
              </a:rPr>
              <a:t> Origins and Destiny – </a:t>
            </a:r>
            <a:r>
              <a:rPr lang="ja-JP" altLang="en-US" b="1" i="1">
                <a:latin typeface="Arial"/>
                <a:cs typeface="+mn-cs"/>
              </a:rPr>
              <a:t>“</a:t>
            </a:r>
            <a:r>
              <a:rPr lang="en-US" b="1" u="sng">
                <a:cs typeface="+mn-cs"/>
              </a:rPr>
              <a:t>Zero</a:t>
            </a:r>
            <a:r>
              <a:rPr lang="ja-JP" altLang="en-US" b="1" i="1">
                <a:latin typeface="Arial"/>
                <a:cs typeface="+mn-cs"/>
              </a:rPr>
              <a:t>”</a:t>
            </a:r>
            <a:endParaRPr lang="en-US" b="1" i="1">
              <a:cs typeface="+mn-cs"/>
            </a:endParaRP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185738" y="1304925"/>
            <a:ext cx="8550275" cy="1066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FFCC99"/>
              </a:buClr>
              <a:buSzPct val="70000"/>
              <a:buFont typeface="Wingdings" charset="0"/>
              <a:buChar char="u"/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Bernard Lovell (Ph.D. Astronomy), </a:t>
            </a:r>
            <a:r>
              <a:rPr lang="en-US" i="1">
                <a:solidFill>
                  <a:schemeClr val="bg1"/>
                </a:solidFill>
                <a:cs typeface="+mn-cs"/>
              </a:rPr>
              <a:t>In the Centre of Immensities – </a:t>
            </a:r>
            <a:r>
              <a:rPr lang="ja-JP" altLang="en-US" b="1" i="1">
                <a:solidFill>
                  <a:schemeClr val="bg1"/>
                </a:solidFill>
                <a:latin typeface="Arial"/>
                <a:cs typeface="+mn-cs"/>
              </a:rPr>
              <a:t>“</a:t>
            </a:r>
            <a:r>
              <a:rPr lang="en-US" b="1" u="sng">
                <a:solidFill>
                  <a:schemeClr val="bg1"/>
                </a:solidFill>
                <a:cs typeface="+mn-cs"/>
              </a:rPr>
              <a:t>effectively zero</a:t>
            </a:r>
            <a:r>
              <a:rPr lang="ja-JP" altLang="en-US" b="1">
                <a:solidFill>
                  <a:schemeClr val="bg1"/>
                </a:solidFill>
                <a:latin typeface="Arial"/>
                <a:cs typeface="+mn-cs"/>
              </a:rPr>
              <a:t>”</a:t>
            </a:r>
            <a:endParaRPr lang="en-US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  <p:bldP spid="4638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Life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3278188"/>
            <a:ext cx="8229600" cy="143351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 simplest living cell could not have arisen by chance.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25450" y="1212850"/>
            <a:ext cx="8343900" cy="15541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Johnjoe McFadden (Evolutionist &amp; Professor of Molecular Biology and Quantum Physics), </a:t>
            </a:r>
            <a:r>
              <a:rPr lang="en-US" i="1">
                <a:cs typeface="+mn-cs"/>
              </a:rPr>
              <a:t>Quantum Evolution, </a:t>
            </a:r>
            <a:r>
              <a:rPr lang="en-US">
                <a:cs typeface="+mn-cs"/>
              </a:rPr>
              <a:t>2000, p. 85.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Life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3178175"/>
            <a:ext cx="8229600" cy="212725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 origin of life is also a stubborn problem, with no solution in sight….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3600">
              <a:cs typeface="+mn-cs"/>
            </a:endParaRP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287338" y="1298575"/>
            <a:ext cx="8670925" cy="15541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Franklin M. Harold, Professor of Biochemistry and Molecular Biology at Colo State U., </a:t>
            </a:r>
            <a:r>
              <a:rPr lang="en-US" i="1">
                <a:cs typeface="+mn-cs"/>
              </a:rPr>
              <a:t>The Way of the Cell</a:t>
            </a:r>
            <a:r>
              <a:rPr lang="en-US">
                <a:cs typeface="+mn-cs"/>
              </a:rPr>
              <a:t>, 2001, p. 235.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  <p:bldP spid="2570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Life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246063" y="3411538"/>
            <a:ext cx="8520112" cy="23272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Why should I accept evolution when you cannot produce the evidence?</a:t>
            </a:r>
          </a:p>
          <a:p>
            <a:pPr>
              <a:defRPr/>
            </a:pPr>
            <a:r>
              <a:rPr lang="en-US" sz="3600">
                <a:cs typeface="+mn-cs"/>
              </a:rPr>
              <a:t>I already have a faith. Tell me about your faith and I will tell you about my faith.</a:t>
            </a:r>
          </a:p>
        </p:txBody>
      </p:sp>
      <p:sp>
        <p:nvSpPr>
          <p:cNvPr id="2580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39725" y="1304925"/>
            <a:ext cx="8229600" cy="1941513"/>
          </a:xfrm>
          <a:effectLst>
            <a:outerShdw blurRad="63500" dist="2694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/>
            <a:lvl2pPr marL="461963"/>
            <a:lvl3pPr/>
            <a:lvl4pPr/>
            <a:lvl5pPr/>
            <a:lvl6pPr/>
            <a:lvl7pPr/>
            <a:lvl8pPr/>
            <a:lvl9pPr/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If evolution is unable to explain the origin of life through naturalistic means, then it is without a foundation.</a:t>
            </a:r>
          </a:p>
        </p:txBody>
      </p:sp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4252913" y="2989263"/>
            <a:ext cx="21193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58054" name="Group 6"/>
          <p:cNvGrpSpPr>
            <a:grpSpLocks/>
          </p:cNvGrpSpPr>
          <p:nvPr/>
        </p:nvGrpSpPr>
        <p:grpSpPr bwMode="auto">
          <a:xfrm>
            <a:off x="4541838" y="5878513"/>
            <a:ext cx="4602162" cy="701675"/>
            <a:chOff x="2861" y="3703"/>
            <a:chExt cx="2899" cy="442"/>
          </a:xfrm>
        </p:grpSpPr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2861" y="3703"/>
              <a:ext cx="2038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4000" i="1">
                  <a:solidFill>
                    <a:srgbClr val="FFCC99"/>
                  </a:solidFill>
                  <a:cs typeface="+mn-cs"/>
                </a:rPr>
                <a:t>Therefore</a:t>
              </a:r>
            </a:p>
          </p:txBody>
        </p:sp>
        <p:sp>
          <p:nvSpPr>
            <p:cNvPr id="258056" name="AutoShape 8"/>
            <p:cNvSpPr>
              <a:spLocks noChangeArrowheads="1"/>
            </p:cNvSpPr>
            <p:nvPr/>
          </p:nvSpPr>
          <p:spPr bwMode="auto">
            <a:xfrm>
              <a:off x="4938" y="3766"/>
              <a:ext cx="822" cy="348"/>
            </a:xfrm>
            <a:prstGeom prst="rightArrow">
              <a:avLst>
                <a:gd name="adj1" fmla="val 50000"/>
                <a:gd name="adj2" fmla="val 59052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nimBg="1" autoUpdateAnimBg="0"/>
      <p:bldP spid="2580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Logical Deduction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04925"/>
            <a:ext cx="8229600" cy="1738313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It is rational (reasonable) to believe that God, not unknown events created life.</a:t>
            </a:r>
          </a:p>
        </p:txBody>
      </p:sp>
      <p:pic>
        <p:nvPicPr>
          <p:cNvPr id="260100" name="Picture 4" descr="Bible Ope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950" y="3489325"/>
            <a:ext cx="35417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Bible Has Answers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420813"/>
            <a:ext cx="5105400" cy="4937125"/>
          </a:xfrm>
        </p:spPr>
        <p:txBody>
          <a:bodyPr/>
          <a:lstStyle/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r>
              <a:rPr lang="en-US">
                <a:cs typeface="+mn-cs"/>
              </a:rPr>
              <a:t>Who created? </a:t>
            </a: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endParaRPr lang="en-US">
              <a:cs typeface="+mn-cs"/>
            </a:endParaRP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r>
              <a:rPr lang="en-US">
                <a:cs typeface="+mn-cs"/>
              </a:rPr>
              <a:t>What was created?</a:t>
            </a: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endParaRPr lang="en-US">
              <a:cs typeface="+mn-cs"/>
            </a:endParaRP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r>
              <a:rPr lang="en-US">
                <a:cs typeface="+mn-cs"/>
              </a:rPr>
              <a:t>How was it created?</a:t>
            </a: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endParaRPr lang="en-US">
              <a:cs typeface="+mn-cs"/>
            </a:endParaRP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r>
              <a:rPr lang="en-US">
                <a:cs typeface="+mn-cs"/>
              </a:rPr>
              <a:t>When was it created?</a:t>
            </a: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endParaRPr lang="en-US">
              <a:cs typeface="+mn-cs"/>
            </a:endParaRPr>
          </a:p>
          <a:p>
            <a:pPr marL="396875" indent="-396875" eaLnBrk="1" hangingPunct="1">
              <a:lnSpc>
                <a:spcPct val="90000"/>
              </a:lnSpc>
              <a:spcBef>
                <a:spcPct val="0"/>
              </a:spcBef>
              <a:buSzPct val="95000"/>
              <a:buFont typeface="Wingdings" charset="0"/>
              <a:buAutoNum type="arabicPeriod"/>
              <a:defRPr/>
            </a:pPr>
            <a:r>
              <a:rPr lang="en-US">
                <a:cs typeface="+mn-cs"/>
              </a:rPr>
              <a:t>How long did it take to create?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5576888" y="1389063"/>
            <a:ext cx="1341437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CC99"/>
                </a:solidFill>
                <a:cs typeface="+mn-cs"/>
              </a:rPr>
              <a:t>God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576888" y="2289175"/>
            <a:ext cx="219551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CC99"/>
                </a:solidFill>
                <a:cs typeface="+mn-cs"/>
              </a:rPr>
              <a:t>All things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5576888" y="3124200"/>
            <a:ext cx="337661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CC99"/>
                </a:solidFill>
                <a:cs typeface="+mn-cs"/>
              </a:rPr>
              <a:t>By His power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576888" y="4024313"/>
            <a:ext cx="356711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CC99"/>
                </a:solidFill>
                <a:cs typeface="+mn-cs"/>
              </a:rPr>
              <a:t>In the beginning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5576888" y="4892675"/>
            <a:ext cx="2209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CC99"/>
                </a:solidFill>
                <a:cs typeface="+mn-cs"/>
              </a:rPr>
              <a:t>6 days</a:t>
            </a:r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3505200" y="1676400"/>
            <a:ext cx="2117725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74925"/>
            <a:ext cx="1249363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4495800" y="3457575"/>
            <a:ext cx="1127125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4710113" y="4340225"/>
            <a:ext cx="884237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4830763" y="5222875"/>
            <a:ext cx="762000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/>
      <p:bldP spid="230404" grpId="0"/>
      <p:bldP spid="230405" grpId="0"/>
      <p:bldP spid="230406" grpId="0"/>
      <p:bldP spid="230407" grpId="0"/>
      <p:bldP spid="2304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174625" y="4194175"/>
            <a:ext cx="8577263" cy="91440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63500" dist="37026" dir="19001120" algn="ctr" rotWithShape="0">
              <a:srgbClr val="4D4D4D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Evidence: Evolution or the Bible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976438"/>
            <a:ext cx="5502275" cy="4075112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the universe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life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Fossil record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Dinosaurs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4919663" y="1508125"/>
            <a:ext cx="3679825" cy="4287838"/>
            <a:chOff x="3099" y="950"/>
            <a:chExt cx="2318" cy="2701"/>
          </a:xfrm>
        </p:grpSpPr>
        <p:grpSp>
          <p:nvGrpSpPr>
            <p:cNvPr id="37895" name="Group 5"/>
            <p:cNvGrpSpPr>
              <a:grpSpLocks/>
            </p:cNvGrpSpPr>
            <p:nvPr/>
          </p:nvGrpSpPr>
          <p:grpSpPr bwMode="auto">
            <a:xfrm>
              <a:off x="3099" y="950"/>
              <a:ext cx="2318" cy="404"/>
              <a:chOff x="3099" y="950"/>
              <a:chExt cx="2318" cy="404"/>
            </a:xfrm>
          </p:grpSpPr>
          <p:sp>
            <p:nvSpPr>
              <p:cNvPr id="297990" name="Text Box 6"/>
              <p:cNvSpPr txBox="1">
                <a:spLocks noChangeArrowheads="1"/>
              </p:cNvSpPr>
              <p:nvPr/>
            </p:nvSpPr>
            <p:spPr bwMode="auto">
              <a:xfrm>
                <a:off x="3099" y="950"/>
                <a:ext cx="1390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9933"/>
                    </a:solidFill>
                    <a:cs typeface="+mn-cs"/>
                  </a:rPr>
                  <a:t>Evolution</a:t>
                </a:r>
              </a:p>
            </p:txBody>
          </p:sp>
          <p:sp>
            <p:nvSpPr>
              <p:cNvPr id="297991" name="Text Box 7"/>
              <p:cNvSpPr txBox="1">
                <a:spLocks noChangeArrowheads="1"/>
              </p:cNvSpPr>
              <p:nvPr/>
            </p:nvSpPr>
            <p:spPr bwMode="auto">
              <a:xfrm>
                <a:off x="4640" y="950"/>
                <a:ext cx="777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9933"/>
                    </a:solidFill>
                    <a:cs typeface="+mn-cs"/>
                  </a:rPr>
                  <a:t>Bible</a:t>
                </a:r>
              </a:p>
            </p:txBody>
          </p:sp>
        </p:grpSp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3614" y="1480"/>
              <a:ext cx="1630" cy="2171"/>
              <a:chOff x="3731" y="1480"/>
              <a:chExt cx="1630" cy="2171"/>
            </a:xfrm>
          </p:grpSpPr>
          <p:sp>
            <p:nvSpPr>
              <p:cNvPr id="297993" name="Rectangle 9"/>
              <p:cNvSpPr>
                <a:spLocks noChangeArrowheads="1"/>
              </p:cNvSpPr>
              <p:nvPr/>
            </p:nvSpPr>
            <p:spPr bwMode="auto">
              <a:xfrm>
                <a:off x="3731" y="1484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4" name="Rectangle 10"/>
              <p:cNvSpPr>
                <a:spLocks noChangeArrowheads="1"/>
              </p:cNvSpPr>
              <p:nvPr/>
            </p:nvSpPr>
            <p:spPr bwMode="auto">
              <a:xfrm>
                <a:off x="4895" y="148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5" name="Rectangle 11"/>
              <p:cNvSpPr>
                <a:spLocks noChangeArrowheads="1"/>
              </p:cNvSpPr>
              <p:nvPr/>
            </p:nvSpPr>
            <p:spPr bwMode="auto">
              <a:xfrm>
                <a:off x="3731" y="211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6" name="Rectangle 12"/>
              <p:cNvSpPr>
                <a:spLocks noChangeArrowheads="1"/>
              </p:cNvSpPr>
              <p:nvPr/>
            </p:nvSpPr>
            <p:spPr bwMode="auto">
              <a:xfrm>
                <a:off x="4895" y="2106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7" name="Rectangle 13"/>
              <p:cNvSpPr>
                <a:spLocks noChangeArrowheads="1"/>
              </p:cNvSpPr>
              <p:nvPr/>
            </p:nvSpPr>
            <p:spPr bwMode="auto">
              <a:xfrm>
                <a:off x="3731" y="2779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8" name="Rectangle 14"/>
              <p:cNvSpPr>
                <a:spLocks noChangeArrowheads="1"/>
              </p:cNvSpPr>
              <p:nvPr/>
            </p:nvSpPr>
            <p:spPr bwMode="auto">
              <a:xfrm>
                <a:off x="4895" y="2775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999" name="Rectangle 15"/>
              <p:cNvSpPr>
                <a:spLocks noChangeArrowheads="1"/>
              </p:cNvSpPr>
              <p:nvPr/>
            </p:nvSpPr>
            <p:spPr bwMode="auto">
              <a:xfrm>
                <a:off x="3731" y="3377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8000" name="Rectangle 16"/>
              <p:cNvSpPr>
                <a:spLocks noChangeArrowheads="1"/>
              </p:cNvSpPr>
              <p:nvPr/>
            </p:nvSpPr>
            <p:spPr bwMode="auto">
              <a:xfrm>
                <a:off x="4895" y="3373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7893" name="WordArt 17"/>
          <p:cNvSpPr>
            <a:spLocks noChangeArrowheads="1" noChangeShapeType="1" noTextEdit="1"/>
          </p:cNvSpPr>
          <p:nvPr/>
        </p:nvSpPr>
        <p:spPr bwMode="auto">
          <a:xfrm>
            <a:off x="7618413" y="2214563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298002" name="WordArt 18"/>
          <p:cNvSpPr>
            <a:spLocks noChangeArrowheads="1" noChangeShapeType="1" noTextEdit="1"/>
          </p:cNvSpPr>
          <p:nvPr/>
        </p:nvSpPr>
        <p:spPr bwMode="auto">
          <a:xfrm>
            <a:off x="7618413" y="3222625"/>
            <a:ext cx="744537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3" grpId="0" animBg="1"/>
      <p:bldP spid="2980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4062413" y="88900"/>
            <a:ext cx="0" cy="67691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7267" name="Line 3"/>
          <p:cNvSpPr>
            <a:spLocks noChangeShapeType="1"/>
          </p:cNvSpPr>
          <p:nvPr/>
        </p:nvSpPr>
        <p:spPr bwMode="auto">
          <a:xfrm>
            <a:off x="6943725" y="112713"/>
            <a:ext cx="0" cy="6745287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00013" y="217488"/>
            <a:ext cx="2047875" cy="1095375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CC99"/>
                </a:solidFill>
                <a:cs typeface="+mn-cs"/>
              </a:rPr>
              <a:t>Fossil Record</a:t>
            </a:r>
          </a:p>
        </p:txBody>
      </p:sp>
      <p:sp>
        <p:nvSpPr>
          <p:cNvPr id="267269" name="Rectangle 5" descr="Light upward diagonal"/>
          <p:cNvSpPr>
            <a:spLocks noChangeArrowheads="1"/>
          </p:cNvSpPr>
          <p:nvPr/>
        </p:nvSpPr>
        <p:spPr bwMode="auto">
          <a:xfrm>
            <a:off x="2886075" y="6256338"/>
            <a:ext cx="6008688" cy="101600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67270" name="Group 6"/>
          <p:cNvGraphicFramePr>
            <a:graphicFrameLocks noGrp="1"/>
          </p:cNvGraphicFramePr>
          <p:nvPr/>
        </p:nvGraphicFramePr>
        <p:xfrm>
          <a:off x="2873375" y="93663"/>
          <a:ext cx="6096000" cy="6750056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Period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Time (mil)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Quarternary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1.8 – present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Teritary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6.5 – 1.8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Cretaceous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14.5 – 6.5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Jurassic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208 – 14.5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Triassic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245 – 208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Permian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290 – 245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Carboniferous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363 – 290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Devonian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410 – 363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Silurian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440 – 410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Ordovician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505 – 440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Cambrian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544 – 505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Precambrian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650 - 544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67336" name="Group 72"/>
          <p:cNvGraphicFramePr>
            <a:graphicFrameLocks noGrp="1"/>
          </p:cNvGraphicFramePr>
          <p:nvPr/>
        </p:nvGraphicFramePr>
        <p:xfrm>
          <a:off x="4084638" y="5791200"/>
          <a:ext cx="4878387" cy="1044833"/>
        </p:xfrm>
        <a:graphic>
          <a:graphicData uri="http://schemas.openxmlformats.org/drawingml/2006/table">
            <a:tbl>
              <a:tblPr/>
              <a:tblGrid>
                <a:gridCol w="283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Cambrian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544 - 505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Precambrian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99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650 - 544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7347" name="AutoShape 83"/>
          <p:cNvSpPr>
            <a:spLocks/>
          </p:cNvSpPr>
          <p:nvPr/>
        </p:nvSpPr>
        <p:spPr bwMode="auto">
          <a:xfrm>
            <a:off x="3243263" y="5772150"/>
            <a:ext cx="741362" cy="1038225"/>
          </a:xfrm>
          <a:prstGeom prst="leftBrace">
            <a:avLst>
              <a:gd name="adj1" fmla="val 11670"/>
              <a:gd name="adj2" fmla="val 50000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67348" name="Picture 84" descr="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613" y="5805488"/>
            <a:ext cx="18399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349" name="AutoShape 85"/>
          <p:cNvSpPr>
            <a:spLocks noChangeArrowheads="1"/>
          </p:cNvSpPr>
          <p:nvPr/>
        </p:nvSpPr>
        <p:spPr bwMode="auto">
          <a:xfrm>
            <a:off x="2249488" y="901700"/>
            <a:ext cx="1757362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cs typeface="+mn-cs"/>
              </a:rPr>
              <a:t>Cenozoic</a:t>
            </a:r>
          </a:p>
        </p:txBody>
      </p:sp>
      <p:sp>
        <p:nvSpPr>
          <p:cNvPr id="267350" name="AutoShape 86"/>
          <p:cNvSpPr>
            <a:spLocks noChangeArrowheads="1"/>
          </p:cNvSpPr>
          <p:nvPr/>
        </p:nvSpPr>
        <p:spPr bwMode="auto">
          <a:xfrm>
            <a:off x="2249488" y="2216150"/>
            <a:ext cx="1757362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cs typeface="+mn-cs"/>
              </a:rPr>
              <a:t>Mesozoic</a:t>
            </a: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auto">
          <a:xfrm>
            <a:off x="2249488" y="4524375"/>
            <a:ext cx="1757362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cs typeface="+mn-cs"/>
              </a:rPr>
              <a:t>Paleozoic</a:t>
            </a:r>
          </a:p>
        </p:txBody>
      </p:sp>
      <p:sp>
        <p:nvSpPr>
          <p:cNvPr id="267352" name="Text Box 88"/>
          <p:cNvSpPr txBox="1">
            <a:spLocks noChangeArrowheads="1"/>
          </p:cNvSpPr>
          <p:nvPr/>
        </p:nvSpPr>
        <p:spPr bwMode="auto">
          <a:xfrm>
            <a:off x="242888" y="5118100"/>
            <a:ext cx="2554287" cy="10255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FFCC99"/>
                </a:solidFill>
                <a:cs typeface="+mn-cs"/>
              </a:rPr>
              <a:t>The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/>
      <p:bldP spid="267347" grpId="0" animBg="1"/>
      <p:bldP spid="2673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Examining the Evidence</a:t>
            </a:r>
          </a:p>
        </p:txBody>
      </p:sp>
      <p:grpSp>
        <p:nvGrpSpPr>
          <p:cNvPr id="268291" name="Group 3"/>
          <p:cNvGrpSpPr>
            <a:grpSpLocks/>
          </p:cNvGrpSpPr>
          <p:nvPr/>
        </p:nvGrpSpPr>
        <p:grpSpPr bwMode="auto">
          <a:xfrm>
            <a:off x="2098675" y="3760788"/>
            <a:ext cx="4411663" cy="1992312"/>
            <a:chOff x="1440" y="2642"/>
            <a:chExt cx="2934" cy="1255"/>
          </a:xfrm>
        </p:grpSpPr>
        <p:sp>
          <p:nvSpPr>
            <p:cNvPr id="268292" name="Line 4"/>
            <p:cNvSpPr>
              <a:spLocks noChangeShapeType="1"/>
            </p:cNvSpPr>
            <p:nvPr/>
          </p:nvSpPr>
          <p:spPr bwMode="auto">
            <a:xfrm>
              <a:off x="3043" y="2655"/>
              <a:ext cx="13" cy="124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3" name="Freeform 5"/>
            <p:cNvSpPr>
              <a:spLocks/>
            </p:cNvSpPr>
            <p:nvPr/>
          </p:nvSpPr>
          <p:spPr bwMode="auto">
            <a:xfrm>
              <a:off x="2399" y="2697"/>
              <a:ext cx="585" cy="981"/>
            </a:xfrm>
            <a:custGeom>
              <a:avLst/>
              <a:gdLst>
                <a:gd name="T0" fmla="*/ 405 w 405"/>
                <a:gd name="T1" fmla="*/ 558 h 558"/>
                <a:gd name="T2" fmla="*/ 99 w 405"/>
                <a:gd name="T3" fmla="*/ 324 h 558"/>
                <a:gd name="T4" fmla="*/ 0 w 405"/>
                <a:gd name="T5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" h="558">
                  <a:moveTo>
                    <a:pt x="405" y="558"/>
                  </a:moveTo>
                  <a:cubicBezTo>
                    <a:pt x="286" y="487"/>
                    <a:pt x="167" y="417"/>
                    <a:pt x="99" y="324"/>
                  </a:cubicBezTo>
                  <a:cubicBezTo>
                    <a:pt x="31" y="231"/>
                    <a:pt x="16" y="54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4" name="Freeform 6"/>
            <p:cNvSpPr>
              <a:spLocks/>
            </p:cNvSpPr>
            <p:nvPr/>
          </p:nvSpPr>
          <p:spPr bwMode="auto">
            <a:xfrm>
              <a:off x="2669" y="2665"/>
              <a:ext cx="352" cy="679"/>
            </a:xfrm>
            <a:custGeom>
              <a:avLst/>
              <a:gdLst>
                <a:gd name="T0" fmla="*/ 189 w 189"/>
                <a:gd name="T1" fmla="*/ 297 h 297"/>
                <a:gd name="T2" fmla="*/ 63 w 189"/>
                <a:gd name="T3" fmla="*/ 171 h 297"/>
                <a:gd name="T4" fmla="*/ 0 w 189"/>
                <a:gd name="T5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297">
                  <a:moveTo>
                    <a:pt x="189" y="297"/>
                  </a:moveTo>
                  <a:cubicBezTo>
                    <a:pt x="141" y="259"/>
                    <a:pt x="94" y="221"/>
                    <a:pt x="63" y="171"/>
                  </a:cubicBezTo>
                  <a:cubicBezTo>
                    <a:pt x="32" y="121"/>
                    <a:pt x="11" y="29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5" name="Line 7"/>
            <p:cNvSpPr>
              <a:spLocks noChangeShapeType="1"/>
            </p:cNvSpPr>
            <p:nvPr/>
          </p:nvSpPr>
          <p:spPr bwMode="auto">
            <a:xfrm flipV="1">
              <a:off x="2715" y="3271"/>
              <a:ext cx="12" cy="167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6" name="Freeform 8"/>
            <p:cNvSpPr>
              <a:spLocks/>
            </p:cNvSpPr>
            <p:nvPr/>
          </p:nvSpPr>
          <p:spPr bwMode="auto">
            <a:xfrm>
              <a:off x="1814" y="2665"/>
              <a:ext cx="1065" cy="961"/>
            </a:xfrm>
            <a:custGeom>
              <a:avLst/>
              <a:gdLst>
                <a:gd name="T0" fmla="*/ 819 w 819"/>
                <a:gd name="T1" fmla="*/ 828 h 828"/>
                <a:gd name="T2" fmla="*/ 216 w 819"/>
                <a:gd name="T3" fmla="*/ 630 h 828"/>
                <a:gd name="T4" fmla="*/ 108 w 819"/>
                <a:gd name="T5" fmla="*/ 450 h 828"/>
                <a:gd name="T6" fmla="*/ 0 w 819"/>
                <a:gd name="T7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9" h="828">
                  <a:moveTo>
                    <a:pt x="819" y="828"/>
                  </a:moveTo>
                  <a:cubicBezTo>
                    <a:pt x="576" y="760"/>
                    <a:pt x="334" y="693"/>
                    <a:pt x="216" y="630"/>
                  </a:cubicBezTo>
                  <a:cubicBezTo>
                    <a:pt x="98" y="567"/>
                    <a:pt x="144" y="555"/>
                    <a:pt x="108" y="450"/>
                  </a:cubicBezTo>
                  <a:cubicBezTo>
                    <a:pt x="72" y="345"/>
                    <a:pt x="19" y="75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7" name="Freeform 9"/>
            <p:cNvSpPr>
              <a:spLocks/>
            </p:cNvSpPr>
            <p:nvPr/>
          </p:nvSpPr>
          <p:spPr bwMode="auto">
            <a:xfrm>
              <a:off x="2113" y="2728"/>
              <a:ext cx="182" cy="720"/>
            </a:xfrm>
            <a:custGeom>
              <a:avLst/>
              <a:gdLst>
                <a:gd name="T0" fmla="*/ 139 w 139"/>
                <a:gd name="T1" fmla="*/ 621 h 621"/>
                <a:gd name="T2" fmla="*/ 85 w 139"/>
                <a:gd name="T3" fmla="*/ 351 h 621"/>
                <a:gd name="T4" fmla="*/ 13 w 139"/>
                <a:gd name="T5" fmla="*/ 90 h 621"/>
                <a:gd name="T6" fmla="*/ 4 w 139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621">
                  <a:moveTo>
                    <a:pt x="139" y="621"/>
                  </a:moveTo>
                  <a:cubicBezTo>
                    <a:pt x="122" y="530"/>
                    <a:pt x="106" y="439"/>
                    <a:pt x="85" y="351"/>
                  </a:cubicBezTo>
                  <a:cubicBezTo>
                    <a:pt x="64" y="263"/>
                    <a:pt x="26" y="148"/>
                    <a:pt x="13" y="90"/>
                  </a:cubicBezTo>
                  <a:cubicBezTo>
                    <a:pt x="0" y="32"/>
                    <a:pt x="6" y="15"/>
                    <a:pt x="4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8" name="Freeform 10"/>
            <p:cNvSpPr>
              <a:spLocks/>
            </p:cNvSpPr>
            <p:nvPr/>
          </p:nvSpPr>
          <p:spPr bwMode="auto">
            <a:xfrm>
              <a:off x="1440" y="2686"/>
              <a:ext cx="527" cy="627"/>
            </a:xfrm>
            <a:custGeom>
              <a:avLst/>
              <a:gdLst>
                <a:gd name="T0" fmla="*/ 405 w 405"/>
                <a:gd name="T1" fmla="*/ 540 h 540"/>
                <a:gd name="T2" fmla="*/ 72 w 405"/>
                <a:gd name="T3" fmla="*/ 396 h 540"/>
                <a:gd name="T4" fmla="*/ 0 w 405"/>
                <a:gd name="T5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" h="540">
                  <a:moveTo>
                    <a:pt x="405" y="540"/>
                  </a:moveTo>
                  <a:cubicBezTo>
                    <a:pt x="272" y="513"/>
                    <a:pt x="139" y="486"/>
                    <a:pt x="72" y="396"/>
                  </a:cubicBezTo>
                  <a:cubicBezTo>
                    <a:pt x="5" y="306"/>
                    <a:pt x="12" y="66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299" name="Freeform 11"/>
            <p:cNvSpPr>
              <a:spLocks/>
            </p:cNvSpPr>
            <p:nvPr/>
          </p:nvSpPr>
          <p:spPr bwMode="auto">
            <a:xfrm>
              <a:off x="3066" y="2686"/>
              <a:ext cx="422" cy="940"/>
            </a:xfrm>
            <a:custGeom>
              <a:avLst/>
              <a:gdLst>
                <a:gd name="T0" fmla="*/ 0 w 324"/>
                <a:gd name="T1" fmla="*/ 810 h 810"/>
                <a:gd name="T2" fmla="*/ 162 w 324"/>
                <a:gd name="T3" fmla="*/ 468 h 810"/>
                <a:gd name="T4" fmla="*/ 324 w 324"/>
                <a:gd name="T5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4" h="810">
                  <a:moveTo>
                    <a:pt x="0" y="810"/>
                  </a:moveTo>
                  <a:cubicBezTo>
                    <a:pt x="54" y="706"/>
                    <a:pt x="108" y="603"/>
                    <a:pt x="162" y="468"/>
                  </a:cubicBezTo>
                  <a:cubicBezTo>
                    <a:pt x="216" y="333"/>
                    <a:pt x="297" y="78"/>
                    <a:pt x="324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0" name="Freeform 12"/>
            <p:cNvSpPr>
              <a:spLocks/>
            </p:cNvSpPr>
            <p:nvPr/>
          </p:nvSpPr>
          <p:spPr bwMode="auto">
            <a:xfrm>
              <a:off x="3277" y="2749"/>
              <a:ext cx="655" cy="564"/>
            </a:xfrm>
            <a:custGeom>
              <a:avLst/>
              <a:gdLst>
                <a:gd name="T0" fmla="*/ 0 w 504"/>
                <a:gd name="T1" fmla="*/ 486 h 486"/>
                <a:gd name="T2" fmla="*/ 351 w 504"/>
                <a:gd name="T3" fmla="*/ 369 h 486"/>
                <a:gd name="T4" fmla="*/ 504 w 504"/>
                <a:gd name="T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486">
                  <a:moveTo>
                    <a:pt x="0" y="486"/>
                  </a:moveTo>
                  <a:cubicBezTo>
                    <a:pt x="133" y="468"/>
                    <a:pt x="267" y="450"/>
                    <a:pt x="351" y="369"/>
                  </a:cubicBezTo>
                  <a:cubicBezTo>
                    <a:pt x="435" y="288"/>
                    <a:pt x="479" y="61"/>
                    <a:pt x="504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1" name="Freeform 13"/>
            <p:cNvSpPr>
              <a:spLocks/>
            </p:cNvSpPr>
            <p:nvPr/>
          </p:nvSpPr>
          <p:spPr bwMode="auto">
            <a:xfrm>
              <a:off x="3572" y="2707"/>
              <a:ext cx="114" cy="491"/>
            </a:xfrm>
            <a:custGeom>
              <a:avLst/>
              <a:gdLst>
                <a:gd name="T0" fmla="*/ 43 w 88"/>
                <a:gd name="T1" fmla="*/ 423 h 423"/>
                <a:gd name="T2" fmla="*/ 7 w 88"/>
                <a:gd name="T3" fmla="*/ 261 h 423"/>
                <a:gd name="T4" fmla="*/ 88 w 88"/>
                <a:gd name="T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23">
                  <a:moveTo>
                    <a:pt x="43" y="423"/>
                  </a:moveTo>
                  <a:cubicBezTo>
                    <a:pt x="21" y="377"/>
                    <a:pt x="0" y="331"/>
                    <a:pt x="7" y="261"/>
                  </a:cubicBezTo>
                  <a:cubicBezTo>
                    <a:pt x="14" y="191"/>
                    <a:pt x="74" y="43"/>
                    <a:pt x="88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2" name="Freeform 14"/>
            <p:cNvSpPr>
              <a:spLocks/>
            </p:cNvSpPr>
            <p:nvPr/>
          </p:nvSpPr>
          <p:spPr bwMode="auto">
            <a:xfrm>
              <a:off x="3066" y="2718"/>
              <a:ext cx="129" cy="198"/>
            </a:xfrm>
            <a:custGeom>
              <a:avLst/>
              <a:gdLst>
                <a:gd name="T0" fmla="*/ 0 w 99"/>
                <a:gd name="T1" fmla="*/ 171 h 171"/>
                <a:gd name="T2" fmla="*/ 99 w 99"/>
                <a:gd name="T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9" h="171">
                  <a:moveTo>
                    <a:pt x="0" y="171"/>
                  </a:moveTo>
                  <a:cubicBezTo>
                    <a:pt x="41" y="102"/>
                    <a:pt x="83" y="34"/>
                    <a:pt x="99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3" name="Freeform 15"/>
            <p:cNvSpPr>
              <a:spLocks/>
            </p:cNvSpPr>
            <p:nvPr/>
          </p:nvSpPr>
          <p:spPr bwMode="auto">
            <a:xfrm>
              <a:off x="3078" y="2926"/>
              <a:ext cx="165" cy="251"/>
            </a:xfrm>
            <a:custGeom>
              <a:avLst/>
              <a:gdLst>
                <a:gd name="T0" fmla="*/ 0 w 126"/>
                <a:gd name="T1" fmla="*/ 216 h 216"/>
                <a:gd name="T2" fmla="*/ 126 w 126"/>
                <a:gd name="T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" h="216">
                  <a:moveTo>
                    <a:pt x="0" y="216"/>
                  </a:moveTo>
                  <a:cubicBezTo>
                    <a:pt x="52" y="126"/>
                    <a:pt x="105" y="36"/>
                    <a:pt x="126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4" name="Freeform 16"/>
            <p:cNvSpPr>
              <a:spLocks/>
            </p:cNvSpPr>
            <p:nvPr/>
          </p:nvSpPr>
          <p:spPr bwMode="auto">
            <a:xfrm>
              <a:off x="3815" y="2642"/>
              <a:ext cx="559" cy="453"/>
            </a:xfrm>
            <a:custGeom>
              <a:avLst/>
              <a:gdLst>
                <a:gd name="T0" fmla="*/ 0 w 423"/>
                <a:gd name="T1" fmla="*/ 279 h 289"/>
                <a:gd name="T2" fmla="*/ 288 w 423"/>
                <a:gd name="T3" fmla="*/ 243 h 289"/>
                <a:gd name="T4" fmla="*/ 423 w 423"/>
                <a:gd name="T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" h="289">
                  <a:moveTo>
                    <a:pt x="0" y="279"/>
                  </a:moveTo>
                  <a:cubicBezTo>
                    <a:pt x="109" y="284"/>
                    <a:pt x="218" y="289"/>
                    <a:pt x="288" y="243"/>
                  </a:cubicBezTo>
                  <a:cubicBezTo>
                    <a:pt x="358" y="197"/>
                    <a:pt x="401" y="40"/>
                    <a:pt x="423" y="0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68305" name="Group 17"/>
          <p:cNvGrpSpPr>
            <a:grpSpLocks/>
          </p:cNvGrpSpPr>
          <p:nvPr/>
        </p:nvGrpSpPr>
        <p:grpSpPr bwMode="auto">
          <a:xfrm>
            <a:off x="1971675" y="1700213"/>
            <a:ext cx="4686300" cy="1928812"/>
            <a:chOff x="1263" y="1146"/>
            <a:chExt cx="2952" cy="1215"/>
          </a:xfrm>
        </p:grpSpPr>
        <p:sp>
          <p:nvSpPr>
            <p:cNvPr id="268306" name="AutoShape 18"/>
            <p:cNvSpPr>
              <a:spLocks noChangeArrowheads="1"/>
            </p:cNvSpPr>
            <p:nvPr/>
          </p:nvSpPr>
          <p:spPr bwMode="auto">
            <a:xfrm flipV="1">
              <a:off x="4070" y="1848"/>
              <a:ext cx="145" cy="5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7" name="AutoShape 19"/>
            <p:cNvSpPr>
              <a:spLocks noChangeArrowheads="1"/>
            </p:cNvSpPr>
            <p:nvPr/>
          </p:nvSpPr>
          <p:spPr bwMode="auto">
            <a:xfrm flipV="1">
              <a:off x="1263" y="1983"/>
              <a:ext cx="196" cy="37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8" name="AutoShape 20"/>
            <p:cNvSpPr>
              <a:spLocks noChangeArrowheads="1"/>
            </p:cNvSpPr>
            <p:nvPr/>
          </p:nvSpPr>
          <p:spPr bwMode="auto">
            <a:xfrm flipV="1">
              <a:off x="1860" y="1146"/>
              <a:ext cx="196" cy="1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09" name="AutoShape 21"/>
            <p:cNvSpPr>
              <a:spLocks noChangeArrowheads="1"/>
            </p:cNvSpPr>
            <p:nvPr/>
          </p:nvSpPr>
          <p:spPr bwMode="auto">
            <a:xfrm flipV="1">
              <a:off x="2437" y="1146"/>
              <a:ext cx="196" cy="1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10" name="AutoShape 22"/>
            <p:cNvSpPr>
              <a:spLocks noChangeArrowheads="1"/>
            </p:cNvSpPr>
            <p:nvPr/>
          </p:nvSpPr>
          <p:spPr bwMode="auto">
            <a:xfrm flipV="1">
              <a:off x="3298" y="1146"/>
              <a:ext cx="196" cy="1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11" name="AutoShape 23"/>
            <p:cNvSpPr>
              <a:spLocks noChangeArrowheads="1"/>
            </p:cNvSpPr>
            <p:nvPr/>
          </p:nvSpPr>
          <p:spPr bwMode="auto">
            <a:xfrm flipV="1">
              <a:off x="3715" y="1146"/>
              <a:ext cx="196" cy="1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12" name="AutoShape 24"/>
            <p:cNvSpPr>
              <a:spLocks noChangeArrowheads="1"/>
            </p:cNvSpPr>
            <p:nvPr/>
          </p:nvSpPr>
          <p:spPr bwMode="auto">
            <a:xfrm flipV="1">
              <a:off x="2866" y="2028"/>
              <a:ext cx="119" cy="33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CC99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  <a:effectLst>
              <a:outerShdw blurRad="63500" dist="37026" dir="1900112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8313" name="Text Box 25"/>
          <p:cNvSpPr txBox="1">
            <a:spLocks noChangeArrowheads="1"/>
          </p:cNvSpPr>
          <p:nvPr/>
        </p:nvSpPr>
        <p:spPr bwMode="auto">
          <a:xfrm>
            <a:off x="3795713" y="5953125"/>
            <a:ext cx="2505075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Morphology</a:t>
            </a:r>
          </a:p>
        </p:txBody>
      </p:sp>
      <p:sp>
        <p:nvSpPr>
          <p:cNvPr id="268314" name="Text Box 26"/>
          <p:cNvSpPr txBox="1">
            <a:spLocks noChangeArrowheads="1"/>
          </p:cNvSpPr>
          <p:nvPr/>
        </p:nvSpPr>
        <p:spPr bwMode="auto">
          <a:xfrm>
            <a:off x="223838" y="3367088"/>
            <a:ext cx="1514475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Time</a:t>
            </a:r>
          </a:p>
        </p:txBody>
      </p:sp>
      <p:grpSp>
        <p:nvGrpSpPr>
          <p:cNvPr id="39942" name="Group 27"/>
          <p:cNvGrpSpPr>
            <a:grpSpLocks/>
          </p:cNvGrpSpPr>
          <p:nvPr/>
        </p:nvGrpSpPr>
        <p:grpSpPr bwMode="auto">
          <a:xfrm>
            <a:off x="1381125" y="1624013"/>
            <a:ext cx="6457950" cy="4186237"/>
            <a:chOff x="891" y="1098"/>
            <a:chExt cx="4068" cy="2637"/>
          </a:xfrm>
        </p:grpSpPr>
        <p:sp>
          <p:nvSpPr>
            <p:cNvPr id="268316" name="Line 28"/>
            <p:cNvSpPr>
              <a:spLocks noChangeShapeType="1"/>
            </p:cNvSpPr>
            <p:nvPr/>
          </p:nvSpPr>
          <p:spPr bwMode="auto">
            <a:xfrm>
              <a:off x="1053" y="2403"/>
              <a:ext cx="3384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17" name="Line 29"/>
            <p:cNvSpPr>
              <a:spLocks noChangeShapeType="1"/>
            </p:cNvSpPr>
            <p:nvPr/>
          </p:nvSpPr>
          <p:spPr bwMode="auto">
            <a:xfrm>
              <a:off x="891" y="1098"/>
              <a:ext cx="0" cy="255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8318" name="Line 30"/>
            <p:cNvSpPr>
              <a:spLocks noChangeShapeType="1"/>
            </p:cNvSpPr>
            <p:nvPr/>
          </p:nvSpPr>
          <p:spPr bwMode="auto">
            <a:xfrm>
              <a:off x="1008" y="3735"/>
              <a:ext cx="3951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68319" name="Group 31"/>
          <p:cNvGrpSpPr>
            <a:grpSpLocks/>
          </p:cNvGrpSpPr>
          <p:nvPr/>
        </p:nvGrpSpPr>
        <p:grpSpPr bwMode="auto">
          <a:xfrm>
            <a:off x="6907213" y="3109913"/>
            <a:ext cx="2289175" cy="1300162"/>
            <a:chOff x="4401" y="2034"/>
            <a:chExt cx="1359" cy="819"/>
          </a:xfrm>
        </p:grpSpPr>
        <p:sp>
          <p:nvSpPr>
            <p:cNvPr id="268320" name="Text Box 32"/>
            <p:cNvSpPr txBox="1">
              <a:spLocks noChangeArrowheads="1"/>
            </p:cNvSpPr>
            <p:nvPr/>
          </p:nvSpPr>
          <p:spPr bwMode="auto">
            <a:xfrm>
              <a:off x="4563" y="2034"/>
              <a:ext cx="1053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cs typeface="+mn-cs"/>
                </a:rPr>
                <a:t>Cambrian</a:t>
              </a:r>
            </a:p>
          </p:txBody>
        </p:sp>
        <p:sp>
          <p:nvSpPr>
            <p:cNvPr id="268321" name="Text Box 33"/>
            <p:cNvSpPr txBox="1">
              <a:spLocks noChangeArrowheads="1"/>
            </p:cNvSpPr>
            <p:nvPr/>
          </p:nvSpPr>
          <p:spPr bwMode="auto">
            <a:xfrm>
              <a:off x="4401" y="2526"/>
              <a:ext cx="1359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cs typeface="+mn-cs"/>
                </a:rPr>
                <a:t>Precambrian</a:t>
              </a:r>
            </a:p>
          </p:txBody>
        </p:sp>
      </p:grpSp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5613400" y="4668838"/>
            <a:ext cx="2000250" cy="946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Darwinian Model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6581775" y="1595438"/>
            <a:ext cx="147955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cs typeface="+mn-cs"/>
              </a:rPr>
              <a:t>Actual Data</a:t>
            </a:r>
          </a:p>
        </p:txBody>
      </p:sp>
      <p:grpSp>
        <p:nvGrpSpPr>
          <p:cNvPr id="268324" name="Group 36"/>
          <p:cNvGrpSpPr>
            <a:grpSpLocks/>
          </p:cNvGrpSpPr>
          <p:nvPr/>
        </p:nvGrpSpPr>
        <p:grpSpPr bwMode="auto">
          <a:xfrm>
            <a:off x="4225925" y="5451475"/>
            <a:ext cx="549275" cy="290513"/>
            <a:chOff x="1258" y="3802"/>
            <a:chExt cx="346" cy="183"/>
          </a:xfrm>
        </p:grpSpPr>
        <p:sp>
          <p:nvSpPr>
            <p:cNvPr id="39949" name="Oval 37"/>
            <p:cNvSpPr>
              <a:spLocks noChangeArrowheads="1"/>
            </p:cNvSpPr>
            <p:nvPr/>
          </p:nvSpPr>
          <p:spPr bwMode="auto">
            <a:xfrm>
              <a:off x="1258" y="3802"/>
              <a:ext cx="346" cy="183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>
              <a:prstShdw prst="shdw17">
                <a:srgbClr val="00003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50" name="Picture 38" descr="cell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3834"/>
              <a:ext cx="22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327" name="Oval 39"/>
            <p:cNvSpPr>
              <a:spLocks noChangeArrowheads="1"/>
            </p:cNvSpPr>
            <p:nvPr/>
          </p:nvSpPr>
          <p:spPr bwMode="auto">
            <a:xfrm>
              <a:off x="1288" y="3812"/>
              <a:ext cx="284" cy="160"/>
            </a:xfrm>
            <a:prstGeom prst="ellips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8328" name="Text Box 40"/>
          <p:cNvSpPr txBox="1">
            <a:spLocks noChangeArrowheads="1"/>
          </p:cNvSpPr>
          <p:nvPr/>
        </p:nvSpPr>
        <p:spPr bwMode="auto">
          <a:xfrm>
            <a:off x="1981200" y="3794125"/>
            <a:ext cx="4791075" cy="1827213"/>
          </a:xfrm>
          <a:prstGeom prst="rect">
            <a:avLst/>
          </a:prstGeom>
          <a:solidFill>
            <a:schemeClr val="tx1"/>
          </a:solidFill>
          <a:ln w="28575">
            <a:solidFill>
              <a:srgbClr val="000066"/>
            </a:solidFill>
            <a:miter lim="800000"/>
            <a:headEnd/>
            <a:tailEnd/>
          </a:ln>
          <a:effectLst>
            <a:prstShdw prst="shdw17" dist="17961" dir="2700000">
              <a:srgbClr val="00003D">
                <a:alpha val="74997"/>
              </a:srgbClr>
            </a:prst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Sudden appearance of complex creatures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Created after their kind</a:t>
            </a:r>
          </a:p>
        </p:txBody>
      </p:sp>
      <p:sp>
        <p:nvSpPr>
          <p:cNvPr id="268329" name="Text Box 41"/>
          <p:cNvSpPr txBox="1">
            <a:spLocks noChangeArrowheads="1"/>
          </p:cNvSpPr>
          <p:nvPr/>
        </p:nvSpPr>
        <p:spPr bwMode="auto">
          <a:xfrm>
            <a:off x="2887663" y="3017838"/>
            <a:ext cx="3425825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Tree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13" grpId="0" autoUpdateAnimBg="0"/>
      <p:bldP spid="268314" grpId="0" autoUpdateAnimBg="0"/>
      <p:bldP spid="268322" grpId="0" autoUpdateAnimBg="0"/>
      <p:bldP spid="268322" grpId="1"/>
      <p:bldP spid="268323" grpId="0" autoUpdateAnimBg="0"/>
      <p:bldP spid="268328" grpId="0" animBg="1"/>
      <p:bldP spid="268329" grpId="0"/>
      <p:bldP spid="26832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Cambrian Explosion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0075"/>
            <a:ext cx="8229600" cy="33543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 Cambrian explosion is not just a case of all the major animal phyla appearing at about the same place in the geologic column. It is also a situation of no ancestors to suggest how they might have evolved.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627063" y="1152525"/>
            <a:ext cx="7843837" cy="5191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Ariel Roth (Ph.D. Zoology), </a:t>
            </a:r>
            <a:r>
              <a:rPr lang="en-US" sz="2800" i="1">
                <a:cs typeface="+mn-cs"/>
              </a:rPr>
              <a:t>Origins</a:t>
            </a:r>
            <a:r>
              <a:rPr lang="en-US" sz="2800">
                <a:cs typeface="+mn-cs"/>
              </a:rPr>
              <a:t>,1998, p. 184.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  <p:bldP spid="2703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Fossil Record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2879725"/>
            <a:ext cx="8382000" cy="3670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Given the fact of evolution, </a:t>
            </a:r>
          </a:p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one would expect the fossils to document a gradual steady change from ancestral forms to the descendants. But this is not what the paleontologist finds. Instead, he or she finds gaps in just about every phyletic series.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65150" y="1019175"/>
            <a:ext cx="8113713" cy="1628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Ernst Mayr (Professor Emeritus, Museum of Comparative Zoology at Harvard University, hailed as the Darwin of the 20</a:t>
            </a:r>
            <a:r>
              <a:rPr lang="en-US" sz="2800" baseline="30000">
                <a:cs typeface="+mn-cs"/>
              </a:rPr>
              <a:t>th</a:t>
            </a:r>
            <a:r>
              <a:rPr lang="en-US" sz="2800">
                <a:cs typeface="+mn-cs"/>
              </a:rPr>
              <a:t> century), </a:t>
            </a:r>
            <a:r>
              <a:rPr lang="en-US" sz="2800" i="1">
                <a:cs typeface="+mn-cs"/>
              </a:rPr>
              <a:t>What Evolution Is</a:t>
            </a:r>
            <a:r>
              <a:rPr lang="en-US" sz="2800">
                <a:cs typeface="+mn-cs"/>
              </a:rPr>
              <a:t>, 2001, p. 14.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  <p:bldP spid="2713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Fossil Record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46063" y="3411538"/>
            <a:ext cx="8520112" cy="23272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Why should I accept evolution when you cannot produce the evidence?</a:t>
            </a:r>
          </a:p>
          <a:p>
            <a:pPr>
              <a:defRPr/>
            </a:pPr>
            <a:r>
              <a:rPr lang="en-US" sz="3600">
                <a:cs typeface="+mn-cs"/>
              </a:rPr>
              <a:t>I already have a faith. Tell me about your faith and I will tell you about my faith.</a:t>
            </a:r>
          </a:p>
        </p:txBody>
      </p:sp>
      <p:sp>
        <p:nvSpPr>
          <p:cNvPr id="27341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39725" y="1119188"/>
            <a:ext cx="8461375" cy="1941512"/>
          </a:xfrm>
        </p:spPr>
        <p:txBody>
          <a:bodyPr/>
          <a:lstStyle>
            <a:lvl1pPr/>
            <a:lvl2pPr marL="461963"/>
            <a:lvl3pPr/>
            <a:lvl4pPr/>
            <a:lvl5pPr/>
            <a:lvl6pPr/>
            <a:lvl7pPr/>
            <a:lvl8pPr/>
            <a:lvl9pPr/>
          </a:lstStyle>
          <a:p>
            <a:pPr marL="0" indent="0" eaLnBrk="1" hangingPunct="1">
              <a:lnSpc>
                <a:spcPct val="95000"/>
              </a:lnSpc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Based on the evolution model, the entire foundation for Darwinian evolution (the fossil record) is missing</a:t>
            </a:r>
            <a:endParaRPr lang="en-US" sz="4400">
              <a:cs typeface="+mn-cs"/>
            </a:endParaRPr>
          </a:p>
        </p:txBody>
      </p:sp>
      <p:sp>
        <p:nvSpPr>
          <p:cNvPr id="273413" name="Line 5"/>
          <p:cNvSpPr>
            <a:spLocks noChangeShapeType="1"/>
          </p:cNvSpPr>
          <p:nvPr/>
        </p:nvSpPr>
        <p:spPr bwMode="auto">
          <a:xfrm>
            <a:off x="436563" y="2178050"/>
            <a:ext cx="21193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73414" name="Group 6"/>
          <p:cNvGrpSpPr>
            <a:grpSpLocks/>
          </p:cNvGrpSpPr>
          <p:nvPr/>
        </p:nvGrpSpPr>
        <p:grpSpPr bwMode="auto">
          <a:xfrm>
            <a:off x="4541838" y="5878513"/>
            <a:ext cx="4602162" cy="701675"/>
            <a:chOff x="2861" y="3703"/>
            <a:chExt cx="2899" cy="442"/>
          </a:xfrm>
        </p:grpSpPr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2861" y="3703"/>
              <a:ext cx="2038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4000" i="1">
                  <a:solidFill>
                    <a:srgbClr val="FFCC99"/>
                  </a:solidFill>
                  <a:cs typeface="+mn-cs"/>
                </a:rPr>
                <a:t>Therefore</a:t>
              </a:r>
            </a:p>
          </p:txBody>
        </p:sp>
        <p:sp>
          <p:nvSpPr>
            <p:cNvPr id="273416" name="AutoShape 8"/>
            <p:cNvSpPr>
              <a:spLocks noChangeArrowheads="1"/>
            </p:cNvSpPr>
            <p:nvPr/>
          </p:nvSpPr>
          <p:spPr bwMode="auto">
            <a:xfrm>
              <a:off x="4938" y="3766"/>
              <a:ext cx="822" cy="348"/>
            </a:xfrm>
            <a:prstGeom prst="rightArrow">
              <a:avLst>
                <a:gd name="adj1" fmla="val 50000"/>
                <a:gd name="adj2" fmla="val 59052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 autoUpdateAnimBg="0"/>
      <p:bldP spid="2734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Logical Deduction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04925"/>
            <a:ext cx="8229600" cy="17383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It is rational (reasonable) to believe that God, not unknown events created all life after its kind</a:t>
            </a:r>
          </a:p>
        </p:txBody>
      </p:sp>
      <p:pic>
        <p:nvPicPr>
          <p:cNvPr id="275460" name="Picture 4" descr="Bible Ope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950" y="3489325"/>
            <a:ext cx="35417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28" name="Rectangle 20"/>
          <p:cNvSpPr>
            <a:spLocks noChangeArrowheads="1"/>
          </p:cNvSpPr>
          <p:nvPr/>
        </p:nvSpPr>
        <p:spPr bwMode="auto">
          <a:xfrm>
            <a:off x="174625" y="5137150"/>
            <a:ext cx="8577263" cy="91440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63500" dist="37026" dir="19001120" algn="ctr" rotWithShape="0">
              <a:srgbClr val="4D4D4D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Evidence: Evolution or the Bible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976438"/>
            <a:ext cx="5502275" cy="4075112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the universe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life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Fossil record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Dinosaurs</a:t>
            </a:r>
          </a:p>
        </p:txBody>
      </p:sp>
      <p:grpSp>
        <p:nvGrpSpPr>
          <p:cNvPr id="299012" name="Group 4"/>
          <p:cNvGrpSpPr>
            <a:grpSpLocks/>
          </p:cNvGrpSpPr>
          <p:nvPr/>
        </p:nvGrpSpPr>
        <p:grpSpPr bwMode="auto">
          <a:xfrm>
            <a:off x="4919663" y="1508125"/>
            <a:ext cx="3679825" cy="4287838"/>
            <a:chOff x="3099" y="950"/>
            <a:chExt cx="2318" cy="2701"/>
          </a:xfrm>
        </p:grpSpPr>
        <p:grpSp>
          <p:nvGrpSpPr>
            <p:cNvPr id="46088" name="Group 5"/>
            <p:cNvGrpSpPr>
              <a:grpSpLocks/>
            </p:cNvGrpSpPr>
            <p:nvPr/>
          </p:nvGrpSpPr>
          <p:grpSpPr bwMode="auto">
            <a:xfrm>
              <a:off x="3099" y="950"/>
              <a:ext cx="2318" cy="404"/>
              <a:chOff x="3099" y="950"/>
              <a:chExt cx="2318" cy="404"/>
            </a:xfrm>
          </p:grpSpPr>
          <p:sp>
            <p:nvSpPr>
              <p:cNvPr id="299014" name="Text Box 6"/>
              <p:cNvSpPr txBox="1">
                <a:spLocks noChangeArrowheads="1"/>
              </p:cNvSpPr>
              <p:nvPr/>
            </p:nvSpPr>
            <p:spPr bwMode="auto">
              <a:xfrm>
                <a:off x="3099" y="950"/>
                <a:ext cx="1390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6600"/>
                    </a:solidFill>
                    <a:cs typeface="+mn-cs"/>
                  </a:rPr>
                  <a:t>Evolution</a:t>
                </a:r>
              </a:p>
            </p:txBody>
          </p:sp>
          <p:sp>
            <p:nvSpPr>
              <p:cNvPr id="299015" name="Text Box 7"/>
              <p:cNvSpPr txBox="1">
                <a:spLocks noChangeArrowheads="1"/>
              </p:cNvSpPr>
              <p:nvPr/>
            </p:nvSpPr>
            <p:spPr bwMode="auto">
              <a:xfrm>
                <a:off x="4640" y="950"/>
                <a:ext cx="777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6600"/>
                    </a:solidFill>
                    <a:cs typeface="+mn-cs"/>
                  </a:rPr>
                  <a:t>Bible</a:t>
                </a:r>
              </a:p>
            </p:txBody>
          </p:sp>
        </p:grpSp>
        <p:grpSp>
          <p:nvGrpSpPr>
            <p:cNvPr id="46089" name="Group 8"/>
            <p:cNvGrpSpPr>
              <a:grpSpLocks/>
            </p:cNvGrpSpPr>
            <p:nvPr/>
          </p:nvGrpSpPr>
          <p:grpSpPr bwMode="auto">
            <a:xfrm>
              <a:off x="3614" y="1480"/>
              <a:ext cx="1630" cy="2171"/>
              <a:chOff x="3731" y="1480"/>
              <a:chExt cx="1630" cy="2171"/>
            </a:xfrm>
          </p:grpSpPr>
          <p:sp>
            <p:nvSpPr>
              <p:cNvPr id="299017" name="Rectangle 9"/>
              <p:cNvSpPr>
                <a:spLocks noChangeArrowheads="1"/>
              </p:cNvSpPr>
              <p:nvPr/>
            </p:nvSpPr>
            <p:spPr bwMode="auto">
              <a:xfrm>
                <a:off x="3731" y="1484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18" name="Rectangle 10"/>
              <p:cNvSpPr>
                <a:spLocks noChangeArrowheads="1"/>
              </p:cNvSpPr>
              <p:nvPr/>
            </p:nvSpPr>
            <p:spPr bwMode="auto">
              <a:xfrm>
                <a:off x="4895" y="148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19" name="Rectangle 11"/>
              <p:cNvSpPr>
                <a:spLocks noChangeArrowheads="1"/>
              </p:cNvSpPr>
              <p:nvPr/>
            </p:nvSpPr>
            <p:spPr bwMode="auto">
              <a:xfrm>
                <a:off x="3731" y="211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20" name="Rectangle 12"/>
              <p:cNvSpPr>
                <a:spLocks noChangeArrowheads="1"/>
              </p:cNvSpPr>
              <p:nvPr/>
            </p:nvSpPr>
            <p:spPr bwMode="auto">
              <a:xfrm>
                <a:off x="4895" y="2106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21" name="Rectangle 13"/>
              <p:cNvSpPr>
                <a:spLocks noChangeArrowheads="1"/>
              </p:cNvSpPr>
              <p:nvPr/>
            </p:nvSpPr>
            <p:spPr bwMode="auto">
              <a:xfrm>
                <a:off x="3731" y="2779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22" name="Rectangle 14"/>
              <p:cNvSpPr>
                <a:spLocks noChangeArrowheads="1"/>
              </p:cNvSpPr>
              <p:nvPr/>
            </p:nvSpPr>
            <p:spPr bwMode="auto">
              <a:xfrm>
                <a:off x="4895" y="2775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23" name="Rectangle 15"/>
              <p:cNvSpPr>
                <a:spLocks noChangeArrowheads="1"/>
              </p:cNvSpPr>
              <p:nvPr/>
            </p:nvSpPr>
            <p:spPr bwMode="auto">
              <a:xfrm>
                <a:off x="3731" y="3377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24" name="Rectangle 16"/>
              <p:cNvSpPr>
                <a:spLocks noChangeArrowheads="1"/>
              </p:cNvSpPr>
              <p:nvPr/>
            </p:nvSpPr>
            <p:spPr bwMode="auto">
              <a:xfrm>
                <a:off x="4895" y="3373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99025" name="WordArt 17"/>
          <p:cNvSpPr>
            <a:spLocks noChangeArrowheads="1" noChangeShapeType="1" noTextEdit="1"/>
          </p:cNvSpPr>
          <p:nvPr/>
        </p:nvSpPr>
        <p:spPr bwMode="auto">
          <a:xfrm>
            <a:off x="7618413" y="2214563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299026" name="WordArt 18"/>
          <p:cNvSpPr>
            <a:spLocks noChangeArrowheads="1" noChangeShapeType="1" noTextEdit="1"/>
          </p:cNvSpPr>
          <p:nvPr/>
        </p:nvSpPr>
        <p:spPr bwMode="auto">
          <a:xfrm>
            <a:off x="7618413" y="3222625"/>
            <a:ext cx="744537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299027" name="WordArt 19"/>
          <p:cNvSpPr>
            <a:spLocks noChangeArrowheads="1" noChangeShapeType="1" noTextEdit="1"/>
          </p:cNvSpPr>
          <p:nvPr/>
        </p:nvSpPr>
        <p:spPr bwMode="auto">
          <a:xfrm>
            <a:off x="7618413" y="4275138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8" grpId="0" animBg="1"/>
      <p:bldP spid="299011" grpId="0"/>
      <p:bldP spid="299025" grpId="0" animBg="1"/>
      <p:bldP spid="299026" grpId="0" animBg="1"/>
      <p:bldP spid="2990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2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Asking the Right Question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2559050" y="1549400"/>
            <a:ext cx="4025900" cy="67945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Lesser Question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965200" y="2336800"/>
            <a:ext cx="7213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What happened to the dinosaurs?</a:t>
            </a: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501650" y="4711700"/>
            <a:ext cx="81407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Where did the dinosaurs come from?</a:t>
            </a: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2333625" y="3848100"/>
            <a:ext cx="4476750" cy="67945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Important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animBg="1"/>
      <p:bldP spid="288772" grpId="0"/>
      <p:bldP spid="288773" grpId="0"/>
      <p:bldP spid="2887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>
                <a:cs typeface="+mj-cs"/>
              </a:rPr>
              <a:t>Origin of Dinosaurs?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993900"/>
            <a:ext cx="7242175" cy="2441575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4000">
                <a:cs typeface="+mn-cs"/>
              </a:rPr>
              <a:t>Dinosaurs evolved 220 million years ago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1725613" y="1257300"/>
            <a:ext cx="5692775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FCC99"/>
                </a:solidFill>
                <a:cs typeface="+mn-cs"/>
              </a:rPr>
              <a:t>The Standard Story</a:t>
            </a:r>
          </a:p>
        </p:txBody>
      </p:sp>
      <p:pic>
        <p:nvPicPr>
          <p:cNvPr id="289797" name="Picture 5" descr="Camarasaurus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63" y="3787775"/>
            <a:ext cx="62372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  <p:bldP spid="289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Days of Creation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004888"/>
            <a:ext cx="8650287" cy="5553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Danny Faulkner	Ph.D. Astronomy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John </a:t>
            </a:r>
            <a:r>
              <a:rPr lang="en-US" sz="2400" dirty="0" err="1">
                <a:cs typeface="+mn-cs"/>
              </a:rPr>
              <a:t>Byl</a:t>
            </a:r>
            <a:r>
              <a:rPr lang="en-US" sz="2400" dirty="0">
                <a:cs typeface="+mn-cs"/>
              </a:rPr>
              <a:t>	Ph.D. Astronomy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Tom Greene	Ph.D. Astronomy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James Dire	Ph.D. Astrophysics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Dave Harrison	Ph.D. Astrophysics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Steven Boyd	Ph.D. Hebraic and Cognitive 	Studies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Floyd Nolen Jones	Th.D., Ph.D. Author of </a:t>
            </a:r>
            <a:r>
              <a:rPr lang="en-US" sz="2400" i="1" dirty="0">
                <a:cs typeface="+mn-cs"/>
              </a:rPr>
              <a:t>Chronology 	of the Old Testament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Herb </a:t>
            </a:r>
            <a:r>
              <a:rPr lang="en-US" sz="2400" dirty="0" err="1">
                <a:cs typeface="+mn-cs"/>
              </a:rPr>
              <a:t>Hirt</a:t>
            </a:r>
            <a:r>
              <a:rPr lang="en-US" sz="2400" dirty="0">
                <a:cs typeface="+mn-cs"/>
              </a:rPr>
              <a:t>	Ph.D. Biblical Exposition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Robert Cole	Ph.D. Semitic languages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Brown-Driver-Briggs Lexicon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Holladay</a:t>
            </a:r>
            <a:r>
              <a:rPr lang="fr-FR" altLang="ja-JP" sz="2400" dirty="0">
                <a:latin typeface="Arial"/>
                <a:cs typeface="+mn-cs"/>
              </a:rPr>
              <a:t>'</a:t>
            </a:r>
            <a:r>
              <a:rPr lang="en-US" sz="2400" dirty="0">
                <a:cs typeface="+mn-cs"/>
              </a:rPr>
              <a:t>s Hebrew-English Lexicon</a:t>
            </a:r>
          </a:p>
          <a:p>
            <a:pPr eaLnBrk="1" hangingPunct="1">
              <a:lnSpc>
                <a:spcPct val="90000"/>
              </a:lnSpc>
              <a:tabLst>
                <a:tab pos="3657600" algn="l"/>
              </a:tabLst>
              <a:defRPr/>
            </a:pPr>
            <a:r>
              <a:rPr lang="en-US" sz="2400" dirty="0">
                <a:cs typeface="+mn-cs"/>
              </a:rPr>
              <a:t>God - The Ten Commandments (Exodus 20:11)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Dinosaurs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868613"/>
            <a:ext cx="8229600" cy="3078162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The question of the origin of dinosaurs is one that has puzzled paleontologists for many years.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536575" y="1408113"/>
            <a:ext cx="8375650" cy="1066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cs typeface="+mn-cs"/>
              </a:rPr>
              <a:t>The Illustrated Encyclopedia of Dinosaurs,</a:t>
            </a:r>
            <a:r>
              <a:rPr lang="en-US">
                <a:cs typeface="+mn-cs"/>
              </a:rPr>
              <a:t> Dr. David Norman, 1985, p. 186.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  <p:bldP spid="4157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Dinosaurs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2703513"/>
            <a:ext cx="8229600" cy="3243262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Where did dinosaurs come from? That apparently simple question has been the subject of intense debate amongst scientists for over 150 years,…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420688" y="1379538"/>
            <a:ext cx="8316912" cy="1066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cs typeface="+mn-cs"/>
              </a:rPr>
              <a:t>The Natural History Museum Book of Dinosaurs,</a:t>
            </a:r>
            <a:r>
              <a:rPr lang="en-US">
                <a:cs typeface="+mn-cs"/>
              </a:rPr>
              <a:t> 1998, p. 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/>
      <p:bldP spid="4177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Evolution and Evidence</a:t>
            </a:r>
          </a:p>
        </p:txBody>
      </p:sp>
      <p:grpSp>
        <p:nvGrpSpPr>
          <p:cNvPr id="290819" name="Group 3"/>
          <p:cNvGrpSpPr>
            <a:grpSpLocks/>
          </p:cNvGrpSpPr>
          <p:nvPr/>
        </p:nvGrpSpPr>
        <p:grpSpPr bwMode="auto">
          <a:xfrm>
            <a:off x="142875" y="1741488"/>
            <a:ext cx="6111875" cy="3365500"/>
            <a:chOff x="90" y="1097"/>
            <a:chExt cx="3850" cy="2120"/>
          </a:xfrm>
        </p:grpSpPr>
        <p:sp>
          <p:nvSpPr>
            <p:cNvPr id="290820" name="Rectangle 4"/>
            <p:cNvSpPr>
              <a:spLocks noChangeArrowheads="1"/>
            </p:cNvSpPr>
            <p:nvPr/>
          </p:nvSpPr>
          <p:spPr bwMode="auto">
            <a:xfrm>
              <a:off x="90" y="1097"/>
              <a:ext cx="3850" cy="21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2236" name="Picture 5" descr="dino origin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203"/>
              <a:ext cx="3609" cy="1906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5762625" y="1179513"/>
            <a:ext cx="2962275" cy="6413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cs typeface="+mn-cs"/>
              </a:rPr>
              <a:t>Thecondonts</a:t>
            </a:r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H="1">
            <a:off x="4600575" y="1728788"/>
            <a:ext cx="1844675" cy="2422525"/>
          </a:xfrm>
          <a:prstGeom prst="line">
            <a:avLst/>
          </a:prstGeom>
          <a:noFill/>
          <a:ln w="9525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63500" dist="2694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6372225" y="1933575"/>
            <a:ext cx="2771775" cy="39417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Small lizards that ran on two legs and gave rise to the giant reptiles collectively known as the dinosaurs</a:t>
            </a:r>
            <a:r>
              <a:rPr lang="ja-JP" altLang="en-US" sz="2800">
                <a:latin typeface="Arial"/>
                <a:cs typeface="+mn-cs"/>
              </a:rPr>
              <a:t>”</a:t>
            </a:r>
            <a:endParaRPr lang="en-US" sz="2800">
              <a:cs typeface="+mn-cs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2800" i="1">
                <a:cs typeface="+mn-cs"/>
              </a:rPr>
              <a:t>The Nature of Life</a:t>
            </a:r>
            <a:r>
              <a:rPr lang="en-US" sz="2800">
                <a:cs typeface="+mn-cs"/>
              </a:rPr>
              <a:t>, 1995</a:t>
            </a:r>
            <a:endParaRPr lang="en-US" sz="2800" i="1">
              <a:cs typeface="+mn-cs"/>
            </a:endParaRP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277813" y="1217613"/>
            <a:ext cx="5006975" cy="5794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The Origin of Dinosaurs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276225" y="5106988"/>
            <a:ext cx="5732463" cy="9461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The only evidence presented in any major biology textbook</a:t>
            </a:r>
          </a:p>
        </p:txBody>
      </p:sp>
      <p:grpSp>
        <p:nvGrpSpPr>
          <p:cNvPr id="290831" name="Group 15"/>
          <p:cNvGrpSpPr>
            <a:grpSpLocks/>
          </p:cNvGrpSpPr>
          <p:nvPr/>
        </p:nvGrpSpPr>
        <p:grpSpPr bwMode="auto">
          <a:xfrm>
            <a:off x="4311650" y="6051550"/>
            <a:ext cx="4629150" cy="701675"/>
            <a:chOff x="2716" y="3758"/>
            <a:chExt cx="2916" cy="442"/>
          </a:xfrm>
        </p:grpSpPr>
        <p:sp>
          <p:nvSpPr>
            <p:cNvPr id="290828" name="Text Box 12"/>
            <p:cNvSpPr txBox="1">
              <a:spLocks noChangeArrowheads="1"/>
            </p:cNvSpPr>
            <p:nvPr/>
          </p:nvSpPr>
          <p:spPr bwMode="auto">
            <a:xfrm>
              <a:off x="2716" y="3758"/>
              <a:ext cx="2349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CC99"/>
                  </a:solidFill>
                  <a:cs typeface="+mn-cs"/>
                </a:rPr>
                <a:t>Critical thinking</a:t>
              </a:r>
            </a:p>
          </p:txBody>
        </p:sp>
        <p:sp>
          <p:nvSpPr>
            <p:cNvPr id="52234" name="AutoShape 13"/>
            <p:cNvSpPr>
              <a:spLocks noChangeArrowheads="1"/>
            </p:cNvSpPr>
            <p:nvPr/>
          </p:nvSpPr>
          <p:spPr bwMode="auto">
            <a:xfrm>
              <a:off x="5028" y="3867"/>
              <a:ext cx="604" cy="256"/>
            </a:xfrm>
            <a:prstGeom prst="rightArrow">
              <a:avLst>
                <a:gd name="adj1" fmla="val 50000"/>
                <a:gd name="adj2" fmla="val 58984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997A5C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/>
      <p:bldP spid="290824" grpId="0"/>
      <p:bldP spid="290825" grpId="0"/>
      <p:bldP spid="2908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5688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Evolution and Critical Thinking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301875"/>
            <a:ext cx="8461375" cy="2868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Shouldn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there be thousands (millions) of intermediate fossils?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Why don</a:t>
            </a:r>
            <a:r>
              <a:rPr lang="fr-FR" altLang="ja-JP" dirty="0">
                <a:latin typeface="Arial"/>
                <a:cs typeface="+mn-cs"/>
              </a:rPr>
              <a:t>'</a:t>
            </a:r>
            <a:r>
              <a:rPr lang="en-US" dirty="0">
                <a:cs typeface="+mn-cs"/>
              </a:rPr>
              <a:t>t we see intermediate dinosaur forms in museums? 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971550" y="5081588"/>
            <a:ext cx="7327900" cy="1339850"/>
          </a:xfrm>
          <a:prstGeom prst="rect">
            <a:avLst/>
          </a:prstGeom>
          <a:solidFill>
            <a:schemeClr val="tx1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cs typeface="+mn-cs"/>
              </a:rPr>
              <a:t>Great claims require REAL evidence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84163" y="1292225"/>
            <a:ext cx="8418512" cy="9683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207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CC99"/>
              </a:buClr>
              <a:buSzPct val="70000"/>
              <a:buFont typeface="Wingdings" charset="0"/>
              <a:buChar char="u"/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How could a small reptile evolve into a large dinosaur?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  <p:bldP spid="291844" grpId="0" animBg="1"/>
      <p:bldP spid="2918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Dinosaurs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55763"/>
            <a:ext cx="8128000" cy="21336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>
                <a:cs typeface="+mn-cs"/>
              </a:rPr>
              <a:t>And God made the beast of the earth </a:t>
            </a:r>
            <a:r>
              <a:rPr lang="en-US">
                <a:solidFill>
                  <a:srgbClr val="FF9933"/>
                </a:solidFill>
                <a:cs typeface="+mn-cs"/>
              </a:rPr>
              <a:t>after</a:t>
            </a:r>
            <a:r>
              <a:rPr lang="en-US">
                <a:cs typeface="+mn-cs"/>
              </a:rPr>
              <a:t> </a:t>
            </a:r>
            <a:r>
              <a:rPr lang="en-US">
                <a:solidFill>
                  <a:srgbClr val="FF9933"/>
                </a:solidFill>
                <a:cs typeface="+mn-cs"/>
              </a:rPr>
              <a:t>his kind</a:t>
            </a:r>
            <a:r>
              <a:rPr lang="en-US">
                <a:cs typeface="+mn-cs"/>
              </a:rPr>
              <a:t>, and cattle after their kind, and everything that creepth upon the earth after his kind: and God saw that it was good. . . . 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438150" y="4078288"/>
            <a:ext cx="8369300" cy="14065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charset="0"/>
              <a:buNone/>
              <a:defRPr/>
            </a:pPr>
            <a:r>
              <a:rPr lang="en-US">
                <a:cs typeface="+mn-cs"/>
              </a:rPr>
              <a:t>And the evening and the morning were the sixth day.</a:t>
            </a:r>
          </a:p>
          <a:p>
            <a:pPr algn="ctr" eaLnBrk="0" hangingPunct="0">
              <a:lnSpc>
                <a:spcPct val="90000"/>
              </a:lnSpc>
              <a:buClr>
                <a:schemeClr val="tx2"/>
              </a:buClr>
              <a:buSzPct val="75000"/>
              <a:buFont typeface="Wingdings" charset="0"/>
              <a:buNone/>
              <a:defRPr/>
            </a:pPr>
            <a:r>
              <a:rPr lang="en-US">
                <a:cs typeface="+mn-cs"/>
              </a:rPr>
              <a:t>Genesis 1:25, 31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590800" y="1177925"/>
            <a:ext cx="3962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cs typeface="+mn-cs"/>
              </a:rPr>
              <a:t>Biblical Model</a:t>
            </a:r>
          </a:p>
        </p:txBody>
      </p:sp>
      <p:pic>
        <p:nvPicPr>
          <p:cNvPr id="292871" name="Picture 7" descr="Bible Open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4913313"/>
            <a:ext cx="23082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  <p:bldP spid="292868" grpId="0" autoUpdateAnimBg="0"/>
      <p:bldP spid="2928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Origin of Dinosaurs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246063" y="3411538"/>
            <a:ext cx="8520112" cy="2327275"/>
          </a:xfrm>
          <a:prstGeom prst="rect">
            <a:avLst/>
          </a:prstGeom>
          <a:solidFill>
            <a:schemeClr val="tx1"/>
          </a:solidFill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cs typeface="+mn-cs"/>
              </a:rPr>
              <a:t>Why should I accept evolution when you cannot produce the evidence?</a:t>
            </a:r>
          </a:p>
          <a:p>
            <a:pPr>
              <a:defRPr/>
            </a:pPr>
            <a:r>
              <a:rPr lang="en-US" sz="3600">
                <a:cs typeface="+mn-cs"/>
              </a:rPr>
              <a:t>I already have a faith. Tell me about your faith and I will tell you about my faith.</a:t>
            </a:r>
          </a:p>
        </p:txBody>
      </p:sp>
      <p:sp>
        <p:nvSpPr>
          <p:cNvPr id="29491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39725" y="1304925"/>
            <a:ext cx="8229600" cy="1941513"/>
          </a:xfrm>
        </p:spPr>
        <p:txBody>
          <a:bodyPr/>
          <a:lstStyle>
            <a:lvl1pPr/>
            <a:lvl2pPr marL="461963"/>
            <a:lvl3pPr marL="914400"/>
            <a:lvl4pPr marL="1371600"/>
            <a:lvl5pPr marL="1828800"/>
            <a:lvl6pPr marL="2286000"/>
            <a:lvl7pPr marL="2743200"/>
            <a:lvl8pPr marL="3200400"/>
            <a:lvl9pPr marL="3657600"/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If evolution is unable to provide the thousands of transitions for the origin of dinosaurs then it is without a foundation</a:t>
            </a:r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6415088" y="2974975"/>
            <a:ext cx="21193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4918" name="Group 6"/>
          <p:cNvGrpSpPr>
            <a:grpSpLocks/>
          </p:cNvGrpSpPr>
          <p:nvPr/>
        </p:nvGrpSpPr>
        <p:grpSpPr bwMode="auto">
          <a:xfrm>
            <a:off x="4541838" y="5878513"/>
            <a:ext cx="4602162" cy="701675"/>
            <a:chOff x="2861" y="3703"/>
            <a:chExt cx="2899" cy="442"/>
          </a:xfrm>
        </p:grpSpPr>
        <p:sp>
          <p:nvSpPr>
            <p:cNvPr id="294919" name="Text Box 7"/>
            <p:cNvSpPr txBox="1">
              <a:spLocks noChangeArrowheads="1"/>
            </p:cNvSpPr>
            <p:nvPr/>
          </p:nvSpPr>
          <p:spPr bwMode="auto">
            <a:xfrm>
              <a:off x="2861" y="3703"/>
              <a:ext cx="2038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4000" i="1">
                  <a:solidFill>
                    <a:srgbClr val="FFCC99"/>
                  </a:solidFill>
                  <a:cs typeface="+mn-cs"/>
                </a:rPr>
                <a:t>Therefore</a:t>
              </a:r>
            </a:p>
          </p:txBody>
        </p:sp>
        <p:sp>
          <p:nvSpPr>
            <p:cNvPr id="294920" name="AutoShape 8"/>
            <p:cNvSpPr>
              <a:spLocks noChangeArrowheads="1"/>
            </p:cNvSpPr>
            <p:nvPr/>
          </p:nvSpPr>
          <p:spPr bwMode="auto">
            <a:xfrm>
              <a:off x="4938" y="3766"/>
              <a:ext cx="822" cy="348"/>
            </a:xfrm>
            <a:prstGeom prst="rightArrow">
              <a:avLst>
                <a:gd name="adj1" fmla="val 50000"/>
                <a:gd name="adj2" fmla="val 59052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nimBg="1" autoUpdateAnimBg="0"/>
      <p:bldP spid="2949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Logical Deduction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04925"/>
            <a:ext cx="8229600" cy="17383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600">
                <a:cs typeface="+mn-cs"/>
              </a:rPr>
              <a:t>It is rational (reasonable) to believe that God, not unknown events created dinosaurs</a:t>
            </a:r>
          </a:p>
        </p:txBody>
      </p:sp>
      <p:pic>
        <p:nvPicPr>
          <p:cNvPr id="296964" name="Picture 4" descr="Bible Ope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950" y="3489325"/>
            <a:ext cx="35417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cs typeface="+mj-cs"/>
              </a:rPr>
              <a:t>Evidence: Evolution or the Bible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976438"/>
            <a:ext cx="5502275" cy="4075112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the universe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Origin of life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Fossil record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3600">
                <a:cs typeface="+mn-cs"/>
              </a:rPr>
              <a:t>Dinosaurs</a:t>
            </a:r>
          </a:p>
        </p:txBody>
      </p:sp>
      <p:grpSp>
        <p:nvGrpSpPr>
          <p:cNvPr id="300036" name="Group 4"/>
          <p:cNvGrpSpPr>
            <a:grpSpLocks/>
          </p:cNvGrpSpPr>
          <p:nvPr/>
        </p:nvGrpSpPr>
        <p:grpSpPr bwMode="auto">
          <a:xfrm>
            <a:off x="4919663" y="1508125"/>
            <a:ext cx="3679825" cy="4287838"/>
            <a:chOff x="3099" y="950"/>
            <a:chExt cx="2318" cy="2701"/>
          </a:xfrm>
        </p:grpSpPr>
        <p:grpSp>
          <p:nvGrpSpPr>
            <p:cNvPr id="59403" name="Group 5"/>
            <p:cNvGrpSpPr>
              <a:grpSpLocks/>
            </p:cNvGrpSpPr>
            <p:nvPr/>
          </p:nvGrpSpPr>
          <p:grpSpPr bwMode="auto">
            <a:xfrm>
              <a:off x="3099" y="950"/>
              <a:ext cx="2318" cy="404"/>
              <a:chOff x="3099" y="950"/>
              <a:chExt cx="2318" cy="404"/>
            </a:xfrm>
          </p:grpSpPr>
          <p:sp>
            <p:nvSpPr>
              <p:cNvPr id="300038" name="Text Box 6"/>
              <p:cNvSpPr txBox="1">
                <a:spLocks noChangeArrowheads="1"/>
              </p:cNvSpPr>
              <p:nvPr/>
            </p:nvSpPr>
            <p:spPr bwMode="auto">
              <a:xfrm>
                <a:off x="3099" y="950"/>
                <a:ext cx="1390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6600"/>
                    </a:solidFill>
                    <a:cs typeface="+mn-cs"/>
                  </a:rPr>
                  <a:t>Evolution</a:t>
                </a:r>
              </a:p>
            </p:txBody>
          </p:sp>
          <p:sp>
            <p:nvSpPr>
              <p:cNvPr id="300039" name="Text Box 7"/>
              <p:cNvSpPr txBox="1">
                <a:spLocks noChangeArrowheads="1"/>
              </p:cNvSpPr>
              <p:nvPr/>
            </p:nvSpPr>
            <p:spPr bwMode="auto">
              <a:xfrm>
                <a:off x="4640" y="950"/>
                <a:ext cx="777" cy="4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rgbClr val="FF6600"/>
                    </a:solidFill>
                    <a:cs typeface="+mn-cs"/>
                  </a:rPr>
                  <a:t>Bible</a:t>
                </a:r>
              </a:p>
            </p:txBody>
          </p:sp>
        </p:grpSp>
        <p:grpSp>
          <p:nvGrpSpPr>
            <p:cNvPr id="59404" name="Group 8"/>
            <p:cNvGrpSpPr>
              <a:grpSpLocks/>
            </p:cNvGrpSpPr>
            <p:nvPr/>
          </p:nvGrpSpPr>
          <p:grpSpPr bwMode="auto">
            <a:xfrm>
              <a:off x="3614" y="1480"/>
              <a:ext cx="1630" cy="2171"/>
              <a:chOff x="3731" y="1480"/>
              <a:chExt cx="1630" cy="2171"/>
            </a:xfrm>
          </p:grpSpPr>
          <p:sp>
            <p:nvSpPr>
              <p:cNvPr id="300041" name="Rectangle 9"/>
              <p:cNvSpPr>
                <a:spLocks noChangeArrowheads="1"/>
              </p:cNvSpPr>
              <p:nvPr/>
            </p:nvSpPr>
            <p:spPr bwMode="auto">
              <a:xfrm>
                <a:off x="3731" y="1484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2" name="Rectangle 10"/>
              <p:cNvSpPr>
                <a:spLocks noChangeArrowheads="1"/>
              </p:cNvSpPr>
              <p:nvPr/>
            </p:nvSpPr>
            <p:spPr bwMode="auto">
              <a:xfrm>
                <a:off x="4895" y="148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3" name="Rectangle 11"/>
              <p:cNvSpPr>
                <a:spLocks noChangeArrowheads="1"/>
              </p:cNvSpPr>
              <p:nvPr/>
            </p:nvSpPr>
            <p:spPr bwMode="auto">
              <a:xfrm>
                <a:off x="3731" y="2110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4" name="Rectangle 12"/>
              <p:cNvSpPr>
                <a:spLocks noChangeArrowheads="1"/>
              </p:cNvSpPr>
              <p:nvPr/>
            </p:nvSpPr>
            <p:spPr bwMode="auto">
              <a:xfrm>
                <a:off x="4895" y="2106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5" name="Rectangle 13"/>
              <p:cNvSpPr>
                <a:spLocks noChangeArrowheads="1"/>
              </p:cNvSpPr>
              <p:nvPr/>
            </p:nvSpPr>
            <p:spPr bwMode="auto">
              <a:xfrm>
                <a:off x="3731" y="2779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6" name="Rectangle 14"/>
              <p:cNvSpPr>
                <a:spLocks noChangeArrowheads="1"/>
              </p:cNvSpPr>
              <p:nvPr/>
            </p:nvSpPr>
            <p:spPr bwMode="auto">
              <a:xfrm>
                <a:off x="4895" y="2775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7" name="Rectangle 15"/>
              <p:cNvSpPr>
                <a:spLocks noChangeArrowheads="1"/>
              </p:cNvSpPr>
              <p:nvPr/>
            </p:nvSpPr>
            <p:spPr bwMode="auto">
              <a:xfrm>
                <a:off x="3731" y="3377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0048" name="Rectangle 16"/>
              <p:cNvSpPr>
                <a:spLocks noChangeArrowheads="1"/>
              </p:cNvSpPr>
              <p:nvPr/>
            </p:nvSpPr>
            <p:spPr bwMode="auto">
              <a:xfrm>
                <a:off x="4895" y="3373"/>
                <a:ext cx="466" cy="27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00049" name="WordArt 17"/>
          <p:cNvSpPr>
            <a:spLocks noChangeArrowheads="1" noChangeShapeType="1" noTextEdit="1"/>
          </p:cNvSpPr>
          <p:nvPr/>
        </p:nvSpPr>
        <p:spPr bwMode="auto">
          <a:xfrm>
            <a:off x="7618413" y="2214563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300050" name="WordArt 18"/>
          <p:cNvSpPr>
            <a:spLocks noChangeArrowheads="1" noChangeShapeType="1" noTextEdit="1"/>
          </p:cNvSpPr>
          <p:nvPr/>
        </p:nvSpPr>
        <p:spPr bwMode="auto">
          <a:xfrm>
            <a:off x="7618413" y="3222625"/>
            <a:ext cx="744537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300051" name="WordArt 19"/>
          <p:cNvSpPr>
            <a:spLocks noChangeArrowheads="1" noChangeShapeType="1" noTextEdit="1"/>
          </p:cNvSpPr>
          <p:nvPr/>
        </p:nvSpPr>
        <p:spPr bwMode="auto">
          <a:xfrm>
            <a:off x="7618413" y="4275138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sp>
        <p:nvSpPr>
          <p:cNvPr id="300052" name="WordArt 20"/>
          <p:cNvSpPr>
            <a:spLocks noChangeArrowheads="1" noChangeShapeType="1" noTextEdit="1"/>
          </p:cNvSpPr>
          <p:nvPr/>
        </p:nvSpPr>
        <p:spPr bwMode="auto">
          <a:xfrm>
            <a:off x="7618413" y="5183188"/>
            <a:ext cx="74453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blurRad="63500" dist="37026" dir="19001120" algn="ctr" rotWithShape="0">
                    <a:schemeClr val="tx1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X</a:t>
            </a:r>
          </a:p>
        </p:txBody>
      </p:sp>
      <p:grpSp>
        <p:nvGrpSpPr>
          <p:cNvPr id="300056" name="Group 24"/>
          <p:cNvGrpSpPr>
            <a:grpSpLocks/>
          </p:cNvGrpSpPr>
          <p:nvPr/>
        </p:nvGrpSpPr>
        <p:grpSpPr bwMode="auto">
          <a:xfrm>
            <a:off x="2628900" y="6027738"/>
            <a:ext cx="6411913" cy="701675"/>
            <a:chOff x="1656" y="3797"/>
            <a:chExt cx="4039" cy="442"/>
          </a:xfrm>
        </p:grpSpPr>
        <p:sp>
          <p:nvSpPr>
            <p:cNvPr id="300053" name="Text Box 21"/>
            <p:cNvSpPr txBox="1">
              <a:spLocks noChangeArrowheads="1"/>
            </p:cNvSpPr>
            <p:nvPr/>
          </p:nvSpPr>
          <p:spPr bwMode="auto">
            <a:xfrm>
              <a:off x="1656" y="3797"/>
              <a:ext cx="3091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4000" b="1">
                  <a:solidFill>
                    <a:srgbClr val="FF6600"/>
                  </a:solidFill>
                  <a:cs typeface="+mn-cs"/>
                </a:rPr>
                <a:t>What is evolution?</a:t>
              </a:r>
            </a:p>
          </p:txBody>
        </p:sp>
        <p:sp>
          <p:nvSpPr>
            <p:cNvPr id="59402" name="AutoShape 22"/>
            <p:cNvSpPr>
              <a:spLocks noChangeArrowheads="1"/>
            </p:cNvSpPr>
            <p:nvPr/>
          </p:nvSpPr>
          <p:spPr bwMode="auto">
            <a:xfrm>
              <a:off x="4771" y="3823"/>
              <a:ext cx="924" cy="416"/>
            </a:xfrm>
            <a:prstGeom prst="rightArrow">
              <a:avLst>
                <a:gd name="adj1" fmla="val 50000"/>
                <a:gd name="adj2" fmla="val 55529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993D0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/>
      <p:bldP spid="300049" grpId="0" animBg="1"/>
      <p:bldP spid="300050" grpId="0" animBg="1"/>
      <p:bldP spid="300051" grpId="0" animBg="1"/>
      <p:bldP spid="30005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398463" y="4459288"/>
            <a:ext cx="8345487" cy="1371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4000">
                <a:cs typeface="+mn-cs"/>
              </a:rPr>
              <a:t>Evolution is a religious belief system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4000">
                <a:cs typeface="+mn-cs"/>
              </a:rPr>
              <a:t>It must be accepted by faith</a:t>
            </a:r>
          </a:p>
        </p:txBody>
      </p:sp>
      <p:grpSp>
        <p:nvGrpSpPr>
          <p:cNvPr id="526347" name="Group 11"/>
          <p:cNvGrpSpPr>
            <a:grpSpLocks/>
          </p:cNvGrpSpPr>
          <p:nvPr/>
        </p:nvGrpSpPr>
        <p:grpSpPr bwMode="auto">
          <a:xfrm>
            <a:off x="1825625" y="227013"/>
            <a:ext cx="5491163" cy="4073525"/>
            <a:chOff x="793" y="134"/>
            <a:chExt cx="3459" cy="2566"/>
          </a:xfrm>
        </p:grpSpPr>
        <p:pic>
          <p:nvPicPr>
            <p:cNvPr id="60420" name="Picture 7" descr="biology book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193"/>
              <a:ext cx="1354" cy="17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1" name="Picture 9" descr="how humans evolved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34"/>
              <a:ext cx="1365" cy="18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2" name="Picture 10" descr="evolution book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" y="686"/>
              <a:ext cx="1208" cy="18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3" name="Picture 5" descr="Darwins god book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872"/>
              <a:ext cx="1243" cy="18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6348" name="WordArt 12"/>
          <p:cNvSpPr>
            <a:spLocks noChangeArrowheads="1" noChangeShapeType="1" noTextEdit="1"/>
          </p:cNvSpPr>
          <p:nvPr/>
        </p:nvSpPr>
        <p:spPr bwMode="auto">
          <a:xfrm>
            <a:off x="1327150" y="1944688"/>
            <a:ext cx="6783388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CC99">
                    <a:alpha val="59999"/>
                  </a:srgbClr>
                </a:solidFill>
                <a:latin typeface="Arial Black"/>
                <a:ea typeface="Arial Black"/>
                <a:cs typeface="Arial Black"/>
              </a:rPr>
              <a:t>Faith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2" grpId="0"/>
      <p:bldP spid="52634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WordArt 4"/>
          <p:cNvSpPr>
            <a:spLocks noChangeArrowheads="1" noChangeShapeType="1" noTextEdit="1"/>
          </p:cNvSpPr>
          <p:nvPr/>
        </p:nvSpPr>
        <p:spPr bwMode="auto">
          <a:xfrm>
            <a:off x="803275" y="1146175"/>
            <a:ext cx="8024813" cy="73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CC99"/>
                </a:solidFill>
                <a:effectLst>
                  <a:prstShdw prst="shdw17" dist="17961" dir="2700000">
                    <a:srgbClr val="997A5C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The Bible Has Answers</a:t>
            </a: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804863" y="2366963"/>
            <a:ext cx="7532687" cy="3060700"/>
          </a:xfrm>
          <a:prstGeom prst="rect">
            <a:avLst/>
          </a:prstGeom>
          <a:noFill/>
          <a:ln>
            <a:noFill/>
          </a:ln>
          <a:effectLst>
            <a:outerShdw blurRad="63500" dist="37026" dir="1900112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3600">
                <a:cs typeface="+mn-cs"/>
              </a:rPr>
              <a:t>Who created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3600">
                <a:cs typeface="+mn-cs"/>
              </a:rPr>
              <a:t>What was created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3600">
                <a:cs typeface="+mn-cs"/>
              </a:rPr>
              <a:t>How it was created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3600">
                <a:cs typeface="+mn-cs"/>
              </a:rPr>
              <a:t>When it was created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3600">
                <a:cs typeface="+mn-cs"/>
              </a:rPr>
              <a:t>How long it took to create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2"/>
          <p:cNvSpPr>
            <a:spLocks noChangeArrowheads="1" noChangeShapeType="1" noTextEdit="1"/>
          </p:cNvSpPr>
          <p:nvPr/>
        </p:nvSpPr>
        <p:spPr bwMode="auto">
          <a:xfrm>
            <a:off x="908050" y="849313"/>
            <a:ext cx="7326313" cy="938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CC99"/>
                </a:solidFill>
                <a:effectLst>
                  <a:prstShdw prst="shdw17" dist="17961" dir="2700000">
                    <a:srgbClr val="997A5C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What Is Evolution?</a:t>
            </a:r>
          </a:p>
        </p:txBody>
      </p:sp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1060450" y="4295775"/>
            <a:ext cx="7024688" cy="1873250"/>
            <a:chOff x="767" y="2706"/>
            <a:chExt cx="4425" cy="1180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 flipV="1">
              <a:off x="767" y="2706"/>
              <a:ext cx="4425" cy="8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786" y="3611"/>
              <a:ext cx="4380" cy="275"/>
            </a:xfrm>
            <a:prstGeom prst="rect">
              <a:avLst/>
            </a:prstGeom>
            <a:solidFill>
              <a:srgbClr val="FFCC66">
                <a:alpha val="75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171" name="Picture 7" descr="Ape Man im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2174875"/>
            <a:ext cx="3748087" cy="275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Starting Point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304925"/>
            <a:ext cx="8670925" cy="28559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n-cs"/>
              </a:rPr>
              <a:t>Scripture is true </a:t>
            </a:r>
            <a:r>
              <a:rPr lang="en-US" dirty="0">
                <a:cs typeface="+mn-cs"/>
              </a:rPr>
              <a:t>(John 17:17)</a:t>
            </a:r>
            <a:r>
              <a:rPr lang="en-US" sz="3600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3600" dirty="0">
                <a:cs typeface="+mn-cs"/>
              </a:rPr>
              <a:t>All Scripture is inspired (God-breathed) </a:t>
            </a:r>
            <a:r>
              <a:rPr lang="en-US" dirty="0">
                <a:cs typeface="+mn-cs"/>
              </a:rPr>
              <a:t>(2 Timothy 3:16)</a:t>
            </a:r>
          </a:p>
          <a:p>
            <a:pPr eaLnBrk="1" hangingPunct="1">
              <a:defRPr/>
            </a:pPr>
            <a:r>
              <a:rPr lang="en-US" sz="3600" dirty="0">
                <a:cs typeface="+mn-cs"/>
              </a:rPr>
              <a:t>God</a:t>
            </a:r>
            <a:r>
              <a:rPr lang="fr-FR" altLang="ja-JP" sz="3600" dirty="0">
                <a:latin typeface="Arial"/>
                <a:cs typeface="+mn-cs"/>
              </a:rPr>
              <a:t>'</a:t>
            </a:r>
            <a:r>
              <a:rPr lang="en-US" sz="3600" dirty="0">
                <a:cs typeface="+mn-cs"/>
              </a:rPr>
              <a:t>s Word is understandable</a:t>
            </a:r>
          </a:p>
        </p:txBody>
      </p:sp>
      <p:grpSp>
        <p:nvGrpSpPr>
          <p:cNvPr id="550922" name="Group 10"/>
          <p:cNvGrpSpPr>
            <a:grpSpLocks/>
          </p:cNvGrpSpPr>
          <p:nvPr/>
        </p:nvGrpSpPr>
        <p:grpSpPr bwMode="auto">
          <a:xfrm>
            <a:off x="546100" y="4000500"/>
            <a:ext cx="7724775" cy="2179638"/>
            <a:chOff x="353" y="2745"/>
            <a:chExt cx="4866" cy="1373"/>
          </a:xfrm>
        </p:grpSpPr>
        <p:pic>
          <p:nvPicPr>
            <p:cNvPr id="62468" name="Picture 4" descr="Bible Opened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" y="2745"/>
              <a:ext cx="1611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469" name="Group 5"/>
            <p:cNvGrpSpPr>
              <a:grpSpLocks/>
            </p:cNvGrpSpPr>
            <p:nvPr/>
          </p:nvGrpSpPr>
          <p:grpSpPr bwMode="auto">
            <a:xfrm>
              <a:off x="353" y="2784"/>
              <a:ext cx="3382" cy="1334"/>
              <a:chOff x="353" y="2784"/>
              <a:chExt cx="3382" cy="1334"/>
            </a:xfrm>
          </p:grpSpPr>
          <p:sp>
            <p:nvSpPr>
              <p:cNvPr id="62470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3" y="3184"/>
                <a:ext cx="2287" cy="475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9933"/>
                    </a:solidFill>
                    <a:effectLst>
                      <a:outerShdw blurRad="63500" sy="50000" kx="-2453608" rotWithShape="0">
                        <a:schemeClr val="tx1">
                          <a:alpha val="50000"/>
                        </a:scheme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Starting Point</a:t>
                </a:r>
              </a:p>
            </p:txBody>
          </p:sp>
          <p:sp>
            <p:nvSpPr>
              <p:cNvPr id="62471" name="AutoShape 7"/>
              <p:cNvSpPr>
                <a:spLocks noChangeArrowheads="1"/>
              </p:cNvSpPr>
              <p:nvPr/>
            </p:nvSpPr>
            <p:spPr bwMode="auto">
              <a:xfrm>
                <a:off x="2880" y="3227"/>
                <a:ext cx="855" cy="393"/>
              </a:xfrm>
              <a:custGeom>
                <a:avLst/>
                <a:gdLst>
                  <a:gd name="T0" fmla="*/ 641 w 21600"/>
                  <a:gd name="T1" fmla="*/ 0 h 21600"/>
                  <a:gd name="T2" fmla="*/ 0 w 21600"/>
                  <a:gd name="T3" fmla="*/ 197 h 21600"/>
                  <a:gd name="T4" fmla="*/ 641 w 21600"/>
                  <a:gd name="T5" fmla="*/ 393 h 21600"/>
                  <a:gd name="T6" fmla="*/ 855 w 21600"/>
                  <a:gd name="T7" fmla="*/ 19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386 h 21600"/>
                  <a:gd name="T14" fmla="*/ 18897 w 21600"/>
                  <a:gd name="T15" fmla="*/ 162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50000">
                    <a:srgbClr val="990033"/>
                  </a:gs>
                  <a:gs pos="100000">
                    <a:srgbClr val="FF9933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5C001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2" name="AutoShape 8"/>
              <p:cNvSpPr>
                <a:spLocks noChangeArrowheads="1"/>
              </p:cNvSpPr>
              <p:nvPr/>
            </p:nvSpPr>
            <p:spPr bwMode="auto">
              <a:xfrm rot="-983534">
                <a:off x="2880" y="3638"/>
                <a:ext cx="855" cy="480"/>
              </a:xfrm>
              <a:custGeom>
                <a:avLst/>
                <a:gdLst>
                  <a:gd name="T0" fmla="*/ 641 w 21600"/>
                  <a:gd name="T1" fmla="*/ 0 h 21600"/>
                  <a:gd name="T2" fmla="*/ 0 w 21600"/>
                  <a:gd name="T3" fmla="*/ 240 h 21600"/>
                  <a:gd name="T4" fmla="*/ 641 w 21600"/>
                  <a:gd name="T5" fmla="*/ 480 h 21600"/>
                  <a:gd name="T6" fmla="*/ 855 w 21600"/>
                  <a:gd name="T7" fmla="*/ 24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00 h 21600"/>
                  <a:gd name="T14" fmla="*/ 18897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50000">
                    <a:srgbClr val="990033"/>
                  </a:gs>
                  <a:gs pos="100000">
                    <a:srgbClr val="FF9933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5C001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3" name="AutoShape 9"/>
              <p:cNvSpPr>
                <a:spLocks noChangeArrowheads="1"/>
              </p:cNvSpPr>
              <p:nvPr/>
            </p:nvSpPr>
            <p:spPr bwMode="auto">
              <a:xfrm rot="1473796">
                <a:off x="2880" y="2784"/>
                <a:ext cx="855" cy="326"/>
              </a:xfrm>
              <a:custGeom>
                <a:avLst/>
                <a:gdLst>
                  <a:gd name="T0" fmla="*/ 641 w 21600"/>
                  <a:gd name="T1" fmla="*/ 0 h 21600"/>
                  <a:gd name="T2" fmla="*/ 0 w 21600"/>
                  <a:gd name="T3" fmla="*/ 163 h 21600"/>
                  <a:gd name="T4" fmla="*/ 641 w 21600"/>
                  <a:gd name="T5" fmla="*/ 326 h 21600"/>
                  <a:gd name="T6" fmla="*/ 855 w 21600"/>
                  <a:gd name="T7" fmla="*/ 163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85 w 21600"/>
                  <a:gd name="T13" fmla="*/ 5433 h 21600"/>
                  <a:gd name="T14" fmla="*/ 18897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50000">
                    <a:srgbClr val="990033"/>
                  </a:gs>
                  <a:gs pos="100000">
                    <a:srgbClr val="FF9933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5C001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74458032"/>
      </p:ext>
    </p:extLst>
  </p:cSld>
  <p:clrMapOvr>
    <a:masterClrMapping/>
  </p:clrMapOvr>
  <p:transition spd="med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Creation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Evolution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85963"/>
            <a:ext cx="8801100" cy="1443037"/>
          </a:xfrm>
          <a:effectLst/>
        </p:spPr>
        <p:txBody>
          <a:bodyPr/>
          <a:lstStyle/>
          <a:p>
            <a:pPr eaLnBrk="1" hangingPunct="1">
              <a:spcBef>
                <a:spcPct val="5000"/>
              </a:spcBef>
              <a:defRPr/>
            </a:pPr>
            <a:r>
              <a:rPr lang="en-US" sz="3600" b="1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Evolution is the ideology there is no Creator God</a:t>
            </a:r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342900" y="1165225"/>
            <a:ext cx="87183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61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Clr>
                <a:srgbClr val="FFCC99"/>
              </a:buClr>
              <a:buSzPct val="70000"/>
              <a:buFont typeface="Wingdings" charset="0"/>
              <a:buChar char="u"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Evolution is based on materialism</a:t>
            </a:r>
          </a:p>
        </p:txBody>
      </p:sp>
      <p:grpSp>
        <p:nvGrpSpPr>
          <p:cNvPr id="453638" name="Group 6"/>
          <p:cNvGrpSpPr>
            <a:grpSpLocks/>
          </p:cNvGrpSpPr>
          <p:nvPr/>
        </p:nvGrpSpPr>
        <p:grpSpPr bwMode="auto">
          <a:xfrm>
            <a:off x="2600325" y="3632200"/>
            <a:ext cx="3941763" cy="2908300"/>
            <a:chOff x="680" y="944"/>
            <a:chExt cx="3296" cy="2432"/>
          </a:xfrm>
        </p:grpSpPr>
        <p:grpSp>
          <p:nvGrpSpPr>
            <p:cNvPr id="8200" name="Group 7"/>
            <p:cNvGrpSpPr>
              <a:grpSpLocks/>
            </p:cNvGrpSpPr>
            <p:nvPr/>
          </p:nvGrpSpPr>
          <p:grpSpPr bwMode="auto">
            <a:xfrm>
              <a:off x="680" y="944"/>
              <a:ext cx="3296" cy="2432"/>
              <a:chOff x="680" y="944"/>
              <a:chExt cx="3296" cy="2432"/>
            </a:xfrm>
          </p:grpSpPr>
          <p:sp>
            <p:nvSpPr>
              <p:cNvPr id="453640" name="Rectangle 8"/>
              <p:cNvSpPr>
                <a:spLocks noChangeArrowheads="1"/>
              </p:cNvSpPr>
              <p:nvPr/>
            </p:nvSpPr>
            <p:spPr bwMode="auto">
              <a:xfrm>
                <a:off x="680" y="944"/>
                <a:ext cx="3296" cy="2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prstShdw prst="shdw17" dist="17961" dir="2700000">
                  <a:schemeClr val="accent2">
                    <a:gamma/>
                    <a:shade val="60000"/>
                    <a:invGamma/>
                    <a:alpha val="74998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8203" name="Picture 9" descr="Genesis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" y="974"/>
                <a:ext cx="1576" cy="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10" descr="Genesis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" y="974"/>
                <a:ext cx="1551" cy="2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3643" name="Rectangle 11" descr="Light vertical"/>
            <p:cNvSpPr>
              <a:spLocks noChangeArrowheads="1"/>
            </p:cNvSpPr>
            <p:nvPr/>
          </p:nvSpPr>
          <p:spPr bwMode="auto">
            <a:xfrm>
              <a:off x="3895" y="971"/>
              <a:ext cx="56" cy="2371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53647" name="Group 15"/>
          <p:cNvGrpSpPr>
            <a:grpSpLocks/>
          </p:cNvGrpSpPr>
          <p:nvPr/>
        </p:nvGrpSpPr>
        <p:grpSpPr bwMode="auto">
          <a:xfrm>
            <a:off x="1768475" y="4851400"/>
            <a:ext cx="5556250" cy="517525"/>
            <a:chOff x="1114" y="3056"/>
            <a:chExt cx="3500" cy="326"/>
          </a:xfrm>
        </p:grpSpPr>
        <p:sp>
          <p:nvSpPr>
            <p:cNvPr id="453644" name="AutoShape 12"/>
            <p:cNvSpPr>
              <a:spLocks noChangeArrowheads="1"/>
            </p:cNvSpPr>
            <p:nvPr/>
          </p:nvSpPr>
          <p:spPr bwMode="auto">
            <a:xfrm rot="1815386">
              <a:off x="1114" y="3088"/>
              <a:ext cx="3468" cy="294"/>
            </a:xfrm>
            <a:prstGeom prst="roundRect">
              <a:avLst>
                <a:gd name="adj" fmla="val 16667"/>
              </a:avLst>
            </a:prstGeom>
            <a:solidFill>
              <a:srgbClr val="CC0000">
                <a:alpha val="6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3646" name="AutoShape 14"/>
            <p:cNvSpPr>
              <a:spLocks noChangeArrowheads="1"/>
            </p:cNvSpPr>
            <p:nvPr/>
          </p:nvSpPr>
          <p:spPr bwMode="auto">
            <a:xfrm rot="-1969939">
              <a:off x="1146" y="3056"/>
              <a:ext cx="3468" cy="294"/>
            </a:xfrm>
            <a:prstGeom prst="roundRect">
              <a:avLst>
                <a:gd name="adj" fmla="val 16667"/>
              </a:avLst>
            </a:prstGeom>
            <a:solidFill>
              <a:srgbClr val="CC0000">
                <a:alpha val="6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  <p:bldP spid="453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AutoShape 2"/>
          <p:cNvSpPr>
            <a:spLocks noChangeArrowheads="1"/>
          </p:cNvSpPr>
          <p:nvPr/>
        </p:nvSpPr>
        <p:spPr bwMode="auto">
          <a:xfrm>
            <a:off x="4297363" y="2255838"/>
            <a:ext cx="1203325" cy="411162"/>
          </a:xfrm>
          <a:prstGeom prst="leftRightArrow">
            <a:avLst>
              <a:gd name="adj1" fmla="val 50000"/>
              <a:gd name="adj2" fmla="val 58533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268288" y="1804988"/>
            <a:ext cx="4008437" cy="14017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The universe exploded into existence out of nothing </a:t>
            </a: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5514975" y="1976438"/>
            <a:ext cx="3262313" cy="9747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1"/>
                </a:solidFill>
                <a:cs typeface="+mn-cs"/>
              </a:rPr>
              <a:t>In the beginning God created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Two Worldviews in Conflict</a:t>
            </a:r>
          </a:p>
        </p:txBody>
      </p:sp>
      <p:grpSp>
        <p:nvGrpSpPr>
          <p:cNvPr id="454662" name="Group 6"/>
          <p:cNvGrpSpPr>
            <a:grpSpLocks/>
          </p:cNvGrpSpPr>
          <p:nvPr/>
        </p:nvGrpSpPr>
        <p:grpSpPr bwMode="auto">
          <a:xfrm>
            <a:off x="549275" y="1068388"/>
            <a:ext cx="8031163" cy="701675"/>
            <a:chOff x="346" y="736"/>
            <a:chExt cx="5059" cy="442"/>
          </a:xfrm>
        </p:grpSpPr>
        <p:sp>
          <p:nvSpPr>
            <p:cNvPr id="454663" name="Text Box 7"/>
            <p:cNvSpPr txBox="1">
              <a:spLocks noChangeArrowheads="1"/>
            </p:cNvSpPr>
            <p:nvPr/>
          </p:nvSpPr>
          <p:spPr bwMode="auto">
            <a:xfrm>
              <a:off x="346" y="736"/>
              <a:ext cx="2400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9933"/>
                  </a:solidFill>
                  <a:cs typeface="+mn-cs"/>
                </a:rPr>
                <a:t>Evolution</a:t>
              </a:r>
            </a:p>
          </p:txBody>
        </p:sp>
        <p:sp>
          <p:nvSpPr>
            <p:cNvPr id="454664" name="Text Box 8"/>
            <p:cNvSpPr txBox="1">
              <a:spLocks noChangeArrowheads="1"/>
            </p:cNvSpPr>
            <p:nvPr/>
          </p:nvSpPr>
          <p:spPr bwMode="auto">
            <a:xfrm>
              <a:off x="3005" y="736"/>
              <a:ext cx="2400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9933"/>
                  </a:solidFill>
                  <a:cs typeface="+mn-cs"/>
                </a:rPr>
                <a:t>Bible</a:t>
              </a:r>
            </a:p>
          </p:txBody>
        </p:sp>
      </p:grp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298450" y="3436938"/>
            <a:ext cx="4084638" cy="140176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Life evolved from a pool of chemicals by natural processes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514975" y="3800475"/>
            <a:ext cx="3246438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 sz="2800">
                <a:solidFill>
                  <a:schemeClr val="tx1"/>
                </a:solidFill>
                <a:cs typeface="+mn-cs"/>
              </a:rPr>
              <a:t>God created all life</a:t>
            </a:r>
          </a:p>
        </p:txBody>
      </p:sp>
      <p:sp>
        <p:nvSpPr>
          <p:cNvPr id="454667" name="Text Box 11"/>
          <p:cNvSpPr txBox="1">
            <a:spLocks noChangeArrowheads="1"/>
          </p:cNvSpPr>
          <p:nvPr/>
        </p:nvSpPr>
        <p:spPr bwMode="auto">
          <a:xfrm>
            <a:off x="282575" y="5105400"/>
            <a:ext cx="4465638" cy="140176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Different life forms evolved from a common ancestor over millions of years</a:t>
            </a:r>
          </a:p>
        </p:txBody>
      </p:sp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5514975" y="5243513"/>
            <a:ext cx="3276600" cy="9747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SzPct val="70000"/>
              <a:buFont typeface="Wingdings" charset="0"/>
              <a:buNone/>
              <a:defRPr/>
            </a:pPr>
            <a:r>
              <a:rPr lang="en-US" sz="2800">
                <a:solidFill>
                  <a:schemeClr val="tx1"/>
                </a:solidFill>
                <a:cs typeface="+mn-cs"/>
              </a:rPr>
              <a:t>God created all life after its kind</a:t>
            </a:r>
          </a:p>
        </p:txBody>
      </p:sp>
      <p:sp>
        <p:nvSpPr>
          <p:cNvPr id="454669" name="WordArt 13"/>
          <p:cNvSpPr>
            <a:spLocks noChangeArrowheads="1" noChangeShapeType="1" noTextEdit="1"/>
          </p:cNvSpPr>
          <p:nvPr/>
        </p:nvSpPr>
        <p:spPr bwMode="auto">
          <a:xfrm>
            <a:off x="4425950" y="1963738"/>
            <a:ext cx="1008063" cy="1058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prstShdw prst="shdw17" dist="17961" dir="2700000">
                    <a:srgbClr val="990000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X</a:t>
            </a:r>
          </a:p>
        </p:txBody>
      </p:sp>
      <p:sp>
        <p:nvSpPr>
          <p:cNvPr id="454670" name="AutoShape 14"/>
          <p:cNvSpPr>
            <a:spLocks noChangeArrowheads="1"/>
          </p:cNvSpPr>
          <p:nvPr/>
        </p:nvSpPr>
        <p:spPr bwMode="auto">
          <a:xfrm>
            <a:off x="4405313" y="3886200"/>
            <a:ext cx="1096962" cy="411163"/>
          </a:xfrm>
          <a:prstGeom prst="leftRightArrow">
            <a:avLst>
              <a:gd name="adj1" fmla="val 50000"/>
              <a:gd name="adj2" fmla="val 5335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71" name="WordArt 15"/>
          <p:cNvSpPr>
            <a:spLocks noChangeArrowheads="1" noChangeShapeType="1" noTextEdit="1"/>
          </p:cNvSpPr>
          <p:nvPr/>
        </p:nvSpPr>
        <p:spPr bwMode="auto">
          <a:xfrm>
            <a:off x="4533900" y="3594100"/>
            <a:ext cx="1008063" cy="1058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prstShdw prst="shdw17" dist="17961" dir="2700000">
                    <a:srgbClr val="990000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X</a:t>
            </a:r>
          </a:p>
        </p:txBody>
      </p:sp>
      <p:sp>
        <p:nvSpPr>
          <p:cNvPr id="454672" name="AutoShape 16"/>
          <p:cNvSpPr>
            <a:spLocks noChangeArrowheads="1"/>
          </p:cNvSpPr>
          <p:nvPr/>
        </p:nvSpPr>
        <p:spPr bwMode="auto">
          <a:xfrm>
            <a:off x="4714875" y="5532438"/>
            <a:ext cx="838200" cy="411162"/>
          </a:xfrm>
          <a:prstGeom prst="leftRightArrow">
            <a:avLst>
              <a:gd name="adj1" fmla="val 50000"/>
              <a:gd name="adj2" fmla="val 40772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73" name="WordArt 17"/>
          <p:cNvSpPr>
            <a:spLocks noChangeArrowheads="1" noChangeShapeType="1" noTextEdit="1"/>
          </p:cNvSpPr>
          <p:nvPr/>
        </p:nvSpPr>
        <p:spPr bwMode="auto">
          <a:xfrm>
            <a:off x="4673600" y="5240338"/>
            <a:ext cx="1008063" cy="1058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prstShdw prst="shdw17" dist="17961" dir="2700000">
                    <a:srgbClr val="990000">
                      <a:alpha val="74997"/>
                    </a:srgbClr>
                  </a:prstShdw>
                </a:effectLst>
                <a:latin typeface="Arial"/>
                <a:ea typeface="Arial"/>
                <a:cs typeface="Arial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 animBg="1"/>
      <p:bldP spid="454659" grpId="0" animBg="1"/>
      <p:bldP spid="454660" grpId="0" animBg="1"/>
      <p:bldP spid="454665" grpId="0" animBg="1"/>
      <p:bldP spid="454666" grpId="0" animBg="1"/>
      <p:bldP spid="454667" grpId="0" animBg="1"/>
      <p:bldP spid="454668" grpId="0" animBg="1"/>
      <p:bldP spid="454669" grpId="0" animBg="1"/>
      <p:bldP spid="454670" grpId="0" animBg="1"/>
      <p:bldP spid="454671" grpId="0" animBg="1"/>
      <p:bldP spid="454672" grpId="0" animBg="1"/>
      <p:bldP spid="4546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1393825" y="1733550"/>
            <a:ext cx="6354763" cy="893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blurRad="38100" dist="50800" dir="2700000" algn="tl">
                    <a:schemeClr val="tx1"/>
                  </a:outerShdw>
                </a:effectLst>
                <a:latin typeface="Arial Black"/>
                <a:ea typeface="Arial Black"/>
                <a:cs typeface="Arial Black"/>
              </a:rPr>
              <a:t>Origin of the Universe</a:t>
            </a: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1865313" y="3048000"/>
            <a:ext cx="541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effectLst>
                  <a:outerShdw blurRad="38100" dist="50800" dir="2700000" algn="tl">
                    <a:schemeClr val="tx1"/>
                  </a:outerShdw>
                </a:effectLst>
                <a:cs typeface="+mn-cs"/>
              </a:rPr>
              <a:t>What do we know?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82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Big Bang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048804"/>
            <a:ext cx="8447087" cy="298767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5000"/>
              </a:spcBef>
              <a:buNone/>
            </a:pPr>
            <a:r>
              <a:rPr lang="en-US" sz="3600" b="1" dirty="0">
                <a:effectLst>
                  <a:outerShdw blurRad="50800" dist="63500" dir="3600000" sx="101000" sy="101000" algn="tl" rotWithShape="0">
                    <a:prstClr val="black">
                      <a:alpha val="68000"/>
                    </a:prstClr>
                  </a:outerShdw>
                </a:effectLst>
                <a:cs typeface="+mn-cs"/>
              </a:rPr>
              <a:t>13-15 billion years ago a big bang, or explosion, occurred, creating the universe. The universe began as an infinitely dense, hot fireball, a scrambling of space and time.</a:t>
            </a:r>
          </a:p>
        </p:txBody>
      </p:sp>
      <p:pic>
        <p:nvPicPr>
          <p:cNvPr id="234500" name="Picture 4" descr="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300" y="3927478"/>
            <a:ext cx="2973388" cy="2790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rgbClr val="969696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595313" y="4500563"/>
            <a:ext cx="4846637" cy="15922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Where did the matter come from that created the fireball?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  <p:bldP spid="234501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6331</TotalTime>
  <Words>2315</Words>
  <Application>Microsoft Macintosh PowerPoint</Application>
  <PresentationFormat>On-screen Show (4:3)</PresentationFormat>
  <Paragraphs>322</Paragraphs>
  <Slides>52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Times New Roman</vt:lpstr>
      <vt:lpstr>Wingdings</vt:lpstr>
      <vt:lpstr>1_Default Design</vt:lpstr>
      <vt:lpstr>Default Design</vt:lpstr>
      <vt:lpstr>Clip</vt:lpstr>
      <vt:lpstr>PowerPoint Presentation</vt:lpstr>
      <vt:lpstr>Topics</vt:lpstr>
      <vt:lpstr>The Bible Has Answers</vt:lpstr>
      <vt:lpstr>The Days of Creation</vt:lpstr>
      <vt:lpstr>PowerPoint Presentation</vt:lpstr>
      <vt:lpstr>Evolution</vt:lpstr>
      <vt:lpstr>Two Worldviews in Conflict</vt:lpstr>
      <vt:lpstr>PowerPoint Presentation</vt:lpstr>
      <vt:lpstr>The Big Bang</vt:lpstr>
      <vt:lpstr>From Nothing to the Big Bang</vt:lpstr>
      <vt:lpstr>The Origin of the Universe</vt:lpstr>
      <vt:lpstr>The Origin of Matter</vt:lpstr>
      <vt:lpstr>The Origin of Matter</vt:lpstr>
      <vt:lpstr>Origin of the Universe</vt:lpstr>
      <vt:lpstr>Logical Deduction</vt:lpstr>
      <vt:lpstr>Evidence: Evolution or the Bible</vt:lpstr>
      <vt:lpstr>How Did Life Start?</vt:lpstr>
      <vt:lpstr>The Model of Evolution</vt:lpstr>
      <vt:lpstr>The Bible</vt:lpstr>
      <vt:lpstr>Origin of Life</vt:lpstr>
      <vt:lpstr>Terminology</vt:lpstr>
      <vt:lpstr>Amino Acids</vt:lpstr>
      <vt:lpstr>Counter Argument</vt:lpstr>
      <vt:lpstr>Probability</vt:lpstr>
      <vt:lpstr>Probability and Life</vt:lpstr>
      <vt:lpstr>Origin of Life</vt:lpstr>
      <vt:lpstr>Origin of Life</vt:lpstr>
      <vt:lpstr>Origin of Life</vt:lpstr>
      <vt:lpstr>Logical Deduction</vt:lpstr>
      <vt:lpstr>Evidence: Evolution or the Bible</vt:lpstr>
      <vt:lpstr>PowerPoint Presentation</vt:lpstr>
      <vt:lpstr>Examining the Evidence</vt:lpstr>
      <vt:lpstr>Cambrian Explosion</vt:lpstr>
      <vt:lpstr>The Fossil Record</vt:lpstr>
      <vt:lpstr>Fossil Record</vt:lpstr>
      <vt:lpstr>Logical Deduction</vt:lpstr>
      <vt:lpstr>Evidence: Evolution or the Bible</vt:lpstr>
      <vt:lpstr>Asking the Right Question</vt:lpstr>
      <vt:lpstr>Origin of Dinosaurs?</vt:lpstr>
      <vt:lpstr>Origin of Dinosaurs</vt:lpstr>
      <vt:lpstr>Origin of Dinosaurs</vt:lpstr>
      <vt:lpstr>Evolution and Evidence</vt:lpstr>
      <vt:lpstr>Evolution and Critical Thinking</vt:lpstr>
      <vt:lpstr>Origin of Dinosaurs</vt:lpstr>
      <vt:lpstr>Origin of Dinosaurs</vt:lpstr>
      <vt:lpstr>Logical Deduction</vt:lpstr>
      <vt:lpstr>Evidence: Evolution or the Bible</vt:lpstr>
      <vt:lpstr>PowerPoint Presentation</vt:lpstr>
      <vt:lpstr>PowerPoint Presentation</vt:lpstr>
      <vt:lpstr>The Starting Point</vt:lpstr>
      <vt:lpstr>Black</vt:lpstr>
      <vt:lpstr>Creation link at BibleStudyDownloads.org</vt:lpstr>
    </vt:vector>
  </TitlesOfParts>
  <Company> Training 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Riddle</dc:creator>
  <cp:lastModifiedBy>Rick Griffith</cp:lastModifiedBy>
  <cp:revision>501</cp:revision>
  <dcterms:created xsi:type="dcterms:W3CDTF">2003-07-08T19:59:36Z</dcterms:created>
  <dcterms:modified xsi:type="dcterms:W3CDTF">2019-10-18T06:24:17Z</dcterms:modified>
</cp:coreProperties>
</file>