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796" r:id="rId3"/>
    <p:sldMasterId id="2147483808" r:id="rId4"/>
    <p:sldMasterId id="2147483820" r:id="rId5"/>
    <p:sldMasterId id="2147483832" r:id="rId6"/>
    <p:sldMasterId id="2147483844" r:id="rId7"/>
  </p:sldMasterIdLst>
  <p:notesMasterIdLst>
    <p:notesMasterId r:id="rId47"/>
  </p:notesMasterIdLst>
  <p:handoutMasterIdLst>
    <p:handoutMasterId r:id="rId48"/>
  </p:handoutMasterIdLst>
  <p:sldIdLst>
    <p:sldId id="267" r:id="rId8"/>
    <p:sldId id="923" r:id="rId9"/>
    <p:sldId id="885" r:id="rId10"/>
    <p:sldId id="886" r:id="rId11"/>
    <p:sldId id="887" r:id="rId12"/>
    <p:sldId id="889" r:id="rId13"/>
    <p:sldId id="890" r:id="rId14"/>
    <p:sldId id="891" r:id="rId15"/>
    <p:sldId id="894" r:id="rId16"/>
    <p:sldId id="896" r:id="rId17"/>
    <p:sldId id="898" r:id="rId18"/>
    <p:sldId id="900" r:id="rId19"/>
    <p:sldId id="901" r:id="rId20"/>
    <p:sldId id="902" r:id="rId21"/>
    <p:sldId id="921" r:id="rId22"/>
    <p:sldId id="922" r:id="rId23"/>
    <p:sldId id="904" r:id="rId24"/>
    <p:sldId id="905" r:id="rId25"/>
    <p:sldId id="907" r:id="rId26"/>
    <p:sldId id="908" r:id="rId27"/>
    <p:sldId id="910" r:id="rId28"/>
    <p:sldId id="911" r:id="rId29"/>
    <p:sldId id="913" r:id="rId30"/>
    <p:sldId id="914" r:id="rId31"/>
    <p:sldId id="915" r:id="rId32"/>
    <p:sldId id="916" r:id="rId33"/>
    <p:sldId id="917" r:id="rId34"/>
    <p:sldId id="918" r:id="rId35"/>
    <p:sldId id="919" r:id="rId36"/>
    <p:sldId id="920" r:id="rId37"/>
    <p:sldId id="292" r:id="rId38"/>
    <p:sldId id="305" r:id="rId39"/>
    <p:sldId id="306" r:id="rId40"/>
    <p:sldId id="286" r:id="rId41"/>
    <p:sldId id="307" r:id="rId42"/>
    <p:sldId id="924" r:id="rId43"/>
    <p:sldId id="279" r:id="rId44"/>
    <p:sldId id="303" r:id="rId45"/>
    <p:sldId id="297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and" pitchFamily="-12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and" pitchFamily="-12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and" pitchFamily="-12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and" pitchFamily="-12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and" pitchFamily="-12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nd" pitchFamily="-12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nd" pitchFamily="-12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nd" pitchFamily="-12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nd" pitchFamily="-12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1540"/>
  </p:normalViewPr>
  <p:slideViewPr>
    <p:cSldViewPr>
      <p:cViewPr>
        <p:scale>
          <a:sx n="85" d="100"/>
          <a:sy n="85" d="100"/>
        </p:scale>
        <p:origin x="2944" y="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92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1FFA5EE0-A0C9-D949-8B49-56D0001343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7CDF5AD3-840A-0F40-ABB0-BFB23CDA60D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6" name="Rectangle 4">
            <a:extLst>
              <a:ext uri="{FF2B5EF4-FFF2-40B4-BE49-F238E27FC236}">
                <a16:creationId xmlns:a16="http://schemas.microsoft.com/office/drawing/2014/main" id="{9CAFE2C9-0AE1-B745-80AA-C4B367302F4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597" name="Rectangle 5">
            <a:extLst>
              <a:ext uri="{FF2B5EF4-FFF2-40B4-BE49-F238E27FC236}">
                <a16:creationId xmlns:a16="http://schemas.microsoft.com/office/drawing/2014/main" id="{DE76F2B5-DF59-0D48-BCC6-B7B845F2ABE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A8F49FC-F468-804D-9007-F8EB404912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30B65081-392A-8E45-BDD9-438723E110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3DBEBBCD-6ECF-8A46-865B-56025C5A77F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957F971E-A707-8447-9BEF-262BE00FBBC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9" name="Rectangle 5">
            <a:extLst>
              <a:ext uri="{FF2B5EF4-FFF2-40B4-BE49-F238E27FC236}">
                <a16:creationId xmlns:a16="http://schemas.microsoft.com/office/drawing/2014/main" id="{F570D31B-D920-B048-9FBF-F9A14FA0552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8550" name="Rectangle 6">
            <a:extLst>
              <a:ext uri="{FF2B5EF4-FFF2-40B4-BE49-F238E27FC236}">
                <a16:creationId xmlns:a16="http://schemas.microsoft.com/office/drawing/2014/main" id="{08D97D52-B85D-1B48-AF7B-316C00FF50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>
            <a:extLst>
              <a:ext uri="{FF2B5EF4-FFF2-40B4-BE49-F238E27FC236}">
                <a16:creationId xmlns:a16="http://schemas.microsoft.com/office/drawing/2014/main" id="{8251F569-DA8E-F541-8955-76B10B9EF4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B9EED5E-AC21-0A49-9871-3AD0891020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73C18F66-C593-F242-86A5-1DBA140A55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012704-4B65-7641-BBC5-E8EEEA7EDD87}" type="slidenum">
              <a:rPr lang="en-US" altLang="en-US" sz="1200">
                <a:latin typeface="Arial" panose="020B0604020202020204" pitchFamily="34" charset="0"/>
              </a:rPr>
              <a:pPr eaLnBrk="1" hangingPunct="1"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B9D437D5-DE91-9D43-8C5E-7FCE9C5538B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9094C936-E0CD-6A48-8A98-74ADF11074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F4CAC7-AD9D-3243-89D9-8746F07F562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97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9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52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1943B8-7D3A-D643-B32B-03B94A12447A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99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99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48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C7C1A6-3ABD-3046-A3E0-FFA36DB7700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01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01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93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0417DF5D-C504-C04F-BB5C-619B49758F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B11D1F-EAAE-2C40-8A18-BF8459698D64}" type="slidenum">
              <a:rPr lang="en-US" altLang="en-US" sz="1200">
                <a:latin typeface="Arial" panose="020B0604020202020204" pitchFamily="34" charset="0"/>
              </a:rPr>
              <a:pPr eaLnBrk="1" hangingPunct="1"/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0EE6600-BB66-2541-97FB-494CF2B8EF2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D19674FA-DC12-4748-9AAB-A0CCB6515A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42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EC244B88-82CC-7548-B203-C70727BC71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5DDBDB-D66C-8743-AB22-0427FAC5F032}" type="slidenum">
              <a:rPr lang="en-US" altLang="en-US" sz="1200">
                <a:latin typeface="Arial" panose="020B0604020202020204" pitchFamily="34" charset="0"/>
              </a:rPr>
              <a:pPr eaLnBrk="1" hangingPunct="1"/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D5CBAAB3-5F4D-3B4A-9A43-0B08748DBCD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D4298A51-9A39-1640-B54A-381EF10B2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20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B2699D-6AE8-C44C-8E64-72D81D6A853F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05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0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08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9AD4D1-22FE-8345-AF3C-098C62ED8E1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07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07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41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3E1DD6-DFBD-4F4B-AB5A-2CF08420A22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11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11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5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E54081-F400-E94E-BEFF-A34BB603229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13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13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81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EC2405-91E8-C745-AF83-3EBE3DEC276D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17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17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73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6A6B68AE-9172-DF48-A61F-08D3B6E8B2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90B4A3E-6B00-F544-9A7F-19363C7EA84F}" type="slidenum">
              <a:rPr lang="en-US" altLang="en-US" sz="1200"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09029CC8-CF3E-9C44-BD74-6483C88E3C8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4CBE3C83-824E-874C-A4E3-805C994C5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54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12E46E-1231-0A4D-8FF7-038C978ECB63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20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2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C90840-6ECC-4641-A35E-625D2ACDB760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24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24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0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469A0C-AFCA-B543-A858-7931E3369DB2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26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26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197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7ED930-542D-BB45-ADE8-87387879EDDA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06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u="sng">
                <a:latin typeface="Helvetica" charset="0"/>
              </a:rPr>
              <a:t>Intro to MPI</a:t>
            </a:r>
            <a:r>
              <a:rPr lang="en-US">
                <a:latin typeface="Helvetica" charset="0"/>
              </a:rPr>
              <a:t>: But do you identify with this?  How do you see the Spirit working in your life?</a:t>
            </a:r>
          </a:p>
        </p:txBody>
      </p:sp>
    </p:spTree>
    <p:extLst>
      <p:ext uri="{BB962C8B-B14F-4D97-AF65-F5344CB8AC3E}">
        <p14:creationId xmlns:p14="http://schemas.microsoft.com/office/powerpoint/2010/main" val="650871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8E5398-570E-4143-A341-9F4D628DC0F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82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17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CDA568-FF9B-324E-B29E-2524B5DF9C8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85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495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BAD0C2-6348-514E-BC4B-F64C8672A282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87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318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84E095-DE3F-1643-BD81-49479C613E6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89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820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0CCBB8-CAF0-1043-BE7C-2EE7F2FB5E38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91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034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71BBE0CB-C2C2-2E45-92FD-D84D3668A5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6C45B7-7CEA-2042-8F80-BDE9F8E5DCF6}" type="slidenum">
              <a:rPr lang="en-US" altLang="en-US" sz="1200">
                <a:latin typeface="Arial" panose="020B0604020202020204" pitchFamily="34" charset="0"/>
              </a:rPr>
              <a:pPr eaLnBrk="1" hangingPunct="1"/>
              <a:t>31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371114DA-F520-B341-B442-9DD985FA1D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DC4D8A59-0AC1-1341-B1D6-1FEFCFAB45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F912D1-FB0D-A147-8EB6-06595CD6DC77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66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6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99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85BA679E-4492-924D-B051-74CA5D1D77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2BD312-6793-7645-8917-CFA2FC63BC0C}" type="slidenum">
              <a:rPr lang="en-US" altLang="en-US" sz="1200">
                <a:latin typeface="Arial" panose="020B0604020202020204" pitchFamily="34" charset="0"/>
              </a:rPr>
              <a:pPr eaLnBrk="1" hangingPunct="1"/>
              <a:t>32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0E74A4A3-9906-FD4F-946A-3B68CCE0B2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8C1B4AA5-87A6-DD48-991F-65C2824BAE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CC318708-7F76-6341-8154-F69E95D34B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D2ABCD-2C84-764C-8248-D4FC90969B83}" type="slidenum">
              <a:rPr lang="en-US" altLang="en-US" sz="1200">
                <a:latin typeface="Arial" panose="020B0604020202020204" pitchFamily="34" charset="0"/>
              </a:rPr>
              <a:pPr eaLnBrk="1" hangingPunct="1"/>
              <a:t>33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35D2A85D-F2AF-324C-804B-C9BB912BD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B4063899-C03B-0A41-B78A-245258E702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86425A7F-0FC8-3247-8713-7D266B40B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0C289F-44DA-E14F-AB5D-5A1459232CDE}" type="slidenum">
              <a:rPr lang="en-US" altLang="en-US" sz="1200">
                <a:latin typeface="Arial" panose="020B0604020202020204" pitchFamily="34" charset="0"/>
              </a:rPr>
              <a:pPr eaLnBrk="1" hangingPunct="1"/>
              <a:t>34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71F89F18-5000-1643-A976-2C8D97616C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67F2A1AF-2098-DB47-B93E-21236BA458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D545DC52-C363-AD45-8333-13A583A631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40B88C-DE0B-084F-9694-A8DA2AA1FB55}" type="slidenum">
              <a:rPr lang="en-US" altLang="en-US" sz="1200">
                <a:latin typeface="Arial" panose="020B0604020202020204" pitchFamily="34" charset="0"/>
              </a:rPr>
              <a:pPr eaLnBrk="1" hangingPunct="1"/>
              <a:t>35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993A514C-458B-E14B-AC06-DECE3CA1E03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D553681B-E40B-2B4D-B6D0-97BE2FF2D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CH-07-Intro-36</a:t>
            </a:r>
          </a:p>
          <a:p>
            <a:r>
              <a:rPr lang="en-US" dirty="0"/>
              <a:t>CH-08-Dangers-39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HS-06-Intro-36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HS-07-Dangers-39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9EED5E-AC21-0A49-9871-3AD0891020AE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4430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E9E4E3B1-FBBE-4948-8C1D-F609C03963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7C4EF0-AEE9-4940-8588-A826E18F1509}" type="slidenum">
              <a:rPr lang="en-US" altLang="en-US" sz="1200">
                <a:latin typeface="Arial" panose="020B0604020202020204" pitchFamily="34" charset="0"/>
              </a:rPr>
              <a:pPr eaLnBrk="1" hangingPunct="1"/>
              <a:t>37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3248BB10-9985-1649-87A2-921867EC0A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694FCD30-50D2-034B-B6D4-4C6FA2CA5E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D919CC7F-EA1B-7A40-ABF9-8894B70D3B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212C55-4EAB-1242-83CB-D727965A9AF8}" type="slidenum">
              <a:rPr lang="en-US" altLang="en-US" sz="1200">
                <a:latin typeface="Arial" panose="020B0604020202020204" pitchFamily="34" charset="0"/>
              </a:rPr>
              <a:pPr eaLnBrk="1" hangingPunct="1"/>
              <a:t>38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36D8EDE5-5313-CA49-BE32-7250E4E91DB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85D3F238-E8A7-7946-AD78-17F7E4D1C3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Church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ch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4046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6F3378-36B8-0E47-B501-E8CB8E0DAFDC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68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6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38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94CEA0-A904-B546-A70E-E8481487A59F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70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7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6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B36069-4E93-4D45-BCEA-D1DA48EA5403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77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7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7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C797E5-9723-9944-B151-C324B1AADB3C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85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8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75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56B761-E3F1-D34F-9EA1-178739C1574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89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8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65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96CA98-BA47-DF4D-A3C1-0096B13D943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93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9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3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83B989-2E1F-444B-9A3F-965BAB929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01CA00-9F63-EB4B-B086-9A6EF17529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66541E-47BC-844E-8ADF-87AFA2509C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22A48-B773-8A42-B55E-78DB5A9150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62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584CA0-3FEE-7948-955C-AFD9D12FE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558BAE-949E-F148-A545-C15087371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A30C44-6FA8-874F-BF17-D207DD905C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32386-225E-E24D-A5BC-5A98F96A53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52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481237-B388-914C-8D3B-1FB3D94BA0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66A1BB-B87A-B441-AB29-8CBB6EDF6A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296AC1-2617-F642-B715-DC26670E13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B349A-38EF-6547-BE52-1FA2643E0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746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4874EB-8691-E841-9EDA-8F1966F5FA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328EBE-97FF-0D42-8E68-5E4328716E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31BE63-D62F-5A41-943D-3647C41E3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F2E08-DC2B-BE49-B999-32F874E158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276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195938-05CD-3840-B005-1DDDAE785A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AC917D-5F35-DE46-961A-151B28815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C626DD-9DDE-2B43-B8B5-FF802740CF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ED7F4D-5E5B-8346-B0D3-7CC4E91F3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245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04EB5A-94B2-1942-B17E-34C732A095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004C8C-5835-A444-B6E0-8A25DA7CE5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B491AF-50CB-9444-8FA0-B50D1C274A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69756-792C-B941-B2A1-039ED42835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22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200E9D-2D2D-404F-83FC-68AB39A849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7F5614-0A9E-EA4B-AC8F-F76B4CC776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F15260-9EEC-B148-9208-2614999C17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56114D-0920-154C-A4BD-4874F8D603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959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7D2ECB8-1248-2449-BDD9-FF63EBDBD8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E143BB8-F496-FD4D-B669-0CC96DA29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47D637F-95C9-4E4A-A18F-A832CCF56F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815F8-972D-DF43-9689-3E02A3994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4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1F343C6-1163-9741-9D3A-CDA949DAAA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E6F573-C536-7840-A179-D1E7FF21B6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F36190-B7D2-E743-BBC3-7C22EDE32E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3D1D0-9786-7644-BDC3-CE24FDEB3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599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C3E1839-F808-6D4E-B767-BC7309F548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51E22B-B0D3-064E-BEFB-46531B8BE1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B30A61-AC3A-DC43-88A8-BD049B46B4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D75A7-5CA6-DD4D-9F32-CF4C5CB835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852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196F2B-58E2-5E49-9856-C067C83B06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D64594-0843-2547-91C5-95BD82471A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6DC588-2633-FB42-BD21-3BB3BB108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C98457-181E-A841-906D-BACB503E44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20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C78AA7-8B20-AB46-824A-47071A88E9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0E3300-9613-D842-A0D9-E9780D6869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B7B493-E147-BA40-AF8E-7A93733536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5BB06-A261-AC41-AC7C-D22789EF34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031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FFE210-949C-174D-9DFD-A95B3B932B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D0DD85-6EE1-5046-911F-5A5A92C6C0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6A7C04-E511-0240-BA5F-D2A8D26545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3AB3E-E40C-6B45-85C3-62A775B71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014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704658-EB7B-0E45-BDFC-B81CC0AFEC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3BD253-1CC3-3942-85F3-AE9CFC5DCC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32F4F3-D1B3-A942-A9E9-95B6D9D578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354A5-13EB-C74A-B04D-9C230DD268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909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5FD539-60A1-0847-9DAE-0506032705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080F2C-436C-3A49-9EEA-85B4B29D8F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8BBD84-D029-394C-8A5B-A6E85ECE46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4C9196-1F6C-514F-A288-B5BFFFF86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16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1392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74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4699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2029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5574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6690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919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56D918-2729-5E49-BB39-51548436B2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B0D839-8942-8A45-90EC-77324176B9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E41700-E26D-EA4C-B188-FFF4BF8D81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B3ABC-2A76-4845-B9A4-66C8A01C68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354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8141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6607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4423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9988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F8DCE-269E-1949-996A-6F0FDA513C3C}" type="slidenum">
              <a:rPr lang="en-US">
                <a:solidFill>
                  <a:srgbClr val="000000"/>
                </a:solidFill>
                <a:latin typeface="Arial"/>
                <a:cs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350858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E44B-29AE-1C42-B124-FE678F78A419}" type="slidenum">
              <a:rPr lang="en-US">
                <a:solidFill>
                  <a:srgbClr val="000000"/>
                </a:solidFill>
                <a:latin typeface="Arial"/>
                <a:cs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839575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DB803-FC2A-BD46-BF17-E94D3868147F}" type="slidenum">
              <a:rPr lang="en-US">
                <a:solidFill>
                  <a:srgbClr val="000000"/>
                </a:solidFill>
                <a:latin typeface="Arial"/>
                <a:cs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06461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8E86D-9DD9-EE4F-AD42-59DF606B4CC6}" type="slidenum">
              <a:rPr lang="en-US">
                <a:solidFill>
                  <a:srgbClr val="000000"/>
                </a:solidFill>
                <a:latin typeface="Arial"/>
                <a:cs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27117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15452-06B9-6243-9304-EC9213A42B12}" type="slidenum">
              <a:rPr lang="en-US">
                <a:solidFill>
                  <a:srgbClr val="000000"/>
                </a:solidFill>
                <a:latin typeface="Arial"/>
                <a:cs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652797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950DC-F84B-D142-979C-8D6B4280DD00}" type="slidenum">
              <a:rPr lang="en-US">
                <a:solidFill>
                  <a:srgbClr val="000000"/>
                </a:solidFill>
                <a:latin typeface="Arial"/>
                <a:cs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4361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6343A4-BD20-3946-9E35-B78AF10775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7E1D1-F340-6649-9576-4E8DBEC61F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648347-E7EE-474C-B257-7CC7F97B23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AC9804-72FB-BE4B-AB0C-0913BE06EC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1410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BF4B0-877F-BC47-B631-F290D54B9FAF}" type="slidenum">
              <a:rPr lang="en-US">
                <a:solidFill>
                  <a:srgbClr val="000000"/>
                </a:solidFill>
                <a:latin typeface="Arial"/>
                <a:cs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20463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57CBF-C8EF-BD47-ABE6-28E3830D283B}" type="slidenum">
              <a:rPr lang="en-US">
                <a:solidFill>
                  <a:srgbClr val="000000"/>
                </a:solidFill>
                <a:latin typeface="Arial"/>
                <a:cs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798680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1800B-1E2E-8F4C-A5FC-1C0B6415EE96}" type="slidenum">
              <a:rPr lang="en-US">
                <a:solidFill>
                  <a:srgbClr val="000000"/>
                </a:solidFill>
                <a:latin typeface="Arial"/>
                <a:cs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079336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6CCAB-7103-914B-8683-180A049287C9}" type="slidenum">
              <a:rPr lang="en-US">
                <a:solidFill>
                  <a:srgbClr val="000000"/>
                </a:solidFill>
                <a:latin typeface="Arial"/>
                <a:cs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854972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63310-D5F0-AE41-931D-2A0250BA52D6}" type="slidenum">
              <a:rPr lang="en-US">
                <a:solidFill>
                  <a:srgbClr val="000000"/>
                </a:solidFill>
                <a:latin typeface="Arial"/>
                <a:cs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51955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B94D4-1E26-9945-B2EC-9E7D5305C25B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91235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56769-3A51-444B-88EE-0FE8574799DE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86324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C8C94-1F94-024F-81FF-BA1245038F16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57384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E2B3B-6DE0-3D4B-B660-D61B67928827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7330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EF8EF-227C-2F41-A0E5-F730EF8A151A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618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ADA8C3-ED7D-5D45-A111-1C9C6C0310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517CF37-C97D-AA4A-B766-11634AB780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8C7E2D0-D61D-2949-ABE5-C44C38610A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B4BD2-07F1-4A46-A862-FA0DDD422C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5742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F6A1F-E9B0-F543-A0EC-C6F0B204CA76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62587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9B17C-16A9-1D44-A356-0092BBB0A21D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2956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E0C6C-9845-A146-B29F-E0B3F40F389A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11494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2AFCB-54AD-704E-9605-660AF9498B95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77711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B52A3-2480-524E-AD91-815659DD2A2B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38322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36F3F-99F0-1547-A9C9-97B568410478}" type="slidenum">
              <a:rPr lang="en-US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79944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4978" name="Group 2"/>
          <p:cNvGrpSpPr>
            <a:grpSpLocks/>
          </p:cNvGrpSpPr>
          <p:nvPr/>
        </p:nvGrpSpPr>
        <p:grpSpPr bwMode="auto">
          <a:xfrm>
            <a:off x="152400" y="1981200"/>
            <a:ext cx="1676400" cy="4876800"/>
            <a:chOff x="96" y="1248"/>
            <a:chExt cx="1056" cy="3072"/>
          </a:xfrm>
        </p:grpSpPr>
        <p:sp>
          <p:nvSpPr>
            <p:cNvPr id="2174979" name="Rectangle 3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980" name="Oval 4"/>
            <p:cNvSpPr>
              <a:spLocks noChangeArrowheads="1"/>
            </p:cNvSpPr>
            <p:nvPr/>
          </p:nvSpPr>
          <p:spPr bwMode="auto">
            <a:xfrm>
              <a:off x="192" y="12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981" name="Oval 5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982" name="Oval 6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983" name="Oval 7"/>
            <p:cNvSpPr>
              <a:spLocks noChangeArrowheads="1"/>
            </p:cNvSpPr>
            <p:nvPr/>
          </p:nvSpPr>
          <p:spPr bwMode="auto">
            <a:xfrm>
              <a:off x="624" y="12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984" name="Oval 8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985" name="Oval 9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986" name="Oval 10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987" name="Oval 11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988" name="Oval 12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989" name="Oval 13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990" name="Oval 14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991" name="Oval 15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992" name="Oval 16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993" name="Oval 17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994" name="Oval 18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995" name="Oval 19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996" name="Oval 20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997" name="Oval 21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998" name="Oval 22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999" name="Oval 23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00" name="Oval 24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01" name="Oval 25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02" name="Oval 26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03" name="Oval 27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04" name="Oval 28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05" name="Oval 29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06" name="Oval 30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07" name="Oval 31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08" name="Oval 32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09" name="Oval 33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10" name="Oval 34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11" name="Oval 35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12" name="Oval 36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13" name="Oval 37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14" name="Oval 38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15" name="Oval 39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16" name="Oval 40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17" name="Oval 41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18" name="Oval 42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19" name="Oval 43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20" name="Oval 44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21" name="Oval 45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22" name="Oval 46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23" name="Oval 47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24" name="Oval 48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</p:grpSp>
      <p:sp>
        <p:nvSpPr>
          <p:cNvPr id="2175025" name="Rectangle 49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16" tIns="45709" rIns="91416" bIns="45709"/>
          <a:lstStyle/>
          <a:p>
            <a:pPr algn="l"/>
            <a:endParaRPr kumimoji="1" lang="en-US" b="0">
              <a:solidFill>
                <a:srgbClr val="FFCC99"/>
              </a:solidFill>
              <a:latin typeface="Times New Roman" charset="0"/>
              <a:cs typeface="+mn-cs"/>
            </a:endParaRPr>
          </a:p>
        </p:txBody>
      </p:sp>
      <p:sp>
        <p:nvSpPr>
          <p:cNvPr id="2175026" name="Rectangle 50"/>
          <p:cNvSpPr>
            <a:spLocks noChangeArrowheads="1"/>
          </p:cNvSpPr>
          <p:nvPr/>
        </p:nvSpPr>
        <p:spPr bwMode="auto">
          <a:xfrm>
            <a:off x="152400" y="1295401"/>
            <a:ext cx="8763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16" tIns="45709" rIns="91416" bIns="45709"/>
          <a:lstStyle/>
          <a:p>
            <a:pPr algn="l"/>
            <a:endParaRPr kumimoji="1" lang="en-US" b="0">
              <a:solidFill>
                <a:srgbClr val="FFCC99"/>
              </a:solidFill>
              <a:latin typeface="Times New Roman" charset="0"/>
              <a:cs typeface="+mn-cs"/>
            </a:endParaRPr>
          </a:p>
        </p:txBody>
      </p:sp>
      <p:sp>
        <p:nvSpPr>
          <p:cNvPr id="2175027" name="Rectangle 51"/>
          <p:cNvSpPr>
            <a:spLocks noChangeArrowheads="1"/>
          </p:cNvSpPr>
          <p:nvPr/>
        </p:nvSpPr>
        <p:spPr bwMode="auto">
          <a:xfrm>
            <a:off x="457200" y="457200"/>
            <a:ext cx="1066800" cy="121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16" tIns="45709" rIns="91416" bIns="45709"/>
          <a:lstStyle/>
          <a:p>
            <a:pPr eaLnBrk="0" hangingPunct="0"/>
            <a:endParaRPr lang="en-US" sz="1600" b="0">
              <a:solidFill>
                <a:srgbClr val="FFCC99"/>
              </a:solidFill>
              <a:latin typeface="Times New Roman" charset="0"/>
              <a:cs typeface="+mn-cs"/>
            </a:endParaRPr>
          </a:p>
        </p:txBody>
      </p:sp>
      <p:grpSp>
        <p:nvGrpSpPr>
          <p:cNvPr id="2175028" name="Group 52"/>
          <p:cNvGrpSpPr>
            <a:grpSpLocks/>
          </p:cNvGrpSpPr>
          <p:nvPr/>
        </p:nvGrpSpPr>
        <p:grpSpPr bwMode="auto">
          <a:xfrm>
            <a:off x="150813" y="230188"/>
            <a:ext cx="1600200" cy="1598612"/>
            <a:chOff x="95" y="145"/>
            <a:chExt cx="1008" cy="1007"/>
          </a:xfrm>
        </p:grpSpPr>
        <p:sp>
          <p:nvSpPr>
            <p:cNvPr id="2175029" name="Oval 53"/>
            <p:cNvSpPr>
              <a:spLocks noChangeArrowheads="1"/>
            </p:cNvSpPr>
            <p:nvPr/>
          </p:nvSpPr>
          <p:spPr bwMode="auto">
            <a:xfrm>
              <a:off x="431" y="289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30" name="Oval 54"/>
            <p:cNvSpPr>
              <a:spLocks noChangeArrowheads="1"/>
            </p:cNvSpPr>
            <p:nvPr/>
          </p:nvSpPr>
          <p:spPr bwMode="auto">
            <a:xfrm>
              <a:off x="527" y="625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31" name="Oval 55"/>
            <p:cNvSpPr>
              <a:spLocks noChangeArrowheads="1"/>
            </p:cNvSpPr>
            <p:nvPr/>
          </p:nvSpPr>
          <p:spPr bwMode="auto">
            <a:xfrm>
              <a:off x="815" y="674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32" name="Oval 56"/>
            <p:cNvSpPr>
              <a:spLocks noChangeArrowheads="1"/>
            </p:cNvSpPr>
            <p:nvPr/>
          </p:nvSpPr>
          <p:spPr bwMode="auto">
            <a:xfrm>
              <a:off x="863" y="291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33" name="Oval 57"/>
            <p:cNvSpPr>
              <a:spLocks noChangeArrowheads="1"/>
            </p:cNvSpPr>
            <p:nvPr/>
          </p:nvSpPr>
          <p:spPr bwMode="auto">
            <a:xfrm>
              <a:off x="338" y="816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34" name="Oval 58"/>
            <p:cNvSpPr>
              <a:spLocks noChangeArrowheads="1"/>
            </p:cNvSpPr>
            <p:nvPr/>
          </p:nvSpPr>
          <p:spPr bwMode="auto">
            <a:xfrm>
              <a:off x="770" y="912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35" name="Oval 59"/>
            <p:cNvSpPr>
              <a:spLocks noChangeArrowheads="1"/>
            </p:cNvSpPr>
            <p:nvPr/>
          </p:nvSpPr>
          <p:spPr bwMode="auto">
            <a:xfrm>
              <a:off x="335" y="576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36" name="Oval 60"/>
            <p:cNvSpPr>
              <a:spLocks noChangeArrowheads="1"/>
            </p:cNvSpPr>
            <p:nvPr/>
          </p:nvSpPr>
          <p:spPr bwMode="auto">
            <a:xfrm>
              <a:off x="671" y="768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37" name="Oval 61"/>
            <p:cNvSpPr>
              <a:spLocks noChangeArrowheads="1"/>
            </p:cNvSpPr>
            <p:nvPr/>
          </p:nvSpPr>
          <p:spPr bwMode="auto">
            <a:xfrm>
              <a:off x="431" y="912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38" name="Oval 62"/>
            <p:cNvSpPr>
              <a:spLocks noChangeArrowheads="1"/>
            </p:cNvSpPr>
            <p:nvPr/>
          </p:nvSpPr>
          <p:spPr bwMode="auto">
            <a:xfrm>
              <a:off x="623" y="337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39" name="Oval 63"/>
            <p:cNvSpPr>
              <a:spLocks noChangeArrowheads="1"/>
            </p:cNvSpPr>
            <p:nvPr/>
          </p:nvSpPr>
          <p:spPr bwMode="auto">
            <a:xfrm>
              <a:off x="719" y="433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40" name="Oval 64"/>
            <p:cNvSpPr>
              <a:spLocks noChangeArrowheads="1"/>
            </p:cNvSpPr>
            <p:nvPr/>
          </p:nvSpPr>
          <p:spPr bwMode="auto">
            <a:xfrm>
              <a:off x="383" y="481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41" name="Oval 65"/>
            <p:cNvSpPr>
              <a:spLocks noChangeArrowheads="1"/>
            </p:cNvSpPr>
            <p:nvPr/>
          </p:nvSpPr>
          <p:spPr bwMode="auto">
            <a:xfrm>
              <a:off x="191" y="673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42" name="Oval 66"/>
            <p:cNvSpPr>
              <a:spLocks noChangeArrowheads="1"/>
            </p:cNvSpPr>
            <p:nvPr/>
          </p:nvSpPr>
          <p:spPr bwMode="auto">
            <a:xfrm>
              <a:off x="143" y="385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43" name="Oval 67"/>
            <p:cNvSpPr>
              <a:spLocks noChangeArrowheads="1"/>
            </p:cNvSpPr>
            <p:nvPr/>
          </p:nvSpPr>
          <p:spPr bwMode="auto">
            <a:xfrm>
              <a:off x="95" y="817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44" name="Oval 68"/>
            <p:cNvSpPr>
              <a:spLocks noChangeArrowheads="1"/>
            </p:cNvSpPr>
            <p:nvPr/>
          </p:nvSpPr>
          <p:spPr bwMode="auto">
            <a:xfrm>
              <a:off x="719" y="145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5045" name="Oval 69"/>
            <p:cNvSpPr>
              <a:spLocks noChangeArrowheads="1"/>
            </p:cNvSpPr>
            <p:nvPr/>
          </p:nvSpPr>
          <p:spPr bwMode="auto">
            <a:xfrm>
              <a:off x="239" y="193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</p:grpSp>
      <p:sp>
        <p:nvSpPr>
          <p:cNvPr id="2175046" name="Rectangle 70"/>
          <p:cNvSpPr>
            <a:spLocks noChangeArrowheads="1"/>
          </p:cNvSpPr>
          <p:nvPr/>
        </p:nvSpPr>
        <p:spPr bwMode="auto">
          <a:xfrm>
            <a:off x="304800" y="1524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16" tIns="45709" rIns="91416" bIns="45709"/>
          <a:lstStyle/>
          <a:p>
            <a:pPr eaLnBrk="0" hangingPunct="0"/>
            <a:endParaRPr lang="en-US" sz="1600" b="0">
              <a:solidFill>
                <a:srgbClr val="FFCC99"/>
              </a:solidFill>
              <a:latin typeface="Times New Roman" charset="0"/>
              <a:cs typeface="+mn-cs"/>
            </a:endParaRPr>
          </a:p>
        </p:txBody>
      </p:sp>
      <p:sp>
        <p:nvSpPr>
          <p:cNvPr id="2175047" name="Rectangle 71"/>
          <p:cNvSpPr>
            <a:spLocks noChangeArrowheads="1"/>
          </p:cNvSpPr>
          <p:nvPr/>
        </p:nvSpPr>
        <p:spPr bwMode="auto">
          <a:xfrm>
            <a:off x="76200" y="371476"/>
            <a:ext cx="381000" cy="6486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16" tIns="45709" rIns="91416" bIns="45709"/>
          <a:lstStyle/>
          <a:p>
            <a:pPr eaLnBrk="0" hangingPunct="0"/>
            <a:endParaRPr lang="en-US" sz="1600" b="0">
              <a:solidFill>
                <a:srgbClr val="FFCC99"/>
              </a:solidFill>
              <a:latin typeface="Times New Roman" charset="0"/>
              <a:cs typeface="+mn-cs"/>
            </a:endParaRPr>
          </a:p>
        </p:txBody>
      </p:sp>
      <p:sp>
        <p:nvSpPr>
          <p:cNvPr id="2175048" name="Rectangle 72"/>
          <p:cNvSpPr>
            <a:spLocks noChangeArrowheads="1"/>
          </p:cNvSpPr>
          <p:nvPr/>
        </p:nvSpPr>
        <p:spPr bwMode="auto">
          <a:xfrm>
            <a:off x="152400" y="1295401"/>
            <a:ext cx="3048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16" tIns="45709" rIns="91416" bIns="45709"/>
          <a:lstStyle/>
          <a:p>
            <a:pPr eaLnBrk="0" hangingPunct="0"/>
            <a:endParaRPr lang="en-US" sz="1600" b="0">
              <a:solidFill>
                <a:srgbClr val="FFCC99"/>
              </a:solidFill>
              <a:latin typeface="Times New Roman" charset="0"/>
              <a:cs typeface="+mn-cs"/>
            </a:endParaRPr>
          </a:p>
        </p:txBody>
      </p:sp>
      <p:sp>
        <p:nvSpPr>
          <p:cNvPr id="2175049" name="Rectangle 73"/>
          <p:cNvSpPr>
            <a:spLocks noChangeArrowheads="1"/>
          </p:cNvSpPr>
          <p:nvPr/>
        </p:nvSpPr>
        <p:spPr bwMode="auto">
          <a:xfrm>
            <a:off x="304800" y="1676400"/>
            <a:ext cx="1295400" cy="29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16" tIns="45709" rIns="91416" bIns="45709"/>
          <a:lstStyle/>
          <a:p>
            <a:pPr eaLnBrk="0" hangingPunct="0"/>
            <a:endParaRPr lang="en-US" sz="1600" b="0">
              <a:solidFill>
                <a:srgbClr val="FFCC99"/>
              </a:solidFill>
              <a:latin typeface="Times New Roman" charset="0"/>
              <a:cs typeface="+mn-cs"/>
            </a:endParaRPr>
          </a:p>
        </p:txBody>
      </p:sp>
      <p:sp>
        <p:nvSpPr>
          <p:cNvPr id="2175050" name="Rectangle 74"/>
          <p:cNvSpPr>
            <a:spLocks noChangeArrowheads="1"/>
          </p:cNvSpPr>
          <p:nvPr/>
        </p:nvSpPr>
        <p:spPr bwMode="auto">
          <a:xfrm>
            <a:off x="1524001" y="304801"/>
            <a:ext cx="381000" cy="657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16" tIns="45709" rIns="91416" bIns="45709"/>
          <a:lstStyle/>
          <a:p>
            <a:pPr eaLnBrk="0" hangingPunct="0"/>
            <a:endParaRPr lang="en-US" sz="1600" b="0">
              <a:solidFill>
                <a:srgbClr val="FFCC99"/>
              </a:solidFill>
              <a:latin typeface="Times New Roman" charset="0"/>
              <a:cs typeface="+mn-cs"/>
            </a:endParaRPr>
          </a:p>
        </p:txBody>
      </p:sp>
      <p:sp>
        <p:nvSpPr>
          <p:cNvPr id="2175051" name="Rectangle 75"/>
          <p:cNvSpPr>
            <a:spLocks noChangeArrowheads="1"/>
          </p:cNvSpPr>
          <p:nvPr/>
        </p:nvSpPr>
        <p:spPr bwMode="auto">
          <a:xfrm>
            <a:off x="1524000" y="1295401"/>
            <a:ext cx="6858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16" tIns="45709" rIns="91416" bIns="45709"/>
          <a:lstStyle/>
          <a:p>
            <a:pPr eaLnBrk="0" hangingPunct="0"/>
            <a:endParaRPr lang="en-US" sz="1600" b="0">
              <a:solidFill>
                <a:srgbClr val="FFCC99"/>
              </a:solidFill>
              <a:latin typeface="Times New Roman" charset="0"/>
              <a:cs typeface="+mn-cs"/>
            </a:endParaRPr>
          </a:p>
        </p:txBody>
      </p:sp>
      <p:sp>
        <p:nvSpPr>
          <p:cNvPr id="2175052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381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175053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62230" y="2286000"/>
            <a:ext cx="5819775" cy="1752600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175054" name="Rectangle 78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16" tIns="45709" rIns="91416" bIns="45709"/>
          <a:lstStyle/>
          <a:p>
            <a:pPr algn="l"/>
            <a:endParaRPr kumimoji="1" lang="en-US" b="0">
              <a:solidFill>
                <a:srgbClr val="FFCC99"/>
              </a:solidFill>
              <a:latin typeface="Times New Roman" charset="0"/>
              <a:cs typeface="+mn-cs"/>
            </a:endParaRPr>
          </a:p>
        </p:txBody>
      </p:sp>
      <p:sp>
        <p:nvSpPr>
          <p:cNvPr id="2175055" name="Rectangle 7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CC99"/>
              </a:solidFill>
            </a:endParaRPr>
          </a:p>
        </p:txBody>
      </p:sp>
      <p:sp>
        <p:nvSpPr>
          <p:cNvPr id="2175056" name="Rectangle 8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CC99"/>
              </a:solidFill>
            </a:endParaRPr>
          </a:p>
        </p:txBody>
      </p:sp>
      <p:sp>
        <p:nvSpPr>
          <p:cNvPr id="2175057" name="Rectangle 8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FD4E10D-7EF3-CA43-BB92-47307C752549}" type="slidenum">
              <a:rPr lang="en-US">
                <a:solidFill>
                  <a:srgbClr val="FFCC99"/>
                </a:solidFill>
              </a:rPr>
              <a:pPr/>
              <a:t>‹#›</a:t>
            </a:fld>
            <a:endParaRPr lang="en-US">
              <a:solidFill>
                <a:srgbClr val="FF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70319"/>
      </p:ext>
    </p:extLst>
  </p:cSld>
  <p:clrMapOvr>
    <a:masterClrMapping/>
  </p:clrMapOvr>
  <p:transition>
    <p:cut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CC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CC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E9C18-EF80-8840-8C7B-877CD5F72E9F}" type="slidenum">
              <a:rPr lang="en-US">
                <a:solidFill>
                  <a:srgbClr val="FFCC99"/>
                </a:solidFill>
              </a:rPr>
              <a:pPr/>
              <a:t>‹#›</a:t>
            </a:fld>
            <a:endParaRPr lang="en-US">
              <a:solidFill>
                <a:srgbClr val="FF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98425"/>
      </p:ext>
    </p:extLst>
  </p:cSld>
  <p:clrMapOvr>
    <a:masterClrMapping/>
  </p:clrMapOvr>
  <p:transition>
    <p:cut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CC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CC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D2BAC-A0D7-BF4D-8FCE-DA8728838DBE}" type="slidenum">
              <a:rPr lang="en-US">
                <a:solidFill>
                  <a:srgbClr val="FFCC99"/>
                </a:solidFill>
              </a:rPr>
              <a:pPr/>
              <a:t>‹#›</a:t>
            </a:fld>
            <a:endParaRPr lang="en-US">
              <a:solidFill>
                <a:srgbClr val="FF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55133"/>
      </p:ext>
    </p:extLst>
  </p:cSld>
  <p:clrMapOvr>
    <a:masterClrMapping/>
  </p:clrMapOvr>
  <p:transition>
    <p:cut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4" y="2286000"/>
            <a:ext cx="31623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915" y="2286000"/>
            <a:ext cx="3163887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CC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CC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08D7D-14AF-BD48-B92C-3FFC0618CAC7}" type="slidenum">
              <a:rPr lang="en-US">
                <a:solidFill>
                  <a:srgbClr val="FFCC99"/>
                </a:solidFill>
              </a:rPr>
              <a:pPr/>
              <a:t>‹#›</a:t>
            </a:fld>
            <a:endParaRPr lang="en-US">
              <a:solidFill>
                <a:srgbClr val="FF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93255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FA26C31-E5F9-9444-A252-88E687C397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785CBD-A4D1-754A-AE6C-BA06EDAA8B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80A1B29-59F1-1B40-AF32-64EF667426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515950-EF2E-AB46-83AA-940E227D5E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0188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CC9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CC9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FDE9A-79E4-C245-BB38-C111267235C6}" type="slidenum">
              <a:rPr lang="en-US">
                <a:solidFill>
                  <a:srgbClr val="FFCC99"/>
                </a:solidFill>
              </a:rPr>
              <a:pPr/>
              <a:t>‹#›</a:t>
            </a:fld>
            <a:endParaRPr lang="en-US">
              <a:solidFill>
                <a:srgbClr val="FF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52316"/>
      </p:ext>
    </p:extLst>
  </p:cSld>
  <p:clrMapOvr>
    <a:masterClrMapping/>
  </p:clrMapOvr>
  <p:transition>
    <p:cut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CC9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CC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2FD66-130A-674D-A6CB-515C9E5CA2E1}" type="slidenum">
              <a:rPr lang="en-US">
                <a:solidFill>
                  <a:srgbClr val="FFCC99"/>
                </a:solidFill>
              </a:rPr>
              <a:pPr/>
              <a:t>‹#›</a:t>
            </a:fld>
            <a:endParaRPr lang="en-US">
              <a:solidFill>
                <a:srgbClr val="FF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19276"/>
      </p:ext>
    </p:extLst>
  </p:cSld>
  <p:clrMapOvr>
    <a:masterClrMapping/>
  </p:clrMapOvr>
  <p:transition>
    <p:cut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CC9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CC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657AF-171F-F54A-B9AA-40B87125FD0A}" type="slidenum">
              <a:rPr lang="en-US">
                <a:solidFill>
                  <a:srgbClr val="FFCC99"/>
                </a:solidFill>
              </a:rPr>
              <a:pPr/>
              <a:t>‹#›</a:t>
            </a:fld>
            <a:endParaRPr lang="en-US">
              <a:solidFill>
                <a:srgbClr val="FF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73108"/>
      </p:ext>
    </p:extLst>
  </p:cSld>
  <p:clrMapOvr>
    <a:masterClrMapping/>
  </p:clrMapOvr>
  <p:transition>
    <p:cut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CC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CC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F32FB-ACA9-2F4C-9914-9C20D52BF798}" type="slidenum">
              <a:rPr lang="en-US">
                <a:solidFill>
                  <a:srgbClr val="FFCC99"/>
                </a:solidFill>
              </a:rPr>
              <a:pPr/>
              <a:t>‹#›</a:t>
            </a:fld>
            <a:endParaRPr lang="en-US">
              <a:solidFill>
                <a:srgbClr val="FF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22214"/>
      </p:ext>
    </p:extLst>
  </p:cSld>
  <p:clrMapOvr>
    <a:masterClrMapping/>
  </p:clrMapOvr>
  <p:transition>
    <p:cut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CC9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CC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83BB6-0EC0-484C-820A-278AEA5DECE8}" type="slidenum">
              <a:rPr lang="en-US">
                <a:solidFill>
                  <a:srgbClr val="FFCC99"/>
                </a:solidFill>
              </a:rPr>
              <a:pPr/>
              <a:t>‹#›</a:t>
            </a:fld>
            <a:endParaRPr lang="en-US">
              <a:solidFill>
                <a:srgbClr val="FF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55618"/>
      </p:ext>
    </p:extLst>
  </p:cSld>
  <p:clrMapOvr>
    <a:masterClrMapping/>
  </p:clrMapOvr>
  <p:transition>
    <p:cut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CC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CC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366A5-CEBC-0540-93A7-DE6A1B3D5579}" type="slidenum">
              <a:rPr lang="en-US">
                <a:solidFill>
                  <a:srgbClr val="FFCC99"/>
                </a:solidFill>
              </a:rPr>
              <a:pPr/>
              <a:t>‹#›</a:t>
            </a:fld>
            <a:endParaRPr lang="en-US">
              <a:solidFill>
                <a:srgbClr val="FF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90232"/>
      </p:ext>
    </p:extLst>
  </p:cSld>
  <p:clrMapOvr>
    <a:masterClrMapping/>
  </p:clrMapOvr>
  <p:transition>
    <p:cut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7101" y="381000"/>
            <a:ext cx="17907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1" y="381000"/>
            <a:ext cx="52197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CC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CC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5F45C-36C2-8B42-887F-86B49A8C6820}" type="slidenum">
              <a:rPr lang="en-US">
                <a:solidFill>
                  <a:srgbClr val="FFCC99"/>
                </a:solidFill>
              </a:rPr>
              <a:pPr/>
              <a:t>‹#›</a:t>
            </a:fld>
            <a:endParaRPr lang="en-US">
              <a:solidFill>
                <a:srgbClr val="FF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93282"/>
      </p:ext>
    </p:extLst>
  </p:cSld>
  <p:clrMapOvr>
    <a:masterClrMapping/>
  </p:clrMapOvr>
  <p:transition>
    <p:cut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Source</a:t>
            </a: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912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Source</a:t>
            </a: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68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Source</a:t>
            </a: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9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0342F11-853F-D646-85D6-3640A4A55B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7F76BDF-C1A9-0047-9376-C62F38C8CE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C20D2C-C262-B442-9E43-E46A96495C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FEB58-CA11-C643-9385-954DDD6BA5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1707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Source</a:t>
            </a: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997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Source</a:t>
            </a: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036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Source</a:t>
            </a: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971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Source</a:t>
            </a: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795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Source</a:t>
            </a: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979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Source</a:t>
            </a: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653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Source</a:t>
            </a: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88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Source</a:t>
            </a: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7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0E1084-81AD-4641-99C7-93C0030148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3271B3-576D-B84A-9595-807869A162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27257C-186C-EE49-AFC1-5F2CA673E7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F989D-CC40-364E-9EA2-F0CA5FA671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29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A50997-F7C3-CC45-BE0F-321AF90B27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7AEBAF-AD21-AC41-BF16-774A021418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574E5A-9F5D-9049-A0B0-2C74A2D9C2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8177A5-4763-4249-97EC-C0E00BD9DA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43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4D4D4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86221FB-A0E8-C44B-A910-D83081569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20F2DF9-46F5-924F-B6F3-85EF1D213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D0041AA-4868-384C-833C-BBC980C4C4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B928EEE-07A6-5347-B62F-98D6C692277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16646E3-7F57-814F-B6DA-8C7C6BDBB2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B040420E-1833-8B46-82C9-87E06347BE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59CF99F-CAA9-4C43-B8FC-155F18E8C8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A92BA71-BBBD-004A-BA24-7BC81A5569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7876" name="Rectangle 4">
            <a:extLst>
              <a:ext uri="{FF2B5EF4-FFF2-40B4-BE49-F238E27FC236}">
                <a16:creationId xmlns:a16="http://schemas.microsoft.com/office/drawing/2014/main" id="{10BAD9F8-71F3-2A46-89A8-2228C73D3C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7" name="Rectangle 5">
            <a:extLst>
              <a:ext uri="{FF2B5EF4-FFF2-40B4-BE49-F238E27FC236}">
                <a16:creationId xmlns:a16="http://schemas.microsoft.com/office/drawing/2014/main" id="{50CB3778-803B-3149-BC33-E1DE9763EA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8" name="Rectangle 6">
            <a:extLst>
              <a:ext uri="{FF2B5EF4-FFF2-40B4-BE49-F238E27FC236}">
                <a16:creationId xmlns:a16="http://schemas.microsoft.com/office/drawing/2014/main" id="{A62A29E5-C788-FA46-B79B-1451C4926B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anose="020B0604020202020204" pitchFamily="34" charset="0"/>
              </a:defRPr>
            </a:lvl1pPr>
          </a:lstStyle>
          <a:p>
            <a:fld id="{10DA6FFE-6257-6145-AF60-CBEDE92DA4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655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1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1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cs typeface="+mn-cs"/>
              </a:defRPr>
            </a:lvl1pPr>
          </a:lstStyle>
          <a:p>
            <a:pPr eaLnBrk="0" hangingPunct="0"/>
            <a:endParaRPr lang="en-US" b="0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  <p:sp>
        <p:nvSpPr>
          <p:cNvPr id="201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 eaLnBrk="0" hangingPunct="0"/>
            <a:endParaRPr lang="en-US" b="0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  <p:sp>
        <p:nvSpPr>
          <p:cNvPr id="201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 eaLnBrk="0" hangingPunct="0"/>
            <a:fld id="{1D1BAFC1-6C31-6442-B086-4B347703F774}" type="slidenum">
              <a:rPr lang="en-US" b="0" smtClean="0">
                <a:solidFill>
                  <a:srgbClr val="000000"/>
                </a:solidFill>
                <a:latin typeface="Arial"/>
                <a:cs typeface="ＭＳ Ｐゴシック"/>
              </a:rPr>
              <a:pPr eaLnBrk="0" hangingPunct="0"/>
              <a:t>‹#›</a:t>
            </a:fld>
            <a:endParaRPr lang="en-US" b="0">
              <a:solidFill>
                <a:srgbClr val="000000"/>
              </a:solidFill>
              <a:latin typeface="Arial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2285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4D4D4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16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00205"/>
            <a:ext cx="9144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60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  <a:cs typeface="+mn-cs"/>
              </a:defRPr>
            </a:lvl1pPr>
          </a:lstStyle>
          <a:p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60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60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fld id="{1F508265-9AB0-D94A-A6FB-29521E501D56}" type="slidenum">
              <a:rPr lang="en-US" b="0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b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990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  <a:ea typeface="Arial" charset="0"/>
          <a:cs typeface="+mn-cs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  <a:ea typeface="Arial" charset="0"/>
          <a:cs typeface="+mn-cs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  <a:ea typeface="Arial" charset="0"/>
          <a:cs typeface="+mn-cs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  <a:ea typeface="Arial" charset="0"/>
          <a:cs typeface="+mn-cs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3954" name="Group 2"/>
          <p:cNvGrpSpPr>
            <a:grpSpLocks/>
          </p:cNvGrpSpPr>
          <p:nvPr/>
        </p:nvGrpSpPr>
        <p:grpSpPr bwMode="auto">
          <a:xfrm>
            <a:off x="152400" y="1981200"/>
            <a:ext cx="1676400" cy="4876800"/>
            <a:chOff x="96" y="1248"/>
            <a:chExt cx="1056" cy="3072"/>
          </a:xfrm>
        </p:grpSpPr>
        <p:sp>
          <p:nvSpPr>
            <p:cNvPr id="2173955" name="Rectangle 3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56" name="Oval 4"/>
            <p:cNvSpPr>
              <a:spLocks noChangeArrowheads="1"/>
            </p:cNvSpPr>
            <p:nvPr/>
          </p:nvSpPr>
          <p:spPr bwMode="auto">
            <a:xfrm>
              <a:off x="192" y="12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57" name="Oval 5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58" name="Oval 6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59" name="Oval 7"/>
            <p:cNvSpPr>
              <a:spLocks noChangeArrowheads="1"/>
            </p:cNvSpPr>
            <p:nvPr/>
          </p:nvSpPr>
          <p:spPr bwMode="auto">
            <a:xfrm>
              <a:off x="624" y="12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60" name="Oval 8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61" name="Oval 9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62" name="Oval 10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63" name="Oval 11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64" name="Oval 12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65" name="Oval 13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66" name="Oval 14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67" name="Oval 15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68" name="Oval 16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69" name="Oval 17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70" name="Oval 18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71" name="Oval 19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72" name="Oval 20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73" name="Oval 21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74" name="Oval 22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75" name="Oval 23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76" name="Oval 24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77" name="Oval 25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78" name="Oval 26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79" name="Oval 27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80" name="Oval 28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81" name="Oval 29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82" name="Oval 30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83" name="Oval 31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84" name="Oval 32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85" name="Oval 33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86" name="Oval 34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87" name="Oval 35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88" name="Oval 36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89" name="Oval 37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90" name="Oval 38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91" name="Oval 39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92" name="Oval 40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93" name="Oval 41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94" name="Oval 42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95" name="Oval 43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96" name="Oval 44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97" name="Oval 45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98" name="Oval 46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3999" name="Oval 47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000" name="Oval 48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</p:grpSp>
      <p:sp>
        <p:nvSpPr>
          <p:cNvPr id="2174001" name="Rectangle 49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16" tIns="45709" rIns="91416" bIns="45709"/>
          <a:lstStyle/>
          <a:p>
            <a:pPr algn="l"/>
            <a:endParaRPr kumimoji="1" lang="en-US" b="0">
              <a:solidFill>
                <a:srgbClr val="FFCC99"/>
              </a:solidFill>
              <a:latin typeface="Times New Roman" charset="0"/>
              <a:cs typeface="+mn-cs"/>
            </a:endParaRPr>
          </a:p>
        </p:txBody>
      </p:sp>
      <p:sp>
        <p:nvSpPr>
          <p:cNvPr id="2174002" name="Rectangle 50"/>
          <p:cNvSpPr>
            <a:spLocks noChangeArrowheads="1"/>
          </p:cNvSpPr>
          <p:nvPr/>
        </p:nvSpPr>
        <p:spPr bwMode="auto">
          <a:xfrm>
            <a:off x="152400" y="1295401"/>
            <a:ext cx="8763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16" tIns="45709" rIns="91416" bIns="45709"/>
          <a:lstStyle/>
          <a:p>
            <a:pPr algn="l"/>
            <a:endParaRPr kumimoji="1" lang="en-US" b="0">
              <a:solidFill>
                <a:srgbClr val="FFCC99"/>
              </a:solidFill>
              <a:latin typeface="Times New Roman" charset="0"/>
              <a:cs typeface="+mn-cs"/>
            </a:endParaRPr>
          </a:p>
        </p:txBody>
      </p:sp>
      <p:sp>
        <p:nvSpPr>
          <p:cNvPr id="2174003" name="Rectangle 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60586" y="2286000"/>
            <a:ext cx="686692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51" tIns="46026" rIns="92051" bIns="460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74004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1516362" y="381000"/>
            <a:ext cx="759214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51" tIns="46026" rIns="92051" bIns="460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174005" name="Rectangle 53"/>
          <p:cNvSpPr>
            <a:spLocks noChangeArrowheads="1"/>
          </p:cNvSpPr>
          <p:nvPr/>
        </p:nvSpPr>
        <p:spPr bwMode="auto">
          <a:xfrm>
            <a:off x="457200" y="457200"/>
            <a:ext cx="1066800" cy="121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16" tIns="45709" rIns="91416" bIns="45709"/>
          <a:lstStyle/>
          <a:p>
            <a:pPr eaLnBrk="0" hangingPunct="0"/>
            <a:endParaRPr lang="en-US" sz="1600" b="0">
              <a:solidFill>
                <a:srgbClr val="FFCC99"/>
              </a:solidFill>
              <a:latin typeface="Times New Roman" charset="0"/>
              <a:cs typeface="+mn-cs"/>
            </a:endParaRPr>
          </a:p>
        </p:txBody>
      </p:sp>
      <p:grpSp>
        <p:nvGrpSpPr>
          <p:cNvPr id="2174006" name="Group 54"/>
          <p:cNvGrpSpPr>
            <a:grpSpLocks/>
          </p:cNvGrpSpPr>
          <p:nvPr/>
        </p:nvGrpSpPr>
        <p:grpSpPr bwMode="auto">
          <a:xfrm>
            <a:off x="150813" y="230188"/>
            <a:ext cx="1600200" cy="1598612"/>
            <a:chOff x="95" y="145"/>
            <a:chExt cx="1008" cy="1007"/>
          </a:xfrm>
        </p:grpSpPr>
        <p:sp>
          <p:nvSpPr>
            <p:cNvPr id="2174007" name="Oval 55"/>
            <p:cNvSpPr>
              <a:spLocks noChangeArrowheads="1"/>
            </p:cNvSpPr>
            <p:nvPr/>
          </p:nvSpPr>
          <p:spPr bwMode="auto">
            <a:xfrm>
              <a:off x="431" y="289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008" name="Oval 56"/>
            <p:cNvSpPr>
              <a:spLocks noChangeArrowheads="1"/>
            </p:cNvSpPr>
            <p:nvPr/>
          </p:nvSpPr>
          <p:spPr bwMode="auto">
            <a:xfrm>
              <a:off x="527" y="625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009" name="Oval 57"/>
            <p:cNvSpPr>
              <a:spLocks noChangeArrowheads="1"/>
            </p:cNvSpPr>
            <p:nvPr/>
          </p:nvSpPr>
          <p:spPr bwMode="auto">
            <a:xfrm>
              <a:off x="815" y="674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010" name="Oval 58"/>
            <p:cNvSpPr>
              <a:spLocks noChangeArrowheads="1"/>
            </p:cNvSpPr>
            <p:nvPr/>
          </p:nvSpPr>
          <p:spPr bwMode="auto">
            <a:xfrm>
              <a:off x="863" y="291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011" name="Oval 59"/>
            <p:cNvSpPr>
              <a:spLocks noChangeArrowheads="1"/>
            </p:cNvSpPr>
            <p:nvPr/>
          </p:nvSpPr>
          <p:spPr bwMode="auto">
            <a:xfrm>
              <a:off x="338" y="816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012" name="Oval 60"/>
            <p:cNvSpPr>
              <a:spLocks noChangeArrowheads="1"/>
            </p:cNvSpPr>
            <p:nvPr/>
          </p:nvSpPr>
          <p:spPr bwMode="auto">
            <a:xfrm>
              <a:off x="770" y="912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013" name="Oval 61"/>
            <p:cNvSpPr>
              <a:spLocks noChangeArrowheads="1"/>
            </p:cNvSpPr>
            <p:nvPr/>
          </p:nvSpPr>
          <p:spPr bwMode="auto">
            <a:xfrm>
              <a:off x="335" y="576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014" name="Oval 62"/>
            <p:cNvSpPr>
              <a:spLocks noChangeArrowheads="1"/>
            </p:cNvSpPr>
            <p:nvPr/>
          </p:nvSpPr>
          <p:spPr bwMode="auto">
            <a:xfrm>
              <a:off x="671" y="768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015" name="Oval 63"/>
            <p:cNvSpPr>
              <a:spLocks noChangeArrowheads="1"/>
            </p:cNvSpPr>
            <p:nvPr/>
          </p:nvSpPr>
          <p:spPr bwMode="auto">
            <a:xfrm>
              <a:off x="431" y="912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016" name="Oval 64"/>
            <p:cNvSpPr>
              <a:spLocks noChangeArrowheads="1"/>
            </p:cNvSpPr>
            <p:nvPr/>
          </p:nvSpPr>
          <p:spPr bwMode="auto">
            <a:xfrm>
              <a:off x="623" y="337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017" name="Oval 65"/>
            <p:cNvSpPr>
              <a:spLocks noChangeArrowheads="1"/>
            </p:cNvSpPr>
            <p:nvPr/>
          </p:nvSpPr>
          <p:spPr bwMode="auto">
            <a:xfrm>
              <a:off x="719" y="433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018" name="Oval 66"/>
            <p:cNvSpPr>
              <a:spLocks noChangeArrowheads="1"/>
            </p:cNvSpPr>
            <p:nvPr/>
          </p:nvSpPr>
          <p:spPr bwMode="auto">
            <a:xfrm>
              <a:off x="383" y="481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019" name="Oval 67"/>
            <p:cNvSpPr>
              <a:spLocks noChangeArrowheads="1"/>
            </p:cNvSpPr>
            <p:nvPr/>
          </p:nvSpPr>
          <p:spPr bwMode="auto">
            <a:xfrm>
              <a:off x="191" y="673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020" name="Oval 68"/>
            <p:cNvSpPr>
              <a:spLocks noChangeArrowheads="1"/>
            </p:cNvSpPr>
            <p:nvPr/>
          </p:nvSpPr>
          <p:spPr bwMode="auto">
            <a:xfrm>
              <a:off x="143" y="385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021" name="Oval 69"/>
            <p:cNvSpPr>
              <a:spLocks noChangeArrowheads="1"/>
            </p:cNvSpPr>
            <p:nvPr/>
          </p:nvSpPr>
          <p:spPr bwMode="auto">
            <a:xfrm>
              <a:off x="95" y="817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022" name="Oval 70"/>
            <p:cNvSpPr>
              <a:spLocks noChangeArrowheads="1"/>
            </p:cNvSpPr>
            <p:nvPr/>
          </p:nvSpPr>
          <p:spPr bwMode="auto">
            <a:xfrm>
              <a:off x="719" y="145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2174023" name="Oval 71"/>
            <p:cNvSpPr>
              <a:spLocks noChangeArrowheads="1"/>
            </p:cNvSpPr>
            <p:nvPr/>
          </p:nvSpPr>
          <p:spPr bwMode="auto">
            <a:xfrm>
              <a:off x="239" y="193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sz="1600" b="0">
                <a:solidFill>
                  <a:srgbClr val="FFCC99"/>
                </a:solidFill>
                <a:latin typeface="Times New Roman" charset="0"/>
                <a:cs typeface="+mn-cs"/>
              </a:endParaRPr>
            </a:p>
          </p:txBody>
        </p:sp>
      </p:grpSp>
      <p:sp>
        <p:nvSpPr>
          <p:cNvPr id="2174024" name="Rectangle 72"/>
          <p:cNvSpPr>
            <a:spLocks noChangeArrowheads="1"/>
          </p:cNvSpPr>
          <p:nvPr/>
        </p:nvSpPr>
        <p:spPr bwMode="auto">
          <a:xfrm>
            <a:off x="304800" y="165100"/>
            <a:ext cx="1295400" cy="29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16" tIns="45709" rIns="91416" bIns="45709"/>
          <a:lstStyle/>
          <a:p>
            <a:pPr eaLnBrk="0" hangingPunct="0"/>
            <a:endParaRPr lang="en-US" sz="1600" b="0">
              <a:solidFill>
                <a:srgbClr val="FFCC99"/>
              </a:solidFill>
              <a:latin typeface="Times New Roman" charset="0"/>
              <a:cs typeface="+mn-cs"/>
            </a:endParaRPr>
          </a:p>
        </p:txBody>
      </p:sp>
      <p:sp>
        <p:nvSpPr>
          <p:cNvPr id="2174025" name="Rectangle 73"/>
          <p:cNvSpPr>
            <a:spLocks noChangeArrowheads="1"/>
          </p:cNvSpPr>
          <p:nvPr/>
        </p:nvSpPr>
        <p:spPr bwMode="auto">
          <a:xfrm>
            <a:off x="76200" y="381000"/>
            <a:ext cx="381000" cy="6499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16" tIns="45709" rIns="91416" bIns="45709"/>
          <a:lstStyle/>
          <a:p>
            <a:pPr eaLnBrk="0" hangingPunct="0"/>
            <a:endParaRPr lang="en-US" sz="1600" b="0">
              <a:solidFill>
                <a:srgbClr val="FFCC99"/>
              </a:solidFill>
              <a:latin typeface="Times New Roman" charset="0"/>
              <a:cs typeface="+mn-cs"/>
            </a:endParaRPr>
          </a:p>
        </p:txBody>
      </p:sp>
      <p:sp>
        <p:nvSpPr>
          <p:cNvPr id="2174026" name="Rectangle 74"/>
          <p:cNvSpPr>
            <a:spLocks noChangeArrowheads="1"/>
          </p:cNvSpPr>
          <p:nvPr/>
        </p:nvSpPr>
        <p:spPr bwMode="auto">
          <a:xfrm>
            <a:off x="152400" y="1295401"/>
            <a:ext cx="3048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16" tIns="45709" rIns="91416" bIns="45709"/>
          <a:lstStyle/>
          <a:p>
            <a:pPr eaLnBrk="0" hangingPunct="0"/>
            <a:endParaRPr lang="en-US" sz="1600" b="0">
              <a:solidFill>
                <a:srgbClr val="FFCC99"/>
              </a:solidFill>
              <a:latin typeface="Times New Roman" charset="0"/>
              <a:cs typeface="+mn-cs"/>
            </a:endParaRPr>
          </a:p>
        </p:txBody>
      </p:sp>
      <p:sp>
        <p:nvSpPr>
          <p:cNvPr id="2174027" name="Rectangle 75"/>
          <p:cNvSpPr>
            <a:spLocks noChangeArrowheads="1"/>
          </p:cNvSpPr>
          <p:nvPr/>
        </p:nvSpPr>
        <p:spPr bwMode="auto">
          <a:xfrm>
            <a:off x="304800" y="1676400"/>
            <a:ext cx="1295400" cy="29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16" tIns="45709" rIns="91416" bIns="45709"/>
          <a:lstStyle/>
          <a:p>
            <a:pPr eaLnBrk="0" hangingPunct="0"/>
            <a:endParaRPr lang="en-US" sz="1600" b="0">
              <a:solidFill>
                <a:srgbClr val="FFCC99"/>
              </a:solidFill>
              <a:latin typeface="Times New Roman" charset="0"/>
              <a:cs typeface="+mn-cs"/>
            </a:endParaRPr>
          </a:p>
        </p:txBody>
      </p:sp>
      <p:sp>
        <p:nvSpPr>
          <p:cNvPr id="2174028" name="Rectangle 76"/>
          <p:cNvSpPr>
            <a:spLocks noChangeArrowheads="1"/>
          </p:cNvSpPr>
          <p:nvPr/>
        </p:nvSpPr>
        <p:spPr bwMode="auto">
          <a:xfrm>
            <a:off x="1524001" y="304800"/>
            <a:ext cx="381000" cy="6586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16" tIns="45709" rIns="91416" bIns="45709"/>
          <a:lstStyle/>
          <a:p>
            <a:pPr eaLnBrk="0" hangingPunct="0"/>
            <a:endParaRPr lang="en-US" sz="1600" b="0">
              <a:solidFill>
                <a:srgbClr val="FFCC99"/>
              </a:solidFill>
              <a:latin typeface="Times New Roman" charset="0"/>
              <a:cs typeface="+mn-cs"/>
            </a:endParaRPr>
          </a:p>
        </p:txBody>
      </p:sp>
      <p:sp>
        <p:nvSpPr>
          <p:cNvPr id="2174029" name="Rectangle 77"/>
          <p:cNvSpPr>
            <a:spLocks noChangeArrowheads="1"/>
          </p:cNvSpPr>
          <p:nvPr/>
        </p:nvSpPr>
        <p:spPr bwMode="auto">
          <a:xfrm>
            <a:off x="1524000" y="1295401"/>
            <a:ext cx="6858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16" tIns="45709" rIns="91416" bIns="45709"/>
          <a:lstStyle/>
          <a:p>
            <a:pPr eaLnBrk="0" hangingPunct="0"/>
            <a:endParaRPr lang="en-US" sz="1600" b="0">
              <a:solidFill>
                <a:srgbClr val="FFCC99"/>
              </a:solidFill>
              <a:latin typeface="Times New Roman" charset="0"/>
              <a:cs typeface="+mn-cs"/>
            </a:endParaRPr>
          </a:p>
        </p:txBody>
      </p:sp>
      <p:sp>
        <p:nvSpPr>
          <p:cNvPr id="2174030" name="Rectangle 7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59050" y="6470650"/>
            <a:ext cx="13462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51" tIns="46026" rIns="92051" bIns="46026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endParaRPr lang="en-US" b="0">
              <a:solidFill>
                <a:srgbClr val="FFCC99"/>
              </a:solidFill>
              <a:latin typeface="Times New Roman" charset="0"/>
              <a:cs typeface="+mn-cs"/>
            </a:endParaRPr>
          </a:p>
        </p:txBody>
      </p:sp>
      <p:sp>
        <p:nvSpPr>
          <p:cNvPr id="2174031" name="Rectangle 7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84625" y="6477001"/>
            <a:ext cx="35401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51" tIns="46026" rIns="92051" bIns="46026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b="0">
              <a:solidFill>
                <a:srgbClr val="FFCC99"/>
              </a:solidFill>
              <a:latin typeface="Times New Roman" charset="0"/>
              <a:cs typeface="+mn-cs"/>
            </a:endParaRPr>
          </a:p>
        </p:txBody>
      </p:sp>
      <p:sp>
        <p:nvSpPr>
          <p:cNvPr id="2174032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477001"/>
            <a:ext cx="125095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51" tIns="46026" rIns="92051" bIns="460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DE2D416-3C96-A445-9908-3B81671B3ABD}" type="slidenum">
              <a:rPr lang="en-US" b="0" smtClean="0">
                <a:solidFill>
                  <a:srgbClr val="FFCC99"/>
                </a:solidFill>
                <a:latin typeface="Times New Roman" charset="0"/>
                <a:cs typeface="+mn-cs"/>
              </a:rPr>
              <a:pPr/>
              <a:t>‹#›</a:t>
            </a:fld>
            <a:endParaRPr lang="en-US" b="0">
              <a:solidFill>
                <a:srgbClr val="FFCC99"/>
              </a:solidFill>
              <a:latin typeface="Times New Roman" charset="0"/>
              <a:cs typeface="+mn-cs"/>
            </a:endParaRPr>
          </a:p>
        </p:txBody>
      </p:sp>
      <p:sp>
        <p:nvSpPr>
          <p:cNvPr id="2174033" name="Rectangle 81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16" tIns="45709" rIns="91416" bIns="45709"/>
          <a:lstStyle/>
          <a:p>
            <a:pPr algn="l"/>
            <a:endParaRPr kumimoji="1" lang="en-US" b="0">
              <a:solidFill>
                <a:srgbClr val="FFCC99"/>
              </a:solidFill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4614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>
    <p:cut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Arial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082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165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25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332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lr>
          <a:srgbClr val="00FFCC"/>
        </a:buClr>
        <a:buSzPct val="70000"/>
        <a:buFont typeface="Wingdings" charset="0"/>
        <a:buChar char="u"/>
        <a:defRPr sz="3200">
          <a:solidFill>
            <a:schemeClr val="tx1"/>
          </a:solidFill>
          <a:latin typeface="Arial"/>
          <a:ea typeface="+mn-ea"/>
          <a:cs typeface="Arial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lr>
          <a:srgbClr val="00FFCC"/>
        </a:buClr>
        <a:buChar char="–"/>
        <a:defRPr sz="2800">
          <a:solidFill>
            <a:schemeClr val="tx1"/>
          </a:solidFill>
          <a:latin typeface="Arial"/>
          <a:ea typeface="+mn-ea"/>
          <a:cs typeface="Arial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lr>
          <a:srgbClr val="00FFCC"/>
        </a:buClr>
        <a:buSzPct val="65000"/>
        <a:buFont typeface="Wingdings" charset="0"/>
        <a:buChar char="t"/>
        <a:defRPr sz="2400">
          <a:solidFill>
            <a:schemeClr val="tx1"/>
          </a:solidFill>
          <a:latin typeface="Arial"/>
          <a:ea typeface="+mn-ea"/>
          <a:cs typeface="Arial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lr>
          <a:srgbClr val="00FFCC"/>
        </a:buClr>
        <a:buChar char="–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 algn="l"/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895600" y="62484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00">
                <a:solidFill>
                  <a:schemeClr val="bg1"/>
                </a:solidFill>
                <a:latin typeface="Times New Roman" charset="0"/>
              </a:defRPr>
            </a:lvl1pPr>
          </a:lstStyle>
          <a:p>
            <a:r>
              <a:rPr lang="en-US" b="0">
                <a:solidFill>
                  <a:srgbClr val="FFFFFF"/>
                </a:solidFill>
              </a:rPr>
              <a:t>Source</a:t>
            </a:r>
            <a:endParaRPr lang="en-US" sz="1400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8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/>
          <a:ea typeface="+mj-ea"/>
          <a:cs typeface="Arial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+mn-ea"/>
          <a:cs typeface="Arial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Arial"/>
          <a:ea typeface="+mn-ea"/>
          <a:cs typeface="Arial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+mn-ea"/>
          <a:cs typeface="Arial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+mn-ea"/>
          <a:cs typeface="Arial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+mn-ea"/>
          <a:cs typeface="Arial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+mn-ea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+mn-ea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+mn-ea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  <a:ea typeface="+mn-ea"/>
        </a:defRPr>
      </a:lvl9pPr>
    </p:bodyStyle>
    <p:otherStyle>
      <a:defPPr>
        <a:defRPr lang="en-US"/>
      </a:defPPr>
      <a:lvl1pPr marL="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>
            <a:extLst>
              <a:ext uri="{FF2B5EF4-FFF2-40B4-BE49-F238E27FC236}">
                <a16:creationId xmlns:a16="http://schemas.microsoft.com/office/drawing/2014/main" id="{95CF3B96-DD5F-7442-AC51-503AACDE1D6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" y="2895600"/>
            <a:ext cx="8534400" cy="1089025"/>
          </a:xfrm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altLang="en-US" sz="9600" b="1">
                <a:solidFill>
                  <a:schemeClr val="bg1"/>
                </a:solidFill>
              </a:rPr>
              <a:t>Spiritual Gifts</a:t>
            </a:r>
            <a:endParaRPr lang="en-US" altLang="en-US" sz="7200" b="1"/>
          </a:p>
        </p:txBody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8832FA26-6B08-054E-8425-0EB9BBA86D9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" y="4114800"/>
            <a:ext cx="5105400" cy="381000"/>
          </a:xfrm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400" b="1">
                <a:solidFill>
                  <a:schemeClr val="bg1"/>
                </a:solidFill>
              </a:rPr>
              <a:t>An Introduction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05970E-EA72-E489-4F98-2D7E9AE6A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52400"/>
            <a:ext cx="7772400" cy="1447800"/>
          </a:xfrm>
          <a:noFill/>
        </p:spPr>
        <p:txBody>
          <a:bodyPr/>
          <a:lstStyle/>
          <a:p>
            <a:r>
              <a:rPr lang="en-US" sz="4800" b="1">
                <a:solidFill>
                  <a:srgbClr val="FFFFFF"/>
                </a:solidFill>
              </a:rPr>
              <a:t>Basic Issues in 1 Cor 12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2188291" name="Text Box 3"/>
          <p:cNvSpPr txBox="1">
            <a:spLocks noChangeArrowheads="1"/>
          </p:cNvSpPr>
          <p:nvPr/>
        </p:nvSpPr>
        <p:spPr bwMode="auto">
          <a:xfrm>
            <a:off x="2209800" y="2125664"/>
            <a:ext cx="4090392" cy="424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9" rIns="91416" bIns="45709">
            <a:spAutoFit/>
          </a:bodyPr>
          <a:lstStyle>
            <a:defPPr>
              <a:defRPr lang="en-US"/>
            </a:defPPr>
            <a:lvl1pPr marL="685800" indent="-685800" algn="l">
              <a:buFont typeface="Arial"/>
              <a:buChar char="•"/>
              <a:defRPr sz="4400">
                <a:solidFill>
                  <a:srgbClr val="FFFF00"/>
                </a:solidFill>
                <a:effectLst>
                  <a:outerShdw blurRad="73025" dist="114300" dir="2700000" algn="tl" rotWithShape="0">
                    <a:srgbClr val="000000">
                      <a:alpha val="88000"/>
                    </a:srgbClr>
                  </a:outerShdw>
                </a:effectLst>
                <a:latin typeface="Sand" charset="0"/>
                <a:cs typeface="Arial" charset="0"/>
              </a:defRPr>
            </a:lvl1pPr>
          </a:lstStyle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73025" dist="114300" dir="2700000" algn="tl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Sand" charset="0"/>
                <a:ea typeface="ＭＳ Ｐゴシック" charset="0"/>
                <a:cs typeface="Arial" charset="0"/>
              </a:rPr>
              <a:t>What</a:t>
            </a:r>
          </a:p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73025" dist="114300" dir="2700000" algn="tl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Sand" charset="0"/>
                <a:ea typeface="ＭＳ Ｐゴシック" charset="0"/>
                <a:cs typeface="Arial" charset="0"/>
              </a:rPr>
              <a:t>Who</a:t>
            </a:r>
          </a:p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73025" dist="114300" dir="2700000" algn="tl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Sand" charset="0"/>
                <a:ea typeface="ＭＳ Ｐゴシック" charset="0"/>
                <a:cs typeface="Arial" charset="0"/>
              </a:rPr>
              <a:t>Where</a:t>
            </a:r>
          </a:p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73025" dist="114300" dir="2700000" algn="tl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Sand" charset="0"/>
                <a:ea typeface="ＭＳ Ｐゴシック" charset="0"/>
                <a:cs typeface="Arial" charset="0"/>
              </a:rPr>
              <a:t>When</a:t>
            </a:r>
          </a:p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73025" dist="114300" dir="2700000" algn="tl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Sand" charset="0"/>
                <a:ea typeface="ＭＳ Ｐゴシック" charset="0"/>
                <a:cs typeface="Arial" charset="0"/>
              </a:rPr>
              <a:t>Why</a:t>
            </a:r>
          </a:p>
        </p:txBody>
      </p:sp>
      <p:sp>
        <p:nvSpPr>
          <p:cNvPr id="2188292" name="Text Box 4"/>
          <p:cNvSpPr txBox="1">
            <a:spLocks noChangeArrowheads="1"/>
          </p:cNvSpPr>
          <p:nvPr/>
        </p:nvSpPr>
        <p:spPr bwMode="auto">
          <a:xfrm>
            <a:off x="8382000" y="76200"/>
            <a:ext cx="685800" cy="46164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>
            <a:lvl1pPr marL="914400" indent="-9144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260475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4775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89075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914400" marR="0" lvl="0" indent="-914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2</a:t>
            </a:r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2188293" name="Oval 5"/>
          <p:cNvSpPr>
            <a:spLocks noChangeArrowheads="1"/>
          </p:cNvSpPr>
          <p:nvPr/>
        </p:nvSpPr>
        <p:spPr bwMode="auto">
          <a:xfrm>
            <a:off x="1828800" y="4725144"/>
            <a:ext cx="3581400" cy="762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6" tIns="45709" rIns="91416" bIns="45709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960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3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16" tIns="45709" rIns="91416" bIns="45709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2192387" name="Group 3"/>
          <p:cNvGrpSpPr>
            <a:grpSpLocks/>
          </p:cNvGrpSpPr>
          <p:nvPr/>
        </p:nvGrpSpPr>
        <p:grpSpPr bwMode="auto">
          <a:xfrm>
            <a:off x="-53970" y="0"/>
            <a:ext cx="9350375" cy="7031038"/>
            <a:chOff x="-34" y="0"/>
            <a:chExt cx="5890" cy="4429"/>
          </a:xfrm>
        </p:grpSpPr>
        <p:sp>
          <p:nvSpPr>
            <p:cNvPr id="2192388" name="Rectangle 4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192389" name="Rectangle 5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</p:grpSp>
      <p:sp>
        <p:nvSpPr>
          <p:cNvPr id="2192390" name="AutoShape 6"/>
          <p:cNvSpPr>
            <a:spLocks noChangeArrowheads="1"/>
          </p:cNvSpPr>
          <p:nvPr/>
        </p:nvSpPr>
        <p:spPr bwMode="auto">
          <a:xfrm>
            <a:off x="2209800" y="1295401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6" tIns="45709" rIns="91416" bIns="45709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92391" name="Text Box 7"/>
          <p:cNvSpPr txBox="1">
            <a:spLocks noChangeArrowheads="1"/>
          </p:cNvSpPr>
          <p:nvPr/>
        </p:nvSpPr>
        <p:spPr bwMode="auto">
          <a:xfrm>
            <a:off x="3581400" y="381003"/>
            <a:ext cx="5562600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92392" name="Text Box 8"/>
          <p:cNvSpPr txBox="1">
            <a:spLocks noChangeArrowheads="1"/>
          </p:cNvSpPr>
          <p:nvPr/>
        </p:nvSpPr>
        <p:spPr bwMode="auto">
          <a:xfrm>
            <a:off x="228600" y="381001"/>
            <a:ext cx="8915400" cy="507830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>
            <a:lvl1pPr marL="919163" indent="-811213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316038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430338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44638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919163" marR="0" lvl="0" indent="-811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1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Now about spiritual gifts, brothers, </a:t>
            </a:r>
            <a:b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I do not want you to be ignorant. </a:t>
            </a:r>
          </a:p>
          <a:p>
            <a:pPr marL="919163" marR="0" lvl="0" indent="-811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You know that when you were pagans, somehow or other you were led astray to mute idols. </a:t>
            </a:r>
          </a:p>
          <a:p>
            <a:pPr marL="919163" marR="0" lvl="0" indent="-811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3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Therefore I tell you that no one who is speaking by the Spirit of God says, </a:t>
            </a:r>
            <a:r>
              <a:rPr kumimoji="0" lang="ru-RU" altLang="ja-JP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"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Jesus is Lord,</a:t>
            </a:r>
            <a:r>
              <a:rPr kumimoji="0" lang="ru-RU" altLang="ja-JP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"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except by the Holy Spirit.</a:t>
            </a:r>
          </a:p>
        </p:txBody>
      </p:sp>
      <p:sp>
        <p:nvSpPr>
          <p:cNvPr id="219239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78564"/>
            <a:ext cx="8229600" cy="523212"/>
          </a:xfrm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Arial"/>
                <a:cs typeface="Arial"/>
              </a:rPr>
              <a:t>1 Corinthians 12:1-3 (NIV)</a:t>
            </a:r>
          </a:p>
        </p:txBody>
      </p:sp>
    </p:spTree>
    <p:extLst>
      <p:ext uri="{BB962C8B-B14F-4D97-AF65-F5344CB8AC3E}">
        <p14:creationId xmlns:p14="http://schemas.microsoft.com/office/powerpoint/2010/main" val="683774548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16" tIns="45709" rIns="91416" bIns="45709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2196483" name="Group 3"/>
          <p:cNvGrpSpPr>
            <a:grpSpLocks/>
          </p:cNvGrpSpPr>
          <p:nvPr/>
        </p:nvGrpSpPr>
        <p:grpSpPr bwMode="auto">
          <a:xfrm>
            <a:off x="-53970" y="0"/>
            <a:ext cx="9350375" cy="7031038"/>
            <a:chOff x="-34" y="0"/>
            <a:chExt cx="5890" cy="4429"/>
          </a:xfrm>
        </p:grpSpPr>
        <p:sp>
          <p:nvSpPr>
            <p:cNvPr id="2196484" name="Rectangle 4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196485" name="Rectangle 5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</p:grpSp>
      <p:grpSp>
        <p:nvGrpSpPr>
          <p:cNvPr id="2196486" name="Group 6"/>
          <p:cNvGrpSpPr>
            <a:grpSpLocks/>
          </p:cNvGrpSpPr>
          <p:nvPr/>
        </p:nvGrpSpPr>
        <p:grpSpPr bwMode="auto">
          <a:xfrm>
            <a:off x="2033588" y="1181100"/>
            <a:ext cx="5219700" cy="5219700"/>
            <a:chOff x="1200" y="696"/>
            <a:chExt cx="3288" cy="3288"/>
          </a:xfrm>
        </p:grpSpPr>
        <p:sp>
          <p:nvSpPr>
            <p:cNvPr id="2196487" name="Oval 7"/>
            <p:cNvSpPr>
              <a:spLocks noChangeArrowheads="1"/>
            </p:cNvSpPr>
            <p:nvPr/>
          </p:nvSpPr>
          <p:spPr bwMode="auto">
            <a:xfrm>
              <a:off x="1200" y="696"/>
              <a:ext cx="3288" cy="32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196488" name="Oval 8"/>
            <p:cNvSpPr>
              <a:spLocks noChangeArrowheads="1"/>
            </p:cNvSpPr>
            <p:nvPr/>
          </p:nvSpPr>
          <p:spPr bwMode="auto">
            <a:xfrm>
              <a:off x="1500" y="996"/>
              <a:ext cx="2688" cy="26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</p:grpSp>
      <p:sp>
        <p:nvSpPr>
          <p:cNvPr id="2196489" name="AutoShape 9"/>
          <p:cNvSpPr>
            <a:spLocks noChangeArrowheads="1"/>
          </p:cNvSpPr>
          <p:nvPr/>
        </p:nvSpPr>
        <p:spPr bwMode="auto">
          <a:xfrm>
            <a:off x="1733551" y="633413"/>
            <a:ext cx="5791200" cy="4749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rgbClr val="660066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6" tIns="45709" rIns="91416" bIns="45709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96490" name="Rectangle 10"/>
          <p:cNvSpPr>
            <a:spLocks noChangeArrowheads="1"/>
          </p:cNvSpPr>
          <p:nvPr/>
        </p:nvSpPr>
        <p:spPr bwMode="auto">
          <a:xfrm rot="1619911">
            <a:off x="4668838" y="4254604"/>
            <a:ext cx="2133600" cy="307768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96491" name="Rectangle 11"/>
          <p:cNvSpPr>
            <a:spLocks noChangeArrowheads="1"/>
          </p:cNvSpPr>
          <p:nvPr/>
        </p:nvSpPr>
        <p:spPr bwMode="auto">
          <a:xfrm rot="-1572683">
            <a:off x="3679577" y="4113316"/>
            <a:ext cx="184646" cy="307768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96492" name="Rectangle 12"/>
          <p:cNvSpPr>
            <a:spLocks noChangeArrowheads="1"/>
          </p:cNvSpPr>
          <p:nvPr/>
        </p:nvSpPr>
        <p:spPr bwMode="auto">
          <a:xfrm rot="5400000">
            <a:off x="4555876" y="2398816"/>
            <a:ext cx="184646" cy="307768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96493" name="AutoShape 13"/>
          <p:cNvSpPr>
            <a:spLocks noChangeArrowheads="1"/>
          </p:cNvSpPr>
          <p:nvPr/>
        </p:nvSpPr>
        <p:spPr bwMode="auto">
          <a:xfrm rot="50350481">
            <a:off x="6060283" y="4738437"/>
            <a:ext cx="1695450" cy="61327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96494" name="Text Box 14"/>
          <p:cNvSpPr txBox="1">
            <a:spLocks noChangeArrowheads="1"/>
          </p:cNvSpPr>
          <p:nvPr/>
        </p:nvSpPr>
        <p:spPr bwMode="auto">
          <a:xfrm>
            <a:off x="4114800" y="2117730"/>
            <a:ext cx="1066800" cy="64632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is</a:t>
            </a:r>
          </a:p>
        </p:txBody>
      </p:sp>
      <p:sp>
        <p:nvSpPr>
          <p:cNvPr id="2196495" name="AutoShape 15"/>
          <p:cNvSpPr>
            <a:spLocks noChangeArrowheads="1"/>
          </p:cNvSpPr>
          <p:nvPr/>
        </p:nvSpPr>
        <p:spPr bwMode="auto">
          <a:xfrm rot="14452042">
            <a:off x="1507337" y="4721768"/>
            <a:ext cx="1747837" cy="61327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96496" name="Text Box 16"/>
          <p:cNvSpPr txBox="1">
            <a:spLocks noChangeArrowheads="1"/>
          </p:cNvSpPr>
          <p:nvPr/>
        </p:nvSpPr>
        <p:spPr bwMode="auto">
          <a:xfrm>
            <a:off x="5608638" y="4030668"/>
            <a:ext cx="1066800" cy="64632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is</a:t>
            </a:r>
          </a:p>
        </p:txBody>
      </p:sp>
      <p:sp>
        <p:nvSpPr>
          <p:cNvPr id="2196497" name="Text Box 17"/>
          <p:cNvSpPr txBox="1">
            <a:spLocks noChangeArrowheads="1"/>
          </p:cNvSpPr>
          <p:nvPr/>
        </p:nvSpPr>
        <p:spPr bwMode="auto">
          <a:xfrm>
            <a:off x="2667001" y="4030668"/>
            <a:ext cx="1066800" cy="64632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is</a:t>
            </a:r>
          </a:p>
        </p:txBody>
      </p:sp>
      <p:sp>
        <p:nvSpPr>
          <p:cNvPr id="2196498" name="Text Box 18"/>
          <p:cNvSpPr txBox="1">
            <a:spLocks noChangeArrowheads="1"/>
          </p:cNvSpPr>
          <p:nvPr/>
        </p:nvSpPr>
        <p:spPr bwMode="auto">
          <a:xfrm>
            <a:off x="1905000" y="4708529"/>
            <a:ext cx="1828800" cy="64632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Son</a:t>
            </a:r>
          </a:p>
        </p:txBody>
      </p:sp>
      <p:sp>
        <p:nvSpPr>
          <p:cNvPr id="2196499" name="AutoShape 19"/>
          <p:cNvSpPr>
            <a:spLocks noChangeArrowheads="1"/>
          </p:cNvSpPr>
          <p:nvPr/>
        </p:nvSpPr>
        <p:spPr bwMode="auto">
          <a:xfrm>
            <a:off x="3624264" y="1115762"/>
            <a:ext cx="2016125" cy="613277"/>
          </a:xfrm>
          <a:prstGeom prst="triangle">
            <a:avLst>
              <a:gd name="adj" fmla="val 50977"/>
            </a:avLst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2196500" name="Group 20"/>
          <p:cNvGrpSpPr>
            <a:grpSpLocks/>
          </p:cNvGrpSpPr>
          <p:nvPr/>
        </p:nvGrpSpPr>
        <p:grpSpPr bwMode="auto">
          <a:xfrm>
            <a:off x="3629025" y="2862263"/>
            <a:ext cx="1981200" cy="1752600"/>
            <a:chOff x="2286" y="1803"/>
            <a:chExt cx="1248" cy="1104"/>
          </a:xfrm>
        </p:grpSpPr>
        <p:sp>
          <p:nvSpPr>
            <p:cNvPr id="2196501" name="AutoShape 21"/>
            <p:cNvSpPr>
              <a:spLocks noChangeArrowheads="1"/>
            </p:cNvSpPr>
            <p:nvPr/>
          </p:nvSpPr>
          <p:spPr bwMode="auto">
            <a:xfrm>
              <a:off x="2286" y="1803"/>
              <a:ext cx="1248" cy="1104"/>
            </a:xfrm>
            <a:prstGeom prst="irregularSeal1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66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CC0000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196502" name="Text Box 22"/>
            <p:cNvSpPr txBox="1">
              <a:spLocks noChangeArrowheads="1"/>
            </p:cNvSpPr>
            <p:nvPr/>
          </p:nvSpPr>
          <p:spPr bwMode="auto">
            <a:xfrm>
              <a:off x="2448" y="2112"/>
              <a:ext cx="864" cy="40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GOD</a:t>
              </a:r>
            </a:p>
          </p:txBody>
        </p:sp>
      </p:grpSp>
      <p:sp>
        <p:nvSpPr>
          <p:cNvPr id="2196503" name="Text Box 23"/>
          <p:cNvSpPr txBox="1">
            <a:spLocks noChangeArrowheads="1"/>
          </p:cNvSpPr>
          <p:nvPr/>
        </p:nvSpPr>
        <p:spPr bwMode="auto">
          <a:xfrm>
            <a:off x="3714750" y="1508129"/>
            <a:ext cx="1828800" cy="64632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Father</a:t>
            </a:r>
          </a:p>
        </p:txBody>
      </p:sp>
      <p:sp>
        <p:nvSpPr>
          <p:cNvPr id="2196504" name="Text Box 24"/>
          <p:cNvSpPr txBox="1">
            <a:spLocks noChangeArrowheads="1"/>
          </p:cNvSpPr>
          <p:nvPr/>
        </p:nvSpPr>
        <p:spPr bwMode="auto">
          <a:xfrm>
            <a:off x="5486400" y="4708529"/>
            <a:ext cx="1828800" cy="64632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Spirit</a:t>
            </a:r>
          </a:p>
        </p:txBody>
      </p:sp>
      <p:sp>
        <p:nvSpPr>
          <p:cNvPr id="2196505" name="WordArt 25"/>
          <p:cNvSpPr>
            <a:spLocks noChangeArrowheads="1" noChangeShapeType="1" noTextEdit="1"/>
          </p:cNvSpPr>
          <p:nvPr/>
        </p:nvSpPr>
        <p:spPr bwMode="auto">
          <a:xfrm rot="-3731304">
            <a:off x="2125663" y="2557467"/>
            <a:ext cx="1066800" cy="2762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spcFirstLastPara="1" wrap="none" lIns="91416" tIns="45709" rIns="91416" bIns="45709" fromWordArt="1">
            <a:prstTxWarp prst="textArchUp">
              <a:avLst>
                <a:gd name="adj" fmla="val 1080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is not</a:t>
            </a:r>
          </a:p>
        </p:txBody>
      </p:sp>
      <p:sp>
        <p:nvSpPr>
          <p:cNvPr id="2196506" name="WordArt 26"/>
          <p:cNvSpPr>
            <a:spLocks noChangeArrowheads="1" noChangeShapeType="1" noTextEdit="1"/>
          </p:cNvSpPr>
          <p:nvPr/>
        </p:nvSpPr>
        <p:spPr bwMode="auto">
          <a:xfrm rot="3668274">
            <a:off x="6086476" y="2557467"/>
            <a:ext cx="1066800" cy="2762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spcFirstLastPara="1" wrap="none" lIns="91416" tIns="45709" rIns="91416" bIns="45709" fromWordArt="1">
            <a:prstTxWarp prst="textArchUp">
              <a:avLst>
                <a:gd name="adj" fmla="val 1080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is not</a:t>
            </a:r>
          </a:p>
        </p:txBody>
      </p:sp>
      <p:sp>
        <p:nvSpPr>
          <p:cNvPr id="2196507" name="WordArt 27"/>
          <p:cNvSpPr>
            <a:spLocks noChangeArrowheads="1" noChangeShapeType="1" noTextEdit="1"/>
          </p:cNvSpPr>
          <p:nvPr/>
        </p:nvSpPr>
        <p:spPr bwMode="auto">
          <a:xfrm>
            <a:off x="4052893" y="5972175"/>
            <a:ext cx="1119187" cy="204788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spcFirstLastPara="1" wrap="none" lIns="91416" tIns="45709" rIns="91416" bIns="45709" fromWordArt="1">
            <a:prstTxWarp prst="textArchDown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is not</a:t>
            </a:r>
          </a:p>
        </p:txBody>
      </p:sp>
      <p:sp>
        <p:nvSpPr>
          <p:cNvPr id="2196508" name="Text Box 28"/>
          <p:cNvSpPr txBox="1">
            <a:spLocks noChangeArrowheads="1"/>
          </p:cNvSpPr>
          <p:nvPr/>
        </p:nvSpPr>
        <p:spPr bwMode="auto">
          <a:xfrm>
            <a:off x="0" y="6553205"/>
            <a:ext cx="5943600" cy="2769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H. Wayne House, </a:t>
            </a: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Charts of Christian Theology and Doctrine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, 45</a:t>
            </a:r>
          </a:p>
        </p:txBody>
      </p:sp>
      <p:sp>
        <p:nvSpPr>
          <p:cNvPr id="2196509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229600" cy="1143000"/>
          </a:xfrm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sz="3600" b="1" i="1" dirty="0">
                <a:solidFill>
                  <a:schemeClr val="bg1"/>
                </a:solidFill>
                <a:latin typeface="Arial"/>
                <a:cs typeface="Arial"/>
              </a:rPr>
              <a:t>II. Our different gifts are united in the </a:t>
            </a:r>
            <a:r>
              <a:rPr lang="en-US" sz="3600" b="1" i="1" dirty="0">
                <a:solidFill>
                  <a:srgbClr val="FFFF00"/>
                </a:solidFill>
                <a:latin typeface="Arial"/>
                <a:cs typeface="Arial"/>
              </a:rPr>
              <a:t>triune</a:t>
            </a:r>
            <a:r>
              <a:rPr lang="en-US" sz="3600" b="1" i="1" dirty="0">
                <a:solidFill>
                  <a:schemeClr val="bg1"/>
                </a:solidFill>
                <a:latin typeface="Arial"/>
                <a:cs typeface="Arial"/>
              </a:rPr>
              <a:t> God (12:4-6).</a:t>
            </a:r>
            <a:endParaRPr lang="en-US"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38858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6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6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650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5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16" tIns="45709" rIns="91416" bIns="45709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2198531" name="Group 3"/>
          <p:cNvGrpSpPr>
            <a:grpSpLocks/>
          </p:cNvGrpSpPr>
          <p:nvPr/>
        </p:nvGrpSpPr>
        <p:grpSpPr bwMode="auto">
          <a:xfrm>
            <a:off x="-53970" y="0"/>
            <a:ext cx="9350375" cy="7031038"/>
            <a:chOff x="-34" y="0"/>
            <a:chExt cx="5890" cy="4429"/>
          </a:xfrm>
        </p:grpSpPr>
        <p:sp>
          <p:nvSpPr>
            <p:cNvPr id="2198532" name="Rectangle 4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198533" name="Rectangle 5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</p:grpSp>
      <p:sp>
        <p:nvSpPr>
          <p:cNvPr id="2198534" name="AutoShape 6"/>
          <p:cNvSpPr>
            <a:spLocks noChangeArrowheads="1"/>
          </p:cNvSpPr>
          <p:nvPr/>
        </p:nvSpPr>
        <p:spPr bwMode="auto">
          <a:xfrm>
            <a:off x="2209800" y="1295401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6" tIns="45709" rIns="91416" bIns="45709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98535" name="Text Box 7"/>
          <p:cNvSpPr txBox="1">
            <a:spLocks noChangeArrowheads="1"/>
          </p:cNvSpPr>
          <p:nvPr/>
        </p:nvSpPr>
        <p:spPr bwMode="auto">
          <a:xfrm>
            <a:off x="3581400" y="381003"/>
            <a:ext cx="5562600" cy="4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98536" name="Text Box 8"/>
          <p:cNvSpPr txBox="1">
            <a:spLocks noChangeArrowheads="1"/>
          </p:cNvSpPr>
          <p:nvPr/>
        </p:nvSpPr>
        <p:spPr bwMode="auto">
          <a:xfrm>
            <a:off x="381001" y="212727"/>
            <a:ext cx="8153400" cy="397031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There are different kinds of gifts,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	but the same 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Spirit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There are different kinds of service,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	but the same 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Lord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There are different kinds of working,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	but the same 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God</a:t>
            </a: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works all of them in all men.</a:t>
            </a:r>
          </a:p>
        </p:txBody>
      </p:sp>
      <p:sp>
        <p:nvSpPr>
          <p:cNvPr id="219853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78564"/>
            <a:ext cx="8229600" cy="523212"/>
          </a:xfrm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Arial"/>
                <a:cs typeface="Arial"/>
              </a:rPr>
              <a:t>1 Corinthians 12:4-6 (NIV)</a:t>
            </a:r>
          </a:p>
        </p:txBody>
      </p:sp>
    </p:spTree>
    <p:extLst>
      <p:ext uri="{BB962C8B-B14F-4D97-AF65-F5344CB8AC3E}">
        <p14:creationId xmlns:p14="http://schemas.microsoft.com/office/powerpoint/2010/main" val="3758551391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5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16" tIns="45709" rIns="91416" bIns="45709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2200579" name="Group 3"/>
          <p:cNvGrpSpPr>
            <a:grpSpLocks/>
          </p:cNvGrpSpPr>
          <p:nvPr/>
        </p:nvGrpSpPr>
        <p:grpSpPr bwMode="auto">
          <a:xfrm>
            <a:off x="-53970" y="0"/>
            <a:ext cx="9350375" cy="7031038"/>
            <a:chOff x="-34" y="0"/>
            <a:chExt cx="5890" cy="4429"/>
          </a:xfrm>
        </p:grpSpPr>
        <p:sp>
          <p:nvSpPr>
            <p:cNvPr id="2200580" name="Rectangle 4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200581" name="Rectangle 5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</p:grpSp>
      <p:grpSp>
        <p:nvGrpSpPr>
          <p:cNvPr id="2200582" name="Group 6"/>
          <p:cNvGrpSpPr>
            <a:grpSpLocks/>
          </p:cNvGrpSpPr>
          <p:nvPr/>
        </p:nvGrpSpPr>
        <p:grpSpPr bwMode="auto">
          <a:xfrm>
            <a:off x="2033588" y="1181100"/>
            <a:ext cx="5219700" cy="5219700"/>
            <a:chOff x="1200" y="696"/>
            <a:chExt cx="3288" cy="3288"/>
          </a:xfrm>
        </p:grpSpPr>
        <p:sp>
          <p:nvSpPr>
            <p:cNvPr id="2200583" name="Oval 7"/>
            <p:cNvSpPr>
              <a:spLocks noChangeArrowheads="1"/>
            </p:cNvSpPr>
            <p:nvPr/>
          </p:nvSpPr>
          <p:spPr bwMode="auto">
            <a:xfrm>
              <a:off x="1200" y="696"/>
              <a:ext cx="3288" cy="32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200584" name="Oval 8"/>
            <p:cNvSpPr>
              <a:spLocks noChangeArrowheads="1"/>
            </p:cNvSpPr>
            <p:nvPr/>
          </p:nvSpPr>
          <p:spPr bwMode="auto">
            <a:xfrm>
              <a:off x="1500" y="996"/>
              <a:ext cx="2688" cy="26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</p:grpSp>
      <p:sp>
        <p:nvSpPr>
          <p:cNvPr id="2200585" name="AutoShape 9"/>
          <p:cNvSpPr>
            <a:spLocks noChangeArrowheads="1"/>
          </p:cNvSpPr>
          <p:nvPr/>
        </p:nvSpPr>
        <p:spPr bwMode="auto">
          <a:xfrm>
            <a:off x="1733551" y="633413"/>
            <a:ext cx="5791200" cy="4749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rgbClr val="660066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6" tIns="45709" rIns="91416" bIns="45709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00586" name="Rectangle 10"/>
          <p:cNvSpPr>
            <a:spLocks noChangeArrowheads="1"/>
          </p:cNvSpPr>
          <p:nvPr/>
        </p:nvSpPr>
        <p:spPr bwMode="auto">
          <a:xfrm rot="1619911">
            <a:off x="4668838" y="4254604"/>
            <a:ext cx="2133600" cy="307768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00587" name="Rectangle 11"/>
          <p:cNvSpPr>
            <a:spLocks noChangeArrowheads="1"/>
          </p:cNvSpPr>
          <p:nvPr/>
        </p:nvSpPr>
        <p:spPr bwMode="auto">
          <a:xfrm rot="-1572683">
            <a:off x="3679577" y="4113316"/>
            <a:ext cx="184646" cy="307768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00588" name="Rectangle 12"/>
          <p:cNvSpPr>
            <a:spLocks noChangeArrowheads="1"/>
          </p:cNvSpPr>
          <p:nvPr/>
        </p:nvSpPr>
        <p:spPr bwMode="auto">
          <a:xfrm rot="5400000">
            <a:off x="4555876" y="2398816"/>
            <a:ext cx="184646" cy="307768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00589" name="AutoShape 13"/>
          <p:cNvSpPr>
            <a:spLocks noChangeArrowheads="1"/>
          </p:cNvSpPr>
          <p:nvPr/>
        </p:nvSpPr>
        <p:spPr bwMode="auto">
          <a:xfrm rot="50350481">
            <a:off x="6060283" y="4738437"/>
            <a:ext cx="1695450" cy="61327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00590" name="Text Box 14"/>
          <p:cNvSpPr txBox="1">
            <a:spLocks noChangeArrowheads="1"/>
          </p:cNvSpPr>
          <p:nvPr/>
        </p:nvSpPr>
        <p:spPr bwMode="auto">
          <a:xfrm>
            <a:off x="4114800" y="2117730"/>
            <a:ext cx="1066800" cy="64632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is</a:t>
            </a:r>
          </a:p>
        </p:txBody>
      </p:sp>
      <p:sp>
        <p:nvSpPr>
          <p:cNvPr id="2200591" name="AutoShape 15"/>
          <p:cNvSpPr>
            <a:spLocks noChangeArrowheads="1"/>
          </p:cNvSpPr>
          <p:nvPr/>
        </p:nvSpPr>
        <p:spPr bwMode="auto">
          <a:xfrm rot="14452042">
            <a:off x="1507337" y="4721768"/>
            <a:ext cx="1747837" cy="61327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00592" name="Text Box 16"/>
          <p:cNvSpPr txBox="1">
            <a:spLocks noChangeArrowheads="1"/>
          </p:cNvSpPr>
          <p:nvPr/>
        </p:nvSpPr>
        <p:spPr bwMode="auto">
          <a:xfrm>
            <a:off x="5608638" y="4030668"/>
            <a:ext cx="1066800" cy="64632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is</a:t>
            </a:r>
          </a:p>
        </p:txBody>
      </p:sp>
      <p:sp>
        <p:nvSpPr>
          <p:cNvPr id="2200593" name="Text Box 17"/>
          <p:cNvSpPr txBox="1">
            <a:spLocks noChangeArrowheads="1"/>
          </p:cNvSpPr>
          <p:nvPr/>
        </p:nvSpPr>
        <p:spPr bwMode="auto">
          <a:xfrm>
            <a:off x="2667001" y="4030668"/>
            <a:ext cx="1066800" cy="64632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is</a:t>
            </a:r>
          </a:p>
        </p:txBody>
      </p:sp>
      <p:sp>
        <p:nvSpPr>
          <p:cNvPr id="2200594" name="Text Box 18"/>
          <p:cNvSpPr txBox="1">
            <a:spLocks noChangeArrowheads="1"/>
          </p:cNvSpPr>
          <p:nvPr/>
        </p:nvSpPr>
        <p:spPr bwMode="auto">
          <a:xfrm>
            <a:off x="1905000" y="4708529"/>
            <a:ext cx="1828800" cy="64632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Son</a:t>
            </a:r>
          </a:p>
        </p:txBody>
      </p:sp>
      <p:sp>
        <p:nvSpPr>
          <p:cNvPr id="2200595" name="AutoShape 19"/>
          <p:cNvSpPr>
            <a:spLocks noChangeArrowheads="1"/>
          </p:cNvSpPr>
          <p:nvPr/>
        </p:nvSpPr>
        <p:spPr bwMode="auto">
          <a:xfrm>
            <a:off x="3624264" y="1115762"/>
            <a:ext cx="2016125" cy="613277"/>
          </a:xfrm>
          <a:prstGeom prst="triangle">
            <a:avLst>
              <a:gd name="adj" fmla="val 50977"/>
            </a:avLst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2200596" name="Group 20"/>
          <p:cNvGrpSpPr>
            <a:grpSpLocks/>
          </p:cNvGrpSpPr>
          <p:nvPr/>
        </p:nvGrpSpPr>
        <p:grpSpPr bwMode="auto">
          <a:xfrm>
            <a:off x="3629025" y="2862263"/>
            <a:ext cx="1981200" cy="1752600"/>
            <a:chOff x="2286" y="1803"/>
            <a:chExt cx="1248" cy="1104"/>
          </a:xfrm>
        </p:grpSpPr>
        <p:sp>
          <p:nvSpPr>
            <p:cNvPr id="2200597" name="AutoShape 21"/>
            <p:cNvSpPr>
              <a:spLocks noChangeArrowheads="1"/>
            </p:cNvSpPr>
            <p:nvPr/>
          </p:nvSpPr>
          <p:spPr bwMode="auto">
            <a:xfrm>
              <a:off x="2286" y="1803"/>
              <a:ext cx="1248" cy="1104"/>
            </a:xfrm>
            <a:prstGeom prst="irregularSeal1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66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CC0000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200598" name="Text Box 22"/>
            <p:cNvSpPr txBox="1">
              <a:spLocks noChangeArrowheads="1"/>
            </p:cNvSpPr>
            <p:nvPr/>
          </p:nvSpPr>
          <p:spPr bwMode="auto">
            <a:xfrm>
              <a:off x="2448" y="2112"/>
              <a:ext cx="864" cy="40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GOD</a:t>
              </a:r>
            </a:p>
          </p:txBody>
        </p:sp>
      </p:grpSp>
      <p:sp>
        <p:nvSpPr>
          <p:cNvPr id="2200599" name="Text Box 23"/>
          <p:cNvSpPr txBox="1">
            <a:spLocks noChangeArrowheads="1"/>
          </p:cNvSpPr>
          <p:nvPr/>
        </p:nvSpPr>
        <p:spPr bwMode="auto">
          <a:xfrm>
            <a:off x="3714750" y="1508129"/>
            <a:ext cx="1828800" cy="64632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Father</a:t>
            </a:r>
          </a:p>
        </p:txBody>
      </p:sp>
      <p:sp>
        <p:nvSpPr>
          <p:cNvPr id="2200600" name="Text Box 24"/>
          <p:cNvSpPr txBox="1">
            <a:spLocks noChangeArrowheads="1"/>
          </p:cNvSpPr>
          <p:nvPr/>
        </p:nvSpPr>
        <p:spPr bwMode="auto">
          <a:xfrm>
            <a:off x="5486400" y="4708529"/>
            <a:ext cx="1828800" cy="64632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Spirit</a:t>
            </a:r>
          </a:p>
        </p:txBody>
      </p:sp>
      <p:sp>
        <p:nvSpPr>
          <p:cNvPr id="2200601" name="WordArt 25"/>
          <p:cNvSpPr>
            <a:spLocks noChangeArrowheads="1" noChangeShapeType="1" noTextEdit="1"/>
          </p:cNvSpPr>
          <p:nvPr/>
        </p:nvSpPr>
        <p:spPr bwMode="auto">
          <a:xfrm rot="-3731304">
            <a:off x="2125663" y="2557467"/>
            <a:ext cx="1066800" cy="2762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spcFirstLastPara="1" wrap="none" lIns="91416" tIns="45709" rIns="91416" bIns="45709" fromWordArt="1">
            <a:prstTxWarp prst="textArchUp">
              <a:avLst>
                <a:gd name="adj" fmla="val 1080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is not</a:t>
            </a:r>
          </a:p>
        </p:txBody>
      </p:sp>
      <p:sp>
        <p:nvSpPr>
          <p:cNvPr id="2200602" name="WordArt 26"/>
          <p:cNvSpPr>
            <a:spLocks noChangeArrowheads="1" noChangeShapeType="1" noTextEdit="1"/>
          </p:cNvSpPr>
          <p:nvPr/>
        </p:nvSpPr>
        <p:spPr bwMode="auto">
          <a:xfrm rot="3668274">
            <a:off x="6086476" y="2557467"/>
            <a:ext cx="1066800" cy="2762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spcFirstLastPara="1" wrap="none" lIns="91416" tIns="45709" rIns="91416" bIns="45709" fromWordArt="1">
            <a:prstTxWarp prst="textArchUp">
              <a:avLst>
                <a:gd name="adj" fmla="val 1080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is not</a:t>
            </a:r>
          </a:p>
        </p:txBody>
      </p:sp>
      <p:sp>
        <p:nvSpPr>
          <p:cNvPr id="2200603" name="WordArt 27"/>
          <p:cNvSpPr>
            <a:spLocks noChangeArrowheads="1" noChangeShapeType="1" noTextEdit="1"/>
          </p:cNvSpPr>
          <p:nvPr/>
        </p:nvSpPr>
        <p:spPr bwMode="auto">
          <a:xfrm>
            <a:off x="4052893" y="5972175"/>
            <a:ext cx="1119187" cy="204788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spcFirstLastPara="1" wrap="none" lIns="91416" tIns="45709" rIns="91416" bIns="45709" fromWordArt="1">
            <a:prstTxWarp prst="textArchDown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is not</a:t>
            </a:r>
          </a:p>
        </p:txBody>
      </p:sp>
      <p:sp>
        <p:nvSpPr>
          <p:cNvPr id="2200604" name="Text Box 28"/>
          <p:cNvSpPr txBox="1">
            <a:spLocks noChangeArrowheads="1"/>
          </p:cNvSpPr>
          <p:nvPr/>
        </p:nvSpPr>
        <p:spPr bwMode="auto">
          <a:xfrm>
            <a:off x="0" y="6553205"/>
            <a:ext cx="5943600" cy="27699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H. Wayne House, </a:t>
            </a: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Charts of Christian Theology and Doctrine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, 45</a:t>
            </a:r>
          </a:p>
        </p:txBody>
      </p:sp>
      <p:sp>
        <p:nvSpPr>
          <p:cNvPr id="2200605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5867400" y="5562601"/>
            <a:ext cx="3276600" cy="762000"/>
          </a:xfrm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b="1" i="1">
                <a:solidFill>
                  <a:schemeClr val="bg1"/>
                </a:solidFill>
                <a:latin typeface="Arial"/>
                <a:cs typeface="Arial"/>
              </a:rPr>
              <a:t>GIVES</a:t>
            </a:r>
            <a:endParaRPr lang="en-US" sz="4800">
              <a:latin typeface="Arial"/>
              <a:cs typeface="Arial"/>
            </a:endParaRPr>
          </a:p>
        </p:txBody>
      </p:sp>
      <p:sp>
        <p:nvSpPr>
          <p:cNvPr id="2200606" name="Oval 30"/>
          <p:cNvSpPr>
            <a:spLocks noChangeArrowheads="1"/>
          </p:cNvSpPr>
          <p:nvPr/>
        </p:nvSpPr>
        <p:spPr bwMode="auto">
          <a:xfrm>
            <a:off x="5562600" y="4343400"/>
            <a:ext cx="3581400" cy="2514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6" tIns="45709" rIns="91416" bIns="45709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00607" name="Text Box 31"/>
          <p:cNvSpPr txBox="1">
            <a:spLocks noChangeArrowheads="1"/>
          </p:cNvSpPr>
          <p:nvPr/>
        </p:nvSpPr>
        <p:spPr bwMode="auto">
          <a:xfrm>
            <a:off x="381001" y="212729"/>
            <a:ext cx="8153400" cy="1200321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ja-JP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"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There are different kinds of gifts,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	but the same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Spirit</a:t>
            </a:r>
            <a:r>
              <a:rPr kumimoji="0" lang="ru-RU" altLang="ja-JP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"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(12:4).</a:t>
            </a:r>
          </a:p>
        </p:txBody>
      </p:sp>
    </p:spTree>
    <p:extLst>
      <p:ext uri="{BB962C8B-B14F-4D97-AF65-F5344CB8AC3E}">
        <p14:creationId xmlns:p14="http://schemas.microsoft.com/office/powerpoint/2010/main" val="42505623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0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060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9" descr="roman column 2">
            <a:extLst>
              <a:ext uri="{FF2B5EF4-FFF2-40B4-BE49-F238E27FC236}">
                <a16:creationId xmlns:a16="http://schemas.microsoft.com/office/drawing/2014/main" id="{C5E71B1A-5F4E-DF41-A9AC-8F8312899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r="6976"/>
          <a:stretch>
            <a:fillRect/>
          </a:stretch>
        </p:blipFill>
        <p:spPr bwMode="auto">
          <a:xfrm>
            <a:off x="4572000" y="0"/>
            <a:ext cx="137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37" name="Text Box 13">
            <a:extLst>
              <a:ext uri="{FF2B5EF4-FFF2-40B4-BE49-F238E27FC236}">
                <a16:creationId xmlns:a16="http://schemas.microsoft.com/office/drawing/2014/main" id="{1BE2F3D5-E70F-F040-9CEA-77DC73817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en-US" altLang="en-US" b="1" i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1438" name="Text Box 14">
            <a:extLst>
              <a:ext uri="{FF2B5EF4-FFF2-40B4-BE49-F238E27FC236}">
                <a16:creationId xmlns:a16="http://schemas.microsoft.com/office/drawing/2014/main" id="{0BE1611A-C68A-CC40-9601-266863E5A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279525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u="sng">
                <a:solidFill>
                  <a:schemeClr val="bg1"/>
                </a:solidFill>
                <a:latin typeface="Arial" panose="020B0604020202020204" pitchFamily="34" charset="0"/>
              </a:rPr>
              <a:t>Issue</a:t>
            </a:r>
            <a:endParaRPr lang="en-US" altLang="en-US" sz="3200" b="1" i="1" u="sng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1439" name="Text Box 15">
            <a:extLst>
              <a:ext uri="{FF2B5EF4-FFF2-40B4-BE49-F238E27FC236}">
                <a16:creationId xmlns:a16="http://schemas.microsoft.com/office/drawing/2014/main" id="{160B4DF8-C76B-0641-A9A0-3761619F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270125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</a:rPr>
              <a:t>Who has?</a:t>
            </a:r>
            <a:endParaRPr lang="en-US" altLang="en-US" sz="2800" b="1" i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1440" name="Text Box 16">
            <a:extLst>
              <a:ext uri="{FF2B5EF4-FFF2-40B4-BE49-F238E27FC236}">
                <a16:creationId xmlns:a16="http://schemas.microsoft.com/office/drawing/2014/main" id="{D59A48BA-B041-7A42-BF7A-FC7596114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3260725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How got?</a:t>
            </a:r>
          </a:p>
        </p:txBody>
      </p:sp>
      <p:sp>
        <p:nvSpPr>
          <p:cNvPr id="231441" name="Text Box 17">
            <a:extLst>
              <a:ext uri="{FF2B5EF4-FFF2-40B4-BE49-F238E27FC236}">
                <a16:creationId xmlns:a16="http://schemas.microsoft.com/office/drawing/2014/main" id="{75AC27A1-39E6-CC4B-9F2F-BF2DD1BCE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426720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When got?</a:t>
            </a:r>
          </a:p>
        </p:txBody>
      </p:sp>
      <p:sp>
        <p:nvSpPr>
          <p:cNvPr id="231442" name="Text Box 18">
            <a:extLst>
              <a:ext uri="{FF2B5EF4-FFF2-40B4-BE49-F238E27FC236}">
                <a16:creationId xmlns:a16="http://schemas.microsoft.com/office/drawing/2014/main" id="{07D1E3FE-F048-C94F-9734-A4F856F96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52578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Who benefits?</a:t>
            </a:r>
          </a:p>
        </p:txBody>
      </p:sp>
      <p:sp>
        <p:nvSpPr>
          <p:cNvPr id="231428" name="Text Box 4">
            <a:extLst>
              <a:ext uri="{FF2B5EF4-FFF2-40B4-BE49-F238E27FC236}">
                <a16:creationId xmlns:a16="http://schemas.microsoft.com/office/drawing/2014/main" id="{4C03161A-C144-F841-95EC-4C20F100C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279525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u="sng">
                <a:solidFill>
                  <a:schemeClr val="bg1"/>
                </a:solidFill>
                <a:latin typeface="Arial" panose="020B0604020202020204" pitchFamily="34" charset="0"/>
              </a:rPr>
              <a:t>Gifts</a:t>
            </a:r>
            <a:endParaRPr lang="en-US" altLang="en-US" sz="3200" b="1" i="1" u="sng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1430" name="Text Box 6">
            <a:extLst>
              <a:ext uri="{FF2B5EF4-FFF2-40B4-BE49-F238E27FC236}">
                <a16:creationId xmlns:a16="http://schemas.microsoft.com/office/drawing/2014/main" id="{B05C7A2E-8FBF-E649-983E-E63F95E07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257425"/>
            <a:ext cx="373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</a:rPr>
              <a:t>Christians only</a:t>
            </a:r>
            <a:endParaRPr lang="en-US" altLang="en-US" sz="2800" b="1" i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1432" name="Text Box 8">
            <a:extLst>
              <a:ext uri="{FF2B5EF4-FFF2-40B4-BE49-F238E27FC236}">
                <a16:creationId xmlns:a16="http://schemas.microsoft.com/office/drawing/2014/main" id="{1BC1405B-2CEE-F046-B721-88B37F416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260725"/>
            <a:ext cx="373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</a:rPr>
              <a:t>Grace</a:t>
            </a:r>
            <a:endParaRPr lang="en-US" altLang="en-US" sz="2800" b="1" i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1434" name="Text Box 10">
            <a:extLst>
              <a:ext uri="{FF2B5EF4-FFF2-40B4-BE49-F238E27FC236}">
                <a16:creationId xmlns:a16="http://schemas.microsoft.com/office/drawing/2014/main" id="{BF57208C-B4AF-724A-A39D-6DD7172C8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267200"/>
            <a:ext cx="373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</a:rPr>
              <a:t>New birth</a:t>
            </a:r>
            <a:endParaRPr lang="en-US" altLang="en-US" sz="2800" b="1" i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1436" name="Text Box 12">
            <a:extLst>
              <a:ext uri="{FF2B5EF4-FFF2-40B4-BE49-F238E27FC236}">
                <a16:creationId xmlns:a16="http://schemas.microsoft.com/office/drawing/2014/main" id="{40862927-5C73-CF49-8F1D-450A6360B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257800"/>
            <a:ext cx="373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</a:rPr>
              <a:t>Church</a:t>
            </a:r>
            <a:endParaRPr lang="en-US" altLang="en-US" sz="2800" b="1" i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EB03B817-D4BF-3847-A27E-82D8A48DB8C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228600" y="457200"/>
            <a:ext cx="9372600" cy="7620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Talents versus Gifts</a:t>
            </a:r>
            <a:endParaRPr lang="en-US" altLang="en-US"/>
          </a:p>
        </p:txBody>
      </p:sp>
      <p:sp>
        <p:nvSpPr>
          <p:cNvPr id="231426" name="Text Box 2">
            <a:extLst>
              <a:ext uri="{FF2B5EF4-FFF2-40B4-BE49-F238E27FC236}">
                <a16:creationId xmlns:a16="http://schemas.microsoft.com/office/drawing/2014/main" id="{063A2F3B-18AF-6842-BF57-6BA115932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295400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4000" b="1" u="sng">
                <a:solidFill>
                  <a:schemeClr val="bg1"/>
                </a:solidFill>
                <a:latin typeface="Arial" panose="020B0604020202020204" pitchFamily="34" charset="0"/>
              </a:rPr>
              <a:t>Talents</a:t>
            </a:r>
            <a:endParaRPr lang="en-US" altLang="en-US" sz="3200" b="1" i="1" u="sng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1429" name="Text Box 5">
            <a:extLst>
              <a:ext uri="{FF2B5EF4-FFF2-40B4-BE49-F238E27FC236}">
                <a16:creationId xmlns:a16="http://schemas.microsoft.com/office/drawing/2014/main" id="{4CF6BDF6-FA15-F448-B286-8C9AD0489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2860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</a:rPr>
              <a:t>All</a:t>
            </a:r>
            <a:endParaRPr lang="en-US" altLang="en-US" sz="2800" b="1" i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1431" name="Text Box 7">
            <a:extLst>
              <a:ext uri="{FF2B5EF4-FFF2-40B4-BE49-F238E27FC236}">
                <a16:creationId xmlns:a16="http://schemas.microsoft.com/office/drawing/2014/main" id="{1F007D13-3662-0F48-A7F5-D4861C5B8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276600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</a:rPr>
              <a:t>Work</a:t>
            </a:r>
            <a:endParaRPr lang="en-US" altLang="en-US" sz="2800" b="1" i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1433" name="Text Box 9">
            <a:extLst>
              <a:ext uri="{FF2B5EF4-FFF2-40B4-BE49-F238E27FC236}">
                <a16:creationId xmlns:a16="http://schemas.microsoft.com/office/drawing/2014/main" id="{CE63B8FE-5432-9C4C-A29B-B368CA7E6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283075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</a:rPr>
              <a:t>Varies</a:t>
            </a:r>
            <a:endParaRPr lang="en-US" altLang="en-US" sz="2800" b="1" i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1435" name="Text Box 11">
            <a:extLst>
              <a:ext uri="{FF2B5EF4-FFF2-40B4-BE49-F238E27FC236}">
                <a16:creationId xmlns:a16="http://schemas.microsoft.com/office/drawing/2014/main" id="{4AE6EF7D-55FC-0249-95B6-277A508A5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273675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</a:rPr>
              <a:t>All</a:t>
            </a:r>
            <a:endParaRPr lang="en-US" altLang="en-US" sz="2800" b="1" i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39926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1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1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9" grpId="0"/>
      <p:bldP spid="231440" grpId="0"/>
      <p:bldP spid="231441" grpId="0"/>
      <p:bldP spid="231442" grpId="0"/>
      <p:bldP spid="231430" grpId="0"/>
      <p:bldP spid="231432" grpId="0"/>
      <p:bldP spid="231434" grpId="0"/>
      <p:bldP spid="231436" grpId="0"/>
      <p:bldP spid="231429" grpId="0"/>
      <p:bldP spid="231431" grpId="0"/>
      <p:bldP spid="231433" grpId="0"/>
      <p:bldP spid="2314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roman column">
            <a:extLst>
              <a:ext uri="{FF2B5EF4-FFF2-40B4-BE49-F238E27FC236}">
                <a16:creationId xmlns:a16="http://schemas.microsoft.com/office/drawing/2014/main" id="{E1D28D45-F087-6C4E-9013-3870AAB73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1966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2" descr="roman column">
            <a:extLst>
              <a:ext uri="{FF2B5EF4-FFF2-40B4-BE49-F238E27FC236}">
                <a16:creationId xmlns:a16="http://schemas.microsoft.com/office/drawing/2014/main" id="{C117EF5E-13B7-4046-9DFA-A6B36B6AF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66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4" name="Rectangle 6">
            <a:extLst>
              <a:ext uri="{FF2B5EF4-FFF2-40B4-BE49-F238E27FC236}">
                <a16:creationId xmlns:a16="http://schemas.microsoft.com/office/drawing/2014/main" id="{4814539E-CF79-D743-B6E8-84EFAAA37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altLang="en-US" b="1" i="1" u="sng">
                <a:solidFill>
                  <a:schemeClr val="bg1"/>
                </a:solidFill>
              </a:rPr>
              <a:t>The Real Issue</a:t>
            </a:r>
            <a:endParaRPr lang="en-US" altLang="en-US"/>
          </a:p>
        </p:txBody>
      </p:sp>
      <p:sp>
        <p:nvSpPr>
          <p:cNvPr id="227335" name="Rectangle 7">
            <a:extLst>
              <a:ext uri="{FF2B5EF4-FFF2-40B4-BE49-F238E27FC236}">
                <a16:creationId xmlns:a16="http://schemas.microsoft.com/office/drawing/2014/main" id="{DFAB3E5A-80E9-654F-920B-A6A8C58E6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371600"/>
            <a:ext cx="65532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Does it really matter if we call an ability a talent or a gift?</a:t>
            </a:r>
            <a:endParaRPr lang="en-US" altLang="en-US" sz="3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7336" name="Rectangle 8">
            <a:extLst>
              <a:ext uri="{FF2B5EF4-FFF2-40B4-BE49-F238E27FC236}">
                <a16:creationId xmlns:a16="http://schemas.microsoft.com/office/drawing/2014/main" id="{BA4AA4F0-A766-6247-9E59-F17352C62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895600"/>
            <a:ext cx="5410200" cy="1676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We shouldn’t add to God’s Word by calling an ability a “spiritual gift” if the Bible doesn’t call it a gift, but…</a:t>
            </a:r>
            <a:endParaRPr lang="en-US" altLang="en-US" sz="2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7337" name="Rectangle 9">
            <a:extLst>
              <a:ext uri="{FF2B5EF4-FFF2-40B4-BE49-F238E27FC236}">
                <a16:creationId xmlns:a16="http://schemas.microsoft.com/office/drawing/2014/main" id="{3766419F-97CB-B844-A655-684903478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724400"/>
            <a:ext cx="5410200" cy="1676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4025" indent="-454025">
              <a:buFontTx/>
              <a:buAutoNum type="arabicParenR"/>
              <a:defRPr/>
            </a:pPr>
            <a:r>
              <a:rPr lang="en-US" sz="2800" b="1">
                <a:solidFill>
                  <a:schemeClr val="bg1"/>
                </a:solidFill>
                <a:latin typeface="Arial" charset="0"/>
                <a:cs typeface="Arial" charset="0"/>
              </a:rPr>
              <a:t>Both talents &amp; gifts are:</a:t>
            </a:r>
            <a:br>
              <a:rPr lang="en-US" sz="2800" b="1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2800" b="1">
                <a:solidFill>
                  <a:schemeClr val="bg1"/>
                </a:solidFill>
                <a:latin typeface="Arial" charset="0"/>
                <a:cs typeface="Arial" charset="0"/>
              </a:rPr>
              <a:t>Given </a:t>
            </a:r>
            <a:r>
              <a:rPr lang="en-US" sz="2800" b="1">
                <a:solidFill>
                  <a:srgbClr val="FFFF00"/>
                </a:solidFill>
                <a:latin typeface="Arial" charset="0"/>
                <a:cs typeface="Arial" charset="0"/>
              </a:rPr>
              <a:t>by</a:t>
            </a:r>
            <a:r>
              <a:rPr lang="en-US" sz="2800" b="1">
                <a:solidFill>
                  <a:schemeClr val="bg1"/>
                </a:solidFill>
                <a:latin typeface="Arial" charset="0"/>
                <a:cs typeface="Arial" charset="0"/>
              </a:rPr>
              <a:t> God, and</a:t>
            </a:r>
            <a:br>
              <a:rPr lang="en-US" sz="2800" b="1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2800" b="1">
                <a:solidFill>
                  <a:schemeClr val="bg1"/>
                </a:solidFill>
                <a:latin typeface="Arial" charset="0"/>
                <a:cs typeface="Arial" charset="0"/>
              </a:rPr>
              <a:t>To be used </a:t>
            </a:r>
            <a:r>
              <a:rPr lang="en-US" sz="2800" b="1">
                <a:solidFill>
                  <a:srgbClr val="FFFF00"/>
                </a:solidFill>
                <a:latin typeface="Arial" charset="0"/>
                <a:cs typeface="Arial" charset="0"/>
              </a:rPr>
              <a:t>for</a:t>
            </a:r>
            <a:r>
              <a:rPr lang="en-US" sz="2800" b="1">
                <a:solidFill>
                  <a:schemeClr val="bg1"/>
                </a:solidFill>
                <a:latin typeface="Arial" charset="0"/>
                <a:cs typeface="Arial" charset="0"/>
              </a:rPr>
              <a:t> God!!</a:t>
            </a:r>
          </a:p>
        </p:txBody>
      </p:sp>
      <p:sp>
        <p:nvSpPr>
          <p:cNvPr id="227338" name="WordArt 10" descr="Narrow vertical">
            <a:extLst>
              <a:ext uri="{FF2B5EF4-FFF2-40B4-BE49-F238E27FC236}">
                <a16:creationId xmlns:a16="http://schemas.microsoft.com/office/drawing/2014/main" id="{A1307744-1262-F545-B457-A77DAEAD33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9398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Yes</a:t>
            </a:r>
          </a:p>
        </p:txBody>
      </p:sp>
      <p:sp>
        <p:nvSpPr>
          <p:cNvPr id="227339" name="WordArt 11" descr="Narrow vertical">
            <a:extLst>
              <a:ext uri="{FF2B5EF4-FFF2-40B4-BE49-F238E27FC236}">
                <a16:creationId xmlns:a16="http://schemas.microsoft.com/office/drawing/2014/main" id="{A4F85E13-841B-5C4C-B7F9-C4355F39C4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47800" y="4419600"/>
            <a:ext cx="9398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No</a:t>
            </a:r>
          </a:p>
        </p:txBody>
      </p:sp>
      <p:sp>
        <p:nvSpPr>
          <p:cNvPr id="227341" name="WordArt 13" descr="Narrow vertical">
            <a:extLst>
              <a:ext uri="{FF2B5EF4-FFF2-40B4-BE49-F238E27FC236}">
                <a16:creationId xmlns:a16="http://schemas.microsoft.com/office/drawing/2014/main" id="{BE526796-68E8-F14D-A88B-895FBAE132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3733800"/>
            <a:ext cx="635000" cy="8556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&amp;</a:t>
            </a:r>
          </a:p>
        </p:txBody>
      </p:sp>
      <p:sp>
        <p:nvSpPr>
          <p:cNvPr id="227342" name="Text Box 14">
            <a:extLst>
              <a:ext uri="{FF2B5EF4-FFF2-40B4-BE49-F238E27FC236}">
                <a16:creationId xmlns:a16="http://schemas.microsoft.com/office/drawing/2014/main" id="{8FFC87D4-8A86-E74F-BE18-11BE9FE1C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en-US" altLang="en-US" b="1" i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55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5" grpId="0"/>
      <p:bldP spid="227336" grpId="0"/>
      <p:bldP spid="2273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4674" name="Picture 2" descr="MF - Plate 2"/>
          <p:cNvPicPr>
            <a:picLocks noChangeAspect="1" noChangeArrowheads="1"/>
          </p:cNvPicPr>
          <p:nvPr/>
        </p:nvPicPr>
        <p:blipFill>
          <a:blip r:embed="rId3" cstate="screen">
            <a:lum bright="-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4675" name="Text Box 3"/>
          <p:cNvSpPr txBox="1">
            <a:spLocks noChangeArrowheads="1"/>
          </p:cNvSpPr>
          <p:nvPr/>
        </p:nvSpPr>
        <p:spPr bwMode="auto">
          <a:xfrm>
            <a:off x="304805" y="1600205"/>
            <a:ext cx="7540101" cy="70908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1)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Charisma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(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wgrki"/>
                <a:ea typeface="ＭＳ Ｐゴシック" charset="0"/>
                <a:cs typeface="Bwgrki"/>
              </a:rPr>
              <a:t>ca,risma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)</a:t>
            </a:r>
          </a:p>
        </p:txBody>
      </p:sp>
      <p:sp>
        <p:nvSpPr>
          <p:cNvPr id="2204676" name="Text Box 4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3</a:t>
            </a:r>
          </a:p>
        </p:txBody>
      </p:sp>
      <p:sp>
        <p:nvSpPr>
          <p:cNvPr id="220467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731838"/>
          </a:xfrm>
          <a:solidFill>
            <a:schemeClr val="accent1"/>
          </a:solidFill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Arial"/>
                <a:cs typeface="Arial"/>
              </a:rPr>
              <a:t>The Basis &amp; Nature of Gifts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2204678" name="Text Box 6"/>
          <p:cNvSpPr txBox="1">
            <a:spLocks noChangeArrowheads="1"/>
          </p:cNvSpPr>
          <p:nvPr/>
        </p:nvSpPr>
        <p:spPr bwMode="auto">
          <a:xfrm>
            <a:off x="609601" y="2667002"/>
            <a:ext cx="8534400" cy="132341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9" rIns="91416" bIns="45709">
            <a:spAutoFit/>
          </a:bodyPr>
          <a:lstStyle>
            <a:lvl1pPr algn="l"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Roots:	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charis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means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grace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(basis)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	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chara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means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joy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(result)</a:t>
            </a:r>
          </a:p>
        </p:txBody>
      </p:sp>
    </p:spTree>
    <p:extLst>
      <p:ext uri="{BB962C8B-B14F-4D97-AF65-F5344CB8AC3E}">
        <p14:creationId xmlns:p14="http://schemas.microsoft.com/office/powerpoint/2010/main" val="789667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04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04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04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04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4675" grpId="0"/>
      <p:bldP spid="22046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16" tIns="45709" rIns="91416" bIns="45709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grpSp>
        <p:nvGrpSpPr>
          <p:cNvPr id="2206723" name="Group 3"/>
          <p:cNvGrpSpPr>
            <a:grpSpLocks/>
          </p:cNvGrpSpPr>
          <p:nvPr/>
        </p:nvGrpSpPr>
        <p:grpSpPr bwMode="auto">
          <a:xfrm>
            <a:off x="-53970" y="0"/>
            <a:ext cx="9350375" cy="7031038"/>
            <a:chOff x="-34" y="0"/>
            <a:chExt cx="5890" cy="4429"/>
          </a:xfrm>
        </p:grpSpPr>
        <p:sp>
          <p:nvSpPr>
            <p:cNvPr id="2206724" name="Rectangle 4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endParaRPr>
            </a:p>
          </p:txBody>
        </p:sp>
        <p:sp>
          <p:nvSpPr>
            <p:cNvPr id="2206725" name="Rectangle 5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endParaRPr>
            </a:p>
          </p:txBody>
        </p:sp>
      </p:grpSp>
      <p:grpSp>
        <p:nvGrpSpPr>
          <p:cNvPr id="2206726" name="Group 6"/>
          <p:cNvGrpSpPr>
            <a:grpSpLocks/>
          </p:cNvGrpSpPr>
          <p:nvPr/>
        </p:nvGrpSpPr>
        <p:grpSpPr bwMode="auto">
          <a:xfrm>
            <a:off x="2033588" y="1181100"/>
            <a:ext cx="5219700" cy="5219700"/>
            <a:chOff x="1200" y="696"/>
            <a:chExt cx="3288" cy="3288"/>
          </a:xfrm>
        </p:grpSpPr>
        <p:sp>
          <p:nvSpPr>
            <p:cNvPr id="2206727" name="Oval 7"/>
            <p:cNvSpPr>
              <a:spLocks noChangeArrowheads="1"/>
            </p:cNvSpPr>
            <p:nvPr/>
          </p:nvSpPr>
          <p:spPr bwMode="auto">
            <a:xfrm>
              <a:off x="1200" y="696"/>
              <a:ext cx="3288" cy="32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endParaRPr>
            </a:p>
          </p:txBody>
        </p:sp>
        <p:sp>
          <p:nvSpPr>
            <p:cNvPr id="2206728" name="Oval 8"/>
            <p:cNvSpPr>
              <a:spLocks noChangeArrowheads="1"/>
            </p:cNvSpPr>
            <p:nvPr/>
          </p:nvSpPr>
          <p:spPr bwMode="auto">
            <a:xfrm>
              <a:off x="1500" y="996"/>
              <a:ext cx="2688" cy="26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endParaRPr>
            </a:p>
          </p:txBody>
        </p:sp>
      </p:grpSp>
      <p:sp>
        <p:nvSpPr>
          <p:cNvPr id="2206729" name="AutoShape 9"/>
          <p:cNvSpPr>
            <a:spLocks noChangeArrowheads="1"/>
          </p:cNvSpPr>
          <p:nvPr/>
        </p:nvSpPr>
        <p:spPr bwMode="auto">
          <a:xfrm>
            <a:off x="1733551" y="633413"/>
            <a:ext cx="5791200" cy="4749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rgbClr val="660066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6" tIns="45709" rIns="91416" bIns="45709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2206730" name="Rectangle 10"/>
          <p:cNvSpPr>
            <a:spLocks noChangeArrowheads="1"/>
          </p:cNvSpPr>
          <p:nvPr/>
        </p:nvSpPr>
        <p:spPr bwMode="auto">
          <a:xfrm rot="1619911">
            <a:off x="4668838" y="4237889"/>
            <a:ext cx="2133600" cy="341198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2206731" name="Rectangle 11"/>
          <p:cNvSpPr>
            <a:spLocks noChangeArrowheads="1"/>
          </p:cNvSpPr>
          <p:nvPr/>
        </p:nvSpPr>
        <p:spPr bwMode="auto">
          <a:xfrm rot="-1572683">
            <a:off x="3679569" y="4096601"/>
            <a:ext cx="184663" cy="341198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2206732" name="Rectangle 12"/>
          <p:cNvSpPr>
            <a:spLocks noChangeArrowheads="1"/>
          </p:cNvSpPr>
          <p:nvPr/>
        </p:nvSpPr>
        <p:spPr bwMode="auto">
          <a:xfrm rot="5400000">
            <a:off x="4555868" y="2382101"/>
            <a:ext cx="184663" cy="341198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2206733" name="AutoShape 13"/>
          <p:cNvSpPr>
            <a:spLocks noChangeArrowheads="1"/>
          </p:cNvSpPr>
          <p:nvPr/>
        </p:nvSpPr>
        <p:spPr bwMode="auto">
          <a:xfrm rot="50350481">
            <a:off x="6060283" y="4706187"/>
            <a:ext cx="1695450" cy="677776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2206734" name="Text Box 14"/>
          <p:cNvSpPr txBox="1">
            <a:spLocks noChangeArrowheads="1"/>
          </p:cNvSpPr>
          <p:nvPr/>
        </p:nvSpPr>
        <p:spPr bwMode="auto">
          <a:xfrm>
            <a:off x="4114800" y="2117730"/>
            <a:ext cx="1066800" cy="7090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rPr>
              <a:t>is</a:t>
            </a:r>
          </a:p>
        </p:txBody>
      </p:sp>
      <p:sp>
        <p:nvSpPr>
          <p:cNvPr id="2206735" name="AutoShape 15"/>
          <p:cNvSpPr>
            <a:spLocks noChangeArrowheads="1"/>
          </p:cNvSpPr>
          <p:nvPr/>
        </p:nvSpPr>
        <p:spPr bwMode="auto">
          <a:xfrm rot="14452042">
            <a:off x="1507337" y="4689519"/>
            <a:ext cx="1747837" cy="677776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2206736" name="Text Box 16"/>
          <p:cNvSpPr txBox="1">
            <a:spLocks noChangeArrowheads="1"/>
          </p:cNvSpPr>
          <p:nvPr/>
        </p:nvSpPr>
        <p:spPr bwMode="auto">
          <a:xfrm>
            <a:off x="5608638" y="4030668"/>
            <a:ext cx="1066800" cy="7090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rPr>
              <a:t>is</a:t>
            </a:r>
          </a:p>
        </p:txBody>
      </p:sp>
      <p:sp>
        <p:nvSpPr>
          <p:cNvPr id="2206737" name="Text Box 17"/>
          <p:cNvSpPr txBox="1">
            <a:spLocks noChangeArrowheads="1"/>
          </p:cNvSpPr>
          <p:nvPr/>
        </p:nvSpPr>
        <p:spPr bwMode="auto">
          <a:xfrm>
            <a:off x="2667001" y="4030668"/>
            <a:ext cx="1066800" cy="7090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rPr>
              <a:t>is</a:t>
            </a:r>
          </a:p>
        </p:txBody>
      </p:sp>
      <p:sp>
        <p:nvSpPr>
          <p:cNvPr id="2206738" name="Text Box 18"/>
          <p:cNvSpPr txBox="1">
            <a:spLocks noChangeArrowheads="1"/>
          </p:cNvSpPr>
          <p:nvPr/>
        </p:nvSpPr>
        <p:spPr bwMode="auto">
          <a:xfrm>
            <a:off x="1905000" y="4708529"/>
            <a:ext cx="1828800" cy="7090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rPr>
              <a:t>Son</a:t>
            </a:r>
          </a:p>
        </p:txBody>
      </p:sp>
      <p:sp>
        <p:nvSpPr>
          <p:cNvPr id="2206739" name="AutoShape 19"/>
          <p:cNvSpPr>
            <a:spLocks noChangeArrowheads="1"/>
          </p:cNvSpPr>
          <p:nvPr/>
        </p:nvSpPr>
        <p:spPr bwMode="auto">
          <a:xfrm>
            <a:off x="3624264" y="1083512"/>
            <a:ext cx="2016125" cy="677776"/>
          </a:xfrm>
          <a:prstGeom prst="triangle">
            <a:avLst>
              <a:gd name="adj" fmla="val 50977"/>
            </a:avLst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grpSp>
        <p:nvGrpSpPr>
          <p:cNvPr id="2206740" name="Group 20"/>
          <p:cNvGrpSpPr>
            <a:grpSpLocks/>
          </p:cNvGrpSpPr>
          <p:nvPr/>
        </p:nvGrpSpPr>
        <p:grpSpPr bwMode="auto">
          <a:xfrm>
            <a:off x="3629025" y="2862263"/>
            <a:ext cx="1981200" cy="1752600"/>
            <a:chOff x="2286" y="1803"/>
            <a:chExt cx="1248" cy="1104"/>
          </a:xfrm>
        </p:grpSpPr>
        <p:sp>
          <p:nvSpPr>
            <p:cNvPr id="2206741" name="AutoShape 21"/>
            <p:cNvSpPr>
              <a:spLocks noChangeArrowheads="1"/>
            </p:cNvSpPr>
            <p:nvPr/>
          </p:nvSpPr>
          <p:spPr bwMode="auto">
            <a:xfrm>
              <a:off x="2286" y="1803"/>
              <a:ext cx="1248" cy="1104"/>
            </a:xfrm>
            <a:prstGeom prst="irregularSeal1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66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CC0000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endParaRPr>
            </a:p>
          </p:txBody>
        </p:sp>
        <p:sp>
          <p:nvSpPr>
            <p:cNvPr id="2206742" name="Text Box 22"/>
            <p:cNvSpPr txBox="1">
              <a:spLocks noChangeArrowheads="1"/>
            </p:cNvSpPr>
            <p:nvPr/>
          </p:nvSpPr>
          <p:spPr bwMode="auto">
            <a:xfrm>
              <a:off x="2448" y="2112"/>
              <a:ext cx="864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/>
                </a:rPr>
                <a:t>GOD</a:t>
              </a:r>
            </a:p>
          </p:txBody>
        </p:sp>
      </p:grpSp>
      <p:sp>
        <p:nvSpPr>
          <p:cNvPr id="2206743" name="Text Box 23"/>
          <p:cNvSpPr txBox="1">
            <a:spLocks noChangeArrowheads="1"/>
          </p:cNvSpPr>
          <p:nvPr/>
        </p:nvSpPr>
        <p:spPr bwMode="auto">
          <a:xfrm>
            <a:off x="3714750" y="1508129"/>
            <a:ext cx="1828800" cy="7090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rPr>
              <a:t>Father</a:t>
            </a:r>
          </a:p>
        </p:txBody>
      </p:sp>
      <p:sp>
        <p:nvSpPr>
          <p:cNvPr id="2206744" name="Text Box 24"/>
          <p:cNvSpPr txBox="1">
            <a:spLocks noChangeArrowheads="1"/>
          </p:cNvSpPr>
          <p:nvPr/>
        </p:nvSpPr>
        <p:spPr bwMode="auto">
          <a:xfrm>
            <a:off x="5486400" y="4708529"/>
            <a:ext cx="1828800" cy="7090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rPr>
              <a:t>Spirit</a:t>
            </a:r>
          </a:p>
        </p:txBody>
      </p:sp>
      <p:sp>
        <p:nvSpPr>
          <p:cNvPr id="2206745" name="WordArt 25"/>
          <p:cNvSpPr>
            <a:spLocks noChangeArrowheads="1" noChangeShapeType="1" noTextEdit="1"/>
          </p:cNvSpPr>
          <p:nvPr/>
        </p:nvSpPr>
        <p:spPr bwMode="auto">
          <a:xfrm rot="-3731304">
            <a:off x="2125663" y="2557467"/>
            <a:ext cx="1066800" cy="2762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spcFirstLastPara="1" wrap="none" lIns="91416" tIns="45709" rIns="91416" bIns="45709" fromWordArt="1">
            <a:prstTxWarp prst="textArchUp">
              <a:avLst>
                <a:gd name="adj" fmla="val 1080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is not</a:t>
            </a:r>
          </a:p>
        </p:txBody>
      </p:sp>
      <p:sp>
        <p:nvSpPr>
          <p:cNvPr id="2206746" name="WordArt 26"/>
          <p:cNvSpPr>
            <a:spLocks noChangeArrowheads="1" noChangeShapeType="1" noTextEdit="1"/>
          </p:cNvSpPr>
          <p:nvPr/>
        </p:nvSpPr>
        <p:spPr bwMode="auto">
          <a:xfrm rot="3668274">
            <a:off x="6086476" y="2557467"/>
            <a:ext cx="1066800" cy="2762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spcFirstLastPara="1" wrap="none" lIns="91416" tIns="45709" rIns="91416" bIns="45709" fromWordArt="1">
            <a:prstTxWarp prst="textArchUp">
              <a:avLst>
                <a:gd name="adj" fmla="val 1080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is not</a:t>
            </a:r>
          </a:p>
        </p:txBody>
      </p:sp>
      <p:sp>
        <p:nvSpPr>
          <p:cNvPr id="2206747" name="WordArt 27"/>
          <p:cNvSpPr>
            <a:spLocks noChangeArrowheads="1" noChangeShapeType="1" noTextEdit="1"/>
          </p:cNvSpPr>
          <p:nvPr/>
        </p:nvSpPr>
        <p:spPr bwMode="auto">
          <a:xfrm>
            <a:off x="4052893" y="5972175"/>
            <a:ext cx="1119187" cy="204788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spcFirstLastPara="1" wrap="none" lIns="91416" tIns="45709" rIns="91416" bIns="45709" fromWordArt="1">
            <a:prstTxWarp prst="textArchDown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is not</a:t>
            </a:r>
          </a:p>
        </p:txBody>
      </p:sp>
      <p:sp>
        <p:nvSpPr>
          <p:cNvPr id="2206748" name="Text Box 28"/>
          <p:cNvSpPr txBox="1">
            <a:spLocks noChangeArrowheads="1"/>
          </p:cNvSpPr>
          <p:nvPr/>
        </p:nvSpPr>
        <p:spPr bwMode="auto">
          <a:xfrm>
            <a:off x="0" y="6553205"/>
            <a:ext cx="5943600" cy="3087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rPr>
              <a:t>H. Wayne House, </a:t>
            </a: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rPr>
              <a:t>Charts of Christian Theology and Doctrine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rPr>
              <a:t>, 45</a:t>
            </a:r>
          </a:p>
        </p:txBody>
      </p:sp>
      <p:sp>
        <p:nvSpPr>
          <p:cNvPr id="2206749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5867400" y="5562601"/>
            <a:ext cx="3276600" cy="762000"/>
          </a:xfrm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sz="4800" b="1" i="1">
                <a:solidFill>
                  <a:schemeClr val="bg1"/>
                </a:solidFill>
              </a:rPr>
              <a:t>GIVES</a:t>
            </a:r>
            <a:endParaRPr lang="en-US" sz="5400"/>
          </a:p>
        </p:txBody>
      </p:sp>
      <p:sp>
        <p:nvSpPr>
          <p:cNvPr id="2206750" name="Rectangle 30"/>
          <p:cNvSpPr>
            <a:spLocks noChangeArrowheads="1"/>
          </p:cNvSpPr>
          <p:nvPr/>
        </p:nvSpPr>
        <p:spPr bwMode="auto">
          <a:xfrm>
            <a:off x="5867400" y="3581400"/>
            <a:ext cx="3276600" cy="762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ja-JP" sz="4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"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spiritual</a:t>
            </a:r>
            <a:r>
              <a:rPr kumimoji="0" lang="ru-RU" altLang="ja-JP" sz="4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 charset="0"/>
              </a:rPr>
              <a:t>"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06751" name="Oval 31"/>
          <p:cNvSpPr>
            <a:spLocks noChangeArrowheads="1"/>
          </p:cNvSpPr>
          <p:nvPr/>
        </p:nvSpPr>
        <p:spPr bwMode="auto">
          <a:xfrm>
            <a:off x="5791200" y="2819400"/>
            <a:ext cx="3581400" cy="40386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6" tIns="45709" rIns="91416" bIns="45709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65261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0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0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6750" grpId="0"/>
      <p:bldP spid="22067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8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16" tIns="45709" rIns="91416" bIns="45709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2210819" name="Group 3"/>
          <p:cNvGrpSpPr>
            <a:grpSpLocks/>
          </p:cNvGrpSpPr>
          <p:nvPr/>
        </p:nvGrpSpPr>
        <p:grpSpPr bwMode="auto">
          <a:xfrm>
            <a:off x="-53970" y="0"/>
            <a:ext cx="9350375" cy="7031038"/>
            <a:chOff x="-34" y="0"/>
            <a:chExt cx="5890" cy="4429"/>
          </a:xfrm>
        </p:grpSpPr>
        <p:sp>
          <p:nvSpPr>
            <p:cNvPr id="2210820" name="Rectangle 4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210821" name="Rectangle 5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</p:grpSp>
      <p:grpSp>
        <p:nvGrpSpPr>
          <p:cNvPr id="2210822" name="Group 6"/>
          <p:cNvGrpSpPr>
            <a:grpSpLocks/>
          </p:cNvGrpSpPr>
          <p:nvPr/>
        </p:nvGrpSpPr>
        <p:grpSpPr bwMode="auto">
          <a:xfrm>
            <a:off x="2033588" y="1181100"/>
            <a:ext cx="5219700" cy="5219700"/>
            <a:chOff x="1200" y="696"/>
            <a:chExt cx="3288" cy="3288"/>
          </a:xfrm>
        </p:grpSpPr>
        <p:sp>
          <p:nvSpPr>
            <p:cNvPr id="2210823" name="Oval 7"/>
            <p:cNvSpPr>
              <a:spLocks noChangeArrowheads="1"/>
            </p:cNvSpPr>
            <p:nvPr/>
          </p:nvSpPr>
          <p:spPr bwMode="auto">
            <a:xfrm>
              <a:off x="1200" y="696"/>
              <a:ext cx="3288" cy="32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210824" name="Oval 8"/>
            <p:cNvSpPr>
              <a:spLocks noChangeArrowheads="1"/>
            </p:cNvSpPr>
            <p:nvPr/>
          </p:nvSpPr>
          <p:spPr bwMode="auto">
            <a:xfrm>
              <a:off x="1500" y="996"/>
              <a:ext cx="2688" cy="26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</p:grpSp>
      <p:sp>
        <p:nvSpPr>
          <p:cNvPr id="2210825" name="AutoShape 9"/>
          <p:cNvSpPr>
            <a:spLocks noChangeArrowheads="1"/>
          </p:cNvSpPr>
          <p:nvPr/>
        </p:nvSpPr>
        <p:spPr bwMode="auto">
          <a:xfrm>
            <a:off x="1733551" y="633413"/>
            <a:ext cx="5791200" cy="4749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rgbClr val="660066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6" tIns="45709" rIns="91416" bIns="45709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10826" name="Rectangle 10"/>
          <p:cNvSpPr>
            <a:spLocks noChangeArrowheads="1"/>
          </p:cNvSpPr>
          <p:nvPr/>
        </p:nvSpPr>
        <p:spPr bwMode="auto">
          <a:xfrm rot="1619911">
            <a:off x="4668838" y="4254611"/>
            <a:ext cx="2133600" cy="307754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10827" name="Rectangle 11"/>
          <p:cNvSpPr>
            <a:spLocks noChangeArrowheads="1"/>
          </p:cNvSpPr>
          <p:nvPr/>
        </p:nvSpPr>
        <p:spPr bwMode="auto">
          <a:xfrm rot="-1572683">
            <a:off x="3679592" y="4113323"/>
            <a:ext cx="184617" cy="307754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10828" name="Rectangle 12"/>
          <p:cNvSpPr>
            <a:spLocks noChangeArrowheads="1"/>
          </p:cNvSpPr>
          <p:nvPr/>
        </p:nvSpPr>
        <p:spPr bwMode="auto">
          <a:xfrm rot="5400000">
            <a:off x="4555891" y="2398823"/>
            <a:ext cx="184617" cy="307754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10829" name="AutoShape 13"/>
          <p:cNvSpPr>
            <a:spLocks noChangeArrowheads="1"/>
          </p:cNvSpPr>
          <p:nvPr/>
        </p:nvSpPr>
        <p:spPr bwMode="auto">
          <a:xfrm rot="50350481">
            <a:off x="6060283" y="4739404"/>
            <a:ext cx="1695450" cy="61134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10830" name="Text Box 14"/>
          <p:cNvSpPr txBox="1">
            <a:spLocks noChangeArrowheads="1"/>
          </p:cNvSpPr>
          <p:nvPr/>
        </p:nvSpPr>
        <p:spPr bwMode="auto">
          <a:xfrm>
            <a:off x="4114800" y="2117730"/>
            <a:ext cx="1066800" cy="64630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is</a:t>
            </a:r>
          </a:p>
        </p:txBody>
      </p:sp>
      <p:sp>
        <p:nvSpPr>
          <p:cNvPr id="2210831" name="AutoShape 15"/>
          <p:cNvSpPr>
            <a:spLocks noChangeArrowheads="1"/>
          </p:cNvSpPr>
          <p:nvPr/>
        </p:nvSpPr>
        <p:spPr bwMode="auto">
          <a:xfrm rot="14452042">
            <a:off x="1507337" y="4722736"/>
            <a:ext cx="1747837" cy="61134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10832" name="Text Box 16"/>
          <p:cNvSpPr txBox="1">
            <a:spLocks noChangeArrowheads="1"/>
          </p:cNvSpPr>
          <p:nvPr/>
        </p:nvSpPr>
        <p:spPr bwMode="auto">
          <a:xfrm>
            <a:off x="5608638" y="4030668"/>
            <a:ext cx="1066800" cy="64630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is</a:t>
            </a:r>
          </a:p>
        </p:txBody>
      </p:sp>
      <p:sp>
        <p:nvSpPr>
          <p:cNvPr id="2210833" name="Text Box 17"/>
          <p:cNvSpPr txBox="1">
            <a:spLocks noChangeArrowheads="1"/>
          </p:cNvSpPr>
          <p:nvPr/>
        </p:nvSpPr>
        <p:spPr bwMode="auto">
          <a:xfrm>
            <a:off x="2667001" y="4030668"/>
            <a:ext cx="1066800" cy="64630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is</a:t>
            </a:r>
          </a:p>
        </p:txBody>
      </p:sp>
      <p:sp>
        <p:nvSpPr>
          <p:cNvPr id="2210834" name="Text Box 18"/>
          <p:cNvSpPr txBox="1">
            <a:spLocks noChangeArrowheads="1"/>
          </p:cNvSpPr>
          <p:nvPr/>
        </p:nvSpPr>
        <p:spPr bwMode="auto">
          <a:xfrm>
            <a:off x="1905000" y="4708529"/>
            <a:ext cx="1828800" cy="64630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Son</a:t>
            </a:r>
          </a:p>
        </p:txBody>
      </p:sp>
      <p:sp>
        <p:nvSpPr>
          <p:cNvPr id="2210835" name="AutoShape 19"/>
          <p:cNvSpPr>
            <a:spLocks noChangeArrowheads="1"/>
          </p:cNvSpPr>
          <p:nvPr/>
        </p:nvSpPr>
        <p:spPr bwMode="auto">
          <a:xfrm>
            <a:off x="3624264" y="1116729"/>
            <a:ext cx="2016125" cy="611342"/>
          </a:xfrm>
          <a:prstGeom prst="triangle">
            <a:avLst>
              <a:gd name="adj" fmla="val 50977"/>
            </a:avLst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2210836" name="Group 20"/>
          <p:cNvGrpSpPr>
            <a:grpSpLocks/>
          </p:cNvGrpSpPr>
          <p:nvPr/>
        </p:nvGrpSpPr>
        <p:grpSpPr bwMode="auto">
          <a:xfrm>
            <a:off x="3629025" y="2862263"/>
            <a:ext cx="1981200" cy="1752600"/>
            <a:chOff x="2286" y="1803"/>
            <a:chExt cx="1248" cy="1104"/>
          </a:xfrm>
        </p:grpSpPr>
        <p:sp>
          <p:nvSpPr>
            <p:cNvPr id="2210837" name="AutoShape 21"/>
            <p:cNvSpPr>
              <a:spLocks noChangeArrowheads="1"/>
            </p:cNvSpPr>
            <p:nvPr/>
          </p:nvSpPr>
          <p:spPr bwMode="auto">
            <a:xfrm>
              <a:off x="2286" y="1803"/>
              <a:ext cx="1248" cy="1104"/>
            </a:xfrm>
            <a:prstGeom prst="irregularSeal1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66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CC0000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210838" name="Text Box 22"/>
            <p:cNvSpPr txBox="1">
              <a:spLocks noChangeArrowheads="1"/>
            </p:cNvSpPr>
            <p:nvPr/>
          </p:nvSpPr>
          <p:spPr bwMode="auto">
            <a:xfrm>
              <a:off x="2448" y="2112"/>
              <a:ext cx="864" cy="407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GOD</a:t>
              </a:r>
            </a:p>
          </p:txBody>
        </p:sp>
      </p:grpSp>
      <p:sp>
        <p:nvSpPr>
          <p:cNvPr id="2210839" name="Text Box 23"/>
          <p:cNvSpPr txBox="1">
            <a:spLocks noChangeArrowheads="1"/>
          </p:cNvSpPr>
          <p:nvPr/>
        </p:nvSpPr>
        <p:spPr bwMode="auto">
          <a:xfrm>
            <a:off x="3714750" y="1508129"/>
            <a:ext cx="1828800" cy="64630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Father</a:t>
            </a:r>
          </a:p>
        </p:txBody>
      </p:sp>
      <p:sp>
        <p:nvSpPr>
          <p:cNvPr id="2210840" name="Text Box 24"/>
          <p:cNvSpPr txBox="1">
            <a:spLocks noChangeArrowheads="1"/>
          </p:cNvSpPr>
          <p:nvPr/>
        </p:nvSpPr>
        <p:spPr bwMode="auto">
          <a:xfrm>
            <a:off x="5486400" y="4708529"/>
            <a:ext cx="1828800" cy="64630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Spirit</a:t>
            </a:r>
          </a:p>
        </p:txBody>
      </p:sp>
      <p:sp>
        <p:nvSpPr>
          <p:cNvPr id="2210841" name="WordArt 25"/>
          <p:cNvSpPr>
            <a:spLocks noChangeArrowheads="1" noChangeShapeType="1" noTextEdit="1"/>
          </p:cNvSpPr>
          <p:nvPr/>
        </p:nvSpPr>
        <p:spPr bwMode="auto">
          <a:xfrm rot="-3731304">
            <a:off x="2125663" y="2557467"/>
            <a:ext cx="1066800" cy="2762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spcFirstLastPara="1" wrap="none" lIns="91416" tIns="45709" rIns="91416" bIns="45709" fromWordArt="1">
            <a:prstTxWarp prst="textArchUp">
              <a:avLst>
                <a:gd name="adj" fmla="val 1080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is not</a:t>
            </a:r>
          </a:p>
        </p:txBody>
      </p:sp>
      <p:sp>
        <p:nvSpPr>
          <p:cNvPr id="2210842" name="WordArt 26"/>
          <p:cNvSpPr>
            <a:spLocks noChangeArrowheads="1" noChangeShapeType="1" noTextEdit="1"/>
          </p:cNvSpPr>
          <p:nvPr/>
        </p:nvSpPr>
        <p:spPr bwMode="auto">
          <a:xfrm rot="3668274">
            <a:off x="6086476" y="2557467"/>
            <a:ext cx="1066800" cy="2762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spcFirstLastPara="1" wrap="none" lIns="91416" tIns="45709" rIns="91416" bIns="45709" fromWordArt="1">
            <a:prstTxWarp prst="textArchUp">
              <a:avLst>
                <a:gd name="adj" fmla="val 1080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is not</a:t>
            </a:r>
          </a:p>
        </p:txBody>
      </p:sp>
      <p:sp>
        <p:nvSpPr>
          <p:cNvPr id="2210843" name="WordArt 27"/>
          <p:cNvSpPr>
            <a:spLocks noChangeArrowheads="1" noChangeShapeType="1" noTextEdit="1"/>
          </p:cNvSpPr>
          <p:nvPr/>
        </p:nvSpPr>
        <p:spPr bwMode="auto">
          <a:xfrm>
            <a:off x="4052893" y="5972175"/>
            <a:ext cx="1119187" cy="204788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spcFirstLastPara="1" wrap="none" lIns="91416" tIns="45709" rIns="91416" bIns="45709" fromWordArt="1">
            <a:prstTxWarp prst="textArchDown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is not</a:t>
            </a:r>
          </a:p>
        </p:txBody>
      </p:sp>
      <p:sp>
        <p:nvSpPr>
          <p:cNvPr id="2210844" name="Text Box 28"/>
          <p:cNvSpPr txBox="1">
            <a:spLocks noChangeArrowheads="1"/>
          </p:cNvSpPr>
          <p:nvPr/>
        </p:nvSpPr>
        <p:spPr bwMode="auto">
          <a:xfrm>
            <a:off x="0" y="6553205"/>
            <a:ext cx="5943600" cy="2769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H. Wayne House, </a:t>
            </a: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Charts of Christian Theology and Doctrine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, 45</a:t>
            </a:r>
          </a:p>
        </p:txBody>
      </p:sp>
      <p:sp>
        <p:nvSpPr>
          <p:cNvPr id="2210845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76201" y="5562601"/>
            <a:ext cx="3962400" cy="762000"/>
          </a:xfrm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b="1" i="1">
                <a:solidFill>
                  <a:schemeClr val="bg1"/>
                </a:solidFill>
                <a:latin typeface="Arial"/>
                <a:cs typeface="Arial"/>
              </a:rPr>
              <a:t>APPOINTS</a:t>
            </a:r>
            <a:endParaRPr lang="en-US" sz="4800">
              <a:latin typeface="Arial"/>
              <a:cs typeface="Arial"/>
            </a:endParaRPr>
          </a:p>
        </p:txBody>
      </p:sp>
      <p:sp>
        <p:nvSpPr>
          <p:cNvPr id="2210846" name="Oval 30"/>
          <p:cNvSpPr>
            <a:spLocks noChangeArrowheads="1"/>
          </p:cNvSpPr>
          <p:nvPr/>
        </p:nvSpPr>
        <p:spPr bwMode="auto">
          <a:xfrm>
            <a:off x="228600" y="4648201"/>
            <a:ext cx="3581400" cy="2362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6" tIns="45709" rIns="91416" bIns="45709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10847" name="Text Box 31"/>
          <p:cNvSpPr txBox="1">
            <a:spLocks noChangeArrowheads="1"/>
          </p:cNvSpPr>
          <p:nvPr/>
        </p:nvSpPr>
        <p:spPr bwMode="auto">
          <a:xfrm>
            <a:off x="381001" y="212726"/>
            <a:ext cx="8153400" cy="120030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ja-JP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"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There are different kinds of service,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	but the same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Lord</a:t>
            </a:r>
            <a:r>
              <a:rPr kumimoji="0" lang="ru-RU" altLang="ja-JP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"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(12:5).</a:t>
            </a:r>
          </a:p>
        </p:txBody>
      </p:sp>
    </p:spTree>
    <p:extLst>
      <p:ext uri="{BB962C8B-B14F-4D97-AF65-F5344CB8AC3E}">
        <p14:creationId xmlns:p14="http://schemas.microsoft.com/office/powerpoint/2010/main" val="11064775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10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08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331D1FC-7026-C543-A13E-83E45A6CE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Today we will address</a:t>
            </a:r>
            <a:br>
              <a:rPr lang="en-US" altLang="en-US" b="1"/>
            </a:br>
            <a:r>
              <a:rPr lang="en-US" altLang="en-US" b="1"/>
              <a:t> </a:t>
            </a:r>
            <a:r>
              <a:rPr lang="en-US" altLang="en-US" b="1" i="1"/>
              <a:t>a lot of issues</a:t>
            </a:r>
            <a:r>
              <a:rPr lang="en-US" altLang="en-US" b="1"/>
              <a:t>…</a:t>
            </a: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224E7BF0-0754-CD4B-97D7-30DFFB2C2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600" b="1" u="sng">
                <a:solidFill>
                  <a:schemeClr val="tx2"/>
                </a:solidFill>
                <a:latin typeface="Arial" panose="020B0604020202020204" pitchFamily="34" charset="0"/>
              </a:rPr>
              <a:t>Basic Issues</a:t>
            </a:r>
            <a:r>
              <a:rPr lang="en-US" altLang="en-US" sz="3600" b="1">
                <a:solidFill>
                  <a:schemeClr val="tx2"/>
                </a:solidFill>
                <a:latin typeface="Arial" panose="020B0604020202020204" pitchFamily="34" charset="0"/>
              </a:rPr>
              <a:t> in 1 Corinthians 12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600" b="1" u="sng">
                <a:solidFill>
                  <a:schemeClr val="tx2"/>
                </a:solidFill>
                <a:latin typeface="Arial" panose="020B0604020202020204" pitchFamily="34" charset="0"/>
              </a:rPr>
              <a:t>Talents</a:t>
            </a:r>
            <a:r>
              <a:rPr lang="en-US" altLang="en-US" sz="3600" b="1">
                <a:solidFill>
                  <a:schemeClr val="tx2"/>
                </a:solidFill>
                <a:latin typeface="Arial" panose="020B0604020202020204" pitchFamily="34" charset="0"/>
              </a:rPr>
              <a:t> v. Gifts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600" b="1" u="sng">
                <a:solidFill>
                  <a:schemeClr val="tx2"/>
                </a:solidFill>
                <a:latin typeface="Arial" panose="020B0604020202020204" pitchFamily="34" charset="0"/>
              </a:rPr>
              <a:t>Why Study</a:t>
            </a:r>
            <a:r>
              <a:rPr lang="en-US" altLang="en-US" sz="3600" b="1">
                <a:solidFill>
                  <a:schemeClr val="tx2"/>
                </a:solidFill>
                <a:latin typeface="Arial" panose="020B0604020202020204" pitchFamily="34" charset="0"/>
              </a:rPr>
              <a:t> &amp; Know Our Gifts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600" b="1">
                <a:solidFill>
                  <a:schemeClr val="tx2"/>
                </a:solidFill>
                <a:latin typeface="Arial" panose="020B0604020202020204" pitchFamily="34" charset="0"/>
              </a:rPr>
              <a:t>Scriptural Gift </a:t>
            </a:r>
            <a:r>
              <a:rPr lang="en-US" altLang="en-US" sz="3600" b="1" u="sng">
                <a:solidFill>
                  <a:schemeClr val="tx2"/>
                </a:solidFill>
                <a:latin typeface="Arial" panose="020B0604020202020204" pitchFamily="34" charset="0"/>
              </a:rPr>
              <a:t>Commands</a:t>
            </a:r>
            <a:endParaRPr lang="en-US" altLang="en-US" sz="3600" b="1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600" b="1" u="sng">
                <a:solidFill>
                  <a:schemeClr val="tx2"/>
                </a:solidFill>
                <a:latin typeface="Arial" panose="020B0604020202020204" pitchFamily="34" charset="0"/>
              </a:rPr>
              <a:t>Lists</a:t>
            </a:r>
            <a:r>
              <a:rPr lang="en-US" altLang="en-US" sz="3600" b="1">
                <a:solidFill>
                  <a:schemeClr val="tx2"/>
                </a:solidFill>
                <a:latin typeface="Arial" panose="020B0604020202020204" pitchFamily="34" charset="0"/>
              </a:rPr>
              <a:t> of Gifts in the NT</a:t>
            </a:r>
          </a:p>
        </p:txBody>
      </p:sp>
    </p:spTree>
    <p:extLst>
      <p:ext uri="{BB962C8B-B14F-4D97-AF65-F5344CB8AC3E}">
        <p14:creationId xmlns:p14="http://schemas.microsoft.com/office/powerpoint/2010/main" val="4211743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2866" name="Picture 2" descr="MF - Plate 2"/>
          <p:cNvPicPr>
            <a:picLocks noChangeAspect="1" noChangeArrowheads="1"/>
          </p:cNvPicPr>
          <p:nvPr/>
        </p:nvPicPr>
        <p:blipFill>
          <a:blip r:embed="rId3" cstate="screen">
            <a:lum bright="-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2867" name="Text Box 3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3</a:t>
            </a:r>
          </a:p>
        </p:txBody>
      </p:sp>
      <p:sp>
        <p:nvSpPr>
          <p:cNvPr id="221286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731838"/>
          </a:xfrm>
          <a:solidFill>
            <a:schemeClr val="accent1"/>
          </a:solidFill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Arial"/>
                <a:cs typeface="Arial"/>
              </a:rPr>
              <a:t>The Basis &amp; Nature of Gifts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2212869" name="Text Box 5"/>
          <p:cNvSpPr txBox="1">
            <a:spLocks noChangeArrowheads="1"/>
          </p:cNvSpPr>
          <p:nvPr/>
        </p:nvSpPr>
        <p:spPr bwMode="auto">
          <a:xfrm>
            <a:off x="381000" y="1676405"/>
            <a:ext cx="6934200" cy="70908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2)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Diakonia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(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wgrki"/>
                <a:ea typeface="ＭＳ Ｐゴシック" charset="0"/>
                <a:cs typeface="Bwgrki"/>
              </a:rPr>
              <a:t>dia,konia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)</a:t>
            </a:r>
          </a:p>
        </p:txBody>
      </p:sp>
      <p:sp>
        <p:nvSpPr>
          <p:cNvPr id="2212870" name="Text Box 6"/>
          <p:cNvSpPr txBox="1">
            <a:spLocks noChangeArrowheads="1"/>
          </p:cNvSpPr>
          <p:nvPr/>
        </p:nvSpPr>
        <p:spPr bwMode="auto">
          <a:xfrm>
            <a:off x="685800" y="2378075"/>
            <a:ext cx="7848600" cy="2308324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>
            <a:lvl1pPr algn="l"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• Place of service (1 Cor. 12:5)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• Category of gifts (1 Pet. 4:11)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• </a:t>
            </a:r>
            <a:r>
              <a:rPr kumimoji="0" lang="ru-RU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"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service</a:t>
            </a:r>
            <a:r>
              <a:rPr kumimoji="0" lang="ru-RU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"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(NIV), </a:t>
            </a:r>
            <a:r>
              <a:rPr kumimoji="0" lang="ru-RU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"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ministries</a:t>
            </a:r>
            <a:r>
              <a:rPr kumimoji="0" lang="ru-RU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"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(NASB)</a:t>
            </a:r>
          </a:p>
        </p:txBody>
      </p:sp>
    </p:spTree>
    <p:extLst>
      <p:ext uri="{BB962C8B-B14F-4D97-AF65-F5344CB8AC3E}">
        <p14:creationId xmlns:p14="http://schemas.microsoft.com/office/powerpoint/2010/main" val="2246437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12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12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12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12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869" grpId="0"/>
      <p:bldP spid="22128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9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16" tIns="45709" rIns="91416" bIns="45709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2216963" name="Group 3"/>
          <p:cNvGrpSpPr>
            <a:grpSpLocks/>
          </p:cNvGrpSpPr>
          <p:nvPr/>
        </p:nvGrpSpPr>
        <p:grpSpPr bwMode="auto">
          <a:xfrm>
            <a:off x="-53970" y="0"/>
            <a:ext cx="9350375" cy="7031038"/>
            <a:chOff x="-34" y="0"/>
            <a:chExt cx="5890" cy="4429"/>
          </a:xfrm>
        </p:grpSpPr>
        <p:sp>
          <p:nvSpPr>
            <p:cNvPr id="2216964" name="Rectangle 4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216965" name="Rectangle 5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</p:grpSp>
      <p:grpSp>
        <p:nvGrpSpPr>
          <p:cNvPr id="2216966" name="Group 6"/>
          <p:cNvGrpSpPr>
            <a:grpSpLocks/>
          </p:cNvGrpSpPr>
          <p:nvPr/>
        </p:nvGrpSpPr>
        <p:grpSpPr bwMode="auto">
          <a:xfrm>
            <a:off x="2033588" y="1181100"/>
            <a:ext cx="5219700" cy="5219700"/>
            <a:chOff x="1200" y="696"/>
            <a:chExt cx="3288" cy="3288"/>
          </a:xfrm>
        </p:grpSpPr>
        <p:sp>
          <p:nvSpPr>
            <p:cNvPr id="2216967" name="Oval 7"/>
            <p:cNvSpPr>
              <a:spLocks noChangeArrowheads="1"/>
            </p:cNvSpPr>
            <p:nvPr/>
          </p:nvSpPr>
          <p:spPr bwMode="auto">
            <a:xfrm>
              <a:off x="1200" y="696"/>
              <a:ext cx="3288" cy="32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216968" name="Oval 8"/>
            <p:cNvSpPr>
              <a:spLocks noChangeArrowheads="1"/>
            </p:cNvSpPr>
            <p:nvPr/>
          </p:nvSpPr>
          <p:spPr bwMode="auto">
            <a:xfrm>
              <a:off x="1500" y="996"/>
              <a:ext cx="2688" cy="26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</p:grpSp>
      <p:sp>
        <p:nvSpPr>
          <p:cNvPr id="2216969" name="AutoShape 9"/>
          <p:cNvSpPr>
            <a:spLocks noChangeArrowheads="1"/>
          </p:cNvSpPr>
          <p:nvPr/>
        </p:nvSpPr>
        <p:spPr bwMode="auto">
          <a:xfrm>
            <a:off x="1733551" y="633413"/>
            <a:ext cx="5791200" cy="4749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rgbClr val="660066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6" tIns="45709" rIns="91416" bIns="45709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16970" name="Rectangle 10"/>
          <p:cNvSpPr>
            <a:spLocks noChangeArrowheads="1"/>
          </p:cNvSpPr>
          <p:nvPr/>
        </p:nvSpPr>
        <p:spPr bwMode="auto">
          <a:xfrm rot="1619911">
            <a:off x="4668838" y="4254611"/>
            <a:ext cx="2133600" cy="307754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16971" name="Rectangle 11"/>
          <p:cNvSpPr>
            <a:spLocks noChangeArrowheads="1"/>
          </p:cNvSpPr>
          <p:nvPr/>
        </p:nvSpPr>
        <p:spPr bwMode="auto">
          <a:xfrm rot="-1572683">
            <a:off x="3679592" y="4113323"/>
            <a:ext cx="184617" cy="307754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16972" name="Rectangle 12"/>
          <p:cNvSpPr>
            <a:spLocks noChangeArrowheads="1"/>
          </p:cNvSpPr>
          <p:nvPr/>
        </p:nvSpPr>
        <p:spPr bwMode="auto">
          <a:xfrm rot="5400000">
            <a:off x="4555891" y="2398823"/>
            <a:ext cx="184617" cy="307754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16973" name="AutoShape 13"/>
          <p:cNvSpPr>
            <a:spLocks noChangeArrowheads="1"/>
          </p:cNvSpPr>
          <p:nvPr/>
        </p:nvSpPr>
        <p:spPr bwMode="auto">
          <a:xfrm rot="50350481">
            <a:off x="6060283" y="4739404"/>
            <a:ext cx="1695450" cy="61134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16974" name="Text Box 14"/>
          <p:cNvSpPr txBox="1">
            <a:spLocks noChangeArrowheads="1"/>
          </p:cNvSpPr>
          <p:nvPr/>
        </p:nvSpPr>
        <p:spPr bwMode="auto">
          <a:xfrm>
            <a:off x="4114800" y="2117730"/>
            <a:ext cx="1066800" cy="64630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is</a:t>
            </a:r>
          </a:p>
        </p:txBody>
      </p:sp>
      <p:sp>
        <p:nvSpPr>
          <p:cNvPr id="2216975" name="AutoShape 15"/>
          <p:cNvSpPr>
            <a:spLocks noChangeArrowheads="1"/>
          </p:cNvSpPr>
          <p:nvPr/>
        </p:nvSpPr>
        <p:spPr bwMode="auto">
          <a:xfrm rot="14452042">
            <a:off x="1507337" y="4722736"/>
            <a:ext cx="1747837" cy="61134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16976" name="Text Box 16"/>
          <p:cNvSpPr txBox="1">
            <a:spLocks noChangeArrowheads="1"/>
          </p:cNvSpPr>
          <p:nvPr/>
        </p:nvSpPr>
        <p:spPr bwMode="auto">
          <a:xfrm>
            <a:off x="5608638" y="4030668"/>
            <a:ext cx="1066800" cy="64630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is</a:t>
            </a:r>
          </a:p>
        </p:txBody>
      </p:sp>
      <p:sp>
        <p:nvSpPr>
          <p:cNvPr id="2216977" name="Text Box 17"/>
          <p:cNvSpPr txBox="1">
            <a:spLocks noChangeArrowheads="1"/>
          </p:cNvSpPr>
          <p:nvPr/>
        </p:nvSpPr>
        <p:spPr bwMode="auto">
          <a:xfrm>
            <a:off x="2667001" y="4030668"/>
            <a:ext cx="1066800" cy="64630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is</a:t>
            </a:r>
          </a:p>
        </p:txBody>
      </p:sp>
      <p:sp>
        <p:nvSpPr>
          <p:cNvPr id="2216978" name="Text Box 18"/>
          <p:cNvSpPr txBox="1">
            <a:spLocks noChangeArrowheads="1"/>
          </p:cNvSpPr>
          <p:nvPr/>
        </p:nvSpPr>
        <p:spPr bwMode="auto">
          <a:xfrm>
            <a:off x="1905000" y="4708529"/>
            <a:ext cx="1828800" cy="64630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Son</a:t>
            </a:r>
          </a:p>
        </p:txBody>
      </p:sp>
      <p:sp>
        <p:nvSpPr>
          <p:cNvPr id="2216979" name="AutoShape 19"/>
          <p:cNvSpPr>
            <a:spLocks noChangeArrowheads="1"/>
          </p:cNvSpPr>
          <p:nvPr/>
        </p:nvSpPr>
        <p:spPr bwMode="auto">
          <a:xfrm>
            <a:off x="3624264" y="1116729"/>
            <a:ext cx="2016125" cy="611342"/>
          </a:xfrm>
          <a:prstGeom prst="triangle">
            <a:avLst>
              <a:gd name="adj" fmla="val 50977"/>
            </a:avLst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16980" name="AutoShape 20"/>
          <p:cNvSpPr>
            <a:spLocks noChangeArrowheads="1"/>
          </p:cNvSpPr>
          <p:nvPr/>
        </p:nvSpPr>
        <p:spPr bwMode="auto">
          <a:xfrm>
            <a:off x="3629025" y="2862263"/>
            <a:ext cx="1981200" cy="1752600"/>
          </a:xfrm>
          <a:prstGeom prst="irregularSeal1">
            <a:avLst/>
          </a:prstGeom>
          <a:gradFill rotWithShape="1">
            <a:gsLst>
              <a:gs pos="0">
                <a:schemeClr val="tx2"/>
              </a:gs>
              <a:gs pos="100000">
                <a:srgbClr val="6600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6" tIns="45709" rIns="91416" bIns="45709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16981" name="Text Box 21"/>
          <p:cNvSpPr txBox="1">
            <a:spLocks noChangeArrowheads="1"/>
          </p:cNvSpPr>
          <p:nvPr/>
        </p:nvSpPr>
        <p:spPr bwMode="auto">
          <a:xfrm>
            <a:off x="3714750" y="1508129"/>
            <a:ext cx="1828800" cy="64630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Father</a:t>
            </a:r>
          </a:p>
        </p:txBody>
      </p:sp>
      <p:sp>
        <p:nvSpPr>
          <p:cNvPr id="2216982" name="Text Box 22"/>
          <p:cNvSpPr txBox="1">
            <a:spLocks noChangeArrowheads="1"/>
          </p:cNvSpPr>
          <p:nvPr/>
        </p:nvSpPr>
        <p:spPr bwMode="auto">
          <a:xfrm>
            <a:off x="5486400" y="4708529"/>
            <a:ext cx="1828800" cy="646309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Spirit</a:t>
            </a:r>
          </a:p>
        </p:txBody>
      </p:sp>
      <p:sp>
        <p:nvSpPr>
          <p:cNvPr id="2216983" name="WordArt 23"/>
          <p:cNvSpPr>
            <a:spLocks noChangeArrowheads="1" noChangeShapeType="1" noTextEdit="1"/>
          </p:cNvSpPr>
          <p:nvPr/>
        </p:nvSpPr>
        <p:spPr bwMode="auto">
          <a:xfrm rot="-3731304">
            <a:off x="2125663" y="2557467"/>
            <a:ext cx="1066800" cy="2762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spcFirstLastPara="1" wrap="none" lIns="91416" tIns="45709" rIns="91416" bIns="45709" fromWordArt="1">
            <a:prstTxWarp prst="textArchUp">
              <a:avLst>
                <a:gd name="adj" fmla="val 1080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is not</a:t>
            </a:r>
          </a:p>
        </p:txBody>
      </p:sp>
      <p:sp>
        <p:nvSpPr>
          <p:cNvPr id="2216984" name="WordArt 24"/>
          <p:cNvSpPr>
            <a:spLocks noChangeArrowheads="1" noChangeShapeType="1" noTextEdit="1"/>
          </p:cNvSpPr>
          <p:nvPr/>
        </p:nvSpPr>
        <p:spPr bwMode="auto">
          <a:xfrm rot="3668274">
            <a:off x="6086476" y="2557467"/>
            <a:ext cx="1066800" cy="2762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spcFirstLastPara="1" wrap="none" lIns="91416" tIns="45709" rIns="91416" bIns="45709" fromWordArt="1">
            <a:prstTxWarp prst="textArchUp">
              <a:avLst>
                <a:gd name="adj" fmla="val 1080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is not</a:t>
            </a:r>
          </a:p>
        </p:txBody>
      </p:sp>
      <p:sp>
        <p:nvSpPr>
          <p:cNvPr id="2216985" name="WordArt 25"/>
          <p:cNvSpPr>
            <a:spLocks noChangeArrowheads="1" noChangeShapeType="1" noTextEdit="1"/>
          </p:cNvSpPr>
          <p:nvPr/>
        </p:nvSpPr>
        <p:spPr bwMode="auto">
          <a:xfrm>
            <a:off x="4052893" y="5972175"/>
            <a:ext cx="1119187" cy="204788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spcFirstLastPara="1" wrap="none" lIns="91416" tIns="45709" rIns="91416" bIns="45709" fromWordArt="1">
            <a:prstTxWarp prst="textArchDown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/>
                <a:cs typeface="Arial"/>
              </a:rPr>
              <a:t>is not</a:t>
            </a:r>
          </a:p>
        </p:txBody>
      </p:sp>
      <p:sp>
        <p:nvSpPr>
          <p:cNvPr id="2216986" name="Text Box 26"/>
          <p:cNvSpPr txBox="1">
            <a:spLocks noChangeArrowheads="1"/>
          </p:cNvSpPr>
          <p:nvPr/>
        </p:nvSpPr>
        <p:spPr bwMode="auto">
          <a:xfrm>
            <a:off x="0" y="6553205"/>
            <a:ext cx="5943600" cy="27697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H. Wayne House, </a:t>
            </a: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Charts of Christian Theology and Doctrine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, 45</a:t>
            </a:r>
          </a:p>
        </p:txBody>
      </p:sp>
      <p:sp>
        <p:nvSpPr>
          <p:cNvPr id="2216987" name="Rectangle 27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0" y="457200"/>
            <a:ext cx="5486400" cy="762000"/>
          </a:xfrm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b="1" i="1">
                <a:solidFill>
                  <a:schemeClr val="bg1"/>
                </a:solidFill>
                <a:latin typeface="Arial"/>
                <a:cs typeface="Arial"/>
              </a:rPr>
              <a:t>EMPOWERS</a:t>
            </a:r>
            <a:endParaRPr lang="en-US" sz="4800">
              <a:latin typeface="Arial"/>
              <a:cs typeface="Arial"/>
            </a:endParaRPr>
          </a:p>
        </p:txBody>
      </p:sp>
      <p:sp>
        <p:nvSpPr>
          <p:cNvPr id="2216988" name="Oval 28"/>
          <p:cNvSpPr>
            <a:spLocks noChangeArrowheads="1"/>
          </p:cNvSpPr>
          <p:nvPr/>
        </p:nvSpPr>
        <p:spPr bwMode="auto">
          <a:xfrm>
            <a:off x="2362200" y="0"/>
            <a:ext cx="4572000" cy="2286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6" tIns="45709" rIns="91416" bIns="45709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16989" name="Text Box 29"/>
          <p:cNvSpPr txBox="1">
            <a:spLocks noChangeArrowheads="1"/>
          </p:cNvSpPr>
          <p:nvPr/>
        </p:nvSpPr>
        <p:spPr bwMode="auto">
          <a:xfrm>
            <a:off x="228600" y="2743201"/>
            <a:ext cx="8763000" cy="175430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ja-JP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"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There are different kinds of working,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	but the same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GOD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works all of them in all men</a:t>
            </a:r>
            <a:r>
              <a:rPr kumimoji="0" lang="ru-RU" altLang="ja-JP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"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(v. 6).</a:t>
            </a:r>
          </a:p>
        </p:txBody>
      </p:sp>
    </p:spTree>
    <p:extLst>
      <p:ext uri="{BB962C8B-B14F-4D97-AF65-F5344CB8AC3E}">
        <p14:creationId xmlns:p14="http://schemas.microsoft.com/office/powerpoint/2010/main" val="39129010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16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698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9010" name="Picture 2" descr="MF - Plate 2"/>
          <p:cNvPicPr>
            <a:picLocks noChangeAspect="1" noChangeArrowheads="1"/>
          </p:cNvPicPr>
          <p:nvPr/>
        </p:nvPicPr>
        <p:blipFill>
          <a:blip r:embed="rId3" cstate="screen">
            <a:lum bright="-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9011" name="Text Box 3"/>
          <p:cNvSpPr txBox="1">
            <a:spLocks noChangeArrowheads="1"/>
          </p:cNvSpPr>
          <p:nvPr/>
        </p:nvSpPr>
        <p:spPr bwMode="auto">
          <a:xfrm>
            <a:off x="304800" y="4191005"/>
            <a:ext cx="7674746" cy="70908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3)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Energema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(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wgrki"/>
                <a:ea typeface="ＭＳ Ｐゴシック" charset="0"/>
                <a:cs typeface="Bwgrki"/>
              </a:rPr>
              <a:t>e;nerghma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)</a:t>
            </a:r>
          </a:p>
        </p:txBody>
      </p:sp>
      <p:sp>
        <p:nvSpPr>
          <p:cNvPr id="2219012" name="Text Box 4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3</a:t>
            </a:r>
          </a:p>
        </p:txBody>
      </p:sp>
      <p:sp>
        <p:nvSpPr>
          <p:cNvPr id="221901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731838"/>
          </a:xfrm>
          <a:solidFill>
            <a:schemeClr val="accent1"/>
          </a:solidFill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Arial"/>
                <a:cs typeface="Arial"/>
              </a:rPr>
              <a:t>The Basis &amp; Nature of Gifts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2219014" name="Text Box 6"/>
          <p:cNvSpPr txBox="1">
            <a:spLocks noChangeArrowheads="1"/>
          </p:cNvSpPr>
          <p:nvPr/>
        </p:nvSpPr>
        <p:spPr bwMode="auto">
          <a:xfrm>
            <a:off x="381000" y="1676405"/>
            <a:ext cx="7674746" cy="70908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2)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Diakonia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(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wgrki"/>
                <a:ea typeface="ＭＳ Ｐゴシック" charset="0"/>
                <a:cs typeface="Bwgrki"/>
              </a:rPr>
              <a:t>dia,konia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)</a:t>
            </a:r>
          </a:p>
        </p:txBody>
      </p:sp>
      <p:sp>
        <p:nvSpPr>
          <p:cNvPr id="2219015" name="Text Box 7"/>
          <p:cNvSpPr txBox="1">
            <a:spLocks noChangeArrowheads="1"/>
          </p:cNvSpPr>
          <p:nvPr/>
        </p:nvSpPr>
        <p:spPr bwMode="auto">
          <a:xfrm>
            <a:off x="685800" y="2378080"/>
            <a:ext cx="8458200" cy="175432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9" rIns="91416" bIns="45709">
            <a:spAutoFit/>
          </a:bodyPr>
          <a:lstStyle>
            <a:lvl1pPr algn="l"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• Place of service (1 Cor. 12:5)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• Category of gifts (1 Pet. 4:11)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• </a:t>
            </a:r>
            <a:r>
              <a:rPr kumimoji="0" lang="ru-RU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"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service</a:t>
            </a:r>
            <a:r>
              <a:rPr kumimoji="0" lang="ru-RU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"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(NIV), </a:t>
            </a:r>
            <a:r>
              <a:rPr kumimoji="0" lang="ru-RU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"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ministries</a:t>
            </a:r>
            <a:r>
              <a:rPr kumimoji="0" lang="ru-RU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"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(NASB)</a:t>
            </a:r>
          </a:p>
        </p:txBody>
      </p:sp>
      <p:sp>
        <p:nvSpPr>
          <p:cNvPr id="2219016" name="Text Box 8"/>
          <p:cNvSpPr txBox="1">
            <a:spLocks noChangeArrowheads="1"/>
          </p:cNvSpPr>
          <p:nvPr/>
        </p:nvSpPr>
        <p:spPr bwMode="auto">
          <a:xfrm>
            <a:off x="685800" y="4953005"/>
            <a:ext cx="8458200" cy="120032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9" rIns="91416" bIns="45709">
            <a:spAutoFit/>
          </a:bodyPr>
          <a:lstStyle>
            <a:lvl1pPr algn="l"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algn="l"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algn="l"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algn="l"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• Energy operating gifts (1 Cor. 12:6)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• </a:t>
            </a:r>
            <a:r>
              <a:rPr kumimoji="0" lang="ru-RU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"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working</a:t>
            </a:r>
            <a:r>
              <a:rPr kumimoji="0" lang="ru-RU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"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(NIV), </a:t>
            </a:r>
            <a:r>
              <a:rPr kumimoji="0" lang="ru-RU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"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effects</a:t>
            </a:r>
            <a:r>
              <a:rPr kumimoji="0" lang="ru-RU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"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(NASB)</a:t>
            </a:r>
          </a:p>
        </p:txBody>
      </p:sp>
      <p:sp>
        <p:nvSpPr>
          <p:cNvPr id="2219017" name="Oval 9"/>
          <p:cNvSpPr>
            <a:spLocks noChangeArrowheads="1"/>
          </p:cNvSpPr>
          <p:nvPr/>
        </p:nvSpPr>
        <p:spPr bwMode="auto">
          <a:xfrm>
            <a:off x="0" y="4038600"/>
            <a:ext cx="9677400" cy="2286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16" tIns="45709" rIns="91416" bIns="45709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0715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19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19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19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19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1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9011" grpId="0"/>
      <p:bldP spid="2219016" grpId="0"/>
      <p:bldP spid="22190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  <a:solidFill>
            <a:schemeClr val="tx1"/>
          </a:solidFill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The Key Idea</a:t>
            </a:r>
            <a:endParaRPr lang="en-US" b="1"/>
          </a:p>
        </p:txBody>
      </p:sp>
      <p:sp>
        <p:nvSpPr>
          <p:cNvPr id="2223107" name="Rectangle 3"/>
          <p:cNvSpPr>
            <a:spLocks noChangeArrowheads="1"/>
          </p:cNvSpPr>
          <p:nvPr/>
        </p:nvSpPr>
        <p:spPr bwMode="auto">
          <a:xfrm>
            <a:off x="457200" y="1905001"/>
            <a:ext cx="8458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/>
          <a:lstStyle/>
          <a:p>
            <a:pPr marL="863380" marR="0" lvl="0" indent="-8633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Q: Where should we begin studying gifts?</a:t>
            </a:r>
          </a:p>
          <a:p>
            <a:pPr marL="863380" marR="0" lvl="0" indent="-8633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863380" marR="0" lvl="0" indent="-86338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A: Gifts praise the triune God—not us!</a:t>
            </a:r>
          </a:p>
        </p:txBody>
      </p:sp>
    </p:spTree>
    <p:extLst>
      <p:ext uri="{BB962C8B-B14F-4D97-AF65-F5344CB8AC3E}">
        <p14:creationId xmlns:p14="http://schemas.microsoft.com/office/powerpoint/2010/main" val="91699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2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2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31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1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16" tIns="45709" rIns="91416" bIns="45709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grpSp>
        <p:nvGrpSpPr>
          <p:cNvPr id="2225155" name="Group 3"/>
          <p:cNvGrpSpPr>
            <a:grpSpLocks/>
          </p:cNvGrpSpPr>
          <p:nvPr/>
        </p:nvGrpSpPr>
        <p:grpSpPr bwMode="auto">
          <a:xfrm>
            <a:off x="-53970" y="0"/>
            <a:ext cx="9350375" cy="7031038"/>
            <a:chOff x="-34" y="0"/>
            <a:chExt cx="5890" cy="4429"/>
          </a:xfrm>
        </p:grpSpPr>
        <p:sp>
          <p:nvSpPr>
            <p:cNvPr id="2225156" name="Rectangle 4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endParaRPr>
            </a:p>
          </p:txBody>
        </p:sp>
        <p:sp>
          <p:nvSpPr>
            <p:cNvPr id="2225157" name="Rectangle 5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endParaRPr>
            </a:p>
          </p:txBody>
        </p:sp>
      </p:grpSp>
      <p:grpSp>
        <p:nvGrpSpPr>
          <p:cNvPr id="2225158" name="Group 6"/>
          <p:cNvGrpSpPr>
            <a:grpSpLocks/>
          </p:cNvGrpSpPr>
          <p:nvPr/>
        </p:nvGrpSpPr>
        <p:grpSpPr bwMode="auto">
          <a:xfrm>
            <a:off x="2033588" y="1181100"/>
            <a:ext cx="5219700" cy="5219700"/>
            <a:chOff x="1200" y="696"/>
            <a:chExt cx="3288" cy="3288"/>
          </a:xfrm>
        </p:grpSpPr>
        <p:sp>
          <p:nvSpPr>
            <p:cNvPr id="2225159" name="Oval 7"/>
            <p:cNvSpPr>
              <a:spLocks noChangeArrowheads="1"/>
            </p:cNvSpPr>
            <p:nvPr/>
          </p:nvSpPr>
          <p:spPr bwMode="auto">
            <a:xfrm>
              <a:off x="1200" y="696"/>
              <a:ext cx="3288" cy="32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endParaRPr>
            </a:p>
          </p:txBody>
        </p:sp>
        <p:sp>
          <p:nvSpPr>
            <p:cNvPr id="2225160" name="Oval 8"/>
            <p:cNvSpPr>
              <a:spLocks noChangeArrowheads="1"/>
            </p:cNvSpPr>
            <p:nvPr/>
          </p:nvSpPr>
          <p:spPr bwMode="auto">
            <a:xfrm>
              <a:off x="1500" y="996"/>
              <a:ext cx="2688" cy="26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endParaRPr>
            </a:p>
          </p:txBody>
        </p:sp>
      </p:grpSp>
      <p:sp>
        <p:nvSpPr>
          <p:cNvPr id="2225161" name="AutoShape 9"/>
          <p:cNvSpPr>
            <a:spLocks noChangeArrowheads="1"/>
          </p:cNvSpPr>
          <p:nvPr/>
        </p:nvSpPr>
        <p:spPr bwMode="auto">
          <a:xfrm>
            <a:off x="1733551" y="633413"/>
            <a:ext cx="5791200" cy="4749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rgbClr val="660066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6" tIns="45709" rIns="91416" bIns="45709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2225162" name="Rectangle 10"/>
          <p:cNvSpPr>
            <a:spLocks noChangeArrowheads="1"/>
          </p:cNvSpPr>
          <p:nvPr/>
        </p:nvSpPr>
        <p:spPr bwMode="auto">
          <a:xfrm rot="1619911">
            <a:off x="4668838" y="4237889"/>
            <a:ext cx="2133600" cy="341198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2225163" name="Rectangle 11"/>
          <p:cNvSpPr>
            <a:spLocks noChangeArrowheads="1"/>
          </p:cNvSpPr>
          <p:nvPr/>
        </p:nvSpPr>
        <p:spPr bwMode="auto">
          <a:xfrm rot="-1572683">
            <a:off x="3679569" y="4096601"/>
            <a:ext cx="184663" cy="341198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2225164" name="Rectangle 12"/>
          <p:cNvSpPr>
            <a:spLocks noChangeArrowheads="1"/>
          </p:cNvSpPr>
          <p:nvPr/>
        </p:nvSpPr>
        <p:spPr bwMode="auto">
          <a:xfrm rot="5400000">
            <a:off x="4555868" y="2382101"/>
            <a:ext cx="184663" cy="341198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2225165" name="AutoShape 13"/>
          <p:cNvSpPr>
            <a:spLocks noChangeArrowheads="1"/>
          </p:cNvSpPr>
          <p:nvPr/>
        </p:nvSpPr>
        <p:spPr bwMode="auto">
          <a:xfrm rot="50350481">
            <a:off x="6060283" y="4706187"/>
            <a:ext cx="1695450" cy="677776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2225166" name="Text Box 14"/>
          <p:cNvSpPr txBox="1">
            <a:spLocks noChangeArrowheads="1"/>
          </p:cNvSpPr>
          <p:nvPr/>
        </p:nvSpPr>
        <p:spPr bwMode="auto">
          <a:xfrm>
            <a:off x="4114800" y="2117730"/>
            <a:ext cx="1066800" cy="7090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rPr>
              <a:t>is</a:t>
            </a:r>
          </a:p>
        </p:txBody>
      </p:sp>
      <p:sp>
        <p:nvSpPr>
          <p:cNvPr id="2225167" name="AutoShape 15"/>
          <p:cNvSpPr>
            <a:spLocks noChangeArrowheads="1"/>
          </p:cNvSpPr>
          <p:nvPr/>
        </p:nvSpPr>
        <p:spPr bwMode="auto">
          <a:xfrm rot="14452042">
            <a:off x="1507337" y="4689519"/>
            <a:ext cx="1747837" cy="677776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2225168" name="Text Box 16"/>
          <p:cNvSpPr txBox="1">
            <a:spLocks noChangeArrowheads="1"/>
          </p:cNvSpPr>
          <p:nvPr/>
        </p:nvSpPr>
        <p:spPr bwMode="auto">
          <a:xfrm>
            <a:off x="5608638" y="4030668"/>
            <a:ext cx="1066800" cy="7090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rPr>
              <a:t>is</a:t>
            </a:r>
          </a:p>
        </p:txBody>
      </p:sp>
      <p:sp>
        <p:nvSpPr>
          <p:cNvPr id="2225169" name="Text Box 17"/>
          <p:cNvSpPr txBox="1">
            <a:spLocks noChangeArrowheads="1"/>
          </p:cNvSpPr>
          <p:nvPr/>
        </p:nvSpPr>
        <p:spPr bwMode="auto">
          <a:xfrm>
            <a:off x="2667001" y="4030668"/>
            <a:ext cx="1066800" cy="7090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rPr>
              <a:t>is</a:t>
            </a:r>
          </a:p>
        </p:txBody>
      </p:sp>
      <p:sp>
        <p:nvSpPr>
          <p:cNvPr id="2225170" name="Text Box 18"/>
          <p:cNvSpPr txBox="1">
            <a:spLocks noChangeArrowheads="1"/>
          </p:cNvSpPr>
          <p:nvPr/>
        </p:nvSpPr>
        <p:spPr bwMode="auto">
          <a:xfrm>
            <a:off x="1905000" y="4708529"/>
            <a:ext cx="1828800" cy="7090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rPr>
              <a:t>Son</a:t>
            </a:r>
          </a:p>
        </p:txBody>
      </p:sp>
      <p:sp>
        <p:nvSpPr>
          <p:cNvPr id="2225171" name="AutoShape 19"/>
          <p:cNvSpPr>
            <a:spLocks noChangeArrowheads="1"/>
          </p:cNvSpPr>
          <p:nvPr/>
        </p:nvSpPr>
        <p:spPr bwMode="auto">
          <a:xfrm>
            <a:off x="3624264" y="1083512"/>
            <a:ext cx="2016125" cy="677776"/>
          </a:xfrm>
          <a:prstGeom prst="triangle">
            <a:avLst>
              <a:gd name="adj" fmla="val 50977"/>
            </a:avLst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1416" tIns="45709" rIns="91416" bIns="45709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grpSp>
        <p:nvGrpSpPr>
          <p:cNvPr id="2225172" name="Group 20"/>
          <p:cNvGrpSpPr>
            <a:grpSpLocks/>
          </p:cNvGrpSpPr>
          <p:nvPr/>
        </p:nvGrpSpPr>
        <p:grpSpPr bwMode="auto">
          <a:xfrm>
            <a:off x="3629025" y="2862263"/>
            <a:ext cx="1981200" cy="1752600"/>
            <a:chOff x="2286" y="1803"/>
            <a:chExt cx="1248" cy="1104"/>
          </a:xfrm>
        </p:grpSpPr>
        <p:sp>
          <p:nvSpPr>
            <p:cNvPr id="2225173" name="AutoShape 21"/>
            <p:cNvSpPr>
              <a:spLocks noChangeArrowheads="1"/>
            </p:cNvSpPr>
            <p:nvPr/>
          </p:nvSpPr>
          <p:spPr bwMode="auto">
            <a:xfrm>
              <a:off x="2286" y="1803"/>
              <a:ext cx="1248" cy="1104"/>
            </a:xfrm>
            <a:prstGeom prst="irregularSeal1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66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CC0000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endParaRPr>
            </a:p>
          </p:txBody>
        </p:sp>
        <p:sp>
          <p:nvSpPr>
            <p:cNvPr id="2225174" name="Text Box 22"/>
            <p:cNvSpPr txBox="1">
              <a:spLocks noChangeArrowheads="1"/>
            </p:cNvSpPr>
            <p:nvPr/>
          </p:nvSpPr>
          <p:spPr bwMode="auto">
            <a:xfrm>
              <a:off x="2448" y="2112"/>
              <a:ext cx="864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/>
                </a:rPr>
                <a:t>GOD</a:t>
              </a:r>
            </a:p>
          </p:txBody>
        </p:sp>
      </p:grpSp>
      <p:sp>
        <p:nvSpPr>
          <p:cNvPr id="2225175" name="Text Box 23"/>
          <p:cNvSpPr txBox="1">
            <a:spLocks noChangeArrowheads="1"/>
          </p:cNvSpPr>
          <p:nvPr/>
        </p:nvSpPr>
        <p:spPr bwMode="auto">
          <a:xfrm>
            <a:off x="3714750" y="1508129"/>
            <a:ext cx="1828800" cy="7090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rPr>
              <a:t>Father</a:t>
            </a:r>
          </a:p>
        </p:txBody>
      </p:sp>
      <p:sp>
        <p:nvSpPr>
          <p:cNvPr id="2225176" name="Text Box 24"/>
          <p:cNvSpPr txBox="1">
            <a:spLocks noChangeArrowheads="1"/>
          </p:cNvSpPr>
          <p:nvPr/>
        </p:nvSpPr>
        <p:spPr bwMode="auto">
          <a:xfrm>
            <a:off x="5486400" y="4708529"/>
            <a:ext cx="1828800" cy="7090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rPr>
              <a:t>Spirit</a:t>
            </a:r>
          </a:p>
        </p:txBody>
      </p:sp>
      <p:sp>
        <p:nvSpPr>
          <p:cNvPr id="2225177" name="WordArt 25"/>
          <p:cNvSpPr>
            <a:spLocks noChangeArrowheads="1" noChangeShapeType="1" noTextEdit="1"/>
          </p:cNvSpPr>
          <p:nvPr/>
        </p:nvSpPr>
        <p:spPr bwMode="auto">
          <a:xfrm rot="-3731304">
            <a:off x="2125663" y="2557467"/>
            <a:ext cx="1066800" cy="2762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spcFirstLastPara="1" wrap="none" lIns="91416" tIns="45709" rIns="91416" bIns="45709" fromWordArt="1">
            <a:prstTxWarp prst="textArchUp">
              <a:avLst>
                <a:gd name="adj" fmla="val 1080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is not</a:t>
            </a:r>
          </a:p>
        </p:txBody>
      </p:sp>
      <p:sp>
        <p:nvSpPr>
          <p:cNvPr id="2225178" name="WordArt 26"/>
          <p:cNvSpPr>
            <a:spLocks noChangeArrowheads="1" noChangeShapeType="1" noTextEdit="1"/>
          </p:cNvSpPr>
          <p:nvPr/>
        </p:nvSpPr>
        <p:spPr bwMode="auto">
          <a:xfrm rot="3668274">
            <a:off x="6086476" y="2557467"/>
            <a:ext cx="1066800" cy="2762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spcFirstLastPara="1" wrap="none" lIns="91416" tIns="45709" rIns="91416" bIns="45709" fromWordArt="1">
            <a:prstTxWarp prst="textArchUp">
              <a:avLst>
                <a:gd name="adj" fmla="val 1080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is not</a:t>
            </a:r>
          </a:p>
        </p:txBody>
      </p:sp>
      <p:sp>
        <p:nvSpPr>
          <p:cNvPr id="2225179" name="WordArt 27"/>
          <p:cNvSpPr>
            <a:spLocks noChangeArrowheads="1" noChangeShapeType="1" noTextEdit="1"/>
          </p:cNvSpPr>
          <p:nvPr/>
        </p:nvSpPr>
        <p:spPr bwMode="auto">
          <a:xfrm>
            <a:off x="4052893" y="5972175"/>
            <a:ext cx="1119187" cy="204788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spcFirstLastPara="1" wrap="none" lIns="91416" tIns="45709" rIns="91416" bIns="45709" fromWordArt="1">
            <a:prstTxWarp prst="textArchDown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is not</a:t>
            </a:r>
          </a:p>
        </p:txBody>
      </p:sp>
      <p:sp>
        <p:nvSpPr>
          <p:cNvPr id="2225180" name="Text Box 28"/>
          <p:cNvSpPr txBox="1">
            <a:spLocks noChangeArrowheads="1"/>
          </p:cNvSpPr>
          <p:nvPr/>
        </p:nvSpPr>
        <p:spPr bwMode="auto">
          <a:xfrm>
            <a:off x="0" y="6553205"/>
            <a:ext cx="5943600" cy="3087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rPr>
              <a:t>H. Wayne House, </a:t>
            </a: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rPr>
              <a:t>Charts of Christian Theology and Doctrine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rPr>
              <a:t>, 45</a:t>
            </a:r>
          </a:p>
        </p:txBody>
      </p:sp>
      <p:grpSp>
        <p:nvGrpSpPr>
          <p:cNvPr id="2225181" name="Group 29"/>
          <p:cNvGrpSpPr>
            <a:grpSpLocks/>
          </p:cNvGrpSpPr>
          <p:nvPr/>
        </p:nvGrpSpPr>
        <p:grpSpPr bwMode="auto">
          <a:xfrm>
            <a:off x="1905000" y="0"/>
            <a:ext cx="5486400" cy="2286000"/>
            <a:chOff x="1200" y="0"/>
            <a:chExt cx="3456" cy="1440"/>
          </a:xfrm>
        </p:grpSpPr>
        <p:sp>
          <p:nvSpPr>
            <p:cNvPr id="2225182" name="Rectangle 30"/>
            <p:cNvSpPr>
              <a:spLocks noChangeArrowheads="1"/>
            </p:cNvSpPr>
            <p:nvPr/>
          </p:nvSpPr>
          <p:spPr bwMode="auto">
            <a:xfrm>
              <a:off x="1200" y="288"/>
              <a:ext cx="3456" cy="48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592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EMPOWERS</a:t>
              </a: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25183" name="Oval 31"/>
            <p:cNvSpPr>
              <a:spLocks noChangeArrowheads="1"/>
            </p:cNvSpPr>
            <p:nvPr/>
          </p:nvSpPr>
          <p:spPr bwMode="auto">
            <a:xfrm>
              <a:off x="1488" y="0"/>
              <a:ext cx="2880" cy="144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endParaRPr>
            </a:p>
          </p:txBody>
        </p:sp>
      </p:grpSp>
      <p:grpSp>
        <p:nvGrpSpPr>
          <p:cNvPr id="2225184" name="Group 32"/>
          <p:cNvGrpSpPr>
            <a:grpSpLocks/>
          </p:cNvGrpSpPr>
          <p:nvPr/>
        </p:nvGrpSpPr>
        <p:grpSpPr bwMode="auto">
          <a:xfrm>
            <a:off x="5562600" y="4343400"/>
            <a:ext cx="3581400" cy="2514600"/>
            <a:chOff x="3504" y="2736"/>
            <a:chExt cx="2256" cy="1584"/>
          </a:xfrm>
        </p:grpSpPr>
        <p:sp>
          <p:nvSpPr>
            <p:cNvPr id="2225185" name="Rectangle 33"/>
            <p:cNvSpPr>
              <a:spLocks noChangeArrowheads="1"/>
            </p:cNvSpPr>
            <p:nvPr/>
          </p:nvSpPr>
          <p:spPr bwMode="auto">
            <a:xfrm>
              <a:off x="3696" y="3504"/>
              <a:ext cx="2064" cy="48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592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GIVES</a:t>
              </a: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25186" name="Oval 34"/>
            <p:cNvSpPr>
              <a:spLocks noChangeArrowheads="1"/>
            </p:cNvSpPr>
            <p:nvPr/>
          </p:nvSpPr>
          <p:spPr bwMode="auto">
            <a:xfrm>
              <a:off x="3504" y="2736"/>
              <a:ext cx="2256" cy="1584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endParaRPr>
            </a:p>
          </p:txBody>
        </p:sp>
      </p:grpSp>
      <p:grpSp>
        <p:nvGrpSpPr>
          <p:cNvPr id="2225187" name="Group 35"/>
          <p:cNvGrpSpPr>
            <a:grpSpLocks/>
          </p:cNvGrpSpPr>
          <p:nvPr/>
        </p:nvGrpSpPr>
        <p:grpSpPr bwMode="auto">
          <a:xfrm>
            <a:off x="0" y="4648201"/>
            <a:ext cx="3962400" cy="2362200"/>
            <a:chOff x="0" y="2928"/>
            <a:chExt cx="2496" cy="1488"/>
          </a:xfrm>
        </p:grpSpPr>
        <p:sp>
          <p:nvSpPr>
            <p:cNvPr id="2225188" name="Oval 36"/>
            <p:cNvSpPr>
              <a:spLocks noChangeArrowheads="1"/>
            </p:cNvSpPr>
            <p:nvPr/>
          </p:nvSpPr>
          <p:spPr bwMode="auto">
            <a:xfrm>
              <a:off x="144" y="2928"/>
              <a:ext cx="2256" cy="148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endParaRPr>
            </a:p>
          </p:txBody>
        </p:sp>
        <p:sp>
          <p:nvSpPr>
            <p:cNvPr id="2225189" name="Rectangle 37"/>
            <p:cNvSpPr>
              <a:spLocks noChangeArrowheads="1"/>
            </p:cNvSpPr>
            <p:nvPr/>
          </p:nvSpPr>
          <p:spPr bwMode="auto">
            <a:xfrm>
              <a:off x="0" y="3504"/>
              <a:ext cx="2496" cy="48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5921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APPOINTS</a:t>
              </a: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225190" name="Rectangle 3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4400"/>
            <a:ext cx="2971800" cy="1143000"/>
          </a:xfrm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sz="3600" b="1" i="1">
                <a:solidFill>
                  <a:schemeClr val="bg1"/>
                </a:solidFill>
              </a:rPr>
              <a:t>The Triune Involvement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1246661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25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25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2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25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25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2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25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25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2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890" name="Picture 2" descr="missingpuzzlePie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58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419600" y="0"/>
            <a:ext cx="4724400" cy="4343400"/>
          </a:xfrm>
        </p:spPr>
        <p:txBody>
          <a:bodyPr/>
          <a:lstStyle/>
          <a:p>
            <a:r>
              <a:rPr lang="en-US" sz="5400">
                <a:solidFill>
                  <a:srgbClr val="000080"/>
                </a:solidFill>
              </a:rPr>
              <a:t>How do you see the Spirit working in your life?</a:t>
            </a:r>
            <a:endParaRPr lang="en-US" sz="440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92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83" name="Picture 3" descr="puzzlepiece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050" y="0"/>
            <a:ext cx="455295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285" name="Picture 5" descr="do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3988" y="0"/>
            <a:ext cx="1370012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457200"/>
            <a:ext cx="4114800" cy="5029200"/>
          </a:xfrm>
        </p:spPr>
        <p:txBody>
          <a:bodyPr/>
          <a:lstStyle/>
          <a:p>
            <a:r>
              <a:rPr lang="en-US" sz="4400" dirty="0"/>
              <a:t>One evidence of the Spirit</a:t>
            </a:r>
            <a:r>
              <a:rPr lang="uk-UA" altLang="ja-JP" sz="4400" dirty="0"/>
              <a:t>'</a:t>
            </a:r>
            <a:r>
              <a:rPr lang="en-US" sz="4400" dirty="0"/>
              <a:t>s work in your life is your </a:t>
            </a:r>
            <a:r>
              <a:rPr lang="en-US" sz="4400" dirty="0">
                <a:solidFill>
                  <a:srgbClr val="FFFF00"/>
                </a:solidFill>
              </a:rPr>
              <a:t>spiritual</a:t>
            </a:r>
            <a:r>
              <a:rPr lang="en-US" sz="4400" dirty="0"/>
              <a:t> gift </a:t>
            </a:r>
            <a:br>
              <a:rPr lang="en-US" sz="4400" dirty="0"/>
            </a:br>
            <a:r>
              <a:rPr lang="en-US" sz="4400" dirty="0"/>
              <a:t>(12:7-11)</a:t>
            </a:r>
            <a:endParaRPr lang="en-US" dirty="0"/>
          </a:p>
        </p:txBody>
      </p:sp>
      <p:sp>
        <p:nvSpPr>
          <p:cNvPr id="481286" name="Rectangle 6"/>
          <p:cNvSpPr>
            <a:spLocks noChangeArrowheads="1"/>
          </p:cNvSpPr>
          <p:nvPr/>
        </p:nvSpPr>
        <p:spPr bwMode="auto">
          <a:xfrm>
            <a:off x="4648200" y="5715000"/>
            <a:ext cx="449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6" tIns="45709" rIns="91416" bIns="4570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"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 spiritual gift is given to each of us so we can help each other</a:t>
            </a:r>
            <a:r>
              <a:rPr kumimoji="0" lang="ru-RU" altLang="ja-JP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"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(1 Cor. 12:7 NLT)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57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ible1"/>
          <p:cNvPicPr>
            <a:picLocks noChangeAspect="1" noChangeArrowheads="1"/>
          </p:cNvPicPr>
          <p:nvPr/>
        </p:nvPicPr>
        <p:blipFill rotWithShape="1">
          <a:blip r:embed="rId3" cstate="screen">
            <a:lum brigh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44624"/>
            <a:ext cx="9144000" cy="675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43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762000"/>
          </a:xfrm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sz="3600" dirty="0">
                <a:solidFill>
                  <a:srgbClr val="FFFFFF"/>
                </a:solidFill>
              </a:rPr>
              <a:t>The Spirit gives every gift (12:8)</a:t>
            </a:r>
            <a:endParaRPr lang="en-US" dirty="0"/>
          </a:p>
        </p:txBody>
      </p:sp>
      <p:sp>
        <p:nvSpPr>
          <p:cNvPr id="484357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2083261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>
            <a:lvl1pPr marL="392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778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921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8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To one person the Spirit gives the ability to give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wise advice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[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 word of wisdom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]; to another the same Spirit gives a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message of special knowledge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[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 word of knowledge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].*</a:t>
            </a:r>
          </a:p>
        </p:txBody>
      </p:sp>
    </p:spTree>
    <p:extLst>
      <p:ext uri="{BB962C8B-B14F-4D97-AF65-F5344CB8AC3E}">
        <p14:creationId xmlns:p14="http://schemas.microsoft.com/office/powerpoint/2010/main" val="1816644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ible1"/>
          <p:cNvPicPr>
            <a:picLocks noChangeAspect="1" noChangeArrowheads="1"/>
          </p:cNvPicPr>
          <p:nvPr/>
        </p:nvPicPr>
        <p:blipFill rotWithShape="1">
          <a:blip r:embed="rId3" cstate="screen">
            <a:lum brigh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44624"/>
            <a:ext cx="9144000" cy="675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762000"/>
          </a:xfrm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sz="3600" dirty="0">
                <a:solidFill>
                  <a:srgbClr val="FFFFFF"/>
                </a:solidFill>
              </a:rPr>
              <a:t>The Spirit gives every gift (12:9-10a)</a:t>
            </a:r>
            <a:endParaRPr lang="en-US" dirty="0"/>
          </a:p>
        </p:txBody>
      </p:sp>
      <p:sp>
        <p:nvSpPr>
          <p:cNvPr id="486404" name="Text Box 4"/>
          <p:cNvSpPr txBox="1">
            <a:spLocks noChangeArrowheads="1"/>
          </p:cNvSpPr>
          <p:nvPr/>
        </p:nvSpPr>
        <p:spPr bwMode="auto">
          <a:xfrm>
            <a:off x="0" y="1066800"/>
            <a:ext cx="9144000" cy="2083261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>
            <a:lvl1pPr marL="392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778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921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9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The same Spirit gives great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faith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to another, and to someone else the one Spirit gives the gift of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healing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 </a:t>
            </a:r>
            <a:r>
              <a:rPr kumimoji="0" lang="en-US" sz="32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10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He gives one person the power to perform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miracles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8429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ible1"/>
          <p:cNvPicPr>
            <a:picLocks noChangeAspect="1" noChangeArrowheads="1"/>
          </p:cNvPicPr>
          <p:nvPr/>
        </p:nvPicPr>
        <p:blipFill rotWithShape="1">
          <a:blip r:embed="rId3" cstate="screen">
            <a:lum brigh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44624"/>
            <a:ext cx="9144000" cy="675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84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762000"/>
          </a:xfrm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sz="3600" dirty="0">
                <a:solidFill>
                  <a:srgbClr val="FFFFFF"/>
                </a:solidFill>
              </a:rPr>
              <a:t>The Spirit gives every gift (12:10b-11a)</a:t>
            </a:r>
            <a:endParaRPr lang="en-US" dirty="0"/>
          </a:p>
        </p:txBody>
      </p:sp>
      <p:sp>
        <p:nvSpPr>
          <p:cNvPr id="488452" name="Text Box 4"/>
          <p:cNvSpPr txBox="1">
            <a:spLocks noChangeArrowheads="1"/>
          </p:cNvSpPr>
          <p:nvPr/>
        </p:nvSpPr>
        <p:spPr bwMode="auto">
          <a:xfrm>
            <a:off x="0" y="1066801"/>
            <a:ext cx="9144000" cy="457192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>
            <a:lvl1pPr marL="392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778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921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and another the ability to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prophesy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  He gives someone else the ability to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discern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whether a message is from the Spirit of God or from another spirit. Still another person is given the ability to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speak in unknown languages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,* while another is given the ability to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interpret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what is being said. </a:t>
            </a:r>
            <a:r>
              <a:rPr kumimoji="0" lang="en-US" sz="32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11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It is the one and only Spirit who distributes all these gifts. </a:t>
            </a:r>
          </a:p>
        </p:txBody>
      </p:sp>
    </p:spTree>
    <p:extLst>
      <p:ext uri="{BB962C8B-B14F-4D97-AF65-F5344CB8AC3E}">
        <p14:creationId xmlns:p14="http://schemas.microsoft.com/office/powerpoint/2010/main" val="412425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5762" name="Picture 2" descr="Holiday 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57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  <a:effectLst>
            <a:outerShdw blurRad="63500" dist="107763" dir="189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r>
              <a:rPr lang="en-US" sz="6000" b="1">
                <a:solidFill>
                  <a:schemeClr val="bg1"/>
                </a:solidFill>
              </a:rPr>
              <a:t>Spiritual Gifts</a:t>
            </a:r>
          </a:p>
        </p:txBody>
      </p:sp>
      <p:sp>
        <p:nvSpPr>
          <p:cNvPr id="21657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1" y="5105400"/>
            <a:ext cx="8077200" cy="1524000"/>
          </a:xfrm>
          <a:effectLst>
            <a:outerShdw blurRad="63500" dist="107763" dir="189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r>
              <a:rPr lang="en-US" sz="4800" b="1" i="1" dirty="0">
                <a:solidFill>
                  <a:schemeClr val="bg1"/>
                </a:solidFill>
              </a:rPr>
              <a:t>Where should we </a:t>
            </a:r>
            <a:r>
              <a:rPr lang="en-US" sz="4800" b="1" i="1" dirty="0">
                <a:solidFill>
                  <a:srgbClr val="FFFF00"/>
                </a:solidFill>
              </a:rPr>
              <a:t>begin</a:t>
            </a:r>
            <a:r>
              <a:rPr lang="en-US" sz="4800" b="1" i="1" dirty="0">
                <a:solidFill>
                  <a:schemeClr val="bg1"/>
                </a:solidFill>
              </a:rPr>
              <a:t> studying gifts?</a:t>
            </a:r>
          </a:p>
        </p:txBody>
      </p:sp>
    </p:spTree>
    <p:extLst>
      <p:ext uri="{BB962C8B-B14F-4D97-AF65-F5344CB8AC3E}">
        <p14:creationId xmlns:p14="http://schemas.microsoft.com/office/powerpoint/2010/main" val="3686173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ible1"/>
          <p:cNvPicPr>
            <a:picLocks noChangeAspect="1" noChangeArrowheads="1"/>
          </p:cNvPicPr>
          <p:nvPr/>
        </p:nvPicPr>
        <p:blipFill rotWithShape="1">
          <a:blip r:embed="rId3" cstate="screen">
            <a:lum bright="-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44624"/>
            <a:ext cx="9144000" cy="675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4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762000"/>
          </a:xfrm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sz="3200" dirty="0">
                <a:solidFill>
                  <a:srgbClr val="FFFFFF"/>
                </a:solidFill>
              </a:rPr>
              <a:t>The Spirit alone chose your gift (12:11b)</a:t>
            </a:r>
            <a:endParaRPr lang="en-US" sz="3600" dirty="0"/>
          </a:p>
        </p:txBody>
      </p:sp>
      <p:sp>
        <p:nvSpPr>
          <p:cNvPr id="490500" name="Text Box 4"/>
          <p:cNvSpPr txBox="1">
            <a:spLocks noChangeArrowheads="1"/>
          </p:cNvSpPr>
          <p:nvPr/>
        </p:nvSpPr>
        <p:spPr bwMode="auto">
          <a:xfrm>
            <a:off x="0" y="1066800"/>
            <a:ext cx="9144000" cy="108779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>
            <a:lvl1pPr marL="3921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778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9211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He alone decides which gift each person should have.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962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Bible1">
            <a:extLst>
              <a:ext uri="{FF2B5EF4-FFF2-40B4-BE49-F238E27FC236}">
                <a16:creationId xmlns:a16="http://schemas.microsoft.com/office/drawing/2014/main" id="{E2366BAB-E682-3242-9E15-D4E558006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84" name="Rectangle 4">
            <a:extLst>
              <a:ext uri="{FF2B5EF4-FFF2-40B4-BE49-F238E27FC236}">
                <a16:creationId xmlns:a16="http://schemas.microsoft.com/office/drawing/2014/main" id="{09A1F7F0-894D-124F-81BA-3A24C14688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143000"/>
          </a:xfrm>
          <a:effectLst>
            <a:outerShdw blurRad="63500" dist="35921" dir="2700000" algn="ctr" rotWithShape="0">
              <a:schemeClr val="tx1">
                <a:alpha val="74997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Why Study &amp; Know Our Gifts?</a:t>
            </a:r>
            <a:endParaRPr lang="en-US" altLang="en-US"/>
          </a:p>
        </p:txBody>
      </p:sp>
      <p:sp>
        <p:nvSpPr>
          <p:cNvPr id="54276" name="Text Box 5">
            <a:extLst>
              <a:ext uri="{FF2B5EF4-FFF2-40B4-BE49-F238E27FC236}">
                <a16:creationId xmlns:a16="http://schemas.microsoft.com/office/drawing/2014/main" id="{0F2CF693-F25E-0D44-B662-B8E9814DC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50888" name="Text Box 8">
            <a:extLst>
              <a:ext uri="{FF2B5EF4-FFF2-40B4-BE49-F238E27FC236}">
                <a16:creationId xmlns:a16="http://schemas.microsoft.com/office/drawing/2014/main" id="{50CDE348-BFB0-4249-9547-B0F9BAC82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93838"/>
            <a:ext cx="8474075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63550" indent="-463550">
              <a:defRPr/>
            </a:pPr>
            <a:r>
              <a:rPr lang="en-US" sz="2800" b="1">
                <a:solidFill>
                  <a:schemeClr val="bg1"/>
                </a:solidFill>
                <a:latin typeface="Arial" charset="0"/>
                <a:cs typeface="Arial" charset="0"/>
              </a:rPr>
              <a:t>1)  MINISTRY TO THE CHURCH BODY - Ministering in the area of our gifts results in:</a:t>
            </a:r>
          </a:p>
        </p:txBody>
      </p:sp>
      <p:sp>
        <p:nvSpPr>
          <p:cNvPr id="250889" name="Text Box 9">
            <a:extLst>
              <a:ext uri="{FF2B5EF4-FFF2-40B4-BE49-F238E27FC236}">
                <a16:creationId xmlns:a16="http://schemas.microsoft.com/office/drawing/2014/main" id="{830B2268-9A4F-BD4C-8073-58DAC0565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698750"/>
            <a:ext cx="8016875" cy="2654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1325" indent="-4413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a) edification of the body— </a:t>
            </a:r>
            <a:r>
              <a:rPr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unity</a:t>
            </a: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 and </a:t>
            </a:r>
            <a:r>
              <a:rPr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interdependency</a:t>
            </a: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 (1 Cor. 14:12)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b) mobilizing the church for </a:t>
            </a:r>
            <a:r>
              <a:rPr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mission</a:t>
            </a: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 to a lost world.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c) encouraging other believers to </a:t>
            </a:r>
            <a:r>
              <a:rPr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discern</a:t>
            </a: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  and </a:t>
            </a:r>
            <a:r>
              <a:rPr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develop</a:t>
            </a: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 their gifts.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0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0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0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Bible1">
            <a:extLst>
              <a:ext uri="{FF2B5EF4-FFF2-40B4-BE49-F238E27FC236}">
                <a16:creationId xmlns:a16="http://schemas.microsoft.com/office/drawing/2014/main" id="{02FBB4DE-56D4-B341-ADC6-9B88D3C7A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459" name="Rectangle 3">
            <a:extLst>
              <a:ext uri="{FF2B5EF4-FFF2-40B4-BE49-F238E27FC236}">
                <a16:creationId xmlns:a16="http://schemas.microsoft.com/office/drawing/2014/main" id="{6DDA2603-C108-234A-ABB6-E9781434A7C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143000"/>
          </a:xfrm>
          <a:effectLst>
            <a:outerShdw blurRad="63500" dist="35921" dir="2700000" algn="ctr" rotWithShape="0">
              <a:schemeClr val="tx1">
                <a:alpha val="74997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Why Study &amp; Know Our Gifts?</a:t>
            </a:r>
            <a:endParaRPr lang="en-US" altLang="en-US"/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770AF987-DE20-4E40-834D-AD70BD6DB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75462" name="Text Box 6">
            <a:extLst>
              <a:ext uri="{FF2B5EF4-FFF2-40B4-BE49-F238E27FC236}">
                <a16:creationId xmlns:a16="http://schemas.microsoft.com/office/drawing/2014/main" id="{EE5D3358-6B1E-C443-A008-E4F88770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93838"/>
            <a:ext cx="8474075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63550" indent="-463550">
              <a:defRPr/>
            </a:pPr>
            <a:r>
              <a:rPr lang="en-US" sz="2800" b="1">
                <a:solidFill>
                  <a:schemeClr val="bg1"/>
                </a:solidFill>
                <a:latin typeface="Arial" charset="0"/>
                <a:cs typeface="Arial" charset="0"/>
              </a:rPr>
              <a:t>2)  PERSONAL FULFILLMENT - Exercising our gifts results in:</a:t>
            </a:r>
          </a:p>
        </p:txBody>
      </p:sp>
      <p:sp>
        <p:nvSpPr>
          <p:cNvPr id="275463" name="Text Box 7">
            <a:extLst>
              <a:ext uri="{FF2B5EF4-FFF2-40B4-BE49-F238E27FC236}">
                <a16:creationId xmlns:a16="http://schemas.microsoft.com/office/drawing/2014/main" id="{0F959367-0787-E84F-8DA2-AAFE6A89A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698750"/>
            <a:ext cx="8016875" cy="2654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3550" indent="-463550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a)	ministering in areas of </a:t>
            </a:r>
            <a:r>
              <a:rPr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strength</a:t>
            </a: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, reducing frustration and wasted time.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b)	assisting us in establishing </a:t>
            </a:r>
            <a:r>
              <a:rPr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priorities</a:t>
            </a: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 for study,  growth, and ministry (Eph. 4:13).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c)	a sense of </a:t>
            </a:r>
            <a:r>
              <a:rPr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usefulness</a:t>
            </a: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 and </a:t>
            </a:r>
            <a:r>
              <a:rPr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belonging</a:t>
            </a:r>
            <a:r>
              <a:rPr lang="en-US" altLang="en-US" sz="2800" b="1">
                <a:solidFill>
                  <a:schemeClr val="bg1"/>
                </a:solidFill>
                <a:latin typeface="Arial" panose="020B0604020202020204" pitchFamily="34" charset="0"/>
              </a:rPr>
              <a:t> in the body of Christ (1 Cor. 12:14-17).</a:t>
            </a:r>
            <a:endParaRPr lang="en-US" altLang="en-US" sz="18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5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5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Bible1">
            <a:extLst>
              <a:ext uri="{FF2B5EF4-FFF2-40B4-BE49-F238E27FC236}">
                <a16:creationId xmlns:a16="http://schemas.microsoft.com/office/drawing/2014/main" id="{A51EB95B-46FB-8B41-B8EB-311ADFC36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83" name="Rectangle 3">
            <a:extLst>
              <a:ext uri="{FF2B5EF4-FFF2-40B4-BE49-F238E27FC236}">
                <a16:creationId xmlns:a16="http://schemas.microsoft.com/office/drawing/2014/main" id="{2E3EAB26-CF3F-9C4E-A027-BD978DD0F5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143000"/>
          </a:xfrm>
          <a:effectLst>
            <a:outerShdw blurRad="63500" dist="35921" dir="2700000" algn="ctr" rotWithShape="0">
              <a:schemeClr val="tx1">
                <a:alpha val="74997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Why Study &amp; Know Our Gifts?</a:t>
            </a:r>
            <a:endParaRPr lang="en-US" altLang="en-US"/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93603B94-DBBF-A24E-B417-1EF42A6C1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76486" name="Text Box 6">
            <a:extLst>
              <a:ext uri="{FF2B5EF4-FFF2-40B4-BE49-F238E27FC236}">
                <a16:creationId xmlns:a16="http://schemas.microsoft.com/office/drawing/2014/main" id="{EC0CAC34-04F9-EF4D-B21A-36BF4985F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93838"/>
            <a:ext cx="8474075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63550" indent="-463550">
              <a:defRPr/>
            </a:pPr>
            <a:r>
              <a:rPr lang="en-US" sz="2800" b="1">
                <a:solidFill>
                  <a:schemeClr val="bg1"/>
                </a:solidFill>
                <a:latin typeface="Arial" charset="0"/>
                <a:cs typeface="Arial" charset="0"/>
              </a:rPr>
              <a:t>3)  OBEDIENCE TO GOD'S WORD - Scripture gives several commands relating to gifts:</a:t>
            </a:r>
          </a:p>
        </p:txBody>
      </p:sp>
      <p:sp>
        <p:nvSpPr>
          <p:cNvPr id="276487" name="Text Box 7">
            <a:extLst>
              <a:ext uri="{FF2B5EF4-FFF2-40B4-BE49-F238E27FC236}">
                <a16:creationId xmlns:a16="http://schemas.microsoft.com/office/drawing/2014/main" id="{B47EE0F5-26E1-5C49-A35B-DE042C7AE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67000"/>
            <a:ext cx="8534400" cy="39703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28650" indent="-628650">
              <a:buFont typeface="Arial" charset="0"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a) "Do not </a:t>
            </a:r>
            <a:r>
              <a:rPr 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neglect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 the spiritual gift within you..."  (1 Tim 4:14a).</a:t>
            </a:r>
          </a:p>
          <a:p>
            <a:pPr marL="628650" indent="-628650">
              <a:buFont typeface="Arial" charset="0"/>
              <a:buNone/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b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) "Now about spiritual gifts, brethren, I do not want you to be </a:t>
            </a:r>
            <a:r>
              <a:rPr 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unaware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 " (1 Cor. 12:1).</a:t>
            </a:r>
          </a:p>
          <a:p>
            <a:pPr marL="628650" indent="-628650">
              <a:buFont typeface="Arial" charset="0"/>
              <a:buNone/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c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) "And since we have gifts that differ according to the grace given us, let us </a:t>
            </a:r>
            <a:r>
              <a:rPr 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exercise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 them accordingly..." (Rom. 12:6a).</a:t>
            </a:r>
          </a:p>
          <a:p>
            <a:pPr marL="628650" indent="-628650">
              <a:buFont typeface="Arial" charset="0"/>
              <a:buNone/>
              <a:defRPr/>
            </a:pPr>
            <a:r>
              <a:rPr lang="en-US" sz="2800" b="1" dirty="0" err="1">
                <a:solidFill>
                  <a:schemeClr val="bg1"/>
                </a:solidFill>
                <a:latin typeface="Arial" charset="0"/>
                <a:cs typeface="Arial" charset="0"/>
              </a:rPr>
              <a:t>d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) "As each one has received a special gift, </a:t>
            </a:r>
            <a:r>
              <a:rPr lang="en-US" sz="2800" b="1" dirty="0">
                <a:solidFill>
                  <a:srgbClr val="FFFF00"/>
                </a:solidFill>
                <a:latin typeface="Arial" charset="0"/>
                <a:cs typeface="Arial" charset="0"/>
              </a:rPr>
              <a:t>employ</a:t>
            </a:r>
            <a:r>
              <a:rPr 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 it in serving one another (1 Pet. 4:10).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00"/>
            </a:gs>
            <a:gs pos="100000">
              <a:srgbClr val="5E2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prayer10">
            <a:extLst>
              <a:ext uri="{FF2B5EF4-FFF2-40B4-BE49-F238E27FC236}">
                <a16:creationId xmlns:a16="http://schemas.microsoft.com/office/drawing/2014/main" id="{7FFF0CAB-89C3-E545-96D8-8D67F068B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3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1" name="Rectangle 5">
            <a:extLst>
              <a:ext uri="{FF2B5EF4-FFF2-40B4-BE49-F238E27FC236}">
                <a16:creationId xmlns:a16="http://schemas.microsoft.com/office/drawing/2014/main" id="{26C05F05-FD0B-6D44-8D34-45E262937A6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839200" cy="685800"/>
          </a:xfrm>
          <a:effectLst>
            <a:outerShdw blurRad="63500" dist="35921" dir="2700000" algn="ctr" rotWithShape="0">
              <a:schemeClr val="tx1">
                <a:alpha val="74997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</a:rPr>
              <a:t>Scriptural Gift Commands</a:t>
            </a:r>
            <a:endParaRPr lang="en-US" altLang="en-US"/>
          </a:p>
        </p:txBody>
      </p:sp>
      <p:sp>
        <p:nvSpPr>
          <p:cNvPr id="244742" name="Text Box 6">
            <a:extLst>
              <a:ext uri="{FF2B5EF4-FFF2-40B4-BE49-F238E27FC236}">
                <a16:creationId xmlns:a16="http://schemas.microsoft.com/office/drawing/2014/main" id="{E2AF2A03-E88F-9043-B4AB-6C8B3BFA4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244743" name="Text Box 7">
            <a:extLst>
              <a:ext uri="{FF2B5EF4-FFF2-40B4-BE49-F238E27FC236}">
                <a16:creationId xmlns:a16="http://schemas.microsoft.com/office/drawing/2014/main" id="{74C8A4C3-C3B2-AA44-BBDC-0192019B0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1981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3550" indent="-463550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00"/>
                </a:solidFill>
                <a:latin typeface="Arial" panose="020B0604020202020204" pitchFamily="34" charset="0"/>
              </a:rPr>
              <a:t>Teaching</a:t>
            </a:r>
            <a:endParaRPr lang="en-US" altLang="en-US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4744" name="Text Box 8">
            <a:extLst>
              <a:ext uri="{FF2B5EF4-FFF2-40B4-BE49-F238E27FC236}">
                <a16:creationId xmlns:a16="http://schemas.microsoft.com/office/drawing/2014/main" id="{60B3F764-767F-E047-AA22-FD8AEAE2B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096963"/>
            <a:ext cx="693420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Col. 3:16-- “Let the word of Christ richly dwell within you… </a:t>
            </a:r>
            <a:r>
              <a:rPr lang="en-US" altLang="en-US" b="1" i="1">
                <a:solidFill>
                  <a:srgbClr val="FFFF00"/>
                </a:solidFill>
                <a:latin typeface="Arial" panose="020B0604020202020204" pitchFamily="34" charset="0"/>
              </a:rPr>
              <a:t>teaching</a:t>
            </a:r>
            <a:r>
              <a:rPr lang="en-US" altLang="en-US" b="1" i="1">
                <a:solidFill>
                  <a:schemeClr val="bg1"/>
                </a:solidFill>
                <a:latin typeface="Arial" panose="020B0604020202020204" pitchFamily="34" charset="0"/>
              </a:rPr>
              <a:t>… one another</a:t>
            </a: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…”</a:t>
            </a:r>
          </a:p>
        </p:txBody>
      </p:sp>
      <p:sp>
        <p:nvSpPr>
          <p:cNvPr id="244747" name="Text Box 11">
            <a:extLst>
              <a:ext uri="{FF2B5EF4-FFF2-40B4-BE49-F238E27FC236}">
                <a16:creationId xmlns:a16="http://schemas.microsoft.com/office/drawing/2014/main" id="{60C6F203-560C-FE4F-AD08-F5A1ACD04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49475"/>
            <a:ext cx="1981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3550" indent="-463550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00"/>
                </a:solidFill>
                <a:latin typeface="Arial" panose="020B0604020202020204" pitchFamily="34" charset="0"/>
              </a:rPr>
              <a:t>Evangelism</a:t>
            </a:r>
            <a:endParaRPr lang="en-US" altLang="en-US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4748" name="Text Box 12">
            <a:extLst>
              <a:ext uri="{FF2B5EF4-FFF2-40B4-BE49-F238E27FC236}">
                <a16:creationId xmlns:a16="http://schemas.microsoft.com/office/drawing/2014/main" id="{F5FB0F97-9EF2-574D-A726-F624F12A8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149475"/>
            <a:ext cx="693420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Matt. 28:19-- “Go therefore and </a:t>
            </a:r>
            <a:r>
              <a:rPr lang="en-US" altLang="en-US" b="1" i="1">
                <a:solidFill>
                  <a:srgbClr val="FFFF00"/>
                </a:solidFill>
                <a:latin typeface="Arial" panose="020B0604020202020204" pitchFamily="34" charset="0"/>
              </a:rPr>
              <a:t>make disciples</a:t>
            </a: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 of all nations…”</a:t>
            </a:r>
          </a:p>
        </p:txBody>
      </p:sp>
      <p:sp>
        <p:nvSpPr>
          <p:cNvPr id="244749" name="Text Box 13">
            <a:extLst>
              <a:ext uri="{FF2B5EF4-FFF2-40B4-BE49-F238E27FC236}">
                <a16:creationId xmlns:a16="http://schemas.microsoft.com/office/drawing/2014/main" id="{DC87E51A-DB15-2048-8C90-38F56F274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16275"/>
            <a:ext cx="198120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00"/>
                </a:solidFill>
                <a:latin typeface="Arial" panose="020B0604020202020204" pitchFamily="34" charset="0"/>
              </a:rPr>
              <a:t>Pastor-</a:t>
            </a:r>
            <a:br>
              <a:rPr lang="en-US" altLang="en-US" b="1"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lang="en-US" altLang="en-US" b="1">
                <a:solidFill>
                  <a:srgbClr val="FFFF00"/>
                </a:solidFill>
                <a:latin typeface="Arial" panose="020B0604020202020204" pitchFamily="34" charset="0"/>
              </a:rPr>
              <a:t>Teacher</a:t>
            </a:r>
            <a:endParaRPr lang="en-US" altLang="en-US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4750" name="Text Box 14">
            <a:extLst>
              <a:ext uri="{FF2B5EF4-FFF2-40B4-BE49-F238E27FC236}">
                <a16:creationId xmlns:a16="http://schemas.microsoft.com/office/drawing/2014/main" id="{E86E5503-2B8B-164D-95D6-C60A2B5DF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16275"/>
            <a:ext cx="716280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Gal. 6:1-- “Brothers, if a man is caught in any trespass, you who are spiritual, </a:t>
            </a:r>
            <a:r>
              <a:rPr lang="en-US" altLang="en-US" b="1" i="1">
                <a:solidFill>
                  <a:srgbClr val="FFFF00"/>
                </a:solidFill>
                <a:latin typeface="Arial" panose="020B0604020202020204" pitchFamily="34" charset="0"/>
              </a:rPr>
              <a:t>restore</a:t>
            </a: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 him…”</a:t>
            </a:r>
          </a:p>
        </p:txBody>
      </p:sp>
      <p:sp>
        <p:nvSpPr>
          <p:cNvPr id="244751" name="Text Box 15">
            <a:extLst>
              <a:ext uri="{FF2B5EF4-FFF2-40B4-BE49-F238E27FC236}">
                <a16:creationId xmlns:a16="http://schemas.microsoft.com/office/drawing/2014/main" id="{03AFE3ED-2DAB-C442-94F7-581CCC68E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83075"/>
            <a:ext cx="1981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3550" indent="-463550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00"/>
                </a:solidFill>
                <a:latin typeface="Arial" panose="020B0604020202020204" pitchFamily="34" charset="0"/>
              </a:rPr>
              <a:t>Exhortation</a:t>
            </a:r>
            <a:endParaRPr lang="en-US" altLang="en-US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4752" name="Text Box 16">
            <a:extLst>
              <a:ext uri="{FF2B5EF4-FFF2-40B4-BE49-F238E27FC236}">
                <a16:creationId xmlns:a16="http://schemas.microsoft.com/office/drawing/2014/main" id="{622FCCB7-D104-0649-A7B3-175CF6B71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283075"/>
            <a:ext cx="693420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Heb. 3:13a-- “But </a:t>
            </a:r>
            <a:r>
              <a:rPr lang="en-US" altLang="en-US" b="1" i="1">
                <a:solidFill>
                  <a:srgbClr val="FFFF00"/>
                </a:solidFill>
                <a:latin typeface="Arial" panose="020B0604020202020204" pitchFamily="34" charset="0"/>
              </a:rPr>
              <a:t>encourage</a:t>
            </a: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 one another daily…”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4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4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4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4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4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4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4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4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3" grpId="0" build="p" autoUpdateAnimBg="0"/>
      <p:bldP spid="244744" grpId="0" build="p" autoUpdateAnimBg="0"/>
      <p:bldP spid="244747" grpId="0" build="p" autoUpdateAnimBg="0"/>
      <p:bldP spid="244748" grpId="0" build="p" autoUpdateAnimBg="0"/>
      <p:bldP spid="244749" grpId="0" build="p" autoUpdateAnimBg="0"/>
      <p:bldP spid="244750" grpId="0" build="p" autoUpdateAnimBg="0"/>
      <p:bldP spid="244751" grpId="0" build="p" autoUpdateAnimBg="0"/>
      <p:bldP spid="244752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00"/>
            </a:gs>
            <a:gs pos="100000">
              <a:srgbClr val="5E2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prayer10">
            <a:extLst>
              <a:ext uri="{FF2B5EF4-FFF2-40B4-BE49-F238E27FC236}">
                <a16:creationId xmlns:a16="http://schemas.microsoft.com/office/drawing/2014/main" id="{7A7DE811-DD76-E24F-B5B9-BD9B15E7A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3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9971" name="Rectangle 3">
            <a:extLst>
              <a:ext uri="{FF2B5EF4-FFF2-40B4-BE49-F238E27FC236}">
                <a16:creationId xmlns:a16="http://schemas.microsoft.com/office/drawing/2014/main" id="{0312A576-6512-6741-848E-A7A690F083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839200" cy="685800"/>
          </a:xfrm>
          <a:effectLst>
            <a:outerShdw blurRad="63500" dist="35921" dir="2700000" algn="ctr" rotWithShape="0">
              <a:schemeClr val="tx1">
                <a:alpha val="74997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chemeClr val="bg1"/>
                </a:solidFill>
              </a:rPr>
              <a:t>Scriptural Gift Commands</a:t>
            </a:r>
            <a:endParaRPr lang="en-US" altLang="en-US"/>
          </a:p>
        </p:txBody>
      </p:sp>
      <p:sp>
        <p:nvSpPr>
          <p:cNvPr id="339972" name="Text Box 4">
            <a:extLst>
              <a:ext uri="{FF2B5EF4-FFF2-40B4-BE49-F238E27FC236}">
                <a16:creationId xmlns:a16="http://schemas.microsoft.com/office/drawing/2014/main" id="{116E229C-A83A-394F-A88C-AA7AACAF1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4</a:t>
            </a:r>
          </a:p>
        </p:txBody>
      </p:sp>
      <p:sp>
        <p:nvSpPr>
          <p:cNvPr id="339975" name="Text Box 7">
            <a:extLst>
              <a:ext uri="{FF2B5EF4-FFF2-40B4-BE49-F238E27FC236}">
                <a16:creationId xmlns:a16="http://schemas.microsoft.com/office/drawing/2014/main" id="{6C9D26CF-F81E-5D40-A0B4-60521E4D9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49475"/>
            <a:ext cx="1981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3550" indent="-463550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00"/>
                </a:solidFill>
                <a:latin typeface="Arial" panose="020B0604020202020204" pitchFamily="34" charset="0"/>
              </a:rPr>
              <a:t>Faith</a:t>
            </a:r>
            <a:endParaRPr lang="en-US" altLang="en-US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9976" name="Text Box 8">
            <a:extLst>
              <a:ext uri="{FF2B5EF4-FFF2-40B4-BE49-F238E27FC236}">
                <a16:creationId xmlns:a16="http://schemas.microsoft.com/office/drawing/2014/main" id="{CB40FA28-ABB1-6E43-8F84-B1A15A7C3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149475"/>
            <a:ext cx="693420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Heb. 11:6a-- “And without </a:t>
            </a:r>
            <a:r>
              <a:rPr lang="en-US" altLang="en-US" b="1" i="1">
                <a:solidFill>
                  <a:srgbClr val="FFFF00"/>
                </a:solidFill>
                <a:latin typeface="Arial" panose="020B0604020202020204" pitchFamily="34" charset="0"/>
              </a:rPr>
              <a:t>faith</a:t>
            </a: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 it is impossible to please Him…”</a:t>
            </a:r>
          </a:p>
        </p:txBody>
      </p:sp>
      <p:sp>
        <p:nvSpPr>
          <p:cNvPr id="339977" name="Text Box 9">
            <a:extLst>
              <a:ext uri="{FF2B5EF4-FFF2-40B4-BE49-F238E27FC236}">
                <a16:creationId xmlns:a16="http://schemas.microsoft.com/office/drawing/2014/main" id="{A2A2563A-73CA-544F-AE3B-2DAED3E6D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16275"/>
            <a:ext cx="1981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00"/>
                </a:solidFill>
                <a:latin typeface="Arial" panose="020B0604020202020204" pitchFamily="34" charset="0"/>
              </a:rPr>
              <a:t>Giving</a:t>
            </a:r>
            <a:endParaRPr lang="en-US" altLang="en-US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9978" name="Text Box 10">
            <a:extLst>
              <a:ext uri="{FF2B5EF4-FFF2-40B4-BE49-F238E27FC236}">
                <a16:creationId xmlns:a16="http://schemas.microsoft.com/office/drawing/2014/main" id="{A252272E-6779-694A-8AA6-B96F14433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216275"/>
            <a:ext cx="6934200" cy="1187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1 Cor. 16:2-- “On the first day of the week let each of you </a:t>
            </a:r>
            <a:r>
              <a:rPr lang="en-US" altLang="en-US" b="1" i="1">
                <a:solidFill>
                  <a:srgbClr val="FFFF00"/>
                </a:solidFill>
                <a:latin typeface="Arial" panose="020B0604020202020204" pitchFamily="34" charset="0"/>
              </a:rPr>
              <a:t>put aside</a:t>
            </a: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 and save [for] collections…”</a:t>
            </a:r>
          </a:p>
        </p:txBody>
      </p:sp>
      <p:sp>
        <p:nvSpPr>
          <p:cNvPr id="339979" name="Text Box 11">
            <a:extLst>
              <a:ext uri="{FF2B5EF4-FFF2-40B4-BE49-F238E27FC236}">
                <a16:creationId xmlns:a16="http://schemas.microsoft.com/office/drawing/2014/main" id="{95526AD6-3B54-F248-AFEB-D17A6C463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27550"/>
            <a:ext cx="1981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3550" indent="-463550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00"/>
                </a:solidFill>
                <a:latin typeface="Arial" panose="020B0604020202020204" pitchFamily="34" charset="0"/>
              </a:rPr>
              <a:t>Service</a:t>
            </a:r>
            <a:endParaRPr lang="en-US" altLang="en-US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9980" name="Text Box 12">
            <a:extLst>
              <a:ext uri="{FF2B5EF4-FFF2-40B4-BE49-F238E27FC236}">
                <a16:creationId xmlns:a16="http://schemas.microsoft.com/office/drawing/2014/main" id="{F847FE90-1CE6-3448-AE98-9B7C0955D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527550"/>
            <a:ext cx="6934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Gal 5:13-- “…</a:t>
            </a:r>
            <a:r>
              <a:rPr lang="en-US" altLang="en-US" b="1" i="1">
                <a:solidFill>
                  <a:srgbClr val="FFFF00"/>
                </a:solidFill>
                <a:latin typeface="Arial" panose="020B0604020202020204" pitchFamily="34" charset="0"/>
              </a:rPr>
              <a:t>Serve</a:t>
            </a: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 one another in love”</a:t>
            </a:r>
          </a:p>
        </p:txBody>
      </p:sp>
      <p:sp>
        <p:nvSpPr>
          <p:cNvPr id="339981" name="Text Box 13">
            <a:extLst>
              <a:ext uri="{FF2B5EF4-FFF2-40B4-BE49-F238E27FC236}">
                <a16:creationId xmlns:a16="http://schemas.microsoft.com/office/drawing/2014/main" id="{6BD97589-FD4B-9847-A33D-B518B0D88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81600"/>
            <a:ext cx="198120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00"/>
                </a:solidFill>
                <a:latin typeface="Arial" panose="020B0604020202020204" pitchFamily="34" charset="0"/>
              </a:rPr>
              <a:t>Showing Mercy</a:t>
            </a:r>
            <a:endParaRPr lang="en-US" altLang="en-US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9982" name="Text Box 14">
            <a:extLst>
              <a:ext uri="{FF2B5EF4-FFF2-40B4-BE49-F238E27FC236}">
                <a16:creationId xmlns:a16="http://schemas.microsoft.com/office/drawing/2014/main" id="{7F4A40FC-DD8B-4B4C-8C91-672A1AB67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211763"/>
            <a:ext cx="6934200" cy="1552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Col. 3:12-- “And so, as those who have been chosen of God, holy and beloved, put on a heart of </a:t>
            </a:r>
            <a:r>
              <a:rPr lang="en-US" altLang="en-US" b="1" i="1">
                <a:solidFill>
                  <a:srgbClr val="FFFF00"/>
                </a:solidFill>
                <a:latin typeface="Arial" panose="020B0604020202020204" pitchFamily="34" charset="0"/>
              </a:rPr>
              <a:t>compassion</a:t>
            </a: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, kindness, humility, gentleness and patience”</a:t>
            </a:r>
          </a:p>
        </p:txBody>
      </p:sp>
      <p:sp>
        <p:nvSpPr>
          <p:cNvPr id="339983" name="Text Box 15">
            <a:extLst>
              <a:ext uri="{FF2B5EF4-FFF2-40B4-BE49-F238E27FC236}">
                <a16:creationId xmlns:a16="http://schemas.microsoft.com/office/drawing/2014/main" id="{70C34D89-5E11-ED46-A960-CCB5660FA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198120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00"/>
                </a:solidFill>
                <a:latin typeface="Arial" panose="020B0604020202020204" pitchFamily="34" charset="0"/>
              </a:rPr>
              <a:t>Adminis-</a:t>
            </a:r>
            <a:br>
              <a:rPr lang="en-US" altLang="en-US" b="1"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lang="en-US" altLang="en-US" b="1">
                <a:solidFill>
                  <a:srgbClr val="FFFF00"/>
                </a:solidFill>
                <a:latin typeface="Arial" panose="020B0604020202020204" pitchFamily="34" charset="0"/>
              </a:rPr>
              <a:t>tration</a:t>
            </a:r>
            <a:endParaRPr lang="en-US" altLang="en-US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9984" name="Text Box 16">
            <a:extLst>
              <a:ext uri="{FF2B5EF4-FFF2-40B4-BE49-F238E27FC236}">
                <a16:creationId xmlns:a16="http://schemas.microsoft.com/office/drawing/2014/main" id="{51399C66-71E0-B34F-9053-7790DA441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020763"/>
            <a:ext cx="693420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and" pitchFamily="-12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1 Cor. 14:40-- “But let all things be done properly and in an </a:t>
            </a:r>
            <a:r>
              <a:rPr lang="en-US" altLang="en-US" b="1" i="1">
                <a:solidFill>
                  <a:srgbClr val="FFFF00"/>
                </a:solidFill>
                <a:latin typeface="Arial" panose="020B0604020202020204" pitchFamily="34" charset="0"/>
              </a:rPr>
              <a:t>orderly</a:t>
            </a: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 manner”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9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9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9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9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9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9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9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9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9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39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5" grpId="0" build="p" autoUpdateAnimBg="0"/>
      <p:bldP spid="339976" grpId="0" build="p" autoUpdateAnimBg="0"/>
      <p:bldP spid="339977" grpId="0" build="p" autoUpdateAnimBg="0"/>
      <p:bldP spid="339978" grpId="0" build="p" autoUpdateAnimBg="0"/>
      <p:bldP spid="339979" grpId="0" build="p" autoUpdateAnimBg="0"/>
      <p:bldP spid="339980" grpId="0" build="p" autoUpdateAnimBg="0"/>
      <p:bldP spid="339981" grpId="0" build="p" autoUpdateAnimBg="0"/>
      <p:bldP spid="339982" grpId="0" build="p" autoUpdateAnimBg="0"/>
      <p:bldP spid="339983" grpId="0" build="p" autoUpdateAnimBg="0"/>
      <p:bldP spid="339984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22378F8-A130-B745-88FA-711CF4EFD9BA}"/>
              </a:ext>
            </a:extLst>
          </p:cNvPr>
          <p:cNvGrpSpPr/>
          <p:nvPr/>
        </p:nvGrpSpPr>
        <p:grpSpPr>
          <a:xfrm>
            <a:off x="838200" y="266700"/>
            <a:ext cx="4572000" cy="6324600"/>
            <a:chOff x="838200" y="266700"/>
            <a:chExt cx="4572000" cy="6324600"/>
          </a:xfrm>
        </p:grpSpPr>
        <p:pic>
          <p:nvPicPr>
            <p:cNvPr id="64515" name="Picture 4" descr="Lemon">
              <a:extLst>
                <a:ext uri="{FF2B5EF4-FFF2-40B4-BE49-F238E27FC236}">
                  <a16:creationId xmlns:a16="http://schemas.microsoft.com/office/drawing/2014/main" id="{E219D543-701D-4E4D-B4D8-C6C36113B3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01" t="11519" r="16733" b="29346"/>
            <a:stretch>
              <a:fillRect/>
            </a:stretch>
          </p:blipFill>
          <p:spPr bwMode="auto">
            <a:xfrm>
              <a:off x="838200" y="266700"/>
              <a:ext cx="4572000" cy="632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07B79CFA-73A0-1A4F-9E03-B226BB43E97E}"/>
                </a:ext>
              </a:extLst>
            </p:cNvPr>
            <p:cNvSpPr/>
            <p:nvPr/>
          </p:nvSpPr>
          <p:spPr>
            <a:xfrm>
              <a:off x="1835696" y="764704"/>
              <a:ext cx="2088232" cy="6480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19281C20-62C2-C143-818D-0E3FBDA127A3}"/>
                </a:ext>
              </a:extLst>
            </p:cNvPr>
            <p:cNvSpPr/>
            <p:nvPr/>
          </p:nvSpPr>
          <p:spPr>
            <a:xfrm>
              <a:off x="1187624" y="5589240"/>
              <a:ext cx="3888432" cy="64807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sp>
        <p:nvSpPr>
          <p:cNvPr id="347138" name="Rectangle 2">
            <a:extLst>
              <a:ext uri="{FF2B5EF4-FFF2-40B4-BE49-F238E27FC236}">
                <a16:creationId xmlns:a16="http://schemas.microsoft.com/office/drawing/2014/main" id="{8E20F1CE-F09A-5C43-AE45-000EBD9B52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72200" y="3429000"/>
            <a:ext cx="2514600" cy="2971800"/>
          </a:xfrm>
          <a:effectLst/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We need to define each gift</a:t>
            </a:r>
            <a:endParaRPr lang="en-US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35CB3C1-58B8-D347-95E2-BE026B5B9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764704"/>
            <a:ext cx="230425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THE LEMON IS A YELLOW FRUIT THAT GROWS ON TREES.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7E7F126-1995-8842-9F2B-744606FDB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5445224"/>
            <a:ext cx="3888432" cy="95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THE SAME WORDS MAY MEAN DIFFERENT THINGS TO DIFFERENT PEOPLE!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8" grpId="0" build="p" autoUpdateAnimBg="0"/>
      <p:bldP spid="4" grpId="0" build="p" autoUpdateAnimBg="0"/>
      <p:bldP spid="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33"/>
            </a:gs>
            <a:gs pos="100000">
              <a:srgbClr val="764747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prayer7">
            <a:extLst>
              <a:ext uri="{FF2B5EF4-FFF2-40B4-BE49-F238E27FC236}">
                <a16:creationId xmlns:a16="http://schemas.microsoft.com/office/drawing/2014/main" id="{3A70DBF5-C35C-BA45-90B8-2B8E27512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0"/>
            <a:ext cx="5108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3" name="Rectangle 5">
            <a:extLst>
              <a:ext uri="{FF2B5EF4-FFF2-40B4-BE49-F238E27FC236}">
                <a16:creationId xmlns:a16="http://schemas.microsoft.com/office/drawing/2014/main" id="{B3FDAB5A-7B0F-EE47-9526-74DC7AD26A9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772400" cy="685800"/>
          </a:xfrm>
          <a:effectLst>
            <a:outerShdw blurRad="63500" dist="35921" dir="2700000" algn="ctr" rotWithShape="0">
              <a:schemeClr val="tx1">
                <a:alpha val="74997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New Testament Gift Lists</a:t>
            </a:r>
            <a:endParaRPr lang="en-US" altLang="en-US"/>
          </a:p>
        </p:txBody>
      </p:sp>
      <p:graphicFrame>
        <p:nvGraphicFramePr>
          <p:cNvPr id="237805" name="Group 237">
            <a:extLst>
              <a:ext uri="{FF2B5EF4-FFF2-40B4-BE49-F238E27FC236}">
                <a16:creationId xmlns:a16="http://schemas.microsoft.com/office/drawing/2014/main" id="{0D850EF6-768B-7248-97D4-BAE4EE78D8D6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1182688"/>
          <a:ext cx="8305800" cy="5211762"/>
        </p:xfrm>
        <a:graphic>
          <a:graphicData uri="http://schemas.openxmlformats.org/drawingml/2006/table">
            <a:tbl>
              <a:tblPr/>
              <a:tblGrid>
                <a:gridCol w="1566863">
                  <a:extLst>
                    <a:ext uri="{9D8B030D-6E8A-4147-A177-3AD203B41FA5}">
                      <a16:colId xmlns:a16="http://schemas.microsoft.com/office/drawing/2014/main" val="3082637725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386968926"/>
                    </a:ext>
                  </a:extLst>
                </a:gridCol>
                <a:gridCol w="1468437">
                  <a:extLst>
                    <a:ext uri="{9D8B030D-6E8A-4147-A177-3AD203B41FA5}">
                      <a16:colId xmlns:a16="http://schemas.microsoft.com/office/drawing/2014/main" val="3397133859"/>
                    </a:ext>
                  </a:extLst>
                </a:gridCol>
                <a:gridCol w="1331913">
                  <a:extLst>
                    <a:ext uri="{9D8B030D-6E8A-4147-A177-3AD203B41FA5}">
                      <a16:colId xmlns:a16="http://schemas.microsoft.com/office/drawing/2014/main" val="4264632964"/>
                    </a:ext>
                  </a:extLst>
                </a:gridCol>
                <a:gridCol w="1296987">
                  <a:extLst>
                    <a:ext uri="{9D8B030D-6E8A-4147-A177-3AD203B41FA5}">
                      <a16:colId xmlns:a16="http://schemas.microsoft.com/office/drawing/2014/main" val="148869525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823992683"/>
                    </a:ext>
                  </a:extLst>
                </a:gridCol>
              </a:tblGrid>
              <a:tr h="214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Gifts (All)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 12:6-8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Eph 4:11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Cor 12:28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Cor 12:29-30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Cor 12:8-10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223861"/>
                  </a:ext>
                </a:extLst>
              </a:tr>
              <a:tr h="212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728211"/>
                  </a:ext>
                </a:extLst>
              </a:tr>
              <a:tr h="214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Evangelism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Evangelists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362523"/>
                  </a:ext>
                </a:extLst>
              </a:tr>
              <a:tr h="214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Pastor-Teacher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Pastor-Teachers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951069"/>
                  </a:ext>
                </a:extLst>
              </a:tr>
              <a:tr h="214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Exhortation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Exhortation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6200038"/>
                  </a:ext>
                </a:extLst>
              </a:tr>
              <a:tr h="212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Administration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891646"/>
                  </a:ext>
                </a:extLst>
              </a:tr>
              <a:tr h="266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059794"/>
                  </a:ext>
                </a:extLst>
              </a:tr>
              <a:tr h="214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Giving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Giving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415095"/>
                  </a:ext>
                </a:extLst>
              </a:tr>
              <a:tr h="214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8234200"/>
                  </a:ext>
                </a:extLst>
              </a:tr>
              <a:tr h="212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Showing Mercy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539012"/>
                  </a:ext>
                </a:extLst>
              </a:tr>
              <a:tr h="214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Apostleship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Apostles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Apostles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Apostles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093893"/>
                  </a:ext>
                </a:extLst>
              </a:tr>
              <a:tr h="214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Wisdom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Wisdom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28514"/>
                  </a:ext>
                </a:extLst>
              </a:tr>
              <a:tr h="214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Knowledge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2384834"/>
                  </a:ext>
                </a:extLst>
              </a:tr>
              <a:tr h="212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Prophecy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Prophecy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Prophets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Prophecy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Prophecy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Prophecy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992426"/>
                  </a:ext>
                </a:extLst>
              </a:tr>
              <a:tr h="214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Discerning Spirits</a:t>
                      </a: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Discerning Spirits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958806"/>
                  </a:ext>
                </a:extLst>
              </a:tr>
              <a:tr h="214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Tongues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Tongues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Tongues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Tongues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336196"/>
                  </a:ext>
                </a:extLst>
              </a:tr>
              <a:tr h="2143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Interpretation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Interpretation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Interpretation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378831"/>
                  </a:ext>
                </a:extLst>
              </a:tr>
              <a:tr h="212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Miracles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Miracles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Miracles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Miracles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160081"/>
                  </a:ext>
                </a:extLst>
              </a:tr>
              <a:tr h="180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Healings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429885"/>
                  </a:ext>
                </a:extLst>
              </a:tr>
            </a:tbl>
          </a:graphicData>
        </a:graphic>
      </p:graphicFrame>
      <p:grpSp>
        <p:nvGrpSpPr>
          <p:cNvPr id="2" name="Group 224">
            <a:extLst>
              <a:ext uri="{FF2B5EF4-FFF2-40B4-BE49-F238E27FC236}">
                <a16:creationId xmlns:a16="http://schemas.microsoft.com/office/drawing/2014/main" id="{E6A00DC9-DFE6-D549-92C0-B0C87C2DC37F}"/>
              </a:ext>
            </a:extLst>
          </p:cNvPr>
          <p:cNvGrpSpPr>
            <a:grpSpLocks/>
          </p:cNvGrpSpPr>
          <p:nvPr/>
        </p:nvGrpSpPr>
        <p:grpSpPr bwMode="auto">
          <a:xfrm>
            <a:off x="320675" y="1506538"/>
            <a:ext cx="517525" cy="1022350"/>
            <a:chOff x="346" y="901"/>
            <a:chExt cx="326" cy="644"/>
          </a:xfrm>
        </p:grpSpPr>
        <p:sp>
          <p:nvSpPr>
            <p:cNvPr id="237784" name="Text Box 216">
              <a:extLst>
                <a:ext uri="{FF2B5EF4-FFF2-40B4-BE49-F238E27FC236}">
                  <a16:creationId xmlns:a16="http://schemas.microsoft.com/office/drawing/2014/main" id="{AFA4EC04-D9DC-5545-B56F-27DB0FCFBD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68" y="1079"/>
              <a:ext cx="644" cy="28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Speaking</a:t>
              </a:r>
              <a:br>
                <a:rPr lang="en-US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</a:br>
              <a:r>
                <a:rPr lang="en-US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1 Pet. 4:11a</a:t>
              </a:r>
            </a:p>
          </p:txBody>
        </p:sp>
        <p:sp>
          <p:nvSpPr>
            <p:cNvPr id="237788" name="AutoShape 220">
              <a:extLst>
                <a:ext uri="{FF2B5EF4-FFF2-40B4-BE49-F238E27FC236}">
                  <a16:creationId xmlns:a16="http://schemas.microsoft.com/office/drawing/2014/main" id="{FAE993F0-7626-8740-8006-1A9B56EDE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912"/>
              <a:ext cx="48" cy="624"/>
            </a:xfrm>
            <a:prstGeom prst="leftBrace">
              <a:avLst>
                <a:gd name="adj1" fmla="val 108333"/>
                <a:gd name="adj2" fmla="val 50000"/>
              </a:avLst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3" name="Group 225">
            <a:extLst>
              <a:ext uri="{FF2B5EF4-FFF2-40B4-BE49-F238E27FC236}">
                <a16:creationId xmlns:a16="http://schemas.microsoft.com/office/drawing/2014/main" id="{3784EE22-ECF4-AD48-8DD4-0D9F57336365}"/>
              </a:ext>
            </a:extLst>
          </p:cNvPr>
          <p:cNvGrpSpPr>
            <a:grpSpLocks/>
          </p:cNvGrpSpPr>
          <p:nvPr/>
        </p:nvGrpSpPr>
        <p:grpSpPr bwMode="auto">
          <a:xfrm>
            <a:off x="339725" y="2590800"/>
            <a:ext cx="498475" cy="1219200"/>
            <a:chOff x="358" y="1632"/>
            <a:chExt cx="314" cy="768"/>
          </a:xfrm>
        </p:grpSpPr>
        <p:sp>
          <p:nvSpPr>
            <p:cNvPr id="237786" name="Text Box 218">
              <a:extLst>
                <a:ext uri="{FF2B5EF4-FFF2-40B4-BE49-F238E27FC236}">
                  <a16:creationId xmlns:a16="http://schemas.microsoft.com/office/drawing/2014/main" id="{B3F386A4-47D9-BA4A-9D45-34257C67A5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77" y="1821"/>
              <a:ext cx="650" cy="28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Serving</a:t>
              </a:r>
              <a:br>
                <a:rPr lang="en-US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</a:br>
              <a:r>
                <a:rPr lang="en-US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1 Pet. 4:11b</a:t>
              </a:r>
            </a:p>
          </p:txBody>
        </p:sp>
        <p:sp>
          <p:nvSpPr>
            <p:cNvPr id="237789" name="AutoShape 221">
              <a:extLst>
                <a:ext uri="{FF2B5EF4-FFF2-40B4-BE49-F238E27FC236}">
                  <a16:creationId xmlns:a16="http://schemas.microsoft.com/office/drawing/2014/main" id="{16431B79-14C7-9C43-9DB7-497D6FFE7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1632"/>
              <a:ext cx="48" cy="768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4" name="Group 227">
            <a:extLst>
              <a:ext uri="{FF2B5EF4-FFF2-40B4-BE49-F238E27FC236}">
                <a16:creationId xmlns:a16="http://schemas.microsoft.com/office/drawing/2014/main" id="{8BC16FFD-1C0F-B144-BCF7-AE6712934BEC}"/>
              </a:ext>
            </a:extLst>
          </p:cNvPr>
          <p:cNvGrpSpPr>
            <a:grpSpLocks/>
          </p:cNvGrpSpPr>
          <p:nvPr/>
        </p:nvGrpSpPr>
        <p:grpSpPr bwMode="auto">
          <a:xfrm>
            <a:off x="339725" y="5334000"/>
            <a:ext cx="498475" cy="990600"/>
            <a:chOff x="358" y="3360"/>
            <a:chExt cx="314" cy="624"/>
          </a:xfrm>
        </p:grpSpPr>
        <p:sp>
          <p:nvSpPr>
            <p:cNvPr id="237787" name="Text Box 219">
              <a:extLst>
                <a:ext uri="{FF2B5EF4-FFF2-40B4-BE49-F238E27FC236}">
                  <a16:creationId xmlns:a16="http://schemas.microsoft.com/office/drawing/2014/main" id="{65E532CA-1F0C-DF45-8C54-0832F3B72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257" y="3505"/>
              <a:ext cx="489" cy="28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Sign</a:t>
              </a:r>
              <a:br>
                <a:rPr lang="en-US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</a:br>
              <a:r>
                <a:rPr lang="en-US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Heb. 2:4</a:t>
              </a:r>
            </a:p>
          </p:txBody>
        </p:sp>
        <p:sp>
          <p:nvSpPr>
            <p:cNvPr id="237790" name="AutoShape 222">
              <a:extLst>
                <a:ext uri="{FF2B5EF4-FFF2-40B4-BE49-F238E27FC236}">
                  <a16:creationId xmlns:a16="http://schemas.microsoft.com/office/drawing/2014/main" id="{6F6B94E5-436A-9E41-A06D-7805DDF5D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3360"/>
              <a:ext cx="48" cy="624"/>
            </a:xfrm>
            <a:prstGeom prst="leftBrace">
              <a:avLst>
                <a:gd name="adj1" fmla="val 108333"/>
                <a:gd name="adj2" fmla="val 50000"/>
              </a:avLst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grpSp>
        <p:nvGrpSpPr>
          <p:cNvPr id="5" name="Group 226">
            <a:extLst>
              <a:ext uri="{FF2B5EF4-FFF2-40B4-BE49-F238E27FC236}">
                <a16:creationId xmlns:a16="http://schemas.microsoft.com/office/drawing/2014/main" id="{1B9E020A-A965-9441-B917-F097A08DB344}"/>
              </a:ext>
            </a:extLst>
          </p:cNvPr>
          <p:cNvGrpSpPr>
            <a:grpSpLocks/>
          </p:cNvGrpSpPr>
          <p:nvPr/>
        </p:nvGrpSpPr>
        <p:grpSpPr bwMode="auto">
          <a:xfrm>
            <a:off x="339725" y="3962400"/>
            <a:ext cx="498475" cy="1219200"/>
            <a:chOff x="358" y="2496"/>
            <a:chExt cx="314" cy="768"/>
          </a:xfrm>
        </p:grpSpPr>
        <p:sp>
          <p:nvSpPr>
            <p:cNvPr id="237785" name="Text Box 217">
              <a:extLst>
                <a:ext uri="{FF2B5EF4-FFF2-40B4-BE49-F238E27FC236}">
                  <a16:creationId xmlns:a16="http://schemas.microsoft.com/office/drawing/2014/main" id="{962B7BFE-A571-0649-BE91-A0E10909F0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44" y="2725"/>
              <a:ext cx="719" cy="28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Foundational</a:t>
              </a:r>
              <a:br>
                <a:rPr lang="en-US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</a:br>
              <a:r>
                <a:rPr lang="en-US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Eph. 2:20</a:t>
              </a:r>
            </a:p>
          </p:txBody>
        </p:sp>
        <p:sp>
          <p:nvSpPr>
            <p:cNvPr id="237791" name="AutoShape 223">
              <a:extLst>
                <a:ext uri="{FF2B5EF4-FFF2-40B4-BE49-F238E27FC236}">
                  <a16:creationId xmlns:a16="http://schemas.microsoft.com/office/drawing/2014/main" id="{2B2AF2A9-EDF9-3E47-AB4B-239761F46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2496"/>
              <a:ext cx="48" cy="768"/>
            </a:xfrm>
            <a:prstGeom prst="leftBrace">
              <a:avLst>
                <a:gd name="adj1" fmla="val 133333"/>
                <a:gd name="adj2" fmla="val 50000"/>
              </a:avLst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nd" pitchFamily="-12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  <p:sp>
        <p:nvSpPr>
          <p:cNvPr id="237796" name="WordArt 228">
            <a:extLst>
              <a:ext uri="{FF2B5EF4-FFF2-40B4-BE49-F238E27FC236}">
                <a16:creationId xmlns:a16="http://schemas.microsoft.com/office/drawing/2014/main" id="{78D4F371-BE11-C443-80C8-D12FE9F163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5400000">
            <a:off x="-920750" y="2241550"/>
            <a:ext cx="2209800" cy="317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Permanent</a:t>
            </a:r>
          </a:p>
        </p:txBody>
      </p:sp>
      <p:sp>
        <p:nvSpPr>
          <p:cNvPr id="237797" name="WordArt 229">
            <a:extLst>
              <a:ext uri="{FF2B5EF4-FFF2-40B4-BE49-F238E27FC236}">
                <a16:creationId xmlns:a16="http://schemas.microsoft.com/office/drawing/2014/main" id="{153B3203-A896-9D41-BD0B-F597159183B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5400000">
            <a:off x="-990600" y="4876800"/>
            <a:ext cx="2362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Temporary</a:t>
            </a:r>
          </a:p>
        </p:txBody>
      </p:sp>
      <p:sp>
        <p:nvSpPr>
          <p:cNvPr id="237798" name="Text Box 230">
            <a:extLst>
              <a:ext uri="{FF2B5EF4-FFF2-40B4-BE49-F238E27FC236}">
                <a16:creationId xmlns:a16="http://schemas.microsoft.com/office/drawing/2014/main" id="{0BEAF8F2-A5DF-B649-B47B-9A12C5781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7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7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7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7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Rectangle 3">
            <a:extLst>
              <a:ext uri="{FF2B5EF4-FFF2-40B4-BE49-F238E27FC236}">
                <a16:creationId xmlns:a16="http://schemas.microsoft.com/office/drawing/2014/main" id="{987D3474-C656-0D4D-9552-CCA1738324E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457200"/>
            <a:ext cx="9296400" cy="9906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altLang="en-US" b="1"/>
              <a:t>Black</a:t>
            </a:r>
            <a:endParaRPr lang="en-US" altLang="en-US" sz="1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Church (Ecclesiology) link at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92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7810" name="Group 2"/>
          <p:cNvGrpSpPr>
            <a:grpSpLocks/>
          </p:cNvGrpSpPr>
          <p:nvPr/>
        </p:nvGrpSpPr>
        <p:grpSpPr bwMode="auto">
          <a:xfrm>
            <a:off x="-53970" y="0"/>
            <a:ext cx="9350375" cy="7031038"/>
            <a:chOff x="-34" y="0"/>
            <a:chExt cx="5890" cy="4429"/>
          </a:xfrm>
        </p:grpSpPr>
        <p:sp>
          <p:nvSpPr>
            <p:cNvPr id="2167811" name="Rectangle 3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endParaRPr>
            </a:p>
          </p:txBody>
        </p:sp>
        <p:sp>
          <p:nvSpPr>
            <p:cNvPr id="2167812" name="Rectangle 4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endParaRPr>
            </a:p>
          </p:txBody>
        </p:sp>
      </p:grpSp>
      <p:grpSp>
        <p:nvGrpSpPr>
          <p:cNvPr id="2167813" name="Group 5"/>
          <p:cNvGrpSpPr>
            <a:grpSpLocks/>
          </p:cNvGrpSpPr>
          <p:nvPr/>
        </p:nvGrpSpPr>
        <p:grpSpPr bwMode="auto">
          <a:xfrm>
            <a:off x="1905001" y="1181100"/>
            <a:ext cx="5219700" cy="5219700"/>
            <a:chOff x="1200" y="696"/>
            <a:chExt cx="3288" cy="3288"/>
          </a:xfrm>
        </p:grpSpPr>
        <p:sp>
          <p:nvSpPr>
            <p:cNvPr id="2167814" name="Oval 6"/>
            <p:cNvSpPr>
              <a:spLocks noChangeArrowheads="1"/>
            </p:cNvSpPr>
            <p:nvPr/>
          </p:nvSpPr>
          <p:spPr bwMode="auto">
            <a:xfrm>
              <a:off x="1200" y="696"/>
              <a:ext cx="3288" cy="32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endParaRPr>
            </a:p>
          </p:txBody>
        </p:sp>
        <p:sp>
          <p:nvSpPr>
            <p:cNvPr id="2167815" name="Oval 7"/>
            <p:cNvSpPr>
              <a:spLocks noChangeArrowheads="1"/>
            </p:cNvSpPr>
            <p:nvPr/>
          </p:nvSpPr>
          <p:spPr bwMode="auto">
            <a:xfrm>
              <a:off x="1500" y="996"/>
              <a:ext cx="2688" cy="26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endParaRPr>
            </a:p>
          </p:txBody>
        </p:sp>
      </p:grpSp>
      <p:sp>
        <p:nvSpPr>
          <p:cNvPr id="2167816" name="Text Box 8"/>
          <p:cNvSpPr txBox="1">
            <a:spLocks noChangeArrowheads="1"/>
          </p:cNvSpPr>
          <p:nvPr/>
        </p:nvSpPr>
        <p:spPr bwMode="auto">
          <a:xfrm>
            <a:off x="3581400" y="3810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2167817" name="AutoShape 9"/>
          <p:cNvSpPr>
            <a:spLocks noChangeArrowheads="1"/>
          </p:cNvSpPr>
          <p:nvPr/>
        </p:nvSpPr>
        <p:spPr bwMode="auto">
          <a:xfrm>
            <a:off x="1733551" y="609601"/>
            <a:ext cx="5791200" cy="47736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762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9" rIns="91416" bIns="45709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2167818" name="Text Box 10"/>
          <p:cNvSpPr txBox="1">
            <a:spLocks noChangeArrowheads="1"/>
          </p:cNvSpPr>
          <p:nvPr/>
        </p:nvSpPr>
        <p:spPr bwMode="auto">
          <a:xfrm>
            <a:off x="4114800" y="2041530"/>
            <a:ext cx="1066800" cy="7090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rPr>
              <a:t>is</a:t>
            </a:r>
          </a:p>
        </p:txBody>
      </p:sp>
      <p:sp>
        <p:nvSpPr>
          <p:cNvPr id="2167819" name="Text Box 11"/>
          <p:cNvSpPr txBox="1">
            <a:spLocks noChangeArrowheads="1"/>
          </p:cNvSpPr>
          <p:nvPr/>
        </p:nvSpPr>
        <p:spPr bwMode="auto">
          <a:xfrm>
            <a:off x="5608638" y="4251329"/>
            <a:ext cx="1066800" cy="7090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rPr>
              <a:t>is</a:t>
            </a:r>
          </a:p>
        </p:txBody>
      </p:sp>
      <p:sp>
        <p:nvSpPr>
          <p:cNvPr id="2167820" name="Text Box 12"/>
          <p:cNvSpPr txBox="1">
            <a:spLocks noChangeArrowheads="1"/>
          </p:cNvSpPr>
          <p:nvPr/>
        </p:nvSpPr>
        <p:spPr bwMode="auto">
          <a:xfrm>
            <a:off x="2438401" y="4251329"/>
            <a:ext cx="1066800" cy="7090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rPr>
              <a:t>is</a:t>
            </a:r>
          </a:p>
        </p:txBody>
      </p:sp>
      <p:sp>
        <p:nvSpPr>
          <p:cNvPr id="2167821" name="Text Box 13"/>
          <p:cNvSpPr txBox="1">
            <a:spLocks noChangeArrowheads="1"/>
          </p:cNvSpPr>
          <p:nvPr/>
        </p:nvSpPr>
        <p:spPr bwMode="auto">
          <a:xfrm>
            <a:off x="1905000" y="4708529"/>
            <a:ext cx="1828800" cy="7090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rPr>
              <a:t>Son</a:t>
            </a:r>
          </a:p>
        </p:txBody>
      </p:sp>
      <p:grpSp>
        <p:nvGrpSpPr>
          <p:cNvPr id="2167822" name="Group 14"/>
          <p:cNvGrpSpPr>
            <a:grpSpLocks/>
          </p:cNvGrpSpPr>
          <p:nvPr/>
        </p:nvGrpSpPr>
        <p:grpSpPr bwMode="auto">
          <a:xfrm>
            <a:off x="3629025" y="2862263"/>
            <a:ext cx="1981200" cy="1752600"/>
            <a:chOff x="2286" y="1803"/>
            <a:chExt cx="1248" cy="1104"/>
          </a:xfrm>
        </p:grpSpPr>
        <p:sp>
          <p:nvSpPr>
            <p:cNvPr id="2167823" name="Text Box 15"/>
            <p:cNvSpPr txBox="1">
              <a:spLocks noChangeArrowheads="1"/>
            </p:cNvSpPr>
            <p:nvPr/>
          </p:nvSpPr>
          <p:spPr bwMode="auto">
            <a:xfrm>
              <a:off x="2448" y="2112"/>
              <a:ext cx="864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Arial"/>
                </a:rPr>
                <a:t>GOD</a:t>
              </a:r>
            </a:p>
          </p:txBody>
        </p:sp>
        <p:sp>
          <p:nvSpPr>
            <p:cNvPr id="2167824" name="AutoShape 16"/>
            <p:cNvSpPr>
              <a:spLocks noChangeArrowheads="1"/>
            </p:cNvSpPr>
            <p:nvPr/>
          </p:nvSpPr>
          <p:spPr bwMode="auto">
            <a:xfrm>
              <a:off x="2286" y="1803"/>
              <a:ext cx="1248" cy="1104"/>
            </a:xfrm>
            <a:prstGeom prst="irregularSeal1">
              <a:avLst/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endParaRPr>
            </a:p>
          </p:txBody>
        </p:sp>
      </p:grpSp>
      <p:sp>
        <p:nvSpPr>
          <p:cNvPr id="2167825" name="Text Box 17"/>
          <p:cNvSpPr txBox="1">
            <a:spLocks noChangeArrowheads="1"/>
          </p:cNvSpPr>
          <p:nvPr/>
        </p:nvSpPr>
        <p:spPr bwMode="auto">
          <a:xfrm>
            <a:off x="3714750" y="1431930"/>
            <a:ext cx="1828800" cy="7090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rPr>
              <a:t>Father</a:t>
            </a:r>
          </a:p>
        </p:txBody>
      </p:sp>
      <p:sp>
        <p:nvSpPr>
          <p:cNvPr id="2167826" name="Text Box 18"/>
          <p:cNvSpPr txBox="1">
            <a:spLocks noChangeArrowheads="1"/>
          </p:cNvSpPr>
          <p:nvPr/>
        </p:nvSpPr>
        <p:spPr bwMode="auto">
          <a:xfrm>
            <a:off x="5486400" y="4708529"/>
            <a:ext cx="1828800" cy="7090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rPr>
              <a:t>Spirit</a:t>
            </a:r>
          </a:p>
        </p:txBody>
      </p:sp>
      <p:sp>
        <p:nvSpPr>
          <p:cNvPr id="2167827" name="WordArt 19"/>
          <p:cNvSpPr>
            <a:spLocks noChangeArrowheads="1" noChangeShapeType="1" noTextEdit="1"/>
          </p:cNvSpPr>
          <p:nvPr/>
        </p:nvSpPr>
        <p:spPr bwMode="auto">
          <a:xfrm rot="-3731304">
            <a:off x="1997077" y="2557467"/>
            <a:ext cx="1066800" cy="2762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spcFirstLastPara="1" wrap="none" lIns="91416" tIns="45709" rIns="91416" bIns="45709" fromWordArt="1">
            <a:prstTxWarp prst="textArchUp">
              <a:avLst>
                <a:gd name="adj" fmla="val 1080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is not</a:t>
            </a:r>
          </a:p>
        </p:txBody>
      </p:sp>
      <p:sp>
        <p:nvSpPr>
          <p:cNvPr id="2167828" name="WordArt 20"/>
          <p:cNvSpPr>
            <a:spLocks noChangeArrowheads="1" noChangeShapeType="1" noTextEdit="1"/>
          </p:cNvSpPr>
          <p:nvPr/>
        </p:nvSpPr>
        <p:spPr bwMode="auto">
          <a:xfrm rot="3668274">
            <a:off x="5957889" y="2557467"/>
            <a:ext cx="1066800" cy="27622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spcFirstLastPara="1" wrap="none" lIns="91416" tIns="45709" rIns="91416" bIns="45709" fromWordArt="1">
            <a:prstTxWarp prst="textArchUp">
              <a:avLst>
                <a:gd name="adj" fmla="val 1080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is not</a:t>
            </a:r>
          </a:p>
        </p:txBody>
      </p:sp>
      <p:sp>
        <p:nvSpPr>
          <p:cNvPr id="2167829" name="WordArt 21"/>
          <p:cNvSpPr>
            <a:spLocks noChangeArrowheads="1" noChangeShapeType="1" noTextEdit="1"/>
          </p:cNvSpPr>
          <p:nvPr/>
        </p:nvSpPr>
        <p:spPr bwMode="auto">
          <a:xfrm>
            <a:off x="4038600" y="5972175"/>
            <a:ext cx="1119188" cy="204788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spcFirstLastPara="1" wrap="none" lIns="91416" tIns="45709" rIns="91416" bIns="45709" fromWordArt="1">
            <a:prstTxWarp prst="textArchDown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is not</a:t>
            </a:r>
          </a:p>
        </p:txBody>
      </p:sp>
      <p:sp>
        <p:nvSpPr>
          <p:cNvPr id="2167830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r>
              <a:rPr lang="en-US" sz="4000" b="1" i="1" dirty="0">
                <a:solidFill>
                  <a:schemeClr val="bg1"/>
                </a:solidFill>
              </a:rPr>
              <a:t>I. Understanding gifts begins with seeing Christ as </a:t>
            </a:r>
            <a:r>
              <a:rPr lang="en-US" sz="4000" b="1" i="1" dirty="0">
                <a:solidFill>
                  <a:srgbClr val="FFFF00"/>
                </a:solidFill>
              </a:rPr>
              <a:t>God</a:t>
            </a:r>
            <a:r>
              <a:rPr lang="en-US" sz="4000" b="1" i="1" dirty="0">
                <a:solidFill>
                  <a:schemeClr val="bg1"/>
                </a:solidFill>
              </a:rPr>
              <a:t> (12:1-3).</a:t>
            </a:r>
          </a:p>
        </p:txBody>
      </p:sp>
    </p:spTree>
    <p:extLst>
      <p:ext uri="{BB962C8B-B14F-4D97-AF65-F5344CB8AC3E}">
        <p14:creationId xmlns:p14="http://schemas.microsoft.com/office/powerpoint/2010/main" val="23616620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67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6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67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67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67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6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6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6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16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6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7818" grpId="0"/>
      <p:bldP spid="2167819" grpId="0"/>
      <p:bldP spid="2167820" grpId="0"/>
      <p:bldP spid="2167821" grpId="0"/>
      <p:bldP spid="2167825" grpId="0"/>
      <p:bldP spid="2167826" grpId="0"/>
      <p:bldP spid="2167827" grpId="0" animBg="1"/>
      <p:bldP spid="2167828" grpId="0" animBg="1"/>
      <p:bldP spid="21678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8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16" tIns="45709" rIns="91416" bIns="45709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grpSp>
        <p:nvGrpSpPr>
          <p:cNvPr id="2169859" name="Group 3"/>
          <p:cNvGrpSpPr>
            <a:grpSpLocks/>
          </p:cNvGrpSpPr>
          <p:nvPr/>
        </p:nvGrpSpPr>
        <p:grpSpPr bwMode="auto">
          <a:xfrm>
            <a:off x="-53970" y="0"/>
            <a:ext cx="9350375" cy="7031038"/>
            <a:chOff x="-34" y="0"/>
            <a:chExt cx="5890" cy="4429"/>
          </a:xfrm>
        </p:grpSpPr>
        <p:sp>
          <p:nvSpPr>
            <p:cNvPr id="2169860" name="Rectangle 4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endParaRPr>
            </a:p>
          </p:txBody>
        </p:sp>
        <p:sp>
          <p:nvSpPr>
            <p:cNvPr id="2169861" name="Rectangle 5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Arial"/>
              </a:endParaRPr>
            </a:p>
          </p:txBody>
        </p:sp>
      </p:grpSp>
      <p:sp>
        <p:nvSpPr>
          <p:cNvPr id="2169862" name="AutoShape 6"/>
          <p:cNvSpPr>
            <a:spLocks noChangeArrowheads="1"/>
          </p:cNvSpPr>
          <p:nvPr/>
        </p:nvSpPr>
        <p:spPr bwMode="auto">
          <a:xfrm>
            <a:off x="2209800" y="1295401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91416" tIns="45709" rIns="91416" bIns="45709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2169863" name="Text Box 7"/>
          <p:cNvSpPr txBox="1">
            <a:spLocks noChangeArrowheads="1"/>
          </p:cNvSpPr>
          <p:nvPr/>
        </p:nvSpPr>
        <p:spPr bwMode="auto">
          <a:xfrm>
            <a:off x="3581400" y="3810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/>
            </a:endParaRPr>
          </a:p>
        </p:txBody>
      </p:sp>
      <p:sp>
        <p:nvSpPr>
          <p:cNvPr id="2169864" name="Text Box 8"/>
          <p:cNvSpPr txBox="1">
            <a:spLocks noChangeArrowheads="1"/>
          </p:cNvSpPr>
          <p:nvPr/>
        </p:nvSpPr>
        <p:spPr bwMode="auto">
          <a:xfrm>
            <a:off x="228600" y="381001"/>
            <a:ext cx="8915400" cy="5078306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>
            <a:lvl1pPr marL="919163" indent="-811213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316038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430338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44638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919163" marR="0" lvl="0" indent="-811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1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Now about spiritual gifts, brothers, </a:t>
            </a:r>
            <a:b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I do not want you to be ignorant. </a:t>
            </a:r>
          </a:p>
          <a:p>
            <a:pPr marL="919163" marR="0" lvl="0" indent="-811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2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You know that when you were pagans, somehow or other you were led astray to mute idols. </a:t>
            </a:r>
          </a:p>
          <a:p>
            <a:pPr marL="919163" marR="0" lvl="0" indent="-811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3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Therefore I tell you that no one who is speaking by the Spirit of God says, </a:t>
            </a:r>
            <a:r>
              <a:rPr kumimoji="0" lang="ru-RU" altLang="ja-JP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"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Jesus is Lord,</a:t>
            </a:r>
            <a:r>
              <a:rPr kumimoji="0" lang="ru-RU" altLang="ja-JP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"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except by the Holy Spirit.</a:t>
            </a:r>
          </a:p>
        </p:txBody>
      </p:sp>
      <p:sp>
        <p:nvSpPr>
          <p:cNvPr id="216986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278564"/>
            <a:ext cx="8229600" cy="523212"/>
          </a:xfrm>
          <a:noFill/>
          <a:ln/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Arial"/>
                <a:cs typeface="Arial"/>
              </a:rPr>
              <a:t>1 Corinthians 12:1-3 (NIV)</a:t>
            </a:r>
          </a:p>
        </p:txBody>
      </p:sp>
    </p:spTree>
    <p:extLst>
      <p:ext uri="{BB962C8B-B14F-4D97-AF65-F5344CB8AC3E}">
        <p14:creationId xmlns:p14="http://schemas.microsoft.com/office/powerpoint/2010/main" val="143208732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1680" y="368424"/>
            <a:ext cx="7452320" cy="900336"/>
          </a:xfrm>
          <a:noFill/>
        </p:spPr>
        <p:txBody>
          <a:bodyPr/>
          <a:lstStyle/>
          <a:p>
            <a:pPr algn="l"/>
            <a:r>
              <a:rPr lang="en-US" sz="4800" b="1" dirty="0">
                <a:solidFill>
                  <a:srgbClr val="FFFFFF"/>
                </a:solidFill>
              </a:rPr>
              <a:t>Basic Issues in 1 </a:t>
            </a:r>
            <a:r>
              <a:rPr lang="en-US" sz="4800" b="1" dirty="0" err="1">
                <a:solidFill>
                  <a:srgbClr val="FFFFFF"/>
                </a:solidFill>
              </a:rPr>
              <a:t>Cor</a:t>
            </a:r>
            <a:r>
              <a:rPr lang="en-US" sz="4800" b="1" dirty="0">
                <a:solidFill>
                  <a:srgbClr val="FFFFFF"/>
                </a:solidFill>
              </a:rPr>
              <a:t> 12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2176003" name="Text Box 3"/>
          <p:cNvSpPr txBox="1">
            <a:spLocks noChangeArrowheads="1"/>
          </p:cNvSpPr>
          <p:nvPr/>
        </p:nvSpPr>
        <p:spPr bwMode="auto">
          <a:xfrm>
            <a:off x="2209802" y="1988840"/>
            <a:ext cx="2667672" cy="4708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9" rIns="91416" bIns="45709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73025" dist="114300" dir="2700000" algn="tl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Sand" charset="0"/>
                <a:ea typeface="ＭＳ Ｐゴシック" charset="0"/>
                <a:cs typeface="Arial" charset="0"/>
              </a:rPr>
              <a:t>W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73025" dist="114300" dir="2700000" algn="tl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Lucida Grande" charset="0"/>
                <a:ea typeface="ＭＳ Ｐゴシック" charset="0"/>
                <a:cs typeface="Arial" charset="0"/>
              </a:rPr>
              <a:t>hat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73025" dist="114300" dir="2700000" algn="tl" rotWithShape="0">
                  <a:srgbClr val="000000">
                    <a:alpha val="88000"/>
                  </a:srgbClr>
                </a:outerShdw>
              </a:effectLst>
              <a:uLnTx/>
              <a:uFillTx/>
              <a:latin typeface="Sand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73025" dist="114300" dir="2700000" algn="tl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Sand" charset="0"/>
                <a:ea typeface="ＭＳ Ｐゴシック" charset="0"/>
                <a:cs typeface="Arial" charset="0"/>
              </a:rPr>
              <a:t>W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73025" dist="114300" dir="2700000" algn="tl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Lucida Grande" charset="0"/>
                <a:ea typeface="ＭＳ Ｐゴシック" charset="0"/>
                <a:cs typeface="Arial" charset="0"/>
              </a:rPr>
              <a:t>ho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73025" dist="114300" dir="2700000" algn="tl" rotWithShape="0">
                  <a:srgbClr val="000000">
                    <a:alpha val="88000"/>
                  </a:srgbClr>
                </a:outerShdw>
              </a:effectLst>
              <a:uLnTx/>
              <a:uFillTx/>
              <a:latin typeface="Sand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73025" dist="114300" dir="2700000" algn="tl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Sand" charset="0"/>
                <a:ea typeface="ＭＳ Ｐゴシック" charset="0"/>
                <a:cs typeface="Arial" charset="0"/>
              </a:rPr>
              <a:t>W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73025" dist="114300" dir="2700000" algn="tl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Lucida Grande" charset="0"/>
                <a:ea typeface="ＭＳ Ｐゴシック" charset="0"/>
                <a:cs typeface="Arial" charset="0"/>
              </a:rPr>
              <a:t>here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73025" dist="114300" dir="2700000" algn="tl" rotWithShape="0">
                  <a:srgbClr val="000000">
                    <a:alpha val="88000"/>
                  </a:srgbClr>
                </a:outerShdw>
              </a:effectLst>
              <a:uLnTx/>
              <a:uFillTx/>
              <a:latin typeface="Sand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73025" dist="114300" dir="2700000" algn="tl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Sand" charset="0"/>
                <a:ea typeface="ＭＳ Ｐゴシック" charset="0"/>
                <a:cs typeface="Arial" charset="0"/>
              </a:rPr>
              <a:t>W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73025" dist="114300" dir="2700000" algn="tl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Lucida Grande" charset="0"/>
                <a:ea typeface="ＭＳ Ｐゴシック" charset="0"/>
                <a:cs typeface="Arial" charset="0"/>
              </a:rPr>
              <a:t>hen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73025" dist="114300" dir="2700000" algn="tl" rotWithShape="0">
                  <a:srgbClr val="000000">
                    <a:alpha val="88000"/>
                  </a:srgbClr>
                </a:outerShdw>
              </a:effectLst>
              <a:uLnTx/>
              <a:uFillTx/>
              <a:latin typeface="Sand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73025" dist="114300" dir="2700000" algn="tl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Sand" charset="0"/>
                <a:ea typeface="ＭＳ Ｐゴシック" charset="0"/>
                <a:cs typeface="Arial" charset="0"/>
              </a:rPr>
              <a:t>W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73025" dist="114300" dir="2700000" algn="tl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Lucida Grande" charset="0"/>
                <a:ea typeface="ＭＳ Ｐゴシック" charset="0"/>
                <a:cs typeface="Arial" charset="0"/>
              </a:rPr>
              <a:t>hy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73025" dist="114300" dir="2700000" algn="tl" rotWithShape="0">
                  <a:srgbClr val="000000">
                    <a:alpha val="88000"/>
                  </a:srgbClr>
                </a:outerShdw>
              </a:effectLst>
              <a:uLnTx/>
              <a:uFillTx/>
              <a:latin typeface="Sand" charset="0"/>
              <a:ea typeface="ＭＳ Ｐゴシック" charset="0"/>
              <a:cs typeface="Arial" charset="0"/>
            </a:endParaRPr>
          </a:p>
        </p:txBody>
      </p:sp>
      <p:sp>
        <p:nvSpPr>
          <p:cNvPr id="2176004" name="Text Box 4"/>
          <p:cNvSpPr txBox="1">
            <a:spLocks noChangeArrowheads="1"/>
          </p:cNvSpPr>
          <p:nvPr/>
        </p:nvSpPr>
        <p:spPr bwMode="auto">
          <a:xfrm>
            <a:off x="8382000" y="76200"/>
            <a:ext cx="685800" cy="46164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9" rIns="91416" bIns="45709">
            <a:spAutoFit/>
          </a:bodyPr>
          <a:lstStyle>
            <a:lvl1pPr marL="914400" indent="-9144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1260475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4775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89075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914400" marR="0" lvl="0" indent="-914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2</a:t>
            </a:r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67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0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81000"/>
            <a:ext cx="7772400" cy="1143000"/>
          </a:xfrm>
        </p:spPr>
        <p:txBody>
          <a:bodyPr/>
          <a:lstStyle/>
          <a:p>
            <a:r>
              <a:rPr lang="en-US" sz="4800" b="1"/>
              <a:t>What is a spiritual gift?</a:t>
            </a:r>
            <a:endParaRPr lang="en-US"/>
          </a:p>
        </p:txBody>
      </p:sp>
      <p:sp>
        <p:nvSpPr>
          <p:cNvPr id="2178051" name="Rectangle 3"/>
          <p:cNvSpPr>
            <a:spLocks noChangeArrowheads="1"/>
          </p:cNvSpPr>
          <p:nvPr/>
        </p:nvSpPr>
        <p:spPr bwMode="auto">
          <a:xfrm>
            <a:off x="2123729" y="2514601"/>
            <a:ext cx="6768752" cy="415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9" rIns="91416" bIns="45709">
            <a:spAutoFit/>
          </a:bodyPr>
          <a:lstStyle/>
          <a:p>
            <a:pPr marL="685695" marR="0" lvl="0" indent="-68569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73025" dist="114300" dir="2700000" algn="tl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Sand" charset="0"/>
                <a:ea typeface="ＭＳ Ｐゴシック" charset="0"/>
                <a:cs typeface="Arial" charset="0"/>
              </a:rPr>
              <a:t>"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73025" dist="114300" dir="2700000" algn="tl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Sand" charset="0"/>
                <a:ea typeface="ＭＳ Ｐゴシック" charset="0"/>
                <a:cs typeface="Arial" charset="0"/>
              </a:rPr>
              <a:t>a God-given ability for service</a:t>
            </a:r>
            <a:r>
              <a:rPr kumimoji="0" lang="ru-RU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73025" dist="114300" dir="2700000" algn="tl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Sand" charset="0"/>
                <a:ea typeface="ＭＳ Ｐゴシック" charset="0"/>
                <a:cs typeface="Arial" charset="0"/>
              </a:rPr>
              <a:t>"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73025" dist="114300" dir="2700000" algn="tl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Sand" charset="0"/>
                <a:ea typeface="ＭＳ Ｐゴシック" charset="0"/>
                <a:cs typeface="Arial" charset="0"/>
              </a:rPr>
              <a:t> (Ryrie)</a:t>
            </a:r>
          </a:p>
          <a:p>
            <a:pPr marL="685695" marR="0" lvl="0" indent="-68569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73025" dist="114300" dir="2700000" algn="tl" rotWithShape="0">
                  <a:srgbClr val="000000">
                    <a:alpha val="88000"/>
                  </a:srgbClr>
                </a:outerShdw>
              </a:effectLst>
              <a:uLnTx/>
              <a:uFillTx/>
              <a:latin typeface="Sand" charset="0"/>
              <a:ea typeface="ＭＳ Ｐゴシック" charset="0"/>
              <a:cs typeface="Arial" charset="0"/>
            </a:endParaRPr>
          </a:p>
          <a:p>
            <a:pPr marL="685695" marR="0" lvl="0" indent="-68569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73025" dist="114300" dir="2700000" algn="tl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Sand" charset="0"/>
                <a:ea typeface="ＭＳ Ｐゴシック" charset="0"/>
                <a:cs typeface="Arial" charset="0"/>
              </a:rPr>
              <a:t>"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73025" dist="114300" dir="2700000" algn="tl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Sand" charset="0"/>
                <a:ea typeface="ＭＳ Ｐゴシック" charset="0"/>
                <a:cs typeface="Arial" charset="0"/>
              </a:rPr>
              <a:t>a spiritual capacity for development</a:t>
            </a:r>
            <a:r>
              <a:rPr kumimoji="0" lang="ru-RU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73025" dist="114300" dir="2700000" algn="tl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Sand" charset="0"/>
                <a:ea typeface="ＭＳ Ｐゴシック" charset="0"/>
                <a:cs typeface="Arial" charset="0"/>
              </a:rPr>
              <a:t>"</a:t>
            </a:r>
            <a:r>
              <a:rPr kumimoji="0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73025" dist="114300" dir="2700000" algn="tl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Sand" charset="0"/>
                <a:ea typeface="ＭＳ Ｐゴシック" charset="0"/>
                <a:cs typeface="Arial" charset="0"/>
              </a:rPr>
              <a:t> </a:t>
            </a:r>
            <a:br>
              <a:rPr kumimoji="0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73025" dist="114300" dir="2700000" algn="tl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Sand" charset="0"/>
                <a:ea typeface="ＭＳ Ｐゴシック" charset="0"/>
                <a:cs typeface="Arial" charset="0"/>
              </a:rPr>
            </a:br>
            <a:r>
              <a:rPr kumimoji="0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73025" dist="114300" dir="2700000" algn="tl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Sand" charset="0"/>
                <a:ea typeface="ＭＳ Ｐゴシック" charset="0"/>
                <a:cs typeface="Arial" charset="0"/>
              </a:rPr>
              <a:t>(</a:t>
            </a:r>
            <a:r>
              <a:rPr kumimoji="0" lang="en-US" altLang="ja-JP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73025" dist="114300" dir="2700000" algn="tl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Sand" charset="0"/>
                <a:ea typeface="ＭＳ Ｐゴシック" charset="0"/>
                <a:cs typeface="Arial" charset="0"/>
              </a:rPr>
              <a:t>Radmacher</a:t>
            </a:r>
            <a:r>
              <a:rPr kumimoji="0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73025" dist="114300" dir="2700000" algn="tl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Sand" charset="0"/>
                <a:ea typeface="ＭＳ Ｐゴシック" charset="0"/>
                <a:cs typeface="Arial" charset="0"/>
              </a:rPr>
              <a:t>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73025" dist="114300" dir="2700000" algn="tl" rotWithShape="0">
                  <a:srgbClr val="000000">
                    <a:alpha val="88000"/>
                  </a:srgbClr>
                </a:outerShdw>
              </a:effectLst>
              <a:uLnTx/>
              <a:uFillTx/>
              <a:latin typeface="Sand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066126"/>
      </p:ext>
    </p:extLst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1" y="381000"/>
            <a:ext cx="8153400" cy="1143000"/>
          </a:xfrm>
        </p:spPr>
        <p:txBody>
          <a:bodyPr/>
          <a:lstStyle/>
          <a:p>
            <a:r>
              <a:rPr lang="en-US" b="1" dirty="0"/>
              <a:t>What is         a spiritual gift?</a:t>
            </a:r>
            <a:endParaRPr lang="en-US" sz="4000" dirty="0"/>
          </a:p>
        </p:txBody>
      </p:sp>
      <p:sp>
        <p:nvSpPr>
          <p:cNvPr id="2179075" name="Rectangle 3"/>
          <p:cNvSpPr>
            <a:spLocks noChangeArrowheads="1"/>
          </p:cNvSpPr>
          <p:nvPr/>
        </p:nvSpPr>
        <p:spPr bwMode="auto">
          <a:xfrm>
            <a:off x="2195736" y="2514600"/>
            <a:ext cx="6705599" cy="212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9" rIns="91416" bIns="45709">
            <a:spAutoFit/>
          </a:bodyPr>
          <a:lstStyle/>
          <a:p>
            <a:pPr marL="685695" marR="0" lvl="0" indent="-68569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73025" dist="114300" dir="2700000" algn="tl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Sand" charset="0"/>
                <a:ea typeface="ＭＳ Ｐゴシック" charset="0"/>
                <a:cs typeface="Arial" charset="0"/>
              </a:rPr>
              <a:t>Place of service</a:t>
            </a:r>
          </a:p>
          <a:p>
            <a:pPr marL="685695" marR="0" lvl="0" indent="-68569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73025" dist="114300" dir="2700000" algn="tl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Sand" charset="0"/>
                <a:ea typeface="ＭＳ Ｐゴシック" charset="0"/>
                <a:cs typeface="Arial" charset="0"/>
              </a:rPr>
              <a:t>Age group ministry</a:t>
            </a:r>
          </a:p>
          <a:p>
            <a:pPr marL="685695" marR="0" lvl="0" indent="-68569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73025" dist="114300" dir="2700000" algn="tl" rotWithShape="0">
                    <a:srgbClr val="000000">
                      <a:alpha val="88000"/>
                    </a:srgbClr>
                  </a:outerShdw>
                </a:effectLst>
                <a:uLnTx/>
                <a:uFillTx/>
                <a:latin typeface="Sand" charset="0"/>
                <a:ea typeface="ＭＳ Ｐゴシック" charset="0"/>
                <a:cs typeface="Arial" charset="0"/>
              </a:rPr>
              <a:t>Natural talent</a:t>
            </a:r>
          </a:p>
        </p:txBody>
      </p:sp>
      <p:sp>
        <p:nvSpPr>
          <p:cNvPr id="2179076" name="WordArt 4"/>
          <p:cNvSpPr>
            <a:spLocks noChangeArrowheads="1" noChangeShapeType="1" noTextEdit="1"/>
          </p:cNvSpPr>
          <p:nvPr/>
        </p:nvSpPr>
        <p:spPr bwMode="auto">
          <a:xfrm>
            <a:off x="3733800" y="0"/>
            <a:ext cx="914400" cy="1562100"/>
          </a:xfrm>
          <a:prstGeom prst="rect">
            <a:avLst/>
          </a:prstGeom>
        </p:spPr>
        <p:txBody>
          <a:bodyPr wrap="none" lIns="91416" tIns="45709" rIns="91416" bIns="45709" fromWordArt="1">
            <a:prstTxWarp prst="textSlantUp">
              <a:avLst>
                <a:gd name="adj" fmla="val 3205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/>
                  </a:outerShdw>
                </a:effectLst>
                <a:uLnTx/>
                <a:uFillTx/>
                <a:latin typeface="Impact"/>
                <a:ea typeface="Impact"/>
                <a:cs typeface="Impact"/>
              </a:rPr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300125189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907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4195" name="Picture 3" descr="image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8077"/>
            <a:ext cx="4536504" cy="68399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4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457200"/>
            <a:ext cx="8820472" cy="990600"/>
          </a:xfrm>
          <a:noFill/>
          <a:ln/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gradFill rotWithShape="0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  <a:alpha val="3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Me?  Gifted?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8977"/>
      </p:ext>
    </p:extLst>
  </p:cSld>
  <p:clrMapOvr>
    <a:masterClrMapping/>
  </p:clrMapOvr>
  <p:transition spd="med">
    <p:randomBar dir="vert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ommunicating Bad News">
  <a:themeElements>
    <a:clrScheme name="Communicating Bad News 1">
      <a:dk1>
        <a:srgbClr val="868686"/>
      </a:dk1>
      <a:lt1>
        <a:srgbClr val="FFCC99"/>
      </a:lt1>
      <a:dk2>
        <a:srgbClr val="000000"/>
      </a:dk2>
      <a:lt2>
        <a:srgbClr val="FF9966"/>
      </a:lt2>
      <a:accent1>
        <a:srgbClr val="009999"/>
      </a:accent1>
      <a:accent2>
        <a:srgbClr val="99CCFF"/>
      </a:accent2>
      <a:accent3>
        <a:srgbClr val="AAAAAA"/>
      </a:accent3>
      <a:accent4>
        <a:srgbClr val="DAAE82"/>
      </a:accent4>
      <a:accent5>
        <a:srgbClr val="AACACA"/>
      </a:accent5>
      <a:accent6>
        <a:srgbClr val="8AB9E7"/>
      </a:accent6>
      <a:hlink>
        <a:srgbClr val="FF6633"/>
      </a:hlink>
      <a:folHlink>
        <a:srgbClr val="CC3300"/>
      </a:folHlink>
    </a:clrScheme>
    <a:fontScheme name="Communicating Bad News">
      <a:majorFont>
        <a:latin typeface="Times New Roman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Communicating Bad News 1">
        <a:dk1>
          <a:srgbClr val="868686"/>
        </a:dk1>
        <a:lt1>
          <a:srgbClr val="FFCC99"/>
        </a:lt1>
        <a:dk2>
          <a:srgbClr val="000000"/>
        </a:dk2>
        <a:lt2>
          <a:srgbClr val="FF9966"/>
        </a:lt2>
        <a:accent1>
          <a:srgbClr val="009999"/>
        </a:accent1>
        <a:accent2>
          <a:srgbClr val="99CCFF"/>
        </a:accent2>
        <a:accent3>
          <a:srgbClr val="AAAAAA"/>
        </a:accent3>
        <a:accent4>
          <a:srgbClr val="DAAE82"/>
        </a:accent4>
        <a:accent5>
          <a:srgbClr val="AACACA"/>
        </a:accent5>
        <a:accent6>
          <a:srgbClr val="8AB9E7"/>
        </a:accent6>
        <a:hlink>
          <a:srgbClr val="FF66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 Bad News 2">
        <a:dk1>
          <a:srgbClr val="000000"/>
        </a:dk1>
        <a:lt1>
          <a:srgbClr val="FDE3BA"/>
        </a:lt1>
        <a:dk2>
          <a:srgbClr val="000000"/>
        </a:dk2>
        <a:lt2>
          <a:srgbClr val="FF9933"/>
        </a:lt2>
        <a:accent1>
          <a:srgbClr val="FF6C49"/>
        </a:accent1>
        <a:accent2>
          <a:srgbClr val="99CCFF"/>
        </a:accent2>
        <a:accent3>
          <a:srgbClr val="FEEFD9"/>
        </a:accent3>
        <a:accent4>
          <a:srgbClr val="000000"/>
        </a:accent4>
        <a:accent5>
          <a:srgbClr val="FFBAB1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2004:Templates:Presentations:Designs:Blank Presentation</Template>
  <TotalTime>3841</TotalTime>
  <Words>1775</Words>
  <Application>Microsoft Macintosh PowerPoint</Application>
  <PresentationFormat>On-screen Show (4:3)</PresentationFormat>
  <Paragraphs>354</Paragraphs>
  <Slides>39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39</vt:i4>
      </vt:variant>
    </vt:vector>
  </HeadingPairs>
  <TitlesOfParts>
    <vt:vector size="56" baseType="lpstr">
      <vt:lpstr>Sand</vt:lpstr>
      <vt:lpstr>Times</vt:lpstr>
      <vt:lpstr>Arial</vt:lpstr>
      <vt:lpstr>Arial Black</vt:lpstr>
      <vt:lpstr>Bwgrki</vt:lpstr>
      <vt:lpstr>Helvetica</vt:lpstr>
      <vt:lpstr>Impact</vt:lpstr>
      <vt:lpstr>Lucida Grande</vt:lpstr>
      <vt:lpstr>Times New Roman</vt:lpstr>
      <vt:lpstr>Wingdings</vt:lpstr>
      <vt:lpstr>Default Design</vt:lpstr>
      <vt:lpstr>Blank Presentation</vt:lpstr>
      <vt:lpstr>Orbit</vt:lpstr>
      <vt:lpstr>21_Blank Presentation</vt:lpstr>
      <vt:lpstr>17_Default Design</vt:lpstr>
      <vt:lpstr>1_Communicating Bad News</vt:lpstr>
      <vt:lpstr>18_Default Design</vt:lpstr>
      <vt:lpstr>Spiritual Gifts</vt:lpstr>
      <vt:lpstr>Today we will address  a lot of issues…</vt:lpstr>
      <vt:lpstr>Spiritual Gifts</vt:lpstr>
      <vt:lpstr>I. Understanding gifts begins with seeing Christ as God (12:1-3).</vt:lpstr>
      <vt:lpstr>1 Corinthians 12:1-3 (NIV)</vt:lpstr>
      <vt:lpstr>Basic Issues in 1 Cor 12</vt:lpstr>
      <vt:lpstr>What is a spiritual gift?</vt:lpstr>
      <vt:lpstr>What is         a spiritual gift?</vt:lpstr>
      <vt:lpstr>Me?  Gifted?</vt:lpstr>
      <vt:lpstr>Basic Issues in 1 Cor 12</vt:lpstr>
      <vt:lpstr>1 Corinthians 12:1-3 (NIV)</vt:lpstr>
      <vt:lpstr>II. Our different gifts are united in the triune God (12:4-6).</vt:lpstr>
      <vt:lpstr>1 Corinthians 12:4-6 (NIV)</vt:lpstr>
      <vt:lpstr>GIVES</vt:lpstr>
      <vt:lpstr>Talents versus Gifts</vt:lpstr>
      <vt:lpstr>The Real Issue</vt:lpstr>
      <vt:lpstr>The Basis &amp; Nature of Gifts</vt:lpstr>
      <vt:lpstr>GIVES</vt:lpstr>
      <vt:lpstr>APPOINTS</vt:lpstr>
      <vt:lpstr>The Basis &amp; Nature of Gifts</vt:lpstr>
      <vt:lpstr>EMPOWERS</vt:lpstr>
      <vt:lpstr>The Basis &amp; Nature of Gifts</vt:lpstr>
      <vt:lpstr>The Key Idea</vt:lpstr>
      <vt:lpstr>The Triune Involvement</vt:lpstr>
      <vt:lpstr>How do you see the Spirit working in your life?</vt:lpstr>
      <vt:lpstr>One evidence of the Spirit's work in your life is your spiritual gift  (12:7-11)</vt:lpstr>
      <vt:lpstr>The Spirit gives every gift (12:8)</vt:lpstr>
      <vt:lpstr>The Spirit gives every gift (12:9-10a)</vt:lpstr>
      <vt:lpstr>The Spirit gives every gift (12:10b-11a)</vt:lpstr>
      <vt:lpstr>The Spirit alone chose your gift (12:11b)</vt:lpstr>
      <vt:lpstr>Why Study &amp; Know Our Gifts?</vt:lpstr>
      <vt:lpstr>Why Study &amp; Know Our Gifts?</vt:lpstr>
      <vt:lpstr>Why Study &amp; Know Our Gifts?</vt:lpstr>
      <vt:lpstr>Scriptural Gift Commands</vt:lpstr>
      <vt:lpstr>Scriptural Gift Commands</vt:lpstr>
      <vt:lpstr>We need to define each gift</vt:lpstr>
      <vt:lpstr>New Testament Gift Lists</vt:lpstr>
      <vt:lpstr>Black</vt:lpstr>
      <vt:lpstr>Church (Ecclesiology) link at BibleStudyDownloads.org</vt:lpstr>
    </vt:vector>
  </TitlesOfParts>
  <Company>Everywhere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Adult Ministry</dc:title>
  <dc:creator> </dc:creator>
  <cp:lastModifiedBy>Rick Griffith</cp:lastModifiedBy>
  <cp:revision>261</cp:revision>
  <dcterms:created xsi:type="dcterms:W3CDTF">2006-02-20T01:43:57Z</dcterms:created>
  <dcterms:modified xsi:type="dcterms:W3CDTF">2023-01-15T03:29:22Z</dcterms:modified>
</cp:coreProperties>
</file>