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4" r:id="rId3"/>
  </p:sldMasterIdLst>
  <p:notesMasterIdLst>
    <p:notesMasterId r:id="rId29"/>
  </p:notesMasterIdLst>
  <p:sldIdLst>
    <p:sldId id="258" r:id="rId4"/>
    <p:sldId id="260" r:id="rId5"/>
    <p:sldId id="331" r:id="rId6"/>
    <p:sldId id="261" r:id="rId7"/>
    <p:sldId id="332" r:id="rId8"/>
    <p:sldId id="262" r:id="rId9"/>
    <p:sldId id="263" r:id="rId10"/>
    <p:sldId id="264" r:id="rId11"/>
    <p:sldId id="266" r:id="rId12"/>
    <p:sldId id="267" r:id="rId13"/>
    <p:sldId id="333" r:id="rId14"/>
    <p:sldId id="334" r:id="rId15"/>
    <p:sldId id="268" r:id="rId16"/>
    <p:sldId id="269" r:id="rId17"/>
    <p:sldId id="270" r:id="rId18"/>
    <p:sldId id="271" r:id="rId19"/>
    <p:sldId id="272" r:id="rId20"/>
    <p:sldId id="275" r:id="rId21"/>
    <p:sldId id="335" r:id="rId22"/>
    <p:sldId id="278" r:id="rId23"/>
    <p:sldId id="279" r:id="rId24"/>
    <p:sldId id="336" r:id="rId25"/>
    <p:sldId id="329" r:id="rId26"/>
    <p:sldId id="337" r:id="rId27"/>
    <p:sldId id="52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703"/>
  </p:normalViewPr>
  <p:slideViewPr>
    <p:cSldViewPr>
      <p:cViewPr varScale="1">
        <p:scale>
          <a:sx n="138" d="100"/>
          <a:sy n="138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417DA-0CA2-426D-9EAF-F48D8AE45F22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12D1-E885-451E-A169-F21903D17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E7683-6927-4C42-8508-4343F22499E7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76A97-9E34-4424-9D3C-303E95A9DD15}" type="slidenum">
              <a:rPr lang="en-US"/>
              <a:pPr/>
              <a:t>23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33800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4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3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5D036E-EE9F-41A5-95B6-DB266CE84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9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4A84AA-D95B-407A-B9DF-C84D5B23E8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7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7EC24A-9CCF-4839-9CD2-06A1FAA5A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7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44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34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364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171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88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42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48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885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29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24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12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92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6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814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126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069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7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96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01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815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486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9714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18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4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3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0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0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D230-A4D3-4624-BBC4-856FFD5E28B4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4EED-3613-495A-8888-2BAA6C0BA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41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802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liday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effectLst>
            <a:outerShdw dist="107763" dir="18900000" algn="ctr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en-US" sz="7200" b="1">
                <a:solidFill>
                  <a:schemeClr val="bg1"/>
                </a:solidFill>
              </a:rPr>
              <a:t>Spiritual Gifts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4953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How to Discover and Develop Your Gifts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C68563-1045-1F7B-66CA-44A39E7E4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7278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MANY SPIRITUAL GIFTS DOES EACH BELIEVER HAVE?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80772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90538" indent="-481013" algn="ctr">
              <a:spcBef>
                <a:spcPct val="50000"/>
              </a:spcBef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MULTIPLE GIFT 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490538" indent="-481013"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passages used to support the one gift view only say that a believer has at least one gift.  They do not preclude multiple gifts.</a:t>
            </a:r>
          </a:p>
          <a:p>
            <a:pPr marL="490538" indent="-481013"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Several believers had multiple gifts.</a:t>
            </a:r>
          </a:p>
        </p:txBody>
      </p:sp>
    </p:spTree>
    <p:extLst>
      <p:ext uri="{BB962C8B-B14F-4D97-AF65-F5344CB8AC3E}">
        <p14:creationId xmlns:p14="http://schemas.microsoft.com/office/powerpoint/2010/main" val="2795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MANY SPIRITUAL GIFTS DOES EACH BELIEVER HAVE?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90538" indent="-490538" algn="ctr">
              <a:spcBef>
                <a:spcPct val="50000"/>
              </a:spcBef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MULTIPLE GIFT VIEW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490538" indent="-490538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 We must be careful not to stretch symbolic language too far in its implications.  Paul’s point in 1 Cor. 12 is that every believer and every gift is important.</a:t>
            </a:r>
          </a:p>
        </p:txBody>
      </p:sp>
    </p:spTree>
    <p:extLst>
      <p:ext uri="{BB962C8B-B14F-4D97-AF65-F5344CB8AC3E}">
        <p14:creationId xmlns:p14="http://schemas.microsoft.com/office/powerpoint/2010/main" val="29653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MANY SPIRITUAL GIFTS DOES EACH BELIEVER HAVE?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05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33400" indent="-533400" algn="ctr">
              <a:spcBef>
                <a:spcPct val="50000"/>
              </a:spcBef>
            </a:pPr>
            <a:r>
              <a:rPr lang="en-US" sz="3600" b="1" u="sng" dirty="0"/>
              <a:t>MULTIPLE GIFT VIEW</a:t>
            </a:r>
            <a:endParaRPr lang="en-US" sz="3200" b="1" dirty="0"/>
          </a:p>
          <a:p>
            <a:pPr marL="533400" indent="-533400">
              <a:spcBef>
                <a:spcPct val="50000"/>
              </a:spcBef>
            </a:pPr>
            <a:r>
              <a:rPr lang="en-US" sz="3200" b="1" dirty="0"/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 We must be careful not to be too literal in our interpretation of Rom 12:6-8.  Paul’s point is not that we each have one gift, but that we should be actively using our gift/gifts for serving in the body.</a:t>
            </a:r>
          </a:p>
        </p:txBody>
      </p:sp>
    </p:spTree>
    <p:extLst>
      <p:ext uri="{BB962C8B-B14F-4D97-AF65-F5344CB8AC3E}">
        <p14:creationId xmlns:p14="http://schemas.microsoft.com/office/powerpoint/2010/main" val="12918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-38100" y="0"/>
            <a:ext cx="9144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AND THE CHRISTIAN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143000"/>
            <a:ext cx="8610600" cy="34163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Christian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has at least one spiritual gift (1 Cor. 12:7, 11; Eph. 4:7; 1 Pet. 4:10).</a:t>
            </a:r>
          </a:p>
          <a:p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Spiritual gifts come at the moment of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salvation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 Cor. 12:13).</a:t>
            </a:r>
          </a:p>
          <a:p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Spiritual gifts are distributed on the basis of grace (1 Cor. 12:7, 11, 18).</a:t>
            </a:r>
          </a:p>
        </p:txBody>
      </p:sp>
    </p:spTree>
    <p:extLst>
      <p:ext uri="{BB962C8B-B14F-4D97-AF65-F5344CB8AC3E}">
        <p14:creationId xmlns:p14="http://schemas.microsoft.com/office/powerpoint/2010/main" val="7201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AND THE CHRISTIAN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2400" y="914400"/>
            <a:ext cx="8991600" cy="53860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Every Christian can discover and develop their gifts (1 Pet. 4:10; 1 Tim. 4:14; 2 Tim. 1:6).</a:t>
            </a:r>
          </a:p>
          <a:p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indent="-403225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The Bible teaches us how to discover our gifts.</a:t>
            </a:r>
          </a:p>
          <a:p>
            <a:pPr marL="403225" indent="-403225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The Bible encouraged us to be responsible for our gifts.</a:t>
            </a:r>
          </a:p>
          <a:p>
            <a:pPr marL="403225" indent="-403225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God will hold us accountable for using our gifts.</a:t>
            </a:r>
          </a:p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Spiritual gifts are given for a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lifetime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(Rom. 11:29)</a:t>
            </a:r>
          </a:p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Both men and women are equal in spiritual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giftedness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(Gal. 3:28).</a:t>
            </a:r>
          </a:p>
        </p:txBody>
      </p:sp>
    </p:spTree>
    <p:extLst>
      <p:ext uri="{BB962C8B-B14F-4D97-AF65-F5344CB8AC3E}">
        <p14:creationId xmlns:p14="http://schemas.microsoft.com/office/powerpoint/2010/main" val="11994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AND THE TRINITY</a:t>
            </a:r>
          </a:p>
        </p:txBody>
      </p:sp>
      <p:pic>
        <p:nvPicPr>
          <p:cNvPr id="18437" name="Picture 5" descr="dov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475" y="1676400"/>
            <a:ext cx="3565525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5257800" cy="3108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i="1" u="sng" dirty="0">
                <a:solidFill>
                  <a:srgbClr val="FFFF00"/>
                </a:solidFill>
              </a:rPr>
              <a:t>Holy Spirit</a:t>
            </a:r>
            <a:r>
              <a:rPr lang="en-US" sz="2800" b="1" dirty="0">
                <a:solidFill>
                  <a:schemeClr val="bg1"/>
                </a:solidFill>
              </a:rPr>
              <a:t> gives the gifts (1 Cor. 12:4)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i="1" u="sng" dirty="0">
                <a:solidFill>
                  <a:srgbClr val="FFFF00"/>
                </a:solidFill>
              </a:rPr>
              <a:t>Son</a:t>
            </a:r>
            <a:r>
              <a:rPr lang="en-US" sz="2800" b="1" dirty="0">
                <a:solidFill>
                  <a:schemeClr val="bg1"/>
                </a:solidFill>
              </a:rPr>
              <a:t> places us in our particular place of ministry   (1 Cor. 12:5)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i="1" u="sng" dirty="0">
                <a:solidFill>
                  <a:srgbClr val="FFFF00"/>
                </a:solidFill>
              </a:rPr>
              <a:t>Father</a:t>
            </a:r>
            <a:r>
              <a:rPr lang="en-US" sz="2800" b="1" dirty="0">
                <a:solidFill>
                  <a:schemeClr val="bg1"/>
                </a:solidFill>
              </a:rPr>
              <a:t> gives the results (1 Cor. 12:6).</a:t>
            </a:r>
          </a:p>
        </p:txBody>
      </p:sp>
      <p:pic>
        <p:nvPicPr>
          <p:cNvPr id="18439" name="Picture 7" descr="MCj042998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5410200"/>
            <a:ext cx="3124200" cy="1352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2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02175" cy="6858000"/>
          </a:xfrm>
          <a:noFill/>
          <a:ln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CONFUSED WITH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800600" y="1219200"/>
            <a:ext cx="4343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Fruit of the Spirit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Natural Talents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Age Group Ministry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Church Title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Rewards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0" y="6273225"/>
            <a:ext cx="9144000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Do Not Confuse Spiritual Gifts</a:t>
            </a:r>
          </a:p>
        </p:txBody>
      </p:sp>
    </p:spTree>
    <p:extLst>
      <p:ext uri="{BB962C8B-B14F-4D97-AF65-F5344CB8AC3E}">
        <p14:creationId xmlns:p14="http://schemas.microsoft.com/office/powerpoint/2010/main" val="24808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4478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CONTRASTED WITH NATURAL TALENTS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3276600" y="14478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NATURAL TALENTS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6019800" y="14478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SPIRITUAL GIFTS</a:t>
            </a:r>
          </a:p>
        </p:txBody>
      </p:sp>
      <p:graphicFrame>
        <p:nvGraphicFramePr>
          <p:cNvPr id="4614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150695"/>
              </p:ext>
            </p:extLst>
          </p:nvPr>
        </p:nvGraphicFramePr>
        <p:xfrm>
          <a:off x="457200" y="19050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48" name="Text Box 68"/>
          <p:cNvSpPr txBox="1">
            <a:spLocks noChangeArrowheads="1"/>
          </p:cNvSpPr>
          <p:nvPr/>
        </p:nvSpPr>
        <p:spPr bwMode="auto">
          <a:xfrm>
            <a:off x="685800" y="2133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Who has them?</a:t>
            </a:r>
          </a:p>
        </p:txBody>
      </p:sp>
      <p:sp>
        <p:nvSpPr>
          <p:cNvPr id="46149" name="Text Box 69"/>
          <p:cNvSpPr txBox="1">
            <a:spLocks noChangeArrowheads="1"/>
          </p:cNvSpPr>
          <p:nvPr/>
        </p:nvSpPr>
        <p:spPr bwMode="auto">
          <a:xfrm>
            <a:off x="3276600" y="1981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Christian &amp; </a:t>
            </a:r>
            <a:br>
              <a:rPr lang="en-US" b="1" dirty="0"/>
            </a:br>
            <a:r>
              <a:rPr lang="en-US" b="1" dirty="0"/>
              <a:t>Non-Christian</a:t>
            </a:r>
          </a:p>
        </p:txBody>
      </p:sp>
      <p:sp>
        <p:nvSpPr>
          <p:cNvPr id="46150" name="Text Box 70"/>
          <p:cNvSpPr txBox="1">
            <a:spLocks noChangeArrowheads="1"/>
          </p:cNvSpPr>
          <p:nvPr/>
        </p:nvSpPr>
        <p:spPr bwMode="auto">
          <a:xfrm>
            <a:off x="6096000" y="2057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Christian only</a:t>
            </a:r>
          </a:p>
        </p:txBody>
      </p:sp>
      <p:sp>
        <p:nvSpPr>
          <p:cNvPr id="46151" name="Text Box 71"/>
          <p:cNvSpPr txBox="1">
            <a:spLocks noChangeArrowheads="1"/>
          </p:cNvSpPr>
          <p:nvPr/>
        </p:nvSpPr>
        <p:spPr bwMode="auto">
          <a:xfrm>
            <a:off x="609600" y="27432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Where do they  come from?</a:t>
            </a:r>
          </a:p>
        </p:txBody>
      </p:sp>
      <p:sp>
        <p:nvSpPr>
          <p:cNvPr id="46152" name="Text Box 72"/>
          <p:cNvSpPr txBox="1">
            <a:spLocks noChangeArrowheads="1"/>
          </p:cNvSpPr>
          <p:nvPr/>
        </p:nvSpPr>
        <p:spPr bwMode="auto">
          <a:xfrm>
            <a:off x="3352800" y="27432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From God through parents - Genetic</a:t>
            </a:r>
          </a:p>
        </p:txBody>
      </p:sp>
      <p:sp>
        <p:nvSpPr>
          <p:cNvPr id="46153" name="Text Box 73"/>
          <p:cNvSpPr txBox="1">
            <a:spLocks noChangeArrowheads="1"/>
          </p:cNvSpPr>
          <p:nvPr/>
        </p:nvSpPr>
        <p:spPr bwMode="auto">
          <a:xfrm>
            <a:off x="6096000" y="27432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From God through the Holy Spirit</a:t>
            </a:r>
          </a:p>
        </p:txBody>
      </p:sp>
      <p:sp>
        <p:nvSpPr>
          <p:cNvPr id="46154" name="Text Box 74"/>
          <p:cNvSpPr txBox="1">
            <a:spLocks noChangeArrowheads="1"/>
          </p:cNvSpPr>
          <p:nvPr/>
        </p:nvSpPr>
        <p:spPr bwMode="auto">
          <a:xfrm>
            <a:off x="685800" y="35052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When do they come?</a:t>
            </a:r>
          </a:p>
        </p:txBody>
      </p:sp>
      <p:sp>
        <p:nvSpPr>
          <p:cNvPr id="46155" name="Text Box 75"/>
          <p:cNvSpPr txBox="1">
            <a:spLocks noChangeArrowheads="1"/>
          </p:cNvSpPr>
          <p:nvPr/>
        </p:nvSpPr>
        <p:spPr bwMode="auto">
          <a:xfrm>
            <a:off x="3352800" y="3581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At birth</a:t>
            </a:r>
          </a:p>
        </p:txBody>
      </p: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6096000" y="3581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At the new birth</a:t>
            </a:r>
          </a:p>
        </p:txBody>
      </p:sp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685800" y="42672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What is their purpose?</a:t>
            </a:r>
          </a:p>
        </p:txBody>
      </p:sp>
      <p:sp>
        <p:nvSpPr>
          <p:cNvPr id="46158" name="Text Box 78"/>
          <p:cNvSpPr txBox="1">
            <a:spLocks noChangeArrowheads="1"/>
          </p:cNvSpPr>
          <p:nvPr/>
        </p:nvSpPr>
        <p:spPr bwMode="auto">
          <a:xfrm>
            <a:off x="3352800" y="4267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Benefit all mankind on a natural level</a:t>
            </a:r>
          </a:p>
        </p:txBody>
      </p:sp>
      <p:sp>
        <p:nvSpPr>
          <p:cNvPr id="46159" name="Text Box 79"/>
          <p:cNvSpPr txBox="1">
            <a:spLocks noChangeArrowheads="1"/>
          </p:cNvSpPr>
          <p:nvPr/>
        </p:nvSpPr>
        <p:spPr bwMode="auto">
          <a:xfrm>
            <a:off x="6096000" y="4267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Benefit the church on a supernatural level</a:t>
            </a:r>
          </a:p>
        </p:txBody>
      </p:sp>
      <p:sp>
        <p:nvSpPr>
          <p:cNvPr id="46160" name="Text Box 80"/>
          <p:cNvSpPr txBox="1">
            <a:spLocks noChangeArrowheads="1"/>
          </p:cNvSpPr>
          <p:nvPr/>
        </p:nvSpPr>
        <p:spPr bwMode="auto">
          <a:xfrm>
            <a:off x="609600" y="50292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How are they developed?</a:t>
            </a:r>
          </a:p>
        </p:txBody>
      </p:sp>
      <p:sp>
        <p:nvSpPr>
          <p:cNvPr id="46161" name="Text Box 81"/>
          <p:cNvSpPr txBox="1">
            <a:spLocks noChangeArrowheads="1"/>
          </p:cNvSpPr>
          <p:nvPr/>
        </p:nvSpPr>
        <p:spPr bwMode="auto">
          <a:xfrm>
            <a:off x="3352800" y="5105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Study and practice</a:t>
            </a:r>
          </a:p>
        </p:txBody>
      </p:sp>
      <p:sp>
        <p:nvSpPr>
          <p:cNvPr id="46162" name="Text Box 82"/>
          <p:cNvSpPr txBox="1">
            <a:spLocks noChangeArrowheads="1"/>
          </p:cNvSpPr>
          <p:nvPr/>
        </p:nvSpPr>
        <p:spPr bwMode="auto">
          <a:xfrm>
            <a:off x="5943600" y="5105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Prayer and service</a:t>
            </a:r>
          </a:p>
        </p:txBody>
      </p:sp>
      <p:sp>
        <p:nvSpPr>
          <p:cNvPr id="46163" name="Text Box 83"/>
          <p:cNvSpPr txBox="1">
            <a:spLocks noChangeArrowheads="1"/>
          </p:cNvSpPr>
          <p:nvPr/>
        </p:nvSpPr>
        <p:spPr bwMode="auto">
          <a:xfrm>
            <a:off x="685800" y="57150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What is their function?</a:t>
            </a:r>
          </a:p>
        </p:txBody>
      </p:sp>
      <p:sp>
        <p:nvSpPr>
          <p:cNvPr id="46164" name="Text Box 84"/>
          <p:cNvSpPr txBox="1">
            <a:spLocks noChangeArrowheads="1"/>
          </p:cNvSpPr>
          <p:nvPr/>
        </p:nvSpPr>
        <p:spPr bwMode="auto">
          <a:xfrm>
            <a:off x="3352800" y="5791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To improve society</a:t>
            </a:r>
          </a:p>
        </p:txBody>
      </p:sp>
      <p:sp>
        <p:nvSpPr>
          <p:cNvPr id="46165" name="Text Box 85"/>
          <p:cNvSpPr txBox="1">
            <a:spLocks noChangeArrowheads="1"/>
          </p:cNvSpPr>
          <p:nvPr/>
        </p:nvSpPr>
        <p:spPr bwMode="auto">
          <a:xfrm>
            <a:off x="6096000" y="5791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To edify the church</a:t>
            </a:r>
          </a:p>
        </p:txBody>
      </p:sp>
    </p:spTree>
    <p:extLst>
      <p:ext uri="{BB962C8B-B14F-4D97-AF65-F5344CB8AC3E}">
        <p14:creationId xmlns:p14="http://schemas.microsoft.com/office/powerpoint/2010/main" val="30248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1"/>
          </a:solidFill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AND CHURCH MINISTRY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153400" cy="45243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404813" indent="-404813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Those who minister in their gifted area will find it more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enjoyable.</a:t>
            </a:r>
          </a:p>
          <a:p>
            <a:pPr marL="404813" indent="-404813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Those who serve others in the church by using their gifts will not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burn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 quickly.</a:t>
            </a:r>
          </a:p>
          <a:p>
            <a:pPr marL="404813" indent="-404813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The ministries of the church will not have a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shortage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workers when people are eager to use their spiritual gifts.</a:t>
            </a:r>
          </a:p>
        </p:txBody>
      </p:sp>
    </p:spTree>
    <p:extLst>
      <p:ext uri="{BB962C8B-B14F-4D97-AF65-F5344CB8AC3E}">
        <p14:creationId xmlns:p14="http://schemas.microsoft.com/office/powerpoint/2010/main" val="9871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1"/>
          </a:solidFill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AND CHURCH MINISTRY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153400" cy="3293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404813" indent="-404813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Consciously using your spiritual gifts in our church will help bring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harmony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our church.</a:t>
            </a:r>
          </a:p>
          <a:p>
            <a:pPr marL="404813" indent="-404813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Work done by believers who consciously use their spiritual gifts produces better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among the people we serve.</a:t>
            </a:r>
          </a:p>
        </p:txBody>
      </p:sp>
    </p:spTree>
    <p:extLst>
      <p:ext uri="{BB962C8B-B14F-4D97-AF65-F5344CB8AC3E}">
        <p14:creationId xmlns:p14="http://schemas.microsoft.com/office/powerpoint/2010/main" val="31470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S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689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32229" y="1295400"/>
            <a:ext cx="8686800" cy="20621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Apostle Paul uses two words when referring to spiritual gifts.  These two words are synonymous and used interchangeably (1 Cor. 12:31 – 14:1).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28600" y="3810000"/>
            <a:ext cx="8534400" cy="20621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Pneumatika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 Cor. 12:1 &amp; 14:1)  Comes from the Greek word for “spirit” and denotes something infused with the Holy Spirit.  It is translated “spiritual gifts.”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DEFINED</a:t>
            </a:r>
          </a:p>
        </p:txBody>
      </p:sp>
    </p:spTree>
    <p:extLst>
      <p:ext uri="{BB962C8B-B14F-4D97-AF65-F5344CB8AC3E}">
        <p14:creationId xmlns:p14="http://schemas.microsoft.com/office/powerpoint/2010/main" val="38935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PURPOSE OF SPIRITUAL GIFTS</a:t>
            </a:r>
          </a:p>
        </p:txBody>
      </p:sp>
      <p:pic>
        <p:nvPicPr>
          <p:cNvPr id="25605" name="Picture 5" descr="church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505200"/>
            <a:ext cx="28194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1676400"/>
            <a:ext cx="6324600" cy="37548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The main purpose of spiritual gifts is to </a:t>
            </a:r>
            <a:r>
              <a:rPr lang="en-US" sz="2800" b="1" i="1" u="sng" dirty="0">
                <a:solidFill>
                  <a:srgbClr val="FFFF00"/>
                </a:solidFill>
              </a:rPr>
              <a:t>edify</a:t>
            </a:r>
            <a:r>
              <a:rPr lang="en-US" sz="2800" b="1" dirty="0">
                <a:solidFill>
                  <a:schemeClr val="bg1"/>
                </a:solidFill>
              </a:rPr>
              <a:t> other believers (1 Cor. 14:12)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This edification is to take place in the </a:t>
            </a:r>
            <a:r>
              <a:rPr lang="en-US" sz="2800" b="1" i="1" u="sng" dirty="0">
                <a:solidFill>
                  <a:srgbClr val="FFFF00"/>
                </a:solidFill>
              </a:rPr>
              <a:t>church</a:t>
            </a:r>
            <a:r>
              <a:rPr lang="en-US" sz="2800" b="1" dirty="0">
                <a:solidFill>
                  <a:schemeClr val="bg1"/>
                </a:solidFill>
              </a:rPr>
              <a:t> (1 Cor. 14:12; Eph. 4:12)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This edification also takes place </a:t>
            </a:r>
            <a:r>
              <a:rPr lang="en-US" sz="2800" b="1" i="1" u="sng" dirty="0">
                <a:solidFill>
                  <a:srgbClr val="FFFF00"/>
                </a:solidFill>
              </a:rPr>
              <a:t>outside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1" u="sng" dirty="0">
                <a:solidFill>
                  <a:srgbClr val="FFFF00"/>
                </a:solidFill>
              </a:rPr>
              <a:t>the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1" u="sng" dirty="0">
                <a:solidFill>
                  <a:srgbClr val="FFFF00"/>
                </a:solidFill>
              </a:rPr>
              <a:t>church</a:t>
            </a:r>
            <a:r>
              <a:rPr lang="en-US" sz="2800" b="1" dirty="0">
                <a:solidFill>
                  <a:schemeClr val="bg1"/>
                </a:solidFill>
              </a:rPr>
              <a:t> (1 Pet. 4:10)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Spiritual gifts are not for </a:t>
            </a:r>
            <a:r>
              <a:rPr lang="en-US" sz="2800" b="1" i="1" u="sng" dirty="0">
                <a:solidFill>
                  <a:srgbClr val="FFFF00"/>
                </a:solidFill>
              </a:rPr>
              <a:t>self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1" u="sng" dirty="0">
                <a:solidFill>
                  <a:srgbClr val="FFFF00"/>
                </a:solidFill>
              </a:rPr>
              <a:t>edification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5607" name="Picture 7" descr="bd06518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8858" y="1672770"/>
            <a:ext cx="2172255" cy="16800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HINDRANCES TO DISCOVERING YOUR SPIRITUAL GIFTS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763000" cy="50167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are not a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Christian.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sinful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lifestyle.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are attempting to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imitate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another believer’s gift.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have a </a:t>
            </a:r>
            <a:r>
              <a:rPr lang="en-US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determined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mindset you have a certain gift.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failure to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evaluate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why certain ministry activity appeals to you.</a:t>
            </a:r>
          </a:p>
        </p:txBody>
      </p:sp>
    </p:spTree>
    <p:extLst>
      <p:ext uri="{BB962C8B-B14F-4D97-AF65-F5344CB8AC3E}">
        <p14:creationId xmlns:p14="http://schemas.microsoft.com/office/powerpoint/2010/main" val="25879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HINDRANCES TO DISCOVERING YOUR SPIRITUAL GIFTS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382000" cy="37856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50000"/>
              </a:spcBef>
              <a:buAutoNum type="arabicPeriod" startAt="6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lack of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involvement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church ministry.</a:t>
            </a:r>
          </a:p>
          <a:p>
            <a:pPr marL="457200" indent="-457200">
              <a:spcBef>
                <a:spcPct val="50000"/>
              </a:spcBef>
              <a:buAutoNum type="arabicPeriod" startAt="6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lack of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encouragement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from others.</a:t>
            </a:r>
          </a:p>
          <a:p>
            <a:pPr marL="457200" indent="-457200">
              <a:spcBef>
                <a:spcPct val="50000"/>
              </a:spcBef>
              <a:buAutoNum type="arabicPeriod" startAt="6"/>
            </a:pP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Discouragement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from past failures when using your gift</a:t>
            </a:r>
          </a:p>
          <a:p>
            <a:pPr marL="457200" indent="-457200">
              <a:spcBef>
                <a:spcPct val="50000"/>
              </a:spcBef>
              <a:buAutoNum type="arabicPeriod" startAt="6"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Confusion between your spiritual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gift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your spiritual place of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ministry.</a:t>
            </a:r>
          </a:p>
        </p:txBody>
      </p:sp>
    </p:spTree>
    <p:extLst>
      <p:ext uri="{BB962C8B-B14F-4D97-AF65-F5344CB8AC3E}">
        <p14:creationId xmlns:p14="http://schemas.microsoft.com/office/powerpoint/2010/main" val="17269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231" y="0"/>
            <a:ext cx="28194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accent2"/>
                </a:solidFill>
              </a:rPr>
              <a:t>God’s Household</a:t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4000" b="1" dirty="0">
                <a:solidFill>
                  <a:schemeClr val="accent2"/>
                </a:solidFill>
              </a:rPr>
              <a:t>(Eph. 4:11)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1200"/>
            <a:ext cx="9144000" cy="609600"/>
          </a:xfrm>
          <a:solidFill>
            <a:schemeClr val="hlink"/>
          </a:solidFill>
        </p:spPr>
        <p:txBody>
          <a:bodyPr/>
          <a:lstStyle/>
          <a:p>
            <a:r>
              <a:rPr lang="en-US" b="1" i="1">
                <a:solidFill>
                  <a:schemeClr val="bg1"/>
                </a:solidFill>
              </a:rPr>
              <a:t>Foundation: Christ (1 Cor. 3:11)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5181600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i="1" dirty="0">
                <a:solidFill>
                  <a:schemeClr val="bg1"/>
                </a:solidFill>
              </a:rPr>
              <a:t>Foundation: Apostles &amp; Prophets (Eph. 2:20)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 rot="-5400000">
            <a:off x="685800" y="3276600"/>
            <a:ext cx="3352800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i="1">
                <a:solidFill>
                  <a:schemeClr val="bg1"/>
                </a:solidFill>
              </a:rPr>
              <a:t>Evangelists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 rot="-5400000">
            <a:off x="4648200" y="3276600"/>
            <a:ext cx="3352800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i="1">
                <a:solidFill>
                  <a:schemeClr val="bg1"/>
                </a:solidFill>
              </a:rPr>
              <a:t>Teachers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 rot="-5400000">
            <a:off x="2209800" y="2971800"/>
            <a:ext cx="3962400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i="1">
                <a:solidFill>
                  <a:schemeClr val="bg1"/>
                </a:solidFill>
              </a:rPr>
              <a:t>Pastor-Teachers</a:t>
            </a:r>
          </a:p>
        </p:txBody>
      </p:sp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1143000" y="1447800"/>
            <a:ext cx="6172200" cy="609600"/>
            <a:chOff x="720" y="960"/>
            <a:chExt cx="3888" cy="384"/>
          </a:xfrm>
        </p:grpSpPr>
        <p:sp>
          <p:nvSpPr>
            <p:cNvPr id="32778" name="Rectangle 10" descr="Purple mesh"/>
            <p:cNvSpPr>
              <a:spLocks noChangeArrowheads="1"/>
            </p:cNvSpPr>
            <p:nvPr/>
          </p:nvSpPr>
          <p:spPr bwMode="auto">
            <a:xfrm rot="-1410176">
              <a:off x="720" y="960"/>
              <a:ext cx="2112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25399" dir="16200000" algn="ctr" rotWithShape="0">
                      <a:srgbClr val="FFFFFF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sz="3200" b="1" i="1">
                <a:solidFill>
                  <a:schemeClr val="bg1"/>
                </a:solidFill>
              </a:endParaRPr>
            </a:p>
          </p:txBody>
        </p:sp>
        <p:sp>
          <p:nvSpPr>
            <p:cNvPr id="32779" name="Rectangle 11" descr="Purple mesh"/>
            <p:cNvSpPr>
              <a:spLocks noChangeArrowheads="1"/>
            </p:cNvSpPr>
            <p:nvPr/>
          </p:nvSpPr>
          <p:spPr bwMode="auto">
            <a:xfrm rot="1429592">
              <a:off x="2496" y="960"/>
              <a:ext cx="2112" cy="38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25399" dir="16200000" algn="ctr" rotWithShape="0">
                      <a:srgbClr val="FFFFFF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sz="3200" b="1" i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6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345847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1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S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6897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10457" y="990600"/>
            <a:ext cx="8686800" cy="20621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Apostle Paul uses two words when referring to spiritual gifts.  These two words are synonymous and used interchangeably (1 Cor. 12:31 – 14:1).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39486" y="3425371"/>
            <a:ext cx="8534400" cy="34163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Charisma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 Cor. 12:4, 9, 31)  Comes from the Greek word for “grace” and denotes something that is beautiful and graceful.  It is translated “gift.”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 has graced us with salvation (the gift) </a:t>
            </a:r>
            <a:b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the ability to serve (the gifts).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DEFINED</a:t>
            </a:r>
          </a:p>
        </p:txBody>
      </p:sp>
    </p:spTree>
    <p:extLst>
      <p:ext uri="{BB962C8B-B14F-4D97-AF65-F5344CB8AC3E}">
        <p14:creationId xmlns:p14="http://schemas.microsoft.com/office/powerpoint/2010/main" val="36679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DEFINED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6172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There are numerous definitions for spiritual gifts: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97543" y="3124200"/>
            <a:ext cx="85344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Spiritual gifts are divinely given capacities to perform useful functions for God, especially in the area of spiritual service … to contribute to the welfare of the church as a whole, as well as to bear an effective witness to the world.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Dr. John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Walvoord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MPj0309614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143000"/>
            <a:ext cx="2895600" cy="18408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6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DEFINED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586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There are numerous definitions for spiritual gifts: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057" y="2971800"/>
            <a:ext cx="8534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Spiritual gifts are a God-given ability for service. – Dr. Charles Ryrie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Spiritual gifts are the Spirit-given ability which acts as a channel through which the Holy Spirit ministers to the body. – Dr. John MacArthur</a:t>
            </a:r>
          </a:p>
        </p:txBody>
      </p:sp>
      <p:pic>
        <p:nvPicPr>
          <p:cNvPr id="10245" name="Picture 5" descr="MPj0309614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086686"/>
            <a:ext cx="2819400" cy="1732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DEFINED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458200" cy="47705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Spiritual gifts are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given by God to all believers for ministering to others.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spiritual gift is a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supernatural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minister with Christ.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spiritual gift is a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supernatural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desire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serve others.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spiritual gift is a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supernatural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the work of the ministry.</a:t>
            </a:r>
          </a:p>
        </p:txBody>
      </p:sp>
    </p:spTree>
    <p:extLst>
      <p:ext uri="{BB962C8B-B14F-4D97-AF65-F5344CB8AC3E}">
        <p14:creationId xmlns:p14="http://schemas.microsoft.com/office/powerpoint/2010/main" val="26272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382000" cy="3293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MINISTRY TO THE CHURCH BODY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Studying spiritual gifts will better equip us to minister in our areas of strength resulting in: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Edification of the Saints.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Evangelism of the Lost.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AND THEIR PURPOSE</a:t>
            </a:r>
          </a:p>
        </p:txBody>
      </p:sp>
      <p:pic>
        <p:nvPicPr>
          <p:cNvPr id="11275" name="Picture 11" descr="MCBD08206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040" y="4737902"/>
            <a:ext cx="2913731" cy="2134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7" name="Picture 13" descr="MCj042998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5410200"/>
            <a:ext cx="2514600" cy="108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SPIRITUAL GIFTS AND THEIR PURPOSE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34400" cy="49552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PERSONAL FULFILLMENT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Studying spiritual gifts will better enable us to exercise our gifts resulting in:</a:t>
            </a:r>
          </a:p>
          <a:p>
            <a:pPr marL="346075" indent="-338138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More energy as we minister in areas of our strength and giftedness</a:t>
            </a:r>
          </a:p>
          <a:p>
            <a:pPr marL="346075" indent="-338138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A sense of belonging in God’s work.</a:t>
            </a:r>
          </a:p>
          <a:p>
            <a:pPr marL="346075" indent="-338138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A sense of doing God’s will for our life.</a:t>
            </a:r>
          </a:p>
          <a:p>
            <a:pPr marL="346075" indent="-338138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A sense of enjoyment as we serve in areas we enjoy</a:t>
            </a:r>
          </a:p>
          <a:p>
            <a:pPr marL="346075" indent="-338138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A better appreciation of others in the church.</a:t>
            </a:r>
          </a:p>
        </p:txBody>
      </p:sp>
      <p:pic>
        <p:nvPicPr>
          <p:cNvPr id="14343" name="Picture 7" descr="MCj0436163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733800"/>
            <a:ext cx="1841500" cy="161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6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80286" cy="1752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MANY SPIRITUAL GIFTS DOES EACH BELIEVER HAVE?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8392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THE ONE GIFT VIEW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word “gift” always appears in the singular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Gifts are compared to a singular part of the body</a:t>
            </a:r>
          </a:p>
          <a:p>
            <a:pPr>
              <a:spcBef>
                <a:spcPct val="50000"/>
              </a:spcBef>
            </a:pP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Each person is exhorted to concentrate on the gift God has given them.</a:t>
            </a:r>
          </a:p>
        </p:txBody>
      </p:sp>
    </p:spTree>
    <p:extLst>
      <p:ext uri="{BB962C8B-B14F-4D97-AF65-F5344CB8AC3E}">
        <p14:creationId xmlns:p14="http://schemas.microsoft.com/office/powerpoint/2010/main" val="40141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1307</Words>
  <Application>Microsoft Macintosh PowerPoint</Application>
  <PresentationFormat>On-screen Show (4:3)</PresentationFormat>
  <Paragraphs>138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Spiritual Gifts</vt:lpstr>
      <vt:lpstr>PowerPoint Presentation</vt:lpstr>
      <vt:lpstr>PowerPoint Presentation</vt:lpstr>
      <vt:lpstr>SPIRITUAL GIFTS DEFINED</vt:lpstr>
      <vt:lpstr>SPIRITUAL GIFTS DEFINED</vt:lpstr>
      <vt:lpstr>SPIRITUAL GIFTS DEFINED</vt:lpstr>
      <vt:lpstr>SPIRITUAL GIFTS AND THEIR PURPOSE</vt:lpstr>
      <vt:lpstr>SPIRITUAL GIFTS AND THEIR PURPOSE</vt:lpstr>
      <vt:lpstr>HOW MANY SPIRITUAL GIFTS DOES EACH BELIEVER HAVE?</vt:lpstr>
      <vt:lpstr>HOW MANY SPIRITUAL GIFTS DOES EACH BELIEVER HAVE?</vt:lpstr>
      <vt:lpstr>HOW MANY SPIRITUAL GIFTS DOES EACH BELIEVER HAVE?</vt:lpstr>
      <vt:lpstr>HOW MANY SPIRITUAL GIFTS DOES EACH BELIEVER HAVE?</vt:lpstr>
      <vt:lpstr>PowerPoint Presentation</vt:lpstr>
      <vt:lpstr>PowerPoint Presentation</vt:lpstr>
      <vt:lpstr>SPIRITUAL GIFTS AND THE TRINITY</vt:lpstr>
      <vt:lpstr>PowerPoint Presentation</vt:lpstr>
      <vt:lpstr>SPIRITUAL GIFTS CONTRASTED WITH NATURAL TALENTS</vt:lpstr>
      <vt:lpstr>SPIRITUAL GIFTS AND CHURCH MINISTRY</vt:lpstr>
      <vt:lpstr>SPIRITUAL GIFTS AND CHURCH MINISTRY</vt:lpstr>
      <vt:lpstr>THE PURPOSE OF SPIRITUAL GIFTS</vt:lpstr>
      <vt:lpstr>HINDRANCES TO DISCOVERING YOUR SPIRITUAL GIFTS</vt:lpstr>
      <vt:lpstr>HINDRANCES TO DISCOVERING YOUR SPIRITUAL GIFTS</vt:lpstr>
      <vt:lpstr>God’s Household (Eph. 4:11)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GIFTS</dc:title>
  <dc:creator>Scott Wooddell</dc:creator>
  <cp:lastModifiedBy>Rick Griffith</cp:lastModifiedBy>
  <cp:revision>24</cp:revision>
  <dcterms:created xsi:type="dcterms:W3CDTF">2017-04-05T13:47:02Z</dcterms:created>
  <dcterms:modified xsi:type="dcterms:W3CDTF">2023-05-01T15:11:56Z</dcterms:modified>
</cp:coreProperties>
</file>