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notesMasterIdLst>
    <p:notesMasterId r:id="rId16"/>
  </p:notesMasterIdLst>
  <p:sldIdLst>
    <p:sldId id="256" r:id="rId4"/>
    <p:sldId id="257" r:id="rId5"/>
    <p:sldId id="258" r:id="rId6"/>
    <p:sldId id="259" r:id="rId7"/>
    <p:sldId id="264" r:id="rId8"/>
    <p:sldId id="260" r:id="rId9"/>
    <p:sldId id="261" r:id="rId10"/>
    <p:sldId id="265" r:id="rId11"/>
    <p:sldId id="262" r:id="rId12"/>
    <p:sldId id="263" r:id="rId13"/>
    <p:sldId id="267" r:id="rId14"/>
    <p:sldId id="52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D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7"/>
    <p:restoredTop sz="94647"/>
  </p:normalViewPr>
  <p:slideViewPr>
    <p:cSldViewPr>
      <p:cViewPr varScale="1">
        <p:scale>
          <a:sx n="136" d="100"/>
          <a:sy n="136" d="100"/>
        </p:scale>
        <p:origin x="1312"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7FF2C-0082-9C46-8136-F54C3ABE4C64}" type="datetimeFigureOut">
              <a:rPr lang="en-US" smtClean="0"/>
              <a:t>5/1/23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182E0-5FB0-BD45-ABD1-1028F4D456FA}" type="slidenum">
              <a:rPr lang="en-US" smtClean="0"/>
              <a:t>‹#›</a:t>
            </a:fld>
            <a:endParaRPr lang="en-US"/>
          </a:p>
        </p:txBody>
      </p:sp>
    </p:spTree>
    <p:extLst>
      <p:ext uri="{BB962C8B-B14F-4D97-AF65-F5344CB8AC3E}">
        <p14:creationId xmlns:p14="http://schemas.microsoft.com/office/powerpoint/2010/main" val="1909729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Dynamics (cd)</a:t>
            </a:r>
          </a:p>
        </p:txBody>
      </p:sp>
    </p:spTree>
    <p:extLst>
      <p:ext uri="{BB962C8B-B14F-4D97-AF65-F5344CB8AC3E}">
        <p14:creationId xmlns:p14="http://schemas.microsoft.com/office/powerpoint/2010/main" val="43719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9D726A-3787-4402-86FA-A686978AB77D}" type="datetimeFigureOut">
              <a:rPr lang="en-US" smtClean="0"/>
              <a:t>5/1/23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312190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D726A-3787-4402-86FA-A686978AB77D}" type="datetimeFigureOut">
              <a:rPr lang="en-US" smtClean="0"/>
              <a:t>5/1/23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46355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D726A-3787-4402-86FA-A686978AB77D}" type="datetimeFigureOut">
              <a:rPr lang="en-US" smtClean="0"/>
              <a:t>5/1/23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2336920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134868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9206760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06697596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14910772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93143211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72839163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1238326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5995251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D726A-3787-4402-86FA-A686978AB77D}" type="datetimeFigureOut">
              <a:rPr lang="en-US" smtClean="0"/>
              <a:t>5/1/23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4288031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4748502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12186135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57527006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0327044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06881159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92347097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20105710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8497685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92742062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5073298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D726A-3787-4402-86FA-A686978AB77D}" type="datetimeFigureOut">
              <a:rPr lang="en-US" smtClean="0"/>
              <a:t>5/1/23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711461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98253943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09832252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2384494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9D726A-3787-4402-86FA-A686978AB77D}" type="datetimeFigureOut">
              <a:rPr lang="en-US" smtClean="0"/>
              <a:t>5/1/23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1031404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9D726A-3787-4402-86FA-A686978AB77D}" type="datetimeFigureOut">
              <a:rPr lang="en-US" smtClean="0"/>
              <a:t>5/1/23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361650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9D726A-3787-4402-86FA-A686978AB77D}" type="datetimeFigureOut">
              <a:rPr lang="en-US" smtClean="0"/>
              <a:t>5/1/23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177610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D726A-3787-4402-86FA-A686978AB77D}" type="datetimeFigureOut">
              <a:rPr lang="en-US" smtClean="0"/>
              <a:t>5/1/23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127874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D726A-3787-4402-86FA-A686978AB77D}" type="datetimeFigureOut">
              <a:rPr lang="en-US" smtClean="0"/>
              <a:t>5/1/23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297999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D726A-3787-4402-86FA-A686978AB77D}" type="datetimeFigureOut">
              <a:rPr lang="en-US" smtClean="0"/>
              <a:t>5/1/23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306377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D726A-3787-4402-86FA-A686978AB77D}" type="datetimeFigureOut">
              <a:rPr lang="en-US" smtClean="0"/>
              <a:t>5/1/23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9BDD6-E783-4C5D-80A1-0247522D143A}" type="slidenum">
              <a:rPr lang="en-US" smtClean="0"/>
              <a:t>‹#›</a:t>
            </a:fld>
            <a:endParaRPr lang="en-US"/>
          </a:p>
        </p:txBody>
      </p:sp>
    </p:spTree>
    <p:extLst>
      <p:ext uri="{BB962C8B-B14F-4D97-AF65-F5344CB8AC3E}">
        <p14:creationId xmlns:p14="http://schemas.microsoft.com/office/powerpoint/2010/main" val="422009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78351050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277637564"/>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01B2683-ECC4-1A4B-933F-E0A3715CAE26}"/>
              </a:ext>
            </a:extLst>
          </p:cNvPr>
          <p:cNvGrpSpPr/>
          <p:nvPr/>
        </p:nvGrpSpPr>
        <p:grpSpPr>
          <a:xfrm>
            <a:off x="533400" y="906645"/>
            <a:ext cx="7772400" cy="5359200"/>
            <a:chOff x="533400" y="906645"/>
            <a:chExt cx="7772400" cy="5359200"/>
          </a:xfrm>
        </p:grpSpPr>
        <p:pic>
          <p:nvPicPr>
            <p:cNvPr id="5" name="Shape 91" descr="C:\Users\scott.EASTRIDGE\AppData\Local\Microsoft\Windows\Temporary Internet Files\Content.IE5\42Q0OR2A\Change_Cartoon[1].png">
              <a:extLst>
                <a:ext uri="{FF2B5EF4-FFF2-40B4-BE49-F238E27FC236}">
                  <a16:creationId xmlns:a16="http://schemas.microsoft.com/office/drawing/2014/main" id="{7692560A-D5E6-F046-BAA7-8BF80B2A3B14}"/>
                </a:ext>
              </a:extLst>
            </p:cNvPr>
            <p:cNvPicPr preferRelativeResize="0"/>
            <p:nvPr/>
          </p:nvPicPr>
          <p:blipFill rotWithShape="1">
            <a:blip r:embed="rId2">
              <a:alphaModFix/>
            </a:blip>
            <a:srcRect/>
            <a:stretch/>
          </p:blipFill>
          <p:spPr>
            <a:xfrm>
              <a:off x="533400" y="906645"/>
              <a:ext cx="7772400" cy="5359200"/>
            </a:xfrm>
            <a:prstGeom prst="rect">
              <a:avLst/>
            </a:prstGeom>
            <a:noFill/>
            <a:ln>
              <a:noFill/>
            </a:ln>
          </p:spPr>
        </p:pic>
        <p:sp>
          <p:nvSpPr>
            <p:cNvPr id="3" name="Oval 2">
              <a:extLst>
                <a:ext uri="{FF2B5EF4-FFF2-40B4-BE49-F238E27FC236}">
                  <a16:creationId xmlns:a16="http://schemas.microsoft.com/office/drawing/2014/main" id="{A92E59F5-3C3A-1E42-9238-F771274BB8FD}"/>
                </a:ext>
              </a:extLst>
            </p:cNvPr>
            <p:cNvSpPr/>
            <p:nvPr/>
          </p:nvSpPr>
          <p:spPr>
            <a:xfrm>
              <a:off x="1215736" y="2047921"/>
              <a:ext cx="1447800" cy="609600"/>
            </a:xfrm>
            <a:prstGeom prst="ellipse">
              <a:avLst/>
            </a:prstGeom>
            <a:solidFill>
              <a:srgbClr val="FFF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E353489-5C38-A742-AB98-0599C666A60C}"/>
                </a:ext>
              </a:extLst>
            </p:cNvPr>
            <p:cNvSpPr/>
            <p:nvPr/>
          </p:nvSpPr>
          <p:spPr>
            <a:xfrm>
              <a:off x="3699163" y="1975185"/>
              <a:ext cx="1447800" cy="609600"/>
            </a:xfrm>
            <a:prstGeom prst="ellipse">
              <a:avLst/>
            </a:prstGeom>
            <a:solidFill>
              <a:srgbClr val="FFF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8BC5DCD-2DFC-224A-A13C-83735671C056}"/>
                </a:ext>
              </a:extLst>
            </p:cNvPr>
            <p:cNvSpPr/>
            <p:nvPr/>
          </p:nvSpPr>
          <p:spPr>
            <a:xfrm>
              <a:off x="6307281" y="2068703"/>
              <a:ext cx="1447800" cy="609600"/>
            </a:xfrm>
            <a:prstGeom prst="ellipse">
              <a:avLst/>
            </a:prstGeom>
            <a:solidFill>
              <a:srgbClr val="FFF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C17F7F73-908B-994B-8841-EC7C98F8B831}"/>
              </a:ext>
            </a:extLst>
          </p:cNvPr>
          <p:cNvSpPr txBox="1"/>
          <p:nvPr/>
        </p:nvSpPr>
        <p:spPr>
          <a:xfrm>
            <a:off x="945924" y="2047921"/>
            <a:ext cx="2025875" cy="523220"/>
          </a:xfrm>
          <a:prstGeom prst="rect">
            <a:avLst/>
          </a:prstGeom>
          <a:noFill/>
        </p:spPr>
        <p:txBody>
          <a:bodyPr wrap="square" rtlCol="0">
            <a:spAutoFit/>
          </a:bodyPr>
          <a:lstStyle/>
          <a:p>
            <a:pPr algn="ctr"/>
            <a:r>
              <a:rPr lang="en-US" sz="2800" b="1" i="1" dirty="0"/>
              <a:t>CHANGE!</a:t>
            </a:r>
            <a:endParaRPr lang="en-US" sz="2800" i="1" dirty="0"/>
          </a:p>
        </p:txBody>
      </p:sp>
      <p:sp>
        <p:nvSpPr>
          <p:cNvPr id="2" name="Title 1"/>
          <p:cNvSpPr>
            <a:spLocks noGrp="1"/>
          </p:cNvSpPr>
          <p:nvPr>
            <p:ph type="ctrTitle"/>
          </p:nvPr>
        </p:nvSpPr>
        <p:spPr>
          <a:xfrm>
            <a:off x="0" y="0"/>
            <a:ext cx="9144000" cy="936625"/>
          </a:xfrm>
        </p:spPr>
        <p:txBody>
          <a:bodyPr>
            <a:normAutofit fontScale="90000"/>
          </a:bodyPr>
          <a:lstStyle/>
          <a:p>
            <a:r>
              <a:rPr lang="en-US" sz="6000" b="1" dirty="0"/>
              <a:t>LEADING CHANGE</a:t>
            </a:r>
          </a:p>
        </p:txBody>
      </p:sp>
      <p:sp>
        <p:nvSpPr>
          <p:cNvPr id="13" name="TextBox 12">
            <a:extLst>
              <a:ext uri="{FF2B5EF4-FFF2-40B4-BE49-F238E27FC236}">
                <a16:creationId xmlns:a16="http://schemas.microsoft.com/office/drawing/2014/main" id="{CD07279E-A274-EF49-B2A0-E98943816AA7}"/>
              </a:ext>
            </a:extLst>
          </p:cNvPr>
          <p:cNvSpPr txBox="1"/>
          <p:nvPr/>
        </p:nvSpPr>
        <p:spPr>
          <a:xfrm>
            <a:off x="3512478" y="2068703"/>
            <a:ext cx="2025875" cy="523220"/>
          </a:xfrm>
          <a:prstGeom prst="rect">
            <a:avLst/>
          </a:prstGeom>
          <a:noFill/>
        </p:spPr>
        <p:txBody>
          <a:bodyPr wrap="square" rtlCol="0">
            <a:spAutoFit/>
          </a:bodyPr>
          <a:lstStyle/>
          <a:p>
            <a:pPr algn="ctr"/>
            <a:r>
              <a:rPr lang="en-US" sz="2800" b="1" i="1" dirty="0"/>
              <a:t>CHANGE!</a:t>
            </a:r>
            <a:endParaRPr lang="en-US" sz="2800" i="1" dirty="0"/>
          </a:p>
        </p:txBody>
      </p:sp>
      <p:sp>
        <p:nvSpPr>
          <p:cNvPr id="14" name="TextBox 13">
            <a:extLst>
              <a:ext uri="{FF2B5EF4-FFF2-40B4-BE49-F238E27FC236}">
                <a16:creationId xmlns:a16="http://schemas.microsoft.com/office/drawing/2014/main" id="{4F2A17A5-01C1-A049-874F-61D0FE500768}"/>
              </a:ext>
            </a:extLst>
          </p:cNvPr>
          <p:cNvSpPr txBox="1"/>
          <p:nvPr/>
        </p:nvSpPr>
        <p:spPr>
          <a:xfrm>
            <a:off x="6110205" y="2131049"/>
            <a:ext cx="2025875" cy="523220"/>
          </a:xfrm>
          <a:prstGeom prst="rect">
            <a:avLst/>
          </a:prstGeom>
          <a:noFill/>
        </p:spPr>
        <p:txBody>
          <a:bodyPr wrap="square" rtlCol="0">
            <a:spAutoFit/>
          </a:bodyPr>
          <a:lstStyle/>
          <a:p>
            <a:pPr algn="ctr"/>
            <a:r>
              <a:rPr lang="en-US" sz="2800" b="1" i="1" dirty="0"/>
              <a:t>CHANGE!</a:t>
            </a:r>
            <a:endParaRPr lang="en-US" sz="2800" i="1" dirty="0"/>
          </a:p>
        </p:txBody>
      </p:sp>
      <p:sp>
        <p:nvSpPr>
          <p:cNvPr id="7" name="Rectangle 6">
            <a:extLst>
              <a:ext uri="{FF2B5EF4-FFF2-40B4-BE49-F238E27FC236}">
                <a16:creationId xmlns:a16="http://schemas.microsoft.com/office/drawing/2014/main" id="{B5A0352C-8DCF-EEF7-C1D7-B406AB029C0F}"/>
              </a:ext>
            </a:extLst>
          </p:cNvPr>
          <p:cNvSpPr>
            <a:spLocks noChangeArrowheads="1"/>
          </p:cNvSpPr>
          <p:nvPr/>
        </p:nvSpPr>
        <p:spPr bwMode="auto">
          <a:xfrm>
            <a:off x="-22282" y="5733256"/>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Designed by Dr. Scott Wooddell</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356451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1200329"/>
          </a:xfrm>
          <a:prstGeom prst="rect">
            <a:avLst/>
          </a:prstGeom>
          <a:noFill/>
        </p:spPr>
        <p:txBody>
          <a:bodyPr wrap="square" rtlCol="0">
            <a:spAutoFit/>
          </a:bodyPr>
          <a:lstStyle/>
          <a:p>
            <a:pPr algn="ctr"/>
            <a:r>
              <a:rPr lang="en-US" sz="3600" b="1" dirty="0">
                <a:solidFill>
                  <a:srgbClr val="002060"/>
                </a:solidFill>
              </a:rPr>
              <a:t>THE EIGHT MOST COMMON REASONS LEADERS ENCOUNTER RESISTANCE TO CHANGE</a:t>
            </a:r>
          </a:p>
        </p:txBody>
      </p:sp>
      <p:sp>
        <p:nvSpPr>
          <p:cNvPr id="3" name="TextBox 2"/>
          <p:cNvSpPr txBox="1"/>
          <p:nvPr/>
        </p:nvSpPr>
        <p:spPr>
          <a:xfrm>
            <a:off x="228601" y="1752600"/>
            <a:ext cx="4191000" cy="3970318"/>
          </a:xfrm>
          <a:prstGeom prst="rect">
            <a:avLst/>
          </a:prstGeom>
          <a:solidFill>
            <a:schemeClr val="tx1"/>
          </a:solidFill>
        </p:spPr>
        <p:txBody>
          <a:bodyPr wrap="square" rtlCol="0">
            <a:spAutoFit/>
          </a:bodyPr>
          <a:lstStyle/>
          <a:p>
            <a:pPr marL="342900" indent="-342900">
              <a:buAutoNum type="arabicPeriod"/>
            </a:pPr>
            <a:r>
              <a:rPr lang="en-US" sz="2800" b="1" dirty="0">
                <a:solidFill>
                  <a:srgbClr val="FFFFFF"/>
                </a:solidFill>
              </a:rPr>
              <a:t>Loss of control</a:t>
            </a:r>
          </a:p>
          <a:p>
            <a:pPr marL="342900" indent="-342900">
              <a:buAutoNum type="arabicPeriod"/>
            </a:pPr>
            <a:r>
              <a:rPr lang="en-US" sz="2800" b="1" dirty="0">
                <a:solidFill>
                  <a:srgbClr val="FFFFFF"/>
                </a:solidFill>
              </a:rPr>
              <a:t>Excess uncertainty</a:t>
            </a:r>
          </a:p>
          <a:p>
            <a:pPr marL="342900" indent="-342900">
              <a:buAutoNum type="arabicPeriod"/>
            </a:pPr>
            <a:r>
              <a:rPr lang="en-US" sz="2800" b="1" dirty="0">
                <a:solidFill>
                  <a:srgbClr val="FFFFFF"/>
                </a:solidFill>
              </a:rPr>
              <a:t>Surprise, surprise</a:t>
            </a:r>
          </a:p>
          <a:p>
            <a:pPr marL="342900" indent="-342900">
              <a:buAutoNum type="arabicPeriod"/>
            </a:pPr>
            <a:r>
              <a:rPr lang="en-US" sz="2800" b="1" dirty="0">
                <a:solidFill>
                  <a:srgbClr val="FFFFFF"/>
                </a:solidFill>
              </a:rPr>
              <a:t>Loss of face</a:t>
            </a:r>
          </a:p>
          <a:p>
            <a:pPr marL="342900" indent="-342900">
              <a:buAutoNum type="arabicPeriod"/>
            </a:pPr>
            <a:r>
              <a:rPr lang="en-US" sz="2800" b="1" dirty="0">
                <a:solidFill>
                  <a:srgbClr val="FFFFFF"/>
                </a:solidFill>
              </a:rPr>
              <a:t>Concerns about future competence</a:t>
            </a:r>
          </a:p>
          <a:p>
            <a:pPr marL="342900" indent="-342900">
              <a:buAutoNum type="arabicPeriod"/>
            </a:pPr>
            <a:r>
              <a:rPr lang="en-US" sz="2800" b="1" dirty="0">
                <a:solidFill>
                  <a:srgbClr val="FFFFFF"/>
                </a:solidFill>
              </a:rPr>
              <a:t>Ripple effects</a:t>
            </a:r>
          </a:p>
          <a:p>
            <a:pPr marL="342900" indent="-342900">
              <a:buAutoNum type="arabicPeriod"/>
            </a:pPr>
            <a:r>
              <a:rPr lang="en-US" sz="2800" b="1" dirty="0">
                <a:solidFill>
                  <a:srgbClr val="FFFFFF"/>
                </a:solidFill>
              </a:rPr>
              <a:t>More work</a:t>
            </a:r>
          </a:p>
          <a:p>
            <a:pPr marL="342900" indent="-342900">
              <a:buAutoNum type="arabicPeriod"/>
            </a:pPr>
            <a:r>
              <a:rPr lang="en-US" sz="2800" b="1" dirty="0">
                <a:solidFill>
                  <a:srgbClr val="FFFFFF"/>
                </a:solidFill>
              </a:rPr>
              <a:t>Past resentments</a:t>
            </a:r>
          </a:p>
        </p:txBody>
      </p:sp>
      <p:pic>
        <p:nvPicPr>
          <p:cNvPr id="6146" name="Picture 2" descr="C:\Users\scott.EASTRIDGE\AppData\Local\Microsoft\Windows\Temporary Internet Files\Content.IE5\ZM9BRH2D\MC90007083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1" y="1680359"/>
            <a:ext cx="4624812" cy="411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0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13939992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en-US" sz="2400" b="1" dirty="0">
                <a:solidFill>
                  <a:srgbClr val="FFFFFF"/>
                </a:solidFill>
                <a:latin typeface="Arial" charset="0"/>
                <a:ea typeface="ＭＳ Ｐゴシック" charset="0"/>
              </a:rPr>
              <a:t>Church Dynamics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581494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
            <a:ext cx="8458200" cy="923330"/>
          </a:xfrm>
          <a:prstGeom prst="rect">
            <a:avLst/>
          </a:prstGeom>
          <a:noFill/>
        </p:spPr>
        <p:txBody>
          <a:bodyPr wrap="square" rtlCol="0">
            <a:spAutoFit/>
          </a:bodyPr>
          <a:lstStyle/>
          <a:p>
            <a:pPr algn="ctr"/>
            <a:r>
              <a:rPr lang="en-US" sz="5400" b="1" dirty="0">
                <a:solidFill>
                  <a:srgbClr val="002060"/>
                </a:solidFill>
              </a:rPr>
              <a:t>LEADING CHANGE</a:t>
            </a:r>
          </a:p>
        </p:txBody>
      </p:sp>
      <p:sp>
        <p:nvSpPr>
          <p:cNvPr id="3" name="TextBox 2"/>
          <p:cNvSpPr txBox="1"/>
          <p:nvPr/>
        </p:nvSpPr>
        <p:spPr>
          <a:xfrm>
            <a:off x="3172431" y="1066800"/>
            <a:ext cx="5726372" cy="2246769"/>
          </a:xfrm>
          <a:prstGeom prst="rect">
            <a:avLst/>
          </a:prstGeom>
          <a:noFill/>
        </p:spPr>
        <p:txBody>
          <a:bodyPr wrap="square" rtlCol="0">
            <a:spAutoFit/>
          </a:bodyPr>
          <a:lstStyle/>
          <a:p>
            <a:pPr algn="ctr"/>
            <a:r>
              <a:rPr lang="en-US" sz="2800" b="1" dirty="0"/>
              <a:t>It must be remembered that there is nothing more difficult to plan, more doubtful of success, nor more dangerous to manage, than the creation of a new way to do things.</a:t>
            </a:r>
          </a:p>
        </p:txBody>
      </p:sp>
      <p:sp>
        <p:nvSpPr>
          <p:cNvPr id="4" name="TextBox 3"/>
          <p:cNvSpPr txBox="1"/>
          <p:nvPr/>
        </p:nvSpPr>
        <p:spPr>
          <a:xfrm>
            <a:off x="443344" y="3505200"/>
            <a:ext cx="8138345" cy="1446550"/>
          </a:xfrm>
          <a:prstGeom prst="rect">
            <a:avLst/>
          </a:prstGeom>
          <a:noFill/>
        </p:spPr>
        <p:txBody>
          <a:bodyPr wrap="square" rtlCol="0">
            <a:spAutoFit/>
          </a:bodyPr>
          <a:lstStyle/>
          <a:p>
            <a:pPr algn="ctr"/>
            <a:r>
              <a:rPr lang="en-US" sz="3200" b="1" dirty="0"/>
              <a:t>THE KEY REQUIREMENT FOR LEADING CHANGE</a:t>
            </a:r>
          </a:p>
          <a:p>
            <a:pPr algn="ctr"/>
            <a:r>
              <a:rPr lang="en-US" sz="2800" b="1" dirty="0"/>
              <a:t>Strive always to make the change for the right reasons in the right way at the right time.</a:t>
            </a:r>
          </a:p>
        </p:txBody>
      </p:sp>
      <p:pic>
        <p:nvPicPr>
          <p:cNvPr id="3074" name="Picture 2" descr="C:\Users\scott.EASTRIDGE\AppData\Local\Microsoft\Windows\Temporary Internet Files\Content.IE5\ZM9BRH2D\MP9004424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539152" y="4625648"/>
            <a:ext cx="1539001" cy="254607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cott.EASTRIDGE\AppData\Local\Microsoft\Windows\Temporary Internet Files\Content.IE5\PGNPXGRL\MP9004392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86466"/>
            <a:ext cx="3027218" cy="20181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cott.EASTRIDGE\AppData\Local\Microsoft\Windows\Temporary Internet Files\Content.IE5\UYNOJK6K\MP90031688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349712"/>
            <a:ext cx="2514600" cy="115671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scott.EASTRIDGE\AppData\Local\Microsoft\Windows\Temporary Internet Files\Content.IE5\XFUFI73I\MP90038657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444" y="5349712"/>
            <a:ext cx="2362912" cy="142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25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500" fill="hold"/>
                                        <p:tgtEl>
                                          <p:spTgt spid="3076"/>
                                        </p:tgtEl>
                                        <p:attrNameLst>
                                          <p:attrName>ppt_w</p:attrName>
                                        </p:attrNameLst>
                                      </p:cBhvr>
                                      <p:tavLst>
                                        <p:tav tm="0">
                                          <p:val>
                                            <p:fltVal val="0"/>
                                          </p:val>
                                        </p:tav>
                                        <p:tav tm="100000">
                                          <p:val>
                                            <p:strVal val="#ppt_w"/>
                                          </p:val>
                                        </p:tav>
                                      </p:tavLst>
                                    </p:anim>
                                    <p:anim calcmode="lin" valueType="num">
                                      <p:cBhvr>
                                        <p:cTn id="13" dur="500" fill="hold"/>
                                        <p:tgtEl>
                                          <p:spTgt spid="3076"/>
                                        </p:tgtEl>
                                        <p:attrNameLst>
                                          <p:attrName>ppt_h</p:attrName>
                                        </p:attrNameLst>
                                      </p:cBhvr>
                                      <p:tavLst>
                                        <p:tav tm="0">
                                          <p:val>
                                            <p:fltVal val="0"/>
                                          </p:val>
                                        </p:tav>
                                        <p:tav tm="100000">
                                          <p:val>
                                            <p:strVal val="#ppt_h"/>
                                          </p:val>
                                        </p:tav>
                                      </p:tavLst>
                                    </p:anim>
                                    <p:animEffect transition="in" filter="fade">
                                      <p:cBhvr>
                                        <p:cTn id="14" dur="500"/>
                                        <p:tgtEl>
                                          <p:spTgt spid="307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077"/>
                                        </p:tgtEl>
                                        <p:attrNameLst>
                                          <p:attrName>style.visibility</p:attrName>
                                        </p:attrNameLst>
                                      </p:cBhvr>
                                      <p:to>
                                        <p:strVal val="visible"/>
                                      </p:to>
                                    </p:set>
                                    <p:anim calcmode="lin" valueType="num">
                                      <p:cBhvr>
                                        <p:cTn id="18" dur="500" fill="hold"/>
                                        <p:tgtEl>
                                          <p:spTgt spid="3077"/>
                                        </p:tgtEl>
                                        <p:attrNameLst>
                                          <p:attrName>ppt_w</p:attrName>
                                        </p:attrNameLst>
                                      </p:cBhvr>
                                      <p:tavLst>
                                        <p:tav tm="0">
                                          <p:val>
                                            <p:fltVal val="0"/>
                                          </p:val>
                                        </p:tav>
                                        <p:tav tm="100000">
                                          <p:val>
                                            <p:strVal val="#ppt_w"/>
                                          </p:val>
                                        </p:tav>
                                      </p:tavLst>
                                    </p:anim>
                                    <p:anim calcmode="lin" valueType="num">
                                      <p:cBhvr>
                                        <p:cTn id="19" dur="500" fill="hold"/>
                                        <p:tgtEl>
                                          <p:spTgt spid="3077"/>
                                        </p:tgtEl>
                                        <p:attrNameLst>
                                          <p:attrName>ppt_h</p:attrName>
                                        </p:attrNameLst>
                                      </p:cBhvr>
                                      <p:tavLst>
                                        <p:tav tm="0">
                                          <p:val>
                                            <p:fltVal val="0"/>
                                          </p:val>
                                        </p:tav>
                                        <p:tav tm="100000">
                                          <p:val>
                                            <p:strVal val="#ppt_h"/>
                                          </p:val>
                                        </p:tav>
                                      </p:tavLst>
                                    </p:anim>
                                    <p:animEffect transition="in" filter="fade">
                                      <p:cBhvr>
                                        <p:cTn id="20" dur="500"/>
                                        <p:tgtEl>
                                          <p:spTgt spid="307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 calcmode="lin" valueType="num">
                                      <p:cBhvr>
                                        <p:cTn id="24" dur="500" fill="hold"/>
                                        <p:tgtEl>
                                          <p:spTgt spid="3074"/>
                                        </p:tgtEl>
                                        <p:attrNameLst>
                                          <p:attrName>ppt_w</p:attrName>
                                        </p:attrNameLst>
                                      </p:cBhvr>
                                      <p:tavLst>
                                        <p:tav tm="0">
                                          <p:val>
                                            <p:fltVal val="0"/>
                                          </p:val>
                                        </p:tav>
                                        <p:tav tm="100000">
                                          <p:val>
                                            <p:strVal val="#ppt_w"/>
                                          </p:val>
                                        </p:tav>
                                      </p:tavLst>
                                    </p:anim>
                                    <p:anim calcmode="lin" valueType="num">
                                      <p:cBhvr>
                                        <p:cTn id="25" dur="500" fill="hold"/>
                                        <p:tgtEl>
                                          <p:spTgt spid="3074"/>
                                        </p:tgtEl>
                                        <p:attrNameLst>
                                          <p:attrName>ppt_h</p:attrName>
                                        </p:attrNameLst>
                                      </p:cBhvr>
                                      <p:tavLst>
                                        <p:tav tm="0">
                                          <p:val>
                                            <p:fltVal val="0"/>
                                          </p:val>
                                        </p:tav>
                                        <p:tav tm="100000">
                                          <p:val>
                                            <p:strVal val="#ppt_h"/>
                                          </p:val>
                                        </p:tav>
                                      </p:tavLst>
                                    </p:anim>
                                    <p:animEffect transition="in" filter="fade">
                                      <p:cBhvr>
                                        <p:cTn id="2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458200" cy="1754326"/>
          </a:xfrm>
          <a:prstGeom prst="rect">
            <a:avLst/>
          </a:prstGeom>
          <a:noFill/>
        </p:spPr>
        <p:txBody>
          <a:bodyPr wrap="square" rtlCol="0">
            <a:spAutoFit/>
          </a:bodyPr>
          <a:lstStyle/>
          <a:p>
            <a:pPr algn="ctr"/>
            <a:r>
              <a:rPr lang="en-US" sz="5400" b="1" dirty="0">
                <a:solidFill>
                  <a:srgbClr val="002060"/>
                </a:solidFill>
              </a:rPr>
              <a:t>FIVE WARNINGS FOR LEADING CHANGE</a:t>
            </a:r>
          </a:p>
        </p:txBody>
      </p:sp>
      <p:sp>
        <p:nvSpPr>
          <p:cNvPr id="3" name="TextBox 2"/>
          <p:cNvSpPr txBox="1"/>
          <p:nvPr/>
        </p:nvSpPr>
        <p:spPr>
          <a:xfrm>
            <a:off x="284018" y="1676400"/>
            <a:ext cx="8077200" cy="2677656"/>
          </a:xfrm>
          <a:prstGeom prst="rect">
            <a:avLst/>
          </a:prstGeom>
          <a:noFill/>
        </p:spPr>
        <p:txBody>
          <a:bodyPr wrap="square" rtlCol="0">
            <a:spAutoFit/>
          </a:bodyPr>
          <a:lstStyle/>
          <a:p>
            <a:pPr marL="342900" indent="-342900">
              <a:buAutoNum type="arabicPeriod"/>
            </a:pPr>
            <a:r>
              <a:rPr lang="en-US" sz="2400" b="1" dirty="0"/>
              <a:t>Never Make Change </a:t>
            </a:r>
            <a:r>
              <a:rPr lang="en-US" sz="2400" b="1" u="sng" dirty="0"/>
              <a:t>Personal</a:t>
            </a:r>
            <a:r>
              <a:rPr lang="en-US" sz="2400" b="1" dirty="0"/>
              <a:t>.</a:t>
            </a:r>
          </a:p>
          <a:p>
            <a:pPr marL="342900" indent="-342900">
              <a:buAutoNum type="arabicPeriod"/>
            </a:pPr>
            <a:r>
              <a:rPr lang="en-US" sz="2400" b="1" dirty="0"/>
              <a:t>Never Take </a:t>
            </a:r>
            <a:r>
              <a:rPr lang="en-US" sz="2400" b="1" u="sng" dirty="0"/>
              <a:t>Resistance</a:t>
            </a:r>
            <a:r>
              <a:rPr lang="en-US" sz="2400" b="1" dirty="0"/>
              <a:t> to Change Personally.</a:t>
            </a:r>
          </a:p>
          <a:p>
            <a:pPr marL="342900" indent="-342900">
              <a:buAutoNum type="arabicPeriod"/>
            </a:pPr>
            <a:r>
              <a:rPr lang="en-US" sz="2400" b="1" dirty="0"/>
              <a:t>Never Close Your Mind to the </a:t>
            </a:r>
            <a:r>
              <a:rPr lang="en-US" sz="2400" b="1" u="sng" dirty="0"/>
              <a:t>Suggestions</a:t>
            </a:r>
            <a:r>
              <a:rPr lang="en-US" sz="2400" b="1" dirty="0"/>
              <a:t> of Others.</a:t>
            </a:r>
          </a:p>
          <a:p>
            <a:pPr marL="342900" indent="-342900">
              <a:buAutoNum type="arabicPeriod"/>
            </a:pPr>
            <a:r>
              <a:rPr lang="en-US" sz="2400" b="1" dirty="0"/>
              <a:t>Realize the Change </a:t>
            </a:r>
            <a:r>
              <a:rPr lang="en-US" sz="2400" b="1" u="sng" dirty="0"/>
              <a:t>Process</a:t>
            </a:r>
            <a:r>
              <a:rPr lang="en-US" sz="2400" b="1" dirty="0"/>
              <a:t> is Far More Important than the End Result.</a:t>
            </a:r>
          </a:p>
          <a:p>
            <a:pPr marL="342900" indent="-342900">
              <a:buAutoNum type="arabicPeriod"/>
            </a:pPr>
            <a:r>
              <a:rPr lang="en-US" sz="2400" b="1" dirty="0"/>
              <a:t>Have the </a:t>
            </a:r>
            <a:r>
              <a:rPr lang="en-US" sz="2400" b="1" u="sng" dirty="0"/>
              <a:t>Courage</a:t>
            </a:r>
            <a:r>
              <a:rPr lang="en-US" sz="2400" b="1" dirty="0"/>
              <a:t> to Lead the Change Process – Never Let Fear Prevent You from Leading Change.</a:t>
            </a:r>
          </a:p>
        </p:txBody>
      </p:sp>
      <p:pic>
        <p:nvPicPr>
          <p:cNvPr id="4098" name="Picture 2" descr="C:\Users\scott.EASTRIDGE\AppData\Local\Microsoft\Windows\Temporary Internet Files\Content.IE5\PGNPXGRL\MM900213519[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762770"/>
            <a:ext cx="1974273" cy="199401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cott.EASTRIDGE\AppData\Local\Microsoft\Windows\Temporary Internet Files\Content.IE5\PGNPXGRL\MP900406949[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606"/>
          <a:stretch/>
        </p:blipFill>
        <p:spPr bwMode="auto">
          <a:xfrm>
            <a:off x="6260638" y="4343400"/>
            <a:ext cx="2807161"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cott.EASTRIDGE\AppData\Local\Microsoft\Windows\Temporary Internet Files\Content.IE5\ZM9BRH2D\MP900182828[1].jpg"/>
          <p:cNvPicPr>
            <a:picLocks noChangeAspect="1" noChangeArrowheads="1"/>
          </p:cNvPicPr>
          <p:nvPr/>
        </p:nvPicPr>
        <p:blipFill rotWithShape="1">
          <a:blip r:embed="rId4">
            <a:extLst>
              <a:ext uri="{28A0092B-C50C-407E-A947-70E740481C1C}">
                <a14:useLocalDpi xmlns:a14="http://schemas.microsoft.com/office/drawing/2010/main" val="0"/>
              </a:ext>
            </a:extLst>
          </a:blip>
          <a:srcRect b="34233"/>
          <a:stretch/>
        </p:blipFill>
        <p:spPr bwMode="auto">
          <a:xfrm>
            <a:off x="152400" y="4957946"/>
            <a:ext cx="3657600" cy="160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64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458200" cy="1754326"/>
          </a:xfrm>
          <a:prstGeom prst="rect">
            <a:avLst/>
          </a:prstGeom>
          <a:noFill/>
        </p:spPr>
        <p:txBody>
          <a:bodyPr wrap="square" rtlCol="0">
            <a:spAutoFit/>
          </a:bodyPr>
          <a:lstStyle/>
          <a:p>
            <a:pPr algn="ctr"/>
            <a:r>
              <a:rPr lang="en-US" sz="5400" b="1" dirty="0">
                <a:solidFill>
                  <a:srgbClr val="002060"/>
                </a:solidFill>
              </a:rPr>
              <a:t>THE GOVERNING PRINCIPLE FOR LEADING CHANGE</a:t>
            </a:r>
          </a:p>
        </p:txBody>
      </p:sp>
      <p:sp>
        <p:nvSpPr>
          <p:cNvPr id="3" name="TextBox 2"/>
          <p:cNvSpPr txBox="1"/>
          <p:nvPr/>
        </p:nvSpPr>
        <p:spPr>
          <a:xfrm>
            <a:off x="282341" y="1981200"/>
            <a:ext cx="8839200" cy="3539430"/>
          </a:xfrm>
          <a:prstGeom prst="rect">
            <a:avLst/>
          </a:prstGeom>
          <a:noFill/>
        </p:spPr>
        <p:txBody>
          <a:bodyPr wrap="square" rtlCol="0">
            <a:spAutoFit/>
          </a:bodyPr>
          <a:lstStyle/>
          <a:p>
            <a:r>
              <a:rPr lang="en-US" sz="2800" b="1" dirty="0"/>
              <a:t>If the change is not going to bring more people to salvation or move more people forward in Christlikeness or encourage more people to face their fears, struggles, and sufferings, why make the change?</a:t>
            </a:r>
          </a:p>
          <a:p>
            <a:endParaRPr lang="en-US" sz="2800" b="1" dirty="0"/>
          </a:p>
          <a:p>
            <a:r>
              <a:rPr lang="en-US" sz="2800" b="1" dirty="0"/>
              <a:t>All changes must be measured in light of this principle.</a:t>
            </a:r>
          </a:p>
          <a:p>
            <a:endParaRPr lang="en-US" sz="2800" b="1" dirty="0"/>
          </a:p>
          <a:p>
            <a:r>
              <a:rPr lang="en-US" sz="2800" b="1" dirty="0"/>
              <a:t>All changes must be promoted in light of this principle.</a:t>
            </a:r>
          </a:p>
        </p:txBody>
      </p:sp>
    </p:spTree>
    <p:extLst>
      <p:ext uri="{BB962C8B-B14F-4D97-AF65-F5344CB8AC3E}">
        <p14:creationId xmlns:p14="http://schemas.microsoft.com/office/powerpoint/2010/main" val="3121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458200" cy="1754326"/>
          </a:xfrm>
          <a:prstGeom prst="rect">
            <a:avLst/>
          </a:prstGeom>
          <a:noFill/>
        </p:spPr>
        <p:txBody>
          <a:bodyPr wrap="square" rtlCol="0">
            <a:spAutoFit/>
          </a:bodyPr>
          <a:lstStyle/>
          <a:p>
            <a:pPr algn="ctr"/>
            <a:r>
              <a:rPr lang="en-US" sz="5400" b="1" dirty="0">
                <a:solidFill>
                  <a:srgbClr val="002060"/>
                </a:solidFill>
              </a:rPr>
              <a:t>THE GOVERNING PRINCIPLE FOR LEADING CHANGE</a:t>
            </a:r>
          </a:p>
        </p:txBody>
      </p:sp>
      <p:sp>
        <p:nvSpPr>
          <p:cNvPr id="3" name="TextBox 2"/>
          <p:cNvSpPr txBox="1"/>
          <p:nvPr/>
        </p:nvSpPr>
        <p:spPr>
          <a:xfrm>
            <a:off x="304800" y="2209800"/>
            <a:ext cx="8458200" cy="1384995"/>
          </a:xfrm>
          <a:prstGeom prst="rect">
            <a:avLst/>
          </a:prstGeom>
          <a:noFill/>
        </p:spPr>
        <p:txBody>
          <a:bodyPr wrap="square" rtlCol="0">
            <a:spAutoFit/>
          </a:bodyPr>
          <a:lstStyle/>
          <a:p>
            <a:r>
              <a:rPr lang="en-US" sz="2800" b="1" dirty="0"/>
              <a:t>If we cannot honestly demonstrate the need for a change in light of this governing principle, don’t make the change.</a:t>
            </a:r>
          </a:p>
        </p:txBody>
      </p:sp>
      <p:pic>
        <p:nvPicPr>
          <p:cNvPr id="2050" name="Picture 2" descr="C:\Users\scott.EASTRIDGE\AppData\Local\Microsoft\Windows\Temporary Internet Files\Content.IE5\FH7KJL67\diaper-chan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5812" y="3505200"/>
            <a:ext cx="2863910" cy="30305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4038600"/>
            <a:ext cx="4419600" cy="1815882"/>
          </a:xfrm>
          <a:prstGeom prst="rect">
            <a:avLst/>
          </a:prstGeom>
          <a:noFill/>
        </p:spPr>
        <p:txBody>
          <a:bodyPr wrap="square" rtlCol="0">
            <a:spAutoFit/>
          </a:bodyPr>
          <a:lstStyle/>
          <a:p>
            <a:r>
              <a:rPr lang="en-US" sz="2800" b="1" dirty="0"/>
              <a:t>If we can demonstrate the need for a change in light of this governing principle, we must make the change.</a:t>
            </a:r>
          </a:p>
        </p:txBody>
      </p:sp>
    </p:spTree>
    <p:extLst>
      <p:ext uri="{BB962C8B-B14F-4D97-AF65-F5344CB8AC3E}">
        <p14:creationId xmlns:p14="http://schemas.microsoft.com/office/powerpoint/2010/main" val="264436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458200" cy="1754326"/>
          </a:xfrm>
          <a:prstGeom prst="rect">
            <a:avLst/>
          </a:prstGeom>
          <a:noFill/>
        </p:spPr>
        <p:txBody>
          <a:bodyPr wrap="square" rtlCol="0">
            <a:spAutoFit/>
          </a:bodyPr>
          <a:lstStyle/>
          <a:p>
            <a:pPr algn="ctr"/>
            <a:r>
              <a:rPr lang="en-US" sz="5400" b="1" dirty="0">
                <a:solidFill>
                  <a:srgbClr val="002060"/>
                </a:solidFill>
              </a:rPr>
              <a:t>THE GOVERNING PRINCIPLE FOR LEADING CHANGE</a:t>
            </a:r>
          </a:p>
        </p:txBody>
      </p:sp>
      <p:sp>
        <p:nvSpPr>
          <p:cNvPr id="3" name="TextBox 2"/>
          <p:cNvSpPr txBox="1"/>
          <p:nvPr/>
        </p:nvSpPr>
        <p:spPr>
          <a:xfrm>
            <a:off x="304800" y="1923871"/>
            <a:ext cx="8458200" cy="1200329"/>
          </a:xfrm>
          <a:prstGeom prst="rect">
            <a:avLst/>
          </a:prstGeom>
          <a:noFill/>
        </p:spPr>
        <p:txBody>
          <a:bodyPr wrap="square" rtlCol="0">
            <a:spAutoFit/>
          </a:bodyPr>
          <a:lstStyle/>
          <a:p>
            <a:pPr algn="ctr"/>
            <a:r>
              <a:rPr lang="en-US" sz="3600" b="1" dirty="0"/>
              <a:t>The cross is God’s primary instrument of change.   God is the God of change.</a:t>
            </a:r>
          </a:p>
        </p:txBody>
      </p:sp>
      <p:pic>
        <p:nvPicPr>
          <p:cNvPr id="5122" name="Picture 2" descr="C:\Users\scott.EASTRIDGE\AppData\Local\Microsoft\Windows\Temporary Internet Files\Content.IE5\PGNPXGRL\MP90044912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285568"/>
            <a:ext cx="3352800" cy="35880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3733800"/>
            <a:ext cx="4876801" cy="2677656"/>
          </a:xfrm>
          <a:prstGeom prst="rect">
            <a:avLst/>
          </a:prstGeom>
          <a:noFill/>
        </p:spPr>
        <p:txBody>
          <a:bodyPr wrap="square" rtlCol="0">
            <a:spAutoFit/>
          </a:bodyPr>
          <a:lstStyle/>
          <a:p>
            <a:pPr algn="ctr"/>
            <a:r>
              <a:rPr lang="en-US" sz="2800" b="1" dirty="0"/>
              <a:t>While God Himself doesn’t change, sin has brought about the greatest change possible in the human race.  Since sin entered the world, God has been about change.</a:t>
            </a:r>
          </a:p>
        </p:txBody>
      </p:sp>
    </p:spTree>
    <p:extLst>
      <p:ext uri="{BB962C8B-B14F-4D97-AF65-F5344CB8AC3E}">
        <p14:creationId xmlns:p14="http://schemas.microsoft.com/office/powerpoint/2010/main" val="328949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458200" cy="1754326"/>
          </a:xfrm>
          <a:prstGeom prst="rect">
            <a:avLst/>
          </a:prstGeom>
          <a:noFill/>
        </p:spPr>
        <p:txBody>
          <a:bodyPr wrap="square" rtlCol="0">
            <a:spAutoFit/>
          </a:bodyPr>
          <a:lstStyle/>
          <a:p>
            <a:pPr algn="ctr"/>
            <a:r>
              <a:rPr lang="en-US" sz="5400" b="1" dirty="0">
                <a:solidFill>
                  <a:srgbClr val="002060"/>
                </a:solidFill>
              </a:rPr>
              <a:t>THE GOVERNING PRINCIPLE FOR LEADING CHANGE</a:t>
            </a:r>
          </a:p>
        </p:txBody>
      </p:sp>
      <p:sp>
        <p:nvSpPr>
          <p:cNvPr id="3" name="TextBox 2"/>
          <p:cNvSpPr txBox="1"/>
          <p:nvPr/>
        </p:nvSpPr>
        <p:spPr>
          <a:xfrm>
            <a:off x="304800" y="1905000"/>
            <a:ext cx="8305800" cy="646331"/>
          </a:xfrm>
          <a:prstGeom prst="rect">
            <a:avLst/>
          </a:prstGeom>
          <a:solidFill>
            <a:schemeClr val="tx2"/>
          </a:solidFill>
        </p:spPr>
        <p:txBody>
          <a:bodyPr wrap="square" rtlCol="0">
            <a:spAutoFit/>
          </a:bodyPr>
          <a:lstStyle/>
          <a:p>
            <a:pPr algn="ctr"/>
            <a:r>
              <a:rPr lang="en-US" sz="3600" b="1" dirty="0">
                <a:solidFill>
                  <a:schemeClr val="bg1"/>
                </a:solidFill>
              </a:rPr>
              <a:t>AND SO WE ARE ABOUT CHANGE:</a:t>
            </a:r>
          </a:p>
        </p:txBody>
      </p:sp>
      <p:sp>
        <p:nvSpPr>
          <p:cNvPr id="4" name="TextBox 3"/>
          <p:cNvSpPr txBox="1"/>
          <p:nvPr/>
        </p:nvSpPr>
        <p:spPr>
          <a:xfrm>
            <a:off x="304800" y="2653859"/>
            <a:ext cx="8458200" cy="3508653"/>
          </a:xfrm>
          <a:prstGeom prst="rect">
            <a:avLst/>
          </a:prstGeom>
          <a:noFill/>
        </p:spPr>
        <p:txBody>
          <a:bodyPr wrap="square" rtlCol="0">
            <a:spAutoFit/>
          </a:bodyPr>
          <a:lstStyle/>
          <a:p>
            <a:r>
              <a:rPr lang="en-US" sz="2400" b="1" dirty="0"/>
              <a:t>Not necessarily change in </a:t>
            </a:r>
            <a:r>
              <a:rPr lang="en-US" sz="2400" b="1" u="sng" dirty="0"/>
              <a:t>structures</a:t>
            </a:r>
            <a:r>
              <a:rPr lang="en-US" sz="2400" b="1" dirty="0"/>
              <a:t>, unless we face structures that hinder the changes God is making.</a:t>
            </a:r>
          </a:p>
          <a:p>
            <a:endParaRPr lang="en-US" sz="1000" b="1" dirty="0"/>
          </a:p>
          <a:p>
            <a:r>
              <a:rPr lang="en-US" sz="2400" b="1" dirty="0"/>
              <a:t>Not necessarily changes in </a:t>
            </a:r>
            <a:r>
              <a:rPr lang="en-US" sz="2400" b="1" u="sng" dirty="0"/>
              <a:t>programs</a:t>
            </a:r>
            <a:r>
              <a:rPr lang="en-US" sz="2400" b="1" dirty="0"/>
              <a:t>, unless we are running programs that hinder the changes God is making.</a:t>
            </a:r>
          </a:p>
          <a:p>
            <a:endParaRPr lang="en-US" sz="1000" b="1" dirty="0"/>
          </a:p>
          <a:p>
            <a:r>
              <a:rPr lang="en-US" sz="2400" b="1" dirty="0"/>
              <a:t>Not necessarily changes in </a:t>
            </a:r>
            <a:r>
              <a:rPr lang="en-US" sz="2400" b="1" u="sng" dirty="0"/>
              <a:t>worship</a:t>
            </a:r>
            <a:r>
              <a:rPr lang="en-US" sz="2400" b="1" dirty="0"/>
              <a:t>, unless we are leading worship that hinders the changes God is making.</a:t>
            </a:r>
          </a:p>
          <a:p>
            <a:endParaRPr lang="en-US" sz="1000" b="1" dirty="0"/>
          </a:p>
          <a:p>
            <a:r>
              <a:rPr lang="en-US" sz="2400" b="1" dirty="0"/>
              <a:t>Not necessarily changes in </a:t>
            </a:r>
            <a:r>
              <a:rPr lang="en-US" sz="2400" b="1" u="sng" dirty="0"/>
              <a:t>theology</a:t>
            </a:r>
            <a:r>
              <a:rPr lang="en-US" sz="2400" b="1" dirty="0"/>
              <a:t>, unless we are holding theology that is contrary to the changes God is making.</a:t>
            </a:r>
          </a:p>
        </p:txBody>
      </p:sp>
    </p:spTree>
    <p:extLst>
      <p:ext uri="{BB962C8B-B14F-4D97-AF65-F5344CB8AC3E}">
        <p14:creationId xmlns:p14="http://schemas.microsoft.com/office/powerpoint/2010/main" val="54681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 calcmode="lin" valueType="num">
                                      <p:cBhvr>
                                        <p:cTn id="1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p:cTn id="2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382000" cy="1754326"/>
          </a:xfrm>
          <a:prstGeom prst="rect">
            <a:avLst/>
          </a:prstGeom>
          <a:noFill/>
        </p:spPr>
        <p:txBody>
          <a:bodyPr wrap="square" rtlCol="0">
            <a:spAutoFit/>
          </a:bodyPr>
          <a:lstStyle/>
          <a:p>
            <a:pPr algn="ctr"/>
            <a:r>
              <a:rPr lang="en-US" sz="5400" b="1" dirty="0">
                <a:solidFill>
                  <a:srgbClr val="002060"/>
                </a:solidFill>
              </a:rPr>
              <a:t>FOUNDATIONAL STEPS IN THE CHANGE PROCESS</a:t>
            </a:r>
          </a:p>
        </p:txBody>
      </p:sp>
      <p:sp>
        <p:nvSpPr>
          <p:cNvPr id="3" name="TextBox 2"/>
          <p:cNvSpPr txBox="1"/>
          <p:nvPr/>
        </p:nvSpPr>
        <p:spPr>
          <a:xfrm>
            <a:off x="152401" y="2057400"/>
            <a:ext cx="8975834" cy="2277547"/>
          </a:xfrm>
          <a:prstGeom prst="rect">
            <a:avLst/>
          </a:prstGeom>
          <a:noFill/>
        </p:spPr>
        <p:txBody>
          <a:bodyPr wrap="square" rtlCol="0">
            <a:spAutoFit/>
          </a:bodyPr>
          <a:lstStyle/>
          <a:p>
            <a:r>
              <a:rPr lang="en-US" sz="2800" b="1" dirty="0"/>
              <a:t>1. Know where you want to go: (Needs and Solutions)</a:t>
            </a:r>
          </a:p>
          <a:p>
            <a:endParaRPr lang="en-US" sz="1000" b="1" dirty="0"/>
          </a:p>
          <a:p>
            <a:r>
              <a:rPr lang="en-US" sz="2800" b="1" dirty="0"/>
              <a:t>2. Plan how you will get there.</a:t>
            </a:r>
          </a:p>
          <a:p>
            <a:endParaRPr lang="en-US" sz="1000" b="1" dirty="0"/>
          </a:p>
          <a:p>
            <a:r>
              <a:rPr lang="en-US" sz="2800" b="1" dirty="0"/>
              <a:t>3. Test the plan with selected participants.</a:t>
            </a:r>
          </a:p>
          <a:p>
            <a:endParaRPr lang="en-US" sz="1000" b="1" dirty="0"/>
          </a:p>
          <a:p>
            <a:r>
              <a:rPr lang="en-US" sz="2800" b="1" dirty="0"/>
              <a:t>4. Evaluate &amp; adjust your plan in light of what you learned.</a:t>
            </a:r>
          </a:p>
        </p:txBody>
      </p:sp>
      <p:pic>
        <p:nvPicPr>
          <p:cNvPr id="3075" name="Picture 3" descr="C:\Users\scott.EASTRIDGE\AppData\Local\Microsoft\Windows\Temporary Internet Files\Content.IE5\ECDYGWBL\wonders-and-woes-of-change[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373124"/>
            <a:ext cx="3946635" cy="24848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cott.EASTRIDGE\AppData\Local\Microsoft\Windows\Temporary Internet Files\Content.IE5\42Q0OR2A\ChangeIntersec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402" y="4373124"/>
            <a:ext cx="1944998" cy="247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0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382000" cy="1754326"/>
          </a:xfrm>
          <a:prstGeom prst="rect">
            <a:avLst/>
          </a:prstGeom>
          <a:noFill/>
        </p:spPr>
        <p:txBody>
          <a:bodyPr wrap="square" rtlCol="0">
            <a:spAutoFit/>
          </a:bodyPr>
          <a:lstStyle/>
          <a:p>
            <a:pPr algn="ctr"/>
            <a:r>
              <a:rPr lang="en-US" sz="5400" b="1" dirty="0">
                <a:solidFill>
                  <a:srgbClr val="002060"/>
                </a:solidFill>
              </a:rPr>
              <a:t>FOUNDATIONAL STEPS IN THE CHANGE PROCESS</a:t>
            </a:r>
          </a:p>
        </p:txBody>
      </p:sp>
      <p:sp>
        <p:nvSpPr>
          <p:cNvPr id="3" name="TextBox 2"/>
          <p:cNvSpPr txBox="1"/>
          <p:nvPr/>
        </p:nvSpPr>
        <p:spPr>
          <a:xfrm>
            <a:off x="304800" y="1906726"/>
            <a:ext cx="8839200" cy="4585871"/>
          </a:xfrm>
          <a:prstGeom prst="rect">
            <a:avLst/>
          </a:prstGeom>
          <a:noFill/>
        </p:spPr>
        <p:txBody>
          <a:bodyPr wrap="square" rtlCol="0">
            <a:spAutoFit/>
          </a:bodyPr>
          <a:lstStyle/>
          <a:p>
            <a:pPr marL="319088" indent="-309563"/>
            <a:r>
              <a:rPr lang="en-US" sz="2400" b="1" dirty="0"/>
              <a:t>5. </a:t>
            </a:r>
            <a:r>
              <a:rPr lang="en-US" sz="2800" b="1" dirty="0"/>
              <a:t>Go public with your model in a pilot project that all know about.</a:t>
            </a:r>
          </a:p>
          <a:p>
            <a:pPr marL="319088" indent="-309563"/>
            <a:endParaRPr lang="en-US" sz="1000" b="1" dirty="0"/>
          </a:p>
          <a:p>
            <a:pPr marL="319088" indent="-309563"/>
            <a:r>
              <a:rPr lang="en-US" sz="2800" b="1" dirty="0"/>
              <a:t>6. Communicate your vision to the church at large through all means.</a:t>
            </a:r>
          </a:p>
          <a:p>
            <a:pPr marL="319088" indent="-309563"/>
            <a:endParaRPr lang="en-US" sz="1000" b="1" dirty="0"/>
          </a:p>
          <a:p>
            <a:pPr marL="319088" indent="-309563"/>
            <a:r>
              <a:rPr lang="en-US" sz="2800" b="1" dirty="0"/>
              <a:t>7. Incorporate your model into the mission of the church.</a:t>
            </a:r>
          </a:p>
          <a:p>
            <a:pPr marL="319088" indent="-309563"/>
            <a:endParaRPr lang="en-US" sz="1000" b="1" dirty="0"/>
          </a:p>
          <a:p>
            <a:pPr marL="319088" indent="-309563"/>
            <a:r>
              <a:rPr lang="en-US" sz="2800" b="1" dirty="0"/>
              <a:t>8. Highlight your vision through reports, testimonials, and other positive results.</a:t>
            </a:r>
          </a:p>
          <a:p>
            <a:pPr marL="319088" indent="-309563"/>
            <a:endParaRPr lang="en-US" sz="1000" b="1" dirty="0"/>
          </a:p>
          <a:p>
            <a:pPr marL="319088" indent="-309563"/>
            <a:r>
              <a:rPr lang="en-US" sz="2800" b="1" dirty="0"/>
              <a:t>9. Build a larger network of support and accomplish your vision.</a:t>
            </a:r>
          </a:p>
        </p:txBody>
      </p:sp>
    </p:spTree>
    <p:extLst>
      <p:ext uri="{BB962C8B-B14F-4D97-AF65-F5344CB8AC3E}">
        <p14:creationId xmlns:p14="http://schemas.microsoft.com/office/powerpoint/2010/main" val="40952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597</Words>
  <Application>Microsoft Macintosh PowerPoint</Application>
  <PresentationFormat>On-screen Show (4:3)</PresentationFormat>
  <Paragraphs>68</Paragraphs>
  <Slides>12</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Times New Roman</vt:lpstr>
      <vt:lpstr>Wingdings</vt:lpstr>
      <vt:lpstr>Office Theme</vt:lpstr>
      <vt:lpstr>Orbit</vt:lpstr>
      <vt:lpstr>1_Orbit</vt:lpstr>
      <vt:lpstr>LEADING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Church Dynamics link at BibleStudyDownloads.org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CHANGE</dc:title>
  <dc:creator>Scott Wooddell</dc:creator>
  <cp:lastModifiedBy>Rick Griffith</cp:lastModifiedBy>
  <cp:revision>9</cp:revision>
  <dcterms:created xsi:type="dcterms:W3CDTF">2016-11-17T20:07:47Z</dcterms:created>
  <dcterms:modified xsi:type="dcterms:W3CDTF">2023-05-01T14:38:32Z</dcterms:modified>
</cp:coreProperties>
</file>