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0" r:id="rId1"/>
    <p:sldMasterId id="2147483649" r:id="rId2"/>
    <p:sldMasterId id="2147483772" r:id="rId3"/>
    <p:sldMasterId id="2147483953" r:id="rId4"/>
    <p:sldMasterId id="2147483978" r:id="rId5"/>
  </p:sldMasterIdLst>
  <p:notesMasterIdLst>
    <p:notesMasterId r:id="rId19"/>
  </p:notesMasterIdLst>
  <p:sldIdLst>
    <p:sldId id="269" r:id="rId6"/>
    <p:sldId id="329" r:id="rId7"/>
    <p:sldId id="336" r:id="rId8"/>
    <p:sldId id="326" r:id="rId9"/>
    <p:sldId id="333" r:id="rId10"/>
    <p:sldId id="334" r:id="rId11"/>
    <p:sldId id="335" r:id="rId12"/>
    <p:sldId id="337" r:id="rId13"/>
    <p:sldId id="338" r:id="rId14"/>
    <p:sldId id="339" r:id="rId15"/>
    <p:sldId id="340" r:id="rId16"/>
    <p:sldId id="342" r:id="rId17"/>
    <p:sldId id="305"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720"/>
    <p:restoredTop sz="94694"/>
  </p:normalViewPr>
  <p:slideViewPr>
    <p:cSldViewPr>
      <p:cViewPr varScale="1">
        <p:scale>
          <a:sx n="80" d="100"/>
          <a:sy n="80" d="100"/>
        </p:scale>
        <p:origin x="184" y="1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2720019-A808-0D49-AAF2-2F3E2E154A51}" type="slidenum">
              <a:rPr lang="en-US"/>
              <a:pPr>
                <a:defRPr/>
              </a:pPr>
              <a:t>‹#›</a:t>
            </a:fld>
            <a:endParaRPr lang="en-US"/>
          </a:p>
        </p:txBody>
      </p:sp>
    </p:spTree>
    <p:extLst>
      <p:ext uri="{BB962C8B-B14F-4D97-AF65-F5344CB8AC3E}">
        <p14:creationId xmlns:p14="http://schemas.microsoft.com/office/powerpoint/2010/main" val="39553069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84AA7F-61A2-B644-82A5-1ECE3422A39F}" type="slidenum">
              <a:rPr lang="en-US" sz="1200"/>
              <a:pPr/>
              <a:t>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4915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438F98E-F8EF-E946-BDBB-736122583772}" type="slidenum">
              <a:rPr lang="en-US" sz="1200"/>
              <a:pPr/>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512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906257C-16D0-F644-82EB-E6F6681DAD93}" type="slidenum">
              <a:rPr lang="en-US" sz="1200"/>
              <a:pPr/>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12</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Bible Study (</a:t>
            </a:r>
            <a:r>
              <a:rPr lang="en-US" dirty="0" err="1">
                <a:latin typeface="Arial" charset="0"/>
                <a:ea typeface="ＭＳ Ｐゴシック" charset="0"/>
                <a:cs typeface="ＭＳ Ｐゴシック" charset="0"/>
              </a:rPr>
              <a:t>bs</a:t>
            </a:r>
            <a:r>
              <a:rPr lang="en-US" dirty="0">
                <a:latin typeface="Arial" charset="0"/>
                <a:ea typeface="ＭＳ Ｐゴシック" charset="0"/>
                <a:cs typeface="ＭＳ Ｐゴシック" charset="0"/>
              </a:rP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D0C53A3-E415-9E49-9857-ED6F362BAFD0}" type="slidenum">
              <a:rPr lang="en-US" sz="1200"/>
              <a:pPr/>
              <a:t>13</a:t>
            </a:fld>
            <a:endParaRPr lang="en-US" sz="1200"/>
          </a:p>
        </p:txBody>
      </p:sp>
      <p:sp>
        <p:nvSpPr>
          <p:cNvPr id="53250" name="Rectangle 2"/>
          <p:cNvSpPr>
            <a:spLocks noGrp="1" noRot="1" noChangeAspect="1" noChangeArrowheads="1"/>
          </p:cNvSpPr>
          <p:nvPr>
            <p:ph type="sldImg"/>
          </p:nvPr>
        </p:nvSpPr>
        <p:spPr>
          <a:solidFill>
            <a:srgbClr val="FFFFFF"/>
          </a:solidFill>
          <a:ln/>
        </p:spPr>
      </p:sp>
      <p:sp>
        <p:nvSpPr>
          <p:cNvPr id="532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463FB0-E231-2B49-8D5F-DB3547714BB6}" type="slidenum">
              <a:rPr lang="en-US" sz="1200">
                <a:solidFill>
                  <a:srgbClr val="000000"/>
                </a:solidFill>
              </a:rPr>
              <a:pPr/>
              <a:t>2</a:t>
            </a:fld>
            <a:endParaRPr lang="en-US" sz="1200">
              <a:solidFill>
                <a:srgbClr val="000000"/>
              </a:solidFill>
            </a:endParaRPr>
          </a:p>
        </p:txBody>
      </p:sp>
      <p:sp>
        <p:nvSpPr>
          <p:cNvPr id="32770" name="Rectangle 2"/>
          <p:cNvSpPr>
            <a:spLocks noGrp="1" noRot="1" noChangeAspect="1" noChangeArrowheads="1"/>
          </p:cNvSpPr>
          <p:nvPr>
            <p:ph type="sldImg"/>
          </p:nvPr>
        </p:nvSpPr>
        <p:spPr>
          <a:xfrm>
            <a:off x="1150938" y="692150"/>
            <a:ext cx="4556125" cy="3416300"/>
          </a:xfrm>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spcBef>
                <a:spcPct val="0"/>
              </a:spcBef>
            </a:pPr>
            <a:endParaRPr lang="en-US" sz="240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A32BB61-E93F-9744-9BC4-10BAC359D321}" type="slidenum">
              <a:rPr lang="en-US" sz="1200">
                <a:solidFill>
                  <a:srgbClr val="000000"/>
                </a:solidFill>
              </a:rPr>
              <a:pPr/>
              <a:t>3</a:t>
            </a:fld>
            <a:endParaRPr lang="en-US" sz="1200">
              <a:solidFill>
                <a:srgbClr val="000000"/>
              </a:solidFill>
            </a:endParaRPr>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07F706A-77ED-2B4D-8416-FC00197599C9}" type="slidenum">
              <a:rPr lang="en-US" sz="1200"/>
              <a:pPr/>
              <a:t>4</a:t>
            </a:fld>
            <a:endParaRPr lang="en-US"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CBC5B0C-9657-F743-AE71-66F59AA39FC9}" type="slidenum">
              <a:rPr lang="en-US" sz="1200"/>
              <a:pPr/>
              <a:t>5</a:t>
            </a:fld>
            <a:endParaRPr lang="en-US"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Monkeys put their hands in hollowed out logs to grab the tinsel ball inside.  However, their clenched hands over the tinsel becomes too large to withdraw from the log.  Since they are unwilling to let go of the tinsel, hunters easily club them to death.  This illustration has been used to show the perils of wealth--but all it teaches us is how stupid monkeys are!  It helps very little to illustrate the point of greed so the sermon time taken is better invested in sharing how a human has gotten trapped due to greed.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282BAB3-5E36-364E-8E7E-79E8A8CA8FE5}" type="slidenum">
              <a:rPr lang="en-US" sz="1200"/>
              <a:pPr/>
              <a:t>6</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Instead of restoring nets, share about a genuine reconciliation between people.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12A3574-2181-EE47-A9E5-5A0A1FB02241}" type="slidenum">
              <a:rPr lang="en-US" sz="1200"/>
              <a:pPr/>
              <a:t>7</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Instead of the monkey and tinsel story, to illustrate greed, share about a person who gave up ministry simply for better pay.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4505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7A7A2ED-6055-FB42-A2AB-421353C05DD8}" type="slidenum">
              <a:rPr lang="en-US" sz="1200"/>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4710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0C8C393-2B9B-9549-9D5B-167789E30108}" type="slidenum">
              <a:rPr lang="en-US" sz="1200"/>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02" name="Rectangle 2"/>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614403" name="Rectangle 3"/>
          <p:cNvSpPr>
            <a:spLocks noGrp="1" noChangeArrowheads="1"/>
          </p:cNvSpPr>
          <p:nvPr>
            <p:ph type="subTitle" idx="1"/>
          </p:nvPr>
        </p:nvSpPr>
        <p:spPr>
          <a:xfrm>
            <a:off x="2543175" y="3733800"/>
            <a:ext cx="4056063" cy="2286000"/>
          </a:xfrm>
        </p:spPr>
        <p:txBody>
          <a:bodyPr/>
          <a:lstStyle>
            <a:lvl1pPr marL="0" indent="0" algn="ctr">
              <a:buFont typeface="Monotype Sorts" charset="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03A8F8-FDD1-DF47-8820-4AA6E9C4C7DE}" type="slidenum">
              <a:rPr lang="en-US"/>
              <a:pPr>
                <a:defRPr/>
              </a:pPr>
              <a:t>‹#›</a:t>
            </a:fld>
            <a:endParaRPr lang="en-US"/>
          </a:p>
        </p:txBody>
      </p:sp>
    </p:spTree>
    <p:extLst>
      <p:ext uri="{BB962C8B-B14F-4D97-AF65-F5344CB8AC3E}">
        <p14:creationId xmlns:p14="http://schemas.microsoft.com/office/powerpoint/2010/main" val="3386530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95CB74-5D95-6C4C-A163-40C77634BA50}" type="slidenum">
              <a:rPr lang="en-US"/>
              <a:pPr>
                <a:defRPr/>
              </a:pPr>
              <a:t>‹#›</a:t>
            </a:fld>
            <a:endParaRPr lang="en-US"/>
          </a:p>
        </p:txBody>
      </p:sp>
    </p:spTree>
    <p:extLst>
      <p:ext uri="{BB962C8B-B14F-4D97-AF65-F5344CB8AC3E}">
        <p14:creationId xmlns:p14="http://schemas.microsoft.com/office/powerpoint/2010/main" val="2536218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15430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0" y="457200"/>
            <a:ext cx="44767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D09612-2CBA-7E43-B05C-9DB1E4E350D8}" type="slidenum">
              <a:rPr lang="en-US"/>
              <a:pPr>
                <a:defRPr/>
              </a:pPr>
              <a:t>‹#›</a:t>
            </a:fld>
            <a:endParaRPr lang="en-US"/>
          </a:p>
        </p:txBody>
      </p:sp>
    </p:spTree>
    <p:extLst>
      <p:ext uri="{BB962C8B-B14F-4D97-AF65-F5344CB8AC3E}">
        <p14:creationId xmlns:p14="http://schemas.microsoft.com/office/powerpoint/2010/main" val="1962149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6D2A46-AA72-BC4D-BBFD-6B91456DD5AB}" type="slidenum">
              <a:rPr lang="en-US"/>
              <a:pPr>
                <a:defRPr/>
              </a:pPr>
              <a:t>‹#›</a:t>
            </a:fld>
            <a:endParaRPr lang="en-US"/>
          </a:p>
        </p:txBody>
      </p:sp>
    </p:spTree>
    <p:extLst>
      <p:ext uri="{BB962C8B-B14F-4D97-AF65-F5344CB8AC3E}">
        <p14:creationId xmlns:p14="http://schemas.microsoft.com/office/powerpoint/2010/main" val="1934812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1FFA5B-3374-1347-848F-9772C598EB44}" type="slidenum">
              <a:rPr lang="en-US"/>
              <a:pPr>
                <a:defRPr/>
              </a:pPr>
              <a:t>‹#›</a:t>
            </a:fld>
            <a:endParaRPr lang="en-US"/>
          </a:p>
        </p:txBody>
      </p:sp>
    </p:spTree>
    <p:extLst>
      <p:ext uri="{BB962C8B-B14F-4D97-AF65-F5344CB8AC3E}">
        <p14:creationId xmlns:p14="http://schemas.microsoft.com/office/powerpoint/2010/main" val="594785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310EC3-8A48-884E-B0D8-0009EFEC0302}" type="slidenum">
              <a:rPr lang="en-US"/>
              <a:pPr>
                <a:defRPr/>
              </a:pPr>
              <a:t>‹#›</a:t>
            </a:fld>
            <a:endParaRPr lang="en-US"/>
          </a:p>
        </p:txBody>
      </p:sp>
    </p:spTree>
    <p:extLst>
      <p:ext uri="{BB962C8B-B14F-4D97-AF65-F5344CB8AC3E}">
        <p14:creationId xmlns:p14="http://schemas.microsoft.com/office/powerpoint/2010/main" val="931923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88E1B0-3587-5F4C-983E-B687E4333F1B}" type="slidenum">
              <a:rPr lang="en-US"/>
              <a:pPr>
                <a:defRPr/>
              </a:pPr>
              <a:t>‹#›</a:t>
            </a:fld>
            <a:endParaRPr lang="en-US"/>
          </a:p>
        </p:txBody>
      </p:sp>
    </p:spTree>
    <p:extLst>
      <p:ext uri="{BB962C8B-B14F-4D97-AF65-F5344CB8AC3E}">
        <p14:creationId xmlns:p14="http://schemas.microsoft.com/office/powerpoint/2010/main" val="1105648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EDBB45F-85C3-444C-81CD-44B54668D7B4}" type="slidenum">
              <a:rPr lang="en-US"/>
              <a:pPr>
                <a:defRPr/>
              </a:pPr>
              <a:t>‹#›</a:t>
            </a:fld>
            <a:endParaRPr lang="en-US"/>
          </a:p>
        </p:txBody>
      </p:sp>
    </p:spTree>
    <p:extLst>
      <p:ext uri="{BB962C8B-B14F-4D97-AF65-F5344CB8AC3E}">
        <p14:creationId xmlns:p14="http://schemas.microsoft.com/office/powerpoint/2010/main" val="2621009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295D48-EE89-204D-8987-39FE88649769}" type="slidenum">
              <a:rPr lang="en-US"/>
              <a:pPr>
                <a:defRPr/>
              </a:pPr>
              <a:t>‹#›</a:t>
            </a:fld>
            <a:endParaRPr lang="en-US"/>
          </a:p>
        </p:txBody>
      </p:sp>
    </p:spTree>
    <p:extLst>
      <p:ext uri="{BB962C8B-B14F-4D97-AF65-F5344CB8AC3E}">
        <p14:creationId xmlns:p14="http://schemas.microsoft.com/office/powerpoint/2010/main" val="1688418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403E52-4D5E-4B4E-809D-31A99D97422A}" type="slidenum">
              <a:rPr lang="en-US"/>
              <a:pPr>
                <a:defRPr/>
              </a:pPr>
              <a:t>‹#›</a:t>
            </a:fld>
            <a:endParaRPr lang="en-US"/>
          </a:p>
        </p:txBody>
      </p:sp>
    </p:spTree>
    <p:extLst>
      <p:ext uri="{BB962C8B-B14F-4D97-AF65-F5344CB8AC3E}">
        <p14:creationId xmlns:p14="http://schemas.microsoft.com/office/powerpoint/2010/main" val="1309128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FD5231-FD77-EE4A-8199-E9FDF0848195}" type="slidenum">
              <a:rPr lang="en-US"/>
              <a:pPr>
                <a:defRPr/>
              </a:pPr>
              <a:t>‹#›</a:t>
            </a:fld>
            <a:endParaRPr lang="en-US"/>
          </a:p>
        </p:txBody>
      </p:sp>
    </p:spTree>
    <p:extLst>
      <p:ext uri="{BB962C8B-B14F-4D97-AF65-F5344CB8AC3E}">
        <p14:creationId xmlns:p14="http://schemas.microsoft.com/office/powerpoint/2010/main" val="191318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7E254F-29FD-8549-8266-10D8F0167F50}" type="slidenum">
              <a:rPr lang="en-US"/>
              <a:pPr>
                <a:defRPr/>
              </a:pPr>
              <a:t>‹#›</a:t>
            </a:fld>
            <a:endParaRPr lang="en-US"/>
          </a:p>
        </p:txBody>
      </p:sp>
    </p:spTree>
    <p:extLst>
      <p:ext uri="{BB962C8B-B14F-4D97-AF65-F5344CB8AC3E}">
        <p14:creationId xmlns:p14="http://schemas.microsoft.com/office/powerpoint/2010/main" val="2229049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C34414-FB12-D84F-AD12-E3E18F3310FF}" type="slidenum">
              <a:rPr lang="en-US"/>
              <a:pPr>
                <a:defRPr/>
              </a:pPr>
              <a:t>‹#›</a:t>
            </a:fld>
            <a:endParaRPr lang="en-US"/>
          </a:p>
        </p:txBody>
      </p:sp>
    </p:spTree>
    <p:extLst>
      <p:ext uri="{BB962C8B-B14F-4D97-AF65-F5344CB8AC3E}">
        <p14:creationId xmlns:p14="http://schemas.microsoft.com/office/powerpoint/2010/main" val="743980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E55648-9CF8-BF42-BF99-906615A19892}" type="slidenum">
              <a:rPr lang="en-US"/>
              <a:pPr>
                <a:defRPr/>
              </a:pPr>
              <a:t>‹#›</a:t>
            </a:fld>
            <a:endParaRPr lang="en-US"/>
          </a:p>
        </p:txBody>
      </p:sp>
    </p:spTree>
    <p:extLst>
      <p:ext uri="{BB962C8B-B14F-4D97-AF65-F5344CB8AC3E}">
        <p14:creationId xmlns:p14="http://schemas.microsoft.com/office/powerpoint/2010/main" val="2401293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395D1E-2690-F14B-A048-D398FFCAB703}" type="slidenum">
              <a:rPr lang="en-US"/>
              <a:pPr>
                <a:defRPr/>
              </a:pPr>
              <a:t>‹#›</a:t>
            </a:fld>
            <a:endParaRPr lang="en-US"/>
          </a:p>
        </p:txBody>
      </p:sp>
    </p:spTree>
    <p:extLst>
      <p:ext uri="{BB962C8B-B14F-4D97-AF65-F5344CB8AC3E}">
        <p14:creationId xmlns:p14="http://schemas.microsoft.com/office/powerpoint/2010/main" val="1593145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5539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4AC54F-8A39-FD4A-99EE-0ACB4FE289BD}" type="slidenum">
              <a:rPr lang="en-GB"/>
              <a:pPr>
                <a:defRPr/>
              </a:pPr>
              <a:t>‹#›</a:t>
            </a:fld>
            <a:endParaRPr lang="en-GB"/>
          </a:p>
        </p:txBody>
      </p:sp>
    </p:spTree>
    <p:extLst>
      <p:ext uri="{BB962C8B-B14F-4D97-AF65-F5344CB8AC3E}">
        <p14:creationId xmlns:p14="http://schemas.microsoft.com/office/powerpoint/2010/main" val="4122035500"/>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665228EE-11CE-374A-894C-8C63C528DEF4}" type="slidenum">
              <a:rPr lang="en-US"/>
              <a:pPr>
                <a:defRPr/>
              </a:pPr>
              <a:t>‹#›</a:t>
            </a:fld>
            <a:endParaRPr lang="en-US"/>
          </a:p>
        </p:txBody>
      </p:sp>
    </p:spTree>
    <p:extLst>
      <p:ext uri="{BB962C8B-B14F-4D97-AF65-F5344CB8AC3E}">
        <p14:creationId xmlns:p14="http://schemas.microsoft.com/office/powerpoint/2010/main" val="118453781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DBB1851-AC7B-3C4F-AF32-10DD33F21AC0}" type="slidenum">
              <a:rPr lang="en-US"/>
              <a:pPr>
                <a:defRPr/>
              </a:pPr>
              <a:t>‹#›</a:t>
            </a:fld>
            <a:endParaRPr lang="en-US"/>
          </a:p>
        </p:txBody>
      </p:sp>
    </p:spTree>
    <p:extLst>
      <p:ext uri="{BB962C8B-B14F-4D97-AF65-F5344CB8AC3E}">
        <p14:creationId xmlns:p14="http://schemas.microsoft.com/office/powerpoint/2010/main" val="341791215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BB24947F-4224-964A-9CF3-3CA44CEEEC27}" type="slidenum">
              <a:rPr lang="en-US"/>
              <a:pPr>
                <a:defRPr/>
              </a:pPr>
              <a:t>‹#›</a:t>
            </a:fld>
            <a:endParaRPr lang="en-US"/>
          </a:p>
        </p:txBody>
      </p:sp>
    </p:spTree>
    <p:extLst>
      <p:ext uri="{BB962C8B-B14F-4D97-AF65-F5344CB8AC3E}">
        <p14:creationId xmlns:p14="http://schemas.microsoft.com/office/powerpoint/2010/main" val="81502327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45FC47E-4822-6A42-87AA-71ACDEB140E0}" type="slidenum">
              <a:rPr lang="en-US"/>
              <a:pPr>
                <a:defRPr/>
              </a:pPr>
              <a:t>‹#›</a:t>
            </a:fld>
            <a:endParaRPr lang="en-US"/>
          </a:p>
        </p:txBody>
      </p:sp>
    </p:spTree>
    <p:extLst>
      <p:ext uri="{BB962C8B-B14F-4D97-AF65-F5344CB8AC3E}">
        <p14:creationId xmlns:p14="http://schemas.microsoft.com/office/powerpoint/2010/main" val="412909474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A6824294-9731-424C-B6B9-1D67B5DF106E}" type="slidenum">
              <a:rPr lang="en-US"/>
              <a:pPr>
                <a:defRPr/>
              </a:pPr>
              <a:t>‹#›</a:t>
            </a:fld>
            <a:endParaRPr lang="en-US"/>
          </a:p>
        </p:txBody>
      </p:sp>
    </p:spTree>
    <p:extLst>
      <p:ext uri="{BB962C8B-B14F-4D97-AF65-F5344CB8AC3E}">
        <p14:creationId xmlns:p14="http://schemas.microsoft.com/office/powerpoint/2010/main" val="16627594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20C9F4-DF46-4C47-BEF0-6D01774E91A6}" type="slidenum">
              <a:rPr lang="en-US"/>
              <a:pPr>
                <a:defRPr/>
              </a:pPr>
              <a:t>‹#›</a:t>
            </a:fld>
            <a:endParaRPr lang="en-US"/>
          </a:p>
        </p:txBody>
      </p:sp>
    </p:spTree>
    <p:extLst>
      <p:ext uri="{BB962C8B-B14F-4D97-AF65-F5344CB8AC3E}">
        <p14:creationId xmlns:p14="http://schemas.microsoft.com/office/powerpoint/2010/main" val="1252056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036CF08A-32B4-7245-839D-2E44A3D320F8}" type="slidenum">
              <a:rPr lang="en-US"/>
              <a:pPr>
                <a:defRPr/>
              </a:pPr>
              <a:t>‹#›</a:t>
            </a:fld>
            <a:endParaRPr lang="en-US"/>
          </a:p>
        </p:txBody>
      </p:sp>
    </p:spTree>
    <p:extLst>
      <p:ext uri="{BB962C8B-B14F-4D97-AF65-F5344CB8AC3E}">
        <p14:creationId xmlns:p14="http://schemas.microsoft.com/office/powerpoint/2010/main" val="395673075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97398E67-AF95-724B-AA02-C7E0F996CAC0}" type="slidenum">
              <a:rPr lang="en-US"/>
              <a:pPr>
                <a:defRPr/>
              </a:pPr>
              <a:t>‹#›</a:t>
            </a:fld>
            <a:endParaRPr lang="en-US"/>
          </a:p>
        </p:txBody>
      </p:sp>
    </p:spTree>
    <p:extLst>
      <p:ext uri="{BB962C8B-B14F-4D97-AF65-F5344CB8AC3E}">
        <p14:creationId xmlns:p14="http://schemas.microsoft.com/office/powerpoint/2010/main" val="197806304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A0851C18-2D47-134E-9E7A-84CF4090C60A}" type="slidenum">
              <a:rPr lang="en-US"/>
              <a:pPr>
                <a:defRPr/>
              </a:pPr>
              <a:t>‹#›</a:t>
            </a:fld>
            <a:endParaRPr lang="en-US"/>
          </a:p>
        </p:txBody>
      </p:sp>
    </p:spTree>
    <p:extLst>
      <p:ext uri="{BB962C8B-B14F-4D97-AF65-F5344CB8AC3E}">
        <p14:creationId xmlns:p14="http://schemas.microsoft.com/office/powerpoint/2010/main" val="213946482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C787973D-789B-B84B-A2A1-65116460874B}" type="slidenum">
              <a:rPr lang="en-US"/>
              <a:pPr>
                <a:defRPr/>
              </a:pPr>
              <a:t>‹#›</a:t>
            </a:fld>
            <a:endParaRPr lang="en-US"/>
          </a:p>
        </p:txBody>
      </p:sp>
    </p:spTree>
    <p:extLst>
      <p:ext uri="{BB962C8B-B14F-4D97-AF65-F5344CB8AC3E}">
        <p14:creationId xmlns:p14="http://schemas.microsoft.com/office/powerpoint/2010/main" val="169009371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0007F16-C69B-DB49-A83B-6E24E2B1DDF4}" type="slidenum">
              <a:rPr lang="en-US"/>
              <a:pPr>
                <a:defRPr/>
              </a:pPr>
              <a:t>‹#›</a:t>
            </a:fld>
            <a:endParaRPr lang="en-US"/>
          </a:p>
        </p:txBody>
      </p:sp>
    </p:spTree>
    <p:extLst>
      <p:ext uri="{BB962C8B-B14F-4D97-AF65-F5344CB8AC3E}">
        <p14:creationId xmlns:p14="http://schemas.microsoft.com/office/powerpoint/2010/main" val="241102411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54753F89-8126-8047-836B-4A3A1FCAF4D6}" type="slidenum">
              <a:rPr lang="en-US"/>
              <a:pPr>
                <a:defRPr/>
              </a:pPr>
              <a:t>‹#›</a:t>
            </a:fld>
            <a:endParaRPr lang="en-US"/>
          </a:p>
        </p:txBody>
      </p:sp>
    </p:spTree>
    <p:extLst>
      <p:ext uri="{BB962C8B-B14F-4D97-AF65-F5344CB8AC3E}">
        <p14:creationId xmlns:p14="http://schemas.microsoft.com/office/powerpoint/2010/main" val="24391836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22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6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25D2F5-5C74-4B42-B534-D5966A2CE991}" type="slidenum">
              <a:rPr lang="en-US"/>
              <a:pPr>
                <a:defRPr/>
              </a:pPr>
              <a:t>‹#›</a:t>
            </a:fld>
            <a:endParaRPr lang="en-US"/>
          </a:p>
        </p:txBody>
      </p:sp>
    </p:spTree>
    <p:extLst>
      <p:ext uri="{BB962C8B-B14F-4D97-AF65-F5344CB8AC3E}">
        <p14:creationId xmlns:p14="http://schemas.microsoft.com/office/powerpoint/2010/main" val="1464897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00396E-344E-594E-8E4A-1A1C9381227F}" type="slidenum">
              <a:rPr lang="en-US"/>
              <a:pPr>
                <a:defRPr/>
              </a:pPr>
              <a:t>‹#›</a:t>
            </a:fld>
            <a:endParaRPr lang="en-US"/>
          </a:p>
        </p:txBody>
      </p:sp>
    </p:spTree>
    <p:extLst>
      <p:ext uri="{BB962C8B-B14F-4D97-AF65-F5344CB8AC3E}">
        <p14:creationId xmlns:p14="http://schemas.microsoft.com/office/powerpoint/2010/main" val="216644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7934A77-CF8C-2A4F-8382-F90F7A4EF788}" type="slidenum">
              <a:rPr lang="en-US"/>
              <a:pPr>
                <a:defRPr/>
              </a:pPr>
              <a:t>‹#›</a:t>
            </a:fld>
            <a:endParaRPr lang="en-US"/>
          </a:p>
        </p:txBody>
      </p:sp>
    </p:spTree>
    <p:extLst>
      <p:ext uri="{BB962C8B-B14F-4D97-AF65-F5344CB8AC3E}">
        <p14:creationId xmlns:p14="http://schemas.microsoft.com/office/powerpoint/2010/main" val="4049440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916326-7356-C04E-B556-89FA75463052}" type="slidenum">
              <a:rPr lang="en-US"/>
              <a:pPr>
                <a:defRPr/>
              </a:pPr>
              <a:t>‹#›</a:t>
            </a:fld>
            <a:endParaRPr lang="en-US"/>
          </a:p>
        </p:txBody>
      </p:sp>
    </p:spTree>
    <p:extLst>
      <p:ext uri="{BB962C8B-B14F-4D97-AF65-F5344CB8AC3E}">
        <p14:creationId xmlns:p14="http://schemas.microsoft.com/office/powerpoint/2010/main" val="82241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7EBE45-BC89-274B-98EC-FAB39112A5C9}" type="slidenum">
              <a:rPr lang="en-US"/>
              <a:pPr>
                <a:defRPr/>
              </a:pPr>
              <a:t>‹#›</a:t>
            </a:fld>
            <a:endParaRPr lang="en-US"/>
          </a:p>
        </p:txBody>
      </p:sp>
    </p:spTree>
    <p:extLst>
      <p:ext uri="{BB962C8B-B14F-4D97-AF65-F5344CB8AC3E}">
        <p14:creationId xmlns:p14="http://schemas.microsoft.com/office/powerpoint/2010/main" val="2591297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18A063-AB74-B24F-8A39-E443B191A00B}" type="slidenum">
              <a:rPr lang="en-US"/>
              <a:pPr>
                <a:defRPr/>
              </a:pPr>
              <a:t>‹#›</a:t>
            </a:fld>
            <a:endParaRPr lang="en-US"/>
          </a:p>
        </p:txBody>
      </p:sp>
    </p:spTree>
    <p:extLst>
      <p:ext uri="{BB962C8B-B14F-4D97-AF65-F5344CB8AC3E}">
        <p14:creationId xmlns:p14="http://schemas.microsoft.com/office/powerpoint/2010/main" val="3559481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bwMode="auto">
          <a:xfrm>
            <a:off x="2286000" y="457200"/>
            <a:ext cx="61722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3379" name="Rectangle 3"/>
          <p:cNvSpPr>
            <a:spLocks noGrp="1" noChangeArrowheads="1"/>
          </p:cNvSpPr>
          <p:nvPr>
            <p:ph type="body" idx="1"/>
          </p:nvPr>
        </p:nvSpPr>
        <p:spPr bwMode="auto">
          <a:xfrm>
            <a:off x="2362200" y="1981200"/>
            <a:ext cx="60960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33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6133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6133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14C521D7-F814-D442-9013-52613E5AA3F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hf sldNum="0" hdr="0"/>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2pPr>
      <a:lvl3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3pPr>
      <a:lvl4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4pPr>
      <a:lvl5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5pPr>
      <a:lvl6pPr marL="457200" algn="r" rtl="0" fontAlgn="base">
        <a:spcBef>
          <a:spcPct val="0"/>
        </a:spcBef>
        <a:spcAft>
          <a:spcPct val="0"/>
        </a:spcAft>
        <a:defRPr sz="4400" i="1">
          <a:solidFill>
            <a:schemeClr val="tx2"/>
          </a:solidFill>
          <a:latin typeface="Tahoma" charset="-52"/>
          <a:ea typeface="ＭＳ Ｐゴシック" charset="-128"/>
          <a:cs typeface="ＭＳ Ｐゴシック" charset="-128"/>
        </a:defRPr>
      </a:lvl6pPr>
      <a:lvl7pPr marL="914400" algn="r" rtl="0" fontAlgn="base">
        <a:spcBef>
          <a:spcPct val="0"/>
        </a:spcBef>
        <a:spcAft>
          <a:spcPct val="0"/>
        </a:spcAft>
        <a:defRPr sz="4400" i="1">
          <a:solidFill>
            <a:schemeClr val="tx2"/>
          </a:solidFill>
          <a:latin typeface="Tahoma" charset="-52"/>
          <a:ea typeface="ＭＳ Ｐゴシック" charset="-128"/>
          <a:cs typeface="ＭＳ Ｐゴシック" charset="-128"/>
        </a:defRPr>
      </a:lvl7pPr>
      <a:lvl8pPr marL="1371600" algn="r" rtl="0" fontAlgn="base">
        <a:spcBef>
          <a:spcPct val="0"/>
        </a:spcBef>
        <a:spcAft>
          <a:spcPct val="0"/>
        </a:spcAft>
        <a:defRPr sz="4400" i="1">
          <a:solidFill>
            <a:schemeClr val="tx2"/>
          </a:solidFill>
          <a:latin typeface="Tahoma" charset="-52"/>
          <a:ea typeface="ＭＳ Ｐゴシック" charset="-128"/>
          <a:cs typeface="ＭＳ Ｐゴシック" charset="-128"/>
        </a:defRPr>
      </a:lvl8pPr>
      <a:lvl9pPr marL="1828800" algn="r" rtl="0" fontAlgn="base">
        <a:spcBef>
          <a:spcPct val="0"/>
        </a:spcBef>
        <a:spcAft>
          <a:spcPct val="0"/>
        </a:spcAft>
        <a:defRPr sz="4400" i="1">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Font typeface="Monotype Sorts" charset="2"/>
        <a:buChar char="F"/>
        <a:defRPr sz="2000">
          <a:solidFill>
            <a:schemeClr val="tx1"/>
          </a:solidFill>
          <a:latin typeface="+mn-lt"/>
          <a:ea typeface="+mn-ea"/>
        </a:defRPr>
      </a:lvl6pPr>
      <a:lvl7pPr marL="2971800" indent="-228600" algn="l" rtl="0" fontAlgn="base">
        <a:spcBef>
          <a:spcPct val="20000"/>
        </a:spcBef>
        <a:spcAft>
          <a:spcPct val="0"/>
        </a:spcAft>
        <a:buFont typeface="Monotype Sorts" charset="2"/>
        <a:buChar char="F"/>
        <a:defRPr sz="2000">
          <a:solidFill>
            <a:schemeClr val="tx1"/>
          </a:solidFill>
          <a:latin typeface="+mn-lt"/>
          <a:ea typeface="+mn-ea"/>
        </a:defRPr>
      </a:lvl7pPr>
      <a:lvl8pPr marL="3429000" indent="-228600" algn="l" rtl="0" fontAlgn="base">
        <a:spcBef>
          <a:spcPct val="20000"/>
        </a:spcBef>
        <a:spcAft>
          <a:spcPct val="0"/>
        </a:spcAft>
        <a:buFont typeface="Monotype Sorts" charset="2"/>
        <a:buChar char="F"/>
        <a:defRPr sz="2000">
          <a:solidFill>
            <a:schemeClr val="tx1"/>
          </a:solidFill>
          <a:latin typeface="+mn-lt"/>
          <a:ea typeface="+mn-ea"/>
        </a:defRPr>
      </a:lvl8pPr>
      <a:lvl9pPr marL="3886200" indent="-228600" algn="l" rtl="0" fontAlgn="base">
        <a:spcBef>
          <a:spcPct val="20000"/>
        </a:spcBef>
        <a:spcAft>
          <a:spcPct val="0"/>
        </a:spcAft>
        <a:buFont typeface="Monotype Sorts" charset="2"/>
        <a:buChar char="F"/>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A26D787-D34F-C141-99CF-76F67BFC51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6350" y="6350"/>
            <a:ext cx="9118600" cy="6832600"/>
            <a:chOff x="4" y="4"/>
            <a:chExt cx="5744" cy="4304"/>
          </a:xfrm>
        </p:grpSpPr>
        <p:sp>
          <p:nvSpPr>
            <p:cNvPr id="25605"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25606" name="Group 4"/>
            <p:cNvGrpSpPr>
              <a:grpSpLocks/>
            </p:cNvGrpSpPr>
            <p:nvPr/>
          </p:nvGrpSpPr>
          <p:grpSpPr bwMode="auto">
            <a:xfrm>
              <a:off x="288" y="225"/>
              <a:ext cx="5185" cy="3895"/>
              <a:chOff x="288" y="225"/>
              <a:chExt cx="5185" cy="3895"/>
            </a:xfrm>
          </p:grpSpPr>
          <p:sp>
            <p:nvSpPr>
              <p:cNvPr id="25607"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25608" name="Group 6"/>
              <p:cNvGrpSpPr>
                <a:grpSpLocks/>
              </p:cNvGrpSpPr>
              <p:nvPr/>
            </p:nvGrpSpPr>
            <p:grpSpPr bwMode="auto">
              <a:xfrm>
                <a:off x="288" y="231"/>
                <a:ext cx="86" cy="3889"/>
                <a:chOff x="288" y="231"/>
                <a:chExt cx="86" cy="3889"/>
              </a:xfrm>
            </p:grpSpPr>
            <p:sp>
              <p:nvSpPr>
                <p:cNvPr id="25614"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5615"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25609" name="Group 9"/>
              <p:cNvGrpSpPr>
                <a:grpSpLocks/>
              </p:cNvGrpSpPr>
              <p:nvPr/>
            </p:nvGrpSpPr>
            <p:grpSpPr bwMode="auto">
              <a:xfrm>
                <a:off x="5386" y="225"/>
                <a:ext cx="87" cy="3886"/>
                <a:chOff x="5386" y="225"/>
                <a:chExt cx="87" cy="3886"/>
              </a:xfrm>
            </p:grpSpPr>
            <p:sp>
              <p:nvSpPr>
                <p:cNvPr id="25612"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5613"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25610"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5611"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128718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28718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23"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mn-cs"/>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mn-cs"/>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DC17C31F-9ECC-F045-9B0A-3CA37D59069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24" r:id="rId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274"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54284"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54285"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54286"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986DCA3E-E8BE-2F4A-A8DF-80D86986BC6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ctrTitle"/>
          </p:nvPr>
        </p:nvSpPr>
        <p:spPr>
          <a:xfrm>
            <a:off x="609600" y="3505200"/>
            <a:ext cx="8153400" cy="1143000"/>
          </a:xfrm>
          <a:noFill/>
        </p:spPr>
        <p:txBody>
          <a:bodyPr/>
          <a:lstStyle/>
          <a:p>
            <a:pPr eaLnBrk="1" hangingPunct="1"/>
            <a:r>
              <a:rPr lang="en-US" sz="6600" b="1" u="sng">
                <a:solidFill>
                  <a:schemeClr val="bg1"/>
                </a:solidFill>
                <a:latin typeface="Arial" charset="0"/>
                <a:ea typeface="ＭＳ Ｐゴシック" charset="0"/>
                <a:cs typeface="ＭＳ Ｐゴシック" charset="0"/>
              </a:rPr>
              <a:t>Illustrating to Apply</a:t>
            </a:r>
            <a:endParaRPr lang="en-US">
              <a:solidFill>
                <a:schemeClr val="bg1"/>
              </a:solidFill>
              <a:latin typeface="Arial" charset="0"/>
              <a:ea typeface="ＭＳ Ｐゴシック" charset="0"/>
              <a:cs typeface="ＭＳ Ｐゴシック" charset="0"/>
            </a:endParaRPr>
          </a:p>
        </p:txBody>
      </p:sp>
      <p:sp>
        <p:nvSpPr>
          <p:cNvPr id="29698" name="Rectangle 3"/>
          <p:cNvSpPr>
            <a:spLocks noGrp="1" noChangeArrowheads="1"/>
          </p:cNvSpPr>
          <p:nvPr>
            <p:ph type="subTitle" idx="1"/>
          </p:nvPr>
        </p:nvSpPr>
        <p:spPr>
          <a:xfrm>
            <a:off x="1371600" y="4648200"/>
            <a:ext cx="6400800" cy="1752600"/>
          </a:xfrm>
        </p:spPr>
        <p:txBody>
          <a:bodyPr/>
          <a:lstStyle/>
          <a:p>
            <a:pPr eaLnBrk="1" hangingPunct="1"/>
            <a:r>
              <a:rPr lang="en-US" sz="4400" b="1" i="1">
                <a:solidFill>
                  <a:schemeClr val="bg1"/>
                </a:solidFill>
                <a:latin typeface="Arial" charset="0"/>
                <a:ea typeface="ＭＳ Ｐゴシック" charset="0"/>
                <a:cs typeface="ＭＳ Ｐゴシック" charset="0"/>
              </a:rPr>
              <a:t>Where God's Word Shows Up in Real Life</a:t>
            </a:r>
            <a:endParaRPr lang="en-US" sz="4000" b="1">
              <a:solidFill>
                <a:schemeClr val="bg1"/>
              </a:solidFill>
              <a:latin typeface="Arial" charset="0"/>
              <a:ea typeface="ＭＳ Ｐゴシック" charset="0"/>
              <a:cs typeface="ＭＳ Ｐゴシック" charset="0"/>
            </a:endParaRPr>
          </a:p>
        </p:txBody>
      </p:sp>
      <p:pic>
        <p:nvPicPr>
          <p:cNvPr id="29699" name="Picture 4" descr="Rob_Crowd_Jan_2004_J"/>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33600" y="0"/>
            <a:ext cx="45720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642F7C6-EADB-6741-433F-5151DD3A19E4}"/>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6"/>
          <p:cNvSpPr>
            <a:spLocks noChangeArrowheads="1"/>
          </p:cNvSpPr>
          <p:nvPr/>
        </p:nvSpPr>
        <p:spPr bwMode="auto">
          <a:xfrm>
            <a:off x="7235825" y="1989138"/>
            <a:ext cx="1512888" cy="3816350"/>
          </a:xfrm>
          <a:prstGeom prst="rect">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nvGrpSpPr>
          <p:cNvPr id="48130" name="Group 20"/>
          <p:cNvGrpSpPr>
            <a:grpSpLocks/>
          </p:cNvGrpSpPr>
          <p:nvPr/>
        </p:nvGrpSpPr>
        <p:grpSpPr bwMode="auto">
          <a:xfrm>
            <a:off x="5508625" y="1989138"/>
            <a:ext cx="1871663" cy="3816350"/>
            <a:chOff x="179512" y="1988840"/>
            <a:chExt cx="1872208" cy="3816424"/>
          </a:xfrm>
        </p:grpSpPr>
        <p:sp>
          <p:nvSpPr>
            <p:cNvPr id="48148" name="Right Arrow 21"/>
            <p:cNvSpPr>
              <a:spLocks noChangeArrowheads="1"/>
            </p:cNvSpPr>
            <p:nvPr/>
          </p:nvSpPr>
          <p:spPr bwMode="auto">
            <a:xfrm>
              <a:off x="1619672" y="3284984"/>
              <a:ext cx="432048" cy="1080120"/>
            </a:xfrm>
            <a:prstGeom prst="rightArrow">
              <a:avLst>
                <a:gd name="adj1" fmla="val 50000"/>
                <a:gd name="adj2" fmla="val 50000"/>
              </a:avLst>
            </a:prstGeom>
            <a:solidFill>
              <a:schemeClr val="accent1"/>
            </a:solidFill>
            <a:ln w="9525">
              <a:solidFill>
                <a:schemeClr val="tx1"/>
              </a:solidFill>
              <a:round/>
              <a:headEnd/>
              <a:tailEnd/>
            </a:ln>
          </p:spPr>
          <p:txBody>
            <a:bodyPr/>
            <a:lstStyle/>
            <a:p>
              <a:endParaRPr lang="en-US"/>
            </a:p>
          </p:txBody>
        </p:sp>
        <p:sp>
          <p:nvSpPr>
            <p:cNvPr id="48149" name="Rectangle 22"/>
            <p:cNvSpPr>
              <a:spLocks noChangeArrowheads="1"/>
            </p:cNvSpPr>
            <p:nvPr/>
          </p:nvSpPr>
          <p:spPr bwMode="auto">
            <a:xfrm>
              <a:off x="179512" y="1988840"/>
              <a:ext cx="1512168" cy="3816424"/>
            </a:xfrm>
            <a:prstGeom prst="rect">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48131" name="Group 17"/>
          <p:cNvGrpSpPr>
            <a:grpSpLocks/>
          </p:cNvGrpSpPr>
          <p:nvPr/>
        </p:nvGrpSpPr>
        <p:grpSpPr bwMode="auto">
          <a:xfrm>
            <a:off x="3779838" y="1989138"/>
            <a:ext cx="1871662" cy="3816350"/>
            <a:chOff x="179512" y="1988840"/>
            <a:chExt cx="1872208" cy="3816424"/>
          </a:xfrm>
        </p:grpSpPr>
        <p:sp>
          <p:nvSpPr>
            <p:cNvPr id="48146" name="Right Arrow 18"/>
            <p:cNvSpPr>
              <a:spLocks noChangeArrowheads="1"/>
            </p:cNvSpPr>
            <p:nvPr/>
          </p:nvSpPr>
          <p:spPr bwMode="auto">
            <a:xfrm>
              <a:off x="1619672" y="3284984"/>
              <a:ext cx="432048" cy="1080120"/>
            </a:xfrm>
            <a:prstGeom prst="rightArrow">
              <a:avLst>
                <a:gd name="adj1" fmla="val 50000"/>
                <a:gd name="adj2" fmla="val 50000"/>
              </a:avLst>
            </a:prstGeom>
            <a:solidFill>
              <a:schemeClr val="accent1"/>
            </a:solidFill>
            <a:ln w="9525">
              <a:solidFill>
                <a:schemeClr val="tx1"/>
              </a:solidFill>
              <a:round/>
              <a:headEnd/>
              <a:tailEnd/>
            </a:ln>
          </p:spPr>
          <p:txBody>
            <a:bodyPr/>
            <a:lstStyle/>
            <a:p>
              <a:endParaRPr lang="en-US"/>
            </a:p>
          </p:txBody>
        </p:sp>
        <p:sp>
          <p:nvSpPr>
            <p:cNvPr id="48147" name="Rectangle 19"/>
            <p:cNvSpPr>
              <a:spLocks noChangeArrowheads="1"/>
            </p:cNvSpPr>
            <p:nvPr/>
          </p:nvSpPr>
          <p:spPr bwMode="auto">
            <a:xfrm>
              <a:off x="179512" y="1988840"/>
              <a:ext cx="1512168" cy="3816424"/>
            </a:xfrm>
            <a:prstGeom prst="rect">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48132" name="Group 14"/>
          <p:cNvGrpSpPr>
            <a:grpSpLocks/>
          </p:cNvGrpSpPr>
          <p:nvPr/>
        </p:nvGrpSpPr>
        <p:grpSpPr bwMode="auto">
          <a:xfrm>
            <a:off x="2051050" y="1989138"/>
            <a:ext cx="1873250" cy="3816350"/>
            <a:chOff x="179512" y="1988840"/>
            <a:chExt cx="1872208" cy="3816424"/>
          </a:xfrm>
        </p:grpSpPr>
        <p:sp>
          <p:nvSpPr>
            <p:cNvPr id="48144" name="Right Arrow 15"/>
            <p:cNvSpPr>
              <a:spLocks noChangeArrowheads="1"/>
            </p:cNvSpPr>
            <p:nvPr/>
          </p:nvSpPr>
          <p:spPr bwMode="auto">
            <a:xfrm>
              <a:off x="1619672" y="3284984"/>
              <a:ext cx="432048" cy="1080120"/>
            </a:xfrm>
            <a:prstGeom prst="rightArrow">
              <a:avLst>
                <a:gd name="adj1" fmla="val 50000"/>
                <a:gd name="adj2" fmla="val 50000"/>
              </a:avLst>
            </a:prstGeom>
            <a:solidFill>
              <a:schemeClr val="accent1"/>
            </a:solidFill>
            <a:ln w="9525">
              <a:solidFill>
                <a:schemeClr val="tx1"/>
              </a:solidFill>
              <a:round/>
              <a:headEnd/>
              <a:tailEnd/>
            </a:ln>
          </p:spPr>
          <p:txBody>
            <a:bodyPr/>
            <a:lstStyle/>
            <a:p>
              <a:endParaRPr lang="en-US"/>
            </a:p>
          </p:txBody>
        </p:sp>
        <p:sp>
          <p:nvSpPr>
            <p:cNvPr id="48145" name="Rectangle 16"/>
            <p:cNvSpPr>
              <a:spLocks noChangeArrowheads="1"/>
            </p:cNvSpPr>
            <p:nvPr/>
          </p:nvSpPr>
          <p:spPr bwMode="auto">
            <a:xfrm>
              <a:off x="179512" y="1988840"/>
              <a:ext cx="1512168" cy="3816424"/>
            </a:xfrm>
            <a:prstGeom prst="rect">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48133" name="Title 1"/>
          <p:cNvSpPr>
            <a:spLocks noGrp="1"/>
          </p:cNvSpPr>
          <p:nvPr>
            <p:ph type="title"/>
          </p:nvPr>
        </p:nvSpPr>
        <p:spPr>
          <a:xfrm>
            <a:off x="457200" y="44450"/>
            <a:ext cx="8229600" cy="922338"/>
          </a:xfrm>
        </p:spPr>
        <p:txBody>
          <a:bodyPr/>
          <a:lstStyle/>
          <a:p>
            <a:r>
              <a:rPr lang="en-US" b="1">
                <a:solidFill>
                  <a:srgbClr val="FFFFFF"/>
                </a:solidFill>
                <a:latin typeface="Arial" charset="0"/>
                <a:ea typeface="ＭＳ Ｐゴシック" charset="0"/>
                <a:cs typeface="ＭＳ Ｐゴシック" charset="0"/>
              </a:rPr>
              <a:t>Application Method</a:t>
            </a:r>
          </a:p>
        </p:txBody>
      </p:sp>
      <p:sp>
        <p:nvSpPr>
          <p:cNvPr id="48134" name="Text Box 4"/>
          <p:cNvSpPr txBox="1">
            <a:spLocks noChangeArrowheads="1"/>
          </p:cNvSpPr>
          <p:nvPr/>
        </p:nvSpPr>
        <p:spPr bwMode="auto">
          <a:xfrm>
            <a:off x="8532813"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54</a:t>
            </a:r>
          </a:p>
        </p:txBody>
      </p:sp>
      <p:sp>
        <p:nvSpPr>
          <p:cNvPr id="31" name="Rectangle 2"/>
          <p:cNvSpPr txBox="1">
            <a:spLocks noChangeArrowheads="1"/>
          </p:cNvSpPr>
          <p:nvPr/>
        </p:nvSpPr>
        <p:spPr bwMode="auto">
          <a:xfrm>
            <a:off x="0" y="6353944"/>
            <a:ext cx="9144000"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sz="1800" b="1" kern="0" dirty="0">
                <a:solidFill>
                  <a:srgbClr val="FFFFFF"/>
                </a:solidFill>
                <a:effectLst>
                  <a:glow rad="254000">
                    <a:srgbClr val="000000">
                      <a:alpha val="84000"/>
                    </a:srgbClr>
                  </a:glow>
                </a:effectLst>
                <a:latin typeface="Tahoma"/>
                <a:ea typeface="ＭＳ Ｐゴシック"/>
                <a:cs typeface="ＭＳ Ｐゴシック"/>
              </a:rPr>
              <a:t>Source: Bruce Wilkinson, </a:t>
            </a:r>
            <a:r>
              <a:rPr lang="en-US" sz="1800" b="1" i="1" kern="0" dirty="0">
                <a:solidFill>
                  <a:srgbClr val="FFFFFF"/>
                </a:solidFill>
                <a:effectLst>
                  <a:glow rad="254000">
                    <a:srgbClr val="000000">
                      <a:alpha val="84000"/>
                    </a:srgbClr>
                  </a:glow>
                </a:effectLst>
                <a:latin typeface="Tahoma"/>
                <a:ea typeface="ＭＳ Ｐゴシック"/>
                <a:cs typeface="ＭＳ Ｐゴシック"/>
              </a:rPr>
              <a:t>7 Laws of the Learner</a:t>
            </a:r>
            <a:r>
              <a:rPr lang="en-US" sz="1800" b="1" kern="0" dirty="0">
                <a:solidFill>
                  <a:srgbClr val="FFFFFF"/>
                </a:solidFill>
                <a:effectLst>
                  <a:glow rad="254000">
                    <a:srgbClr val="000000">
                      <a:alpha val="84000"/>
                    </a:srgbClr>
                  </a:glow>
                </a:effectLst>
                <a:latin typeface="Tahoma"/>
                <a:ea typeface="ＭＳ Ｐゴシック"/>
                <a:cs typeface="ＭＳ Ｐゴシック"/>
              </a:rPr>
              <a:t> (Walk Thru The Bible)</a:t>
            </a:r>
          </a:p>
        </p:txBody>
      </p:sp>
      <p:sp>
        <p:nvSpPr>
          <p:cNvPr id="6" name="Rectangle 2"/>
          <p:cNvSpPr txBox="1">
            <a:spLocks noChangeArrowheads="1"/>
          </p:cNvSpPr>
          <p:nvPr/>
        </p:nvSpPr>
        <p:spPr bwMode="auto">
          <a:xfrm rot="1227898">
            <a:off x="1915583" y="2188703"/>
            <a:ext cx="1728192" cy="3240360"/>
          </a:xfrm>
          <a:prstGeom prst="rect">
            <a:avLst/>
          </a:prstGeom>
          <a:noFill/>
          <a:ln w="9525">
            <a:noFill/>
            <a:miter lim="800000"/>
            <a:headEnd/>
            <a:tailEnd/>
          </a:ln>
          <a:effectLst/>
        </p:spPr>
        <p:txBody>
          <a:bodyPr vert="vert270" anchor="ctr"/>
          <a:lstStyle/>
          <a:p>
            <a:pPr algn="ctr" eaLnBrk="1" fontAlgn="auto" hangingPunct="1">
              <a:spcBef>
                <a:spcPts val="0"/>
              </a:spcBef>
              <a:spcAft>
                <a:spcPts val="0"/>
              </a:spcAft>
              <a:defRPr/>
            </a:pPr>
            <a:r>
              <a:rPr lang="en-US" sz="4000" b="1" kern="0" dirty="0">
                <a:latin typeface="Tahoma"/>
                <a:ea typeface="ＭＳ Ｐゴシック"/>
                <a:cs typeface="Tahoma"/>
              </a:rPr>
              <a:t>Distill</a:t>
            </a:r>
          </a:p>
        </p:txBody>
      </p:sp>
      <p:sp>
        <p:nvSpPr>
          <p:cNvPr id="7" name="Rectangle 2"/>
          <p:cNvSpPr txBox="1">
            <a:spLocks noChangeArrowheads="1"/>
          </p:cNvSpPr>
          <p:nvPr/>
        </p:nvSpPr>
        <p:spPr bwMode="auto">
          <a:xfrm rot="1227898">
            <a:off x="3643775" y="2188703"/>
            <a:ext cx="1728192" cy="3240360"/>
          </a:xfrm>
          <a:prstGeom prst="rect">
            <a:avLst/>
          </a:prstGeom>
          <a:noFill/>
          <a:ln w="9525">
            <a:noFill/>
            <a:miter lim="800000"/>
            <a:headEnd/>
            <a:tailEnd/>
          </a:ln>
          <a:effectLst/>
        </p:spPr>
        <p:txBody>
          <a:bodyPr vert="vert270" anchor="ctr"/>
          <a:lstStyle/>
          <a:p>
            <a:pPr algn="ctr" eaLnBrk="1" fontAlgn="auto" hangingPunct="1">
              <a:spcBef>
                <a:spcPts val="0"/>
              </a:spcBef>
              <a:spcAft>
                <a:spcPts val="0"/>
              </a:spcAft>
              <a:defRPr/>
            </a:pPr>
            <a:r>
              <a:rPr lang="en-US" sz="4000" b="1" kern="0" dirty="0">
                <a:latin typeface="Tahoma"/>
                <a:ea typeface="ＭＳ Ｐゴシック"/>
                <a:cs typeface="Tahoma"/>
              </a:rPr>
              <a:t>Personalize</a:t>
            </a:r>
          </a:p>
        </p:txBody>
      </p:sp>
      <p:sp>
        <p:nvSpPr>
          <p:cNvPr id="8" name="Rectangle 2"/>
          <p:cNvSpPr txBox="1">
            <a:spLocks noChangeArrowheads="1"/>
          </p:cNvSpPr>
          <p:nvPr/>
        </p:nvSpPr>
        <p:spPr bwMode="auto">
          <a:xfrm rot="1227898">
            <a:off x="5371967" y="2188703"/>
            <a:ext cx="1728192" cy="3240360"/>
          </a:xfrm>
          <a:prstGeom prst="rect">
            <a:avLst/>
          </a:prstGeom>
          <a:noFill/>
          <a:ln w="9525">
            <a:noFill/>
            <a:miter lim="800000"/>
            <a:headEnd/>
            <a:tailEnd/>
          </a:ln>
          <a:effectLst/>
        </p:spPr>
        <p:txBody>
          <a:bodyPr vert="vert270" anchor="ctr"/>
          <a:lstStyle/>
          <a:p>
            <a:pPr algn="ctr" eaLnBrk="1" fontAlgn="auto" hangingPunct="1">
              <a:spcBef>
                <a:spcPts val="0"/>
              </a:spcBef>
              <a:spcAft>
                <a:spcPts val="0"/>
              </a:spcAft>
              <a:defRPr/>
            </a:pPr>
            <a:r>
              <a:rPr lang="en-US" sz="4000" b="1" kern="0" dirty="0">
                <a:latin typeface="Tahoma"/>
                <a:ea typeface="ＭＳ Ｐゴシック"/>
                <a:cs typeface="Tahoma"/>
              </a:rPr>
              <a:t>Persuade</a:t>
            </a:r>
          </a:p>
        </p:txBody>
      </p:sp>
      <p:sp>
        <p:nvSpPr>
          <p:cNvPr id="9" name="Rectangle 2"/>
          <p:cNvSpPr txBox="1">
            <a:spLocks noChangeArrowheads="1"/>
          </p:cNvSpPr>
          <p:nvPr/>
        </p:nvSpPr>
        <p:spPr bwMode="auto">
          <a:xfrm rot="1227898">
            <a:off x="7100159" y="2188703"/>
            <a:ext cx="1728192" cy="3240360"/>
          </a:xfrm>
          <a:prstGeom prst="rect">
            <a:avLst/>
          </a:prstGeom>
          <a:noFill/>
          <a:ln w="9525">
            <a:noFill/>
            <a:miter lim="800000"/>
            <a:headEnd/>
            <a:tailEnd/>
          </a:ln>
          <a:effectLst/>
        </p:spPr>
        <p:txBody>
          <a:bodyPr vert="vert270" anchor="ctr"/>
          <a:lstStyle/>
          <a:p>
            <a:pPr algn="ctr" eaLnBrk="1" fontAlgn="auto" hangingPunct="1">
              <a:spcBef>
                <a:spcPts val="0"/>
              </a:spcBef>
              <a:spcAft>
                <a:spcPts val="0"/>
              </a:spcAft>
              <a:defRPr/>
            </a:pPr>
            <a:r>
              <a:rPr lang="en-US" sz="4000" b="1" kern="0" dirty="0">
                <a:latin typeface="Tahoma"/>
                <a:ea typeface="ＭＳ Ｐゴシック"/>
                <a:cs typeface="Tahoma"/>
              </a:rPr>
              <a:t>Evaluate</a:t>
            </a:r>
          </a:p>
        </p:txBody>
      </p:sp>
      <p:grpSp>
        <p:nvGrpSpPr>
          <p:cNvPr id="48140" name="Group 10"/>
          <p:cNvGrpSpPr>
            <a:grpSpLocks/>
          </p:cNvGrpSpPr>
          <p:nvPr/>
        </p:nvGrpSpPr>
        <p:grpSpPr bwMode="auto">
          <a:xfrm>
            <a:off x="323850" y="1989138"/>
            <a:ext cx="1871663" cy="3816350"/>
            <a:chOff x="179512" y="1988840"/>
            <a:chExt cx="1872208" cy="3816424"/>
          </a:xfrm>
        </p:grpSpPr>
        <p:sp>
          <p:nvSpPr>
            <p:cNvPr id="48142" name="Right Arrow 3"/>
            <p:cNvSpPr>
              <a:spLocks noChangeArrowheads="1"/>
            </p:cNvSpPr>
            <p:nvPr/>
          </p:nvSpPr>
          <p:spPr bwMode="auto">
            <a:xfrm>
              <a:off x="1619672" y="3284984"/>
              <a:ext cx="432048" cy="1080120"/>
            </a:xfrm>
            <a:prstGeom prst="rightArrow">
              <a:avLst>
                <a:gd name="adj1" fmla="val 50000"/>
                <a:gd name="adj2" fmla="val 50000"/>
              </a:avLst>
            </a:prstGeom>
            <a:solidFill>
              <a:schemeClr val="accent1"/>
            </a:solidFill>
            <a:ln w="9525">
              <a:solidFill>
                <a:schemeClr val="tx1"/>
              </a:solidFill>
              <a:round/>
              <a:headEnd/>
              <a:tailEnd/>
            </a:ln>
          </p:spPr>
          <p:txBody>
            <a:bodyPr/>
            <a:lstStyle/>
            <a:p>
              <a:endParaRPr lang="en-US"/>
            </a:p>
          </p:txBody>
        </p:sp>
        <p:sp>
          <p:nvSpPr>
            <p:cNvPr id="48143" name="Rectangle 2"/>
            <p:cNvSpPr>
              <a:spLocks noChangeArrowheads="1"/>
            </p:cNvSpPr>
            <p:nvPr/>
          </p:nvSpPr>
          <p:spPr bwMode="auto">
            <a:xfrm>
              <a:off x="179512" y="1988840"/>
              <a:ext cx="1512168" cy="3816424"/>
            </a:xfrm>
            <a:prstGeom prst="rect">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12" name="Rectangle 2"/>
          <p:cNvSpPr txBox="1">
            <a:spLocks noChangeArrowheads="1"/>
          </p:cNvSpPr>
          <p:nvPr/>
        </p:nvSpPr>
        <p:spPr bwMode="auto">
          <a:xfrm rot="1227898">
            <a:off x="187391" y="2116695"/>
            <a:ext cx="1728192" cy="3240360"/>
          </a:xfrm>
          <a:prstGeom prst="rect">
            <a:avLst/>
          </a:prstGeom>
          <a:noFill/>
          <a:ln w="9525">
            <a:noFill/>
            <a:miter lim="800000"/>
            <a:headEnd/>
            <a:tailEnd/>
          </a:ln>
          <a:effectLst/>
        </p:spPr>
        <p:txBody>
          <a:bodyPr vert="vert270" anchor="ctr"/>
          <a:lstStyle/>
          <a:p>
            <a:pPr algn="ctr" eaLnBrk="1" fontAlgn="auto" hangingPunct="1">
              <a:spcBef>
                <a:spcPts val="0"/>
              </a:spcBef>
              <a:spcAft>
                <a:spcPts val="0"/>
              </a:spcAft>
              <a:defRPr/>
            </a:pPr>
            <a:r>
              <a:rPr lang="en-US" sz="4000" b="1" kern="0" dirty="0">
                <a:latin typeface="Tahoma"/>
                <a:ea typeface="ＭＳ Ｐゴシック"/>
                <a:cs typeface="Tahoma"/>
              </a:rPr>
              <a:t>Explain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p:cTn id="28"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 calcmode="lin" valueType="num">
                                      <p:cBhvr>
                                        <p:cTn id="35"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44450"/>
            <a:ext cx="8229600" cy="922338"/>
          </a:xfrm>
        </p:spPr>
        <p:txBody>
          <a:bodyPr/>
          <a:lstStyle/>
          <a:p>
            <a:r>
              <a:rPr lang="en-US" b="1">
                <a:solidFill>
                  <a:srgbClr val="FFFF00"/>
                </a:solidFill>
                <a:latin typeface="Arial" charset="0"/>
                <a:ea typeface="ＭＳ Ｐゴシック" charset="0"/>
                <a:cs typeface="ＭＳ Ｐゴシック" charset="0"/>
              </a:rPr>
              <a:t>Application Maximizers</a:t>
            </a:r>
          </a:p>
        </p:txBody>
      </p:sp>
      <p:sp>
        <p:nvSpPr>
          <p:cNvPr id="50178" name="Text Box 4"/>
          <p:cNvSpPr txBox="1">
            <a:spLocks noChangeArrowheads="1"/>
          </p:cNvSpPr>
          <p:nvPr/>
        </p:nvSpPr>
        <p:spPr bwMode="auto">
          <a:xfrm>
            <a:off x="8532813"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54</a:t>
            </a:r>
          </a:p>
        </p:txBody>
      </p:sp>
      <p:sp>
        <p:nvSpPr>
          <p:cNvPr id="31" name="Rectangle 2"/>
          <p:cNvSpPr txBox="1">
            <a:spLocks noChangeArrowheads="1"/>
          </p:cNvSpPr>
          <p:nvPr/>
        </p:nvSpPr>
        <p:spPr bwMode="auto">
          <a:xfrm>
            <a:off x="0" y="6353944"/>
            <a:ext cx="9144000"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sz="1800" b="1" kern="0" dirty="0">
                <a:solidFill>
                  <a:srgbClr val="FFFFFF"/>
                </a:solidFill>
                <a:effectLst>
                  <a:glow rad="254000">
                    <a:srgbClr val="000000">
                      <a:alpha val="84000"/>
                    </a:srgbClr>
                  </a:glow>
                </a:effectLst>
                <a:latin typeface="Tahoma"/>
                <a:ea typeface="ＭＳ Ｐゴシック"/>
                <a:cs typeface="ＭＳ Ｐゴシック"/>
              </a:rPr>
              <a:t>Source: Bruce Wilkinson, </a:t>
            </a:r>
            <a:r>
              <a:rPr lang="en-US" sz="1800" b="1" i="1" kern="0" dirty="0">
                <a:solidFill>
                  <a:srgbClr val="FFFFFF"/>
                </a:solidFill>
                <a:effectLst>
                  <a:glow rad="254000">
                    <a:srgbClr val="000000">
                      <a:alpha val="84000"/>
                    </a:srgbClr>
                  </a:glow>
                </a:effectLst>
                <a:latin typeface="Tahoma"/>
                <a:ea typeface="ＭＳ Ｐゴシック"/>
                <a:cs typeface="ＭＳ Ｐゴシック"/>
              </a:rPr>
              <a:t>7 Laws of the Learner</a:t>
            </a:r>
            <a:r>
              <a:rPr lang="en-US" sz="1800" b="1" kern="0" dirty="0">
                <a:solidFill>
                  <a:srgbClr val="FFFFFF"/>
                </a:solidFill>
                <a:effectLst>
                  <a:glow rad="254000">
                    <a:srgbClr val="000000">
                      <a:alpha val="84000"/>
                    </a:srgbClr>
                  </a:glow>
                </a:effectLst>
                <a:latin typeface="Tahoma"/>
                <a:ea typeface="ＭＳ Ｐゴシック"/>
                <a:cs typeface="ＭＳ Ｐゴシック"/>
              </a:rPr>
              <a:t> (Walk Thru The Bible)</a:t>
            </a:r>
          </a:p>
        </p:txBody>
      </p:sp>
      <p:sp>
        <p:nvSpPr>
          <p:cNvPr id="10" name="Rectangle 2"/>
          <p:cNvSpPr txBox="1">
            <a:spLocks noChangeArrowheads="1"/>
          </p:cNvSpPr>
          <p:nvPr/>
        </p:nvSpPr>
        <p:spPr bwMode="auto">
          <a:xfrm>
            <a:off x="179512" y="1124744"/>
            <a:ext cx="8892480" cy="5112568"/>
          </a:xfrm>
          <a:prstGeom prst="rect">
            <a:avLst/>
          </a:prstGeom>
          <a:solidFill>
            <a:srgbClr val="660066"/>
          </a:solidFill>
          <a:ln w="9525">
            <a:noFill/>
            <a:miter lim="800000"/>
            <a:headEnd/>
            <a:tailEnd/>
          </a:ln>
          <a:effectLst/>
        </p:spPr>
        <p:txBody>
          <a:bodyPr/>
          <a:lstStyle/>
          <a:p>
            <a:pPr marL="1909763" indent="-1909763" eaLnBrk="1" fontAlgn="auto" hangingPunct="1">
              <a:spcBef>
                <a:spcPts val="0"/>
              </a:spcBef>
              <a:spcAft>
                <a:spcPts val="0"/>
              </a:spcAft>
              <a:defRPr/>
            </a:pPr>
            <a:r>
              <a:rPr lang="en-US" b="1" kern="0" dirty="0" err="1">
                <a:solidFill>
                  <a:schemeClr val="bg1"/>
                </a:solidFill>
                <a:effectLst>
                  <a:glow rad="254000">
                    <a:srgbClr val="000000">
                      <a:alpha val="84000"/>
                    </a:srgbClr>
                  </a:glow>
                </a:effectLst>
                <a:latin typeface="Arial"/>
                <a:ea typeface="ＭＳ Ｐゴシック"/>
                <a:cs typeface="Arial"/>
              </a:rPr>
              <a:t>Maximizer</a:t>
            </a:r>
            <a:r>
              <a:rPr lang="en-US" b="1" kern="0" dirty="0">
                <a:solidFill>
                  <a:schemeClr val="bg1"/>
                </a:solidFill>
                <a:effectLst>
                  <a:glow rad="254000">
                    <a:srgbClr val="000000">
                      <a:alpha val="84000"/>
                    </a:srgbClr>
                  </a:glow>
                </a:effectLst>
                <a:latin typeface="Arial"/>
                <a:ea typeface="ＭＳ Ｐゴシック"/>
                <a:cs typeface="Arial"/>
              </a:rPr>
              <a:t> 1: Ask God to develop in you an </a:t>
            </a:r>
            <a:r>
              <a:rPr lang="en-US" b="1" kern="0" dirty="0">
                <a:solidFill>
                  <a:srgbClr val="FFFF00"/>
                </a:solidFill>
                <a:effectLst>
                  <a:glow rad="254000">
                    <a:srgbClr val="000000">
                      <a:alpha val="84000"/>
                    </a:srgbClr>
                  </a:glow>
                </a:effectLst>
                <a:latin typeface="Arial"/>
                <a:ea typeface="ＭＳ Ｐゴシック"/>
                <a:cs typeface="Arial"/>
              </a:rPr>
              <a:t>applier's</a:t>
            </a:r>
            <a:r>
              <a:rPr lang="en-US" b="1" kern="0" dirty="0">
                <a:solidFill>
                  <a:schemeClr val="bg1"/>
                </a:solidFill>
                <a:effectLst>
                  <a:glow rad="254000">
                    <a:srgbClr val="000000">
                      <a:alpha val="84000"/>
                    </a:srgbClr>
                  </a:glow>
                </a:effectLst>
                <a:latin typeface="Arial"/>
                <a:ea typeface="ＭＳ Ｐゴシック"/>
                <a:cs typeface="Arial"/>
              </a:rPr>
              <a:t> heart.</a:t>
            </a:r>
          </a:p>
          <a:p>
            <a:pPr marL="1909763" indent="-1909763" eaLnBrk="1" fontAlgn="auto" hangingPunct="1">
              <a:spcBef>
                <a:spcPts val="0"/>
              </a:spcBef>
              <a:spcAft>
                <a:spcPts val="0"/>
              </a:spcAft>
              <a:defRPr/>
            </a:pPr>
            <a:r>
              <a:rPr lang="en-US" b="1" kern="0" dirty="0" err="1">
                <a:solidFill>
                  <a:schemeClr val="bg1"/>
                </a:solidFill>
                <a:effectLst>
                  <a:glow rad="254000">
                    <a:srgbClr val="000000">
                      <a:alpha val="84000"/>
                    </a:srgbClr>
                  </a:glow>
                </a:effectLst>
                <a:latin typeface="Arial"/>
                <a:ea typeface="ＭＳ Ｐゴシック"/>
                <a:cs typeface="Arial"/>
              </a:rPr>
              <a:t>Maximizer</a:t>
            </a:r>
            <a:r>
              <a:rPr lang="en-US" b="1" kern="0" dirty="0">
                <a:solidFill>
                  <a:schemeClr val="bg1"/>
                </a:solidFill>
                <a:effectLst>
                  <a:glow rad="254000">
                    <a:srgbClr val="000000">
                      <a:alpha val="84000"/>
                    </a:srgbClr>
                  </a:glow>
                </a:effectLst>
                <a:latin typeface="Arial"/>
                <a:ea typeface="ＭＳ Ｐゴシック"/>
                <a:cs typeface="Arial"/>
              </a:rPr>
              <a:t> 2: Prepare applications in relation to your students' </a:t>
            </a:r>
            <a:r>
              <a:rPr lang="en-US" b="1" kern="0" dirty="0">
                <a:solidFill>
                  <a:srgbClr val="FFFF00"/>
                </a:solidFill>
                <a:effectLst>
                  <a:glow rad="254000">
                    <a:srgbClr val="000000">
                      <a:alpha val="84000"/>
                    </a:srgbClr>
                  </a:glow>
                </a:effectLst>
                <a:latin typeface="Arial"/>
                <a:ea typeface="ＭＳ Ｐゴシック"/>
                <a:cs typeface="Arial"/>
              </a:rPr>
              <a:t>needs</a:t>
            </a:r>
            <a:r>
              <a:rPr lang="en-US" b="1" kern="0" dirty="0">
                <a:solidFill>
                  <a:schemeClr val="bg1"/>
                </a:solidFill>
                <a:effectLst>
                  <a:glow rad="254000">
                    <a:srgbClr val="000000">
                      <a:alpha val="84000"/>
                    </a:srgbClr>
                  </a:glow>
                </a:effectLst>
                <a:latin typeface="Arial"/>
                <a:ea typeface="ＭＳ Ｐゴシック"/>
                <a:cs typeface="Arial"/>
              </a:rPr>
              <a:t>.</a:t>
            </a:r>
          </a:p>
          <a:p>
            <a:pPr marL="1909763" indent="-1909763" eaLnBrk="1" fontAlgn="auto" hangingPunct="1">
              <a:spcBef>
                <a:spcPts val="0"/>
              </a:spcBef>
              <a:spcAft>
                <a:spcPts val="0"/>
              </a:spcAft>
              <a:defRPr/>
            </a:pPr>
            <a:r>
              <a:rPr lang="en-US" b="1" kern="0" dirty="0" err="1">
                <a:solidFill>
                  <a:schemeClr val="bg1"/>
                </a:solidFill>
                <a:effectLst>
                  <a:glow rad="254000">
                    <a:srgbClr val="000000">
                      <a:alpha val="84000"/>
                    </a:srgbClr>
                  </a:glow>
                </a:effectLst>
                <a:latin typeface="Arial"/>
                <a:ea typeface="ＭＳ Ｐゴシック"/>
                <a:cs typeface="Arial"/>
              </a:rPr>
              <a:t>Maximizer</a:t>
            </a:r>
            <a:r>
              <a:rPr lang="en-US" b="1" kern="0" dirty="0">
                <a:solidFill>
                  <a:schemeClr val="bg1"/>
                </a:solidFill>
                <a:effectLst>
                  <a:glow rad="254000">
                    <a:srgbClr val="000000">
                      <a:alpha val="84000"/>
                    </a:srgbClr>
                  </a:glow>
                </a:effectLst>
                <a:latin typeface="Arial"/>
                <a:ea typeface="ＭＳ Ｐゴシック"/>
                <a:cs typeface="Arial"/>
              </a:rPr>
              <a:t> 3: Plan all parts of the lesson to </a:t>
            </a:r>
            <a:r>
              <a:rPr lang="en-US" b="1" kern="0" dirty="0">
                <a:solidFill>
                  <a:srgbClr val="FFFF00"/>
                </a:solidFill>
                <a:effectLst>
                  <a:glow rad="254000">
                    <a:srgbClr val="000000">
                      <a:alpha val="84000"/>
                    </a:srgbClr>
                  </a:glow>
                </a:effectLst>
                <a:latin typeface="Arial"/>
                <a:ea typeface="ＭＳ Ｐゴシック"/>
                <a:cs typeface="Arial"/>
              </a:rPr>
              <a:t>contribute</a:t>
            </a:r>
            <a:r>
              <a:rPr lang="en-US" b="1" kern="0" dirty="0">
                <a:solidFill>
                  <a:schemeClr val="bg1"/>
                </a:solidFill>
                <a:effectLst>
                  <a:glow rad="254000">
                    <a:srgbClr val="000000">
                      <a:alpha val="84000"/>
                    </a:srgbClr>
                  </a:glow>
                </a:effectLst>
                <a:latin typeface="Arial"/>
                <a:ea typeface="ＭＳ Ｐゴシック"/>
                <a:cs typeface="Arial"/>
              </a:rPr>
              <a:t> to the application.</a:t>
            </a:r>
          </a:p>
          <a:p>
            <a:pPr marL="1909763" indent="-1909763" eaLnBrk="1" fontAlgn="auto" hangingPunct="1">
              <a:spcBef>
                <a:spcPts val="0"/>
              </a:spcBef>
              <a:spcAft>
                <a:spcPts val="0"/>
              </a:spcAft>
              <a:defRPr/>
            </a:pPr>
            <a:r>
              <a:rPr lang="en-US" b="1" kern="0" dirty="0" err="1">
                <a:solidFill>
                  <a:schemeClr val="bg1"/>
                </a:solidFill>
                <a:effectLst>
                  <a:glow rad="254000">
                    <a:srgbClr val="000000">
                      <a:alpha val="84000"/>
                    </a:srgbClr>
                  </a:glow>
                </a:effectLst>
                <a:latin typeface="Arial"/>
                <a:ea typeface="ＭＳ Ｐゴシック"/>
                <a:cs typeface="Arial"/>
              </a:rPr>
              <a:t>Maximizer</a:t>
            </a:r>
            <a:r>
              <a:rPr lang="en-US" b="1" kern="0" dirty="0">
                <a:solidFill>
                  <a:schemeClr val="bg1"/>
                </a:solidFill>
                <a:effectLst>
                  <a:glow rad="254000">
                    <a:srgbClr val="000000">
                      <a:alpha val="84000"/>
                    </a:srgbClr>
                  </a:glow>
                </a:effectLst>
                <a:latin typeface="Arial"/>
                <a:ea typeface="ＭＳ Ｐゴシック"/>
                <a:cs typeface="Arial"/>
              </a:rPr>
              <a:t> 4: Lead your student beyond general applications to specific steps of obedience.</a:t>
            </a:r>
          </a:p>
          <a:p>
            <a:pPr marL="1909763" indent="-1909763" eaLnBrk="1" fontAlgn="auto" hangingPunct="1">
              <a:spcBef>
                <a:spcPts val="0"/>
              </a:spcBef>
              <a:spcAft>
                <a:spcPts val="0"/>
              </a:spcAft>
              <a:defRPr/>
            </a:pPr>
            <a:r>
              <a:rPr lang="en-US" b="1" kern="0" dirty="0" err="1">
                <a:solidFill>
                  <a:schemeClr val="bg1"/>
                </a:solidFill>
                <a:effectLst>
                  <a:glow rad="254000">
                    <a:srgbClr val="000000">
                      <a:alpha val="84000"/>
                    </a:srgbClr>
                  </a:glow>
                </a:effectLst>
                <a:latin typeface="Arial"/>
                <a:ea typeface="ＭＳ Ｐゴシック"/>
                <a:cs typeface="Arial"/>
              </a:rPr>
              <a:t>Maximizer</a:t>
            </a:r>
            <a:r>
              <a:rPr lang="en-US" b="1" kern="0" dirty="0">
                <a:solidFill>
                  <a:schemeClr val="bg1"/>
                </a:solidFill>
                <a:effectLst>
                  <a:glow rad="254000">
                    <a:srgbClr val="000000">
                      <a:alpha val="84000"/>
                    </a:srgbClr>
                  </a:glow>
                </a:effectLst>
                <a:latin typeface="Arial"/>
                <a:ea typeface="ＭＳ Ｐゴシック"/>
                <a:cs typeface="Arial"/>
              </a:rPr>
              <a:t> 5: Illustrate the application with Scripture, history, personal experience and </a:t>
            </a:r>
            <a:r>
              <a:rPr lang="en-US" b="1" kern="0" dirty="0">
                <a:solidFill>
                  <a:srgbClr val="FFFF00"/>
                </a:solidFill>
                <a:effectLst>
                  <a:glow rad="254000">
                    <a:srgbClr val="000000">
                      <a:alpha val="84000"/>
                    </a:srgbClr>
                  </a:glow>
                </a:effectLst>
                <a:latin typeface="Arial"/>
                <a:ea typeface="ＭＳ Ｐゴシック"/>
                <a:cs typeface="Arial"/>
              </a:rPr>
              <a:t>imagination.</a:t>
            </a:r>
          </a:p>
          <a:p>
            <a:pPr marL="1909763" indent="-1909763" eaLnBrk="1" fontAlgn="auto" hangingPunct="1">
              <a:spcBef>
                <a:spcPts val="0"/>
              </a:spcBef>
              <a:spcAft>
                <a:spcPts val="0"/>
              </a:spcAft>
              <a:defRPr/>
            </a:pPr>
            <a:r>
              <a:rPr lang="en-US" b="1" kern="0" dirty="0" err="1">
                <a:solidFill>
                  <a:schemeClr val="bg1"/>
                </a:solidFill>
                <a:effectLst>
                  <a:glow rad="254000">
                    <a:srgbClr val="000000">
                      <a:alpha val="84000"/>
                    </a:srgbClr>
                  </a:glow>
                </a:effectLst>
                <a:latin typeface="Arial"/>
                <a:ea typeface="ＭＳ Ｐゴシック"/>
                <a:cs typeface="Arial"/>
              </a:rPr>
              <a:t>Maximizer</a:t>
            </a:r>
            <a:r>
              <a:rPr lang="en-US" b="1" kern="0" dirty="0">
                <a:solidFill>
                  <a:schemeClr val="bg1"/>
                </a:solidFill>
                <a:effectLst>
                  <a:glow rad="254000">
                    <a:srgbClr val="000000">
                      <a:alpha val="84000"/>
                    </a:srgbClr>
                  </a:glow>
                </a:effectLst>
                <a:latin typeface="Arial"/>
                <a:ea typeface="ＭＳ Ｐゴシック"/>
                <a:cs typeface="Arial"/>
              </a:rPr>
              <a:t> 6: Employ an appropriate style when calling for </a:t>
            </a:r>
            <a:r>
              <a:rPr lang="en-US" b="1" kern="0" dirty="0">
                <a:solidFill>
                  <a:srgbClr val="FFFF00"/>
                </a:solidFill>
                <a:effectLst>
                  <a:glow rad="254000">
                    <a:srgbClr val="000000">
                      <a:alpha val="84000"/>
                    </a:srgbClr>
                  </a:glow>
                </a:effectLst>
                <a:latin typeface="Arial"/>
                <a:ea typeface="ＭＳ Ｐゴシック"/>
                <a:cs typeface="Arial"/>
              </a:rPr>
              <a:t>commitment</a:t>
            </a:r>
            <a:r>
              <a:rPr lang="en-US" b="1" kern="0" dirty="0">
                <a:solidFill>
                  <a:schemeClr val="bg1"/>
                </a:solidFill>
                <a:effectLst>
                  <a:glow rad="254000">
                    <a:srgbClr val="000000">
                      <a:alpha val="84000"/>
                    </a:srgbClr>
                  </a:glow>
                </a:effectLst>
                <a:latin typeface="Arial"/>
                <a:ea typeface="ＭＳ Ｐゴシック"/>
                <a:cs typeface="Arial"/>
              </a:rPr>
              <a:t>.</a:t>
            </a:r>
          </a:p>
          <a:p>
            <a:pPr marL="1909763" indent="-1909763" eaLnBrk="1" fontAlgn="auto" hangingPunct="1">
              <a:spcBef>
                <a:spcPts val="0"/>
              </a:spcBef>
              <a:spcAft>
                <a:spcPts val="0"/>
              </a:spcAft>
              <a:defRPr/>
            </a:pPr>
            <a:r>
              <a:rPr lang="en-US" b="1" kern="0" dirty="0" err="1">
                <a:solidFill>
                  <a:schemeClr val="bg1"/>
                </a:solidFill>
                <a:effectLst>
                  <a:glow rad="254000">
                    <a:srgbClr val="000000">
                      <a:alpha val="84000"/>
                    </a:srgbClr>
                  </a:glow>
                </a:effectLst>
                <a:latin typeface="Arial"/>
                <a:ea typeface="ＭＳ Ｐゴシック"/>
                <a:cs typeface="Arial"/>
              </a:rPr>
              <a:t>Maximizer</a:t>
            </a:r>
            <a:r>
              <a:rPr lang="en-US" b="1" kern="0" dirty="0">
                <a:solidFill>
                  <a:schemeClr val="bg1"/>
                </a:solidFill>
                <a:effectLst>
                  <a:glow rad="254000">
                    <a:srgbClr val="000000">
                      <a:alpha val="84000"/>
                    </a:srgbClr>
                  </a:glow>
                </a:effectLst>
                <a:latin typeface="Arial"/>
                <a:ea typeface="ＭＳ Ｐゴシック"/>
                <a:cs typeface="Arial"/>
              </a:rPr>
              <a:t> 7: Strengthen application with student </a:t>
            </a:r>
            <a:r>
              <a:rPr lang="en-US" b="1" kern="0" dirty="0">
                <a:solidFill>
                  <a:srgbClr val="FFFF00"/>
                </a:solidFill>
                <a:effectLst>
                  <a:glow rad="254000">
                    <a:srgbClr val="000000">
                      <a:alpha val="84000"/>
                    </a:srgbClr>
                  </a:glow>
                </a:effectLst>
                <a:latin typeface="Arial"/>
                <a:ea typeface="ＭＳ Ｐゴシック"/>
                <a:cs typeface="Arial"/>
              </a:rPr>
              <a:t>accountability</a:t>
            </a:r>
            <a:r>
              <a:rPr lang="en-US" b="1" kern="0" dirty="0">
                <a:solidFill>
                  <a:schemeClr val="bg1"/>
                </a:solidFill>
                <a:effectLst>
                  <a:glow rad="254000">
                    <a:srgbClr val="000000">
                      <a:alpha val="84000"/>
                    </a:srgbClr>
                  </a:glow>
                </a:effectLst>
                <a:latin typeface="Arial"/>
                <a:ea typeface="ＭＳ Ｐゴシック"/>
                <a:cs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Bible Study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775519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0" y="-609600"/>
            <a:ext cx="1905000" cy="792163"/>
          </a:xfrm>
          <a:noFill/>
        </p:spPr>
        <p:txBody>
          <a:bodyPr/>
          <a:lstStyle/>
          <a:p>
            <a:pPr eaLnBrk="1" hangingPunct="1"/>
            <a:r>
              <a:rPr lang="en-US" b="1">
                <a:solidFill>
                  <a:schemeClr val="tx1"/>
                </a:solidFill>
                <a:latin typeface="Arial" charset="0"/>
                <a:ea typeface="ＭＳ Ｐゴシック" charset="0"/>
                <a:cs typeface="ＭＳ Ｐゴシック" charset="0"/>
              </a:rPr>
              <a:t>Black</a:t>
            </a:r>
            <a:endParaRPr lang="en-US">
              <a:solidFill>
                <a:schemeClr val="bg1"/>
              </a:solidFill>
              <a:latin typeface="Arial" charset="0"/>
              <a:ea typeface="ＭＳ Ｐゴシック" charset="0"/>
              <a:cs typeface="ＭＳ Ｐゴシック"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8194" name="Rectangle 2"/>
          <p:cNvSpPr>
            <a:spLocks noGrp="1" noChangeArrowheads="1"/>
          </p:cNvSpPr>
          <p:nvPr>
            <p:ph type="ctrTitle"/>
          </p:nvPr>
        </p:nvSpPr>
        <p:spPr>
          <a:xfrm>
            <a:off x="609600" y="609600"/>
            <a:ext cx="8001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2800">
                <a:latin typeface="Arial" charset="0"/>
                <a:ea typeface="ＭＳ Ｐゴシック" charset="0"/>
                <a:cs typeface="Arial" charset="0"/>
              </a:rPr>
              <a:t>The </a:t>
            </a:r>
            <a:r>
              <a:rPr lang="en-US" sz="2800" i="1">
                <a:latin typeface="Arial" charset="0"/>
                <a:ea typeface="ＭＳ Ｐゴシック" charset="0"/>
                <a:cs typeface="Arial" charset="0"/>
              </a:rPr>
              <a:t>Preparing Expository Sermons</a:t>
            </a:r>
            <a:r>
              <a:rPr lang="en-US" sz="2800">
                <a:latin typeface="Arial" charset="0"/>
                <a:ea typeface="ＭＳ Ｐゴシック" charset="0"/>
                <a:cs typeface="Arial" charset="0"/>
              </a:rPr>
              <a:t> Process</a:t>
            </a:r>
          </a:p>
        </p:txBody>
      </p:sp>
      <p:sp>
        <p:nvSpPr>
          <p:cNvPr id="31747"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useBgFill="1">
        <p:nvSpPr>
          <p:cNvPr id="1288196" name="Rectangle 4"/>
          <p:cNvSpPr>
            <a:spLocks noChangeArrowheads="1"/>
          </p:cNvSpPr>
          <p:nvPr/>
        </p:nvSpPr>
        <p:spPr bwMode="auto">
          <a:xfrm>
            <a:off x="1000125" y="1447800"/>
            <a:ext cx="7305675" cy="304800"/>
          </a:xfrm>
          <a:prstGeom prst="rect">
            <a:avLst/>
          </a:prstGeom>
          <a:ln w="12700">
            <a:noFill/>
            <a:miter lim="800000"/>
            <a:headEnd/>
            <a:tailEnd/>
          </a:ln>
          <a:effectLst/>
        </p:spPr>
        <p:txBody>
          <a:bodyPr lIns="90487" tIns="44450" rIns="90487" bIns="44450" anchor="ctr"/>
          <a:lstStyle/>
          <a:p>
            <a:pPr algn="ctr">
              <a:defRPr/>
            </a:pPr>
            <a:r>
              <a:rPr lang="en-US" sz="1800" b="1">
                <a:solidFill>
                  <a:srgbClr val="FFFF00"/>
                </a:solidFill>
                <a:effectLst>
                  <a:outerShdw blurRad="38100" dist="38100" dir="2700000" algn="tl">
                    <a:srgbClr val="000000"/>
                  </a:outerShdw>
                </a:effectLst>
                <a:cs typeface="Arial" charset="0"/>
              </a:rPr>
              <a:t>Based on Ramesh Richard's text, </a:t>
            </a:r>
            <a:r>
              <a:rPr lang="en-US" sz="1800" b="1" i="1">
                <a:solidFill>
                  <a:srgbClr val="FFFF00"/>
                </a:solidFill>
                <a:effectLst>
                  <a:outerShdw blurRad="38100" dist="38100" dir="2700000" algn="tl">
                    <a:srgbClr val="000000"/>
                  </a:outerShdw>
                </a:effectLst>
                <a:cs typeface="Arial" charset="0"/>
              </a:rPr>
              <a:t>Preparing Expository Sermons</a:t>
            </a:r>
          </a:p>
        </p:txBody>
      </p:sp>
      <p:sp>
        <p:nvSpPr>
          <p:cNvPr id="1288197" name="Rectangle 5"/>
          <p:cNvSpPr>
            <a:spLocks noChangeArrowheads="1"/>
          </p:cNvSpPr>
          <p:nvPr/>
        </p:nvSpPr>
        <p:spPr bwMode="auto">
          <a:xfrm>
            <a:off x="2286000" y="5146675"/>
            <a:ext cx="1041400"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Study</a:t>
            </a:r>
          </a:p>
        </p:txBody>
      </p:sp>
      <p:sp>
        <p:nvSpPr>
          <p:cNvPr id="31750"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31751"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31752"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1" name="Rectangle 9"/>
          <p:cNvSpPr>
            <a:spLocks noChangeArrowheads="1"/>
          </p:cNvSpPr>
          <p:nvPr/>
        </p:nvSpPr>
        <p:spPr bwMode="auto">
          <a:xfrm>
            <a:off x="1995488" y="4419600"/>
            <a:ext cx="1550987"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Structure</a:t>
            </a:r>
          </a:p>
        </p:txBody>
      </p:sp>
      <p:sp>
        <p:nvSpPr>
          <p:cNvPr id="1288202" name="Rectangle 10"/>
          <p:cNvSpPr>
            <a:spLocks noChangeArrowheads="1"/>
          </p:cNvSpPr>
          <p:nvPr/>
        </p:nvSpPr>
        <p:spPr bwMode="auto">
          <a:xfrm>
            <a:off x="5929313" y="5181600"/>
            <a:ext cx="1209675"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Preach</a:t>
            </a:r>
          </a:p>
        </p:txBody>
      </p:sp>
      <p:sp>
        <p:nvSpPr>
          <p:cNvPr id="1288203" name="Rectangle 11"/>
          <p:cNvSpPr>
            <a:spLocks noChangeArrowheads="1"/>
          </p:cNvSpPr>
          <p:nvPr/>
        </p:nvSpPr>
        <p:spPr bwMode="auto">
          <a:xfrm>
            <a:off x="5638800" y="4419600"/>
            <a:ext cx="1550988"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Structure</a:t>
            </a:r>
          </a:p>
        </p:txBody>
      </p:sp>
      <p:sp>
        <p:nvSpPr>
          <p:cNvPr id="31756"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5" name="Rectangle 13"/>
          <p:cNvSpPr>
            <a:spLocks noChangeArrowheads="1"/>
          </p:cNvSpPr>
          <p:nvPr/>
        </p:nvSpPr>
        <p:spPr bwMode="auto">
          <a:xfrm>
            <a:off x="2438400" y="3643313"/>
            <a:ext cx="7985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CPT</a:t>
            </a:r>
          </a:p>
        </p:txBody>
      </p:sp>
      <p:sp>
        <p:nvSpPr>
          <p:cNvPr id="31758"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31759"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8" name="Rectangle 16"/>
          <p:cNvSpPr>
            <a:spLocks noChangeArrowheads="1"/>
          </p:cNvSpPr>
          <p:nvPr/>
        </p:nvSpPr>
        <p:spPr bwMode="auto">
          <a:xfrm>
            <a:off x="6005513" y="3643313"/>
            <a:ext cx="81597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CPS</a:t>
            </a:r>
          </a:p>
        </p:txBody>
      </p:sp>
      <p:sp>
        <p:nvSpPr>
          <p:cNvPr id="1288209" name="Rectangle 17"/>
          <p:cNvSpPr>
            <a:spLocks noChangeArrowheads="1"/>
          </p:cNvSpPr>
          <p:nvPr/>
        </p:nvSpPr>
        <p:spPr bwMode="auto">
          <a:xfrm>
            <a:off x="3429000" y="2805113"/>
            <a:ext cx="24749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Purpose Bridge</a:t>
            </a:r>
          </a:p>
        </p:txBody>
      </p:sp>
      <p:sp>
        <p:nvSpPr>
          <p:cNvPr id="1288210" name="Rectangle 18"/>
          <p:cNvSpPr>
            <a:spLocks noChangeArrowheads="1"/>
          </p:cNvSpPr>
          <p:nvPr/>
        </p:nvSpPr>
        <p:spPr bwMode="auto">
          <a:xfrm>
            <a:off x="4191000" y="2336800"/>
            <a:ext cx="901700" cy="396875"/>
          </a:xfrm>
          <a:prstGeom prst="rect">
            <a:avLst/>
          </a:prstGeom>
          <a:noFill/>
          <a:ln w="12700">
            <a:noFill/>
            <a:miter lim="800000"/>
            <a:headEnd/>
            <a:tailEnd/>
          </a:ln>
          <a:effectLst/>
        </p:spPr>
        <p:txBody>
          <a:bodyPr wrap="none"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Brain</a:t>
            </a:r>
            <a:endParaRPr lang="en-US" b="1" i="1">
              <a:solidFill>
                <a:srgbClr val="FDE3BA"/>
              </a:solidFill>
              <a:effectLst>
                <a:outerShdw blurRad="38100" dist="38100" dir="2700000" algn="tl">
                  <a:srgbClr val="000000"/>
                </a:outerShdw>
              </a:effectLst>
              <a:cs typeface="Arial" charset="0"/>
            </a:endParaRPr>
          </a:p>
        </p:txBody>
      </p:sp>
      <p:sp>
        <p:nvSpPr>
          <p:cNvPr id="1288211" name="Rectangle 19"/>
          <p:cNvSpPr>
            <a:spLocks noChangeArrowheads="1"/>
          </p:cNvSpPr>
          <p:nvPr/>
        </p:nvSpPr>
        <p:spPr bwMode="auto">
          <a:xfrm>
            <a:off x="4102100" y="3708400"/>
            <a:ext cx="10795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Heart</a:t>
            </a:r>
            <a:endParaRPr lang="en-US" b="1" i="1">
              <a:solidFill>
                <a:srgbClr val="FDE3BA"/>
              </a:solidFill>
              <a:effectLst>
                <a:outerShdw blurRad="38100" dist="38100" dir="2700000" algn="tl">
                  <a:srgbClr val="000000"/>
                </a:outerShdw>
              </a:effectLst>
              <a:cs typeface="Arial" charset="0"/>
            </a:endParaRPr>
          </a:p>
        </p:txBody>
      </p:sp>
      <p:sp>
        <p:nvSpPr>
          <p:cNvPr id="1288212" name="Rectangle 20"/>
          <p:cNvSpPr>
            <a:spLocks noChangeArrowheads="1"/>
          </p:cNvSpPr>
          <p:nvPr/>
        </p:nvSpPr>
        <p:spPr bwMode="auto">
          <a:xfrm>
            <a:off x="3949700" y="4470400"/>
            <a:ext cx="13843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Skeleton</a:t>
            </a:r>
            <a:endParaRPr lang="en-US" b="1" i="1">
              <a:solidFill>
                <a:srgbClr val="FDE3BA"/>
              </a:solidFill>
              <a:effectLst>
                <a:outerShdw blurRad="38100" dist="38100" dir="2700000" algn="tl">
                  <a:srgbClr val="000000"/>
                </a:outerShdw>
              </a:effectLst>
              <a:cs typeface="Arial" charset="0"/>
            </a:endParaRPr>
          </a:p>
        </p:txBody>
      </p:sp>
      <p:sp>
        <p:nvSpPr>
          <p:cNvPr id="1288213" name="Rectangle 21"/>
          <p:cNvSpPr>
            <a:spLocks noChangeArrowheads="1"/>
          </p:cNvSpPr>
          <p:nvPr/>
        </p:nvSpPr>
        <p:spPr bwMode="auto">
          <a:xfrm>
            <a:off x="4178300" y="5232400"/>
            <a:ext cx="9271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Flesh</a:t>
            </a:r>
            <a:endParaRPr lang="en-US" b="1" i="1">
              <a:solidFill>
                <a:srgbClr val="FDE3BA"/>
              </a:solidFill>
              <a:effectLst>
                <a:outerShdw blurRad="38100" dist="38100" dir="2700000" algn="tl">
                  <a:srgbClr val="000000"/>
                </a:outerShdw>
              </a:effectLst>
              <a:cs typeface="Arial" charset="0"/>
            </a:endParaRPr>
          </a:p>
        </p:txBody>
      </p:sp>
      <p:sp>
        <p:nvSpPr>
          <p:cNvPr id="31766"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31767"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31768"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31769"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31770"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31771"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20" name="Rectangle 28"/>
          <p:cNvSpPr>
            <a:spLocks noChangeArrowheads="1"/>
          </p:cNvSpPr>
          <p:nvPr/>
        </p:nvSpPr>
        <p:spPr bwMode="auto">
          <a:xfrm>
            <a:off x="2189163" y="1884363"/>
            <a:ext cx="96996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cs typeface="Arial" charset="0"/>
              </a:rPr>
              <a:t>TEXT</a:t>
            </a:r>
          </a:p>
        </p:txBody>
      </p:sp>
      <p:sp>
        <p:nvSpPr>
          <p:cNvPr id="1288221" name="Rectangle 29"/>
          <p:cNvSpPr>
            <a:spLocks noChangeArrowheads="1"/>
          </p:cNvSpPr>
          <p:nvPr/>
        </p:nvSpPr>
        <p:spPr bwMode="auto">
          <a:xfrm>
            <a:off x="5770563" y="1884363"/>
            <a:ext cx="1533525"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cs typeface="Arial" charset="0"/>
              </a:rPr>
              <a:t>SERMON</a:t>
            </a:r>
          </a:p>
        </p:txBody>
      </p:sp>
      <p:sp>
        <p:nvSpPr>
          <p:cNvPr id="1288222" name="Rectangle 30"/>
          <p:cNvSpPr>
            <a:spLocks noChangeArrowheads="1"/>
          </p:cNvSpPr>
          <p:nvPr/>
        </p:nvSpPr>
        <p:spPr bwMode="auto">
          <a:xfrm>
            <a:off x="519113" y="5486400"/>
            <a:ext cx="14017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 Choose Text</a:t>
            </a:r>
          </a:p>
        </p:txBody>
      </p:sp>
      <p:sp>
        <p:nvSpPr>
          <p:cNvPr id="1288223" name="Rectangle 31"/>
          <p:cNvSpPr>
            <a:spLocks noChangeArrowheads="1"/>
          </p:cNvSpPr>
          <p:nvPr/>
        </p:nvSpPr>
        <p:spPr bwMode="auto">
          <a:xfrm>
            <a:off x="519113" y="5181600"/>
            <a:ext cx="14144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2 Analyze Text</a:t>
            </a:r>
          </a:p>
        </p:txBody>
      </p:sp>
      <p:sp>
        <p:nvSpPr>
          <p:cNvPr id="1288224" name="Rectangle 32"/>
          <p:cNvSpPr>
            <a:spLocks noChangeArrowheads="1"/>
          </p:cNvSpPr>
          <p:nvPr/>
        </p:nvSpPr>
        <p:spPr bwMode="auto">
          <a:xfrm>
            <a:off x="595313" y="4443413"/>
            <a:ext cx="1370012"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3.1 Exegetical </a:t>
            </a:r>
          </a:p>
          <a:p>
            <a:pPr>
              <a:defRPr/>
            </a:pPr>
            <a:r>
              <a:rPr lang="en-US" sz="1400" b="1">
                <a:solidFill>
                  <a:srgbClr val="FFFFFF"/>
                </a:solidFill>
                <a:effectLst>
                  <a:outerShdw blurRad="38100" dist="38100" dir="2700000" algn="tl">
                    <a:srgbClr val="000000"/>
                  </a:outerShdw>
                </a:effectLst>
                <a:cs typeface="Arial" charset="0"/>
              </a:rPr>
              <a:t>      Outline</a:t>
            </a:r>
          </a:p>
        </p:txBody>
      </p:sp>
      <p:sp>
        <p:nvSpPr>
          <p:cNvPr id="1288225" name="Rectangle 33"/>
          <p:cNvSpPr>
            <a:spLocks noChangeArrowheads="1"/>
          </p:cNvSpPr>
          <p:nvPr/>
        </p:nvSpPr>
        <p:spPr bwMode="auto">
          <a:xfrm>
            <a:off x="671513" y="3757613"/>
            <a:ext cx="1785937"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3.2 Exegetical Idea</a:t>
            </a:r>
          </a:p>
        </p:txBody>
      </p:sp>
      <p:sp>
        <p:nvSpPr>
          <p:cNvPr id="1288226" name="Rectangle 34"/>
          <p:cNvSpPr>
            <a:spLocks noChangeArrowheads="1"/>
          </p:cNvSpPr>
          <p:nvPr/>
        </p:nvSpPr>
        <p:spPr bwMode="auto">
          <a:xfrm>
            <a:off x="1281113" y="2690813"/>
            <a:ext cx="1609725" cy="7366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4   The Three</a:t>
            </a:r>
          </a:p>
          <a:p>
            <a:pPr>
              <a:defRPr/>
            </a:pPr>
            <a:r>
              <a:rPr lang="en-US" sz="1400" b="1">
                <a:solidFill>
                  <a:srgbClr val="FFFFFF"/>
                </a:solidFill>
                <a:effectLst>
                  <a:outerShdw blurRad="38100" dist="38100" dir="2700000" algn="tl">
                    <a:srgbClr val="000000"/>
                  </a:outerShdw>
                </a:effectLst>
                <a:cs typeface="Arial" charset="0"/>
              </a:rPr>
              <a:t>   Developmental</a:t>
            </a:r>
          </a:p>
          <a:p>
            <a:pPr>
              <a:defRPr/>
            </a:pPr>
            <a:r>
              <a:rPr lang="en-US" sz="1400" b="1">
                <a:solidFill>
                  <a:srgbClr val="FFFFFF"/>
                </a:solidFill>
                <a:effectLst>
                  <a:outerShdw blurRad="38100" dist="38100" dir="2700000" algn="tl">
                    <a:srgbClr val="000000"/>
                  </a:outerShdw>
                </a:effectLst>
                <a:cs typeface="Arial" charset="0"/>
              </a:rPr>
              <a:t>    Questions</a:t>
            </a:r>
          </a:p>
        </p:txBody>
      </p:sp>
      <p:sp>
        <p:nvSpPr>
          <p:cNvPr id="1288227" name="Rectangle 35"/>
          <p:cNvSpPr>
            <a:spLocks noChangeArrowheads="1"/>
          </p:cNvSpPr>
          <p:nvPr/>
        </p:nvSpPr>
        <p:spPr bwMode="auto">
          <a:xfrm>
            <a:off x="3338513" y="2157413"/>
            <a:ext cx="2647950"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5 Desired Listener Response</a:t>
            </a:r>
          </a:p>
        </p:txBody>
      </p:sp>
      <p:sp>
        <p:nvSpPr>
          <p:cNvPr id="1288228" name="Rectangle 36"/>
          <p:cNvSpPr>
            <a:spLocks noChangeArrowheads="1"/>
          </p:cNvSpPr>
          <p:nvPr/>
        </p:nvSpPr>
        <p:spPr bwMode="auto">
          <a:xfrm>
            <a:off x="6843713" y="3757613"/>
            <a:ext cx="170021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6 Homiletical Idea</a:t>
            </a:r>
          </a:p>
        </p:txBody>
      </p:sp>
      <p:sp>
        <p:nvSpPr>
          <p:cNvPr id="1288229" name="Rectangle 37"/>
          <p:cNvSpPr>
            <a:spLocks noChangeArrowheads="1"/>
          </p:cNvSpPr>
          <p:nvPr/>
        </p:nvSpPr>
        <p:spPr bwMode="auto">
          <a:xfrm>
            <a:off x="7339013" y="4191000"/>
            <a:ext cx="1290637" cy="950913"/>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7 Homiletical</a:t>
            </a:r>
          </a:p>
          <a:p>
            <a:pPr>
              <a:defRPr/>
            </a:pPr>
            <a:r>
              <a:rPr lang="en-US" sz="1400" b="1">
                <a:solidFill>
                  <a:srgbClr val="FFFFFF"/>
                </a:solidFill>
                <a:effectLst>
                  <a:outerShdw blurRad="38100" dist="38100" dir="2700000" algn="tl">
                    <a:srgbClr val="000000"/>
                  </a:outerShdw>
                </a:effectLst>
                <a:cs typeface="Arial" charset="0"/>
              </a:rPr>
              <a:t>   Outline</a:t>
            </a:r>
          </a:p>
          <a:p>
            <a:pPr>
              <a:defRPr/>
            </a:pPr>
            <a:r>
              <a:rPr lang="en-US" sz="1400" b="1">
                <a:solidFill>
                  <a:srgbClr val="FFFFFF"/>
                </a:solidFill>
                <a:effectLst>
                  <a:outerShdw blurRad="38100" dist="38100" dir="2700000" algn="tl">
                    <a:srgbClr val="000000"/>
                  </a:outerShdw>
                </a:effectLst>
                <a:cs typeface="Arial" charset="0"/>
              </a:rPr>
              <a:t>8 Clarity</a:t>
            </a:r>
          </a:p>
          <a:p>
            <a:pPr>
              <a:defRPr/>
            </a:pPr>
            <a:r>
              <a:rPr lang="en-US" sz="1400" b="1">
                <a:solidFill>
                  <a:srgbClr val="FFFFFF"/>
                </a:solidFill>
                <a:effectLst>
                  <a:outerShdw blurRad="38100" dist="38100" dir="2700000" algn="tl">
                    <a:srgbClr val="000000"/>
                  </a:outerShdw>
                </a:effectLst>
                <a:cs typeface="Arial" charset="0"/>
              </a:rPr>
              <a:t>9 Intro/Concl</a:t>
            </a:r>
          </a:p>
        </p:txBody>
      </p:sp>
      <p:sp>
        <p:nvSpPr>
          <p:cNvPr id="1288230" name="Rectangle 38"/>
          <p:cNvSpPr>
            <a:spLocks noChangeArrowheads="1"/>
          </p:cNvSpPr>
          <p:nvPr/>
        </p:nvSpPr>
        <p:spPr bwMode="auto">
          <a:xfrm>
            <a:off x="7377113" y="5281613"/>
            <a:ext cx="1030287"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10 MSS &amp;</a:t>
            </a:r>
          </a:p>
          <a:p>
            <a:pPr>
              <a:defRPr/>
            </a:pPr>
            <a:r>
              <a:rPr lang="en-US" sz="1400" b="1">
                <a:solidFill>
                  <a:srgbClr val="FFFFFF"/>
                </a:solidFill>
                <a:effectLst>
                  <a:outerShdw blurRad="38100" dist="38100" dir="2700000" algn="tl">
                    <a:srgbClr val="000000"/>
                  </a:outerShdw>
                </a:effectLst>
                <a:cs typeface="Arial" charset="0"/>
              </a:rPr>
              <a:t>     Preach</a:t>
            </a:r>
          </a:p>
        </p:txBody>
      </p:sp>
      <p:sp>
        <p:nvSpPr>
          <p:cNvPr id="128823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algn="ctr">
              <a:defRPr/>
            </a:pPr>
            <a:r>
              <a:rPr lang="en-US" sz="1400" b="1">
                <a:solidFill>
                  <a:srgbClr val="FFFFFF"/>
                </a:solidFill>
                <a:effectLst>
                  <a:outerShdw blurRad="38100" dist="38100" dir="2700000" algn="tl">
                    <a:srgbClr val="000000"/>
                  </a:outerShdw>
                </a:effectLst>
                <a:cs typeface="Arial" charset="0"/>
              </a:rPr>
              <a:t>White text shows 10 steps adapted from Haddon Robinson, </a:t>
            </a:r>
            <a:r>
              <a:rPr lang="en-US" sz="1400" b="1" i="1">
                <a:solidFill>
                  <a:srgbClr val="FFFFFF"/>
                </a:solidFill>
                <a:effectLst>
                  <a:outerShdw blurRad="38100" dist="38100" dir="2700000" algn="tl">
                    <a:srgbClr val="000000"/>
                  </a:outerShdw>
                </a:effectLst>
                <a:cs typeface="Arial" charset="0"/>
              </a:rPr>
              <a:t>Biblical Preaching</a:t>
            </a:r>
            <a:r>
              <a:rPr lang="en-US" sz="1400" b="1">
                <a:solidFill>
                  <a:srgbClr val="FFFFFF"/>
                </a:solidFill>
                <a:effectLst>
                  <a:outerShdw blurRad="38100" dist="38100" dir="2700000" algn="tl">
                    <a:srgbClr val="000000"/>
                  </a:outerShdw>
                </a:effectLst>
                <a:cs typeface="Arial" charset="0"/>
              </a:rPr>
              <a:t> (notes, 105)</a:t>
            </a:r>
          </a:p>
        </p:txBody>
      </p:sp>
      <p:sp>
        <p:nvSpPr>
          <p:cNvPr id="31784"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00084D"/>
                </a:solidFill>
                <a:cs typeface="Arial" charset="0"/>
              </a:rPr>
              <a:t>27-28, 251</a:t>
            </a:r>
            <a:endParaRPr lang="en-US">
              <a:solidFill>
                <a:srgbClr val="00084D"/>
              </a:solidFill>
              <a:cs typeface="Arial" charset="0"/>
            </a:endParaRPr>
          </a:p>
        </p:txBody>
      </p:sp>
      <p:sp>
        <p:nvSpPr>
          <p:cNvPr id="1288233" name="Oval 41"/>
          <p:cNvSpPr>
            <a:spLocks noChangeArrowheads="1"/>
          </p:cNvSpPr>
          <p:nvPr/>
        </p:nvSpPr>
        <p:spPr bwMode="auto">
          <a:xfrm rot="616603">
            <a:off x="573088" y="4941888"/>
            <a:ext cx="3675062" cy="1401762"/>
          </a:xfrm>
          <a:prstGeom prst="ellipse">
            <a:avLst/>
          </a:prstGeom>
          <a:noFill/>
          <a:ln w="76200">
            <a:solidFill>
              <a:srgbClr val="FF050B"/>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FFFF"/>
              </a:solidFill>
              <a:cs typeface="Arial" charset="0"/>
            </a:endParaRPr>
          </a:p>
        </p:txBody>
      </p:sp>
      <p:sp>
        <p:nvSpPr>
          <p:cNvPr id="42" name="Oval 41"/>
          <p:cNvSpPr>
            <a:spLocks noChangeArrowheads="1"/>
          </p:cNvSpPr>
          <p:nvPr/>
        </p:nvSpPr>
        <p:spPr bwMode="auto">
          <a:xfrm rot="616603">
            <a:off x="625475" y="3502025"/>
            <a:ext cx="4521200" cy="1438275"/>
          </a:xfrm>
          <a:prstGeom prst="ellipse">
            <a:avLst/>
          </a:prstGeom>
          <a:noFill/>
          <a:ln w="76200">
            <a:solidFill>
              <a:srgbClr val="FF050B"/>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FFFF"/>
              </a:solidFill>
              <a:cs typeface="Arial" charset="0"/>
            </a:endParaRPr>
          </a:p>
        </p:txBody>
      </p:sp>
      <p:sp>
        <p:nvSpPr>
          <p:cNvPr id="43" name="Oval 42"/>
          <p:cNvSpPr>
            <a:spLocks noChangeArrowheads="1"/>
          </p:cNvSpPr>
          <p:nvPr/>
        </p:nvSpPr>
        <p:spPr bwMode="auto">
          <a:xfrm rot="1909319">
            <a:off x="3068638" y="2917825"/>
            <a:ext cx="5470525" cy="2589213"/>
          </a:xfrm>
          <a:prstGeom prst="ellipse">
            <a:avLst/>
          </a:prstGeom>
          <a:noFill/>
          <a:ln w="76200">
            <a:solidFill>
              <a:srgbClr val="FF050B"/>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FFFF"/>
              </a:solidFill>
              <a:cs typeface="Arial" charset="0"/>
            </a:endParaRPr>
          </a:p>
        </p:txBody>
      </p:sp>
      <p:sp>
        <p:nvSpPr>
          <p:cNvPr id="44" name="TextBox 43"/>
          <p:cNvSpPr txBox="1"/>
          <p:nvPr/>
        </p:nvSpPr>
        <p:spPr>
          <a:xfrm rot="619638">
            <a:off x="415925" y="5175250"/>
            <a:ext cx="4141788" cy="7699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4400" b="1">
                <a:effectLst>
                  <a:outerShdw blurRad="38100" dist="38100" dir="2700000" algn="tl">
                    <a:srgbClr val="000000"/>
                  </a:outerShdw>
                </a:effectLst>
                <a:cs typeface="Arial" charset="0"/>
              </a:rPr>
              <a:t>Observation</a:t>
            </a:r>
          </a:p>
        </p:txBody>
      </p:sp>
      <p:sp>
        <p:nvSpPr>
          <p:cNvPr id="45" name="TextBox 44"/>
          <p:cNvSpPr txBox="1"/>
          <p:nvPr/>
        </p:nvSpPr>
        <p:spPr>
          <a:xfrm rot="619638">
            <a:off x="792163" y="3771900"/>
            <a:ext cx="4657725" cy="7699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4400" b="1">
                <a:effectLst>
                  <a:outerShdw blurRad="38100" dist="38100" dir="2700000" algn="tl">
                    <a:srgbClr val="000000"/>
                  </a:outerShdw>
                </a:effectLst>
                <a:cs typeface="Arial" charset="0"/>
              </a:rPr>
              <a:t>Interpretation</a:t>
            </a:r>
          </a:p>
        </p:txBody>
      </p:sp>
      <p:sp>
        <p:nvSpPr>
          <p:cNvPr id="46" name="TextBox 45"/>
          <p:cNvSpPr txBox="1"/>
          <p:nvPr/>
        </p:nvSpPr>
        <p:spPr>
          <a:xfrm rot="619638">
            <a:off x="3536950" y="3078163"/>
            <a:ext cx="4656138" cy="769937"/>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4400" b="1">
                <a:effectLst>
                  <a:outerShdw blurRad="38100" dist="38100" dir="2700000" algn="tl">
                    <a:srgbClr val="000000"/>
                  </a:outerShdw>
                </a:effectLst>
                <a:cs typeface="Arial" charset="0"/>
              </a:rPr>
              <a:t>Application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88233"/>
                                        </p:tgtEl>
                                        <p:attrNameLst>
                                          <p:attrName>style.visibility</p:attrName>
                                        </p:attrNameLst>
                                      </p:cBhvr>
                                      <p:to>
                                        <p:strVal val="visible"/>
                                      </p:to>
                                    </p:set>
                                    <p:anim calcmode="lin" valueType="num">
                                      <p:cBhvr>
                                        <p:cTn id="7" dur="1000" fill="hold"/>
                                        <p:tgtEl>
                                          <p:spTgt spid="1288233"/>
                                        </p:tgtEl>
                                        <p:attrNameLst>
                                          <p:attrName>ppt_x</p:attrName>
                                        </p:attrNameLst>
                                      </p:cBhvr>
                                      <p:tavLst>
                                        <p:tav tm="0">
                                          <p:val>
                                            <p:strVal val="#ppt_x-.2"/>
                                          </p:val>
                                        </p:tav>
                                        <p:tav tm="100000">
                                          <p:val>
                                            <p:strVal val="#ppt_x"/>
                                          </p:val>
                                        </p:tav>
                                      </p:tavLst>
                                    </p:anim>
                                    <p:anim calcmode="lin" valueType="num">
                                      <p:cBhvr>
                                        <p:cTn id="8" dur="1000" fill="hold"/>
                                        <p:tgtEl>
                                          <p:spTgt spid="12882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88233"/>
                                        </p:tgtEl>
                                      </p:cBhvr>
                                    </p:animEffec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1000" fill="hold"/>
                                        <p:tgtEl>
                                          <p:spTgt spid="42"/>
                                        </p:tgtEl>
                                        <p:attrNameLst>
                                          <p:attrName>ppt_x</p:attrName>
                                        </p:attrNameLst>
                                      </p:cBhvr>
                                      <p:tavLst>
                                        <p:tav tm="0">
                                          <p:val>
                                            <p:strVal val="#ppt_x-.2"/>
                                          </p:val>
                                        </p:tav>
                                        <p:tav tm="100000">
                                          <p:val>
                                            <p:strVal val="#ppt_x"/>
                                          </p:val>
                                        </p:tav>
                                      </p:tavLst>
                                    </p:anim>
                                    <p:anim calcmode="lin" valueType="num">
                                      <p:cBhvr>
                                        <p:cTn id="18"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2"/>
                                        </p:tgtEl>
                                      </p:cBhvr>
                                    </p:animEffec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1000" fill="hold"/>
                                        <p:tgtEl>
                                          <p:spTgt spid="43"/>
                                        </p:tgtEl>
                                        <p:attrNameLst>
                                          <p:attrName>ppt_x</p:attrName>
                                        </p:attrNameLst>
                                      </p:cBhvr>
                                      <p:tavLst>
                                        <p:tav tm="0">
                                          <p:val>
                                            <p:strVal val="#ppt_x-.2"/>
                                          </p:val>
                                        </p:tav>
                                        <p:tav tm="100000">
                                          <p:val>
                                            <p:strVal val="#ppt_x"/>
                                          </p:val>
                                        </p:tav>
                                      </p:tavLst>
                                    </p:anim>
                                    <p:anim calcmode="lin" valueType="num">
                                      <p:cBhvr>
                                        <p:cTn id="28"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3"/>
                                        </p:tgtEl>
                                      </p:cBhvr>
                                    </p:animEffec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233" grpId="0" animBg="1"/>
      <p:bldP spid="42" grpId="0" animBg="1"/>
      <p:bldP spid="43" grpId="0" animBg="1"/>
      <p:bldP spid="44" grpId="0"/>
      <p:bldP spid="45"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08013"/>
            <a:ext cx="4445000" cy="332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b="13741"/>
          <a:stretch>
            <a:fillRect/>
          </a:stretch>
        </p:blipFill>
        <p:spPr bwMode="auto">
          <a:xfrm>
            <a:off x="3886200" y="3987800"/>
            <a:ext cx="4445000" cy="287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6" name="Rectangle 4"/>
          <p:cNvSpPr>
            <a:spLocks noGrp="1" noChangeArrowheads="1"/>
          </p:cNvSpPr>
          <p:nvPr>
            <p:ph type="title"/>
          </p:nvPr>
        </p:nvSpPr>
        <p:spPr>
          <a:xfrm>
            <a:off x="1908175" y="71438"/>
            <a:ext cx="6630988" cy="765175"/>
          </a:xfrm>
          <a:solidFill>
            <a:schemeClr val="tx1"/>
          </a:solidFill>
        </p:spPr>
        <p:txBody>
          <a:bodyPr/>
          <a:lstStyle/>
          <a:p>
            <a:pPr algn="r" eaLnBrk="1" hangingPunct="1"/>
            <a:r>
              <a:rPr lang="en-US" b="1">
                <a:latin typeface="Arial" charset="0"/>
                <a:ea typeface="ＭＳ Ｐゴシック" charset="0"/>
              </a:rPr>
              <a:t>Restore People in Sin</a:t>
            </a:r>
            <a:endParaRPr lang="en-US" sz="3600">
              <a:latin typeface="Arial" charset="0"/>
              <a:ea typeface="ＭＳ Ｐゴシック" charset="0"/>
            </a:endParaRPr>
          </a:p>
        </p:txBody>
      </p:sp>
      <p:sp>
        <p:nvSpPr>
          <p:cNvPr id="33797" name="Rectangle 7"/>
          <p:cNvSpPr>
            <a:spLocks noChangeArrowheads="1"/>
          </p:cNvSpPr>
          <p:nvPr/>
        </p:nvSpPr>
        <p:spPr bwMode="auto">
          <a:xfrm>
            <a:off x="1547813" y="2749550"/>
            <a:ext cx="7391400" cy="38481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90000"/>
              </a:lnSpc>
              <a:spcBef>
                <a:spcPct val="20000"/>
              </a:spcBef>
            </a:pPr>
            <a:r>
              <a:rPr lang="ja-JP" altLang="en-US" sz="3600" b="1">
                <a:solidFill>
                  <a:srgbClr val="FFFFFF"/>
                </a:solidFill>
                <a:cs typeface="Arial" charset="0"/>
              </a:rPr>
              <a:t>“</a:t>
            </a:r>
            <a:r>
              <a:rPr lang="en-US" altLang="ja-JP" sz="3600" b="1">
                <a:solidFill>
                  <a:srgbClr val="FFFFFF"/>
                </a:solidFill>
                <a:cs typeface="Arial" charset="0"/>
              </a:rPr>
              <a:t>Brothers, if someone is caught in a sin, you who are spiritual should restore him gently, but look to yourselves, or you too will be tempted.</a:t>
            </a:r>
            <a:r>
              <a:rPr lang="ja-JP" altLang="en-US" sz="3600" b="1">
                <a:solidFill>
                  <a:srgbClr val="FFFFFF"/>
                </a:solidFill>
                <a:cs typeface="Arial" charset="0"/>
              </a:rPr>
              <a:t>”</a:t>
            </a:r>
            <a:endParaRPr lang="en-US" altLang="ja-JP" sz="3600" b="1">
              <a:solidFill>
                <a:srgbClr val="FFFFFF"/>
              </a:solidFill>
              <a:cs typeface="Arial" charset="0"/>
            </a:endParaRPr>
          </a:p>
          <a:p>
            <a:pPr algn="r" eaLnBrk="1" hangingPunct="1">
              <a:lnSpc>
                <a:spcPct val="90000"/>
              </a:lnSpc>
              <a:spcBef>
                <a:spcPct val="20000"/>
              </a:spcBef>
            </a:pPr>
            <a:r>
              <a:rPr lang="en-US" sz="3600" b="1">
                <a:solidFill>
                  <a:srgbClr val="FFFFFF"/>
                </a:solidFill>
                <a:cs typeface="Arial" charset="0"/>
              </a:rPr>
              <a:t>Galatians 6:1</a:t>
            </a:r>
          </a:p>
          <a:p>
            <a:pPr algn="r" eaLnBrk="1" hangingPunct="1">
              <a:lnSpc>
                <a:spcPct val="90000"/>
              </a:lnSpc>
              <a:spcBef>
                <a:spcPct val="20000"/>
              </a:spcBef>
            </a:pPr>
            <a:endParaRPr lang="en-US" sz="3600" b="1">
              <a:solidFill>
                <a:srgbClr val="FFFFFF"/>
              </a:solidFill>
              <a:cs typeface="Arial" charset="0"/>
            </a:endParaRPr>
          </a:p>
        </p:txBody>
      </p:sp>
      <p:sp>
        <p:nvSpPr>
          <p:cNvPr id="33798" name="Rectangle 9"/>
          <p:cNvSpPr>
            <a:spLocks noChangeArrowheads="1"/>
          </p:cNvSpPr>
          <p:nvPr/>
        </p:nvSpPr>
        <p:spPr bwMode="auto">
          <a:xfrm>
            <a:off x="1752600" y="-458788"/>
            <a:ext cx="6781800" cy="1524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r" eaLnBrk="1" hangingPunct="1"/>
            <a:r>
              <a:rPr lang="en-US" sz="4400" b="1">
                <a:solidFill>
                  <a:srgbClr val="FFFFFF"/>
                </a:solidFill>
                <a:cs typeface="Arial" charset="0"/>
              </a:rPr>
              <a:t>Restore People in Sin</a:t>
            </a:r>
            <a:endParaRPr lang="en-US" sz="3600">
              <a:solidFill>
                <a:srgbClr val="FFFFFF"/>
              </a:solidFill>
              <a:cs typeface="Arial" charset="0"/>
            </a:endParaRPr>
          </a:p>
        </p:txBody>
      </p:sp>
      <p:sp>
        <p:nvSpPr>
          <p:cNvPr id="33799"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72</a:t>
            </a: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5" descr="leave nets behin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1219200"/>
          </a:xfrm>
        </p:spPr>
        <p:txBody>
          <a:bodyPr/>
          <a:lstStyle/>
          <a:p>
            <a:pPr marL="533400" indent="-533400" algn="l" eaLnBrk="1" hangingPunct="1">
              <a:defRPr/>
            </a:pPr>
            <a:r>
              <a:rPr lang="en-US" sz="3200" i="0" dirty="0">
                <a:effectLst>
                  <a:glow rad="139700">
                    <a:schemeClr val="bg1">
                      <a:alpha val="75000"/>
                    </a:schemeClr>
                  </a:glow>
                </a:effectLst>
              </a:rPr>
              <a:t>A.  Some illustrations only explain a concept as they come from an </a:t>
            </a:r>
            <a:r>
              <a:rPr lang="en-US" sz="3200" i="0" dirty="0">
                <a:solidFill>
                  <a:srgbClr val="FFFF00"/>
                </a:solidFill>
                <a:effectLst>
                  <a:glow rad="139700">
                    <a:schemeClr val="bg1">
                      <a:alpha val="75000"/>
                    </a:schemeClr>
                  </a:glow>
                </a:effectLst>
              </a:rPr>
              <a:t>unrelated </a:t>
            </a:r>
            <a:r>
              <a:rPr lang="en-US" sz="3200" i="0" dirty="0">
                <a:effectLst>
                  <a:glow rad="139700">
                    <a:schemeClr val="bg1">
                      <a:alpha val="75000"/>
                    </a:schemeClr>
                  </a:glow>
                </a:effectLst>
              </a:rPr>
              <a:t>area of life.</a:t>
            </a:r>
          </a:p>
        </p:txBody>
      </p:sp>
      <p:sp>
        <p:nvSpPr>
          <p:cNvPr id="1294339" name="Rectangle 3"/>
          <p:cNvSpPr>
            <a:spLocks noGrp="1" noChangeArrowheads="1"/>
          </p:cNvSpPr>
          <p:nvPr>
            <p:ph type="body" idx="1"/>
          </p:nvPr>
        </p:nvSpPr>
        <p:spPr>
          <a:xfrm>
            <a:off x="1828800" y="3200400"/>
            <a:ext cx="5029200" cy="914400"/>
          </a:xfrm>
        </p:spPr>
        <p:txBody>
          <a:bodyPr/>
          <a:lstStyle/>
          <a:p>
            <a:pPr marL="0" indent="0" algn="r" eaLnBrk="1" hangingPunct="1">
              <a:spcBef>
                <a:spcPct val="0"/>
              </a:spcBef>
              <a:buFont typeface="Monotype Sorts" charset="2"/>
              <a:buNone/>
              <a:defRPr/>
            </a:pPr>
            <a:r>
              <a:rPr lang="en-US" sz="6000" i="1" dirty="0">
                <a:solidFill>
                  <a:schemeClr val="tx2"/>
                </a:solidFill>
                <a:effectLst>
                  <a:glow rad="139700">
                    <a:schemeClr val="bg1">
                      <a:alpha val="75000"/>
                    </a:schemeClr>
                  </a:glow>
                </a:effectLst>
              </a:rPr>
              <a:t>Restore nets</a:t>
            </a:r>
          </a:p>
        </p:txBody>
      </p:sp>
      <p:sp>
        <p:nvSpPr>
          <p:cNvPr id="5" name="Rectangle 2"/>
          <p:cNvSpPr txBox="1">
            <a:spLocks noChangeArrowheads="1"/>
          </p:cNvSpPr>
          <p:nvPr/>
        </p:nvSpPr>
        <p:spPr bwMode="auto">
          <a:xfrm>
            <a:off x="3276600" y="4343400"/>
            <a:ext cx="51054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algn="r" eaLnBrk="1" hangingPunct="1">
              <a:defRPr/>
            </a:pPr>
            <a:endParaRPr lang="en-US" sz="4400" i="1" kern="0" dirty="0">
              <a:solidFill>
                <a:schemeClr val="tx2"/>
              </a:solidFill>
              <a:effectLst>
                <a:glow rad="139700">
                  <a:schemeClr val="bg1">
                    <a:alpha val="75000"/>
                  </a:schemeClr>
                </a:glow>
              </a:effectLst>
              <a:latin typeface="+mj-lt"/>
              <a:ea typeface="+mj-ea"/>
              <a:cs typeface="+mj-cs"/>
            </a:endParaRPr>
          </a:p>
        </p:txBody>
      </p:sp>
      <p:sp>
        <p:nvSpPr>
          <p:cNvPr id="35845"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72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monkey-strange-6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8275"/>
            <a:ext cx="9144000" cy="646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1219200"/>
          </a:xfrm>
        </p:spPr>
        <p:txBody>
          <a:bodyPr/>
          <a:lstStyle/>
          <a:p>
            <a:pPr marL="533400" indent="-533400" algn="l" eaLnBrk="1" hangingPunct="1">
              <a:defRPr/>
            </a:pPr>
            <a:r>
              <a:rPr lang="en-US" sz="3200" i="0">
                <a:effectLst>
                  <a:glow rad="254000">
                    <a:schemeClr val="bg1">
                      <a:alpha val="84000"/>
                    </a:schemeClr>
                  </a:glow>
                </a:effectLst>
                <a:latin typeface="Tahoma" charset="0"/>
                <a:ea typeface="ＭＳ Ｐゴシック" charset="0"/>
                <a:cs typeface="ＭＳ Ｐゴシック" charset="0"/>
              </a:rPr>
              <a:t>A.  Some illustrations only explain a concept as they come from an </a:t>
            </a:r>
            <a:r>
              <a:rPr lang="en-US" sz="3200" i="0">
                <a:solidFill>
                  <a:srgbClr val="FFFF00"/>
                </a:solidFill>
                <a:effectLst>
                  <a:glow rad="254000">
                    <a:schemeClr val="bg1">
                      <a:alpha val="84000"/>
                    </a:schemeClr>
                  </a:glow>
                </a:effectLst>
                <a:latin typeface="Tahoma" charset="0"/>
                <a:ea typeface="ＭＳ Ｐゴシック" charset="0"/>
                <a:cs typeface="ＭＳ Ｐゴシック" charset="0"/>
              </a:rPr>
              <a:t>unrelated </a:t>
            </a:r>
            <a:r>
              <a:rPr lang="en-US" sz="3200" i="0">
                <a:effectLst>
                  <a:glow rad="254000">
                    <a:schemeClr val="bg1">
                      <a:alpha val="84000"/>
                    </a:schemeClr>
                  </a:glow>
                </a:effectLst>
                <a:latin typeface="Tahoma" charset="0"/>
                <a:ea typeface="ＭＳ Ｐゴシック" charset="0"/>
                <a:cs typeface="ＭＳ Ｐゴシック" charset="0"/>
              </a:rPr>
              <a:t>area of life.</a:t>
            </a:r>
          </a:p>
        </p:txBody>
      </p:sp>
      <p:sp>
        <p:nvSpPr>
          <p:cNvPr id="1294339" name="Rectangle 3"/>
          <p:cNvSpPr>
            <a:spLocks noGrp="1" noChangeArrowheads="1"/>
          </p:cNvSpPr>
          <p:nvPr>
            <p:ph type="body" idx="1"/>
          </p:nvPr>
        </p:nvSpPr>
        <p:spPr>
          <a:xfrm>
            <a:off x="5257800" y="5562600"/>
            <a:ext cx="3581400" cy="990600"/>
          </a:xfrm>
          <a:effectLst/>
        </p:spPr>
        <p:txBody>
          <a:bodyPr/>
          <a:lstStyle/>
          <a:p>
            <a:pPr algn="ctr" eaLnBrk="1" hangingPunct="1">
              <a:buFont typeface="Monotype Sorts" charset="0"/>
              <a:buNone/>
              <a:defRPr/>
            </a:pPr>
            <a:r>
              <a:rPr lang="ja-JP" altLang="en-US">
                <a:effectLst>
                  <a:glow rad="254000">
                    <a:schemeClr val="bg1">
                      <a:alpha val="84000"/>
                    </a:schemeClr>
                  </a:glow>
                </a:effectLst>
                <a:latin typeface="Tahoma" charset="0"/>
                <a:ea typeface="ＭＳ Ｐゴシック" charset="0"/>
                <a:cs typeface="ＭＳ Ｐゴシック" charset="0"/>
              </a:rPr>
              <a:t>“</a:t>
            </a:r>
            <a:r>
              <a:rPr lang="en-US">
                <a:effectLst>
                  <a:glow rad="254000">
                    <a:schemeClr val="bg1">
                      <a:alpha val="84000"/>
                    </a:schemeClr>
                  </a:glow>
                </a:effectLst>
                <a:latin typeface="Tahoma" charset="0"/>
                <a:ea typeface="ＭＳ Ｐゴシック" charset="0"/>
                <a:cs typeface="ＭＳ Ｐゴシック" charset="0"/>
              </a:rPr>
              <a:t>Don't be greedy</a:t>
            </a:r>
            <a:r>
              <a:rPr lang="ja-JP" altLang="en-US">
                <a:effectLst>
                  <a:glow rad="254000">
                    <a:schemeClr val="bg1">
                      <a:alpha val="84000"/>
                    </a:schemeClr>
                  </a:glow>
                </a:effectLst>
                <a:latin typeface="Tahoma" charset="0"/>
                <a:ea typeface="ＭＳ Ｐゴシック" charset="0"/>
                <a:cs typeface="ＭＳ Ｐゴシック" charset="0"/>
              </a:rPr>
              <a:t>”</a:t>
            </a:r>
            <a:endParaRPr lang="en-US">
              <a:effectLst>
                <a:glow rad="254000">
                  <a:schemeClr val="bg1">
                    <a:alpha val="84000"/>
                  </a:schemeClr>
                </a:glow>
              </a:effectLst>
              <a:latin typeface="Tahoma" charset="0"/>
              <a:ea typeface="ＭＳ Ｐゴシック" charset="0"/>
              <a:cs typeface="ＭＳ Ｐゴシック" charset="0"/>
            </a:endParaRPr>
          </a:p>
        </p:txBody>
      </p:sp>
      <p:sp>
        <p:nvSpPr>
          <p:cNvPr id="5" name="Rectangle 2"/>
          <p:cNvSpPr txBox="1">
            <a:spLocks noChangeArrowheads="1"/>
          </p:cNvSpPr>
          <p:nvPr/>
        </p:nvSpPr>
        <p:spPr bwMode="auto">
          <a:xfrm>
            <a:off x="2514600" y="4495800"/>
            <a:ext cx="6172200" cy="1295400"/>
          </a:xfrm>
          <a:prstGeom prst="rect">
            <a:avLst/>
          </a:prstGeom>
          <a:noFill/>
          <a:ln w="9525">
            <a:noFill/>
            <a:miter lim="800000"/>
            <a:headEnd/>
            <a:tailEnd/>
          </a:ln>
          <a:effectLst/>
        </p:spPr>
        <p:txBody>
          <a:bodyPr anchor="ctr"/>
          <a:lstStyle/>
          <a:p>
            <a:pPr algn="r" eaLnBrk="1" hangingPunct="1">
              <a:defRPr/>
            </a:pPr>
            <a:r>
              <a:rPr lang="en-US" sz="4400" i="1" kern="0" dirty="0">
                <a:solidFill>
                  <a:schemeClr val="tx2"/>
                </a:solidFill>
                <a:effectLst>
                  <a:glow rad="254000">
                    <a:schemeClr val="bg1">
                      <a:alpha val="84000"/>
                    </a:schemeClr>
                  </a:glow>
                </a:effectLst>
                <a:latin typeface="+mj-lt"/>
                <a:ea typeface="+mj-ea"/>
                <a:cs typeface="+mj-cs"/>
              </a:rPr>
              <a:t>The monkey &amp; tinsel</a:t>
            </a:r>
          </a:p>
        </p:txBody>
      </p:sp>
      <p:sp>
        <p:nvSpPr>
          <p:cNvPr id="6" name="Rectangle 2"/>
          <p:cNvSpPr txBox="1">
            <a:spLocks noChangeArrowheads="1"/>
          </p:cNvSpPr>
          <p:nvPr/>
        </p:nvSpPr>
        <p:spPr bwMode="auto">
          <a:xfrm>
            <a:off x="152400" y="1295400"/>
            <a:ext cx="3200400" cy="3505200"/>
          </a:xfrm>
          <a:prstGeom prst="rect">
            <a:avLst/>
          </a:prstGeom>
          <a:noFill/>
          <a:ln w="9525">
            <a:noFill/>
            <a:miter lim="800000"/>
            <a:headEnd/>
            <a:tailEnd/>
          </a:ln>
          <a:effectLst/>
        </p:spPr>
        <p:txBody>
          <a:bodyPr anchor="ctr"/>
          <a:lstStyle/>
          <a:p>
            <a:pPr eaLnBrk="1" hangingPunct="1">
              <a:defRPr/>
            </a:pPr>
            <a:r>
              <a:rPr lang="en-US" sz="3200" i="1" kern="0" dirty="0">
                <a:solidFill>
                  <a:schemeClr val="tx2"/>
                </a:solidFill>
                <a:effectLst>
                  <a:glow rad="254000">
                    <a:schemeClr val="bg1">
                      <a:alpha val="84000"/>
                    </a:schemeClr>
                  </a:glow>
                </a:effectLst>
                <a:latin typeface="+mj-lt"/>
                <a:ea typeface="+mj-ea"/>
                <a:cs typeface="+mj-cs"/>
              </a:rPr>
              <a:t>“The love of money is the root of all kinds of evil...” </a:t>
            </a:r>
            <a:br>
              <a:rPr lang="en-US" sz="3200" i="1" kern="0" dirty="0">
                <a:solidFill>
                  <a:schemeClr val="tx2"/>
                </a:solidFill>
                <a:effectLst>
                  <a:glow rad="254000">
                    <a:schemeClr val="bg1">
                      <a:alpha val="84000"/>
                    </a:schemeClr>
                  </a:glow>
                </a:effectLst>
                <a:latin typeface="+mj-lt"/>
                <a:ea typeface="+mj-ea"/>
                <a:cs typeface="+mj-cs"/>
              </a:rPr>
            </a:br>
            <a:r>
              <a:rPr lang="en-US" sz="3200" i="1" kern="0" dirty="0">
                <a:solidFill>
                  <a:schemeClr val="tx2"/>
                </a:solidFill>
                <a:effectLst>
                  <a:glow rad="254000">
                    <a:schemeClr val="bg1">
                      <a:alpha val="84000"/>
                    </a:schemeClr>
                  </a:glow>
                </a:effectLst>
                <a:latin typeface="+mj-lt"/>
                <a:ea typeface="+mj-ea"/>
                <a:cs typeface="+mj-cs"/>
              </a:rPr>
              <a:t>(1 Tim. 6:10)</a:t>
            </a:r>
          </a:p>
        </p:txBody>
      </p:sp>
      <p:sp>
        <p:nvSpPr>
          <p:cNvPr id="102406"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effectLst>
                  <a:glow rad="254000">
                    <a:schemeClr val="bg1">
                      <a:alpha val="84000"/>
                    </a:schemeClr>
                  </a:glow>
                </a:effectLst>
              </a:rPr>
              <a:t>72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5" descr="leave nets behin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4339" name="Rectangle 3"/>
          <p:cNvSpPr>
            <a:spLocks noGrp="1" noChangeArrowheads="1"/>
          </p:cNvSpPr>
          <p:nvPr>
            <p:ph type="body" idx="1"/>
          </p:nvPr>
        </p:nvSpPr>
        <p:spPr>
          <a:xfrm>
            <a:off x="1828800" y="3200400"/>
            <a:ext cx="5943600" cy="914400"/>
          </a:xfrm>
        </p:spPr>
        <p:txBody>
          <a:bodyPr/>
          <a:lstStyle/>
          <a:p>
            <a:pPr marL="0" indent="0" algn="ctr" eaLnBrk="1" hangingPunct="1">
              <a:spcBef>
                <a:spcPct val="0"/>
              </a:spcBef>
              <a:buFont typeface="Monotype Sorts" charset="2"/>
              <a:buNone/>
              <a:defRPr/>
            </a:pPr>
            <a:r>
              <a:rPr lang="en-US" sz="6000" i="1" dirty="0">
                <a:solidFill>
                  <a:schemeClr val="tx2"/>
                </a:solidFill>
                <a:effectLst>
                  <a:glow rad="139700">
                    <a:schemeClr val="bg1">
                      <a:alpha val="75000"/>
                    </a:schemeClr>
                  </a:glow>
                </a:effectLst>
              </a:rPr>
              <a:t>Restore nets</a:t>
            </a:r>
          </a:p>
        </p:txBody>
      </p:sp>
      <p:pic>
        <p:nvPicPr>
          <p:cNvPr id="8" name="Picture 1" descr="step 2 with 3 people browner.3.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5400"/>
            <a:ext cx="9144000" cy="688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1219200"/>
          </a:xfrm>
        </p:spPr>
        <p:txBody>
          <a:bodyPr/>
          <a:lstStyle/>
          <a:p>
            <a:pPr marL="533400" indent="-533400" algn="l" eaLnBrk="1" hangingPunct="1">
              <a:defRPr/>
            </a:pPr>
            <a:r>
              <a:rPr lang="en-US" sz="3200" i="0" dirty="0">
                <a:effectLst>
                  <a:glow rad="139700">
                    <a:schemeClr val="bg1">
                      <a:alpha val="75000"/>
                    </a:schemeClr>
                  </a:glow>
                </a:effectLst>
              </a:rPr>
              <a:t>B.	Better illustrations apply a concept because they relate to the </a:t>
            </a:r>
            <a:r>
              <a:rPr lang="en-US" sz="3200" i="0" dirty="0">
                <a:solidFill>
                  <a:srgbClr val="FFFF00"/>
                </a:solidFill>
                <a:effectLst>
                  <a:glow rad="139700">
                    <a:schemeClr val="bg1">
                      <a:alpha val="75000"/>
                    </a:schemeClr>
                  </a:glow>
                </a:effectLst>
              </a:rPr>
              <a:t>same </a:t>
            </a:r>
            <a:r>
              <a:rPr lang="en-US" sz="3200" i="0" dirty="0">
                <a:effectLst>
                  <a:glow rad="139700">
                    <a:schemeClr val="bg1">
                      <a:alpha val="75000"/>
                    </a:schemeClr>
                  </a:glow>
                </a:effectLst>
              </a:rPr>
              <a:t>area of life.</a:t>
            </a:r>
          </a:p>
        </p:txBody>
      </p:sp>
      <p:sp>
        <p:nvSpPr>
          <p:cNvPr id="5" name="Rectangle 2"/>
          <p:cNvSpPr txBox="1">
            <a:spLocks noChangeArrowheads="1"/>
          </p:cNvSpPr>
          <p:nvPr/>
        </p:nvSpPr>
        <p:spPr bwMode="auto">
          <a:xfrm>
            <a:off x="3276600" y="4343400"/>
            <a:ext cx="51054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algn="r" eaLnBrk="1" hangingPunct="1">
              <a:defRPr/>
            </a:pPr>
            <a:endParaRPr lang="en-US" sz="4400" i="1" kern="0" dirty="0">
              <a:solidFill>
                <a:schemeClr val="tx2"/>
              </a:solidFill>
              <a:effectLst>
                <a:glow rad="139700">
                  <a:schemeClr val="bg1">
                    <a:alpha val="75000"/>
                  </a:schemeClr>
                </a:glow>
              </a:effectLst>
              <a:latin typeface="+mj-lt"/>
              <a:ea typeface="+mj-ea"/>
              <a:cs typeface="+mj-cs"/>
            </a:endParaRPr>
          </a:p>
        </p:txBody>
      </p:sp>
      <p:sp>
        <p:nvSpPr>
          <p:cNvPr id="7" name="Rectangle 3"/>
          <p:cNvSpPr txBox="1">
            <a:spLocks noChangeArrowheads="1"/>
          </p:cNvSpPr>
          <p:nvPr/>
        </p:nvSpPr>
        <p:spPr bwMode="auto">
          <a:xfrm>
            <a:off x="1524000" y="5105400"/>
            <a:ext cx="5943600" cy="914400"/>
          </a:xfrm>
          <a:prstGeom prst="rect">
            <a:avLst/>
          </a:prstGeom>
          <a:noFill/>
          <a:ln w="9525">
            <a:noFill/>
            <a:miter lim="800000"/>
            <a:headEnd/>
            <a:tailEnd/>
          </a:ln>
          <a:effectLst>
            <a:outerShdw blurRad="25400" dist="25399" dir="2700000" algn="ctr" rotWithShape="0">
              <a:schemeClr val="bg2">
                <a:alpha val="99962"/>
              </a:schemeClr>
            </a:outerShdw>
          </a:effectLst>
        </p:spPr>
        <p:txBody>
          <a:bodyPr/>
          <a:lstStyle/>
          <a:p>
            <a:pPr algn="ctr" eaLnBrk="1" hangingPunct="1">
              <a:buFont typeface="Monotype Sorts" charset="2"/>
              <a:buNone/>
              <a:defRPr/>
            </a:pPr>
            <a:r>
              <a:rPr lang="en-US" sz="6000" i="1" kern="0" dirty="0">
                <a:solidFill>
                  <a:schemeClr val="tx2"/>
                </a:solidFill>
                <a:effectLst>
                  <a:glow rad="139700">
                    <a:schemeClr val="bg1">
                      <a:alpha val="75000"/>
                    </a:schemeClr>
                  </a:glow>
                </a:effectLst>
                <a:latin typeface="+mn-lt"/>
                <a:ea typeface="+mn-ea"/>
                <a:cs typeface="+mn-cs"/>
              </a:rPr>
              <a:t>Restore people</a:t>
            </a:r>
          </a:p>
        </p:txBody>
      </p:sp>
      <p:sp>
        <p:nvSpPr>
          <p:cNvPr id="39943"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72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descr="monkey-strange-6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8275"/>
            <a:ext cx="9144000" cy="646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2514600" y="4495800"/>
            <a:ext cx="61722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algn="r" eaLnBrk="1" hangingPunct="1">
              <a:defRPr/>
            </a:pPr>
            <a:r>
              <a:rPr lang="en-US" sz="4400" i="1" kern="0" dirty="0">
                <a:solidFill>
                  <a:schemeClr val="tx2"/>
                </a:solidFill>
                <a:latin typeface="+mj-lt"/>
                <a:ea typeface="+mj-ea"/>
                <a:cs typeface="+mj-cs"/>
              </a:rPr>
              <a:t>The monkey &amp; tinsel</a:t>
            </a:r>
          </a:p>
        </p:txBody>
      </p:sp>
      <p:pic>
        <p:nvPicPr>
          <p:cNvPr id="41987" name="Picture 6" descr="greed-for-money.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1219200"/>
          </a:xfrm>
        </p:spPr>
        <p:txBody>
          <a:bodyPr/>
          <a:lstStyle/>
          <a:p>
            <a:pPr marL="533400" indent="-533400" algn="l" eaLnBrk="1" hangingPunct="1">
              <a:defRPr/>
            </a:pPr>
            <a:r>
              <a:rPr lang="en-US" sz="3200" i="0" dirty="0">
                <a:effectLst>
                  <a:glow rad="139700">
                    <a:schemeClr val="bg1">
                      <a:alpha val="75000"/>
                    </a:schemeClr>
                  </a:glow>
                </a:effectLst>
              </a:rPr>
              <a:t>B.	Better illustrations apply a concept because they relate to the </a:t>
            </a:r>
            <a:r>
              <a:rPr lang="en-US" sz="3200" i="0" dirty="0">
                <a:solidFill>
                  <a:srgbClr val="FFFF00"/>
                </a:solidFill>
                <a:effectLst>
                  <a:glow rad="139700">
                    <a:schemeClr val="bg1">
                      <a:alpha val="75000"/>
                    </a:schemeClr>
                  </a:glow>
                </a:effectLst>
              </a:rPr>
              <a:t>same </a:t>
            </a:r>
            <a:r>
              <a:rPr lang="en-US" sz="3200" i="0" dirty="0">
                <a:effectLst>
                  <a:glow rad="139700">
                    <a:schemeClr val="bg1">
                      <a:alpha val="75000"/>
                    </a:schemeClr>
                  </a:glow>
                </a:effectLst>
              </a:rPr>
              <a:t>area of life.</a:t>
            </a:r>
            <a:endParaRPr lang="en-US" sz="3200" i="0" dirty="0"/>
          </a:p>
        </p:txBody>
      </p:sp>
      <p:sp>
        <p:nvSpPr>
          <p:cNvPr id="106501" name="Text Box 4"/>
          <p:cNvSpPr txBox="1">
            <a:spLocks noChangeArrowheads="1"/>
          </p:cNvSpPr>
          <p:nvPr/>
        </p:nvSpPr>
        <p:spPr bwMode="auto">
          <a:xfrm>
            <a:off x="8489510" y="76200"/>
            <a:ext cx="632705" cy="584776"/>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marL="342900" indent="-342900" algn="ctr" eaLnBrk="1" hangingPunct="1">
              <a:spcBef>
                <a:spcPct val="20000"/>
              </a:spcBef>
              <a:buFont typeface="Monotype Sorts" charset="0"/>
              <a:buNone/>
              <a:defRPr sz="3200">
                <a:effectLst>
                  <a:glow rad="254000">
                    <a:schemeClr val="bg1">
                      <a:alpha val="84000"/>
                    </a:schemeClr>
                  </a:glow>
                </a:effectLst>
                <a:latin typeface="Tahoma" charset="0"/>
              </a:defRPr>
            </a:lvl1pPr>
            <a:lvl2pPr marL="742950" indent="-285750">
              <a:spcBef>
                <a:spcPct val="20000"/>
              </a:spcBef>
              <a:buFont typeface="Monotype Sorts" charset="0"/>
              <a:buChar char="F"/>
              <a:defRPr sz="2800">
                <a:latin typeface="+mn-lt"/>
                <a:ea typeface="+mn-ea"/>
              </a:defRPr>
            </a:lvl2pPr>
            <a:lvl3pPr marL="1143000" indent="-228600">
              <a:spcBef>
                <a:spcPct val="20000"/>
              </a:spcBef>
              <a:buFont typeface="Monotype Sorts" charset="0"/>
              <a:buChar char="F"/>
              <a:defRPr>
                <a:latin typeface="+mn-lt"/>
                <a:ea typeface="+mn-ea"/>
              </a:defRPr>
            </a:lvl3pPr>
            <a:lvl4pPr marL="1600200" indent="-228600">
              <a:spcBef>
                <a:spcPct val="20000"/>
              </a:spcBef>
              <a:buFont typeface="Monotype Sorts" charset="0"/>
              <a:buChar char="F"/>
              <a:defRPr sz="2000">
                <a:latin typeface="+mn-lt"/>
                <a:ea typeface="+mn-ea"/>
              </a:defRPr>
            </a:lvl4pPr>
            <a:lvl5pPr marL="2057400" indent="-228600">
              <a:spcBef>
                <a:spcPct val="20000"/>
              </a:spcBef>
              <a:buFont typeface="Monotype Sorts" charset="0"/>
              <a:buChar char="F"/>
              <a:defRPr sz="2000">
                <a:latin typeface="+mn-lt"/>
                <a:ea typeface="+mn-ea"/>
              </a:defRPr>
            </a:lvl5pPr>
            <a:lvl6pPr marL="2514600" indent="-228600" fontAlgn="base">
              <a:spcBef>
                <a:spcPct val="20000"/>
              </a:spcBef>
              <a:spcAft>
                <a:spcPct val="0"/>
              </a:spcAft>
              <a:buFont typeface="Monotype Sorts" charset="2"/>
              <a:buChar char="F"/>
              <a:defRPr sz="2000">
                <a:latin typeface="+mn-lt"/>
                <a:ea typeface="+mn-ea"/>
              </a:defRPr>
            </a:lvl6pPr>
            <a:lvl7pPr marL="2971800" indent="-228600" fontAlgn="base">
              <a:spcBef>
                <a:spcPct val="20000"/>
              </a:spcBef>
              <a:spcAft>
                <a:spcPct val="0"/>
              </a:spcAft>
              <a:buFont typeface="Monotype Sorts" charset="2"/>
              <a:buChar char="F"/>
              <a:defRPr sz="2000">
                <a:latin typeface="+mn-lt"/>
                <a:ea typeface="+mn-ea"/>
              </a:defRPr>
            </a:lvl7pPr>
            <a:lvl8pPr marL="3429000" indent="-228600" fontAlgn="base">
              <a:spcBef>
                <a:spcPct val="20000"/>
              </a:spcBef>
              <a:spcAft>
                <a:spcPct val="0"/>
              </a:spcAft>
              <a:buFont typeface="Monotype Sorts" charset="2"/>
              <a:buChar char="F"/>
              <a:defRPr sz="2000">
                <a:latin typeface="+mn-lt"/>
                <a:ea typeface="+mn-ea"/>
              </a:defRPr>
            </a:lvl8pPr>
            <a:lvl9pPr marL="3886200" indent="-228600" fontAlgn="base">
              <a:spcBef>
                <a:spcPct val="20000"/>
              </a:spcBef>
              <a:spcAft>
                <a:spcPct val="0"/>
              </a:spcAft>
              <a:buFont typeface="Monotype Sorts" charset="2"/>
              <a:buChar char="F"/>
              <a:defRPr sz="2000">
                <a:latin typeface="+mn-lt"/>
                <a:ea typeface="+mn-ea"/>
              </a:defRPr>
            </a:lvl9pPr>
          </a:lstStyle>
          <a:p>
            <a:pPr>
              <a:defRPr/>
            </a:pPr>
            <a:r>
              <a:rPr lang="en-US" sz="2400" b="1" dirty="0">
                <a:latin typeface="Arial"/>
                <a:cs typeface="Arial"/>
              </a:rPr>
              <a:t>72</a:t>
            </a:r>
          </a:p>
        </p:txBody>
      </p:sp>
      <p:sp>
        <p:nvSpPr>
          <p:cNvPr id="7" name="Rectangle 3"/>
          <p:cNvSpPr txBox="1">
            <a:spLocks noChangeArrowheads="1"/>
          </p:cNvSpPr>
          <p:nvPr/>
        </p:nvSpPr>
        <p:spPr bwMode="auto">
          <a:xfrm>
            <a:off x="5257800" y="5562600"/>
            <a:ext cx="3581400" cy="990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Font typeface="Monotype Sorts" charset="2"/>
              <a:buChar char="F"/>
              <a:defRPr sz="2000">
                <a:solidFill>
                  <a:schemeClr val="tx1"/>
                </a:solidFill>
                <a:latin typeface="+mn-lt"/>
                <a:ea typeface="+mn-ea"/>
              </a:defRPr>
            </a:lvl6pPr>
            <a:lvl7pPr marL="2971800" indent="-228600" algn="l" rtl="0" fontAlgn="base">
              <a:spcBef>
                <a:spcPct val="20000"/>
              </a:spcBef>
              <a:spcAft>
                <a:spcPct val="0"/>
              </a:spcAft>
              <a:buFont typeface="Monotype Sorts" charset="2"/>
              <a:buChar char="F"/>
              <a:defRPr sz="2000">
                <a:solidFill>
                  <a:schemeClr val="tx1"/>
                </a:solidFill>
                <a:latin typeface="+mn-lt"/>
                <a:ea typeface="+mn-ea"/>
              </a:defRPr>
            </a:lvl7pPr>
            <a:lvl8pPr marL="3429000" indent="-228600" algn="l" rtl="0" fontAlgn="base">
              <a:spcBef>
                <a:spcPct val="20000"/>
              </a:spcBef>
              <a:spcAft>
                <a:spcPct val="0"/>
              </a:spcAft>
              <a:buFont typeface="Monotype Sorts" charset="2"/>
              <a:buChar char="F"/>
              <a:defRPr sz="2000">
                <a:solidFill>
                  <a:schemeClr val="tx1"/>
                </a:solidFill>
                <a:latin typeface="+mn-lt"/>
                <a:ea typeface="+mn-ea"/>
              </a:defRPr>
            </a:lvl8pPr>
            <a:lvl9pPr marL="3886200" indent="-228600" algn="l" rtl="0" fontAlgn="base">
              <a:spcBef>
                <a:spcPct val="20000"/>
              </a:spcBef>
              <a:spcAft>
                <a:spcPct val="0"/>
              </a:spcAft>
              <a:buFont typeface="Monotype Sorts" charset="2"/>
              <a:buChar char="F"/>
              <a:defRPr sz="2000">
                <a:solidFill>
                  <a:schemeClr val="tx1"/>
                </a:solidFill>
                <a:latin typeface="+mn-lt"/>
                <a:ea typeface="+mn-ea"/>
              </a:defRPr>
            </a:lvl9pPr>
          </a:lstStyle>
          <a:p>
            <a:pPr algn="ctr" eaLnBrk="1" hangingPunct="1">
              <a:buFont typeface="Monotype Sorts" charset="0"/>
              <a:buNone/>
              <a:defRPr/>
            </a:pPr>
            <a:r>
              <a:rPr lang="ja-JP" altLang="en-US">
                <a:effectLst>
                  <a:glow rad="254000">
                    <a:schemeClr val="bg1">
                      <a:alpha val="84000"/>
                    </a:schemeClr>
                  </a:glow>
                </a:effectLst>
                <a:latin typeface="Tahoma" charset="0"/>
                <a:ea typeface="ＭＳ Ｐゴシック" charset="0"/>
                <a:cs typeface="ＭＳ Ｐゴシック" charset="0"/>
              </a:rPr>
              <a:t>“</a:t>
            </a:r>
            <a:r>
              <a:rPr lang="en-US">
                <a:effectLst>
                  <a:glow rad="254000">
                    <a:schemeClr val="bg1">
                      <a:alpha val="84000"/>
                    </a:schemeClr>
                  </a:glow>
                </a:effectLst>
                <a:latin typeface="Tahoma" charset="0"/>
                <a:ea typeface="ＭＳ Ｐゴシック" charset="0"/>
                <a:cs typeface="ＭＳ Ｐゴシック" charset="0"/>
              </a:rPr>
              <a:t>Don't be greedy</a:t>
            </a:r>
            <a:r>
              <a:rPr lang="ja-JP" altLang="en-US">
                <a:effectLst>
                  <a:glow rad="254000">
                    <a:schemeClr val="bg1">
                      <a:alpha val="84000"/>
                    </a:schemeClr>
                  </a:glow>
                </a:effectLst>
                <a:latin typeface="Tahoma" charset="0"/>
                <a:ea typeface="ＭＳ Ｐゴシック" charset="0"/>
                <a:cs typeface="ＭＳ Ｐゴシック" charset="0"/>
              </a:rPr>
              <a:t>”</a:t>
            </a:r>
            <a:endParaRPr lang="en-US">
              <a:effectLst>
                <a:glow rad="254000">
                  <a:schemeClr val="bg1">
                    <a:alpha val="84000"/>
                  </a:schemeClr>
                </a:glow>
              </a:effectLst>
              <a:latin typeface="Tahoma" charset="0"/>
              <a:ea typeface="ＭＳ Ｐゴシック" charset="0"/>
              <a:cs typeface="ＭＳ Ｐゴシック" charset="0"/>
            </a:endParaRPr>
          </a:p>
        </p:txBody>
      </p:sp>
      <p:sp>
        <p:nvSpPr>
          <p:cNvPr id="8" name="Rectangle 2"/>
          <p:cNvSpPr txBox="1">
            <a:spLocks noChangeArrowheads="1"/>
          </p:cNvSpPr>
          <p:nvPr/>
        </p:nvSpPr>
        <p:spPr bwMode="auto">
          <a:xfrm>
            <a:off x="2514600" y="4495800"/>
            <a:ext cx="6172200" cy="1295400"/>
          </a:xfrm>
          <a:prstGeom prst="rect">
            <a:avLst/>
          </a:prstGeom>
          <a:noFill/>
          <a:ln w="9525">
            <a:noFill/>
            <a:miter lim="800000"/>
            <a:headEnd/>
            <a:tailEnd/>
          </a:ln>
          <a:effectLst/>
        </p:spPr>
        <p:txBody>
          <a:bodyPr anchor="ctr"/>
          <a:lstStyle/>
          <a:p>
            <a:pPr algn="r" eaLnBrk="1" hangingPunct="1">
              <a:defRPr/>
            </a:pPr>
            <a:r>
              <a:rPr lang="en-US" sz="4400" i="1" kern="0" dirty="0">
                <a:solidFill>
                  <a:schemeClr val="tx2"/>
                </a:solidFill>
                <a:effectLst>
                  <a:glow rad="254000">
                    <a:schemeClr val="bg1">
                      <a:alpha val="84000"/>
                    </a:schemeClr>
                  </a:glow>
                </a:effectLst>
                <a:latin typeface="+mj-lt"/>
                <a:ea typeface="+mj-ea"/>
                <a:cs typeface="+mj-cs"/>
              </a:rPr>
              <a:t>The pastor who fell</a:t>
            </a:r>
          </a:p>
        </p:txBody>
      </p:sp>
      <p:sp>
        <p:nvSpPr>
          <p:cNvPr id="9" name="Rectangle 2"/>
          <p:cNvSpPr txBox="1">
            <a:spLocks noChangeArrowheads="1"/>
          </p:cNvSpPr>
          <p:nvPr/>
        </p:nvSpPr>
        <p:spPr bwMode="auto">
          <a:xfrm>
            <a:off x="152400" y="1295400"/>
            <a:ext cx="3200400" cy="3505200"/>
          </a:xfrm>
          <a:prstGeom prst="rect">
            <a:avLst/>
          </a:prstGeom>
          <a:noFill/>
          <a:ln w="9525">
            <a:noFill/>
            <a:miter lim="800000"/>
            <a:headEnd/>
            <a:tailEnd/>
          </a:ln>
          <a:effectLst/>
        </p:spPr>
        <p:txBody>
          <a:bodyPr anchor="ctr"/>
          <a:lstStyle/>
          <a:p>
            <a:pPr eaLnBrk="1" hangingPunct="1">
              <a:defRPr/>
            </a:pPr>
            <a:r>
              <a:rPr lang="en-US" sz="3200" i="1" kern="0" dirty="0">
                <a:solidFill>
                  <a:schemeClr val="tx2"/>
                </a:solidFill>
                <a:effectLst>
                  <a:glow rad="254000">
                    <a:schemeClr val="bg1">
                      <a:alpha val="84000"/>
                    </a:schemeClr>
                  </a:glow>
                </a:effectLst>
                <a:latin typeface="+mj-lt"/>
                <a:ea typeface="+mj-ea"/>
                <a:cs typeface="+mj-cs"/>
              </a:rPr>
              <a:t>“The love of money is the root of all kinds of evil...” </a:t>
            </a:r>
            <a:br>
              <a:rPr lang="en-US" sz="3200" i="1" kern="0" dirty="0">
                <a:solidFill>
                  <a:schemeClr val="tx2"/>
                </a:solidFill>
                <a:effectLst>
                  <a:glow rad="254000">
                    <a:schemeClr val="bg1">
                      <a:alpha val="84000"/>
                    </a:schemeClr>
                  </a:glow>
                </a:effectLst>
                <a:latin typeface="+mj-lt"/>
                <a:ea typeface="+mj-ea"/>
                <a:cs typeface="+mj-cs"/>
              </a:rPr>
            </a:br>
            <a:r>
              <a:rPr lang="en-US" sz="3200" i="1" kern="0" dirty="0">
                <a:solidFill>
                  <a:schemeClr val="tx2"/>
                </a:solidFill>
                <a:effectLst>
                  <a:glow rad="254000">
                    <a:schemeClr val="bg1">
                      <a:alpha val="84000"/>
                    </a:schemeClr>
                  </a:glow>
                </a:effectLst>
                <a:latin typeface="+mj-lt"/>
                <a:ea typeface="+mj-ea"/>
                <a:cs typeface="+mj-cs"/>
              </a:rPr>
              <a:t>(1 Tim. 6:10)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44450"/>
            <a:ext cx="8229600" cy="922338"/>
          </a:xfrm>
        </p:spPr>
        <p:txBody>
          <a:bodyPr/>
          <a:lstStyle/>
          <a:p>
            <a:r>
              <a:rPr lang="en-US" b="1">
                <a:solidFill>
                  <a:srgbClr val="FFFF00"/>
                </a:solidFill>
                <a:latin typeface="Arial" panose="020B0604020202020204" pitchFamily="34" charset="0"/>
                <a:ea typeface="ＭＳ Ｐゴシック" charset="0"/>
                <a:cs typeface="Arial" panose="020B0604020202020204" pitchFamily="34" charset="0"/>
              </a:rPr>
              <a:t>Law of Application: Model</a:t>
            </a:r>
          </a:p>
        </p:txBody>
      </p:sp>
      <p:sp>
        <p:nvSpPr>
          <p:cNvPr id="4" name="Rectangle 2"/>
          <p:cNvSpPr txBox="1">
            <a:spLocks noChangeArrowheads="1"/>
          </p:cNvSpPr>
          <p:nvPr/>
        </p:nvSpPr>
        <p:spPr bwMode="auto">
          <a:xfrm>
            <a:off x="251520" y="1687513"/>
            <a:ext cx="2908300" cy="4679950"/>
          </a:xfrm>
          <a:prstGeom prst="rect">
            <a:avLst/>
          </a:prstGeom>
          <a:solidFill>
            <a:srgbClr val="0000FF"/>
          </a:solidFill>
          <a:ln w="9525">
            <a:solidFill>
              <a:schemeClr val="bg1"/>
            </a:solidFill>
            <a:miter lim="800000"/>
            <a:headEnd/>
            <a:tailEnd/>
          </a:ln>
          <a:effectLst/>
        </p:spPr>
        <p:txBody>
          <a:bodyPr anchor="ctr"/>
          <a:lstStyle/>
          <a:p>
            <a:pPr algn="ctr" eaLnBrk="1" fontAlgn="auto" hangingPunct="1">
              <a:spcBef>
                <a:spcPts val="0"/>
              </a:spcBef>
              <a:spcAft>
                <a:spcPts val="0"/>
              </a:spcAft>
              <a:defRPr/>
            </a:pPr>
            <a:endParaRPr lang="en-US" sz="2000" b="1" i="1" kern="0" dirty="0">
              <a:solidFill>
                <a:srgbClr val="FFFFFF"/>
              </a:solidFill>
              <a:effectLst>
                <a:glow rad="254000">
                  <a:srgbClr val="000000">
                    <a:alpha val="84000"/>
                  </a:srgbClr>
                </a:glow>
              </a:effectLst>
              <a:latin typeface="Arial" panose="020B0604020202020204" pitchFamily="34" charset="0"/>
              <a:ea typeface="ＭＳ Ｐゴシック"/>
              <a:cs typeface="Arial" panose="020B0604020202020204" pitchFamily="34" charset="0"/>
            </a:endParaRPr>
          </a:p>
        </p:txBody>
      </p:sp>
      <p:sp>
        <p:nvSpPr>
          <p:cNvPr id="5" name="Rectangle 2"/>
          <p:cNvSpPr txBox="1">
            <a:spLocks noChangeArrowheads="1"/>
          </p:cNvSpPr>
          <p:nvPr/>
        </p:nvSpPr>
        <p:spPr bwMode="auto">
          <a:xfrm>
            <a:off x="5697016" y="1686818"/>
            <a:ext cx="2907432" cy="4680520"/>
          </a:xfrm>
          <a:prstGeom prst="rect">
            <a:avLst/>
          </a:prstGeom>
          <a:solidFill>
            <a:srgbClr val="FFFF00"/>
          </a:solidFill>
          <a:ln w="9525">
            <a:solidFill>
              <a:schemeClr val="bg1"/>
            </a:solidFill>
            <a:miter lim="800000"/>
            <a:headEnd/>
            <a:tailEnd/>
          </a:ln>
          <a:effectLst/>
        </p:spPr>
        <p:txBody>
          <a:bodyPr anchor="ctr"/>
          <a:lstStyle/>
          <a:p>
            <a:pPr eaLnBrk="1" fontAlgn="auto" hangingPunct="1">
              <a:spcBef>
                <a:spcPts val="0"/>
              </a:spcBef>
              <a:spcAft>
                <a:spcPts val="0"/>
              </a:spcAft>
              <a:defRPr/>
            </a:pPr>
            <a:endParaRPr lang="en-US" b="1" i="1" kern="0" dirty="0">
              <a:solidFill>
                <a:srgbClr val="FFFFFF"/>
              </a:solidFill>
              <a:effectLst>
                <a:glow rad="254000">
                  <a:srgbClr val="000000">
                    <a:alpha val="84000"/>
                  </a:srgbClr>
                </a:glow>
              </a:effectLst>
              <a:latin typeface="Arial" panose="020B0604020202020204" pitchFamily="34" charset="0"/>
              <a:ea typeface="ＭＳ Ｐゴシック"/>
              <a:cs typeface="Arial" panose="020B0604020202020204" pitchFamily="34" charset="0"/>
            </a:endParaRPr>
          </a:p>
          <a:p>
            <a:pPr eaLnBrk="1" fontAlgn="auto" hangingPunct="1">
              <a:spcBef>
                <a:spcPts val="0"/>
              </a:spcBef>
              <a:spcAft>
                <a:spcPts val="0"/>
              </a:spcAft>
              <a:defRPr/>
            </a:pPr>
            <a:endParaRPr lang="en-US" b="1" i="1" kern="0" dirty="0">
              <a:solidFill>
                <a:srgbClr val="FFFFFF"/>
              </a:solidFill>
              <a:effectLst>
                <a:glow rad="254000">
                  <a:srgbClr val="000000">
                    <a:alpha val="84000"/>
                  </a:srgbClr>
                </a:glow>
              </a:effectLst>
              <a:latin typeface="Arial" panose="020B0604020202020204" pitchFamily="34" charset="0"/>
              <a:ea typeface="ＭＳ Ｐゴシック"/>
              <a:cs typeface="Arial" panose="020B0604020202020204" pitchFamily="34" charset="0"/>
            </a:endParaRPr>
          </a:p>
        </p:txBody>
      </p:sp>
      <p:sp>
        <p:nvSpPr>
          <p:cNvPr id="44036" name="Right Arrow 5"/>
          <p:cNvSpPr>
            <a:spLocks noChangeArrowheads="1"/>
          </p:cNvSpPr>
          <p:nvPr/>
        </p:nvSpPr>
        <p:spPr bwMode="auto">
          <a:xfrm>
            <a:off x="3159696" y="1614488"/>
            <a:ext cx="3500536" cy="2447925"/>
          </a:xfrm>
          <a:prstGeom prst="rightArrow">
            <a:avLst>
              <a:gd name="adj1" fmla="val 50000"/>
              <a:gd name="adj2" fmla="val 50003"/>
            </a:avLst>
          </a:prstGeom>
          <a:solidFill>
            <a:schemeClr val="accent1"/>
          </a:solidFill>
          <a:ln w="9525">
            <a:solidFill>
              <a:schemeClr val="tx1"/>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44037" name="Right Arrow 6"/>
          <p:cNvSpPr>
            <a:spLocks noChangeArrowheads="1"/>
          </p:cNvSpPr>
          <p:nvPr/>
        </p:nvSpPr>
        <p:spPr bwMode="auto">
          <a:xfrm>
            <a:off x="3159696" y="3990975"/>
            <a:ext cx="3500536" cy="2447925"/>
          </a:xfrm>
          <a:prstGeom prst="rightArrow">
            <a:avLst>
              <a:gd name="adj1" fmla="val 50000"/>
              <a:gd name="adj2" fmla="val 50003"/>
            </a:avLst>
          </a:prstGeom>
          <a:solidFill>
            <a:schemeClr val="accent1"/>
          </a:solidFill>
          <a:ln w="9525">
            <a:solidFill>
              <a:schemeClr val="tx1"/>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8" name="Rectangle 2"/>
          <p:cNvSpPr txBox="1">
            <a:spLocks noChangeArrowheads="1"/>
          </p:cNvSpPr>
          <p:nvPr/>
        </p:nvSpPr>
        <p:spPr bwMode="auto">
          <a:xfrm>
            <a:off x="6156176" y="2622922"/>
            <a:ext cx="2259360"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b="1" i="1" kern="0" dirty="0">
                <a:effectLst/>
                <a:latin typeface="Arial" panose="020B0604020202020204" pitchFamily="34" charset="0"/>
                <a:ea typeface="ＭＳ Ｐゴシック"/>
                <a:cs typeface="Arial" panose="020B0604020202020204" pitchFamily="34" charset="0"/>
              </a:rPr>
              <a:t>Belief</a:t>
            </a:r>
          </a:p>
        </p:txBody>
      </p:sp>
      <p:sp>
        <p:nvSpPr>
          <p:cNvPr id="9" name="Rectangle 2"/>
          <p:cNvSpPr txBox="1">
            <a:spLocks noChangeArrowheads="1"/>
          </p:cNvSpPr>
          <p:nvPr/>
        </p:nvSpPr>
        <p:spPr bwMode="auto">
          <a:xfrm>
            <a:off x="251520" y="1146758"/>
            <a:ext cx="2907432"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b="1" i="1" kern="0" dirty="0">
                <a:solidFill>
                  <a:srgbClr val="FFFFFF"/>
                </a:solidFill>
                <a:effectLst>
                  <a:glow rad="254000">
                    <a:srgbClr val="000000">
                      <a:alpha val="84000"/>
                    </a:srgbClr>
                  </a:glow>
                </a:effectLst>
                <a:latin typeface="Arial" panose="020B0604020202020204" pitchFamily="34" charset="0"/>
                <a:ea typeface="ＭＳ Ｐゴシック"/>
                <a:cs typeface="Arial" panose="020B0604020202020204" pitchFamily="34" charset="0"/>
              </a:rPr>
              <a:t>Resource</a:t>
            </a:r>
          </a:p>
        </p:txBody>
      </p:sp>
      <p:sp>
        <p:nvSpPr>
          <p:cNvPr id="10" name="Rectangle 2"/>
          <p:cNvSpPr txBox="1">
            <a:spLocks noChangeArrowheads="1"/>
          </p:cNvSpPr>
          <p:nvPr/>
        </p:nvSpPr>
        <p:spPr bwMode="auto">
          <a:xfrm>
            <a:off x="6156176" y="4927178"/>
            <a:ext cx="2259360"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b="1" i="1" kern="0" dirty="0">
                <a:effectLst/>
                <a:latin typeface="Arial" panose="020B0604020202020204" pitchFamily="34" charset="0"/>
                <a:ea typeface="ＭＳ Ｐゴシック"/>
                <a:cs typeface="Arial" panose="020B0604020202020204" pitchFamily="34" charset="0"/>
              </a:rPr>
              <a:t>Behavior</a:t>
            </a:r>
          </a:p>
        </p:txBody>
      </p:sp>
      <p:sp>
        <p:nvSpPr>
          <p:cNvPr id="11" name="Rectangle 2"/>
          <p:cNvSpPr txBox="1">
            <a:spLocks noChangeArrowheads="1"/>
          </p:cNvSpPr>
          <p:nvPr/>
        </p:nvSpPr>
        <p:spPr bwMode="auto">
          <a:xfrm>
            <a:off x="5724128" y="1146758"/>
            <a:ext cx="2808312"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b="1" i="1" kern="0" dirty="0">
                <a:solidFill>
                  <a:srgbClr val="FFFFFF"/>
                </a:solidFill>
                <a:effectLst>
                  <a:glow rad="254000">
                    <a:srgbClr val="000000">
                      <a:alpha val="84000"/>
                    </a:srgbClr>
                  </a:glow>
                </a:effectLst>
                <a:latin typeface="Arial" panose="020B0604020202020204" pitchFamily="34" charset="0"/>
                <a:ea typeface="ＭＳ Ｐゴシック"/>
                <a:cs typeface="Arial" panose="020B0604020202020204" pitchFamily="34" charset="0"/>
              </a:rPr>
              <a:t>Result</a:t>
            </a:r>
          </a:p>
        </p:txBody>
      </p:sp>
      <p:cxnSp>
        <p:nvCxnSpPr>
          <p:cNvPr id="44044" name="Straight Arrow Connector 17"/>
          <p:cNvCxnSpPr>
            <a:cxnSpLocks noChangeShapeType="1"/>
            <a:stCxn id="44036" idx="1"/>
          </p:cNvCxnSpPr>
          <p:nvPr/>
        </p:nvCxnSpPr>
        <p:spPr bwMode="auto">
          <a:xfrm flipV="1">
            <a:off x="3159696" y="2838450"/>
            <a:ext cx="3240088" cy="1"/>
          </a:xfrm>
          <a:prstGeom prst="straightConnector1">
            <a:avLst/>
          </a:prstGeom>
          <a:noFill/>
          <a:ln w="38100">
            <a:solidFill>
              <a:schemeClr val="tx1"/>
            </a:solidFill>
            <a:round/>
            <a:headEnd/>
            <a:tailEnd/>
          </a:ln>
          <a:extLst>
            <a:ext uri="{909E8E84-426E-40dd-AFC4-6F175D3DCCD1}">
              <a14:hiddenFill xmlns="" xmlns:a14="http://schemas.microsoft.com/office/drawing/2010/main">
                <a:noFill/>
              </a14:hiddenFill>
            </a:ext>
          </a:extLst>
        </p:spPr>
      </p:cxnSp>
      <p:cxnSp>
        <p:nvCxnSpPr>
          <p:cNvPr id="44047" name="Straight Arrow Connector 20"/>
          <p:cNvCxnSpPr>
            <a:cxnSpLocks noChangeShapeType="1"/>
          </p:cNvCxnSpPr>
          <p:nvPr/>
        </p:nvCxnSpPr>
        <p:spPr bwMode="auto">
          <a:xfrm>
            <a:off x="3203848" y="5214938"/>
            <a:ext cx="3240087" cy="0"/>
          </a:xfrm>
          <a:prstGeom prst="straightConnector1">
            <a:avLst/>
          </a:prstGeom>
          <a:noFill/>
          <a:ln w="38100">
            <a:solidFill>
              <a:schemeClr val="tx1"/>
            </a:solidFill>
            <a:round/>
            <a:headEnd/>
            <a:tailEnd/>
          </a:ln>
          <a:extLst>
            <a:ext uri="{909E8E84-426E-40dd-AFC4-6F175D3DCCD1}">
              <a14:hiddenFill xmlns="" xmlns:a14="http://schemas.microsoft.com/office/drawing/2010/main">
                <a:noFill/>
              </a14:hiddenFill>
            </a:ext>
          </a:extLst>
        </p:spPr>
      </p:cxnSp>
      <p:sp>
        <p:nvSpPr>
          <p:cNvPr id="44048" name="Text Box 4"/>
          <p:cNvSpPr txBox="1">
            <a:spLocks noChangeArrowheads="1"/>
          </p:cNvSpPr>
          <p:nvPr/>
        </p:nvSpPr>
        <p:spPr bwMode="auto">
          <a:xfrm>
            <a:off x="8532813"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latin typeface="Arial" panose="020B0604020202020204" pitchFamily="34" charset="0"/>
                <a:cs typeface="Arial" panose="020B0604020202020204" pitchFamily="34" charset="0"/>
              </a:rPr>
              <a:t>51</a:t>
            </a:r>
          </a:p>
        </p:txBody>
      </p:sp>
      <p:sp>
        <p:nvSpPr>
          <p:cNvPr id="25" name="Rectangle 2"/>
          <p:cNvSpPr txBox="1">
            <a:spLocks noChangeArrowheads="1"/>
          </p:cNvSpPr>
          <p:nvPr/>
        </p:nvSpPr>
        <p:spPr bwMode="auto">
          <a:xfrm>
            <a:off x="3095836" y="1146758"/>
            <a:ext cx="2808312"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b="1" i="1" kern="0" dirty="0">
                <a:solidFill>
                  <a:srgbClr val="FFFFFF"/>
                </a:solidFill>
                <a:effectLst>
                  <a:glow rad="254000">
                    <a:srgbClr val="000000">
                      <a:alpha val="84000"/>
                    </a:srgbClr>
                  </a:glow>
                </a:effectLst>
                <a:latin typeface="Arial" panose="020B0604020202020204" pitchFamily="34" charset="0"/>
                <a:ea typeface="ＭＳ Ｐゴシック"/>
                <a:cs typeface="Arial" panose="020B0604020202020204" pitchFamily="34" charset="0"/>
              </a:rPr>
              <a:t>Method</a:t>
            </a:r>
          </a:p>
        </p:txBody>
      </p:sp>
      <p:sp>
        <p:nvSpPr>
          <p:cNvPr id="26" name="Rectangle 2"/>
          <p:cNvSpPr txBox="1">
            <a:spLocks noChangeArrowheads="1"/>
          </p:cNvSpPr>
          <p:nvPr/>
        </p:nvSpPr>
        <p:spPr bwMode="auto">
          <a:xfrm>
            <a:off x="278632" y="1686818"/>
            <a:ext cx="2880320" cy="4680520"/>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sz="2000" b="1" i="1" kern="0" dirty="0">
                <a:solidFill>
                  <a:srgbClr val="FFFFFF"/>
                </a:solidFill>
                <a:effectLst/>
                <a:latin typeface="Arial" panose="020B0604020202020204" pitchFamily="34" charset="0"/>
                <a:ea typeface="ＭＳ Ｐゴシック"/>
                <a:cs typeface="Arial" panose="020B0604020202020204" pitchFamily="34" charset="0"/>
              </a:rPr>
              <a:t>“All Scripture is inspired by God and profitable for </a:t>
            </a:r>
            <a:r>
              <a:rPr lang="en-US" sz="2000" b="1" i="1" kern="0" dirty="0">
                <a:solidFill>
                  <a:srgbClr val="FFFF00"/>
                </a:solidFill>
                <a:effectLst/>
                <a:latin typeface="Arial" panose="020B0604020202020204" pitchFamily="34" charset="0"/>
                <a:ea typeface="ＭＳ Ｐゴシック"/>
                <a:cs typeface="Arial" panose="020B0604020202020204" pitchFamily="34" charset="0"/>
              </a:rPr>
              <a:t>teaching</a:t>
            </a:r>
            <a:r>
              <a:rPr lang="en-US" sz="2000" b="1" i="1" kern="0" dirty="0">
                <a:solidFill>
                  <a:srgbClr val="FFFFFF"/>
                </a:solidFill>
                <a:effectLst/>
                <a:latin typeface="Arial" panose="020B0604020202020204" pitchFamily="34" charset="0"/>
                <a:ea typeface="ＭＳ Ｐゴシック"/>
                <a:cs typeface="Arial" panose="020B0604020202020204" pitchFamily="34" charset="0"/>
              </a:rPr>
              <a:t>, for </a:t>
            </a:r>
            <a:br>
              <a:rPr lang="en-US" sz="2000" b="1" i="1" kern="0" dirty="0">
                <a:solidFill>
                  <a:srgbClr val="FFFFFF"/>
                </a:solidFill>
                <a:effectLst/>
                <a:latin typeface="Arial" panose="020B0604020202020204" pitchFamily="34" charset="0"/>
                <a:ea typeface="ＭＳ Ｐゴシック"/>
                <a:cs typeface="Arial" panose="020B0604020202020204" pitchFamily="34" charset="0"/>
              </a:rPr>
            </a:br>
            <a:r>
              <a:rPr lang="en-US" sz="2000" b="1" i="1" kern="0" dirty="0">
                <a:solidFill>
                  <a:srgbClr val="FFFF00"/>
                </a:solidFill>
                <a:effectLst/>
                <a:latin typeface="Arial" panose="020B0604020202020204" pitchFamily="34" charset="0"/>
                <a:ea typeface="ＭＳ Ｐゴシック"/>
                <a:cs typeface="Arial" panose="020B0604020202020204" pitchFamily="34" charset="0"/>
              </a:rPr>
              <a:t>reproof</a:t>
            </a:r>
            <a:r>
              <a:rPr lang="en-US" sz="2000" b="1" i="1" kern="0" dirty="0">
                <a:solidFill>
                  <a:srgbClr val="FFFFFF"/>
                </a:solidFill>
                <a:effectLst/>
                <a:latin typeface="Arial" panose="020B0604020202020204" pitchFamily="34" charset="0"/>
                <a:ea typeface="ＭＳ Ｐゴシック"/>
                <a:cs typeface="Arial" panose="020B0604020202020204" pitchFamily="34" charset="0"/>
              </a:rPr>
              <a:t>, for </a:t>
            </a:r>
            <a:r>
              <a:rPr lang="en-US" sz="2000" b="1" i="1" kern="0" dirty="0">
                <a:solidFill>
                  <a:srgbClr val="FFFF00"/>
                </a:solidFill>
                <a:effectLst/>
                <a:latin typeface="Arial" panose="020B0604020202020204" pitchFamily="34" charset="0"/>
                <a:ea typeface="ＭＳ Ｐゴシック"/>
                <a:cs typeface="Arial" panose="020B0604020202020204" pitchFamily="34" charset="0"/>
              </a:rPr>
              <a:t>correction</a:t>
            </a:r>
            <a:r>
              <a:rPr lang="en-US" sz="2000" b="1" i="1" kern="0" dirty="0">
                <a:solidFill>
                  <a:srgbClr val="FFFFFF"/>
                </a:solidFill>
                <a:effectLst/>
                <a:latin typeface="Arial" panose="020B0604020202020204" pitchFamily="34" charset="0"/>
                <a:ea typeface="ＭＳ Ｐゴシック"/>
                <a:cs typeface="Arial" panose="020B0604020202020204" pitchFamily="34" charset="0"/>
              </a:rPr>
              <a:t>, for </a:t>
            </a:r>
            <a:r>
              <a:rPr lang="en-US" sz="2000" b="1" i="1" kern="0" dirty="0">
                <a:solidFill>
                  <a:srgbClr val="FFFF00"/>
                </a:solidFill>
                <a:effectLst/>
                <a:latin typeface="Arial" panose="020B0604020202020204" pitchFamily="34" charset="0"/>
                <a:ea typeface="ＭＳ Ｐゴシック"/>
                <a:cs typeface="Arial" panose="020B0604020202020204" pitchFamily="34" charset="0"/>
              </a:rPr>
              <a:t>training</a:t>
            </a:r>
            <a:r>
              <a:rPr lang="en-US" sz="2000" b="1" i="1" kern="0" dirty="0">
                <a:solidFill>
                  <a:srgbClr val="FFFFFF"/>
                </a:solidFill>
                <a:effectLst/>
                <a:latin typeface="Arial" panose="020B0604020202020204" pitchFamily="34" charset="0"/>
                <a:ea typeface="ＭＳ Ｐゴシック"/>
                <a:cs typeface="Arial" panose="020B0604020202020204" pitchFamily="34" charset="0"/>
              </a:rPr>
              <a:t> in righteousness;  so that the man of God may be adequate, equipped for every good work</a:t>
            </a:r>
            <a:br>
              <a:rPr lang="en-US" sz="2000" b="1" i="1" kern="0" dirty="0">
                <a:solidFill>
                  <a:srgbClr val="FFFFFF"/>
                </a:solidFill>
                <a:effectLst/>
                <a:latin typeface="Arial" panose="020B0604020202020204" pitchFamily="34" charset="0"/>
                <a:ea typeface="ＭＳ Ｐゴシック"/>
                <a:cs typeface="Arial" panose="020B0604020202020204" pitchFamily="34" charset="0"/>
              </a:rPr>
            </a:br>
            <a:r>
              <a:rPr lang="en-US" sz="2000" b="1" i="1" kern="0" dirty="0">
                <a:solidFill>
                  <a:srgbClr val="FFFFFF"/>
                </a:solidFill>
                <a:effectLst/>
                <a:latin typeface="Arial" panose="020B0604020202020204" pitchFamily="34" charset="0"/>
                <a:ea typeface="ＭＳ Ｐゴシック"/>
                <a:cs typeface="Arial" panose="020B0604020202020204" pitchFamily="34" charset="0"/>
              </a:rPr>
              <a:t>(2 Tim. 3:16-17 </a:t>
            </a:r>
            <a:r>
              <a:rPr lang="en-US" sz="1800" b="1" i="1" kern="0" dirty="0">
                <a:solidFill>
                  <a:srgbClr val="FFFFFF"/>
                </a:solidFill>
                <a:effectLst/>
                <a:latin typeface="Arial" panose="020B0604020202020204" pitchFamily="34" charset="0"/>
                <a:ea typeface="ＭＳ Ｐゴシック"/>
                <a:cs typeface="Arial" panose="020B0604020202020204" pitchFamily="34" charset="0"/>
              </a:rPr>
              <a:t>NAU</a:t>
            </a:r>
            <a:r>
              <a:rPr lang="en-US" sz="2000" b="1" i="1" kern="0" dirty="0">
                <a:solidFill>
                  <a:srgbClr val="FFFFFF"/>
                </a:solidFill>
                <a:effectLst/>
                <a:latin typeface="Arial" panose="020B0604020202020204" pitchFamily="34" charset="0"/>
                <a:ea typeface="ＭＳ Ｐゴシック"/>
                <a:cs typeface="Arial" panose="020B0604020202020204" pitchFamily="34" charset="0"/>
              </a:rPr>
              <a:t>)</a:t>
            </a:r>
          </a:p>
        </p:txBody>
      </p:sp>
      <p:sp>
        <p:nvSpPr>
          <p:cNvPr id="27" name="Rectangle 2"/>
          <p:cNvSpPr txBox="1">
            <a:spLocks noChangeArrowheads="1"/>
          </p:cNvSpPr>
          <p:nvPr/>
        </p:nvSpPr>
        <p:spPr bwMode="auto">
          <a:xfrm>
            <a:off x="3186064" y="2264829"/>
            <a:ext cx="3186136"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b="1" i="1" kern="0" dirty="0">
                <a:effectLst/>
                <a:latin typeface="Arial" panose="020B0604020202020204" pitchFamily="34" charset="0"/>
                <a:ea typeface="ＭＳ Ｐゴシック"/>
                <a:cs typeface="Arial" panose="020B0604020202020204" pitchFamily="34" charset="0"/>
              </a:rPr>
              <a:t>Doctrine (Teaching)</a:t>
            </a:r>
          </a:p>
        </p:txBody>
      </p:sp>
      <p:sp>
        <p:nvSpPr>
          <p:cNvPr id="28" name="Rectangle 2"/>
          <p:cNvSpPr txBox="1">
            <a:spLocks noChangeArrowheads="1"/>
          </p:cNvSpPr>
          <p:nvPr/>
        </p:nvSpPr>
        <p:spPr bwMode="auto">
          <a:xfrm>
            <a:off x="3541440" y="2912901"/>
            <a:ext cx="2475384"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b="1" i="1" kern="0" dirty="0">
                <a:effectLst/>
                <a:latin typeface="Arial" panose="020B0604020202020204" pitchFamily="34" charset="0"/>
                <a:ea typeface="ＭＳ Ｐゴシック"/>
                <a:cs typeface="Arial" panose="020B0604020202020204" pitchFamily="34" charset="0"/>
              </a:rPr>
              <a:t>Correction</a:t>
            </a:r>
          </a:p>
        </p:txBody>
      </p:sp>
      <p:sp>
        <p:nvSpPr>
          <p:cNvPr id="29" name="Rectangle 2"/>
          <p:cNvSpPr txBox="1">
            <a:spLocks noChangeArrowheads="1"/>
          </p:cNvSpPr>
          <p:nvPr/>
        </p:nvSpPr>
        <p:spPr bwMode="auto">
          <a:xfrm>
            <a:off x="3541440" y="4641093"/>
            <a:ext cx="2475384"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b="1" i="1" kern="0" dirty="0">
                <a:effectLst/>
                <a:latin typeface="Arial" panose="020B0604020202020204" pitchFamily="34" charset="0"/>
                <a:ea typeface="ＭＳ Ｐゴシック"/>
                <a:cs typeface="Arial" panose="020B0604020202020204" pitchFamily="34" charset="0"/>
              </a:rPr>
              <a:t>Training</a:t>
            </a:r>
          </a:p>
        </p:txBody>
      </p:sp>
      <p:sp>
        <p:nvSpPr>
          <p:cNvPr id="30" name="Rectangle 2"/>
          <p:cNvSpPr txBox="1">
            <a:spLocks noChangeArrowheads="1"/>
          </p:cNvSpPr>
          <p:nvPr/>
        </p:nvSpPr>
        <p:spPr bwMode="auto">
          <a:xfrm>
            <a:off x="3541440" y="5289165"/>
            <a:ext cx="2475384"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b="1" i="1" kern="0" dirty="0">
                <a:effectLst/>
                <a:latin typeface="Arial" panose="020B0604020202020204" pitchFamily="34" charset="0"/>
                <a:ea typeface="ＭＳ Ｐゴシック"/>
                <a:cs typeface="Arial" panose="020B0604020202020204" pitchFamily="34" charset="0"/>
              </a:rPr>
              <a:t>Reproof</a:t>
            </a:r>
          </a:p>
        </p:txBody>
      </p:sp>
      <p:sp>
        <p:nvSpPr>
          <p:cNvPr id="31" name="Rectangle 2"/>
          <p:cNvSpPr txBox="1">
            <a:spLocks noChangeArrowheads="1"/>
          </p:cNvSpPr>
          <p:nvPr/>
        </p:nvSpPr>
        <p:spPr bwMode="auto">
          <a:xfrm>
            <a:off x="0" y="6353944"/>
            <a:ext cx="9144000"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sz="1600" b="1" kern="0" dirty="0">
                <a:solidFill>
                  <a:srgbClr val="FFFFFF"/>
                </a:solidFill>
                <a:effectLst>
                  <a:glow rad="254000">
                    <a:srgbClr val="000000">
                      <a:alpha val="84000"/>
                    </a:srgbClr>
                  </a:glow>
                </a:effectLst>
                <a:latin typeface="Arial" panose="020B0604020202020204" pitchFamily="34" charset="0"/>
                <a:ea typeface="ＭＳ Ｐゴシック"/>
                <a:cs typeface="Arial" panose="020B0604020202020204" pitchFamily="34" charset="0"/>
              </a:rPr>
              <a:t>Adapted from Bruce Wilkinson, </a:t>
            </a:r>
            <a:r>
              <a:rPr lang="en-US" sz="1600" b="1" i="1" kern="0" dirty="0">
                <a:solidFill>
                  <a:srgbClr val="FFFFFF"/>
                </a:solidFill>
                <a:effectLst>
                  <a:glow rad="254000">
                    <a:srgbClr val="000000">
                      <a:alpha val="84000"/>
                    </a:srgbClr>
                  </a:glow>
                </a:effectLst>
                <a:latin typeface="Arial" panose="020B0604020202020204" pitchFamily="34" charset="0"/>
                <a:ea typeface="ＭＳ Ｐゴシック"/>
                <a:cs typeface="Arial" panose="020B0604020202020204" pitchFamily="34" charset="0"/>
              </a:rPr>
              <a:t>7 Laws of the Learner</a:t>
            </a:r>
            <a:r>
              <a:rPr lang="en-US" sz="1600" b="1" kern="0" dirty="0">
                <a:solidFill>
                  <a:srgbClr val="FFFFFF"/>
                </a:solidFill>
                <a:effectLst>
                  <a:glow rad="254000">
                    <a:srgbClr val="000000">
                      <a:alpha val="84000"/>
                    </a:srgbClr>
                  </a:glow>
                </a:effectLst>
                <a:latin typeface="Arial" panose="020B0604020202020204" pitchFamily="34" charset="0"/>
                <a:ea typeface="ＭＳ Ｐゴシック"/>
                <a:cs typeface="Arial" panose="020B0604020202020204" pitchFamily="34" charset="0"/>
              </a:rPr>
              <a:t> (Walk Thru The Bible)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107950" y="44450"/>
            <a:ext cx="8578850" cy="922338"/>
          </a:xfrm>
        </p:spPr>
        <p:txBody>
          <a:bodyPr/>
          <a:lstStyle/>
          <a:p>
            <a:r>
              <a:rPr lang="en-US" sz="4000" b="1">
                <a:solidFill>
                  <a:schemeClr val="bg1"/>
                </a:solidFill>
                <a:latin typeface="Arial" charset="0"/>
                <a:ea typeface="ＭＳ Ｐゴシック" charset="0"/>
                <a:cs typeface="ＭＳ Ｐゴシック" charset="0"/>
              </a:rPr>
              <a:t>Application Maxims</a:t>
            </a:r>
          </a:p>
        </p:txBody>
      </p:sp>
      <p:sp>
        <p:nvSpPr>
          <p:cNvPr id="12" name="Rectangle 2"/>
          <p:cNvSpPr txBox="1">
            <a:spLocks noChangeArrowheads="1"/>
          </p:cNvSpPr>
          <p:nvPr/>
        </p:nvSpPr>
        <p:spPr bwMode="auto">
          <a:xfrm>
            <a:off x="107504" y="980728"/>
            <a:ext cx="9036496" cy="5400600"/>
          </a:xfrm>
          <a:prstGeom prst="rect">
            <a:avLst/>
          </a:prstGeom>
          <a:solidFill>
            <a:srgbClr val="000090"/>
          </a:solidFill>
          <a:ln w="9525">
            <a:noFill/>
            <a:miter lim="800000"/>
            <a:headEnd/>
            <a:tailEnd/>
          </a:ln>
          <a:effectLst/>
        </p:spPr>
        <p:txBody>
          <a:bodyPr/>
          <a:lstStyle/>
          <a:p>
            <a:pPr marL="1498600" indent="-1498600" eaLnBrk="1" fontAlgn="auto" hangingPunct="1">
              <a:spcBef>
                <a:spcPts val="0"/>
              </a:spcBef>
              <a:spcAft>
                <a:spcPts val="0"/>
              </a:spcAft>
              <a:defRPr/>
            </a:pPr>
            <a:r>
              <a:rPr lang="en-US" sz="2600" b="1" kern="0" dirty="0">
                <a:solidFill>
                  <a:srgbClr val="FFFFFF"/>
                </a:solidFill>
                <a:effectLst>
                  <a:glow rad="254000">
                    <a:srgbClr val="000000">
                      <a:alpha val="84000"/>
                    </a:srgbClr>
                  </a:glow>
                </a:effectLst>
                <a:latin typeface="Arial"/>
                <a:ea typeface="ＭＳ Ｐゴシック"/>
                <a:cs typeface="Arial"/>
              </a:rPr>
              <a:t>Maxim 1: </a:t>
            </a:r>
            <a:r>
              <a:rPr lang="en-US" sz="2600" b="1" kern="0" dirty="0">
                <a:solidFill>
                  <a:srgbClr val="FFFF00"/>
                </a:solidFill>
                <a:effectLst>
                  <a:glow rad="254000">
                    <a:srgbClr val="000000">
                      <a:alpha val="84000"/>
                    </a:srgbClr>
                  </a:glow>
                </a:effectLst>
                <a:latin typeface="Arial"/>
                <a:ea typeface="ＭＳ Ｐゴシック"/>
                <a:cs typeface="Arial"/>
              </a:rPr>
              <a:t>Application</a:t>
            </a:r>
            <a:r>
              <a:rPr lang="en-US" sz="2600" b="1" kern="0" dirty="0">
                <a:solidFill>
                  <a:srgbClr val="FFFFFF"/>
                </a:solidFill>
                <a:effectLst>
                  <a:glow rad="254000">
                    <a:srgbClr val="000000">
                      <a:alpha val="84000"/>
                    </a:srgbClr>
                  </a:glow>
                </a:effectLst>
                <a:latin typeface="Arial"/>
                <a:ea typeface="ＭＳ Ｐゴシック"/>
                <a:cs typeface="Arial"/>
              </a:rPr>
              <a:t> is the central reason for God's revelation.</a:t>
            </a:r>
          </a:p>
          <a:p>
            <a:pPr marL="1498600" indent="-1498600" eaLnBrk="1" fontAlgn="auto" hangingPunct="1">
              <a:spcBef>
                <a:spcPts val="0"/>
              </a:spcBef>
              <a:spcAft>
                <a:spcPts val="0"/>
              </a:spcAft>
              <a:defRPr/>
            </a:pPr>
            <a:r>
              <a:rPr lang="en-US" sz="2600" b="1" kern="0" dirty="0">
                <a:solidFill>
                  <a:srgbClr val="FFFFFF"/>
                </a:solidFill>
                <a:effectLst>
                  <a:glow rad="254000">
                    <a:srgbClr val="000000">
                      <a:alpha val="84000"/>
                    </a:srgbClr>
                  </a:glow>
                </a:effectLst>
                <a:latin typeface="Arial"/>
                <a:ea typeface="ＭＳ Ｐゴシック"/>
                <a:cs typeface="Arial"/>
              </a:rPr>
              <a:t>Maxim 2: </a:t>
            </a:r>
            <a:r>
              <a:rPr lang="en-US" sz="2600" b="1" kern="0" dirty="0">
                <a:solidFill>
                  <a:srgbClr val="FFFF00"/>
                </a:solidFill>
                <a:effectLst>
                  <a:glow rad="254000">
                    <a:srgbClr val="000000">
                      <a:alpha val="84000"/>
                    </a:srgbClr>
                  </a:glow>
                </a:effectLst>
                <a:latin typeface="Arial"/>
                <a:ea typeface="ＭＳ Ｐゴシック"/>
                <a:cs typeface="Arial"/>
              </a:rPr>
              <a:t>Application</a:t>
            </a:r>
            <a:r>
              <a:rPr lang="en-US" sz="2600" b="1" kern="0" dirty="0">
                <a:solidFill>
                  <a:srgbClr val="FFFFFF"/>
                </a:solidFill>
                <a:effectLst>
                  <a:glow rad="254000">
                    <a:srgbClr val="000000">
                      <a:alpha val="84000"/>
                    </a:srgbClr>
                  </a:glow>
                </a:effectLst>
                <a:latin typeface="Arial"/>
                <a:ea typeface="ＭＳ Ｐゴシック"/>
                <a:cs typeface="Arial"/>
              </a:rPr>
              <a:t> is the responsibility of the teacher.</a:t>
            </a:r>
          </a:p>
          <a:p>
            <a:pPr marL="1498600" indent="-1498600" eaLnBrk="1" fontAlgn="auto" hangingPunct="1">
              <a:spcBef>
                <a:spcPts val="0"/>
              </a:spcBef>
              <a:spcAft>
                <a:spcPts val="0"/>
              </a:spcAft>
              <a:defRPr/>
            </a:pPr>
            <a:r>
              <a:rPr lang="en-US" sz="2600" b="1" kern="0" dirty="0">
                <a:solidFill>
                  <a:srgbClr val="FFFFFF"/>
                </a:solidFill>
                <a:effectLst>
                  <a:glow rad="254000">
                    <a:srgbClr val="000000">
                      <a:alpha val="84000"/>
                    </a:srgbClr>
                  </a:glow>
                </a:effectLst>
                <a:latin typeface="Arial"/>
                <a:ea typeface="ＭＳ Ｐゴシック"/>
                <a:cs typeface="Arial"/>
              </a:rPr>
              <a:t>Maxim 3: </a:t>
            </a:r>
            <a:r>
              <a:rPr lang="en-US" sz="2600" b="1" kern="0" dirty="0">
                <a:solidFill>
                  <a:srgbClr val="FFFF00"/>
                </a:solidFill>
                <a:effectLst>
                  <a:glow rad="254000">
                    <a:srgbClr val="000000">
                      <a:alpha val="84000"/>
                    </a:srgbClr>
                  </a:glow>
                </a:effectLst>
                <a:latin typeface="Arial"/>
                <a:ea typeface="ＭＳ Ｐゴシック"/>
                <a:cs typeface="Arial"/>
              </a:rPr>
              <a:t>Application</a:t>
            </a:r>
            <a:r>
              <a:rPr lang="en-US" sz="2600" b="1" kern="0" dirty="0">
                <a:solidFill>
                  <a:srgbClr val="FFFFFF"/>
                </a:solidFill>
                <a:effectLst>
                  <a:glow rad="254000">
                    <a:srgbClr val="000000">
                      <a:alpha val="84000"/>
                    </a:srgbClr>
                  </a:glow>
                </a:effectLst>
                <a:latin typeface="Arial"/>
                <a:ea typeface="ＭＳ Ｐゴシック"/>
                <a:cs typeface="Arial"/>
              </a:rPr>
              <a:t> and information should be balanced.</a:t>
            </a:r>
          </a:p>
          <a:p>
            <a:pPr marL="1498600" indent="-1498600" eaLnBrk="1" fontAlgn="auto" hangingPunct="1">
              <a:spcBef>
                <a:spcPts val="0"/>
              </a:spcBef>
              <a:spcAft>
                <a:spcPts val="0"/>
              </a:spcAft>
              <a:defRPr/>
            </a:pPr>
            <a:r>
              <a:rPr lang="en-US" sz="2600" b="1" kern="0" dirty="0">
                <a:solidFill>
                  <a:srgbClr val="FFFFFF"/>
                </a:solidFill>
                <a:effectLst>
                  <a:glow rad="254000">
                    <a:srgbClr val="000000">
                      <a:alpha val="84000"/>
                    </a:srgbClr>
                  </a:glow>
                </a:effectLst>
                <a:latin typeface="Arial"/>
                <a:ea typeface="ＭＳ Ｐゴシック"/>
                <a:cs typeface="Arial"/>
              </a:rPr>
              <a:t>Maxim 4: Application focuses Scripture on students' </a:t>
            </a:r>
            <a:r>
              <a:rPr lang="en-US" sz="2600" b="1" kern="0" dirty="0">
                <a:solidFill>
                  <a:srgbClr val="FFFF00"/>
                </a:solidFill>
                <a:effectLst>
                  <a:glow rad="254000">
                    <a:srgbClr val="000000">
                      <a:alpha val="84000"/>
                    </a:srgbClr>
                  </a:glow>
                </a:effectLst>
                <a:latin typeface="Arial"/>
                <a:ea typeface="ＭＳ Ｐゴシック"/>
                <a:cs typeface="Arial"/>
              </a:rPr>
              <a:t>needs</a:t>
            </a:r>
            <a:r>
              <a:rPr lang="en-US" sz="2600" b="1" kern="0" dirty="0">
                <a:solidFill>
                  <a:srgbClr val="FFFFFF"/>
                </a:solidFill>
                <a:effectLst>
                  <a:glow rad="254000">
                    <a:srgbClr val="000000">
                      <a:alpha val="84000"/>
                    </a:srgbClr>
                  </a:glow>
                </a:effectLst>
                <a:latin typeface="Arial"/>
                <a:ea typeface="ＭＳ Ｐゴシック"/>
                <a:cs typeface="Arial"/>
              </a:rPr>
              <a:t>.</a:t>
            </a:r>
          </a:p>
          <a:p>
            <a:pPr marL="1498600" indent="-1498600" eaLnBrk="1" fontAlgn="auto" hangingPunct="1">
              <a:spcBef>
                <a:spcPts val="0"/>
              </a:spcBef>
              <a:spcAft>
                <a:spcPts val="0"/>
              </a:spcAft>
              <a:defRPr/>
            </a:pPr>
            <a:r>
              <a:rPr lang="en-US" sz="2600" b="1" kern="0" dirty="0">
                <a:solidFill>
                  <a:srgbClr val="FFFFFF"/>
                </a:solidFill>
                <a:effectLst>
                  <a:glow rad="254000">
                    <a:srgbClr val="000000">
                      <a:alpha val="84000"/>
                    </a:srgbClr>
                  </a:glow>
                </a:effectLst>
                <a:latin typeface="Arial"/>
                <a:ea typeface="ＭＳ Ｐゴシック"/>
                <a:cs typeface="Arial"/>
              </a:rPr>
              <a:t>Maxim 5: Application has the maximum influence when the student </a:t>
            </a:r>
            <a:r>
              <a:rPr lang="en-US" sz="2600" b="1" kern="0" dirty="0">
                <a:solidFill>
                  <a:srgbClr val="FFFF00"/>
                </a:solidFill>
                <a:effectLst>
                  <a:glow rad="254000">
                    <a:srgbClr val="000000">
                      <a:alpha val="84000"/>
                    </a:srgbClr>
                  </a:glow>
                </a:effectLst>
                <a:latin typeface="Arial"/>
                <a:ea typeface="ＭＳ Ｐゴシック"/>
                <a:cs typeface="Arial"/>
              </a:rPr>
              <a:t>sees</a:t>
            </a:r>
            <a:r>
              <a:rPr lang="en-US" sz="2600" b="1" kern="0" dirty="0">
                <a:solidFill>
                  <a:srgbClr val="FFFFFF"/>
                </a:solidFill>
                <a:effectLst>
                  <a:glow rad="254000">
                    <a:srgbClr val="000000">
                      <a:alpha val="84000"/>
                    </a:srgbClr>
                  </a:glow>
                </a:effectLst>
                <a:latin typeface="Arial"/>
                <a:ea typeface="ＭＳ Ｐゴシック"/>
                <a:cs typeface="Arial"/>
              </a:rPr>
              <a:t> its biblical basis</a:t>
            </a:r>
          </a:p>
          <a:p>
            <a:pPr marL="1498600" indent="-1498600" eaLnBrk="1" fontAlgn="auto" hangingPunct="1">
              <a:spcBef>
                <a:spcPts val="0"/>
              </a:spcBef>
              <a:spcAft>
                <a:spcPts val="0"/>
              </a:spcAft>
              <a:defRPr/>
            </a:pPr>
            <a:r>
              <a:rPr lang="en-US" sz="2600" b="1" kern="0" dirty="0">
                <a:solidFill>
                  <a:srgbClr val="FFFFFF"/>
                </a:solidFill>
                <a:effectLst>
                  <a:glow rad="254000">
                    <a:srgbClr val="000000">
                      <a:alpha val="84000"/>
                    </a:srgbClr>
                  </a:glow>
                </a:effectLst>
                <a:latin typeface="Arial"/>
                <a:ea typeface="ＭＳ Ｐゴシック"/>
                <a:cs typeface="Arial"/>
              </a:rPr>
              <a:t>Maxim 6: Application that has impacted the </a:t>
            </a:r>
            <a:r>
              <a:rPr lang="en-US" sz="2600" b="1" kern="0" dirty="0">
                <a:solidFill>
                  <a:srgbClr val="FFFF00"/>
                </a:solidFill>
                <a:effectLst>
                  <a:glow rad="254000">
                    <a:srgbClr val="000000">
                      <a:alpha val="84000"/>
                    </a:srgbClr>
                  </a:glow>
                </a:effectLst>
                <a:latin typeface="Arial"/>
                <a:ea typeface="ＭＳ Ｐゴシック"/>
                <a:cs typeface="Arial"/>
              </a:rPr>
              <a:t>teacher</a:t>
            </a:r>
            <a:r>
              <a:rPr lang="en-US" sz="2600" b="1" kern="0" dirty="0">
                <a:solidFill>
                  <a:srgbClr val="FFFFFF"/>
                </a:solidFill>
                <a:effectLst>
                  <a:glow rad="254000">
                    <a:srgbClr val="000000">
                      <a:alpha val="84000"/>
                    </a:srgbClr>
                  </a:glow>
                </a:effectLst>
                <a:latin typeface="Arial"/>
                <a:ea typeface="ＭＳ Ｐゴシック"/>
                <a:cs typeface="Arial"/>
              </a:rPr>
              <a:t> tends to impact the student</a:t>
            </a:r>
          </a:p>
          <a:p>
            <a:pPr marL="1498600" indent="-1498600" eaLnBrk="1" fontAlgn="auto" hangingPunct="1">
              <a:spcBef>
                <a:spcPts val="0"/>
              </a:spcBef>
              <a:spcAft>
                <a:spcPts val="0"/>
              </a:spcAft>
              <a:defRPr/>
            </a:pPr>
            <a:r>
              <a:rPr lang="en-US" sz="2600" b="1" kern="0" dirty="0">
                <a:solidFill>
                  <a:srgbClr val="FFFFFF"/>
                </a:solidFill>
                <a:effectLst>
                  <a:glow rad="254000">
                    <a:srgbClr val="000000">
                      <a:alpha val="84000"/>
                    </a:srgbClr>
                  </a:glow>
                </a:effectLst>
                <a:latin typeface="Arial"/>
                <a:ea typeface="ＭＳ Ｐゴシック"/>
                <a:cs typeface="Arial"/>
              </a:rPr>
              <a:t>Maxim 7: Application must ultimately lead the student from studying the Bible to </a:t>
            </a:r>
            <a:r>
              <a:rPr lang="en-US" sz="2600" b="1" kern="0" dirty="0">
                <a:solidFill>
                  <a:srgbClr val="FFFF00"/>
                </a:solidFill>
                <a:effectLst>
                  <a:glow rad="254000">
                    <a:srgbClr val="000000">
                      <a:alpha val="84000"/>
                    </a:srgbClr>
                  </a:glow>
                </a:effectLst>
                <a:latin typeface="Arial"/>
                <a:ea typeface="ＭＳ Ｐゴシック"/>
                <a:cs typeface="Arial"/>
              </a:rPr>
              <a:t>obeying the Lord.</a:t>
            </a:r>
          </a:p>
        </p:txBody>
      </p:sp>
      <p:sp>
        <p:nvSpPr>
          <p:cNvPr id="46083" name="Text Box 4"/>
          <p:cNvSpPr txBox="1">
            <a:spLocks noChangeArrowheads="1"/>
          </p:cNvSpPr>
          <p:nvPr/>
        </p:nvSpPr>
        <p:spPr bwMode="auto">
          <a:xfrm>
            <a:off x="8532813"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51</a:t>
            </a:r>
          </a:p>
        </p:txBody>
      </p:sp>
      <p:sp>
        <p:nvSpPr>
          <p:cNvPr id="31" name="Rectangle 2"/>
          <p:cNvSpPr txBox="1">
            <a:spLocks noChangeArrowheads="1"/>
          </p:cNvSpPr>
          <p:nvPr/>
        </p:nvSpPr>
        <p:spPr bwMode="auto">
          <a:xfrm>
            <a:off x="0" y="6353944"/>
            <a:ext cx="9144000"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sz="1600" b="1" kern="0" dirty="0">
                <a:solidFill>
                  <a:srgbClr val="FFFFFF"/>
                </a:solidFill>
                <a:effectLst>
                  <a:glow rad="254000">
                    <a:srgbClr val="000000">
                      <a:alpha val="84000"/>
                    </a:srgbClr>
                  </a:glow>
                </a:effectLst>
                <a:latin typeface="Tahoma"/>
                <a:ea typeface="ＭＳ Ｐゴシック"/>
                <a:cs typeface="ＭＳ Ｐゴシック"/>
              </a:rPr>
              <a:t>Bruce Wilkinson, </a:t>
            </a:r>
            <a:r>
              <a:rPr lang="en-US" sz="1600" b="1" i="1" kern="0" dirty="0">
                <a:solidFill>
                  <a:srgbClr val="FFFFFF"/>
                </a:solidFill>
                <a:effectLst>
                  <a:glow rad="254000">
                    <a:srgbClr val="000000">
                      <a:alpha val="84000"/>
                    </a:srgbClr>
                  </a:glow>
                </a:effectLst>
                <a:latin typeface="Tahoma"/>
                <a:ea typeface="ＭＳ Ｐゴシック"/>
                <a:cs typeface="ＭＳ Ｐゴシック"/>
              </a:rPr>
              <a:t>7 Laws of the Learner</a:t>
            </a:r>
            <a:r>
              <a:rPr lang="en-US" sz="1600" b="1" kern="0" dirty="0">
                <a:solidFill>
                  <a:srgbClr val="FFFFFF"/>
                </a:solidFill>
                <a:effectLst>
                  <a:glow rad="254000">
                    <a:srgbClr val="000000">
                      <a:alpha val="84000"/>
                    </a:srgbClr>
                  </a:glow>
                </a:effectLst>
                <a:latin typeface="Tahoma"/>
                <a:ea typeface="ＭＳ Ｐゴシック"/>
                <a:cs typeface="ＭＳ Ｐゴシック"/>
              </a:rPr>
              <a:t> (Walk Thru The Bible)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theme/theme1.xml><?xml version="1.0" encoding="utf-8"?>
<a:theme xmlns:a="http://schemas.openxmlformats.org/drawingml/2006/main" name="Full Moon">
  <a:themeElements>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Full Moon">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ull Moon 1">
        <a:dk1>
          <a:srgbClr val="808080"/>
        </a:dk1>
        <a:lt1>
          <a:srgbClr val="FFFFFF"/>
        </a:lt1>
        <a:dk2>
          <a:srgbClr val="070707"/>
        </a:dk2>
        <a:lt2>
          <a:srgbClr val="FFFFFF"/>
        </a:lt2>
        <a:accent1>
          <a:srgbClr val="78A1CA"/>
        </a:accent1>
        <a:accent2>
          <a:srgbClr val="B2B1E0"/>
        </a:accent2>
        <a:accent3>
          <a:srgbClr val="AAAAAA"/>
        </a:accent3>
        <a:accent4>
          <a:srgbClr val="DADADA"/>
        </a:accent4>
        <a:accent5>
          <a:srgbClr val="BECDE1"/>
        </a:accent5>
        <a:accent6>
          <a:srgbClr val="A1A0CB"/>
        </a:accent6>
        <a:hlink>
          <a:srgbClr val="3333CC"/>
        </a:hlink>
        <a:folHlink>
          <a:srgbClr val="AF67FF"/>
        </a:folHlink>
      </a:clrScheme>
      <a:clrMap bg1="dk2" tx1="lt1" bg2="dk1" tx2="lt2" accent1="accent1" accent2="accent2" accent3="accent3" accent4="accent4" accent5="accent5" accent6="accent6" hlink="hlink" folHlink="folHlink"/>
    </a:extraClrScheme>
    <a:extraClrScheme>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5614</TotalTime>
  <Words>805</Words>
  <Application>Microsoft Macintosh PowerPoint</Application>
  <PresentationFormat>On-screen Show (4:3)</PresentationFormat>
  <Paragraphs>123</Paragraphs>
  <Slides>13</Slides>
  <Notes>13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13</vt:i4>
      </vt:variant>
    </vt:vector>
  </HeadingPairs>
  <TitlesOfParts>
    <vt:vector size="26" baseType="lpstr">
      <vt:lpstr>ＭＳ Ｐゴシック</vt:lpstr>
      <vt:lpstr>Times</vt:lpstr>
      <vt:lpstr>Arial</vt:lpstr>
      <vt:lpstr>Book Antiqua</vt:lpstr>
      <vt:lpstr>Monotype Sorts</vt:lpstr>
      <vt:lpstr>Tahoma</vt:lpstr>
      <vt:lpstr>Times New Roman</vt:lpstr>
      <vt:lpstr>Wingdings</vt:lpstr>
      <vt:lpstr>Full Moon</vt:lpstr>
      <vt:lpstr>Default Design</vt:lpstr>
      <vt:lpstr>untitled 1</vt:lpstr>
      <vt:lpstr>2_Default Design</vt:lpstr>
      <vt:lpstr>Orbit</vt:lpstr>
      <vt:lpstr>Illustrating to Apply</vt:lpstr>
      <vt:lpstr>The Preparing Expository Sermons Process</vt:lpstr>
      <vt:lpstr>Restore People in Sin</vt:lpstr>
      <vt:lpstr>A.  Some illustrations only explain a concept as they come from an unrelated area of life.</vt:lpstr>
      <vt:lpstr>A.  Some illustrations only explain a concept as they come from an unrelated area of life.</vt:lpstr>
      <vt:lpstr>B. Better illustrations apply a concept because they relate to the same area of life.</vt:lpstr>
      <vt:lpstr>B. Better illustrations apply a concept because they relate to the same area of life.</vt:lpstr>
      <vt:lpstr>Law of Application: Model</vt:lpstr>
      <vt:lpstr>Application Maxims</vt:lpstr>
      <vt:lpstr>Application Method</vt:lpstr>
      <vt:lpstr>Application Maximizers</vt:lpstr>
      <vt:lpstr>Bible Study link at BibleStudyDownloads.org</vt:lpstr>
      <vt:lpstr>Black</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109</cp:revision>
  <dcterms:created xsi:type="dcterms:W3CDTF">2004-09-11T01:03:24Z</dcterms:created>
  <dcterms:modified xsi:type="dcterms:W3CDTF">2024-01-14T07:24:47Z</dcterms:modified>
</cp:coreProperties>
</file>