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22" r:id="rId7"/>
    <p:sldMasterId id="2147483724" r:id="rId8"/>
    <p:sldMasterId id="2147483736" r:id="rId9"/>
    <p:sldMasterId id="2147483739" r:id="rId10"/>
    <p:sldMasterId id="2147483751" r:id="rId11"/>
  </p:sldMasterIdLst>
  <p:notesMasterIdLst>
    <p:notesMasterId r:id="rId29"/>
  </p:notesMasterIdLst>
  <p:sldIdLst>
    <p:sldId id="257" r:id="rId12"/>
    <p:sldId id="263" r:id="rId13"/>
    <p:sldId id="264" r:id="rId14"/>
    <p:sldId id="265" r:id="rId15"/>
    <p:sldId id="266" r:id="rId16"/>
    <p:sldId id="267" r:id="rId17"/>
    <p:sldId id="268" r:id="rId18"/>
    <p:sldId id="27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19" autoAdjust="0"/>
  </p:normalViewPr>
  <p:slideViewPr>
    <p:cSldViewPr snapToGrid="0" snapToObjects="1">
      <p:cViewPr>
        <p:scale>
          <a:sx n="86" d="100"/>
          <a:sy n="86" d="100"/>
        </p:scale>
        <p:origin x="2944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D047-F225-7249-BD35-31124BFFC074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AAA3-13E4-9A4F-A1CB-D6949E75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57A56D-57F8-C044-B071-5AB936443722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3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3F566-34EC-9644-8B02-98BAD51AB215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9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Sometimes we can show what to do by also telling first what NOT to do…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B2FEA4-D02A-5B44-A1DA-108B0B365CF7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71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AB4AB1-CBEB-834A-A60F-EB325010ED14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B27BF9-67FC-3341-BDD8-566E75D96EFE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76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3CCC69-6688-D044-BF56-1959617F013A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A562DE-C29E-D943-8375-FB6FBBCB767A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7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CD9715-0F3B-FA4C-90D1-003C36DFCDA4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BF4ABB-7EF0-BD4B-BEAE-095D13B1214F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1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CA5D7-0445-0944-9BFC-59D4AF526865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9C9D1-B3E2-314F-9275-C3A51FD15E9C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589640-3C18-2247-A283-08EA1A995E62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5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ＭＳ Ｐゴシック" charset="0"/>
              </a:rPr>
              <a:t>Jesus ended his teaching on restoring Christians in sin by commanding that unrepentant believers be treated like a pagan or tax collector—but how this?  What does it mean?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97E397-5824-E84C-A39D-6B7C22539D0C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7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Apply restoring relationships in at least three areas…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E8DA8FA-6582-4F4F-8839-5B1B2322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26ECB6F-DA8F-514D-BDDF-6C2DB4FBE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BB6FD00-13D6-BE44-8EFA-BBE88E70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EF00-288E-5C4F-A272-F6ECFC36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27B0-12B4-9749-8988-FD6600904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E04F-AA94-3543-809E-46151873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CF94-DB56-3642-BFE0-F6446AE3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5565-0C83-5842-87FC-B8021168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8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E9FF-624C-9A40-A1D8-25B862CC3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20C7-2E8B-C242-AC79-3FEF467BF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4F42D-7E6A-7C4F-96AB-AAB49C6CA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E8833C34-7E62-5445-8431-638A8730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1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2D5B-0441-DB4B-B0D5-F1AD5BF64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2999-0B76-964D-B95B-9854205F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2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BC38-6CF5-874C-A510-8E45BE9F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AC4EEB-79BC-244B-8BC9-5D853A33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F80FB7B-5541-4A40-A7C5-4A5F8A94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23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F67C4E-6DAE-9C43-BCA2-7A4E5D07C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7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0F5549-E900-D548-981B-46D9EFAFF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913099-8141-8F43-AA61-D114A756B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425BB6-56A4-984E-9F36-4DE99823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04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F1C817-3713-D44F-B757-BF0782784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1C30453C-EEEC-A847-832A-0A46418F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084676-BC5C-5940-B5AC-EFD9FB55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09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2E5CB2-62A0-DA40-BDBD-340495DC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5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E1908B-DC62-A749-9373-ADBD90261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0F027D-24BF-7240-8272-9D25B3913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0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FF3B38-F966-6D4B-A106-0DCA4B4E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770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082A87-A14A-AB41-9E0D-05A1A46B0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80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D4565F-83FF-5D4C-81F6-316D8DF4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7282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0D8839-237C-3445-93F6-A29F4E77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7038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A49B1C-6B25-5E4C-8076-298D2BD8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107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A8F4C22-B948-114B-993C-48CF0E7E2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9256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7F12619-A076-5349-B622-39AF7C52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0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6EDDC8-B1A5-564A-8B1D-FD9F48B2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0928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F27A95-DDA7-EE47-A5A8-40CE0C02E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974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2ABA93-B147-484F-BC06-3CBCA1E54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124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FA9A746-0544-1F47-A1B6-3253175A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20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C03A2D-F103-A843-B1BE-3921AE74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8418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6B02-F152-754B-AB46-4B1802221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458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93E3-E4A1-8B42-A133-88499287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9270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C11B-3B7C-8C4D-849D-DBDBC04C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0432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5B411-24C0-FB4D-AED7-7947E28D7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048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900B-1BCA-8449-B8E0-760F3336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0784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CCA041C-901C-C24C-BD60-463A864B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0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2658C-91D4-CD46-96E9-F65B45F0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210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602D3-1436-834A-8E1F-7991ACEE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502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8CC57-48BA-004A-B537-D2046F23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101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5314-7B5F-B74E-BF48-86514A9DA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267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0573-EF11-5248-93A4-D957A5A5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6705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B6B8-9C99-6841-9E38-B634361A7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3125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7EEE-C923-FB46-A41B-9AFAF251E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7202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4A4C-8595-6849-B5C1-F0067265A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7113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438400"/>
            <a:ext cx="6400800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5562600" cy="1600200"/>
          </a:xfrm>
        </p:spPr>
        <p:txBody>
          <a:bodyPr/>
          <a:lstStyle>
            <a:lvl1pPr marL="0" indent="0" algn="r">
              <a:buFont typeface="Tahoma" charset="-5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FE87CE-5A5F-384D-B09C-2343028E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2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8DC71-E14A-4D42-9927-04D7BE1DE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0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4B760A2C-F70D-814F-A227-E54AB8FB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5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AFA29AD-E4A1-D84A-866C-83700E0E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D1F187-84CE-D048-9ABE-FB61277F9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851A90-9883-EA47-90D8-2245AE41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7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7AE1F0-32FE-6041-898F-F0D11F6B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9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5461F8-651E-F348-ADD9-A3B82F9CE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47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F53269-6F20-3F4D-AB8A-E3697C6ED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5DC50E-92FB-774A-BE31-8679B6AD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01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0C86DD-E53C-9546-8B0F-37C204E7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5976A7-6530-6E47-B1F0-0CCFE3015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5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5053-E616-F643-945A-844F6349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FDB4A4E-A410-1042-B12F-3118739B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6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67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CD9B-D9C6-AF49-AF4B-19858FCD51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6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F50E-2231-EE46-B9E7-BDE6E8DFC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09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0219-59FD-9A4F-810C-B1E3B6CC9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75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CE0A-C8F5-314A-8E42-B186FA3AD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5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87E7-D5CB-1342-918B-C83D3A937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9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EC9E-4C07-8842-9F9C-D549FF8689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41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CABF-234A-E647-B3C8-0DA67529E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7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DF16-E7D1-384B-8909-FA4667285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33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4B54-8AB6-7E44-8F95-0C7D266AA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5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C838F07-E6D9-A24F-A54E-600E68E7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2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21C6-6440-0841-8E6C-0598F2FA6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9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2037-7FD5-404F-94E9-A3B895122C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38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708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2497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792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523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19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691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7264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68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E1BE979-7F0A-374B-9266-20122313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816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42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3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20C355-D95A-6441-8CAD-58226E62748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2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8253DC-33C9-8940-BD43-7129B0C2621B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6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20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4BB37D-C42B-784E-BC34-9E65E1479812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88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88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DCF4B6A-E9C9-6240-8DAE-B483112C0ADE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1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108ADB-9686-364F-A231-B739A1ABAC57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6EE64D5-F983-CC4C-A605-66686A7E364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45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88590CA-D701-0A4D-8FDC-FEFB31AAAB41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12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22BC6F-0966-0D40-8F6D-31B17704D14A}" type="slidenum">
              <a:rPr lang="en-GB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C7678C-A136-274E-BC38-8E9A9CE9833D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8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713" name="Picture 2" descr="HS 50 Appl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95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9714" name="Title 1"/>
          <p:cNvSpPr txBox="1">
            <a:spLocks/>
          </p:cNvSpPr>
          <p:nvPr/>
        </p:nvSpPr>
        <p:spPr bwMode="auto">
          <a:xfrm>
            <a:off x="5073219" y="981075"/>
            <a:ext cx="382746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Now we are ready to ask what the text </a:t>
            </a:r>
            <a:r>
              <a:rPr lang="en-US" sz="7200" b="1" dirty="0">
                <a:solidFill>
                  <a:srgbClr val="FFFFFF"/>
                </a:solidFill>
                <a:cs typeface="Arial" charset="0"/>
              </a:rPr>
              <a:t>means </a:t>
            </a:r>
            <a:r>
              <a:rPr lang="en-US" sz="7200" b="1" dirty="0">
                <a:solidFill>
                  <a:srgbClr val="FFFF00"/>
                </a:solidFill>
                <a:cs typeface="Arial" charset="0"/>
              </a:rPr>
              <a:t>to me</a:t>
            </a:r>
            <a:r>
              <a:rPr lang="en-US" sz="7200" b="1" dirty="0">
                <a:solidFill>
                  <a:srgbClr val="FFFFFF"/>
                </a:solidFill>
                <a:cs typeface="Arial" charset="0"/>
              </a:rPr>
              <a:t>!</a:t>
            </a:r>
          </a:p>
        </p:txBody>
      </p:sp>
      <p:sp>
        <p:nvSpPr>
          <p:cNvPr id="1139715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139716" name="Title 1"/>
          <p:cNvSpPr>
            <a:spLocks noGrp="1"/>
          </p:cNvSpPr>
          <p:nvPr>
            <p:ph type="title"/>
          </p:nvPr>
        </p:nvSpPr>
        <p:spPr>
          <a:xfrm>
            <a:off x="969741" y="5407030"/>
            <a:ext cx="3671888" cy="850900"/>
          </a:xfrm>
          <a:solidFill>
            <a:srgbClr val="800000"/>
          </a:solidFill>
        </p:spPr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  <a:endParaRPr lang="en-US" sz="7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FE4DA4-6F53-4193-CB35-AA13C2B14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443539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3600">
                <a:latin typeface="Helvetica" charset="0"/>
                <a:ea typeface="ＭＳ Ｐゴシック" charset="0"/>
                <a:cs typeface="ＭＳ Ｐゴシック" charset="0"/>
              </a:rPr>
              <a:t>Matthew 18:15-20</a:t>
            </a:r>
            <a:endParaRPr kumimoji="0"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7451725" cy="5759450"/>
          </a:xfrm>
          <a:prstGeom prst="rightArrowCallout">
            <a:avLst>
              <a:gd name="adj1" fmla="val 25000"/>
              <a:gd name="adj2" fmla="val 23782"/>
              <a:gd name="adj3" fmla="val 30225"/>
              <a:gd name="adj4" fmla="val 74181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6513" y="838200"/>
            <a:ext cx="5543550" cy="6335713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If your brother sins against you, go and show him his fault, </a:t>
            </a:r>
            <a:r>
              <a:rPr kumimoji="1" lang="en-US" sz="2600" b="1" dirty="0">
                <a:solidFill>
                  <a:srgbClr val="FFFF43"/>
                </a:solidFill>
                <a:latin typeface="Arial"/>
                <a:ea typeface="ＭＳ Ｐゴシック" charset="0"/>
                <a:cs typeface="Arial"/>
              </a:rPr>
              <a:t>just between the two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of you.  If he listens to you, you have won your brother over.  </a:t>
            </a:r>
            <a:r>
              <a:rPr kumimoji="1" lang="en-US" sz="2600" b="1" baseline="30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16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But if he will not listen, </a:t>
            </a:r>
            <a:r>
              <a:rPr kumimoji="1" lang="en-US" sz="2600" b="1" dirty="0">
                <a:solidFill>
                  <a:srgbClr val="FFFF43"/>
                </a:solidFill>
                <a:latin typeface="Arial"/>
                <a:ea typeface="ＭＳ Ｐゴシック" charset="0"/>
                <a:cs typeface="Arial"/>
              </a:rPr>
              <a:t>take one or two others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along, so that </a:t>
            </a:r>
            <a:r>
              <a:rPr kumimoji="1" lang="fr-FR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every matter may be established by the testimony of two or three witnesses.</a:t>
            </a:r>
            <a:r>
              <a:rPr kumimoji="1" lang="fr-FR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 </a:t>
            </a:r>
            <a:r>
              <a:rPr kumimoji="1" lang="en-US" sz="2600" b="1" baseline="30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17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If he refuses to listen to them, </a:t>
            </a:r>
            <a:r>
              <a:rPr kumimoji="1" lang="en-US" sz="2600" b="1" dirty="0">
                <a:solidFill>
                  <a:srgbClr val="FFFF43"/>
                </a:solidFill>
                <a:latin typeface="Arial"/>
                <a:ea typeface="ＭＳ Ｐゴシック" charset="0"/>
                <a:cs typeface="Arial"/>
              </a:rPr>
              <a:t>tell it to the church</a:t>
            </a:r>
            <a:r>
              <a:rPr kumimoji="1" lang="en-US" sz="2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; and if he refuses to listen even to the church, </a:t>
            </a:r>
            <a:r>
              <a:rPr kumimoji="1" lang="en-US" sz="2600" b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treat him as you would a pagan or a tax collector</a:t>
            </a: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6443663" y="1562100"/>
            <a:ext cx="2700337" cy="3954463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732240" y="2019672"/>
            <a:ext cx="2183160" cy="28494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How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 to Restore</a:t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4294" name="Oval 1"/>
          <p:cNvSpPr>
            <a:spLocks noChangeArrowheads="1"/>
          </p:cNvSpPr>
          <p:nvPr/>
        </p:nvSpPr>
        <p:spPr bwMode="auto">
          <a:xfrm rot="-443185">
            <a:off x="-114300" y="5054600"/>
            <a:ext cx="5473700" cy="15573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64"/>
          <p:cNvSpPr>
            <a:spLocks noChangeArrowheads="1"/>
          </p:cNvSpPr>
          <p:nvPr/>
        </p:nvSpPr>
        <p:spPr bwMode="auto">
          <a:xfrm>
            <a:off x="5004048" y="5445224"/>
            <a:ext cx="4139952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glow rad="482600">
                    <a:srgbClr val="000000">
                      <a:alpha val="93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Apply what this means…</a:t>
            </a:r>
            <a:endParaRPr lang="en-US" sz="4000" b="1" i="1" dirty="0">
              <a:solidFill>
                <a:srgbClr val="FFFF00"/>
              </a:solidFill>
              <a:effectLst>
                <a:glow rad="482600">
                  <a:srgbClr val="000000">
                    <a:alpha val="93000"/>
                  </a:srgbClr>
                </a:glo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411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4" grpId="0" animBg="1"/>
      <p:bldP spid="1068075" grpId="0" animBg="1"/>
      <p:bldP spid="1068072" grpId="0" build="p" autoUpdateAnimBg="0"/>
      <p:bldP spid="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What</a:t>
            </a:r>
            <a:r>
              <a:rPr kumimoji="0"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'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s God Saying to You?</a:t>
            </a:r>
            <a:endParaRPr kumimoji="0"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51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BBE0E3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6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7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9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0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1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2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3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4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5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6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7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8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9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0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1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2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3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4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5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6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7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8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9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0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2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83" name="Oval 35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84" name="Oval 36"/>
          <p:cNvSpPr>
            <a:spLocks noChangeArrowheads="1"/>
          </p:cNvSpPr>
          <p:nvPr/>
        </p:nvSpPr>
        <p:spPr bwMode="auto">
          <a:xfrm rot="1717289">
            <a:off x="1878013" y="26701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85" name="Line 37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86" name="Oval 38"/>
          <p:cNvSpPr>
            <a:spLocks noChangeArrowheads="1"/>
          </p:cNvSpPr>
          <p:nvPr/>
        </p:nvSpPr>
        <p:spPr bwMode="auto">
          <a:xfrm rot="188795">
            <a:off x="457200" y="14287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87" name="Text Box 39"/>
          <p:cNvSpPr txBox="1">
            <a:spLocks noChangeArrowheads="1"/>
          </p:cNvSpPr>
          <p:nvPr/>
        </p:nvSpPr>
        <p:spPr bwMode="auto">
          <a:xfrm>
            <a:off x="3878263" y="2916238"/>
            <a:ext cx="4808537" cy="665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b.  Your Own Life</a:t>
            </a:r>
            <a:endParaRPr lang="en-US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4088" name="Text Box 40"/>
          <p:cNvSpPr txBox="1">
            <a:spLocks noChangeArrowheads="1"/>
          </p:cNvSpPr>
          <p:nvPr/>
        </p:nvSpPr>
        <p:spPr bwMode="auto">
          <a:xfrm>
            <a:off x="3878263" y="4364038"/>
            <a:ext cx="4808537" cy="665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c.  Helping Others</a:t>
            </a: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3878263" y="1468438"/>
            <a:ext cx="4808537" cy="665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a.  The Church Body</a:t>
            </a:r>
          </a:p>
        </p:txBody>
      </p:sp>
    </p:spTree>
    <p:extLst>
      <p:ext uri="{BB962C8B-B14F-4D97-AF65-F5344CB8AC3E}">
        <p14:creationId xmlns:p14="http://schemas.microsoft.com/office/powerpoint/2010/main" val="14714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1" grpId="0"/>
      <p:bldP spid="1154083" grpId="0" animBg="1"/>
      <p:bldP spid="1154084" grpId="0" animBg="1"/>
      <p:bldP spid="1154086" grpId="0" animBg="1"/>
      <p:bldP spid="1154087" grpId="0" animBg="1"/>
      <p:bldP spid="1154088" grpId="0" animBg="1"/>
      <p:bldP spid="11540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lang="en-US" sz="4000" b="1" kern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How NOT to Discipline</a:t>
            </a:r>
          </a:p>
        </p:txBody>
      </p:sp>
      <p:pic>
        <p:nvPicPr>
          <p:cNvPr id="1168387" name="Picture 1" descr="pointing-fi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"/>
          <a:stretch>
            <a:fillRect/>
          </a:stretch>
        </p:blipFill>
        <p:spPr bwMode="auto">
          <a:xfrm>
            <a:off x="-15875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 rot="20671425">
            <a:off x="1398588" y="5089525"/>
            <a:ext cx="93726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EXCOMMUNICATE !</a:t>
            </a:r>
            <a:endParaRPr lang="en-US" sz="4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834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438" name="Picture 11" descr="excommunicationpuzz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37" y="125862"/>
            <a:ext cx="18002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88900" y="1665288"/>
            <a:ext cx="7454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Don</a:t>
            </a:r>
            <a:r>
              <a:rPr lang="en-US" altLang="ja-JP" sz="2800" b="1">
                <a:solidFill>
                  <a:srgbClr val="000000"/>
                </a:solidFill>
              </a:rPr>
              <a:t>'t refer to him/her as a Christian.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Evangelize this person.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Don</a:t>
            </a:r>
            <a:r>
              <a:rPr lang="en-US" altLang="ja-JP" sz="2800" b="1">
                <a:solidFill>
                  <a:srgbClr val="000000"/>
                </a:solidFill>
              </a:rPr>
              <a:t>'t let him/her take the Lord's Supper.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Remove the person from membership.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Remove this person from church roles.</a:t>
            </a:r>
          </a:p>
        </p:txBody>
      </p:sp>
      <p:sp>
        <p:nvSpPr>
          <p:cNvPr id="1131527" name="Text Box 7"/>
          <p:cNvSpPr txBox="1">
            <a:spLocks noChangeArrowheads="1"/>
          </p:cNvSpPr>
          <p:nvPr/>
        </p:nvSpPr>
        <p:spPr bwMode="auto">
          <a:xfrm>
            <a:off x="88900" y="4494213"/>
            <a:ext cx="7759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en-US" altLang="ja-JP" sz="2800" b="1">
                <a:solidFill>
                  <a:srgbClr val="000000"/>
                </a:solidFill>
              </a:rPr>
              <a:t>Deliver over to Satan</a:t>
            </a:r>
            <a:r>
              <a:rPr lang="ja-JP" altLang="en-US" sz="2800" b="1">
                <a:solidFill>
                  <a:srgbClr val="000000"/>
                </a:solidFill>
              </a:rPr>
              <a:t>”</a:t>
            </a:r>
            <a:r>
              <a:rPr lang="en-US" altLang="ja-JP" sz="2800" b="1">
                <a:solidFill>
                  <a:srgbClr val="000000"/>
                </a:solidFill>
              </a:rPr>
              <a:t> one in sex sin </a:t>
            </a:r>
            <a:br>
              <a:rPr lang="en-US" altLang="ja-JP" sz="2800" b="1">
                <a:solidFill>
                  <a:srgbClr val="000000"/>
                </a:solidFill>
              </a:rPr>
            </a:br>
            <a:r>
              <a:rPr lang="en-US" altLang="ja-JP" sz="2800" b="1">
                <a:solidFill>
                  <a:srgbClr val="000000"/>
                </a:solidFill>
              </a:rPr>
              <a:t>(1 Cor. 5:5).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Don</a:t>
            </a:r>
            <a:r>
              <a:rPr lang="en-US" altLang="ja-JP" sz="2800" b="1">
                <a:solidFill>
                  <a:srgbClr val="000000"/>
                </a:solidFill>
              </a:rPr>
              <a:t>'</a:t>
            </a:r>
            <a:r>
              <a:rPr lang="en-US" sz="2800" b="1">
                <a:solidFill>
                  <a:srgbClr val="000000"/>
                </a:solidFill>
              </a:rPr>
              <a:t>t eat with him/her (1 Cor. 5:11).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Prohibit him/her from attending church?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89788" y="3771900"/>
            <a:ext cx="1314450" cy="2682875"/>
            <a:chOff x="4529" y="881"/>
            <a:chExt cx="828" cy="1690"/>
          </a:xfrm>
        </p:grpSpPr>
        <p:sp>
          <p:nvSpPr>
            <p:cNvPr id="1170442" name="AutoShape 13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0443" name="Text Box 14"/>
            <p:cNvSpPr txBox="1">
              <a:spLocks noChangeArrowheads="1"/>
            </p:cNvSpPr>
            <p:nvPr/>
          </p:nvSpPr>
          <p:spPr bwMode="auto">
            <a:xfrm rot="-5400000">
              <a:off x="4326" y="1547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</a:rPr>
                <a:t>Worse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89788" y="1409700"/>
            <a:ext cx="1303337" cy="2682875"/>
            <a:chOff x="4529" y="888"/>
            <a:chExt cx="821" cy="1690"/>
          </a:xfrm>
        </p:grpSpPr>
        <p:sp>
          <p:nvSpPr>
            <p:cNvPr id="1170440" name="AutoShape 8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0441" name="Text Box 10"/>
            <p:cNvSpPr txBox="1">
              <a:spLocks noChangeArrowheads="1"/>
            </p:cNvSpPr>
            <p:nvPr/>
          </p:nvSpPr>
          <p:spPr bwMode="auto">
            <a:xfrm rot="-5400000">
              <a:off x="4323" y="1554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00"/>
                  </a:solidFill>
                </a:rPr>
                <a:t>Unbeliever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71FC4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93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1173238"/>
          </a:xfr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eaLnBrk="1" hangingPunct="1"/>
            <a:r>
              <a:rPr lang="en-US" sz="3600" b="1" kern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How to Discipline Someone Like a "Pagan or Tax Collector"</a:t>
            </a:r>
          </a:p>
        </p:txBody>
      </p:sp>
    </p:spTree>
    <p:extLst>
      <p:ext uri="{BB962C8B-B14F-4D97-AF65-F5344CB8AC3E}">
        <p14:creationId xmlns:p14="http://schemas.microsoft.com/office/powerpoint/2010/main" val="416650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 build="p" autoUpdateAnimBg="0"/>
      <p:bldP spid="11315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u="sng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ea typeface="ＭＳ Ｐゴシック" charset="0"/>
                <a:cs typeface="Arial"/>
              </a:rPr>
              <a:t>Zuck's Ninety Verbs</a:t>
            </a:r>
            <a:endParaRPr lang="en-US" sz="6000" b="1" dirty="0">
              <a:effectLst>
                <a:glow rad="101600">
                  <a:srgbClr val="080808">
                    <a:alpha val="75000"/>
                  </a:srgbClr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ctr" eaLnBrk="1" hangingPunct="1">
              <a:buFont typeface="Tahoma" charset="0"/>
              <a:buNone/>
              <a:defRPr/>
            </a:pP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If you can't think of an application based on one of these 90 verbs then you are hopeless!</a:t>
            </a: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66"/>
                </a:solidFill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8007799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29" name="Title 1"/>
          <p:cNvSpPr>
            <a:spLocks noGrp="1"/>
          </p:cNvSpPr>
          <p:nvPr>
            <p:ph type="title"/>
          </p:nvPr>
        </p:nvSpPr>
        <p:spPr>
          <a:xfrm>
            <a:off x="5883275" y="188913"/>
            <a:ext cx="3251200" cy="2649537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Conclusion</a:t>
            </a:r>
          </a:p>
        </p:txBody>
      </p:sp>
      <p:sp>
        <p:nvSpPr>
          <p:cNvPr id="117453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63</a:t>
            </a:r>
          </a:p>
        </p:txBody>
      </p:sp>
      <p:pic>
        <p:nvPicPr>
          <p:cNvPr id="1174531" name="Picture 1" descr="HS 63 O-I-A 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32488" y="5632174"/>
            <a:ext cx="3012730" cy="11099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i="1">
                <a:solidFill>
                  <a:srgbClr val="FFFFFF"/>
                </a:solidFill>
              </a:rPr>
              <a:t>How to Study the Bible</a:t>
            </a:r>
            <a:r>
              <a:rPr lang="en-US" sz="1800" b="1">
                <a:solidFill>
                  <a:srgbClr val="FFFFFF"/>
                </a:solidFill>
              </a:rPr>
              <a:t> (Monument, CO: Biblical Education by Extension), 1:121</a:t>
            </a:r>
          </a:p>
        </p:txBody>
      </p:sp>
    </p:spTree>
    <p:extLst>
      <p:ext uri="{BB962C8B-B14F-4D97-AF65-F5344CB8AC3E}">
        <p14:creationId xmlns:p14="http://schemas.microsoft.com/office/powerpoint/2010/main" val="28269309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53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921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7" name="Title 1"/>
          <p:cNvSpPr>
            <a:spLocks noGrp="1"/>
          </p:cNvSpPr>
          <p:nvPr>
            <p:ph type="ctrTitle"/>
          </p:nvPr>
        </p:nvSpPr>
        <p:spPr>
          <a:xfrm>
            <a:off x="0" y="323850"/>
            <a:ext cx="9144000" cy="15811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Why do so many people fail to apply the text to their lives?</a:t>
            </a:r>
          </a:p>
        </p:txBody>
      </p:sp>
      <p:pic>
        <p:nvPicPr>
          <p:cNvPr id="1150978" name="Picture 3" descr="worship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379663"/>
            <a:ext cx="37782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146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00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60350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Pray for a humble spirit, the Spirit to teach you, &amp; no hindrances to apply 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Observe and interpret FIRST!</a:t>
            </a:r>
          </a:p>
        </p:txBody>
      </p:sp>
      <p:sp>
        <p:nvSpPr>
          <p:cNvPr id="1152003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62</a:t>
            </a:r>
          </a:p>
        </p:txBody>
      </p:sp>
      <p:sp>
        <p:nvSpPr>
          <p:cNvPr id="1152004" name="Rectangle 14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Applying Scripture</a:t>
            </a:r>
          </a:p>
        </p:txBody>
      </p:sp>
    </p:spTree>
    <p:extLst>
      <p:ext uri="{BB962C8B-B14F-4D97-AF65-F5344CB8AC3E}">
        <p14:creationId xmlns:p14="http://schemas.microsoft.com/office/powerpoint/2010/main" val="1512777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133600" cy="41148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Apply First to Your-self!</a:t>
            </a:r>
          </a:p>
        </p:txBody>
      </p:sp>
      <p:pic>
        <p:nvPicPr>
          <p:cNvPr id="1154051" name="Picture 5" descr="MSSConv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9" t="67708" r="14066" b="2267"/>
          <a:stretch>
            <a:fillRect/>
          </a:stretch>
        </p:blipFill>
        <p:spPr bwMode="auto">
          <a:xfrm>
            <a:off x="0" y="0"/>
            <a:ext cx="562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4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6019800"/>
            <a:ext cx="5943600" cy="68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ja-JP" altLang="en-US" sz="2400" b="1" i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 i="1">
                <a:latin typeface="Arial" charset="0"/>
                <a:ea typeface="ＭＳ Ｐゴシック" charset="0"/>
                <a:cs typeface="ＭＳ Ｐゴシック" charset="0"/>
              </a:rPr>
              <a:t>This is a great sermon, folks.  I feel so convicted I don't think I can finish it.</a:t>
            </a:r>
            <a:r>
              <a:rPr lang="ja-JP" altLang="en-US" sz="2400" b="1" i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400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1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09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4445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Pray for a humble spirit, the Spirit to teach you, &amp; no hindrances to apply 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Observe and interpret FIRST!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Write the application principle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Apply this principle to your relationships in life (p. 61)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56099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62</a:t>
            </a:r>
          </a:p>
        </p:txBody>
      </p:sp>
      <p:sp>
        <p:nvSpPr>
          <p:cNvPr id="1156100" name="Rectangle 14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Applying Scripture</a:t>
            </a:r>
          </a:p>
        </p:txBody>
      </p:sp>
    </p:spTree>
    <p:extLst>
      <p:ext uri="{BB962C8B-B14F-4D97-AF65-F5344CB8AC3E}">
        <p14:creationId xmlns:p14="http://schemas.microsoft.com/office/powerpoint/2010/main" val="262625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6002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Areas of Life to Apply the Bible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772400" cy="4724400"/>
          </a:xfrm>
          <a:effectLst/>
        </p:spPr>
        <p:txBody>
          <a:bodyPr/>
          <a:lstStyle/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 sz="4000" b="1" dirty="0">
                <a:latin typeface="Arial" charset="0"/>
                <a:ea typeface="ＭＳ Ｐゴシック" charset="0"/>
                <a:cs typeface="Arial" charset="0"/>
              </a:rPr>
              <a:t>Your Relation to God</a:t>
            </a: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 sz="4000" b="1" dirty="0">
                <a:latin typeface="Arial" charset="0"/>
                <a:ea typeface="ＭＳ Ｐゴシック" charset="0"/>
                <a:cs typeface="Arial" charset="0"/>
              </a:rPr>
              <a:t>Your Relation to Yourself</a:t>
            </a: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 sz="4000" b="1" dirty="0">
                <a:latin typeface="Arial" charset="0"/>
                <a:ea typeface="ＭＳ Ｐゴシック" charset="0"/>
                <a:cs typeface="Arial" charset="0"/>
              </a:rPr>
              <a:t>Your Relation to Others</a:t>
            </a: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 sz="4000" b="1" dirty="0">
                <a:latin typeface="Arial" charset="0"/>
                <a:ea typeface="ＭＳ Ｐゴシック" charset="0"/>
                <a:cs typeface="Arial" charset="0"/>
              </a:rPr>
              <a:t>Your Relation to the Enemy</a:t>
            </a:r>
          </a:p>
        </p:txBody>
      </p:sp>
      <p:sp>
        <p:nvSpPr>
          <p:cNvPr id="1158147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171FC4"/>
                </a:solidFill>
                <a:cs typeface="Arial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8197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19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44450"/>
            <a:ext cx="8229600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Pray for a humble spirit, the Spirit to teach you, &amp; no hindrances to apply 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Observe and interpret FIRST!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Write the application principle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Apply this principle to your relationships in life (p. 61)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Apply it </a:t>
            </a: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specifically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rPr>
              <a:t> to one of your relationships</a:t>
            </a:r>
          </a:p>
          <a:p>
            <a:pPr marL="803275" indent="-803275" defTabSz="914400" fontAlgn="base">
              <a:spcBef>
                <a:spcPct val="50000"/>
              </a:spcBef>
              <a:spcAft>
                <a:spcPct val="0"/>
              </a:spcAft>
              <a:buFont typeface="+mj-lt"/>
              <a:buAutoNum type="alphaLcParenR"/>
              <a:defRPr/>
            </a:pP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0195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62</a:t>
            </a:r>
          </a:p>
        </p:txBody>
      </p:sp>
      <p:sp>
        <p:nvSpPr>
          <p:cNvPr id="1160196" name="Rectangle 14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Applying Scripture</a:t>
            </a:r>
          </a:p>
        </p:txBody>
      </p:sp>
    </p:spTree>
    <p:extLst>
      <p:ext uri="{BB962C8B-B14F-4D97-AF65-F5344CB8AC3E}">
        <p14:creationId xmlns:p14="http://schemas.microsoft.com/office/powerpoint/2010/main" val="260610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4572000" cy="2873375"/>
            <a:chOff x="1" y="0"/>
            <a:chExt cx="4572000" cy="2872695"/>
          </a:xfrm>
        </p:grpSpPr>
        <p:pic>
          <p:nvPicPr>
            <p:cNvPr id="112652" name="Picture 8" descr="Men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572000" cy="287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3" name="Rectangle 3"/>
            <p:cNvSpPr txBox="1">
              <a:spLocks noChangeArrowheads="1"/>
            </p:cNvSpPr>
            <p:nvPr/>
          </p:nvSpPr>
          <p:spPr bwMode="auto">
            <a:xfrm>
              <a:off x="488637" y="0"/>
              <a:ext cx="3733800" cy="68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400" b="1" i="1" dirty="0">
                  <a:solidFill>
                    <a:srgbClr val="FFFFFF"/>
                  </a:solidFill>
                </a:rPr>
                <a:t>Men</a:t>
              </a:r>
            </a:p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</a:pPr>
              <a:endParaRPr lang="en-US" sz="4400" b="1" i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0" y="0"/>
            <a:ext cx="4572000" cy="3429000"/>
            <a:chOff x="4572000" y="0"/>
            <a:chExt cx="4572000" cy="3429000"/>
          </a:xfrm>
        </p:grpSpPr>
        <p:pic>
          <p:nvPicPr>
            <p:cNvPr id="112650" name="Picture 9" descr="4womensmall_group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5000"/>
            <a:stretch>
              <a:fillRect/>
            </a:stretch>
          </p:blipFill>
          <p:spPr bwMode="auto">
            <a:xfrm>
              <a:off x="457200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572000" y="1752600"/>
              <a:ext cx="3429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4400" b="1" i="1" kern="0" dirty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Women</a:t>
              </a:r>
            </a:p>
          </p:txBody>
        </p:sp>
      </p:grpSp>
      <p:pic>
        <p:nvPicPr>
          <p:cNvPr id="12" name="Picture 11" descr="Tee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4865"/>
          <a:stretch>
            <a:fillRect/>
          </a:stretch>
        </p:blipFill>
        <p:spPr bwMode="auto">
          <a:xfrm>
            <a:off x="0" y="34417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72200"/>
            <a:ext cx="3200400" cy="609600"/>
          </a:xfrm>
        </p:spPr>
        <p:txBody>
          <a:bodyPr/>
          <a:lstStyle/>
          <a:p>
            <a:pPr eaLnBrk="1" hangingPunct="1"/>
            <a:r>
              <a:rPr lang="en-US" sz="4400" b="1" i="1">
                <a:latin typeface="Arial" charset="0"/>
                <a:ea typeface="ＭＳ Ｐゴシック" charset="0"/>
                <a:cs typeface="ＭＳ Ｐゴシック" charset="0"/>
              </a:rPr>
              <a:t>Students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8518525" y="39688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61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3405188"/>
            <a:ext cx="4572000" cy="3452812"/>
            <a:chOff x="4572000" y="3405287"/>
            <a:chExt cx="4572000" cy="3452713"/>
          </a:xfrm>
        </p:grpSpPr>
        <p:pic>
          <p:nvPicPr>
            <p:cNvPr id="112648" name="Picture 10" descr="2476004-Children_of_Pedyari-India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/>
            <a:stretch>
              <a:fillRect/>
            </a:stretch>
          </p:blipFill>
          <p:spPr bwMode="auto">
            <a:xfrm>
              <a:off x="4572000" y="3405287"/>
              <a:ext cx="4572000" cy="34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4800600" y="3886285"/>
              <a:ext cx="3200400" cy="60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4400" b="1" i="1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Children</a:t>
              </a:r>
              <a:endParaRPr lang="en-US" sz="4400" b="1" i="1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838200"/>
          </a:xfrm>
          <a:solidFill>
            <a:srgbClr val="FF0000"/>
          </a:solidFill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 Relevant to Different Groups</a:t>
            </a:r>
          </a:p>
        </p:txBody>
      </p:sp>
    </p:spTree>
    <p:extLst>
      <p:ext uri="{BB962C8B-B14F-4D97-AF65-F5344CB8AC3E}">
        <p14:creationId xmlns:p14="http://schemas.microsoft.com/office/powerpoint/2010/main" val="7582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241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latin typeface="Arial" charset="0"/>
                <a:ea typeface="ＭＳ Ｐゴシック" charset="0"/>
                <a:cs typeface="ＭＳ Ｐゴシック" charset="0"/>
              </a:rPr>
              <a:t>How to Restore Relationships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1162244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62245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>
                <a:solidFill>
                  <a:srgbClr val="FFFFFF"/>
                </a:solidFill>
              </a:rPr>
              <a:t>Matthew 18:15-20</a:t>
            </a:r>
            <a:endParaRPr lang="en-US" sz="4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038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arfish">
  <a:themeElements>
    <a:clrScheme name="Starfish 1">
      <a:dk1>
        <a:srgbClr val="336699"/>
      </a:dk1>
      <a:lt1>
        <a:srgbClr val="FFFF66"/>
      </a:lt1>
      <a:dk2>
        <a:srgbClr val="B42036"/>
      </a:dk2>
      <a:lt2>
        <a:srgbClr val="FFFF66"/>
      </a:lt2>
      <a:accent1>
        <a:srgbClr val="003399"/>
      </a:accent1>
      <a:accent2>
        <a:srgbClr val="468A4B"/>
      </a:accent2>
      <a:accent3>
        <a:srgbClr val="D6ABAE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tarfis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arfish 1">
        <a:dk1>
          <a:srgbClr val="336699"/>
        </a:dk1>
        <a:lt1>
          <a:srgbClr val="FFFF66"/>
        </a:lt1>
        <a:dk2>
          <a:srgbClr val="B42036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D6ABAE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fish 2">
        <a:dk1>
          <a:srgbClr val="3E3E5C"/>
        </a:dk1>
        <a:lt1>
          <a:srgbClr val="FFFF66"/>
        </a:lt1>
        <a:dk2>
          <a:srgbClr val="B42036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6ABAE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621</Words>
  <Application>Microsoft Macintosh PowerPoint</Application>
  <PresentationFormat>On-screen Show (4:3)</PresentationFormat>
  <Paragraphs>117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Arial Black</vt:lpstr>
      <vt:lpstr>Book Antiqua</vt:lpstr>
      <vt:lpstr>Calibri</vt:lpstr>
      <vt:lpstr>Helvetica</vt:lpstr>
      <vt:lpstr>Tahoma</vt:lpstr>
      <vt:lpstr>Times New Roman</vt:lpstr>
      <vt:lpstr>Wingdings</vt:lpstr>
      <vt:lpstr>20_Default Design</vt:lpstr>
      <vt:lpstr>21_Default Design</vt:lpstr>
      <vt:lpstr>Northern Lights</vt:lpstr>
      <vt:lpstr>2_Blank Presentation</vt:lpstr>
      <vt:lpstr>1_Schmooze</vt:lpstr>
      <vt:lpstr>2_Schmooze</vt:lpstr>
      <vt:lpstr>22_Default Design</vt:lpstr>
      <vt:lpstr>Starfish</vt:lpstr>
      <vt:lpstr>3_Default Design</vt:lpstr>
      <vt:lpstr>Blank Presentation</vt:lpstr>
      <vt:lpstr>Orbit</vt:lpstr>
      <vt:lpstr>Application</vt:lpstr>
      <vt:lpstr>Why do so many people fail to apply the text to their lives?</vt:lpstr>
      <vt:lpstr>Applying Scripture</vt:lpstr>
      <vt:lpstr>Apply First to Your-self!</vt:lpstr>
      <vt:lpstr>Applying Scripture</vt:lpstr>
      <vt:lpstr>Areas of Life to Apply the Bible</vt:lpstr>
      <vt:lpstr>Applying Scripture</vt:lpstr>
      <vt:lpstr>Be Relevant to Different Groups</vt:lpstr>
      <vt:lpstr>How to Restore Relationships</vt:lpstr>
      <vt:lpstr>Matthew 18:15-20</vt:lpstr>
      <vt:lpstr>What's God Saying to You?</vt:lpstr>
      <vt:lpstr>How NOT to Discipline</vt:lpstr>
      <vt:lpstr>How to Discipline Someone Like a "Pagan or Tax Collector"</vt:lpstr>
      <vt:lpstr>Zuck's Ninety Verbs</vt:lpstr>
      <vt:lpstr>Conclusion</vt:lpstr>
      <vt:lpstr>Bible Study link at 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Rick Griffith</dc:creator>
  <cp:lastModifiedBy>Rick Griffith</cp:lastModifiedBy>
  <cp:revision>9</cp:revision>
  <dcterms:created xsi:type="dcterms:W3CDTF">2013-02-12T08:33:11Z</dcterms:created>
  <dcterms:modified xsi:type="dcterms:W3CDTF">2023-01-13T22:53:55Z</dcterms:modified>
</cp:coreProperties>
</file>