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14" r:id="rId2"/>
    <p:sldMasterId id="2147483712" r:id="rId3"/>
    <p:sldMasterId id="2147483710" r:id="rId4"/>
    <p:sldMasterId id="2147483660" r:id="rId5"/>
    <p:sldMasterId id="2147483649" r:id="rId6"/>
    <p:sldMasterId id="2147483777" r:id="rId7"/>
    <p:sldMasterId id="2147484055" r:id="rId8"/>
    <p:sldMasterId id="2147484057" r:id="rId9"/>
    <p:sldMasterId id="2147484130" r:id="rId10"/>
    <p:sldMasterId id="2147484670" r:id="rId11"/>
  </p:sldMasterIdLst>
  <p:notesMasterIdLst>
    <p:notesMasterId r:id="rId31"/>
  </p:notesMasterIdLst>
  <p:sldIdLst>
    <p:sldId id="257" r:id="rId12"/>
    <p:sldId id="313" r:id="rId13"/>
    <p:sldId id="316" r:id="rId14"/>
    <p:sldId id="321" r:id="rId15"/>
    <p:sldId id="312" r:id="rId16"/>
    <p:sldId id="314" r:id="rId17"/>
    <p:sldId id="328" r:id="rId18"/>
    <p:sldId id="315" r:id="rId19"/>
    <p:sldId id="317" r:id="rId20"/>
    <p:sldId id="318" r:id="rId21"/>
    <p:sldId id="319" r:id="rId22"/>
    <p:sldId id="320" r:id="rId23"/>
    <p:sldId id="327" r:id="rId24"/>
    <p:sldId id="325" r:id="rId25"/>
    <p:sldId id="324" r:id="rId26"/>
    <p:sldId id="322" r:id="rId27"/>
    <p:sldId id="326" r:id="rId28"/>
    <p:sldId id="256" r:id="rId29"/>
    <p:sldId id="33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86" d="100"/>
          <a:sy n="86" d="100"/>
        </p:scale>
        <p:origin x="2944" y="8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B281AE-5CAB-394F-A2D1-316CB376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0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ED1394-712A-FF4E-874A-33C1AA0442B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Identical to Homiletics PPT 07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0A5CC8-5CFC-F347-979D-8A127EE5B8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536784-241C-2445-A289-23A7075C7B7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C1161-B282-854C-9852-034BEE236367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D86B84-A559-5E45-8E2D-EFA879C54A58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DC1035-A4B9-9B44-9BD8-253FB235CDA2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9D030-35A3-4A44-ACDE-DE86B29424C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6A3229-B382-6649-9E10-5B61C96E224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270996-640C-B544-885C-B5BB06DD647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42A6F-037F-C348-82F1-A818CBE18F7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6474B-27C7-384D-9520-B9157B7221E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B3C987-9991-D24A-A7AA-A90DFE6E9FE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55B8B5-73FB-274C-85DA-7E270F4DD20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DB4BD-1062-FA42-BE7D-5587FC0151CA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F636CC-3B45-C746-AC98-7C49F081F5BA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F1E31C-8DF3-C74E-9F86-EA0EED96899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D6B7-84A1-2042-8EF5-A2E786BB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77F9-59B6-884E-9AF4-12309D5F7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099F9-F983-9341-A42D-89AE6E7F6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9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7BF42A-7BA6-1546-BEF6-AAB5F1BDD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0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F984-3E5F-BE40-8018-93CF23AC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78062-16E9-1742-AF52-F94990DD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0B94-C7D6-3C42-A75F-9F65993E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5AA5-C48E-A640-9FB4-6A3A76C59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5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DB7ED-77AD-4245-AC67-29652B2B8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3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3A1D-96D9-BB46-876F-AAAEA8C24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7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66067-B905-3D4D-85DA-3539D199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8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3F2DA-B47B-E84A-A2A9-0FB832726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98EE2-D605-B24D-AE42-AC50B1C9B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53DB-97FB-E94A-8288-181A2F8C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07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EAAC-BE34-A34C-888B-373029CC6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7F98F-C457-B740-8C49-4E414629F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26D1-8274-EC4A-8EC8-325FCCF72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3BCFD-F332-FE44-AD72-8580D876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9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387F-8D01-6C43-B7FB-DFEEA25C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2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27C7-6D75-4B43-91EE-DEC879D9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77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1E1B-4A26-F94C-8A6E-26C4D3452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7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0E11-E977-8341-AD67-95DFAA31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4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76AE-B7F9-444F-89E1-292492B0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4F74-3DE4-2744-8FBF-0279804D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18CE-2C3D-7142-886F-C495CAF4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7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43C6-5D97-6144-B2F8-7683E640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3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3654-5035-F342-9223-7AB2E6D82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36B1C-8B3A-D14C-8A9A-7F255AF1C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5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7B4-D63C-9E46-90FA-D28DB564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EFBC-A6D1-B741-9F20-6B96EC14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9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E03-4E40-AD4C-94A5-8DB360211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96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58DF-FDAC-D349-A010-B2527D69D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4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F12E6-B297-B844-995E-4A77981D1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30B4-CC9E-4F43-BAD5-67932A05A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5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03A8-A29C-174C-A117-A7D803B40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1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FBDA-AEED-3C4D-A788-F52070DC9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4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EC4DC-32A9-834E-BB5C-C89617C55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7C87-1992-BE43-907D-D94D18D53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1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7D7B3-B049-C94D-B3AA-1CD62856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9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F6FB-4DF0-B241-9B2C-18A7B22A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2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C514-A20F-364B-8C21-7ED5DDFCD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2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A9081-C89A-D247-A032-66806E9F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3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58D23-9209-6F43-BE1E-0C02ADBBF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4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19D5-F3B6-A445-BA0A-D632E9143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0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A55D5-CA3C-E24F-AB7C-3C842CB08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7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9C9D-4A19-B741-8625-05A8DFE76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6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946F-5485-BF47-9B2C-C7264368E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F63E-4E55-EC4B-93A8-3BCA8D2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2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93E33-6F59-084B-9C23-2F5D8CDC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2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E15C4-FF54-704A-99D7-0A89544D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75A53-05D3-B149-81EF-7D5C8360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46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EAD0-74E8-CD4B-9916-70A41ADE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98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940AD-B0B8-D645-B648-A294108D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0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B970-E604-0F43-8737-BBAA23072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7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C55E-B193-1B4F-9846-9523029C1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6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B633-88DE-E04B-8FBC-AA1F0968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5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02D5-9666-1848-B1CA-7C973250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3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2529-0A83-344B-BF93-FB35589E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6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67C0-3BAB-5647-99B5-7A603BDE9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8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2328-15AD-954C-B001-2FC364EAF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4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EA11-ECDD-0E47-A1DD-2CE49DC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43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522A-869B-3E4B-9863-E9E419BA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0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F371-5E29-304B-9B0B-278C0BB89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72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415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4934-5F97-5146-8D5C-A4E4DEED7B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36109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1549-5E82-3041-8D8D-C09F9B43C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615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687E-842D-7044-B1DD-D161B2E3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36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609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328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165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199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5909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78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144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853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940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68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9060-2FCB-A343-94C5-E8BB0F97A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85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8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5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9BEA-BB29-0B4D-AE80-9F83E552D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204A22-7A34-0343-9281-C657A2C1D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987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987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987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88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988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8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988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988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8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88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11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F1FDC31-9CA0-3B4C-A864-90D270522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7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DB7A3F4-5702-2841-81BE-2A74FEC7A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4EA51AEE-0EE9-A74B-8A5B-54F28A14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E848038-35F1-0B48-A900-FC7159166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247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AFF33017-0781-D24F-B5C2-7E2EBC2A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8" r:id="rId1"/>
    <p:sldLayoutId id="2147484643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75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76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76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476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E6A1B05-6314-9F48-9D13-EEF772CD0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8666DCCD-14FF-0348-87F1-27BE02D6D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6680"/>
            <a:ext cx="7924800" cy="55626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sz="8800" dirty="0">
                <a:latin typeface="Futura" charset="0"/>
                <a:ea typeface="ＭＳ Ｐゴシック" charset="0"/>
                <a:cs typeface="ＭＳ Ｐゴシック" charset="0"/>
              </a:rPr>
              <a:t>What</a:t>
            </a:r>
            <a:r>
              <a:rPr kumimoji="0" lang="fr-FR" altLang="ja-JP" sz="8800" dirty="0">
                <a:latin typeface="Futura" charset="0"/>
                <a:ea typeface="ＭＳ Ｐゴシック" charset="0"/>
                <a:cs typeface="ＭＳ Ｐゴシック" charset="0"/>
              </a:rPr>
              <a:t>'</a:t>
            </a:r>
            <a:r>
              <a:rPr kumimoji="0" lang="en-US" altLang="ja-JP" sz="8800" dirty="0">
                <a:latin typeface="Futura" charset="0"/>
                <a:ea typeface="ＭＳ Ｐゴシック" charset="0"/>
                <a:cs typeface="ＭＳ Ｐゴシック" charset="0"/>
              </a:rPr>
              <a:t>s the </a:t>
            </a:r>
            <a:r>
              <a:rPr kumimoji="0" lang="en-US" altLang="ja-JP" sz="20800" dirty="0">
                <a:latin typeface="Futura" charset="0"/>
                <a:ea typeface="ＭＳ Ｐゴシック" charset="0"/>
                <a:cs typeface="ＭＳ Ｐゴシック" charset="0"/>
              </a:rPr>
              <a:t>BIG</a:t>
            </a:r>
            <a:br>
              <a:rPr kumimoji="0" lang="en-US" altLang="ja-JP" sz="8800" dirty="0">
                <a:latin typeface="Futura" charset="0"/>
                <a:ea typeface="ＭＳ Ｐゴシック" charset="0"/>
                <a:cs typeface="ＭＳ Ｐゴシック" charset="0"/>
              </a:rPr>
            </a:br>
            <a:r>
              <a:rPr kumimoji="0" lang="en-US" altLang="ja-JP" sz="8800" dirty="0">
                <a:latin typeface="Futura" charset="0"/>
                <a:ea typeface="ＭＳ Ｐゴシック" charset="0"/>
                <a:cs typeface="ＭＳ Ｐゴシック" charset="0"/>
              </a:rPr>
              <a:t>Idea?</a:t>
            </a:r>
            <a:endParaRPr kumimoji="0" lang="en-US" dirty="0">
              <a:latin typeface="Futu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078DA-A55D-F9D3-2D45-9592AF14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Practice…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5943600" cy="2057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/>
              </a:rPr>
              <a:t>5.	One of the essential qualities of a servant of God is dependence on God.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Topic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99334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152400" y="3789363"/>
            <a:ext cx="564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6.	Consecrated Christians, courageous commitment, and continuing convictions are the three foundational pillars of a mission-minded church.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934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99347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8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458200" y="4800600"/>
            <a:ext cx="493713" cy="493713"/>
            <a:chOff x="5952" y="1200"/>
            <a:chExt cx="311" cy="311"/>
          </a:xfrm>
        </p:grpSpPr>
        <p:sp>
          <p:nvSpPr>
            <p:cNvPr id="99345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aIL" charset="0"/>
                <a:ea typeface="ＭＳ Ｐゴシック" charset="0"/>
                <a:cs typeface="AraIL" charset="0"/>
              </a:rPr>
              <a:t>Some Practice…</a:t>
            </a: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>
                <a:solidFill>
                  <a:srgbClr val="FFFFFF"/>
                </a:solidFill>
                <a:latin typeface="AraIL"/>
                <a:cs typeface="AraIL"/>
              </a:rPr>
              <a:t>7.	How and why your work matters to God.</a:t>
            </a:r>
          </a:p>
        </p:txBody>
      </p:sp>
      <p:sp>
        <p:nvSpPr>
          <p:cNvPr id="200708" name="Text Box 1028"/>
          <p:cNvSpPr txBox="1">
            <a:spLocks noChangeArrowheads="1"/>
          </p:cNvSpPr>
          <p:nvPr/>
        </p:nvSpPr>
        <p:spPr bwMode="auto">
          <a:xfrm>
            <a:off x="5791200" y="1447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aIL"/>
                <a:ea typeface="ＭＳ Ｐゴシック" pitchFamily="24" charset="-128"/>
                <a:cs typeface="AraIL"/>
              </a:rPr>
              <a:t>Topic</a:t>
            </a:r>
          </a:p>
        </p:txBody>
      </p:sp>
      <p:sp>
        <p:nvSpPr>
          <p:cNvPr id="200709" name="Text Box 1029"/>
          <p:cNvSpPr txBox="1">
            <a:spLocks noChangeArrowheads="1"/>
          </p:cNvSpPr>
          <p:nvPr/>
        </p:nvSpPr>
        <p:spPr bwMode="auto"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aIL"/>
                <a:ea typeface="ＭＳ Ｐゴシック" pitchFamily="24" charset="-128"/>
                <a:cs typeface="AraIL"/>
              </a:rPr>
              <a:t>Subject</a:t>
            </a:r>
          </a:p>
        </p:txBody>
      </p:sp>
      <p:sp>
        <p:nvSpPr>
          <p:cNvPr id="200710" name="Text Box 1030"/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aIL"/>
                <a:ea typeface="ＭＳ Ｐゴシック" pitchFamily="24" charset="-128"/>
                <a:cs typeface="AraIL"/>
              </a:rPr>
              <a:t>M.I.</a:t>
            </a:r>
          </a:p>
        </p:txBody>
      </p:sp>
      <p:sp>
        <p:nvSpPr>
          <p:cNvPr id="101382" name="Text Box 1031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AraIL" charset="0"/>
              <a:cs typeface="AraIL" charset="0"/>
            </a:endParaRPr>
          </a:p>
        </p:txBody>
      </p:sp>
      <p:sp>
        <p:nvSpPr>
          <p:cNvPr id="200712" name="Rectangle 1032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3" name="Rectangle 1033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4" name="Rectangle 1034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5" name="Rectangle 1035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8.	To be a faithful servant of God till the end is the third quality of a faithful servant of God.</a:t>
            </a:r>
          </a:p>
        </p:txBody>
      </p:sp>
      <p:sp>
        <p:nvSpPr>
          <p:cNvPr id="200716" name="Rectangle 1036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7" name="Rectangle 1037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8" name="Rectangle 1038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101390" name="Text Box 1039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AraIL" charset="0"/>
                <a:cs typeface="AraIL" charset="0"/>
              </a:rPr>
              <a:t>29a</a:t>
            </a:r>
            <a:endParaRPr lang="en-US">
              <a:latin typeface="AraIL" charset="0"/>
              <a:cs typeface="AraIL" charset="0"/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01395" name="Freeform 1041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Freeform 1042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43"/>
          <p:cNvGrpSpPr>
            <a:grpSpLocks/>
          </p:cNvGrpSpPr>
          <p:nvPr/>
        </p:nvGrpSpPr>
        <p:grpSpPr bwMode="auto"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01393" name="Freeform 1044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Freeform 1045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Practice…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>
                <a:solidFill>
                  <a:srgbClr val="FFFFFF"/>
                </a:solidFill>
                <a:cs typeface="Arial"/>
              </a:rPr>
              <a:t>9.	As a Christian, we must set our mind on Jesus.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Topic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103430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457200" y="42672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10.	Why will many who are first be last and many who are last will be first?</a:t>
            </a: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343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03443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4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3441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Based on Ramesh Richard</a:t>
            </a:r>
            <a:r>
              <a:rPr lang="fr-FR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text, </a:t>
            </a:r>
            <a:r>
              <a:rPr lang="en-US" altLang="ja-JP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Study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</a:t>
            </a:r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CPS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Purpose Bridge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549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9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9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9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9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9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Choose Text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Analyze Text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Outline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Exegetical Idea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Questions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Desired Listener Response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Homiletical Idea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Intro/Concl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Preach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White text shows 10 steps adapted from Haddon Robinson, 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(notes, 105)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228600" y="3352800"/>
            <a:ext cx="8382000" cy="1143000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9342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en-US" sz="2400" u="sng">
                <a:latin typeface="Helvetica" charset="0"/>
                <a:ea typeface="ＭＳ Ｐゴシック" charset="0"/>
                <a:cs typeface="ＭＳ Ｐゴシック" charset="0"/>
              </a:rPr>
              <a:t>Exegetical Idea</a:t>
            </a:r>
            <a:r>
              <a:rPr kumimoji="0" lang="en-US" sz="240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reason </a:t>
            </a: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the church should restore a sinning Christian correctly is because this restoration is carried out as an extension of God</a:t>
            </a:r>
            <a:r>
              <a:rPr lang="fr-FR" altLang="ja-JP" sz="2400">
                <a:latin typeface="Helvetica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2400">
                <a:latin typeface="Helvetica" charset="0"/>
                <a:ea typeface="ＭＳ Ｐゴシック" charset="0"/>
                <a:cs typeface="ＭＳ Ｐゴシック" charset="0"/>
              </a:rPr>
              <a:t>s authority.</a:t>
            </a:r>
            <a:endParaRPr kumimoji="0" lang="en-US" sz="240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7522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38100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The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manner </a:t>
            </a: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in which the church should correctly restore a sinning Christian is by keeping the matter as private as possible. </a:t>
            </a: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 The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reason </a:t>
            </a: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the church can restore or excommunicate errant believers is because it acts as an extension of the authority of God Himself.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678180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6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Main Idea:</a:t>
            </a: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781800" cy="3198813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must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restore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sinning members properly since we act on God</a:t>
            </a:r>
            <a:r>
              <a:rPr lang="fr-FR" altLang="ja-JP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'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behalf</a:t>
            </a: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tx2"/>
                </a:solidFill>
              </a:rPr>
              <a:t>Exegetical Idea</a:t>
            </a:r>
            <a:r>
              <a:rPr lang="en-US" b="1">
                <a:solidFill>
                  <a:schemeClr val="tx2"/>
                </a:solidFill>
              </a:rPr>
              <a:t>: </a:t>
            </a:r>
            <a:r>
              <a:rPr kumimoji="1" lang="en-US" b="1">
                <a:solidFill>
                  <a:schemeClr val="tx2"/>
                </a:solidFill>
              </a:rPr>
              <a:t>The </a:t>
            </a:r>
            <a:r>
              <a:rPr kumimoji="1" lang="en-US" b="1">
                <a:solidFill>
                  <a:srgbClr val="FFFF00"/>
                </a:solidFill>
              </a:rPr>
              <a:t>reason </a:t>
            </a:r>
            <a:r>
              <a:rPr kumimoji="1" lang="en-US" b="1">
                <a:solidFill>
                  <a:schemeClr val="tx2"/>
                </a:solidFill>
              </a:rPr>
              <a:t>the church should restore a sinning Christian correctly is because this restoration is carried out as an extension of God</a:t>
            </a:r>
            <a:r>
              <a:rPr kumimoji="1" lang="fr-FR" altLang="ja-JP" b="1">
                <a:solidFill>
                  <a:schemeClr val="tx2"/>
                </a:solidFill>
              </a:rPr>
              <a:t>'</a:t>
            </a:r>
            <a:r>
              <a:rPr kumimoji="1" lang="en-US" b="1">
                <a:solidFill>
                  <a:schemeClr val="tx2"/>
                </a:solidFill>
              </a:rPr>
              <a:t>s authority.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10650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How</a:t>
            </a: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 do we </a:t>
            </a:r>
            <a:r>
              <a:rPr lang="en-US" sz="4000" b="1">
                <a:solidFill>
                  <a:srgbClr val="FFFF43"/>
                </a:solidFill>
                <a:latin typeface="Arial" charset="0"/>
                <a:ea typeface="ＭＳ Ｐゴシック" charset="0"/>
              </a:rPr>
              <a:t>restore</a:t>
            </a: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 sinning Christians properly?</a:t>
            </a:r>
            <a:endParaRPr lang="en-US" sz="360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i="1">
                <a:solidFill>
                  <a:srgbClr val="FFFFFF"/>
                </a:solidFill>
                <a:cs typeface="Arial" charset="0"/>
              </a:rPr>
              <a:t>Our First Question Today (for vv. 15-17)</a:t>
            </a:r>
            <a:endParaRPr lang="en-US" sz="32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Our 2</a:t>
            </a:r>
            <a:r>
              <a:rPr lang="en-US" sz="4000" b="1" i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nd</a:t>
            </a:r>
            <a: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  <a:t> question is answered in verses 18-20:</a:t>
            </a:r>
            <a:br>
              <a:rPr lang="en-US" sz="4000" b="1" i="1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4000" b="1" i="1">
                <a:solidFill>
                  <a:srgbClr val="FFFF43"/>
                </a:solidFill>
                <a:latin typeface="Arial" charset="0"/>
                <a:ea typeface="ＭＳ Ｐゴシック" charset="0"/>
              </a:rPr>
              <a:t>Why</a:t>
            </a:r>
            <a:r>
              <a:rPr lang="en-US" sz="40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 do we restore sinning Christians properly?</a:t>
            </a:r>
            <a:endParaRPr lang="en-US" sz="3600" b="1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762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latin typeface="Arial"/>
                <a:ea typeface="ＭＳ Ｐゴシック" charset="0"/>
                <a:cs typeface="Arial"/>
              </a:rPr>
              <a:t>Importance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 of the </a:t>
            </a:r>
            <a:r>
              <a:rPr lang="en-US" altLang="ja-JP" dirty="0">
                <a:latin typeface="Arial"/>
                <a:ea typeface="ＭＳ Ｐゴシック" charset="0"/>
                <a:cs typeface="Arial"/>
              </a:rPr>
              <a:t>"Big Idea"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12825"/>
            <a:ext cx="8991600" cy="572928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b="1" dirty="0">
                <a:latin typeface="Arial"/>
                <a:cs typeface="Arial"/>
              </a:rPr>
              <a:t>"A major affirmation of our definition of expository preaching, therefore, maintains that </a:t>
            </a:r>
            <a:r>
              <a:rPr lang="fr-FR" b="1" dirty="0">
                <a:latin typeface="Arial"/>
                <a:cs typeface="Arial"/>
              </a:rPr>
              <a:t>'</a:t>
            </a:r>
            <a:r>
              <a:rPr lang="en-US" b="1" dirty="0">
                <a:latin typeface="Arial"/>
                <a:cs typeface="Arial"/>
              </a:rPr>
              <a:t>expository preaching is the communication of a biblical concept.</a:t>
            </a:r>
            <a:r>
              <a:rPr lang="fr-FR" b="1" dirty="0">
                <a:latin typeface="Arial"/>
                <a:cs typeface="Arial"/>
              </a:rPr>
              <a:t>'</a:t>
            </a:r>
            <a:r>
              <a:rPr lang="en-US" b="1" dirty="0">
                <a:latin typeface="Arial"/>
                <a:cs typeface="Arial"/>
              </a:rPr>
              <a:t>  That affirms the obvious.  </a:t>
            </a:r>
            <a:r>
              <a:rPr lang="en-US" b="1" u="sng" dirty="0">
                <a:latin typeface="Arial"/>
                <a:cs typeface="Arial"/>
              </a:rPr>
              <a:t>A sermon should be a bullet and not buckshot</a:t>
            </a:r>
            <a:r>
              <a:rPr lang="en-US" b="1" dirty="0">
                <a:latin typeface="Arial"/>
                <a:cs typeface="Arial"/>
              </a:rPr>
              <a:t>.  Ideally each sermon is the explanation, interpretation, or application of a single dominant idea supported by other ideas, all drawn from one passage or several passages of Scripture"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b="1" dirty="0">
                <a:latin typeface="Arial"/>
                <a:cs typeface="Arial"/>
              </a:rPr>
              <a:t>(Haddon Robinson, </a:t>
            </a:r>
            <a:r>
              <a:rPr lang="en-US" b="1" i="1" dirty="0">
                <a:latin typeface="Arial"/>
                <a:cs typeface="Arial"/>
              </a:rPr>
              <a:t>Biblical Preaching</a:t>
            </a:r>
            <a:r>
              <a:rPr lang="en-US" b="1" dirty="0">
                <a:latin typeface="Arial"/>
                <a:cs typeface="Arial"/>
              </a:rPr>
              <a:t>, 33)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543925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  <a:defRPr/>
            </a:pPr>
            <a:endParaRPr lang="en-US"/>
          </a:p>
        </p:txBody>
      </p:sp>
      <p:pic>
        <p:nvPicPr>
          <p:cNvPr id="86022" name="Picture 4" descr="curious-de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2800" i="1">
                <a:latin typeface="Arial" charset="0"/>
                <a:ea typeface="ＭＳ Ｐゴシック" charset="0"/>
                <a:cs typeface="Arial" charset="0"/>
              </a:rPr>
              <a:t>Preparing Expository Sermons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Process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458756" name="Rectangle 4"/>
          <p:cNvSpPr>
            <a:spLocks noChangeArrowheads="1"/>
          </p:cNvSpPr>
          <p:nvPr/>
        </p:nvSpPr>
        <p:spPr bwMode="auto">
          <a:xfrm>
            <a:off x="804863" y="1447800"/>
            <a:ext cx="7653337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Based on Ramesh Richard</a:t>
            </a:r>
            <a:r>
              <a:rPr lang="fr-FR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r>
              <a:rPr lang="en-US" altLang="ja-JP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 text, </a:t>
            </a:r>
            <a:r>
              <a:rPr lang="en-US" altLang="ja-JP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57" name="Rectangle 5"/>
          <p:cNvSpPr>
            <a:spLocks noChangeArrowheads="1"/>
          </p:cNvSpPr>
          <p:nvPr/>
        </p:nvSpPr>
        <p:spPr bwMode="auto">
          <a:xfrm>
            <a:off x="2286000" y="5146675"/>
            <a:ext cx="1041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Study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458762" name="Rectangle 10"/>
          <p:cNvSpPr>
            <a:spLocks noChangeArrowheads="1"/>
          </p:cNvSpPr>
          <p:nvPr/>
        </p:nvSpPr>
        <p:spPr bwMode="auto">
          <a:xfrm>
            <a:off x="5929313" y="5181600"/>
            <a:ext cx="120967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</a:t>
            </a:r>
          </a:p>
        </p:txBody>
      </p:sp>
      <p:sp>
        <p:nvSpPr>
          <p:cNvPr id="458763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Structure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5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CPT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68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CPS</a:t>
            </a:r>
          </a:p>
        </p:txBody>
      </p:sp>
      <p:sp>
        <p:nvSpPr>
          <p:cNvPr id="458769" name="Rectangle 17"/>
          <p:cNvSpPr>
            <a:spLocks noChangeArrowheads="1"/>
          </p:cNvSpPr>
          <p:nvPr/>
        </p:nvSpPr>
        <p:spPr bwMode="auto">
          <a:xfrm>
            <a:off x="3429000" y="2805113"/>
            <a:ext cx="2474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Purpose Bridge</a:t>
            </a:r>
          </a:p>
        </p:txBody>
      </p:sp>
      <p:sp>
        <p:nvSpPr>
          <p:cNvPr id="458770" name="Rectangle 18"/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Heart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Skeleton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87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Flesh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90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88091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58780" name="Rectangle 28"/>
          <p:cNvSpPr>
            <a:spLocks noChangeArrowheads="1"/>
          </p:cNvSpPr>
          <p:nvPr/>
        </p:nvSpPr>
        <p:spPr bwMode="auto">
          <a:xfrm>
            <a:off x="2189163" y="1884363"/>
            <a:ext cx="9699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</a:t>
            </a:r>
          </a:p>
        </p:txBody>
      </p:sp>
      <p:sp>
        <p:nvSpPr>
          <p:cNvPr id="458781" name="Rectangle 29"/>
          <p:cNvSpPr>
            <a:spLocks noChangeArrowheads="1"/>
          </p:cNvSpPr>
          <p:nvPr/>
        </p:nvSpPr>
        <p:spPr bwMode="auto">
          <a:xfrm>
            <a:off x="5770563" y="1884363"/>
            <a:ext cx="1533525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458782" name="Rectangle 30"/>
          <p:cNvSpPr>
            <a:spLocks noChangeArrowheads="1"/>
          </p:cNvSpPr>
          <p:nvPr/>
        </p:nvSpPr>
        <p:spPr bwMode="auto">
          <a:xfrm>
            <a:off x="519113" y="5486400"/>
            <a:ext cx="14017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Choose Text</a:t>
            </a:r>
          </a:p>
        </p:txBody>
      </p:sp>
      <p:sp>
        <p:nvSpPr>
          <p:cNvPr id="458783" name="Rectangle 31"/>
          <p:cNvSpPr>
            <a:spLocks noChangeArrowheads="1"/>
          </p:cNvSpPr>
          <p:nvPr/>
        </p:nvSpPr>
        <p:spPr bwMode="auto">
          <a:xfrm>
            <a:off x="519113" y="5181600"/>
            <a:ext cx="14144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Analyze Text</a:t>
            </a:r>
          </a:p>
        </p:txBody>
      </p:sp>
      <p:sp>
        <p:nvSpPr>
          <p:cNvPr id="458784" name="Rectangle 32"/>
          <p:cNvSpPr>
            <a:spLocks noChangeArrowheads="1"/>
          </p:cNvSpPr>
          <p:nvPr/>
        </p:nvSpPr>
        <p:spPr bwMode="auto">
          <a:xfrm>
            <a:off x="595313" y="4443413"/>
            <a:ext cx="1370012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Exegetical 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Outline</a:t>
            </a:r>
          </a:p>
        </p:txBody>
      </p:sp>
      <p:sp>
        <p:nvSpPr>
          <p:cNvPr id="458785" name="Rectangle 33"/>
          <p:cNvSpPr>
            <a:spLocks noChangeArrowheads="1"/>
          </p:cNvSpPr>
          <p:nvPr/>
        </p:nvSpPr>
        <p:spPr bwMode="auto">
          <a:xfrm>
            <a:off x="671513" y="3757613"/>
            <a:ext cx="17859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Exegetical Idea</a:t>
            </a:r>
          </a:p>
        </p:txBody>
      </p: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1281113" y="2690813"/>
            <a:ext cx="1609725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4   The Three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Developmental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Questions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3338513" y="2157413"/>
            <a:ext cx="26479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Desired Listener Response</a:t>
            </a: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6843713" y="3757613"/>
            <a:ext cx="17002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Homiletical Idea</a:t>
            </a:r>
          </a:p>
        </p:txBody>
      </p:sp>
      <p:sp>
        <p:nvSpPr>
          <p:cNvPr id="458789" name="Rectangle 37"/>
          <p:cNvSpPr>
            <a:spLocks noChangeArrowheads="1"/>
          </p:cNvSpPr>
          <p:nvPr/>
        </p:nvSpPr>
        <p:spPr bwMode="auto">
          <a:xfrm>
            <a:off x="7339013" y="4191000"/>
            <a:ext cx="1290637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Homiletical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Outline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Clarity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Intro/Concl</a:t>
            </a:r>
          </a:p>
        </p:txBody>
      </p:sp>
      <p:sp>
        <p:nvSpPr>
          <p:cNvPr id="458790" name="Rectangle 38"/>
          <p:cNvSpPr>
            <a:spLocks noChangeArrowheads="1"/>
          </p:cNvSpPr>
          <p:nvPr/>
        </p:nvSpPr>
        <p:spPr bwMode="auto">
          <a:xfrm>
            <a:off x="7377113" y="5281613"/>
            <a:ext cx="103028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Preach</a:t>
            </a:r>
          </a:p>
        </p:txBody>
      </p:sp>
      <p:sp>
        <p:nvSpPr>
          <p:cNvPr id="4587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White text shows 10 steps adapted from Haddon Robinson, </a:t>
            </a:r>
            <a:r>
              <a:rPr 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(notes, 105)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58793" name="Oval 41"/>
          <p:cNvSpPr>
            <a:spLocks noChangeArrowheads="1"/>
          </p:cNvSpPr>
          <p:nvPr/>
        </p:nvSpPr>
        <p:spPr bwMode="auto">
          <a:xfrm>
            <a:off x="5181600" y="3352800"/>
            <a:ext cx="3429000" cy="1143000"/>
          </a:xfrm>
          <a:prstGeom prst="ellipse">
            <a:avLst/>
          </a:prstGeom>
          <a:noFill/>
          <a:ln w="76200">
            <a:solidFill>
              <a:srgbClr val="FF050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Other names for Big Idea</a:t>
            </a: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 bwMode="auto">
          <a:xfrm>
            <a:off x="990600" y="4038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Main Idea</a:t>
            </a:r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Synthetic Statement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 bwMode="auto">
          <a:xfrm>
            <a:off x="381000" y="3352800"/>
            <a:ext cx="8443913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Central Proposition of the Sermon (CPS)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 bwMode="auto">
          <a:xfrm>
            <a:off x="4191000" y="1905000"/>
            <a:ext cx="411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Biblical Concept</a:t>
            </a: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 bwMode="auto">
          <a:xfrm>
            <a:off x="6172200" y="457200"/>
            <a:ext cx="269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Central Idea</a:t>
            </a:r>
          </a:p>
        </p:txBody>
      </p:sp>
      <p:sp>
        <p:nvSpPr>
          <p:cNvPr id="181259" name="WordArt 11"/>
          <p:cNvSpPr>
            <a:spLocks noChangeArrowheads="1" noChangeShapeType="1" noTextEdit="1"/>
          </p:cNvSpPr>
          <p:nvPr/>
        </p:nvSpPr>
        <p:spPr bwMode="auto">
          <a:xfrm>
            <a:off x="457200" y="5181600"/>
            <a:ext cx="3009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Central Thought</a:t>
            </a:r>
          </a:p>
        </p:txBody>
      </p:sp>
      <p:sp>
        <p:nvSpPr>
          <p:cNvPr id="181260" name="WordArt 12" descr="Paper bag"/>
          <p:cNvSpPr>
            <a:spLocks noChangeArrowheads="1" noChangeShapeType="1" noTextEdit="1"/>
          </p:cNvSpPr>
          <p:nvPr/>
        </p:nvSpPr>
        <p:spPr bwMode="auto">
          <a:xfrm>
            <a:off x="4800600" y="4038600"/>
            <a:ext cx="3632200" cy="992188"/>
          </a:xfrm>
          <a:prstGeom prst="rect">
            <a:avLst/>
          </a:prstGeom>
          <a:effectLst>
            <a:outerShdw blurRad="50800" dist="38100" dir="2700000" algn="tl" rotWithShape="0">
              <a:srgbClr val="FFFFFF">
                <a:alpha val="43000"/>
              </a:srgbClr>
            </a:outerShdw>
          </a:effec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Arial Black"/>
                <a:cs typeface="Arial Black"/>
              </a:rPr>
              <a:t>Dominant Idea</a:t>
            </a:r>
          </a:p>
        </p:txBody>
      </p:sp>
      <p:sp>
        <p:nvSpPr>
          <p:cNvPr id="181261" name="WordArt 13"/>
          <p:cNvSpPr>
            <a:spLocks noChangeArrowheads="1" noChangeShapeType="1" noTextEdit="1"/>
          </p:cNvSpPr>
          <p:nvPr/>
        </p:nvSpPr>
        <p:spPr bwMode="auto">
          <a:xfrm>
            <a:off x="228600" y="-76200"/>
            <a:ext cx="3073400" cy="1257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Homiletical Idea</a:t>
            </a:r>
          </a:p>
        </p:txBody>
      </p:sp>
      <p:sp>
        <p:nvSpPr>
          <p:cNvPr id="181262" name="WordArt 14"/>
          <p:cNvSpPr>
            <a:spLocks noChangeArrowheads="1" noChangeShapeType="1" noTextEdit="1"/>
          </p:cNvSpPr>
          <p:nvPr/>
        </p:nvSpPr>
        <p:spPr bwMode="auto">
          <a:xfrm>
            <a:off x="6096000" y="4800600"/>
            <a:ext cx="26289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Main Thought</a:t>
            </a:r>
          </a:p>
        </p:txBody>
      </p:sp>
      <p:sp>
        <p:nvSpPr>
          <p:cNvPr id="181263" name="WordArt 15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2590800" cy="11255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Proposition</a:t>
            </a:r>
          </a:p>
        </p:txBody>
      </p:sp>
      <p:sp>
        <p:nvSpPr>
          <p:cNvPr id="181264" name="WordArt 16" descr="Narrow vertical"/>
          <p:cNvSpPr>
            <a:spLocks noChangeArrowheads="1" noChangeShapeType="1" noTextEdit="1"/>
          </p:cNvSpPr>
          <p:nvPr/>
        </p:nvSpPr>
        <p:spPr bwMode="auto">
          <a:xfrm>
            <a:off x="2514600" y="5105400"/>
            <a:ext cx="31496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Sermon Idea</a:t>
            </a:r>
          </a:p>
        </p:txBody>
      </p:sp>
      <p:sp>
        <p:nvSpPr>
          <p:cNvPr id="181265" name="WordArt 17"/>
          <p:cNvSpPr>
            <a:spLocks noChangeArrowheads="1" noChangeShapeType="1" noTextEdit="1"/>
          </p:cNvSpPr>
          <p:nvPr/>
        </p:nvSpPr>
        <p:spPr bwMode="auto">
          <a:xfrm>
            <a:off x="1168400" y="6210300"/>
            <a:ext cx="797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Subject-Complement Statement</a:t>
            </a:r>
          </a:p>
        </p:txBody>
      </p:sp>
      <p:sp>
        <p:nvSpPr>
          <p:cNvPr id="181266" name="WordArt 18"/>
          <p:cNvSpPr>
            <a:spLocks noChangeArrowheads="1" noChangeShapeType="1" noTextEdit="1"/>
          </p:cNvSpPr>
          <p:nvPr/>
        </p:nvSpPr>
        <p:spPr bwMode="auto">
          <a:xfrm>
            <a:off x="5778500" y="5257800"/>
            <a:ext cx="3136900" cy="5921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Thesis Statement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29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6" grpId="0" animBg="1"/>
      <p:bldP spid="181257" grpId="0" animBg="1"/>
      <p:bldP spid="181258" grpId="0" animBg="1"/>
      <p:bldP spid="181259" grpId="0" animBg="1"/>
      <p:bldP spid="181261" grpId="0" animBg="1"/>
      <p:bldP spid="181262" grpId="0" animBg="1"/>
      <p:bldP spid="181263" grpId="0" animBg="1"/>
      <p:bldP spid="181264" grpId="0" animBg="1"/>
      <p:bldP spid="181265" grpId="0" animBg="1"/>
      <p:bldP spid="18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b="1">
                <a:latin typeface="Arial" charset="0"/>
                <a:ea typeface="ＭＳ Ｐゴシック" charset="0"/>
                <a:cs typeface="ＭＳ Ｐゴシック" charset="0"/>
              </a:rPr>
              <a:t>Forming the Big Idea (CPS)</a:t>
            </a:r>
            <a:endParaRPr kumimoji="0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/>
          <a:lstStyle/>
          <a:p>
            <a:pPr algn="ctr">
              <a:buFont typeface="Wingdings" charset="0"/>
              <a:buNone/>
            </a:pPr>
            <a:r>
              <a:rPr kumimoji="0" lang="en-US" b="1">
                <a:latin typeface="Arial" charset="0"/>
                <a:ea typeface="ＭＳ Ｐゴシック" charset="0"/>
                <a:cs typeface="ＭＳ Ｐゴシック" charset="0"/>
              </a:rPr>
              <a:t>Subject</a:t>
            </a:r>
          </a:p>
          <a:p>
            <a:pPr algn="ctr">
              <a:buFont typeface="Wingdings" charset="0"/>
              <a:buNone/>
            </a:pPr>
            <a:r>
              <a:rPr kumimoji="0" lang="en-US" b="1">
                <a:latin typeface="Arial" charset="0"/>
                <a:ea typeface="ＭＳ Ｐゴシック" charset="0"/>
                <a:cs typeface="ＭＳ Ｐゴシック" charset="0"/>
              </a:rPr>
              <a:t>(Theme)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/>
              <a:t>Complement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/>
              <a:t>(Thrust)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</p:grpSpPr>
        <p:sp>
          <p:nvSpPr>
            <p:cNvPr id="92171" name="Rectangle 8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2" name="Rectangle 9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371600" y="3570288"/>
            <a:ext cx="2455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>
                <a:ea typeface="ＭＳ Ｐゴシック" pitchFamily="24" charset="-128"/>
                <a:cs typeface="ＭＳ Ｐゴシック" pitchFamily="24" charset="-128"/>
              </a:rPr>
              <a:t>The Question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105400" y="3581400"/>
            <a:ext cx="220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>
                <a:ea typeface="ＭＳ Ｐゴシック" pitchFamily="24" charset="-128"/>
                <a:cs typeface="ＭＳ Ｐゴシック" pitchFamily="24" charset="-128"/>
              </a:rPr>
              <a:t>The Answer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Why should we praise God?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371600" y="5273675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What is the test of a person</a:t>
            </a:r>
            <a:r>
              <a:rPr lang="fr-FR" altLang="ja-JP" b="1" dirty="0"/>
              <a:t>'</a:t>
            </a:r>
            <a:r>
              <a:rPr lang="en-US" altLang="ja-JP" b="1" dirty="0"/>
              <a:t>s character?</a:t>
            </a:r>
            <a:endParaRPr lang="en-US" b="1" dirty="0"/>
          </a:p>
        </p:txBody>
      </p:sp>
      <p:sp>
        <p:nvSpPr>
          <p:cNvPr id="92170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What's the Difference?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rgbClr val="000000"/>
                </a:solidFill>
              </a:rPr>
              <a:t>29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4211" name="Title 1"/>
          <p:cNvSpPr txBox="1">
            <a:spLocks/>
          </p:cNvSpPr>
          <p:nvPr/>
        </p:nvSpPr>
        <p:spPr bwMode="auto">
          <a:xfrm>
            <a:off x="3995738" y="1268413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Subject (Theme)</a:t>
            </a:r>
          </a:p>
        </p:txBody>
      </p:sp>
      <p:sp>
        <p:nvSpPr>
          <p:cNvPr id="94212" name="Title 1"/>
          <p:cNvSpPr txBox="1">
            <a:spLocks/>
          </p:cNvSpPr>
          <p:nvPr/>
        </p:nvSpPr>
        <p:spPr bwMode="auto"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Topic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2349500"/>
            <a:ext cx="2509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Single word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95738" y="23495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More than 1 word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321310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Not a question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95738" y="3213100"/>
            <a:ext cx="51482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Can be worded as as question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4508500"/>
            <a:ext cx="15319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"Love"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508500"/>
            <a:ext cx="51482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"The </a:t>
            </a:r>
            <a:r>
              <a:rPr lang="en-US" sz="3200" b="1">
                <a:solidFill>
                  <a:srgbClr val="000090"/>
                </a:solidFill>
              </a:rPr>
              <a:t>way</a:t>
            </a:r>
            <a:r>
              <a:rPr lang="en-US" sz="3200" b="1"/>
              <a:t> to love"</a:t>
            </a:r>
          </a:p>
          <a:p>
            <a:r>
              <a:rPr lang="en-US" sz="3200" b="1"/>
              <a:t>"</a:t>
            </a:r>
            <a:r>
              <a:rPr lang="en-US" sz="3200" b="1">
                <a:solidFill>
                  <a:srgbClr val="000090"/>
                </a:solidFill>
              </a:rPr>
              <a:t>How</a:t>
            </a:r>
            <a:r>
              <a:rPr lang="en-US" sz="3200" b="1"/>
              <a:t> should we love?"</a:t>
            </a:r>
          </a:p>
          <a:p>
            <a:r>
              <a:rPr lang="en-US" sz="3200" b="1"/>
              <a:t>"</a:t>
            </a:r>
            <a:r>
              <a:rPr lang="en-US" sz="3200" b="1">
                <a:solidFill>
                  <a:srgbClr val="FF0000"/>
                </a:solidFill>
              </a:rPr>
              <a:t>Reasons</a:t>
            </a:r>
            <a:r>
              <a:rPr lang="en-US" sz="3200" b="1"/>
              <a:t> to love"</a:t>
            </a:r>
          </a:p>
          <a:p>
            <a:r>
              <a:rPr lang="en-US" sz="3200" b="1"/>
              <a:t>"</a:t>
            </a:r>
            <a:r>
              <a:rPr lang="en-US" sz="3200" b="1">
                <a:solidFill>
                  <a:srgbClr val="FF0000"/>
                </a:solidFill>
              </a:rPr>
              <a:t>Why</a:t>
            </a:r>
            <a:r>
              <a:rPr lang="en-US" sz="3200" b="1"/>
              <a:t> should we love?"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Practice…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>
                <a:solidFill>
                  <a:srgbClr val="FFFFFF"/>
                </a:solidFill>
                <a:cs typeface="Arial"/>
              </a:rPr>
              <a:t>1.	God has put us together as a family so that we can help one another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5791200" y="1447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Topic</a:t>
            </a: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95238" name="Text Box 23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2.	What is a peacemaker?</a:t>
            </a:r>
            <a:br>
              <a:rPr lang="en-US" sz="320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</a:br>
            <a:r>
              <a:rPr lang="en-US" sz="320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Who is a peacemaker?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5246" name="Text Box 31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95251" name="Freeform 32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Freeform 33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5249" name="Freeform 36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Freeform 37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Practice…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>
                <a:solidFill>
                  <a:srgbClr val="FFFFFF"/>
                </a:solidFill>
                <a:cs typeface="Arial"/>
              </a:rPr>
              <a:t>3.	No substitute for leadership.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791200" y="1447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Topic</a:t>
            </a: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4.	What is God</a:t>
            </a:r>
            <a:r>
              <a:rPr lang="fr-FR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'</a:t>
            </a: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s prescription for anxiety?</a:t>
            </a: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97294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97299" name="Freeform 17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Freeform 18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97297" name="Freeform 20"/>
            <p:cNvSpPr>
              <a:spLocks/>
            </p:cNvSpPr>
            <p:nvPr/>
          </p:nvSpPr>
          <p:spPr bwMode="auto"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Freeform 21"/>
            <p:cNvSpPr>
              <a:spLocks/>
            </p:cNvSpPr>
            <p:nvPr/>
          </p:nvSpPr>
          <p:spPr bwMode="auto"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843</Words>
  <Application>Microsoft Macintosh PowerPoint</Application>
  <PresentationFormat>On-screen Show (4:3)</PresentationFormat>
  <Paragraphs>178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AraIL</vt:lpstr>
      <vt:lpstr>Times</vt:lpstr>
      <vt:lpstr>Arial</vt:lpstr>
      <vt:lpstr>Arial Black</vt:lpstr>
      <vt:lpstr>Book Antiqua</vt:lpstr>
      <vt:lpstr>Futura</vt:lpstr>
      <vt:lpstr>Helvetica</vt:lpstr>
      <vt:lpstr>Impact</vt:lpstr>
      <vt:lpstr>Monotype Sorts</vt:lpstr>
      <vt:lpstr>Times New Roman</vt:lpstr>
      <vt:lpstr>Verdana</vt:lpstr>
      <vt:lpstr>Wingdings</vt:lpstr>
      <vt:lpstr>Blank Presentation</vt:lpstr>
      <vt:lpstr>Warp</vt:lpstr>
      <vt:lpstr>Wood</vt:lpstr>
      <vt:lpstr>Zig Zag</vt:lpstr>
      <vt:lpstr>Textured</vt:lpstr>
      <vt:lpstr>Fossil</vt:lpstr>
      <vt:lpstr>untitled 1</vt:lpstr>
      <vt:lpstr>Default Design</vt:lpstr>
      <vt:lpstr>1_Schmooze</vt:lpstr>
      <vt:lpstr>1_untitled 1</vt:lpstr>
      <vt:lpstr>1_Orbit</vt:lpstr>
      <vt:lpstr>What's the BIG Idea?</vt:lpstr>
      <vt:lpstr>Importance of the "Big Idea"</vt:lpstr>
      <vt:lpstr>PowerPoint Presentation</vt:lpstr>
      <vt:lpstr>The Preparing Expository Sermons Process</vt:lpstr>
      <vt:lpstr>Other names for Big Idea</vt:lpstr>
      <vt:lpstr>Forming the Big Idea (CPS)</vt:lpstr>
      <vt:lpstr>What's the Difference?</vt:lpstr>
      <vt:lpstr>Some Practice…</vt:lpstr>
      <vt:lpstr>Some Practice…</vt:lpstr>
      <vt:lpstr>Some Practice…</vt:lpstr>
      <vt:lpstr>Some Practice…</vt:lpstr>
      <vt:lpstr>Some Practice…</vt:lpstr>
      <vt:lpstr>The Preparing Expository Sermons Process</vt:lpstr>
      <vt:lpstr>Exegetical Idea: The reason the church should restore a sinning Christian correctly is because this restoration is carried out as an extension of God's authority.</vt:lpstr>
      <vt:lpstr>Main Idea:</vt:lpstr>
      <vt:lpstr>How do we restore sinning Christians properly?</vt:lpstr>
      <vt:lpstr>Our 2nd question is answered in verses 18-20: Why do we restore sinning Christians properly?</vt:lpstr>
      <vt:lpstr>Black</vt:lpstr>
      <vt:lpstr>Bible Study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BIG Idea?</dc:title>
  <dc:creator>Rick Griffith</dc:creator>
  <cp:lastModifiedBy>Rick Griffith</cp:lastModifiedBy>
  <cp:revision>70</cp:revision>
  <dcterms:created xsi:type="dcterms:W3CDTF">2009-03-16T03:43:15Z</dcterms:created>
  <dcterms:modified xsi:type="dcterms:W3CDTF">2023-01-13T22:08:20Z</dcterms:modified>
</cp:coreProperties>
</file>