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99" r:id="rId4"/>
    <p:sldMasterId id="2147483906" r:id="rId5"/>
    <p:sldMasterId id="2147483922" r:id="rId6"/>
    <p:sldMasterId id="2147483934" r:id="rId7"/>
    <p:sldMasterId id="2147483958" r:id="rId8"/>
    <p:sldMasterId id="2147483986" r:id="rId9"/>
    <p:sldMasterId id="2147483990" r:id="rId10"/>
    <p:sldMasterId id="2147484005" r:id="rId11"/>
    <p:sldMasterId id="2147484017" r:id="rId12"/>
  </p:sldMasterIdLst>
  <p:notesMasterIdLst>
    <p:notesMasterId r:id="rId49"/>
  </p:notesMasterIdLst>
  <p:sldIdLst>
    <p:sldId id="256" r:id="rId13"/>
    <p:sldId id="257" r:id="rId14"/>
    <p:sldId id="269" r:id="rId15"/>
    <p:sldId id="270" r:id="rId16"/>
    <p:sldId id="271" r:id="rId17"/>
    <p:sldId id="272" r:id="rId18"/>
    <p:sldId id="273" r:id="rId19"/>
    <p:sldId id="274" r:id="rId20"/>
    <p:sldId id="275" r:id="rId21"/>
    <p:sldId id="268" r:id="rId22"/>
    <p:sldId id="258" r:id="rId23"/>
    <p:sldId id="277" r:id="rId24"/>
    <p:sldId id="325" r:id="rId25"/>
    <p:sldId id="331" r:id="rId26"/>
    <p:sldId id="330" r:id="rId27"/>
    <p:sldId id="308" r:id="rId28"/>
    <p:sldId id="309" r:id="rId29"/>
    <p:sldId id="310" r:id="rId30"/>
    <p:sldId id="311" r:id="rId31"/>
    <p:sldId id="312" r:id="rId32"/>
    <p:sldId id="313" r:id="rId33"/>
    <p:sldId id="333" r:id="rId34"/>
    <p:sldId id="334" r:id="rId35"/>
    <p:sldId id="335" r:id="rId36"/>
    <p:sldId id="314" r:id="rId37"/>
    <p:sldId id="315" r:id="rId38"/>
    <p:sldId id="316" r:id="rId39"/>
    <p:sldId id="317" r:id="rId40"/>
    <p:sldId id="318" r:id="rId41"/>
    <p:sldId id="319" r:id="rId42"/>
    <p:sldId id="320" r:id="rId43"/>
    <p:sldId id="321" r:id="rId44"/>
    <p:sldId id="5708" r:id="rId45"/>
    <p:sldId id="323" r:id="rId46"/>
    <p:sldId id="332" r:id="rId47"/>
    <p:sldId id="32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3"/>
    <p:restoredTop sz="94694"/>
  </p:normalViewPr>
  <p:slideViewPr>
    <p:cSldViewPr snapToGrid="0" snapToObjects="1">
      <p:cViewPr varScale="1">
        <p:scale>
          <a:sx n="86" d="100"/>
          <a:sy n="86" d="100"/>
        </p:scale>
        <p:origin x="200" y="1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003FC-63FF-164D-B840-2C6A79CDC29B}" type="datetimeFigureOut">
              <a:rPr lang="en-US" smtClean="0"/>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0AF4D8-59A9-CE48-8B4A-F08DBC626AD1}" type="slidenum">
              <a:rPr lang="en-US" smtClean="0"/>
              <a:t>‹#›</a:t>
            </a:fld>
            <a:endParaRPr lang="en-US"/>
          </a:p>
        </p:txBody>
      </p:sp>
    </p:spTree>
    <p:extLst>
      <p:ext uri="{BB962C8B-B14F-4D97-AF65-F5344CB8AC3E}">
        <p14:creationId xmlns:p14="http://schemas.microsoft.com/office/powerpoint/2010/main" val="1536829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2434AA-AD68-9E4C-B259-07FB03B658E8}" type="slidenum">
              <a:rPr lang="en-US" sz="1200">
                <a:solidFill>
                  <a:prstClr val="black"/>
                </a:solidFill>
              </a:rPr>
              <a:pPr eaLnBrk="1" hangingPunct="1"/>
              <a:t>2</a:t>
            </a:fld>
            <a:endParaRPr lang="en-US" sz="1200">
              <a:solidFill>
                <a:prstClr val="black"/>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EED777-DDF2-6F45-8412-30C6D31EEE90}" type="slidenum">
              <a:rPr lang="en-US" sz="1200">
                <a:solidFill>
                  <a:prstClr val="black"/>
                </a:solidFill>
              </a:rPr>
              <a:pPr/>
              <a:t>21</a:t>
            </a:fld>
            <a:endParaRPr lang="en-US" sz="1200">
              <a:solidFill>
                <a:prstClr val="black"/>
              </a:solidFill>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24</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do scholars see perseverance and God’s discipline for the believer who turns away (10:26-31)?</a:t>
            </a:r>
            <a:r>
              <a:rPr lang="en-SG" dirty="0">
                <a:effectLst/>
              </a:rPr>
              <a:t> </a:t>
            </a:r>
          </a:p>
          <a:p>
            <a:r>
              <a:rPr lang="en-US" sz="1200" kern="1200" dirty="0">
                <a:solidFill>
                  <a:schemeClr val="tx1"/>
                </a:solidFill>
                <a:effectLst/>
                <a:latin typeface="+mn-lt"/>
                <a:ea typeface="+mn-ea"/>
                <a:cs typeface="+mn-cs"/>
              </a:rPr>
              <a:t>• Reformed: All persevere so apostasy cannot happen—security but no assurance</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Arminians claim they experience </a:t>
            </a:r>
            <a:r>
              <a:rPr lang="en-US" sz="1200" i="1" kern="1200" dirty="0">
                <a:solidFill>
                  <a:schemeClr val="tx1"/>
                </a:solidFill>
                <a:effectLst/>
                <a:latin typeface="+mn-lt"/>
                <a:ea typeface="+mn-ea"/>
                <a:cs typeface="+mn-cs"/>
              </a:rPr>
              <a:t>hell</a:t>
            </a:r>
            <a:r>
              <a:rPr lang="en-US" sz="1200" kern="1200" dirty="0">
                <a:solidFill>
                  <a:schemeClr val="tx1"/>
                </a:solidFill>
                <a:effectLst/>
                <a:latin typeface="+mn-lt"/>
                <a:ea typeface="+mn-ea"/>
                <a:cs typeface="+mn-cs"/>
              </a:rPr>
              <a:t>, but these readers are believers and thus already saved from hell in light of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Partakers say they lose their </a:t>
            </a:r>
            <a:r>
              <a:rPr lang="en-US" sz="1200" i="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(Dillow, 542), but the fire here consumes "the enemies of God" (10:27b).  It will burn up people, not burn up rewards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5C8050-0C84-8B4C-8862-742551BE065D}" type="slidenum">
              <a:rPr lang="en-US" sz="1200">
                <a:solidFill>
                  <a:prstClr val="black"/>
                </a:solidFill>
              </a:rPr>
              <a:pPr/>
              <a:t>25</a:t>
            </a:fld>
            <a:endParaRPr lang="en-US" sz="1200">
              <a:solidFill>
                <a:prstClr val="black"/>
              </a:solidFill>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26</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25D865E-DD77-8843-B329-7740F82F48FF}" type="slidenum">
              <a:rPr lang="en-US" sz="1200">
                <a:solidFill>
                  <a:prstClr val="black"/>
                </a:solidFill>
              </a:rPr>
              <a:pPr/>
              <a:t>27</a:t>
            </a:fld>
            <a:endParaRPr lang="en-US" sz="1200">
              <a:solidFill>
                <a:prstClr val="black"/>
              </a:solidFill>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58FEC2-5211-474F-A116-A5FD40BECEDC}" type="slidenum">
              <a:rPr lang="en-US" sz="1200">
                <a:solidFill>
                  <a:prstClr val="black"/>
                </a:solidFill>
              </a:rPr>
              <a:pPr/>
              <a:t>28</a:t>
            </a:fld>
            <a:endParaRPr lang="en-US" sz="1200">
              <a:solidFill>
                <a:prstClr val="black"/>
              </a:solidFill>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27794DF-E4CC-F648-9BF7-9189D5D0BC23}" type="slidenum">
              <a:rPr lang="en-US" sz="1200">
                <a:solidFill>
                  <a:prstClr val="black"/>
                </a:solidFill>
              </a:rPr>
              <a:pPr/>
              <a:t>29</a:t>
            </a:fld>
            <a:endParaRPr lang="en-US" sz="1200">
              <a:solidFill>
                <a:prstClr val="black"/>
              </a:solidFill>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30</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called a "tag cloud"</a:t>
            </a:r>
          </a:p>
        </p:txBody>
      </p:sp>
      <p:sp>
        <p:nvSpPr>
          <p:cNvPr id="4" name="Slide Number Placeholder 3"/>
          <p:cNvSpPr>
            <a:spLocks noGrp="1"/>
          </p:cNvSpPr>
          <p:nvPr>
            <p:ph type="sldNum" sz="quarter" idx="10"/>
          </p:nvPr>
        </p:nvSpPr>
        <p:spPr/>
        <p:txBody>
          <a:bodyPr/>
          <a:lstStyle/>
          <a:p>
            <a:fld id="{230AF4D8-59A9-CE48-8B4A-F08DBC626AD1}" type="slidenum">
              <a:rPr lang="en-US" smtClean="0"/>
              <a:t>10</a:t>
            </a:fld>
            <a:endParaRPr lang="en-US"/>
          </a:p>
        </p:txBody>
      </p:sp>
    </p:spTree>
    <p:extLst>
      <p:ext uri="{BB962C8B-B14F-4D97-AF65-F5344CB8AC3E}">
        <p14:creationId xmlns:p14="http://schemas.microsoft.com/office/powerpoint/2010/main" val="3026803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C832A7-D822-3048-A532-306ECC2529C7}" type="slidenum">
              <a:rPr lang="en-US" sz="1200">
                <a:solidFill>
                  <a:prstClr val="black"/>
                </a:solidFill>
              </a:rPr>
              <a:pPr/>
              <a:t>31</a:t>
            </a:fld>
            <a:endParaRPr lang="en-US" sz="1200">
              <a:solidFill>
                <a:prstClr val="black"/>
              </a:solidFill>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32</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Todd Bolen: </a:t>
            </a:r>
            <a:r>
              <a:rPr lang="ja-JP" altLang="en-US">
                <a:latin typeface="Arial" charset="0"/>
                <a:ea typeface="ＭＳ Ｐゴシック" charset="0"/>
                <a:cs typeface="ＭＳ Ｐゴシック" charset="0"/>
              </a:rPr>
              <a:t>“</a:t>
            </a:r>
            <a:r>
              <a:rPr lang="en-US" altLang="ja-JP" sz="1300">
                <a:solidFill>
                  <a:srgbClr val="000000"/>
                </a:solidFill>
                <a:latin typeface="Verdana" charset="0"/>
                <a:ea typeface="ＭＳ Ｐゴシック" charset="0"/>
                <a:cs typeface="ＭＳ Ｐゴシック" charset="0"/>
              </a:rPr>
              <a:t>Pella/Pehel is not mentioned explicitly in the Bible but it was prominent in biblical times.  In the days of the judges, it led a rebellion against Egypt which was crushed by Pharaoh Seti I.  In NT days, Pella was the site where Christians sought refuge during the Jewish Revolt against the Romans in 66-70 A.D.  Eusebius records that the Jewish believers fled here in obedience to a revelation, which some correlate with Jesus</a:t>
            </a:r>
            <a:r>
              <a:rPr lang="fr-FR" altLang="ja-JP" sz="1300">
                <a:solidFill>
                  <a:srgbClr val="000000"/>
                </a:solidFill>
                <a:latin typeface="Verdana" charset="0"/>
                <a:ea typeface="ＭＳ Ｐゴシック" charset="0"/>
                <a:cs typeface="ＭＳ Ｐゴシック" charset="0"/>
              </a:rPr>
              <a:t>'</a:t>
            </a:r>
            <a:r>
              <a:rPr lang="en-US" altLang="ja-JP" sz="130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r>
              <a:rPr lang="ja-JP" altLang="en-US" sz="1300">
                <a:solidFill>
                  <a:srgbClr val="000000"/>
                </a:solidFill>
                <a:latin typeface="Verdana" charset="0"/>
                <a:ea typeface="ＭＳ Ｐゴシック" charset="0"/>
                <a:cs typeface="ＭＳ Ｐゴシック" charset="0"/>
              </a:rPr>
              <a:t>”</a:t>
            </a:r>
            <a:endParaRPr lang="en-US" sz="130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OS-36-Zephaniah-38</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404660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34</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7F7B35-A024-494C-B0A8-D8FC132749D9}" type="slidenum">
              <a:rPr lang="en-US" sz="1200">
                <a:solidFill>
                  <a:srgbClr val="000000"/>
                </a:solidFill>
              </a:rPr>
              <a:pPr eaLnBrk="1" hangingPunct="1"/>
              <a:t>11</a:t>
            </a:fld>
            <a:endParaRPr lang="en-US" sz="1200">
              <a:solidFill>
                <a:srgbClr val="000000"/>
              </a:solidFill>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already seen three other warnings in this book…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5713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A8483D8-84FB-4B47-A9E1-8B546EE222D1}" type="slidenum">
              <a:rPr lang="en-US" sz="1200">
                <a:solidFill>
                  <a:prstClr val="black"/>
                </a:solidFill>
              </a:rPr>
              <a:pPr/>
              <a:t>16</a:t>
            </a:fld>
            <a:endParaRPr lang="en-US" sz="120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358B43-549C-794D-8A7E-FB3B7DDB9FEE}" type="slidenum">
              <a:rPr lang="en-US" sz="1200">
                <a:solidFill>
                  <a:prstClr val="black"/>
                </a:solidFill>
              </a:rPr>
              <a:pPr/>
              <a:t>17</a:t>
            </a:fld>
            <a:endParaRPr lang="en-US" sz="120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C2452B-614B-9C4A-A215-F538A97DFF42}" type="slidenum">
              <a:rPr lang="en-US" sz="1200">
                <a:solidFill>
                  <a:prstClr val="black"/>
                </a:solidFill>
              </a:rPr>
              <a:pPr/>
              <a:t>18</a:t>
            </a:fld>
            <a:endParaRPr lang="en-US" sz="1200">
              <a:solidFill>
                <a:prstClr val="black"/>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BE38F80-F8A9-824D-8850-F65B5A2B6669}" type="slidenum">
              <a:rPr lang="en-US" sz="1200">
                <a:solidFill>
                  <a:prstClr val="black"/>
                </a:solidFill>
              </a:rPr>
              <a:pPr/>
              <a:t>19</a:t>
            </a:fld>
            <a:endParaRPr lang="en-US" sz="1200">
              <a:solidFill>
                <a:prstClr val="black"/>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362D7F8-A8AB-1A4E-863B-844BCDDEA889}" type="slidenum">
              <a:rPr lang="en-US" sz="1200">
                <a:solidFill>
                  <a:prstClr val="black"/>
                </a:solidFill>
              </a:rPr>
              <a:pPr/>
              <a:t>20</a:t>
            </a:fld>
            <a:endParaRPr lang="en-US" sz="120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573C0C-C3BA-7F4E-BB57-B90404FBC889}"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68235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2345390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19755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545319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280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58046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5972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55768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74469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18766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18766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443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4369247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76888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86028664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1530546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408026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9957316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966104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7533201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915806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45900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611801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3CFD3-C24B-604C-9F0F-F329617ACECD}"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4401700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6942485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0196849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497680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484587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906626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88905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4969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79463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631204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7177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6FFC96-1591-E143-BE4E-0CDE2B32C17E}"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413753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287440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833943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072414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115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F4A3B-6C77-B74E-ABF4-BB7A501CC4F1}"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528151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C44F80-A626-4D4C-8291-05528ADAE7DC}"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96005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10149A-FA96-304E-A179-81D7499C1C0E}"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276826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9B3026-5CF6-B144-9789-235634265EA9}"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68296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03BAA3-0359-104F-B780-88A4390A74CB}"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2300003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FDFCC1-87C7-2248-8C63-D0D76787A8DD}"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65209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73C0C-C3BA-7F4E-BB57-B90404FBC889}"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93025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455B1-4510-0741-B541-BF1A4733BD56}"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262250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C91410-DA72-164C-B4DD-D59B5667A3E5}"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91651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1F3EB7-9AEF-9A4B-A6DF-ABF540B061D2}"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354448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E5529-CF71-8945-9AC3-2CB5A42FFB1C}" type="slidenum">
              <a:rPr lang="en-US">
                <a:solidFill>
                  <a:srgbClr val="000000"/>
                </a:solidFill>
                <a:latin typeface="Arial"/>
                <a:ea typeface="Arial"/>
              </a:rPr>
              <a:pPr>
                <a:defRPr/>
              </a:pPr>
              <a:t>‹#›</a:t>
            </a:fld>
            <a:endParaRPr lang="en-US">
              <a:solidFill>
                <a:srgbClr val="000000"/>
              </a:solidFill>
              <a:latin typeface="Arial"/>
              <a:ea typeface="Arial"/>
            </a:endParaRPr>
          </a:p>
        </p:txBody>
      </p:sp>
    </p:spTree>
    <p:extLst>
      <p:ext uri="{BB962C8B-B14F-4D97-AF65-F5344CB8AC3E}">
        <p14:creationId xmlns:p14="http://schemas.microsoft.com/office/powerpoint/2010/main" val="159051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895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293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462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803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573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88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73C0C-C3BA-7F4E-BB57-B90404FBC889}"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671811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9060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591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356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222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86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68529CD0-E114-2345-A36C-01112803B56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18614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2B590E3-683B-D54E-8C17-22F2B20E53D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54140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B42DFF5-55AB-B140-B816-F7E3E7AD3B4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27320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A1C4A99-EAF4-804C-A8CA-95296FFE7B6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98288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63F467E-2C05-5B42-8ACF-C2C14FD6C1A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8395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73C0C-C3BA-7F4E-BB57-B90404FBC889}"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343208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1533719-CD88-BE43-BB7A-F596A43502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22626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4E67D1D-D348-6749-9F83-A82BC2E31B8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7283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606977-92CC-7C4C-AC14-651D5A9289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2490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5B6EFDF-6F8A-CA4D-81C8-03661723491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22645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3C60C-567D-9840-928D-CDE9F4CC80F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3300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C417833-F268-CA4D-9B4F-E0E23AFD6C4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16750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7915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4965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016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334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73C0C-C3BA-7F4E-BB57-B90404FBC889}" type="datetimeFigureOut">
              <a:rPr lang="en-US" smtClean="0"/>
              <a:t>3/21/24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429105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0725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138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2803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7184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2673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90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79591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6665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0510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486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573C0C-C3BA-7F4E-BB57-B90404FBC889}" type="datetimeFigureOut">
              <a:rPr lang="en-US" smtClean="0"/>
              <a:t>3/21/24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20986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1097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2764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4723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6679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17848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99267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86141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0504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314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07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73C0C-C3BA-7F4E-BB57-B90404FBC889}" type="datetimeFigureOut">
              <a:rPr lang="en-US" smtClean="0"/>
              <a:t>3/21/24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585612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0044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1653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678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562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844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0491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7743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72005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483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50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73C0C-C3BA-7F4E-BB57-B90404FBC889}"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28790548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5945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201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007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6BEED831-B22E-8844-802F-C4C43D43FB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2566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8631D0-86AA-6F41-94B3-E4E151EC82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13160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17A1ADD-40D2-6F4F-8640-4A43C22F22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71259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9EFCF50-7ABC-CA46-86F5-2BDCBFC160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1669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1457A64-09AD-EC40-83AC-CF26EBEEC9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3362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A1C10506-5ED4-4D40-A4D9-EAF865CB53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41318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AE2FE27-7F5F-7641-89B7-7FEDC1A37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8550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73C0C-C3BA-7F4E-BB57-B90404FBC889}"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47A4-0C7E-B64E-9571-3C17CF3725F5}" type="slidenum">
              <a:rPr lang="en-US" smtClean="0"/>
              <a:t>‹#›</a:t>
            </a:fld>
            <a:endParaRPr lang="en-US"/>
          </a:p>
        </p:txBody>
      </p:sp>
    </p:spTree>
    <p:extLst>
      <p:ext uri="{BB962C8B-B14F-4D97-AF65-F5344CB8AC3E}">
        <p14:creationId xmlns:p14="http://schemas.microsoft.com/office/powerpoint/2010/main" val="189233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907795F-9D7B-7D43-B73C-1F266D673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7506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296678-3E27-A14E-8110-AF6CBD2038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8922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B90106F-F29B-1641-BB89-AC5C3E858C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04691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347E63-B0A7-2547-AEF6-2D91530FCD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361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3014F31A-A3C7-D143-BC4C-3CC505434F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65729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1F46B83-D877-374F-BD22-03AB6C7D1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3411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15BDCC6-58B0-9D48-94D1-816A53F83637}" type="slidenum">
              <a:rPr lang="en-US">
                <a:latin typeface="Arial"/>
              </a:rPr>
              <a:pPr/>
              <a:t>‹#›</a:t>
            </a:fld>
            <a:endParaRPr lang="en-US">
              <a:latin typeface="Arial"/>
            </a:endParaRPr>
          </a:p>
        </p:txBody>
      </p:sp>
    </p:spTree>
    <p:extLst>
      <p:ext uri="{BB962C8B-B14F-4D97-AF65-F5344CB8AC3E}">
        <p14:creationId xmlns:p14="http://schemas.microsoft.com/office/powerpoint/2010/main" val="2303588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CCDF0A7-9F81-C148-B6FE-D2D0E7EFD3F0}" type="slidenum">
              <a:rPr lang="en-US">
                <a:latin typeface="Arial"/>
              </a:rPr>
              <a:pPr/>
              <a:t>‹#›</a:t>
            </a:fld>
            <a:endParaRPr lang="en-US">
              <a:latin typeface="Arial"/>
            </a:endParaRPr>
          </a:p>
        </p:txBody>
      </p:sp>
    </p:spTree>
    <p:extLst>
      <p:ext uri="{BB962C8B-B14F-4D97-AF65-F5344CB8AC3E}">
        <p14:creationId xmlns:p14="http://schemas.microsoft.com/office/powerpoint/2010/main" val="2124693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69761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5725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10.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4.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73C0C-C3BA-7F4E-BB57-B90404FBC889}" type="datetimeFigureOut">
              <a:rPr lang="en-US" smtClean="0"/>
              <a:t>3/21/24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047A4-0C7E-B64E-9571-3C17CF3725F5}" type="slidenum">
              <a:rPr lang="en-US" smtClean="0"/>
              <a:t>‹#›</a:t>
            </a:fld>
            <a:endParaRPr lang="en-US"/>
          </a:p>
        </p:txBody>
      </p:sp>
    </p:spTree>
    <p:extLst>
      <p:ext uri="{BB962C8B-B14F-4D97-AF65-F5344CB8AC3E}">
        <p14:creationId xmlns:p14="http://schemas.microsoft.com/office/powerpoint/2010/main" val="3554472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527258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48245033"/>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83722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88DA06C0-C171-FF48-AFE1-9F4272ADE0E0}"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93377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41358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lvl1pPr>
          </a:lstStyle>
          <a:p>
            <a:pPr defTabSz="914400" fontAlgn="base">
              <a:spcBef>
                <a:spcPct val="0"/>
              </a:spcBef>
              <a:spcAft>
                <a:spcPct val="0"/>
              </a:spcAft>
              <a:defRPr/>
            </a:pPr>
            <a:fld id="{097357AD-6CC5-6F4C-A06E-53CAE6D028CE}"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587178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pPr>
            <a:fld id="{EDBA8A87-EC4F-1C4D-86CB-4773BD2246A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10981666"/>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543657"/>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6037458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533401"/>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5" name="Rectangle 5"/>
          <p:cNvSpPr>
            <a:spLocks noGrp="1" noChangeArrowheads="1"/>
          </p:cNvSpPr>
          <p:nvPr>
            <p:ph type="ftr" sz="quarter" idx="3"/>
          </p:nvPr>
        </p:nvSpPr>
        <p:spPr bwMode="auto">
          <a:xfrm>
            <a:off x="3124201" y="6270625"/>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6"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pPr defTabSz="914400" eaLnBrk="0" fontAlgn="base" hangingPunct="0">
              <a:spcBef>
                <a:spcPct val="0"/>
              </a:spcBef>
              <a:spcAft>
                <a:spcPct val="0"/>
              </a:spcAft>
            </a:pPr>
            <a:fld id="{6605037A-0559-2A46-AB6D-83FBBCBB86B9}" type="slidenum">
              <a:rPr lang="en-US">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9538758"/>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353"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53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706"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4F1CA01B-5B17-8A4F-B321-29114CDBDE07}" type="slidenum">
              <a:rPr lang="en-US" smtClean="0">
                <a:latin typeface="Arial" charset="0"/>
                <a:ea typeface="ＭＳ Ｐゴシック" charset="0"/>
                <a:cs typeface="ＭＳ Ｐゴシック" charset="0"/>
              </a:rPr>
              <a:pPr fontAlgn="base">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102274"/>
      </p:ext>
    </p:extLst>
  </p:cSld>
  <p:clrMap bg1="lt1" tx1="dk1" bg2="lt2" tx2="dk2" accent1="accent1" accent2="accent2" accent3="accent3" accent4="accent4" accent5="accent5" accent6="accent6" hlink="hlink" folHlink="folHlink"/>
  <p:sldLayoutIdLst>
    <p:sldLayoutId id="2147483987" r:id="rId1"/>
    <p:sldLayoutId id="2147483988"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Arial"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hemeOverride" Target="../theme/themeOverride1.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0.xml"/><Relationship Id="rId1" Type="http://schemas.openxmlformats.org/officeDocument/2006/relationships/themeOverride" Target="../theme/themeOverride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0.xml"/><Relationship Id="rId1" Type="http://schemas.openxmlformats.org/officeDocument/2006/relationships/themeOverride" Target="../theme/themeOverride3.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0.xml"/><Relationship Id="rId1" Type="http://schemas.openxmlformats.org/officeDocument/2006/relationships/themeOverride" Target="../theme/themeOverride4.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0.xml"/><Relationship Id="rId1" Type="http://schemas.openxmlformats.org/officeDocument/2006/relationships/themeOverride" Target="../theme/themeOverride5.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0.xml"/><Relationship Id="rId1" Type="http://schemas.openxmlformats.org/officeDocument/2006/relationships/themeOverride" Target="../theme/themeOverride6.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ble-study.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0092"/>
            <a:ext cx="9144000" cy="6924143"/>
          </a:xfrm>
          <a:prstGeom prst="rect">
            <a:avLst/>
          </a:prstGeom>
        </p:spPr>
      </p:pic>
      <p:sp>
        <p:nvSpPr>
          <p:cNvPr id="2" name="Title 1"/>
          <p:cNvSpPr>
            <a:spLocks noGrp="1"/>
          </p:cNvSpPr>
          <p:nvPr>
            <p:ph type="ctrTitle"/>
          </p:nvPr>
        </p:nvSpPr>
        <p:spPr>
          <a:xfrm>
            <a:off x="-83730" y="2053385"/>
            <a:ext cx="3567160" cy="3509215"/>
          </a:xfrm>
        </p:spPr>
        <p:txBody>
          <a:bodyPr>
            <a:noAutofit/>
          </a:bodyPr>
          <a:lstStyle/>
          <a:p>
            <a:r>
              <a:rPr lang="en-US" sz="5400" b="1" dirty="0">
                <a:solidFill>
                  <a:schemeClr val="accent4">
                    <a:lumMod val="50000"/>
                  </a:schemeClr>
                </a:solidFill>
              </a:rPr>
              <a:t>Reading Paragraphs &amp; Context</a:t>
            </a:r>
          </a:p>
        </p:txBody>
      </p:sp>
      <p:sp>
        <p:nvSpPr>
          <p:cNvPr id="3" name="Subtitle 2"/>
          <p:cNvSpPr>
            <a:spLocks noGrp="1"/>
          </p:cNvSpPr>
          <p:nvPr>
            <p:ph type="subTitle" idx="1"/>
          </p:nvPr>
        </p:nvSpPr>
        <p:spPr>
          <a:xfrm>
            <a:off x="3825857" y="225095"/>
            <a:ext cx="5106623" cy="2068266"/>
          </a:xfrm>
        </p:spPr>
        <p:txBody>
          <a:bodyPr>
            <a:noAutofit/>
          </a:bodyPr>
          <a:lstStyle/>
          <a:p>
            <a:r>
              <a:rPr lang="en-US" sz="5400" b="1" dirty="0">
                <a:solidFill>
                  <a:srgbClr val="FFFFFF"/>
                </a:solidFill>
              </a:rPr>
              <a:t>What to look for</a:t>
            </a:r>
          </a:p>
        </p:txBody>
      </p:sp>
      <p:sp>
        <p:nvSpPr>
          <p:cNvPr id="4" name="Rectangle 3">
            <a:extLst>
              <a:ext uri="{FF2B5EF4-FFF2-40B4-BE49-F238E27FC236}">
                <a16:creationId xmlns:a16="http://schemas.microsoft.com/office/drawing/2014/main" id="{2A5F5397-0CA4-5A24-C051-818AF0BBE9F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08070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728675"/>
            <a:ext cx="8890000" cy="5524500"/>
          </a:xfrm>
          <a:prstGeom prst="rect">
            <a:avLst/>
          </a:prstGeom>
        </p:spPr>
      </p:pic>
      <p:sp>
        <p:nvSpPr>
          <p:cNvPr id="2" name="Title 1"/>
          <p:cNvSpPr>
            <a:spLocks noGrp="1"/>
          </p:cNvSpPr>
          <p:nvPr>
            <p:ph type="ctrTitle"/>
          </p:nvPr>
        </p:nvSpPr>
        <p:spPr>
          <a:xfrm>
            <a:off x="68260" y="9303"/>
            <a:ext cx="8963450" cy="651098"/>
          </a:xfrm>
        </p:spPr>
        <p:txBody>
          <a:bodyPr/>
          <a:lstStyle/>
          <a:p>
            <a:r>
              <a:rPr lang="en-US" b="1" dirty="0"/>
              <a:t>The Key Words of the Bible</a:t>
            </a:r>
          </a:p>
        </p:txBody>
      </p:sp>
      <p:sp>
        <p:nvSpPr>
          <p:cNvPr id="3" name="Subtitle 2"/>
          <p:cNvSpPr>
            <a:spLocks noGrp="1"/>
          </p:cNvSpPr>
          <p:nvPr>
            <p:ph type="subTitle" idx="1"/>
          </p:nvPr>
        </p:nvSpPr>
        <p:spPr>
          <a:xfrm>
            <a:off x="0" y="6229890"/>
            <a:ext cx="9144000" cy="628110"/>
          </a:xfrm>
        </p:spPr>
        <p:txBody>
          <a:bodyPr/>
          <a:lstStyle/>
          <a:p>
            <a:r>
              <a:rPr lang="en-US" sz="2800" b="1" dirty="0"/>
              <a:t>The larger the word, the more times it appears</a:t>
            </a:r>
          </a:p>
        </p:txBody>
      </p:sp>
    </p:spTree>
    <p:extLst>
      <p:ext uri="{BB962C8B-B14F-4D97-AF65-F5344CB8AC3E}">
        <p14:creationId xmlns:p14="http://schemas.microsoft.com/office/powerpoint/2010/main" val="177293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107950" y="115888"/>
            <a:ext cx="8229600" cy="884237"/>
          </a:xfrm>
          <a:solidFill>
            <a:srgbClr val="000000"/>
          </a:solidFill>
        </p:spPr>
        <p:txBody>
          <a:bodyPr/>
          <a:lstStyle/>
          <a:p>
            <a:pPr eaLnBrk="1" hangingPunct="1"/>
            <a:r>
              <a:rPr lang="en-US" b="1">
                <a:solidFill>
                  <a:srgbClr val="FFFFFF"/>
                </a:solidFill>
                <a:latin typeface="Arial" charset="0"/>
              </a:rPr>
              <a:t>Specific Things to Observe</a:t>
            </a:r>
            <a:endParaRPr lang="en-US" b="1">
              <a:latin typeface="Arial" charset="0"/>
            </a:endParaRPr>
          </a:p>
        </p:txBody>
      </p:sp>
      <p:sp>
        <p:nvSpPr>
          <p:cNvPr id="4102" name="Rectangle 6"/>
          <p:cNvSpPr>
            <a:spLocks noChangeArrowheads="1"/>
          </p:cNvSpPr>
          <p:nvPr/>
        </p:nvSpPr>
        <p:spPr bwMode="auto">
          <a:xfrm>
            <a:off x="179388" y="1268413"/>
            <a:ext cx="3744912" cy="4525962"/>
          </a:xfrm>
          <a:prstGeom prst="rect">
            <a:avLst/>
          </a:prstGeom>
          <a:noFill/>
          <a:ln w="9525">
            <a:noFill/>
            <a:miter lim="800000"/>
            <a:headEnd/>
            <a:tailEnd/>
          </a:ln>
          <a:effectLst/>
        </p:spPr>
        <p:txBody>
          <a:bodyPr/>
          <a:lstStyle/>
          <a:p>
            <a:pPr marL="342900" indent="-342900" defTabSz="914400" fontAlgn="base">
              <a:spcBef>
                <a:spcPct val="20000"/>
              </a:spcBef>
              <a:spcAft>
                <a:spcPct val="0"/>
              </a:spcAft>
              <a:buFontTx/>
              <a:buChar char="•"/>
              <a:defRPr/>
            </a:pPr>
            <a:r>
              <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Advice</a:t>
            </a:r>
          </a:p>
          <a:p>
            <a:pPr marL="342900" indent="-342900" defTabSz="914400" fontAlgn="base">
              <a:spcBef>
                <a:spcPct val="20000"/>
              </a:spcBef>
              <a:spcAft>
                <a:spcPct val="0"/>
              </a:spcAft>
              <a:buFontTx/>
              <a:buChar char="•"/>
              <a:defRPr/>
            </a:pPr>
            <a:r>
              <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Admonitions</a:t>
            </a:r>
          </a:p>
          <a:p>
            <a:pPr marL="342900" indent="-342900" defTabSz="914400" fontAlgn="base">
              <a:spcBef>
                <a:spcPct val="20000"/>
              </a:spcBef>
              <a:spcAft>
                <a:spcPct val="0"/>
              </a:spcAft>
              <a:buFontTx/>
              <a:buChar char="•"/>
              <a:defRPr/>
            </a:pPr>
            <a:r>
              <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Warnings</a:t>
            </a:r>
          </a:p>
          <a:p>
            <a:pPr marL="342900" indent="-342900" defTabSz="914400" fontAlgn="base">
              <a:spcBef>
                <a:spcPct val="20000"/>
              </a:spcBef>
              <a:spcAft>
                <a:spcPct val="0"/>
              </a:spcAft>
              <a:buFontTx/>
              <a:buChar char="•"/>
              <a:defRPr/>
            </a:pPr>
            <a:r>
              <a:rPr lang="en-US" sz="4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Promises</a:t>
            </a:r>
          </a:p>
        </p:txBody>
      </p:sp>
      <p:sp>
        <p:nvSpPr>
          <p:cNvPr id="4103" name="Text Box 7"/>
          <p:cNvSpPr txBox="1">
            <a:spLocks noChangeArrowheads="1"/>
          </p:cNvSpPr>
          <p:nvPr/>
        </p:nvSpPr>
        <p:spPr bwMode="auto">
          <a:xfrm>
            <a:off x="8509000" y="76200"/>
            <a:ext cx="527050" cy="461963"/>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en-US" b="1" dirty="0">
                <a:solidFill>
                  <a:srgbClr val="FFFFFF"/>
                </a:solidFill>
              </a:rPr>
              <a:t>22</a:t>
            </a:r>
            <a:endParaRPr lang="en-US" b="1" dirty="0">
              <a:solidFill>
                <a:srgbClr val="FFFFFF"/>
              </a:solidFill>
              <a:effectLst>
                <a:outerShdw blurRad="38100" dist="38100" dir="2700000" algn="tl">
                  <a:srgbClr val="DDDDDD"/>
                </a:outerShdw>
              </a:effectLst>
            </a:endParaRPr>
          </a:p>
        </p:txBody>
      </p:sp>
      <p:sp>
        <p:nvSpPr>
          <p:cNvPr id="6" name="Rectangle 6"/>
          <p:cNvSpPr>
            <a:spLocks noChangeArrowheads="1"/>
          </p:cNvSpPr>
          <p:nvPr/>
        </p:nvSpPr>
        <p:spPr bwMode="auto">
          <a:xfrm>
            <a:off x="4140200" y="1268413"/>
            <a:ext cx="5003800" cy="5589587"/>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"Listen, my son…" </a:t>
            </a:r>
            <a:b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br>
            <a:r>
              <a:rPr lang="en-US" sz="32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(Proverbs)</a:t>
            </a:r>
          </a:p>
        </p:txBody>
      </p:sp>
      <p:sp>
        <p:nvSpPr>
          <p:cNvPr id="7" name="Rectangle 6"/>
          <p:cNvSpPr>
            <a:spLocks noChangeArrowheads="1"/>
          </p:cNvSpPr>
          <p:nvPr/>
        </p:nvSpPr>
        <p:spPr bwMode="auto">
          <a:xfrm>
            <a:off x="0" y="6453188"/>
            <a:ext cx="9144000" cy="404812"/>
          </a:xfrm>
          <a:prstGeom prst="rect">
            <a:avLst/>
          </a:prstGeom>
          <a:solidFill>
            <a:srgbClr val="000000"/>
          </a:solidFill>
          <a:ln w="9525">
            <a:noFill/>
            <a:miter lim="800000"/>
            <a:headEnd/>
            <a:tailEnd/>
          </a:ln>
          <a:effectLst/>
        </p:spPr>
        <p:txBody>
          <a:bodyPr/>
          <a:lstStyle/>
          <a:p>
            <a:pPr algn="ctr" defTabSz="914400" fontAlgn="base">
              <a:spcBef>
                <a:spcPct val="20000"/>
              </a:spcBef>
              <a:spcAft>
                <a:spcPct val="0"/>
              </a:spcAft>
              <a:defRPr/>
            </a:pPr>
            <a:r>
              <a:rPr lang="en-US" sz="2000" b="1" dirty="0" err="1">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Oletta</a:t>
            </a:r>
            <a:r>
              <a:rPr lang="en-US"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 Wald, </a:t>
            </a:r>
            <a:r>
              <a:rPr lang="en-US" sz="2000" b="1" i="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The Joy of Discovery</a:t>
            </a:r>
            <a:endParaRPr lang="en-US"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p:txBody>
      </p:sp>
    </p:spTree>
    <p:extLst>
      <p:ext uri="{BB962C8B-B14F-4D97-AF65-F5344CB8AC3E}">
        <p14:creationId xmlns:p14="http://schemas.microsoft.com/office/powerpoint/2010/main" val="2839154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to="" calcmode="lin" valueType="num">
                                      <p:cBhvr>
                                        <p:cTn id="7" dur="1" fill="hold"/>
                                        <p:tgtEl>
                                          <p:spTgt spid="410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102">
                                            <p:txEl>
                                              <p:pRg st="1" end="1"/>
                                            </p:txEl>
                                          </p:spTgt>
                                        </p:tgtEl>
                                        <p:attrNameLst>
                                          <p:attrName>style.visibility</p:attrName>
                                        </p:attrNameLst>
                                      </p:cBhvr>
                                      <p:to>
                                        <p:strVal val="visible"/>
                                      </p:to>
                                    </p:set>
                                    <p:anim to="" calcmode="lin" valueType="num">
                                      <p:cBhvr>
                                        <p:cTn id="12" dur="1" fill="hold"/>
                                        <p:tgtEl>
                                          <p:spTgt spid="4102">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102">
                                            <p:txEl>
                                              <p:pRg st="2" end="2"/>
                                            </p:txEl>
                                          </p:spTgt>
                                        </p:tgtEl>
                                        <p:attrNameLst>
                                          <p:attrName>style.visibility</p:attrName>
                                        </p:attrNameLst>
                                      </p:cBhvr>
                                      <p:to>
                                        <p:strVal val="visible"/>
                                      </p:to>
                                    </p:set>
                                    <p:anim to="" calcmode="lin" valueType="num">
                                      <p:cBhvr>
                                        <p:cTn id="17" dur="1" fill="hold"/>
                                        <p:tgtEl>
                                          <p:spTgt spid="4102">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102">
                                            <p:txEl>
                                              <p:pRg st="3" end="3"/>
                                            </p:txEl>
                                          </p:spTgt>
                                        </p:tgtEl>
                                        <p:attrNameLst>
                                          <p:attrName>style.visibility</p:attrName>
                                        </p:attrNameLst>
                                      </p:cBhvr>
                                      <p:to>
                                        <p:strVal val="visible"/>
                                      </p:to>
                                    </p:set>
                                    <p:anim to="" calcmode="lin" valueType="num">
                                      <p:cBhvr>
                                        <p:cTn id="22" dur="1" fill="hold"/>
                                        <p:tgtEl>
                                          <p:spTgt spid="4102">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to="" calcmode="lin" valueType="num">
                                      <p:cBhvr>
                                        <p:cTn id="27"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tongue ou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26988"/>
            <a:ext cx="917416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itle 1"/>
          <p:cNvSpPr>
            <a:spLocks noGrp="1"/>
          </p:cNvSpPr>
          <p:nvPr>
            <p:ph type="title" idx="4294967295"/>
          </p:nvPr>
        </p:nvSpPr>
        <p:spPr>
          <a:xfrm>
            <a:off x="215900" y="-49902"/>
            <a:ext cx="3989964" cy="4546574"/>
          </a:xfrm>
        </p:spPr>
        <p:txBody>
          <a:bodyPr/>
          <a:lstStyle/>
          <a:p>
            <a:pPr algn="ctr"/>
            <a:r>
              <a:rPr lang="en-US" sz="6000" b="1" dirty="0">
                <a:solidFill>
                  <a:srgbClr val="FFFFFF"/>
                </a:solidFill>
                <a:effectLst>
                  <a:glow rad="139700">
                    <a:schemeClr val="bg2">
                      <a:lumMod val="50000"/>
                      <a:alpha val="91000"/>
                    </a:schemeClr>
                  </a:glow>
                </a:effectLst>
                <a:latin typeface="Arial" charset="0"/>
                <a:ea typeface="ＭＳ Ｐゴシック" charset="0"/>
              </a:rPr>
              <a:t>"Rejoice in the Lord always!" </a:t>
            </a:r>
            <a:br>
              <a:rPr lang="en-US" sz="6000" b="1" dirty="0">
                <a:solidFill>
                  <a:srgbClr val="FFFFFF"/>
                </a:solidFill>
                <a:effectLst>
                  <a:glow rad="139700">
                    <a:schemeClr val="bg2">
                      <a:lumMod val="50000"/>
                      <a:alpha val="91000"/>
                    </a:schemeClr>
                  </a:glow>
                </a:effectLst>
                <a:latin typeface="Arial" charset="0"/>
                <a:ea typeface="ＭＳ Ｐゴシック" charset="0"/>
              </a:rPr>
            </a:br>
            <a:r>
              <a:rPr lang="en-US" sz="6000" b="1" dirty="0">
                <a:solidFill>
                  <a:srgbClr val="FFFFFF"/>
                </a:solidFill>
                <a:effectLst>
                  <a:glow rad="139700">
                    <a:schemeClr val="bg2">
                      <a:lumMod val="50000"/>
                      <a:alpha val="91000"/>
                    </a:schemeClr>
                  </a:glow>
                </a:effectLst>
                <a:latin typeface="Arial" charset="0"/>
                <a:ea typeface="ＭＳ Ｐゴシック" charset="0"/>
              </a:rPr>
              <a:t>(Phil. 4:4)</a:t>
            </a:r>
          </a:p>
        </p:txBody>
      </p:sp>
      <p:sp>
        <p:nvSpPr>
          <p:cNvPr id="4" name="Title 1"/>
          <p:cNvSpPr txBox="1">
            <a:spLocks/>
          </p:cNvSpPr>
          <p:nvPr/>
        </p:nvSpPr>
        <p:spPr bwMode="auto">
          <a:xfrm>
            <a:off x="684213" y="4817048"/>
            <a:ext cx="7920037" cy="1829156"/>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500" b="1" dirty="0">
                <a:solidFill>
                  <a:srgbClr val="FFFFFF"/>
                </a:solidFill>
                <a:latin typeface="Arial" charset="0"/>
                <a:cs typeface="Arial" charset="0"/>
              </a:rPr>
              <a:t>Really?</a:t>
            </a:r>
          </a:p>
        </p:txBody>
      </p:sp>
    </p:spTree>
    <p:extLst>
      <p:ext uri="{BB962C8B-B14F-4D97-AF65-F5344CB8AC3E}">
        <p14:creationId xmlns:p14="http://schemas.microsoft.com/office/powerpoint/2010/main" val="4233437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692696"/>
            <a:ext cx="6934200" cy="712788"/>
          </a:xfrm>
          <a:prstGeom prst="rect">
            <a:avLst/>
          </a:prstGeom>
          <a:solidFill>
            <a:srgbClr val="0000FF"/>
          </a:solidFill>
          <a:ln w="19050">
            <a:solidFill>
              <a:schemeClr val="tx1"/>
            </a:solidFill>
            <a:miter lim="800000"/>
            <a:headEnd/>
            <a:tailEnd/>
          </a:ln>
        </p:spPr>
        <p:txBody>
          <a:bodyPr lIns="91435" tIns="45718" rIns="91435" bIns="45718" anchor="ctr" anchorCtr="1"/>
          <a:lstStyle/>
          <a:p>
            <a:pPr algn="ctr" defTabSz="914400" eaLnBrk="0" fontAlgn="base" hangingPunct="0">
              <a:spcBef>
                <a:spcPct val="0"/>
              </a:spcBef>
              <a:spcAft>
                <a:spcPct val="0"/>
              </a:spcAft>
            </a:pPr>
            <a:endParaRPr lang="en-US" sz="4000" b="1">
              <a:solidFill>
                <a:srgbClr val="EAEAEA"/>
              </a:solidFill>
              <a:latin typeface="Arial" charset="0"/>
              <a:ea typeface="ＭＳ Ｐゴシック" charset="0"/>
              <a:cs typeface="ＭＳ Ｐゴシック" charset="0"/>
            </a:endParaRPr>
          </a:p>
        </p:txBody>
      </p:sp>
      <p:sp>
        <p:nvSpPr>
          <p:cNvPr id="26632" name="Text Box 8"/>
          <p:cNvSpPr txBox="1">
            <a:spLocks noChangeArrowheads="1"/>
          </p:cNvSpPr>
          <p:nvPr/>
        </p:nvSpPr>
        <p:spPr bwMode="auto">
          <a:xfrm>
            <a:off x="611560" y="1700808"/>
            <a:ext cx="7920880" cy="3970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rPr>
              <a:t>An unknown author shows Hebrew believers the </a:t>
            </a:r>
            <a:r>
              <a:rPr lang="en-US" sz="3600" b="1" dirty="0">
                <a:solidFill>
                  <a:srgbClr val="FFFF00"/>
                </a:solidFill>
              </a:rPr>
              <a:t>superiority of Christ as High Priest</a:t>
            </a:r>
            <a:r>
              <a:rPr lang="en-US" sz="3600" b="1" dirty="0">
                <a:solidFill>
                  <a:srgbClr val="FFFFFF"/>
                </a:solidFill>
              </a:rPr>
              <a:t> and the superiority of Christianity over Judaism to exhort them </a:t>
            </a:r>
            <a:r>
              <a:rPr lang="en-US" sz="3600" b="1" dirty="0">
                <a:solidFill>
                  <a:srgbClr val="FFFF00"/>
                </a:solidFill>
              </a:rPr>
              <a:t>to endure persecution rather than return </a:t>
            </a:r>
            <a:r>
              <a:rPr lang="en-US" sz="3600" b="1" dirty="0">
                <a:solidFill>
                  <a:srgbClr val="FFFFFF"/>
                </a:solidFill>
              </a:rPr>
              <a:t>to their former life under Judaism.</a:t>
            </a:r>
            <a:endParaRPr lang="en-GB" sz="3600" b="1" dirty="0">
              <a:solidFill>
                <a:srgbClr val="FFFFFF"/>
              </a:solidFill>
            </a:endParaRPr>
          </a:p>
        </p:txBody>
      </p:sp>
      <p:sp>
        <p:nvSpPr>
          <p:cNvPr id="367622" name="Text Box 19"/>
          <p:cNvSpPr txBox="1">
            <a:spLocks noChangeArrowheads="1"/>
          </p:cNvSpPr>
          <p:nvPr/>
        </p:nvSpPr>
        <p:spPr bwMode="auto">
          <a:xfrm>
            <a:off x="8393114" y="60325"/>
            <a:ext cx="6746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258</a:t>
            </a:r>
          </a:p>
        </p:txBody>
      </p:sp>
      <p:sp>
        <p:nvSpPr>
          <p:cNvPr id="367623" name="Title 1"/>
          <p:cNvSpPr>
            <a:spLocks noGrp="1"/>
          </p:cNvSpPr>
          <p:nvPr>
            <p:ph type="title"/>
          </p:nvPr>
        </p:nvSpPr>
        <p:spPr>
          <a:xfrm>
            <a:off x="971551" y="729208"/>
            <a:ext cx="6765925" cy="647700"/>
          </a:xfrm>
        </p:spPr>
        <p:txBody>
          <a:bodyPr/>
          <a:lstStyle/>
          <a:p>
            <a:pPr algn="ctr"/>
            <a:r>
              <a:rPr lang="en-US" sz="4000" b="1" dirty="0">
                <a:solidFill>
                  <a:srgbClr val="EAEAEA"/>
                </a:solidFill>
                <a:latin typeface="Arial" charset="0"/>
                <a:ea typeface="ＭＳ Ｐゴシック" charset="0"/>
                <a:cs typeface="ＭＳ Ｐゴシック" charset="0"/>
              </a:rPr>
              <a:t>Summary of Hebrews</a:t>
            </a:r>
          </a:p>
        </p:txBody>
      </p:sp>
    </p:spTree>
    <p:extLst>
      <p:ext uri="{BB962C8B-B14F-4D97-AF65-F5344CB8AC3E}">
        <p14:creationId xmlns:p14="http://schemas.microsoft.com/office/powerpoint/2010/main" val="299127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additive="base">
                                        <p:cTn id="7" dur="500" fill="hold"/>
                                        <p:tgtEl>
                                          <p:spTgt spid="26632"/>
                                        </p:tgtEl>
                                        <p:attrNameLst>
                                          <p:attrName>ppt_x</p:attrName>
                                        </p:attrNameLst>
                                      </p:cBhvr>
                                      <p:tavLst>
                                        <p:tav tm="0">
                                          <p:val>
                                            <p:strVal val="0-#ppt_w/2"/>
                                          </p:val>
                                        </p:tav>
                                        <p:tav tm="100000">
                                          <p:val>
                                            <p:strVal val="#ppt_x"/>
                                          </p:val>
                                        </p:tav>
                                      </p:tavLst>
                                    </p:anim>
                                    <p:anim calcmode="lin" valueType="num">
                                      <p:cBhvr additive="base">
                                        <p:cTn id="8" dur="500" fill="hold"/>
                                        <p:tgtEl>
                                          <p:spTgt spid="26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a:endParaRPr lang="en-US" sz="4000" b="1">
              <a:solidFill>
                <a:srgbClr val="FFFF00"/>
              </a:solidFill>
              <a:latin typeface="Times New Roman"/>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a:spcBef>
                <a:spcPct val="50000"/>
              </a:spcBef>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discipline (2:1</a:t>
            </a:r>
            <a:r>
              <a:rPr lang="en-US" sz="3600" b="1" dirty="0">
                <a:solidFill>
                  <a:srgbClr val="FFFFFF"/>
                </a:solidFill>
                <a:effectLst>
                  <a:glow rad="152400">
                    <a:srgbClr val="000000">
                      <a:alpha val="90000"/>
                    </a:srgbClr>
                  </a:glow>
                </a:effectLst>
              </a:rPr>
              <a:t>-4</a:t>
            </a:r>
            <a:r>
              <a:rPr lang="en-GB" sz="3600" b="1" dirty="0">
                <a:solidFill>
                  <a:srgbClr val="FFFFFF"/>
                </a:solidFill>
                <a:effectLst>
                  <a:glow rad="152400">
                    <a:srgbClr val="000000">
                      <a:alpha val="90000"/>
                    </a:srgbClr>
                  </a:glow>
                </a:effectLst>
              </a:rPr>
              <a:t>)</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disinheritance (3</a:t>
            </a:r>
            <a:r>
              <a:rPr lang="en-US" sz="3600" b="1" dirty="0">
                <a:solidFill>
                  <a:srgbClr val="FFFFFF"/>
                </a:solidFill>
                <a:effectLst>
                  <a:glow rad="152400">
                    <a:srgbClr val="000000">
                      <a:alpha val="90000"/>
                    </a:srgbClr>
                  </a:glow>
                </a:effectLst>
              </a:rPr>
              <a:t>:7-19)</a:t>
            </a:r>
          </a:p>
          <a:p>
            <a:pPr marL="628650" indent="-628650">
              <a:spcBef>
                <a:spcPct val="20000"/>
              </a:spcBef>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death (6:4-8)</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death (10:26-31)</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a:t>
            </a:r>
            <a:r>
              <a:rPr lang="en-US" sz="3600" b="1" dirty="0">
                <a:solidFill>
                  <a:srgbClr val="FFFFFF"/>
                </a:solidFill>
                <a:effectLst>
                  <a:glow rad="152400">
                    <a:srgbClr val="000000">
                      <a:alpha val="90000"/>
                    </a:srgbClr>
                  </a:glow>
                </a:effectLst>
              </a:rPr>
              <a:t>disinterest </a:t>
            </a:r>
            <a:r>
              <a:rPr lang="en-GB" sz="3600" b="1" dirty="0">
                <a:solidFill>
                  <a:srgbClr val="FFFFFF"/>
                </a:solidFill>
                <a:effectLst>
                  <a:glow rad="152400">
                    <a:srgbClr val="000000">
                      <a:alpha val="90000"/>
                    </a:srgbClr>
                  </a:glow>
                </a:effectLst>
              </a:rPr>
              <a:t>(12:14-29)</a:t>
            </a:r>
          </a:p>
        </p:txBody>
      </p:sp>
      <p:sp>
        <p:nvSpPr>
          <p:cNvPr id="367622" name="Text Box 19"/>
          <p:cNvSpPr txBox="1">
            <a:spLocks noChangeArrowheads="1"/>
          </p:cNvSpPr>
          <p:nvPr/>
        </p:nvSpPr>
        <p:spPr bwMode="auto">
          <a:xfrm>
            <a:off x="8388424"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a:cs typeface="Arial"/>
              </a:rPr>
              <a:t>258</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en-US" b="1" dirty="0">
                <a:solidFill>
                  <a:srgbClr val="FFFF00"/>
                </a:solidFill>
                <a:latin typeface="Arial" charset="0"/>
                <a:ea typeface="ＭＳ Ｐゴシック" charset="0"/>
                <a:cs typeface="ＭＳ Ｐゴシック" charset="0"/>
              </a:rPr>
              <a:t>5 Warnings in Hebrews</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1121124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rotWithShape="1">
          <a:blip r:embed="rId2" cstate="screen">
            <a:lum bright="-26000"/>
            <a:extLst>
              <a:ext uri="{28A0092B-C50C-407E-A947-70E740481C1C}">
                <a14:useLocalDpi xmlns:a14="http://schemas.microsoft.com/office/drawing/2010/main"/>
              </a:ext>
            </a:extLst>
          </a:blip>
          <a:src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71" y="-27384"/>
            <a:ext cx="9180512" cy="868362"/>
          </a:xfrm>
          <a:solidFill>
            <a:schemeClr val="bg2"/>
          </a:solidFill>
          <a:ln>
            <a:noFill/>
          </a:ln>
        </p:spPr>
        <p:txBody>
          <a:bodyPr/>
          <a:lstStyle/>
          <a:p>
            <a:r>
              <a:rPr lang="en-US" dirty="0">
                <a:effectLst/>
                <a:latin typeface="Arial" charset="0"/>
                <a:ea typeface="ＭＳ Ｐゴシック" charset="0"/>
                <a:cs typeface="Arial" charset="0"/>
              </a:rPr>
              <a:t>An Impossibility (Heb. 6:4-6 </a:t>
            </a:r>
            <a:r>
              <a:rPr lang="en-US" sz="3600" dirty="0">
                <a:effectLst/>
                <a:latin typeface="Arial" charset="0"/>
                <a:ea typeface="ＭＳ Ｐゴシック" charset="0"/>
                <a:cs typeface="Arial" charset="0"/>
              </a:rPr>
              <a:t>NLT</a:t>
            </a:r>
            <a:r>
              <a:rPr lang="en-US" dirty="0">
                <a:effectLst/>
                <a:latin typeface="Arial" charset="0"/>
                <a:ea typeface="ＭＳ Ｐゴシック" charset="0"/>
                <a:cs typeface="Arial" charset="0"/>
              </a:rPr>
              <a:t>)</a:t>
            </a:r>
          </a:p>
        </p:txBody>
      </p:sp>
      <p:sp>
        <p:nvSpPr>
          <p:cNvPr id="5" name="Content Placeholder 2"/>
          <p:cNvSpPr txBox="1">
            <a:spLocks/>
          </p:cNvSpPr>
          <p:nvPr/>
        </p:nvSpPr>
        <p:spPr bwMode="auto">
          <a:xfrm>
            <a:off x="102787" y="980728"/>
            <a:ext cx="9001000" cy="5661248"/>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20000"/>
              </a:spcBef>
              <a:spcAft>
                <a:spcPct val="0"/>
              </a:spcAft>
              <a:buClr>
                <a:srgbClr val="00FFFF"/>
              </a:buClr>
              <a:buSzPct val="70000"/>
            </a:pPr>
            <a:r>
              <a:rPr lang="en-US" sz="3200" b="1" dirty="0">
                <a:solidFill>
                  <a:srgbClr val="FFFFFF"/>
                </a:solidFill>
                <a:effectLst>
                  <a:glow rad="228600">
                    <a:schemeClr val="bg2"/>
                  </a:glow>
                </a:effectLst>
                <a:cs typeface="Arial" charset="0"/>
              </a:rPr>
              <a:t>"For it is </a:t>
            </a:r>
            <a:r>
              <a:rPr lang="en-US" sz="3200" b="1" dirty="0">
                <a:solidFill>
                  <a:srgbClr val="FFFF00"/>
                </a:solidFill>
                <a:effectLst>
                  <a:glow rad="228600">
                    <a:schemeClr val="bg2"/>
                  </a:glow>
                </a:effectLst>
                <a:cs typeface="Arial" charset="0"/>
              </a:rPr>
              <a:t>impossible to bring back to repentance</a:t>
            </a:r>
            <a:r>
              <a:rPr lang="en-US" sz="3200" b="1" dirty="0">
                <a:solidFill>
                  <a:srgbClr val="FFFFFF"/>
                </a:solidFill>
                <a:effectLst>
                  <a:glow rad="228600">
                    <a:schemeClr val="bg2"/>
                  </a:glow>
                </a:effectLst>
                <a:cs typeface="Arial" charset="0"/>
              </a:rPr>
              <a:t> those who were once enlightened—those who have experienced the good things of heaven and shared in the Holy Spirit,  </a:t>
            </a:r>
            <a:r>
              <a:rPr lang="en-US" sz="3200" b="1" baseline="30000" dirty="0">
                <a:solidFill>
                  <a:srgbClr val="FFFFFF"/>
                </a:solidFill>
                <a:effectLst>
                  <a:glow rad="228600">
                    <a:schemeClr val="bg2"/>
                  </a:glow>
                </a:effectLst>
                <a:cs typeface="Arial" charset="0"/>
              </a:rPr>
              <a:t>5</a:t>
            </a:r>
            <a:r>
              <a:rPr lang="en-US" sz="3200" b="1" dirty="0">
                <a:solidFill>
                  <a:srgbClr val="FFFFFF"/>
                </a:solidFill>
                <a:effectLst>
                  <a:glow rad="228600">
                    <a:schemeClr val="bg2"/>
                  </a:glow>
                </a:effectLst>
                <a:cs typeface="Arial" charset="0"/>
              </a:rPr>
              <a:t>who have tasted the goodness of the word of God and the power of the age to come—  </a:t>
            </a:r>
            <a:r>
              <a:rPr lang="en-US" sz="3200" b="1" baseline="30000" dirty="0">
                <a:solidFill>
                  <a:srgbClr val="FFFFFF"/>
                </a:solidFill>
                <a:effectLst>
                  <a:glow rad="228600">
                    <a:schemeClr val="bg2"/>
                  </a:glow>
                </a:effectLst>
                <a:cs typeface="Arial" charset="0"/>
              </a:rPr>
              <a:t>6</a:t>
            </a:r>
            <a:r>
              <a:rPr lang="en-US" sz="3200" b="1" dirty="0">
                <a:solidFill>
                  <a:srgbClr val="FFFFFF"/>
                </a:solidFill>
                <a:effectLst>
                  <a:glow rad="228600">
                    <a:schemeClr val="bg2"/>
                  </a:glow>
                </a:effectLst>
                <a:cs typeface="Arial" charset="0"/>
              </a:rPr>
              <a:t>and who then turn away from God. It is </a:t>
            </a:r>
            <a:r>
              <a:rPr lang="en-US" sz="3200" b="1" dirty="0">
                <a:solidFill>
                  <a:srgbClr val="FFFF00"/>
                </a:solidFill>
                <a:effectLst>
                  <a:glow rad="228600">
                    <a:schemeClr val="bg2"/>
                  </a:glow>
                </a:effectLst>
                <a:cs typeface="Arial" charset="0"/>
              </a:rPr>
              <a:t>impossible to bring such people back to repentance</a:t>
            </a:r>
            <a:r>
              <a:rPr lang="en-US" sz="3200" b="1" dirty="0">
                <a:solidFill>
                  <a:srgbClr val="FFFFFF"/>
                </a:solidFill>
                <a:effectLst>
                  <a:glow rad="228600">
                    <a:schemeClr val="bg2"/>
                  </a:glow>
                </a:effectLst>
                <a:cs typeface="Arial" charset="0"/>
              </a:rPr>
              <a:t>; by rejecting the Son of God, they themselves are nailing him to the cross once again and holding him up to public shame."</a:t>
            </a:r>
          </a:p>
        </p:txBody>
      </p:sp>
    </p:spTree>
    <p:extLst>
      <p:ext uri="{BB962C8B-B14F-4D97-AF65-F5344CB8AC3E}">
        <p14:creationId xmlns:p14="http://schemas.microsoft.com/office/powerpoint/2010/main" val="1563562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People who are not really believers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265113" y="1981200"/>
            <a:ext cx="71977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AU" sz="2800" b="1">
                <a:solidFill>
                  <a:srgbClr val="FFFFFF"/>
                </a:solidFill>
              </a:rPr>
              <a:t>What group of Jews is being addressed ?</a:t>
            </a:r>
            <a:endParaRPr lang="en-US" sz="2800" b="1">
              <a:solidFill>
                <a:srgbClr val="FFFFFF"/>
              </a:solidFill>
            </a:endParaRPr>
          </a:p>
        </p:txBody>
      </p:sp>
      <p:sp>
        <p:nvSpPr>
          <p:cNvPr id="36865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24482806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0419"/>
                                        </p:tgtEl>
                                        <p:attrNameLst>
                                          <p:attrName>style.visibility</p:attrName>
                                        </p:attrNameLst>
                                      </p:cBhvr>
                                      <p:to>
                                        <p:strVal val="visible"/>
                                      </p:to>
                                    </p:set>
                                  </p:childTnLst>
                                </p:cTn>
                              </p:par>
                            </p:childTnLst>
                          </p:cTn>
                        </p:par>
                        <p:par>
                          <p:cTn id="7" fill="hold" nodeType="afterGroup">
                            <p:stCondLst>
                              <p:cond delay="500"/>
                            </p:stCondLst>
                            <p:childTnLst>
                              <p:par>
                                <p:cTn id="8" presetID="16" presetClass="entr" presetSubtype="26"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Effect transition="in" filter="barn(inHorizontal)">
                                      <p:cBhvr>
                                        <p:cTn id="10" dur="500"/>
                                        <p:tgtEl>
                                          <p:spTgt spid="60418"/>
                                        </p:tgtEl>
                                      </p:cBhvr>
                                    </p:animEffect>
                                  </p:childTnLst>
                                </p:cTn>
                              </p:par>
                            </p:childTnLst>
                          </p:cTn>
                        </p:par>
                        <p:par>
                          <p:cTn id="11" fill="hold" nodeType="afterGroup">
                            <p:stCondLst>
                              <p:cond delay="1000"/>
                            </p:stCondLst>
                            <p:childTnLst>
                              <p:par>
                                <p:cTn id="12" presetID="16" presetClass="entr" presetSubtype="26" fill="hold" grpId="0" nodeType="afterEffect">
                                  <p:stCondLst>
                                    <p:cond delay="0"/>
                                  </p:stCondLst>
                                  <p:childTnLst>
                                    <p:set>
                                      <p:cBhvr>
                                        <p:cTn id="13" dur="1" fill="hold">
                                          <p:stCondLst>
                                            <p:cond delay="0"/>
                                          </p:stCondLst>
                                        </p:cTn>
                                        <p:tgtEl>
                                          <p:spTgt spid="60434"/>
                                        </p:tgtEl>
                                        <p:attrNameLst>
                                          <p:attrName>style.visibility</p:attrName>
                                        </p:attrNameLst>
                                      </p:cBhvr>
                                      <p:to>
                                        <p:strVal val="visible"/>
                                      </p:to>
                                    </p:set>
                                    <p:animEffect transition="in" filter="barn(inHorizontal)">
                                      <p:cBhvr>
                                        <p:cTn id="14" dur="500"/>
                                        <p:tgtEl>
                                          <p:spTgt spid="60434"/>
                                        </p:tgtEl>
                                      </p:cBhvr>
                                    </p:animEffect>
                                  </p:childTnLst>
                                </p:cTn>
                              </p:par>
                            </p:childTnLst>
                          </p:cTn>
                        </p:par>
                        <p:par>
                          <p:cTn id="15" fill="hold" nodeType="afterGroup">
                            <p:stCondLst>
                              <p:cond delay="1500"/>
                            </p:stCondLst>
                            <p:childTnLst>
                              <p:par>
                                <p:cTn id="16" presetID="20" presetClass="entr" presetSubtype="0" fill="hold" nodeType="afterEffect">
                                  <p:stCondLst>
                                    <p:cond delay="0"/>
                                  </p:stCondLst>
                                  <p:childTnLst>
                                    <p:set>
                                      <p:cBhvr>
                                        <p:cTn id="17" dur="1" fill="hold">
                                          <p:stCondLst>
                                            <p:cond delay="0"/>
                                          </p:stCondLst>
                                        </p:cTn>
                                        <p:tgtEl>
                                          <p:spTgt spid="60420"/>
                                        </p:tgtEl>
                                        <p:attrNameLst>
                                          <p:attrName>style.visibility</p:attrName>
                                        </p:attrNameLst>
                                      </p:cBhvr>
                                      <p:to>
                                        <p:strVal val="visible"/>
                                      </p:to>
                                    </p:set>
                                    <p:animEffect transition="in" filter="wedge">
                                      <p:cBhvr>
                                        <p:cTn id="18"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Never had Salvation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Salvation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7938" y="1905000"/>
            <a:ext cx="7389812"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AU" sz="3200">
                <a:solidFill>
                  <a:srgbClr val="FFFFFF"/>
                </a:solidFill>
              </a:rPr>
              <a:t>What is the nature of their punishment ?</a:t>
            </a:r>
            <a:endParaRPr lang="en-US" sz="3200">
              <a:solidFill>
                <a:srgbClr val="FFFFFF"/>
              </a:solidFill>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35011422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1457"/>
                                        </p:tgtEl>
                                        <p:attrNameLst>
                                          <p:attrName>style.visibility</p:attrName>
                                        </p:attrNameLst>
                                      </p:cBhvr>
                                      <p:to>
                                        <p:strVal val="visible"/>
                                      </p:to>
                                    </p:set>
                                    <p:animEffect transition="in" filter="barn(inHorizontal)">
                                      <p:cBhvr>
                                        <p:cTn id="7" dur="500"/>
                                        <p:tgtEl>
                                          <p:spTgt spid="61457"/>
                                        </p:tgtEl>
                                      </p:cBhvr>
                                    </p:animEffect>
                                  </p:childTnLst>
                                </p:cTn>
                              </p:par>
                              <p:par>
                                <p:cTn id="8" presetID="20"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Effect transition="in" filter="wedge">
                                      <p:cBhvr>
                                        <p:cTn id="10" dur="10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Divine Discipline</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740025" y="1905000"/>
            <a:ext cx="3662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AU" sz="3200">
                <a:solidFill>
                  <a:srgbClr val="FFFFFF"/>
                </a:solidFill>
              </a:rPr>
              <a:t>What is the result ?</a:t>
            </a:r>
            <a:endParaRPr lang="en-US" sz="3200">
              <a:solidFill>
                <a:srgbClr val="FFFFFF"/>
              </a:solidFill>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359017248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barn(inHorizontal)">
                                      <p:cBhvr>
                                        <p:cTn id="7" dur="500"/>
                                        <p:tgtEl>
                                          <p:spTgt spid="62481"/>
                                        </p:tgtEl>
                                      </p:cBhvr>
                                    </p:animEffect>
                                  </p:childTnLst>
                                </p:cTn>
                              </p:par>
                              <p:par>
                                <p:cTn id="8" presetID="20" presetClass="entr" presetSubtype="0" fill="hold" nodeType="withEffect">
                                  <p:stCondLst>
                                    <p:cond delay="0"/>
                                  </p:stCondLst>
                                  <p:childTnLst>
                                    <p:set>
                                      <p:cBhvr>
                                        <p:cTn id="9" dur="1" fill="hold">
                                          <p:stCondLst>
                                            <p:cond delay="0"/>
                                          </p:stCondLst>
                                        </p:cTn>
                                        <p:tgtEl>
                                          <p:spTgt spid="62467"/>
                                        </p:tgtEl>
                                        <p:attrNameLst>
                                          <p:attrName>style.visibility</p:attrName>
                                        </p:attrNameLst>
                                      </p:cBhvr>
                                      <p:to>
                                        <p:strVal val="visible"/>
                                      </p:to>
                                    </p:set>
                                    <p:animEffect transition="in" filter="wedge">
                                      <p:cBhvr>
                                        <p:cTn id="10" dur="1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en-AU" b="1">
                <a:latin typeface="Arial" charset="0"/>
                <a:ea typeface="ＭＳ Ｐゴシック" charset="0"/>
                <a:cs typeface="ＭＳ Ｐゴシック" charset="0"/>
              </a:rPr>
              <a:t>Views on the Warning Passages</a:t>
            </a:r>
            <a:endParaRPr lang="en-US">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Reformed</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Arminian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Partakers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063625" y="1782763"/>
            <a:ext cx="5673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AU" sz="3200">
                <a:solidFill>
                  <a:srgbClr val="FFFFFF"/>
                </a:solidFill>
              </a:rPr>
              <a:t>Which theological perspective </a:t>
            </a:r>
          </a:p>
          <a:p>
            <a:pPr algn="ctr" defTabSz="914400" eaLnBrk="0" fontAlgn="base" hangingPunct="0">
              <a:spcBef>
                <a:spcPct val="0"/>
              </a:spcBef>
              <a:spcAft>
                <a:spcPct val="0"/>
              </a:spcAft>
            </a:pPr>
            <a:r>
              <a:rPr lang="en-AU" sz="3200">
                <a:solidFill>
                  <a:srgbClr val="FFFFFF"/>
                </a:solidFill>
              </a:rPr>
              <a:t>holds to this view ?</a:t>
            </a:r>
            <a:endParaRPr lang="en-US" sz="3200">
              <a:solidFill>
                <a:srgbClr val="FFFFFF"/>
              </a:solidFill>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7288958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3504"/>
                                        </p:tgtEl>
                                        <p:attrNameLst>
                                          <p:attrName>style.visibility</p:attrName>
                                        </p:attrNameLst>
                                      </p:cBhvr>
                                      <p:to>
                                        <p:strVal val="visible"/>
                                      </p:to>
                                    </p:set>
                                    <p:animEffect transition="in" filter="barn(inHorizontal)">
                                      <p:cBhvr>
                                        <p:cTn id="7" dur="500"/>
                                        <p:tgtEl>
                                          <p:spTgt spid="63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107950" y="115888"/>
            <a:ext cx="8229600" cy="884237"/>
          </a:xfrm>
          <a:solidFill>
            <a:srgbClr val="000000"/>
          </a:solidFill>
        </p:spPr>
        <p:txBody>
          <a:bodyPr/>
          <a:lstStyle/>
          <a:p>
            <a:pPr eaLnBrk="1" hangingPunct="1"/>
            <a:r>
              <a:rPr lang="en-US" b="1" dirty="0">
                <a:solidFill>
                  <a:srgbClr val="FFFFFF"/>
                </a:solidFill>
                <a:latin typeface="Arial" charset="0"/>
              </a:rPr>
              <a:t>Specific Things to Observe</a:t>
            </a:r>
            <a:endParaRPr lang="en-US" b="1" dirty="0">
              <a:latin typeface="Arial" charset="0"/>
            </a:endParaRPr>
          </a:p>
        </p:txBody>
      </p:sp>
      <p:sp>
        <p:nvSpPr>
          <p:cNvPr id="4102" name="Rectangle 6"/>
          <p:cNvSpPr>
            <a:spLocks noChangeArrowheads="1"/>
          </p:cNvSpPr>
          <p:nvPr/>
        </p:nvSpPr>
        <p:spPr bwMode="auto">
          <a:xfrm>
            <a:off x="179388" y="1268413"/>
            <a:ext cx="3611562" cy="4525962"/>
          </a:xfrm>
          <a:prstGeom prst="rect">
            <a:avLst/>
          </a:prstGeom>
          <a:noFill/>
          <a:ln w="9525">
            <a:noFill/>
            <a:miter lim="800000"/>
            <a:headEnd/>
            <a:tailEnd/>
          </a:ln>
          <a:effectLst/>
        </p:spPr>
        <p:txBody>
          <a:bodyPr/>
          <a:lstStyle/>
          <a:p>
            <a:pPr marL="342900" indent="-342900" defTabSz="914400" fontAlgn="base">
              <a:spcBef>
                <a:spcPct val="20000"/>
              </a:spcBef>
              <a:spcAft>
                <a:spcPct val="0"/>
              </a:spcAft>
              <a:buFontTx/>
              <a:buChar char="•"/>
              <a:defRPr/>
            </a:pPr>
            <a:r>
              <a:rPr lang="en-US" sz="4000" b="1" dirty="0">
                <a:solidFill>
                  <a:srgbClr val="FFFFFF"/>
                </a:solidFill>
                <a:latin typeface="Arial" pitchFamily="-105" charset="0"/>
                <a:ea typeface="Arial" pitchFamily="-105" charset="0"/>
                <a:cs typeface="Arial" pitchFamily="-105" charset="0"/>
              </a:rPr>
              <a:t>Key Words</a:t>
            </a:r>
          </a:p>
        </p:txBody>
      </p:sp>
      <p:sp>
        <p:nvSpPr>
          <p:cNvPr id="4103" name="Text Box 7"/>
          <p:cNvSpPr txBox="1">
            <a:spLocks noChangeArrowheads="1"/>
          </p:cNvSpPr>
          <p:nvPr/>
        </p:nvSpPr>
        <p:spPr bwMode="auto">
          <a:xfrm>
            <a:off x="8509000" y="76200"/>
            <a:ext cx="527050" cy="461963"/>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en-US" b="1" dirty="0">
                <a:solidFill>
                  <a:srgbClr val="FFFFFF"/>
                </a:solidFill>
              </a:rPr>
              <a:t>22</a:t>
            </a:r>
            <a:endParaRPr lang="en-US" b="1" dirty="0">
              <a:solidFill>
                <a:srgbClr val="FFFFFF"/>
              </a:solidFill>
              <a:effectLst>
                <a:outerShdw blurRad="38100" dist="38100" dir="2700000" algn="tl">
                  <a:srgbClr val="DDDDDD"/>
                </a:outerShdw>
              </a:effectLst>
            </a:endParaRPr>
          </a:p>
        </p:txBody>
      </p:sp>
      <p:sp>
        <p:nvSpPr>
          <p:cNvPr id="6" name="Rectangle 6"/>
          <p:cNvSpPr>
            <a:spLocks noChangeArrowheads="1"/>
          </p:cNvSpPr>
          <p:nvPr/>
        </p:nvSpPr>
        <p:spPr bwMode="auto">
          <a:xfrm>
            <a:off x="4140200" y="1268413"/>
            <a:ext cx="5003800" cy="5589587"/>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dirty="0">
                <a:solidFill>
                  <a:srgbClr val="FFFFFF"/>
                </a:solidFill>
                <a:latin typeface="Arial" pitchFamily="-105" charset="0"/>
                <a:ea typeface="Arial" pitchFamily="-105" charset="0"/>
                <a:cs typeface="Arial" pitchFamily="-105" charset="0"/>
              </a:rPr>
              <a:t>"by faith" in Hebrews 11</a:t>
            </a:r>
          </a:p>
        </p:txBody>
      </p:sp>
      <p:sp>
        <p:nvSpPr>
          <p:cNvPr id="7" name="Rectangle 6"/>
          <p:cNvSpPr>
            <a:spLocks noChangeArrowheads="1"/>
          </p:cNvSpPr>
          <p:nvPr/>
        </p:nvSpPr>
        <p:spPr bwMode="auto">
          <a:xfrm>
            <a:off x="0" y="6453188"/>
            <a:ext cx="9144000" cy="404812"/>
          </a:xfrm>
          <a:prstGeom prst="rect">
            <a:avLst/>
          </a:prstGeom>
          <a:solidFill>
            <a:srgbClr val="000000"/>
          </a:solidFill>
          <a:ln w="9525">
            <a:noFill/>
            <a:miter lim="800000"/>
            <a:headEnd/>
            <a:tailEnd/>
          </a:ln>
          <a:effectLst/>
        </p:spPr>
        <p:txBody>
          <a:bodyPr/>
          <a:lstStyle/>
          <a:p>
            <a:pPr algn="ctr" defTabSz="914400" fontAlgn="base">
              <a:spcBef>
                <a:spcPct val="20000"/>
              </a:spcBef>
              <a:spcAft>
                <a:spcPct val="0"/>
              </a:spcAft>
              <a:defRPr/>
            </a:pPr>
            <a:r>
              <a:rPr lang="en-US" sz="2000" b="1" dirty="0" err="1">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Oletta</a:t>
            </a:r>
            <a:r>
              <a:rPr lang="en-US"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 Wald, </a:t>
            </a:r>
            <a:r>
              <a:rPr lang="en-US" sz="2000" b="1" i="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rPr>
              <a:t>The Joy of Discovery</a:t>
            </a:r>
            <a:endParaRPr lang="en-US" sz="2000" b="1" dirty="0">
              <a:solidFill>
                <a:srgbClr val="FFFFFF"/>
              </a:solidFill>
              <a:effectLst>
                <a:outerShdw blurRad="50800" dist="38100" dir="2700000" algn="tl" rotWithShape="0">
                  <a:srgbClr val="000000">
                    <a:alpha val="43000"/>
                  </a:srgbClr>
                </a:outerShdw>
              </a:effectLst>
              <a:latin typeface="Arial" pitchFamily="-105" charset="0"/>
              <a:ea typeface="Arial" pitchFamily="-105" charset="0"/>
              <a:cs typeface="Arial" pitchFamily="-105" charset="0"/>
            </a:endParaRPr>
          </a:p>
        </p:txBody>
      </p:sp>
      <p:pic>
        <p:nvPicPr>
          <p:cNvPr id="2" name="Picture 1"/>
          <p:cNvPicPr>
            <a:picLocks noChangeAspect="1"/>
          </p:cNvPicPr>
          <p:nvPr/>
        </p:nvPicPr>
        <p:blipFill>
          <a:blip r:embed="rId4"/>
          <a:stretch>
            <a:fillRect/>
          </a:stretch>
        </p:blipFill>
        <p:spPr>
          <a:xfrm>
            <a:off x="1719673" y="2275000"/>
            <a:ext cx="5715000" cy="3810000"/>
          </a:xfrm>
          <a:prstGeom prst="rect">
            <a:avLst/>
          </a:prstGeom>
        </p:spPr>
      </p:pic>
      <p:sp>
        <p:nvSpPr>
          <p:cNvPr id="8" name="Rectangle 2"/>
          <p:cNvSpPr txBox="1">
            <a:spLocks noChangeArrowheads="1"/>
          </p:cNvSpPr>
          <p:nvPr/>
        </p:nvSpPr>
        <p:spPr bwMode="auto">
          <a:xfrm>
            <a:off x="3463498" y="4632555"/>
            <a:ext cx="3651106" cy="88423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a:lstStyle>
          <a:p>
            <a:pPr eaLnBrk="1" hangingPunct="1"/>
            <a:r>
              <a:rPr lang="en-US" sz="6600" b="1" dirty="0">
                <a:solidFill>
                  <a:schemeClr val="tx1"/>
                </a:solidFill>
                <a:latin typeface="Arial"/>
                <a:cs typeface="Arial"/>
              </a:rPr>
              <a:t>WORDS</a:t>
            </a:r>
          </a:p>
        </p:txBody>
      </p:sp>
    </p:spTree>
    <p:extLst>
      <p:ext uri="{BB962C8B-B14F-4D97-AF65-F5344CB8AC3E}">
        <p14:creationId xmlns:p14="http://schemas.microsoft.com/office/powerpoint/2010/main" val="662261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to="" calcmode="lin" valueType="num">
                                      <p:cBhvr>
                                        <p:cTn id="7" dur="1" fill="hold"/>
                                        <p:tgtEl>
                                          <p:spTgt spid="410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823844"/>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rewards as a judgment (a concept often taught in the NT)</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9240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AU" sz="3200">
                <a:solidFill>
                  <a:srgbClr val="FFFFFF"/>
                </a:solidFill>
              </a:rPr>
              <a:t>Strengths</a:t>
            </a:r>
            <a:endParaRPr lang="en-US" sz="3200">
              <a:solidFill>
                <a:srgbClr val="FFFFFF"/>
              </a:solidFill>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6749519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4528"/>
                                        </p:tgtEl>
                                        <p:attrNameLst>
                                          <p:attrName>style.visibility</p:attrName>
                                        </p:attrNameLst>
                                      </p:cBhvr>
                                      <p:to>
                                        <p:strVal val="visible"/>
                                      </p:to>
                                    </p:set>
                                    <p:animEffect transition="in" filter="barn(inHorizontal)">
                                      <p:cBhvr>
                                        <p:cTn id="7" dur="500"/>
                                        <p:tgtEl>
                                          <p:spTgt spid="64528"/>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4514"/>
                                        </p:tgtEl>
                                        <p:attrNameLst>
                                          <p:attrName>style.visibility</p:attrName>
                                        </p:attrNameLst>
                                      </p:cBhvr>
                                      <p:to>
                                        <p:strVal val="visible"/>
                                      </p:to>
                                    </p:set>
                                    <p:animEffect transition="in" filter="wedge">
                                      <p:cBhvr>
                                        <p:cTn id="11"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514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Consistently speaks of the readers as genuine Christians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Temporal security goes against NT doctrine of justification by grace</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10:27 refers to judging persons, not deeds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200400" y="1600200"/>
            <a:ext cx="25114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AU" sz="3200">
                <a:solidFill>
                  <a:srgbClr val="FFFFFF"/>
                </a:solidFill>
              </a:rPr>
              <a:t>Weaknesses</a:t>
            </a:r>
            <a:endParaRPr lang="en-US" sz="3200">
              <a:solidFill>
                <a:srgbClr val="FFFFFF"/>
              </a:solidFill>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266c</a:t>
            </a:r>
          </a:p>
        </p:txBody>
      </p:sp>
    </p:spTree>
    <p:extLst>
      <p:ext uri="{BB962C8B-B14F-4D97-AF65-F5344CB8AC3E}">
        <p14:creationId xmlns:p14="http://schemas.microsoft.com/office/powerpoint/2010/main" val="260396855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5552"/>
                                        </p:tgtEl>
                                        <p:attrNameLst>
                                          <p:attrName>style.visibility</p:attrName>
                                        </p:attrNameLst>
                                      </p:cBhvr>
                                      <p:to>
                                        <p:strVal val="visible"/>
                                      </p:to>
                                    </p:set>
                                    <p:animEffect transition="in" filter="barn(inHorizontal)">
                                      <p:cBhvr>
                                        <p:cTn id="7" dur="500"/>
                                        <p:tgtEl>
                                          <p:spTgt spid="65552"/>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wedge">
                                      <p:cBhvr>
                                        <p:cTn id="11"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"…if we deliberately continue sinning after we have received knowledge of the truth, there is no longer any sacrifice that will cover these sins.  </a:t>
            </a:r>
            <a:r>
              <a:rPr lang="en-US" sz="3600" b="1" baseline="30000" dirty="0">
                <a:effectLst>
                  <a:glow rad="381000">
                    <a:schemeClr val="tx1"/>
                  </a:glow>
                </a:effectLst>
                <a:latin typeface="Arial" charset="0"/>
                <a:ea typeface="ＭＳ Ｐゴシック" charset="0"/>
                <a:cs typeface="ＭＳ Ｐゴシック" charset="0"/>
              </a:rPr>
              <a:t>27</a:t>
            </a:r>
            <a:r>
              <a:rPr lang="en-US" sz="3600" b="1" dirty="0">
                <a:effectLst>
                  <a:glow rad="381000">
                    <a:schemeClr val="tx1"/>
                  </a:glow>
                </a:effectLst>
                <a:latin typeface="Arial" charset="0"/>
                <a:ea typeface="ＭＳ Ｐゴシック" charset="0"/>
                <a:cs typeface="ＭＳ Ｐゴシック" charset="0"/>
              </a:rPr>
              <a:t>There is only the terrible expectation of God</a:t>
            </a:r>
            <a:r>
              <a:rPr lang="fr-FR" sz="3600" b="1" dirty="0">
                <a:effectLst>
                  <a:glow rad="381000">
                    <a:schemeClr val="tx1"/>
                  </a:glow>
                </a:effectLst>
                <a:latin typeface="Arial" charset="0"/>
                <a:ea typeface="ＭＳ Ｐゴシック" charset="0"/>
                <a:cs typeface="ＭＳ Ｐゴシック" charset="0"/>
              </a:rPr>
              <a:t>'</a:t>
            </a:r>
            <a:r>
              <a:rPr lang="en-US" sz="3600" b="1" dirty="0">
                <a:effectLst>
                  <a:glow rad="381000">
                    <a:schemeClr val="tx1"/>
                  </a:glow>
                </a:effectLst>
                <a:latin typeface="Arial" charset="0"/>
                <a:ea typeface="ＭＳ Ｐゴシック" charset="0"/>
                <a:cs typeface="ＭＳ Ｐゴシック" charset="0"/>
              </a:rPr>
              <a:t>s judgment and the raging fire that will consume his enemies"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(10:26-27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3828480"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381000">
                    <a:srgbClr val="000000"/>
                  </a:glow>
                </a:effectLst>
                <a:latin typeface="Arial" charset="0"/>
                <a:ea typeface="ＭＳ Ｐゴシック" charset="0"/>
                <a:cs typeface="ＭＳ Ｐゴシック" charset="0"/>
              </a:rPr>
              <a:t>ARE THESE PEOPLE </a:t>
            </a:r>
            <a:r>
              <a:rPr lang="en-US" sz="6000" b="1" dirty="0">
                <a:solidFill>
                  <a:srgbClr val="FFFF00"/>
                </a:solidFill>
                <a:effectLst>
                  <a:glow rad="381000">
                    <a:srgbClr val="000000"/>
                  </a:glow>
                </a:effectLst>
                <a:latin typeface="Arial" charset="0"/>
                <a:ea typeface="ＭＳ Ｐゴシック" charset="0"/>
                <a:cs typeface="ＭＳ Ｐゴシック" charset="0"/>
              </a:rPr>
              <a:t>CHRISTIANS</a:t>
            </a:r>
            <a:r>
              <a:rPr lang="en-US" sz="60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rgbClr val="FFFFFF"/>
                </a:solidFill>
                <a:effectLst>
                  <a:glow rad="381000">
                    <a:srgbClr val="000000"/>
                  </a:glow>
                </a:effectLst>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2827611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Why believers?</a:t>
            </a: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spc="-100" dirty="0">
                <a:solidFill>
                  <a:srgbClr val="FFFFFF"/>
                </a:solidFill>
              </a:rPr>
              <a:t>The letter repeatedly refers to the readers as believers.</a:t>
            </a:r>
            <a:endParaRPr lang="en-SG" sz="2800" b="1" spc="-100" dirty="0">
              <a:solidFill>
                <a:srgbClr val="FFFFFF"/>
              </a:solidFill>
            </a:endParaRPr>
          </a:p>
          <a:p>
            <a:r>
              <a:rPr lang="en-US" sz="2800" b="1" spc="-100" dirty="0">
                <a:solidFill>
                  <a:srgbClr val="FFFFFF"/>
                </a:solidFill>
              </a:rPr>
              <a:t>They had already professed this hope in Christ (10:23).</a:t>
            </a:r>
            <a:endParaRPr lang="en-SG" sz="2800" b="1" spc="-100" dirty="0">
              <a:solidFill>
                <a:srgbClr val="FFFFFF"/>
              </a:solidFill>
            </a:endParaRPr>
          </a:p>
          <a:p>
            <a:r>
              <a:rPr lang="en-US" sz="2800" b="1" spc="-100" dirty="0">
                <a:solidFill>
                  <a:srgbClr val="FFFFFF"/>
                </a:solidFill>
              </a:rPr>
              <a:t>They should build one another up in the faith (10:24-25).</a:t>
            </a:r>
            <a:endParaRPr lang="en-SG" sz="2800" b="1" spc="-100" dirty="0">
              <a:solidFill>
                <a:srgbClr val="FFFFFF"/>
              </a:solidFill>
            </a:endParaRPr>
          </a:p>
          <a:p>
            <a:r>
              <a:rPr lang="en-US" sz="2800" b="1" spc="-100" dirty="0">
                <a:solidFill>
                  <a:srgbClr val="FFFFFF"/>
                </a:solidFill>
              </a:rPr>
              <a:t>They had "received the knowledge of the truth" (10:26).</a:t>
            </a:r>
            <a:endParaRPr lang="en-SG" sz="2800" b="1" spc="-100" dirty="0">
              <a:solidFill>
                <a:srgbClr val="FFFFFF"/>
              </a:solidFill>
            </a:endParaRPr>
          </a:p>
          <a:p>
            <a:r>
              <a:rPr lang="en-US" sz="2800" b="1" spc="-100" dirty="0">
                <a:solidFill>
                  <a:srgbClr val="FFFFFF"/>
                </a:solidFill>
              </a:rPr>
              <a:t>The author was also could sin like this (10:26).</a:t>
            </a:r>
            <a:endParaRPr lang="en-SG" sz="2800" b="1" spc="-100" dirty="0">
              <a:solidFill>
                <a:srgbClr val="FFFFFF"/>
              </a:solidFill>
            </a:endParaRPr>
          </a:p>
          <a:p>
            <a:r>
              <a:rPr lang="en-US" sz="2800" b="1" spc="-100" dirty="0">
                <a:solidFill>
                  <a:srgbClr val="FFFFFF"/>
                </a:solidFill>
              </a:rPr>
              <a:t>They had been "sanctified" (10:29).</a:t>
            </a:r>
            <a:endParaRPr lang="en-SG" sz="2800" b="1" spc="-100" dirty="0">
              <a:solidFill>
                <a:srgbClr val="FFFFFF"/>
              </a:solidFill>
            </a:endParaRPr>
          </a:p>
          <a:p>
            <a:r>
              <a:rPr lang="en-US" sz="2800" b="1" spc="-100" dirty="0">
                <a:solidFill>
                  <a:srgbClr val="FFFFFF"/>
                </a:solidFill>
              </a:rPr>
              <a:t>They had faithfully suffered for Christ (10:32-34).</a:t>
            </a:r>
            <a:endParaRPr lang="en-SG" sz="2800" b="1" spc="-100" dirty="0">
              <a:solidFill>
                <a:srgbClr val="FFFFFF"/>
              </a:solidFill>
            </a:endParaRPr>
          </a:p>
          <a:p>
            <a:r>
              <a:rPr lang="en-US" sz="2800" b="1" spc="-100" dirty="0">
                <a:solidFill>
                  <a:srgbClr val="FFFFFF"/>
                </a:solidFill>
              </a:rPr>
              <a:t>They had confidence in the Lord (10:35).</a:t>
            </a:r>
          </a:p>
          <a:p>
            <a:r>
              <a:rPr lang="en-SG" sz="2800" b="1" spc="-100" dirty="0">
                <a:solidFill>
                  <a:srgbClr val="FFFFFF"/>
                </a:solidFill>
              </a:rPr>
              <a:t> </a:t>
            </a:r>
            <a:r>
              <a:rPr lang="en-US" sz="2800" b="1" spc="-100" dirty="0">
                <a:solidFill>
                  <a:srgbClr val="FFFFFF"/>
                </a:solidFill>
              </a:rPr>
              <a:t>They needed only to persevere in that faith (10:36).</a:t>
            </a:r>
            <a:r>
              <a:rPr lang="en-SG" sz="2800" b="1" spc="-100" dirty="0">
                <a:solidFill>
                  <a:srgbClr val="FFFFFF"/>
                </a:solidFill>
              </a:rPr>
              <a:t> </a:t>
            </a:r>
            <a:br>
              <a:rPr lang="en-SG" sz="2800" b="1" spc="-100" dirty="0">
                <a:solidFill>
                  <a:srgbClr val="FFFFFF"/>
                </a:solidFill>
              </a:rPr>
            </a:br>
            <a:r>
              <a:rPr lang="en-US" sz="2800" b="1" spc="-100" dirty="0">
                <a:solidFill>
                  <a:srgbClr val="FFFFFF"/>
                </a:solidFill>
              </a:rPr>
              <a:t>They were deemed among "the righteous" (10:38).</a:t>
            </a:r>
            <a:endParaRPr lang="en-SG" sz="2800" b="1" spc="-100" dirty="0">
              <a:solidFill>
                <a:srgbClr val="FFFFFF"/>
              </a:solidFill>
            </a:endParaRPr>
          </a:p>
        </p:txBody>
      </p:sp>
    </p:spTree>
    <p:extLst>
      <p:ext uri="{BB962C8B-B14F-4D97-AF65-F5344CB8AC3E}">
        <p14:creationId xmlns:p14="http://schemas.microsoft.com/office/powerpoint/2010/main" val="23928600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Reformed</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274i</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but No Assurance</a:t>
            </a: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Arminian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 Eternal Security and No Assurance</a:t>
            </a: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Partakers</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and Assurance</a:t>
            </a: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3743691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eaLnBrk="1" hangingPunct="1"/>
            <a:r>
              <a:rPr lang="en-US" sz="2800" b="1" dirty="0">
                <a:latin typeface="Arial" charset="0"/>
                <a:ea typeface="ＭＳ Ｐゴシック" charset="0"/>
                <a:cs typeface="Arial" charset="0"/>
              </a:rPr>
              <a:t>Caesarea desecration</a:t>
            </a:r>
          </a:p>
          <a:p>
            <a:pPr eaLnBrk="1" hangingPunct="1"/>
            <a:r>
              <a:rPr lang="en-US" sz="2800" b="1" dirty="0">
                <a:latin typeface="Arial" charset="0"/>
                <a:ea typeface="ＭＳ Ｐゴシック" charset="0"/>
                <a:cs typeface="Arial" charset="0"/>
              </a:rPr>
              <a:t>Jerusalem revolt</a:t>
            </a:r>
          </a:p>
          <a:p>
            <a:pPr eaLnBrk="1" hangingPunct="1"/>
            <a:r>
              <a:rPr lang="en-US" sz="2800" b="1" dirty="0">
                <a:latin typeface="Arial" charset="0"/>
                <a:ea typeface="ＭＳ Ｐゴシック" charset="0"/>
                <a:cs typeface="Arial" charset="0"/>
              </a:rPr>
              <a:t>Temple sacrifice for Nero stopped</a:t>
            </a:r>
          </a:p>
          <a:p>
            <a:pPr eaLnBrk="1" hangingPunct="1"/>
            <a:r>
              <a:rPr lang="en-US" sz="2800" b="1" dirty="0">
                <a:latin typeface="Arial" charset="0"/>
                <a:ea typeface="ＭＳ Ｐゴシック" charset="0"/>
                <a:cs typeface="Arial" charset="0"/>
              </a:rPr>
              <a:t>Rome sent Vespasian</a:t>
            </a:r>
          </a:p>
          <a:p>
            <a:pPr eaLnBrk="1" hangingPunct="1"/>
            <a:r>
              <a:rPr lang="en-US" sz="2800" b="1" dirty="0">
                <a:latin typeface="Arial" charset="0"/>
                <a:ea typeface="ＭＳ Ｐゴシック" charset="0"/>
                <a:cs typeface="Arial" charset="0"/>
              </a:rPr>
              <a:t>Nero died</a:t>
            </a:r>
          </a:p>
          <a:p>
            <a:pPr eaLnBrk="1" hangingPunct="1"/>
            <a:r>
              <a:rPr lang="en-US" sz="2800" b="1" dirty="0">
                <a:latin typeface="Arial" charset="0"/>
                <a:ea typeface="ＭＳ Ｐゴシック" charset="0"/>
                <a:cs typeface="Arial" charset="0"/>
              </a:rPr>
              <a:t>Siege of Jerusalem by Titus (April-Sept. 70)</a:t>
            </a:r>
          </a:p>
        </p:txBody>
      </p:sp>
      <p:sp>
        <p:nvSpPr>
          <p:cNvPr id="260098" name="Text Box 3"/>
          <p:cNvSpPr txBox="1">
            <a:spLocks noChangeArrowheads="1"/>
          </p:cNvSpPr>
          <p:nvPr/>
        </p:nvSpPr>
        <p:spPr bwMode="auto">
          <a:xfrm>
            <a:off x="8316913" y="44450"/>
            <a:ext cx="696912" cy="461963"/>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effectLst>
                  <a:outerShdw blurRad="38100" dist="38100" dir="2700000" algn="tl">
                    <a:srgbClr val="000000"/>
                  </a:outerShdw>
                </a:effectLst>
                <a:cs typeface="Arial" charset="0"/>
              </a:rPr>
              <a:t>257</a:t>
            </a:r>
            <a:endParaRPr lang="en-US">
              <a:solidFill>
                <a:srgbClr val="FFFFFF"/>
              </a:solidFill>
              <a:effectLst>
                <a:outerShdw blurRad="38100" dist="38100" dir="2700000" algn="tl">
                  <a:srgbClr val="000000"/>
                </a:outerShdw>
              </a:effectLst>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en-US" dirty="0">
                <a:effectLst/>
                <a:latin typeface="Arial" charset="0"/>
                <a:ea typeface="ＭＳ Ｐゴシック" charset="0"/>
                <a:cs typeface="Arial" charset="0"/>
              </a:rPr>
              <a:t>The Jewish War (AD 66-73)</a:t>
            </a:r>
          </a:p>
        </p:txBody>
      </p:sp>
    </p:spTree>
    <p:extLst>
      <p:ext uri="{BB962C8B-B14F-4D97-AF65-F5344CB8AC3E}">
        <p14:creationId xmlns:p14="http://schemas.microsoft.com/office/powerpoint/2010/main" val="1966395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1000" fill="hold"/>
                                        <p:tgtEl>
                                          <p:spTgt spid="66565"/>
                                        </p:tgtEl>
                                        <p:attrNameLst>
                                          <p:attrName>ppt_w</p:attrName>
                                        </p:attrNameLst>
                                      </p:cBhvr>
                                      <p:tavLst>
                                        <p:tav tm="0">
                                          <p:val>
                                            <p:fltVal val="0"/>
                                          </p:val>
                                        </p:tav>
                                        <p:tav tm="100000">
                                          <p:val>
                                            <p:strVal val="#ppt_w"/>
                                          </p:val>
                                        </p:tav>
                                      </p:tavLst>
                                    </p:anim>
                                    <p:anim calcmode="lin" valueType="num">
                                      <p:cBhvr>
                                        <p:cTn id="53" dur="1000" fill="hold"/>
                                        <p:tgtEl>
                                          <p:spTgt spid="66565"/>
                                        </p:tgtEl>
                                        <p:attrNameLst>
                                          <p:attrName>ppt_h</p:attrName>
                                        </p:attrNameLst>
                                      </p:cBhvr>
                                      <p:tavLst>
                                        <p:tav tm="0">
                                          <p:val>
                                            <p:fltVal val="0"/>
                                          </p:val>
                                        </p:tav>
                                        <p:tav tm="100000">
                                          <p:val>
                                            <p:strVal val="#ppt_h"/>
                                          </p:val>
                                        </p:tav>
                                      </p:tavLst>
                                    </p:anim>
                                    <p:anim calcmode="lin" valueType="num">
                                      <p:cBhvr>
                                        <p:cTn id="54" dur="1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2000" fill="hold"/>
                                        <p:tgtEl>
                                          <p:spTgt spid="66565"/>
                                        </p:tgtEl>
                                        <p:attrNameLst>
                                          <p:attrName>ppt_x</p:attrName>
                                          <p:attrName>ppt_y</p:attrName>
                                        </p:attrNameLst>
                                      </p:cBhvr>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914400" y="152400"/>
            <a:ext cx="8001000" cy="990600"/>
          </a:xfrm>
        </p:spPr>
        <p:txBody>
          <a:bodyPr/>
          <a:lstStyle/>
          <a:p>
            <a:pPr eaLnBrk="1" hangingPunct="1"/>
            <a:r>
              <a:rPr lang="en-US" sz="4000">
                <a:latin typeface="Arial" charset="0"/>
                <a:ea typeface="ＭＳ Ｐゴシック" charset="0"/>
                <a:cs typeface="Arial" charset="0"/>
              </a:rPr>
              <a:t>Jerusalem Siege Wall (AD 70)</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a:solidFill>
                  <a:srgbClr val="DDDDDD"/>
                </a:solidFill>
                <a:cs typeface="Arial" charset="0"/>
              </a:rPr>
              <a:t>Leen &amp; Kathleen Ritmeyer, </a:t>
            </a:r>
            <a:r>
              <a:rPr lang="ja-JP" altLang="en-US" sz="1400" b="1">
                <a:solidFill>
                  <a:srgbClr val="DDDDDD"/>
                </a:solidFill>
                <a:cs typeface="Arial" charset="0"/>
              </a:rPr>
              <a:t>“</a:t>
            </a:r>
            <a:r>
              <a:rPr lang="en-US" altLang="ja-JP" sz="1400" b="1">
                <a:solidFill>
                  <a:srgbClr val="DDDDDD"/>
                </a:solidFill>
                <a:cs typeface="Arial" charset="0"/>
              </a:rPr>
              <a:t>Akeldama: Potter</a:t>
            </a:r>
            <a:r>
              <a:rPr lang="fr-FR" altLang="ja-JP" sz="1400" b="1">
                <a:solidFill>
                  <a:srgbClr val="DDDDDD"/>
                </a:solidFill>
                <a:cs typeface="Arial" charset="0"/>
              </a:rPr>
              <a:t>'</a:t>
            </a:r>
            <a:r>
              <a:rPr lang="en-US" altLang="ja-JP" sz="1400" b="1">
                <a:solidFill>
                  <a:srgbClr val="DDDDDD"/>
                </a:solidFill>
                <a:cs typeface="Arial" charset="0"/>
              </a:rPr>
              <a:t>s Field or High Priest</a:t>
            </a:r>
            <a:r>
              <a:rPr lang="fr-FR" altLang="ja-JP" sz="1400" b="1">
                <a:solidFill>
                  <a:srgbClr val="DDDDDD"/>
                </a:solidFill>
                <a:cs typeface="Arial" charset="0"/>
              </a:rPr>
              <a:t>'</a:t>
            </a:r>
            <a:r>
              <a:rPr lang="en-US" altLang="ja-JP" sz="1400" b="1">
                <a:solidFill>
                  <a:srgbClr val="DDDDDD"/>
                </a:solidFill>
                <a:cs typeface="Arial" charset="0"/>
              </a:rPr>
              <a:t>s Tomb?</a:t>
            </a:r>
            <a:r>
              <a:rPr lang="ja-JP" altLang="en-US" sz="1400" b="1">
                <a:solidFill>
                  <a:srgbClr val="DDDDDD"/>
                </a:solidFill>
                <a:cs typeface="Arial" charset="0"/>
              </a:rPr>
              <a:t>”</a:t>
            </a:r>
            <a:r>
              <a:rPr lang="en-US" altLang="ja-JP" sz="1400" b="1">
                <a:solidFill>
                  <a:srgbClr val="DDDDDD"/>
                </a:solidFill>
                <a:cs typeface="Arial" charset="0"/>
              </a:rPr>
              <a:t> </a:t>
            </a:r>
            <a:r>
              <a:rPr lang="en-US" altLang="ja-JP" sz="1400" b="1" i="1">
                <a:solidFill>
                  <a:srgbClr val="DDDDDD"/>
                </a:solidFill>
                <a:cs typeface="Arial" charset="0"/>
              </a:rPr>
              <a:t>BAR</a:t>
            </a:r>
            <a:r>
              <a:rPr lang="en-US" altLang="ja-JP" sz="1400" b="1">
                <a:solidFill>
                  <a:srgbClr val="DDDDDD"/>
                </a:solidFill>
                <a:cs typeface="Arial" charset="0"/>
              </a:rPr>
              <a:t> 20 (Nov/Dec 94): 34</a:t>
            </a:r>
            <a:endParaRPr lang="en-US" sz="1400" b="1">
              <a:solidFill>
                <a:srgbClr val="DDDDDD"/>
              </a:solidFill>
              <a:cs typeface="Arial" charset="0"/>
            </a:endParaRPr>
          </a:p>
        </p:txBody>
      </p:sp>
      <p:grpSp>
        <p:nvGrpSpPr>
          <p:cNvPr id="2" name="Group 8"/>
          <p:cNvGrpSpPr>
            <a:grpSpLocks/>
          </p:cNvGrpSpPr>
          <p:nvPr/>
        </p:nvGrpSpPr>
        <p:grpSpPr bwMode="auto">
          <a:xfrm>
            <a:off x="4191000" y="1763713"/>
            <a:ext cx="4953000" cy="4789487"/>
            <a:chOff x="2640" y="1111"/>
            <a:chExt cx="3120" cy="3017"/>
          </a:xfrm>
        </p:grpSpPr>
        <p:sp>
          <p:nvSpPr>
            <p:cNvPr id="382983" name="Text Box 6"/>
            <p:cNvSpPr txBox="1">
              <a:spLocks noChangeArrowheads="1"/>
            </p:cNvSpPr>
            <p:nvPr/>
          </p:nvSpPr>
          <p:spPr bwMode="auto">
            <a:xfrm>
              <a:off x="3504" y="1111"/>
              <a:ext cx="2256" cy="301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800">
                  <a:solidFill>
                    <a:srgbClr val="FFFFFF"/>
                  </a:solidFill>
                  <a:cs typeface="Arial" charset="0"/>
                </a:rPr>
                <a:t>Josephus notes that a siege wall surrounded the entire city, including the tomb of Annas, located among the tombs of Akeldama.  This lends support to these being a wealthy burial place (not Potter</a:t>
              </a:r>
              <a:r>
                <a:rPr lang="fr-FR" altLang="ja-JP" sz="2800">
                  <a:solidFill>
                    <a:srgbClr val="FFFFFF"/>
                  </a:solidFill>
                  <a:cs typeface="Arial" charset="0"/>
                </a:rPr>
                <a:t>'</a:t>
              </a:r>
              <a:r>
                <a:rPr lang="en-US" altLang="ja-JP" sz="2800">
                  <a:solidFill>
                    <a:srgbClr val="FFFFFF"/>
                  </a:solidFill>
                  <a:cs typeface="Arial" charset="0"/>
                </a:rPr>
                <a:t>s Field).</a:t>
              </a:r>
              <a:endParaRPr lang="en-US" sz="2800">
                <a:solidFill>
                  <a:srgbClr val="FFFFFF"/>
                </a:solidFill>
                <a:cs typeface="Arial"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spTree>
    <p:extLst>
      <p:ext uri="{BB962C8B-B14F-4D97-AF65-F5344CB8AC3E}">
        <p14:creationId xmlns:p14="http://schemas.microsoft.com/office/powerpoint/2010/main" val="629164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en-US">
                <a:solidFill>
                  <a:schemeClr val="bg1"/>
                </a:solidFill>
                <a:latin typeface="Arial" charset="0"/>
                <a:ea typeface="ＭＳ Ｐゴシック" charset="0"/>
                <a:cs typeface="ＭＳ Ｐゴシック" charset="0"/>
              </a:rPr>
              <a:t>The Temple Sanctuary</a:t>
            </a: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3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5181600"/>
            <a:ext cx="8229600" cy="1143000"/>
          </a:xfrm>
        </p:spPr>
        <p:txBody>
          <a:bodyPr/>
          <a:lstStyle/>
          <a:p>
            <a:pPr eaLnBrk="1" hangingPunct="1"/>
            <a:r>
              <a:rPr lang="en-US">
                <a:solidFill>
                  <a:schemeClr val="bg1"/>
                </a:solidFill>
                <a:latin typeface="Arial" charset="0"/>
                <a:ea typeface="ＭＳ Ｐゴシック" charset="0"/>
                <a:cs typeface="ＭＳ Ｐゴシック" charset="0"/>
              </a:rPr>
              <a:t>The Temple from the east</a:t>
            </a: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835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en-US" sz="4000">
                <a:latin typeface="Arial" charset="0"/>
                <a:ea typeface="ＭＳ Ｐゴシック" charset="0"/>
                <a:cs typeface="Arial" charset="0"/>
              </a:rPr>
              <a:t>Antonia Fortress</a:t>
            </a:r>
          </a:p>
        </p:txBody>
      </p:sp>
    </p:spTree>
    <p:extLst>
      <p:ext uri="{BB962C8B-B14F-4D97-AF65-F5344CB8AC3E}">
        <p14:creationId xmlns:p14="http://schemas.microsoft.com/office/powerpoint/2010/main" val="145681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400" b="1" dirty="0">
                <a:effectLst>
                  <a:glow rad="127000">
                    <a:srgbClr val="000000">
                      <a:alpha val="96000"/>
                    </a:srgbClr>
                  </a:glow>
                </a:effectLst>
                <a:latin typeface="Arial"/>
              </a:rPr>
              <a:t>"</a:t>
            </a:r>
            <a:r>
              <a:rPr lang="en-US" sz="2400" b="1" dirty="0">
                <a:solidFill>
                  <a:srgbClr val="FFFF00"/>
                </a:solidFill>
                <a:effectLst>
                  <a:glow rad="127000">
                    <a:srgbClr val="000000">
                      <a:alpha val="96000"/>
                    </a:srgbClr>
                  </a:glow>
                </a:effectLst>
                <a:latin typeface="Arial"/>
              </a:rPr>
              <a:t>Faith</a:t>
            </a:r>
            <a:r>
              <a:rPr lang="en-US" sz="2400" b="1" dirty="0">
                <a:effectLst>
                  <a:glow rad="127000">
                    <a:srgbClr val="000000">
                      <a:alpha val="96000"/>
                    </a:srgbClr>
                  </a:glow>
                </a:effectLst>
                <a:latin typeface="Arial"/>
              </a:rPr>
              <a:t> is the confidence that what we hope for will actually happen; it gives us assurance about things we cannot see.  </a:t>
            </a:r>
            <a:r>
              <a:rPr lang="en-US" sz="2400" b="1" baseline="30000" dirty="0">
                <a:effectLst>
                  <a:glow rad="127000">
                    <a:srgbClr val="000000">
                      <a:alpha val="96000"/>
                    </a:srgbClr>
                  </a:glow>
                </a:effectLst>
                <a:latin typeface="Arial"/>
              </a:rPr>
              <a:t>2</a:t>
            </a:r>
            <a:r>
              <a:rPr lang="en-US" sz="2400" b="1" dirty="0">
                <a:effectLst>
                  <a:glow rad="127000">
                    <a:srgbClr val="000000">
                      <a:alpha val="96000"/>
                    </a:srgbClr>
                  </a:glow>
                </a:effectLst>
                <a:latin typeface="Arial"/>
              </a:rPr>
              <a:t>Through their </a:t>
            </a:r>
            <a:r>
              <a:rPr lang="en-US" sz="2400" b="1" dirty="0">
                <a:solidFill>
                  <a:srgbClr val="FFFF00"/>
                </a:solidFill>
                <a:effectLst>
                  <a:glow rad="127000">
                    <a:srgbClr val="000000">
                      <a:alpha val="96000"/>
                    </a:srgbClr>
                  </a:glow>
                </a:effectLst>
                <a:latin typeface="Arial"/>
              </a:rPr>
              <a:t>faith</a:t>
            </a:r>
            <a:r>
              <a:rPr lang="en-US" sz="2400" b="1" dirty="0">
                <a:effectLst>
                  <a:glow rad="127000">
                    <a:srgbClr val="000000">
                      <a:alpha val="96000"/>
                    </a:srgbClr>
                  </a:glow>
                </a:effectLst>
                <a:latin typeface="Arial"/>
              </a:rPr>
              <a:t>, the people in days of old earned a good reputation" (Heb. 11:1 NLT)</a:t>
            </a:r>
          </a:p>
        </p:txBody>
      </p:sp>
    </p:spTree>
    <p:extLst>
      <p:ext uri="{BB962C8B-B14F-4D97-AF65-F5344CB8AC3E}">
        <p14:creationId xmlns:p14="http://schemas.microsoft.com/office/powerpoint/2010/main" val="3087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spTree>
    <p:extLst>
      <p:ext uri="{BB962C8B-B14F-4D97-AF65-F5344CB8AC3E}">
        <p14:creationId xmlns:p14="http://schemas.microsoft.com/office/powerpoint/2010/main" val="308675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178941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a:solidFill>
                  <a:srgbClr val="51596D"/>
                </a:solidFill>
                <a:effectLst>
                  <a:glow rad="139700">
                    <a:schemeClr val="tx1">
                      <a:alpha val="91000"/>
                    </a:schemeClr>
                  </a:glow>
                </a:effectLst>
                <a:latin typeface="Arial"/>
                <a:ea typeface="ＭＳ Ｐゴシック" charset="0"/>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chemeClr val="tx1">
                      <a:alpha val="91000"/>
                    </a:scheme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057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33176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2057400" y="1447800"/>
            <a:ext cx="5334000" cy="3352800"/>
          </a:xfrm>
          <a:prstGeom prst="rect">
            <a:avLst/>
          </a:prstGeom>
          <a:noFill/>
          <a:ln w="9525">
            <a:noFill/>
            <a:miter lim="800000"/>
            <a:headEnd/>
            <a:tailEnd/>
          </a:ln>
          <a:effectLst/>
        </p:spPr>
        <p:txBody>
          <a:bodyPr anchor="ctr"/>
          <a:lstStyle/>
          <a:p>
            <a:pPr defTabSz="914400" fontAlgn="base">
              <a:lnSpc>
                <a:spcPct val="130000"/>
              </a:lnSpc>
              <a:spcBef>
                <a:spcPct val="0"/>
              </a:spcBef>
              <a:spcAft>
                <a:spcPct val="0"/>
              </a:spcAft>
            </a:pPr>
            <a:r>
              <a:rPr lang="en-US" altLang="zh-CN" sz="2400" b="1" i="1" baseline="30000">
                <a:solidFill>
                  <a:srgbClr val="FFFFFF"/>
                </a:solidFill>
                <a:effectLst>
                  <a:outerShdw blurRad="38100" dist="38100" dir="2700000" algn="tl">
                    <a:srgbClr val="000000"/>
                  </a:outerShdw>
                </a:effectLst>
                <a:latin typeface="Arial" charset="0"/>
                <a:ea typeface="ＭＳ Ｐゴシック" charset="0"/>
                <a:cs typeface="SimSun" charset="0"/>
              </a:rPr>
              <a:t>13 </a:t>
            </a: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By calling this covenant “new,” he has made the first one obsolete; and what is obsolete and aging will soon disappear.</a:t>
            </a:r>
            <a:br>
              <a:rPr lang="en-US" altLang="zh-CN" sz="2800" b="1" i="1" baseline="30000">
                <a:solidFill>
                  <a:srgbClr val="FFFFFF"/>
                </a:solidFill>
                <a:effectLst>
                  <a:outerShdw blurRad="38100" dist="38100" dir="2700000" algn="tl">
                    <a:srgbClr val="000000"/>
                  </a:outerShdw>
                </a:effectLst>
                <a:latin typeface="Arial" charset="0"/>
                <a:ea typeface="ＭＳ Ｐゴシック" charset="0"/>
                <a:cs typeface="SimSun" charset="0"/>
              </a:rPr>
            </a:b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2" name="Rectangle 4"/>
          <p:cNvSpPr>
            <a:spLocks noRot="1" noChangeArrowheads="1"/>
          </p:cNvSpPr>
          <p:nvPr/>
        </p:nvSpPr>
        <p:spPr bwMode="auto">
          <a:xfrm>
            <a:off x="381000" y="4724400"/>
            <a:ext cx="2286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Obsolete</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33</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3" name="Rectangle 5"/>
          <p:cNvSpPr>
            <a:spLocks noRot="1" noChangeArrowheads="1"/>
          </p:cNvSpPr>
          <p:nvPr/>
        </p:nvSpPr>
        <p:spPr bwMode="auto">
          <a:xfrm>
            <a:off x="2971800" y="4724400"/>
            <a:ext cx="3429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Hebrews Written</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67-68</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4" name="Rectangle 6"/>
          <p:cNvSpPr>
            <a:spLocks noRot="1" noChangeArrowheads="1"/>
          </p:cNvSpPr>
          <p:nvPr/>
        </p:nvSpPr>
        <p:spPr bwMode="auto">
          <a:xfrm>
            <a:off x="6629400" y="4724400"/>
            <a:ext cx="27432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Disappeared</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70</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5" name="AutoShape 7"/>
          <p:cNvSpPr>
            <a:spLocks noChangeArrowheads="1"/>
          </p:cNvSpPr>
          <p:nvPr/>
        </p:nvSpPr>
        <p:spPr bwMode="auto">
          <a:xfrm rot="10800000">
            <a:off x="24384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76" name="AutoShape 8"/>
          <p:cNvSpPr>
            <a:spLocks noChangeArrowheads="1"/>
          </p:cNvSpPr>
          <p:nvPr/>
        </p:nvSpPr>
        <p:spPr bwMode="auto">
          <a:xfrm>
            <a:off x="60960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685800"/>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087301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83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wipe(down)">
                                      <p:cBhvr>
                                        <p:cTn id="11" dur="500"/>
                                        <p:tgtEl>
                                          <p:spTgt spid="83975"/>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iterate type="wd">
                                    <p:tmAbs val="300"/>
                                  </p:iterate>
                                  <p:childTnLst>
                                    <p:set>
                                      <p:cBhvr>
                                        <p:cTn id="14" dur="1" fill="hold">
                                          <p:stCondLst>
                                            <p:cond delay="299"/>
                                          </p:stCondLst>
                                        </p:cTn>
                                        <p:tgtEl>
                                          <p:spTgt spid="83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3976"/>
                                        </p:tgtEl>
                                        <p:attrNameLst>
                                          <p:attrName>style.visibility</p:attrName>
                                        </p:attrNameLst>
                                      </p:cBhvr>
                                      <p:to>
                                        <p:strVal val="visible"/>
                                      </p:to>
                                    </p:set>
                                    <p:animEffect transition="in" filter="wipe(down)">
                                      <p:cBhvr>
                                        <p:cTn id="19" dur="500"/>
                                        <p:tgtEl>
                                          <p:spTgt spid="83976"/>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iterate type="wd">
                                    <p:tmAbs val="300"/>
                                  </p:iterate>
                                  <p:childTnLst>
                                    <p:set>
                                      <p:cBhvr>
                                        <p:cTn id="22"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 Study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26204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10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npo0000c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7164288" cy="230425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400" b="1" dirty="0">
                <a:effectLst>
                  <a:glow rad="127000">
                    <a:srgbClr val="000000">
                      <a:alpha val="96000"/>
                    </a:srgbClr>
                  </a:glow>
                </a:effectLst>
                <a:latin typeface="Arial"/>
              </a:rPr>
              <a:t>"</a:t>
            </a:r>
            <a:r>
              <a:rPr lang="en-US" sz="2400" b="1" dirty="0">
                <a:solidFill>
                  <a:srgbClr val="FFFF00"/>
                </a:solidFill>
                <a:effectLst>
                  <a:glow rad="127000">
                    <a:srgbClr val="000000">
                      <a:alpha val="96000"/>
                    </a:srgbClr>
                  </a:glow>
                </a:effectLst>
                <a:latin typeface="Arial"/>
              </a:rPr>
              <a:t>By faith</a:t>
            </a:r>
            <a:r>
              <a:rPr lang="en-US" sz="2400" b="1" dirty="0">
                <a:effectLst>
                  <a:glow rad="127000">
                    <a:srgbClr val="000000">
                      <a:alpha val="96000"/>
                    </a:srgbClr>
                  </a:glow>
                </a:effectLst>
                <a:latin typeface="Arial"/>
              </a:rPr>
              <a:t> we understand that the entire universe was formed at God’s command, that what we now see did not come from anything that can be seen" (Heb. 11:3 NLT)</a:t>
            </a:r>
          </a:p>
        </p:txBody>
      </p:sp>
    </p:spTree>
    <p:extLst>
      <p:ext uri="{BB962C8B-B14F-4D97-AF65-F5344CB8AC3E}">
        <p14:creationId xmlns:p14="http://schemas.microsoft.com/office/powerpoint/2010/main" val="48274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pic>
        <p:nvPicPr>
          <p:cNvPr id="3" name="Picture 2"/>
          <p:cNvPicPr>
            <a:picLocks noChangeAspect="1"/>
          </p:cNvPicPr>
          <p:nvPr/>
        </p:nvPicPr>
        <p:blipFill>
          <a:blip r:embed="rId2"/>
          <a:stretch>
            <a:fillRect/>
          </a:stretch>
        </p:blipFill>
        <p:spPr>
          <a:xfrm>
            <a:off x="-247108" y="620688"/>
            <a:ext cx="9391108" cy="5290324"/>
          </a:xfrm>
          <a:prstGeom prst="rect">
            <a:avLst/>
          </a:prstGeom>
        </p:spPr>
      </p:pic>
    </p:spTree>
    <p:extLst>
      <p:ext uri="{BB962C8B-B14F-4D97-AF65-F5344CB8AC3E}">
        <p14:creationId xmlns:p14="http://schemas.microsoft.com/office/powerpoint/2010/main" val="103089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23" y="-18001"/>
            <a:ext cx="9196474" cy="6897356"/>
          </a:xfrm>
          <a:prstGeom prst="rect">
            <a:avLst/>
          </a:prstGeom>
          <a:solidFill>
            <a:srgbClr val="000000"/>
          </a:solidFill>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7164288" cy="2304256"/>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400" b="1" dirty="0">
                <a:latin typeface="Arial"/>
              </a:rPr>
              <a:t>"It was </a:t>
            </a:r>
            <a:r>
              <a:rPr lang="en-US" sz="2400" b="1" dirty="0">
                <a:solidFill>
                  <a:srgbClr val="FFFF00"/>
                </a:solidFill>
                <a:latin typeface="Arial"/>
              </a:rPr>
              <a:t>by faith</a:t>
            </a:r>
            <a:r>
              <a:rPr lang="en-US" sz="2400" b="1" dirty="0">
                <a:latin typeface="Arial"/>
              </a:rPr>
              <a:t> that Abel brought a more acceptable offering to God than Cain did. Abel’s offering gave evidence that he was a righteous man, and God showed his approval of his gifts. Although Abel is long dead, he still speaks to us by his example of </a:t>
            </a:r>
            <a:r>
              <a:rPr lang="en-US" sz="2400" b="1" dirty="0">
                <a:solidFill>
                  <a:srgbClr val="FFFF00"/>
                </a:solidFill>
                <a:latin typeface="Arial"/>
              </a:rPr>
              <a:t>faith</a:t>
            </a:r>
            <a:r>
              <a:rPr lang="en-US" sz="2400" b="1" dirty="0">
                <a:latin typeface="Arial"/>
              </a:rPr>
              <a:t>" (Heb. 11:4 </a:t>
            </a:r>
            <a:r>
              <a:rPr lang="en-US" sz="2000" b="1" dirty="0">
                <a:latin typeface="Arial"/>
              </a:rPr>
              <a:t>NLT</a:t>
            </a:r>
            <a:r>
              <a:rPr lang="en-US" sz="2400" b="1" dirty="0">
                <a:latin typeface="Arial"/>
              </a:rPr>
              <a:t>)</a:t>
            </a:r>
          </a:p>
        </p:txBody>
      </p:sp>
    </p:spTree>
    <p:extLst>
      <p:ext uri="{BB962C8B-B14F-4D97-AF65-F5344CB8AC3E}">
        <p14:creationId xmlns:p14="http://schemas.microsoft.com/office/powerpoint/2010/main" val="148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958791"/>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7164288" cy="230425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400" dirty="0">
                <a:effectLst>
                  <a:glow rad="127000">
                    <a:srgbClr val="000000">
                      <a:alpha val="96000"/>
                    </a:srgbClr>
                  </a:glow>
                </a:effectLst>
                <a:latin typeface="Arial"/>
              </a:rPr>
              <a:t>"It was </a:t>
            </a:r>
            <a:r>
              <a:rPr lang="en-US" sz="2400" dirty="0">
                <a:solidFill>
                  <a:srgbClr val="FFFF00"/>
                </a:solidFill>
                <a:effectLst>
                  <a:glow rad="127000">
                    <a:srgbClr val="000000">
                      <a:alpha val="96000"/>
                    </a:srgbClr>
                  </a:glow>
                </a:effectLst>
                <a:latin typeface="Arial"/>
              </a:rPr>
              <a:t>by faith</a:t>
            </a:r>
            <a:r>
              <a:rPr lang="en-US" sz="2400" dirty="0">
                <a:effectLst>
                  <a:glow rad="127000">
                    <a:srgbClr val="000000">
                      <a:alpha val="96000"/>
                    </a:srgbClr>
                  </a:glow>
                </a:effectLst>
                <a:latin typeface="Arial"/>
              </a:rPr>
              <a:t> that Enoch was taken up to heaven without dying—'he disappeared, because God took him.'  For before he was taken up, he was known as a person who pleased God" (Heb. 11:5 </a:t>
            </a:r>
            <a:r>
              <a:rPr lang="en-US" sz="2000" dirty="0">
                <a:effectLst>
                  <a:glow rad="127000">
                    <a:srgbClr val="000000">
                      <a:alpha val="96000"/>
                    </a:srgbClr>
                  </a:glow>
                </a:effectLst>
                <a:latin typeface="Arial"/>
              </a:rPr>
              <a:t>NLT</a:t>
            </a:r>
            <a:r>
              <a:rPr lang="en-US" sz="2400" dirty="0">
                <a:effectLst>
                  <a:glow rad="127000">
                    <a:srgbClr val="000000">
                      <a:alpha val="96000"/>
                    </a:srgbClr>
                  </a:glow>
                </a:effectLst>
                <a:latin typeface="Arial"/>
              </a:rPr>
              <a:t>)</a:t>
            </a:r>
          </a:p>
        </p:txBody>
      </p:sp>
    </p:spTree>
    <p:extLst>
      <p:ext uri="{BB962C8B-B14F-4D97-AF65-F5344CB8AC3E}">
        <p14:creationId xmlns:p14="http://schemas.microsoft.com/office/powerpoint/2010/main" val="6376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148733" y="3429000"/>
            <a:ext cx="8889442" cy="21602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400" dirty="0">
                <a:effectLst>
                  <a:glow rad="127000">
                    <a:srgbClr val="000000">
                      <a:alpha val="96000"/>
                    </a:srgbClr>
                  </a:glow>
                </a:effectLst>
                <a:latin typeface="Arial"/>
              </a:rPr>
              <a:t>"It was </a:t>
            </a:r>
            <a:r>
              <a:rPr lang="en-US" sz="2400" dirty="0">
                <a:solidFill>
                  <a:srgbClr val="FFFF00"/>
                </a:solidFill>
                <a:effectLst>
                  <a:glow rad="127000">
                    <a:srgbClr val="000000">
                      <a:alpha val="96000"/>
                    </a:srgbClr>
                  </a:glow>
                </a:effectLst>
                <a:latin typeface="Arial"/>
              </a:rPr>
              <a:t>by faith </a:t>
            </a:r>
            <a:r>
              <a:rPr lang="en-US" sz="24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2400" dirty="0">
                <a:solidFill>
                  <a:srgbClr val="FFFF00"/>
                </a:solidFill>
                <a:effectLst>
                  <a:glow rad="127000">
                    <a:srgbClr val="000000">
                      <a:alpha val="96000"/>
                    </a:srgbClr>
                  </a:glow>
                </a:effectLst>
                <a:latin typeface="Arial"/>
              </a:rPr>
              <a:t>faith</a:t>
            </a:r>
            <a:r>
              <a:rPr lang="en-US" sz="2400" dirty="0">
                <a:effectLst>
                  <a:glow rad="127000">
                    <a:srgbClr val="000000">
                      <a:alpha val="96000"/>
                    </a:srgbClr>
                  </a:glow>
                </a:effectLst>
                <a:latin typeface="Arial"/>
              </a:rPr>
              <a:t> Noah condemned the rest of the world, and he received the righteousness that comes </a:t>
            </a:r>
            <a:r>
              <a:rPr lang="en-US" sz="2400" dirty="0">
                <a:solidFill>
                  <a:srgbClr val="FFFF00"/>
                </a:solidFill>
                <a:effectLst>
                  <a:glow rad="127000">
                    <a:srgbClr val="000000">
                      <a:alpha val="96000"/>
                    </a:srgbClr>
                  </a:glow>
                </a:effectLst>
                <a:latin typeface="Arial"/>
              </a:rPr>
              <a:t>by faith</a:t>
            </a:r>
            <a:r>
              <a:rPr lang="en-US" sz="2400" dirty="0">
                <a:effectLst>
                  <a:glow rad="127000">
                    <a:srgbClr val="000000">
                      <a:alpha val="96000"/>
                    </a:srgbClr>
                  </a:glow>
                </a:effectLst>
                <a:latin typeface="Arial"/>
              </a:rPr>
              <a:t>" (Heb. </a:t>
            </a:r>
            <a:r>
              <a:rPr lang="en-US" sz="2400">
                <a:effectLst>
                  <a:glow rad="127000">
                    <a:srgbClr val="000000">
                      <a:alpha val="96000"/>
                    </a:srgbClr>
                  </a:glow>
                </a:effectLst>
                <a:latin typeface="Arial"/>
              </a:rPr>
              <a:t>11:7 </a:t>
            </a:r>
            <a:r>
              <a:rPr lang="en-US" sz="2000" dirty="0">
                <a:effectLst>
                  <a:glow rad="127000">
                    <a:srgbClr val="000000">
                      <a:alpha val="96000"/>
                    </a:srgbClr>
                  </a:glow>
                </a:effectLst>
                <a:latin typeface="Arial"/>
              </a:rPr>
              <a:t>NLT</a:t>
            </a:r>
            <a:r>
              <a:rPr lang="en-US" sz="2400" dirty="0">
                <a:effectLst>
                  <a:glow rad="127000">
                    <a:srgbClr val="000000">
                      <a:alpha val="96000"/>
                    </a:srgbClr>
                  </a:glow>
                </a:effectLst>
                <a:latin typeface="Arial"/>
              </a:rPr>
              <a:t>)</a:t>
            </a:r>
          </a:p>
        </p:txBody>
      </p:sp>
    </p:spTree>
    <p:extLst>
      <p:ext uri="{BB962C8B-B14F-4D97-AF65-F5344CB8AC3E}">
        <p14:creationId xmlns:p14="http://schemas.microsoft.com/office/powerpoint/2010/main" val="187637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395536" y="4725144"/>
            <a:ext cx="8495928"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800" b="1" dirty="0">
                <a:effectLst>
                  <a:glow rad="127000">
                    <a:srgbClr val="000000">
                      <a:alpha val="96000"/>
                    </a:srgbClr>
                  </a:glow>
                </a:effectLst>
                <a:latin typeface="Arial"/>
              </a:rPr>
              <a:t>"And it is impossible to please God without </a:t>
            </a:r>
            <a:r>
              <a:rPr lang="en-US" sz="2800" b="1" dirty="0">
                <a:solidFill>
                  <a:srgbClr val="FFFF00"/>
                </a:solidFill>
                <a:effectLst>
                  <a:glow rad="127000">
                    <a:srgbClr val="000000">
                      <a:alpha val="96000"/>
                    </a:srgbClr>
                  </a:glow>
                </a:effectLst>
                <a:latin typeface="Arial"/>
              </a:rPr>
              <a:t>faith</a:t>
            </a:r>
            <a:r>
              <a:rPr lang="en-US" sz="2800" b="1" dirty="0">
                <a:effectLst>
                  <a:glow rad="127000">
                    <a:srgbClr val="000000">
                      <a:alpha val="96000"/>
                    </a:srgbClr>
                  </a:glow>
                </a:effectLst>
                <a:latin typeface="Arial"/>
              </a:rPr>
              <a:t>. Anyone who wants to come to him must believe that God exists and that he rewards those who sincerely seek him" (Heb. 11:6 NLT)</a:t>
            </a:r>
          </a:p>
        </p:txBody>
      </p:sp>
      <p:sp>
        <p:nvSpPr>
          <p:cNvPr id="4" name="TextBox 1"/>
          <p:cNvSpPr txBox="1">
            <a:spLocks noChangeArrowheads="1"/>
          </p:cNvSpPr>
          <p:nvPr/>
        </p:nvSpPr>
        <p:spPr bwMode="auto">
          <a:xfrm>
            <a:off x="9300653" y="114144"/>
            <a:ext cx="9252520" cy="3770263"/>
          </a:xfrm>
          <a:prstGeom prst="rect">
            <a:avLst/>
          </a:prstGeom>
          <a:solidFill>
            <a:schemeClr val="tx2"/>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sz="23900" b="1" dirty="0">
                <a:solidFill>
                  <a:schemeClr val="bg1"/>
                </a:solidFill>
              </a:rPr>
              <a:t>FAITH</a:t>
            </a:r>
            <a:endParaRPr lang="en-US" sz="23900" b="1" dirty="0">
              <a:solidFill>
                <a:schemeClr val="bg1"/>
              </a:solidFill>
            </a:endParaRPr>
          </a:p>
        </p:txBody>
      </p:sp>
    </p:spTree>
    <p:extLst>
      <p:ext uri="{BB962C8B-B14F-4D97-AF65-F5344CB8AC3E}">
        <p14:creationId xmlns:p14="http://schemas.microsoft.com/office/powerpoint/2010/main" val="20452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otalTime>1773</TotalTime>
  <Words>1836</Words>
  <Application>Microsoft Macintosh PowerPoint</Application>
  <PresentationFormat>On-screen Show (4:3)</PresentationFormat>
  <Paragraphs>209</Paragraphs>
  <Slides>36</Slides>
  <Notes>24</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36</vt:i4>
      </vt:variant>
    </vt:vector>
  </HeadingPairs>
  <TitlesOfParts>
    <vt:vector size="58" baseType="lpstr">
      <vt:lpstr>ＭＳ Ｐゴシック</vt:lpstr>
      <vt:lpstr>Arial</vt:lpstr>
      <vt:lpstr>Calibri</vt:lpstr>
      <vt:lpstr>Comic Sans MS</vt:lpstr>
      <vt:lpstr>Garamond</vt:lpstr>
      <vt:lpstr>Symbol</vt:lpstr>
      <vt:lpstr>Tahoma</vt:lpstr>
      <vt:lpstr>Times New Roman</vt:lpstr>
      <vt:lpstr>Verdana</vt:lpstr>
      <vt:lpstr>Wingdings</vt:lpstr>
      <vt:lpstr>Office Theme</vt:lpstr>
      <vt:lpstr>Default Design</vt:lpstr>
      <vt:lpstr>1_Default Design</vt:lpstr>
      <vt:lpstr>Lock And Key</vt:lpstr>
      <vt:lpstr>Ripple</vt:lpstr>
      <vt:lpstr>Stream</vt:lpstr>
      <vt:lpstr>4_Default Design</vt:lpstr>
      <vt:lpstr>Calm</vt:lpstr>
      <vt:lpstr>3_Default Design</vt:lpstr>
      <vt:lpstr>49_Blank Presentation</vt:lpstr>
      <vt:lpstr>Orbit</vt:lpstr>
      <vt:lpstr>20_Blank Presentation</vt:lpstr>
      <vt:lpstr>Reading Paragraphs &amp; Context</vt:lpstr>
      <vt:lpstr>Specific Things to Observe</vt:lpstr>
      <vt:lpstr>"By Faith…" (Hebrews 11)</vt:lpstr>
      <vt:lpstr>"By Faith…" (Hebrews 11)</vt:lpstr>
      <vt:lpstr>"By Faith…" (Hebrews 11)</vt:lpstr>
      <vt:lpstr>"By Faith…" (Hebrews 11)</vt:lpstr>
      <vt:lpstr>"By Faith…" (Hebrews 11)</vt:lpstr>
      <vt:lpstr>"By Faith…" (Hebrews 11)</vt:lpstr>
      <vt:lpstr>PowerPoint Presentation</vt:lpstr>
      <vt:lpstr>The Key Words of the Bible</vt:lpstr>
      <vt:lpstr>Specific Things to Observe</vt:lpstr>
      <vt:lpstr>"Rejoice in the Lord always!"  (Phil. 4:4)</vt:lpstr>
      <vt:lpstr>Summary of Hebrews</vt:lpstr>
      <vt:lpstr>5 Warnings in Hebrews</vt:lpstr>
      <vt:lpstr>An Impossibility (Heb. 6:4-6 NLT)</vt:lpstr>
      <vt:lpstr>Views on the Warning Passages</vt:lpstr>
      <vt:lpstr>Views on the Warning Passages</vt:lpstr>
      <vt:lpstr>Views on the Warning Passages</vt:lpstr>
      <vt:lpstr>Views on the Warning Passages</vt:lpstr>
      <vt:lpstr>Views on the Warning Passages</vt:lpstr>
      <vt:lpstr>Views on the Warning Passages</vt:lpstr>
      <vt:lpstr>"…if we deliberately continue sinning after we have received knowledge of the truth, there is no longer any sacrifice that will cover these sins.  27There is only the terrible expectation of God's judgment and the raging fire that will consume his enemies"  (10:26-27 NLT).</vt:lpstr>
      <vt:lpstr>Why believers?</vt:lpstr>
      <vt:lpstr>Will each genuine Christian persevere  in faithfulness at death?</vt:lpstr>
      <vt:lpstr>The Jewish War (AD 66-73)</vt:lpstr>
      <vt:lpstr>Jerusalem Siege Wall (AD 70)</vt:lpstr>
      <vt:lpstr>The Temple Sanctuary</vt:lpstr>
      <vt:lpstr>The Temple from the east</vt:lpstr>
      <vt:lpstr>Antonia Fortress</vt:lpstr>
      <vt:lpstr>Antonia Fortress Leveled</vt:lpstr>
      <vt:lpstr>The Temple Assault</vt:lpstr>
      <vt:lpstr>What happened to the Christians in Jerusalem?</vt:lpstr>
      <vt:lpstr>The Fire</vt:lpstr>
      <vt:lpstr>Hebrews 8:13</vt:lpstr>
      <vt:lpstr>Bible Study link at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the Bible</dc:title>
  <dc:creator>Dr Rick Griffith</dc:creator>
  <cp:lastModifiedBy>Rick Griffith</cp:lastModifiedBy>
  <cp:revision>47</cp:revision>
  <dcterms:created xsi:type="dcterms:W3CDTF">2013-03-10T13:52:01Z</dcterms:created>
  <dcterms:modified xsi:type="dcterms:W3CDTF">2024-03-21T07:11:22Z</dcterms:modified>
</cp:coreProperties>
</file>