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88" r:id="rId5"/>
  </p:sldMasterIdLst>
  <p:notesMasterIdLst>
    <p:notesMasterId r:id="rId21"/>
  </p:notesMasterIdLst>
  <p:sldIdLst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 snapToObjects="1">
      <p:cViewPr>
        <p:scale>
          <a:sx n="86" d="100"/>
          <a:sy n="86" d="100"/>
        </p:scale>
        <p:origin x="2944" y="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7299-1B98-B148-9F4F-9EDBF795DC33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2611-EC94-BF4D-A0D2-748DA82E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80970D-E497-5A4E-A139-131039B13A3F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EDDCA1-5855-034F-A49F-7269FEC1B602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marL="228600" indent="-228600" eaLnBrk="1" hangingPunct="1"/>
            <a:endParaRPr lang="en-US" b="1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With whom do you best relate to now?</a:t>
            </a:r>
          </a:p>
          <a:p>
            <a:pPr marL="228600" indent="-228600" eaLnBrk="1" hangingPunct="1"/>
            <a:endParaRPr lang="en-US" b="1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Philemon: Whom do you need to forgive a wrong done to you?</a:t>
            </a:r>
          </a:p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Onesimus: Whose forgiveness do you need to request?</a:t>
            </a:r>
          </a:p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Paul: How can you help two others reconcile?</a:t>
            </a:r>
          </a:p>
          <a:p>
            <a:pPr marL="228600" indent="-228600" eaLnBrk="1" hangingPunct="1"/>
            <a:r>
              <a:rPr lang="en-US" b="1">
                <a:ea typeface="ＭＳ Ｐゴシック" charset="0"/>
                <a:cs typeface="ＭＳ Ｐゴシック" charset="0"/>
              </a:rPr>
              <a:t>The Church: How can you affirm the reconciliation of others?</a:t>
            </a:r>
          </a:p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D0E251-1876-F944-88FF-AE29733070A6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05420A-4076-F940-8499-C237F940028A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D4B700-66B2-9B44-98B5-AB5840A30709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7C715B-67DF-4C4B-9076-EBB54C01C6D8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D53258-09BE-C34C-8354-EEA9821628B6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D340A7-AB8D-9F4A-8C85-A9CBE3537D1D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Carolyn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E2891F-058F-D24A-A096-A2FB966C73A1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What does the Bible have to say….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BC16-80FD-5E4F-9E2C-81916A125173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98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D3B0-2AF8-D441-B9A9-3A4E93C9552C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6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E2E7-F860-D542-8403-90AA56026C0C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04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51B9-3D78-F845-A13B-7A03C6FFB8D4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24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1A99-ABF4-9C47-B57C-DDFAC49D09D5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20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E972-B69C-C14F-A3FC-DD8662BA4543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30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30CF1-4AFF-BE44-9563-11053290AADE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64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30DF-3E02-E744-A439-C4A29F51A45B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0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2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E4E2-8327-3D4F-85BB-6BBD7488CEA2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45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B21C-92CF-0346-A516-F157D104F946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74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F9A8-DAE0-604C-A02C-D57A696DC240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24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1C1F0E-D093-5946-AA16-B0337BD4D95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74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96F5-45D7-614F-A232-4AB3753F1FD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15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F888-4AA5-D245-A973-F6C6CBFBD20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838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4450-2888-5448-8A79-C8BF7BFB474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993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7338-EEFE-D44C-808B-104874302C3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363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CD8B-33A4-0847-8206-DEA5117C96D7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878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80F5-D90B-794B-BF71-7E2D7B4C281D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6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6E5D-4825-5641-98E7-489CB4C370A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103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D5DC-9B50-3249-9D37-5AF42D9EFF5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308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DDB3-A01C-3A4C-9292-3626C4449289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44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2F27-E03B-E74B-A261-0B3EAE0CA471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131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DCC6-58B0-9D48-94D1-816A53F8363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584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F0A7-9F81-C148-B6FE-D2D0E7EFD3F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207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090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81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3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7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3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39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0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598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76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67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82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81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3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1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8F2-2040-E44D-B190-160563AE2671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788F-2B74-EE4F-9D18-D556E0E6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A0DF898-74FB-6C41-82B5-205C142F322B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20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211" name="Freeform 4"/>
              <p:cNvSpPr>
                <a:spLocks/>
              </p:cNvSpPr>
              <p:nvPr/>
            </p:nvSpPr>
            <p:spPr bwMode="ltGray">
              <a:xfrm rot="-5400000">
                <a:off x="2548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956 h 720"/>
                  <a:gd name="T4" fmla="*/ 243 w 1000"/>
                  <a:gd name="T5" fmla="*/ 365956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2" name="Freeform 5"/>
              <p:cNvSpPr>
                <a:spLocks/>
              </p:cNvSpPr>
              <p:nvPr/>
            </p:nvSpPr>
            <p:spPr bwMode="ltGray">
              <a:xfrm rot="-5400000">
                <a:off x="1313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2 h 317"/>
                  <a:gd name="T4" fmla="*/ 624 w 624"/>
                  <a:gd name="T5" fmla="*/ 6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3" name="Freeform 6"/>
              <p:cNvSpPr>
                <a:spLocks/>
              </p:cNvSpPr>
              <p:nvPr/>
            </p:nvSpPr>
            <p:spPr bwMode="ltGray">
              <a:xfrm rot="-5400000">
                <a:off x="974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1 h 317"/>
                  <a:gd name="T4" fmla="*/ 624 w 624"/>
                  <a:gd name="T5" fmla="*/ 6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4" name="Freeform 7"/>
              <p:cNvSpPr>
                <a:spLocks/>
              </p:cNvSpPr>
              <p:nvPr/>
            </p:nvSpPr>
            <p:spPr bwMode="ltGray">
              <a:xfrm rot="-5400000">
                <a:off x="-65" y="1753"/>
                <a:ext cx="624" cy="256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8 h 370"/>
                  <a:gd name="T4" fmla="*/ 624 w 624"/>
                  <a:gd name="T5" fmla="*/ 108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5" name="Freeform 8"/>
              <p:cNvSpPr>
                <a:spLocks/>
              </p:cNvSpPr>
              <p:nvPr/>
            </p:nvSpPr>
            <p:spPr bwMode="ltGray">
              <a:xfrm rot="-5400000">
                <a:off x="654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3 h 317"/>
                  <a:gd name="T4" fmla="*/ 624 w 624"/>
                  <a:gd name="T5" fmla="*/ 21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6" name="Freeform 9"/>
              <p:cNvSpPr>
                <a:spLocks/>
              </p:cNvSpPr>
              <p:nvPr/>
            </p:nvSpPr>
            <p:spPr bwMode="ltGray">
              <a:xfrm rot="-5400000">
                <a:off x="435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52 h 272"/>
                  <a:gd name="T4" fmla="*/ 240 w 624"/>
                  <a:gd name="T5" fmla="*/ 575 h 272"/>
                  <a:gd name="T6" fmla="*/ 624 w 624"/>
                  <a:gd name="T7" fmla="*/ 65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7" name="Freeform 10"/>
              <p:cNvSpPr>
                <a:spLocks/>
              </p:cNvSpPr>
              <p:nvPr/>
            </p:nvSpPr>
            <p:spPr bwMode="ltGray">
              <a:xfrm rot="-5400000">
                <a:off x="145" y="1727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8" name="Freeform 11"/>
              <p:cNvSpPr>
                <a:spLocks/>
              </p:cNvSpPr>
              <p:nvPr/>
            </p:nvSpPr>
            <p:spPr bwMode="ltGray">
              <a:xfrm rot="-5400000">
                <a:off x="3200" y="165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2 h 317"/>
                  <a:gd name="T4" fmla="*/ 624 w 624"/>
                  <a:gd name="T5" fmla="*/ 6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9" name="Freeform 12"/>
              <p:cNvSpPr>
                <a:spLocks/>
              </p:cNvSpPr>
              <p:nvPr/>
            </p:nvSpPr>
            <p:spPr bwMode="ltGray">
              <a:xfrm rot="-5400000">
                <a:off x="2870" y="1660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0" name="Freeform 13"/>
              <p:cNvSpPr>
                <a:spLocks/>
              </p:cNvSpPr>
              <p:nvPr/>
            </p:nvSpPr>
            <p:spPr bwMode="ltGray">
              <a:xfrm rot="-5400000">
                <a:off x="1824" y="1747"/>
                <a:ext cx="624" cy="256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8 h 370"/>
                  <a:gd name="T4" fmla="*/ 624 w 624"/>
                  <a:gd name="T5" fmla="*/ 108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1" name="Freeform 14"/>
              <p:cNvSpPr>
                <a:spLocks/>
              </p:cNvSpPr>
              <p:nvPr/>
            </p:nvSpPr>
            <p:spPr bwMode="ltGray">
              <a:xfrm rot="-5400000">
                <a:off x="2542" y="1725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3 h 317"/>
                  <a:gd name="T4" fmla="*/ 624 w 624"/>
                  <a:gd name="T5" fmla="*/ 21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2" name="Freeform 15"/>
              <p:cNvSpPr>
                <a:spLocks/>
              </p:cNvSpPr>
              <p:nvPr/>
            </p:nvSpPr>
            <p:spPr bwMode="ltGray">
              <a:xfrm rot="-5400000">
                <a:off x="2324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 h 272"/>
                  <a:gd name="T4" fmla="*/ 240 w 624"/>
                  <a:gd name="T5" fmla="*/ 557 h 272"/>
                  <a:gd name="T6" fmla="*/ 624 w 624"/>
                  <a:gd name="T7" fmla="*/ 63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3" name="Freeform 16"/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4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2 h 317"/>
                  <a:gd name="T4" fmla="*/ 624 w 624"/>
                  <a:gd name="T5" fmla="*/ 6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5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6 h 317"/>
                  <a:gd name="T4" fmla="*/ 624 w 624"/>
                  <a:gd name="T5" fmla="*/ 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6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7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8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 h 272"/>
                  <a:gd name="T4" fmla="*/ 240 w 624"/>
                  <a:gd name="T5" fmla="*/ 557 h 272"/>
                  <a:gd name="T6" fmla="*/ 624 w 624"/>
                  <a:gd name="T7" fmla="*/ 63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9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120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21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20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B760EA7-A134-8049-96B4-DB7B9AB472C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8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CA01B-5B17-8A4F-B321-29114CDBDE07}" type="slidenum"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7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y-bi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"/>
          <a:stretch/>
        </p:blipFill>
        <p:spPr>
          <a:xfrm>
            <a:off x="-53746" y="0"/>
            <a:ext cx="9290594" cy="6869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8"/>
            <a:ext cx="9144000" cy="350921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</a:rPr>
              <a:t>Observing Things Through Drama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B27C25-5458-35E1-B90A-923A6011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154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33600"/>
            <a:ext cx="3090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702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How do I ask forgiveness?</a:t>
            </a: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41148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Demonstrate humility without concern for saving face.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Philemon 1,8-9, 14 (cf. Gal. 6:1b,3-4)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42341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1813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Verdana" charset="0"/>
              </a:rPr>
              <a:t>How do I ask forgiveness?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8077200" cy="1905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Remember that your response is not a private issue, but public, involving many people.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Philemon 1-2, 25 (plural)</a:t>
            </a:r>
          </a:p>
        </p:txBody>
      </p: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93356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How do I ask forgiveness?</a:t>
            </a:r>
          </a:p>
        </p:txBody>
      </p:sp>
      <p:sp>
        <p:nvSpPr>
          <p:cNvPr id="146434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800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Make the request for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forgiveness as public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as the offense.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AutoNum type="alphaLcPeriod"/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Public sins require public apology </a:t>
            </a:r>
            <a:b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(1 Tim. 5:20)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AutoNum type="alphaLcPeriod"/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Private sins require private apology (Matt. 18:15) </a:t>
            </a:r>
          </a:p>
        </p:txBody>
      </p:sp>
      <p:pic>
        <p:nvPicPr>
          <p:cNvPr id="146435" name="Picture 4" descr="j015644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925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92806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Restoring Relationships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1038" y="1393825"/>
            <a:ext cx="7812087" cy="1804988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General Principle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Romans 12:18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"If it is possible, as far as it depends on you,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live at peace with everyone.</a:t>
            </a: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"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2075" y="3733800"/>
            <a:ext cx="38687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For the Offender: GO!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Matthew 5:23-24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James 5:16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11763" y="3705225"/>
            <a:ext cx="3930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For the Offended: GO!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Matthew 18:15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Galatians 6:1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505200"/>
            <a:ext cx="13112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Text Box 7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41177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00133_[1]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8575"/>
            <a:ext cx="98298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-16002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Postcard to Philemon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133594">
            <a:off x="1152525" y="2587625"/>
            <a:ext cx="5994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λος δ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σµιος Χριστο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ησο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Τιµ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ό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θεος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ὁ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δελφ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ς Φιλ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ή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µονι 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γαπητ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συνεργ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</a:t>
            </a:r>
            <a:r>
              <a:rPr lang="en-US">
                <a:solidFill>
                  <a:srgbClr val="000000"/>
                </a:solidFill>
                <a:latin typeface="UBS Galatia" charset="0"/>
                <a:cs typeface="Arial" charset="0"/>
              </a:rPr>
              <a:t> 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πφ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ίᾳ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δελφ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ρχ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ππ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ῷ</a:t>
            </a:r>
            <a:endParaRPr lang="en-US" sz="2000">
              <a:solidFill>
                <a:srgbClr val="000000"/>
              </a:solidFill>
              <a:latin typeface="UBS Galati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συστρατιωτ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ῃ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κατ· 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ό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σου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UBS Galatia" charset="0"/>
              </a:rPr>
              <a:t>ἐ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κκλησ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ίᾳ</a:t>
            </a:r>
            <a:endParaRPr lang="en-US" sz="2000">
              <a:solidFill>
                <a:srgbClr val="000000"/>
              </a:solidFill>
              <a:latin typeface="UBS Galati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χ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ά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ρις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ὑ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ῖ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ή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νη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θεο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πατρ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UBS Galatia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κυρ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ου 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ησο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Χριστο</a:t>
            </a:r>
            <a:r>
              <a:rPr lang="en-US" sz="2000">
                <a:solidFill>
                  <a:srgbClr val="000000"/>
                </a:solidFill>
                <a:latin typeface="UBS Galatia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639179">
            <a:off x="2452688" y="541338"/>
            <a:ext cx="1608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Garamond" charset="0"/>
                <a:cs typeface="Arial" charset="0"/>
              </a:rPr>
              <a:t>ROME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8688" y="5181600"/>
            <a:ext cx="7310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effectLst>
                  <a:glow rad="101600">
                    <a:srgbClr val="000000">
                      <a:alpha val="91000"/>
                    </a:srgbClr>
                  </a:glow>
                </a:effectLst>
                <a:cs typeface="Arial" charset="0"/>
              </a:rPr>
              <a:t>Dramatizing the Postcard to Philemon</a:t>
            </a:r>
          </a:p>
        </p:txBody>
      </p:sp>
    </p:spTree>
    <p:extLst>
      <p:ext uri="{BB962C8B-B14F-4D97-AF65-F5344CB8AC3E}">
        <p14:creationId xmlns:p14="http://schemas.microsoft.com/office/powerpoint/2010/main" val="34044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 descr="Shack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3"/>
          <p:cNvSpPr>
            <a:spLocks noGrp="1" noChangeArrowheads="1"/>
          </p:cNvSpPr>
          <p:nvPr>
            <p:ph type="title"/>
          </p:nvPr>
        </p:nvSpPr>
        <p:spPr>
          <a:xfrm>
            <a:off x="601663" y="44450"/>
            <a:ext cx="7426325" cy="8509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. Occasion .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6351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Paul led a fugitive slave of Philemon named Onesimus to Christ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8274050" y="4445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246</a:t>
            </a:r>
          </a:p>
        </p:txBody>
      </p:sp>
    </p:spTree>
    <p:extLst>
      <p:ext uri="{BB962C8B-B14F-4D97-AF65-F5344CB8AC3E}">
        <p14:creationId xmlns:p14="http://schemas.microsoft.com/office/powerpoint/2010/main" val="9253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4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0" y="990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Book Chart</a:t>
            </a:r>
          </a:p>
        </p:txBody>
      </p:sp>
      <p:grpSp>
        <p:nvGrpSpPr>
          <p:cNvPr id="129027" name="Group 2"/>
          <p:cNvGrpSpPr>
            <a:grpSpLocks/>
          </p:cNvGrpSpPr>
          <p:nvPr/>
        </p:nvGrpSpPr>
        <p:grpSpPr bwMode="auto">
          <a:xfrm>
            <a:off x="76200" y="838200"/>
            <a:ext cx="8991600" cy="6019800"/>
            <a:chOff x="-70" y="-270"/>
            <a:chExt cx="4390" cy="4861"/>
          </a:xfrm>
        </p:grpSpPr>
        <p:grpSp>
          <p:nvGrpSpPr>
            <p:cNvPr id="129100" name="Group 3"/>
            <p:cNvGrpSpPr>
              <a:grpSpLocks/>
            </p:cNvGrpSpPr>
            <p:nvPr/>
          </p:nvGrpSpPr>
          <p:grpSpPr bwMode="auto">
            <a:xfrm>
              <a:off x="-70" y="-270"/>
              <a:ext cx="4389" cy="653"/>
              <a:chOff x="0" y="0"/>
              <a:chExt cx="4389" cy="653"/>
            </a:xfrm>
          </p:grpSpPr>
          <p:sp>
            <p:nvSpPr>
              <p:cNvPr id="43012" name="Rectangle 4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326" cy="65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Forgive Others and Seek Forgiveness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9" cy="65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1" name="Group 6"/>
            <p:cNvGrpSpPr>
              <a:grpSpLocks/>
            </p:cNvGrpSpPr>
            <p:nvPr/>
          </p:nvGrpSpPr>
          <p:grpSpPr bwMode="auto">
            <a:xfrm>
              <a:off x="-70" y="383"/>
              <a:ext cx="916" cy="827"/>
              <a:chOff x="0" y="653"/>
              <a:chExt cx="916" cy="827"/>
            </a:xfrm>
          </p:grpSpPr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32" y="650"/>
                <a:ext cx="853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Greeting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1-3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0" y="650"/>
                <a:ext cx="916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2" name="Group 9"/>
            <p:cNvGrpSpPr>
              <a:grpSpLocks/>
            </p:cNvGrpSpPr>
            <p:nvPr/>
          </p:nvGrpSpPr>
          <p:grpSpPr bwMode="auto">
            <a:xfrm>
              <a:off x="846" y="383"/>
              <a:ext cx="956" cy="827"/>
              <a:chOff x="916" y="653"/>
              <a:chExt cx="956" cy="827"/>
            </a:xfrm>
          </p:grpSpPr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948" y="650"/>
                <a:ext cx="892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 Prayer &amp; Commendation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4-7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916" y="650"/>
                <a:ext cx="956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3" name="Group 12"/>
            <p:cNvGrpSpPr>
              <a:grpSpLocks/>
            </p:cNvGrpSpPr>
            <p:nvPr/>
          </p:nvGrpSpPr>
          <p:grpSpPr bwMode="auto">
            <a:xfrm>
              <a:off x="1802" y="383"/>
              <a:ext cx="1800" cy="827"/>
              <a:chOff x="1872" y="653"/>
              <a:chExt cx="1800" cy="827"/>
            </a:xfrm>
          </p:grpSpPr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1904" y="650"/>
                <a:ext cx="1738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Appeal for Onesimus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8-21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1872" y="650"/>
                <a:ext cx="1800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4" name="Group 15"/>
            <p:cNvGrpSpPr>
              <a:grpSpLocks/>
            </p:cNvGrpSpPr>
            <p:nvPr/>
          </p:nvGrpSpPr>
          <p:grpSpPr bwMode="auto">
            <a:xfrm>
              <a:off x="3602" y="383"/>
              <a:ext cx="717" cy="827"/>
              <a:chOff x="3672" y="653"/>
              <a:chExt cx="717" cy="827"/>
            </a:xfrm>
          </p:grpSpPr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3704" y="650"/>
                <a:ext cx="653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 Conclusion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22-25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3672" y="650"/>
                <a:ext cx="717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5" name="Group 18"/>
            <p:cNvGrpSpPr>
              <a:grpSpLocks/>
            </p:cNvGrpSpPr>
            <p:nvPr/>
          </p:nvGrpSpPr>
          <p:grpSpPr bwMode="auto">
            <a:xfrm>
              <a:off x="-70" y="1210"/>
              <a:ext cx="916" cy="606"/>
              <a:chOff x="0" y="1480"/>
              <a:chExt cx="916" cy="606"/>
            </a:xfrm>
          </p:grpSpPr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32" y="1483"/>
                <a:ext cx="853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Preface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0" y="1483"/>
                <a:ext cx="916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6" name="Group 21"/>
            <p:cNvGrpSpPr>
              <a:grpSpLocks/>
            </p:cNvGrpSpPr>
            <p:nvPr/>
          </p:nvGrpSpPr>
          <p:grpSpPr bwMode="auto">
            <a:xfrm>
              <a:off x="846" y="1210"/>
              <a:ext cx="956" cy="606"/>
              <a:chOff x="916" y="1480"/>
              <a:chExt cx="956" cy="606"/>
            </a:xfrm>
          </p:grpSpPr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948" y="1483"/>
                <a:ext cx="892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Praise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916" y="1483"/>
                <a:ext cx="956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7" name="Group 24"/>
            <p:cNvGrpSpPr>
              <a:grpSpLocks/>
            </p:cNvGrpSpPr>
            <p:nvPr/>
          </p:nvGrpSpPr>
          <p:grpSpPr bwMode="auto">
            <a:xfrm>
              <a:off x="1802" y="1210"/>
              <a:ext cx="1800" cy="606"/>
              <a:chOff x="1872" y="1480"/>
              <a:chExt cx="1800" cy="606"/>
            </a:xfrm>
          </p:grpSpPr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1904" y="1483"/>
                <a:ext cx="1738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Petition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1872" y="1483"/>
                <a:ext cx="1800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8" name="Group 27"/>
            <p:cNvGrpSpPr>
              <a:grpSpLocks/>
            </p:cNvGrpSpPr>
            <p:nvPr/>
          </p:nvGrpSpPr>
          <p:grpSpPr bwMode="auto">
            <a:xfrm>
              <a:off x="3602" y="1210"/>
              <a:ext cx="717" cy="606"/>
              <a:chOff x="3672" y="1480"/>
              <a:chExt cx="717" cy="606"/>
            </a:xfrm>
          </p:grpSpPr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3704" y="1483"/>
                <a:ext cx="653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Postscript</a:t>
                </a:r>
                <a:endParaRPr lang="en-US" altLang="zh-CN" sz="24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3672" y="1483"/>
                <a:ext cx="717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09" name="Group 30"/>
            <p:cNvGrpSpPr>
              <a:grpSpLocks/>
            </p:cNvGrpSpPr>
            <p:nvPr/>
          </p:nvGrpSpPr>
          <p:grpSpPr bwMode="auto">
            <a:xfrm>
              <a:off x="-70" y="1816"/>
              <a:ext cx="916" cy="712"/>
              <a:chOff x="0" y="2086"/>
              <a:chExt cx="916" cy="712"/>
            </a:xfrm>
          </p:grpSpPr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32" y="2086"/>
                <a:ext cx="853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People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Concerned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0" y="2086"/>
                <a:ext cx="916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0" name="Group 33"/>
            <p:cNvGrpSpPr>
              <a:grpSpLocks/>
            </p:cNvGrpSpPr>
            <p:nvPr/>
          </p:nvGrpSpPr>
          <p:grpSpPr bwMode="auto">
            <a:xfrm>
              <a:off x="846" y="1816"/>
              <a:ext cx="956" cy="712"/>
              <a:chOff x="916" y="2086"/>
              <a:chExt cx="956" cy="712"/>
            </a:xfrm>
          </p:grpSpPr>
          <p:sp>
            <p:nvSpPr>
              <p:cNvPr id="43042" name="Rectangle 34"/>
              <p:cNvSpPr>
                <a:spLocks noChangeArrowheads="1"/>
              </p:cNvSpPr>
              <p:nvPr/>
            </p:nvSpPr>
            <p:spPr bwMode="auto">
              <a:xfrm>
                <a:off x="948" y="2086"/>
                <a:ext cx="892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Philemon</a:t>
                </a:r>
                <a:r>
                  <a:rPr lang="fr-FR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'</a:t>
                </a: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s</a:t>
                </a:r>
                <a:endParaRPr lang="en-US" altLang="zh-CN" sz="2400" dirty="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Character</a:t>
                </a:r>
                <a:endParaRPr lang="en-US" altLang="zh-CN" sz="2400" dirty="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43" name="Rectangle 35"/>
              <p:cNvSpPr>
                <a:spLocks noChangeArrowheads="1"/>
              </p:cNvSpPr>
              <p:nvPr/>
            </p:nvSpPr>
            <p:spPr bwMode="auto">
              <a:xfrm>
                <a:off x="916" y="2086"/>
                <a:ext cx="956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1" name="Group 36"/>
            <p:cNvGrpSpPr>
              <a:grpSpLocks/>
            </p:cNvGrpSpPr>
            <p:nvPr/>
          </p:nvGrpSpPr>
          <p:grpSpPr bwMode="auto">
            <a:xfrm>
              <a:off x="1802" y="1816"/>
              <a:ext cx="1800" cy="712"/>
              <a:chOff x="1872" y="2086"/>
              <a:chExt cx="1800" cy="712"/>
            </a:xfrm>
          </p:grpSpPr>
          <p:sp>
            <p:nvSpPr>
              <p:cNvPr id="43045" name="Rectangle 37"/>
              <p:cNvSpPr>
                <a:spLocks noChangeArrowheads="1"/>
              </p:cNvSpPr>
              <p:nvPr/>
            </p:nvSpPr>
            <p:spPr bwMode="auto">
              <a:xfrm>
                <a:off x="1904" y="2086"/>
                <a:ext cx="1738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400" b="1" dirty="0" err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Onesimus</a:t>
                </a:r>
                <a:r>
                  <a:rPr lang="fr-FR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'</a:t>
                </a:r>
                <a:endParaRPr lang="en-US" altLang="zh-CN" sz="2400" dirty="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Conversion</a:t>
                </a:r>
                <a:endParaRPr lang="en-US" altLang="zh-CN" sz="2400" dirty="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46" name="Rectangle 38"/>
              <p:cNvSpPr>
                <a:spLocks noChangeArrowheads="1"/>
              </p:cNvSpPr>
              <p:nvPr/>
            </p:nvSpPr>
            <p:spPr bwMode="auto">
              <a:xfrm>
                <a:off x="1872" y="2086"/>
                <a:ext cx="1800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2" name="Group 39"/>
            <p:cNvGrpSpPr>
              <a:grpSpLocks/>
            </p:cNvGrpSpPr>
            <p:nvPr/>
          </p:nvGrpSpPr>
          <p:grpSpPr bwMode="auto">
            <a:xfrm>
              <a:off x="3602" y="1816"/>
              <a:ext cx="717" cy="712"/>
              <a:chOff x="3672" y="2086"/>
              <a:chExt cx="717" cy="712"/>
            </a:xfrm>
          </p:grpSpPr>
          <p:sp>
            <p:nvSpPr>
              <p:cNvPr id="43048" name="Rectangle 40"/>
              <p:cNvSpPr>
                <a:spLocks noChangeArrowheads="1"/>
              </p:cNvSpPr>
              <p:nvPr/>
            </p:nvSpPr>
            <p:spPr bwMode="auto">
              <a:xfrm>
                <a:off x="3704" y="2086"/>
                <a:ext cx="653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200" b="1" dirty="0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Paul</a:t>
                </a:r>
                <a:r>
                  <a:rPr lang="fr-FR" altLang="zh-CN" sz="2200" b="1" dirty="0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'</a:t>
                </a:r>
                <a:r>
                  <a:rPr lang="en-US" altLang="zh-CN" sz="2200" b="1" dirty="0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s</a:t>
                </a:r>
                <a:endParaRPr lang="en-US" altLang="zh-CN" sz="2200" dirty="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200" b="1" dirty="0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Co-Workers</a:t>
                </a:r>
                <a:endParaRPr lang="en-US" altLang="zh-CN" sz="2200" dirty="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49" name="Rectangle 41"/>
              <p:cNvSpPr>
                <a:spLocks noChangeArrowheads="1"/>
              </p:cNvSpPr>
              <p:nvPr/>
            </p:nvSpPr>
            <p:spPr bwMode="auto">
              <a:xfrm>
                <a:off x="3672" y="2086"/>
                <a:ext cx="717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3" name="Group 42"/>
            <p:cNvGrpSpPr>
              <a:grpSpLocks/>
            </p:cNvGrpSpPr>
            <p:nvPr/>
          </p:nvGrpSpPr>
          <p:grpSpPr bwMode="auto">
            <a:xfrm>
              <a:off x="-70" y="2528"/>
              <a:ext cx="420" cy="833"/>
              <a:chOff x="0" y="2798"/>
              <a:chExt cx="420" cy="833"/>
            </a:xfrm>
          </p:grpSpPr>
          <p:sp>
            <p:nvSpPr>
              <p:cNvPr id="43051" name="Rectangle 43"/>
              <p:cNvSpPr>
                <a:spLocks noChangeArrowheads="1"/>
              </p:cNvSpPr>
              <p:nvPr/>
            </p:nvSpPr>
            <p:spPr bwMode="auto">
              <a:xfrm>
                <a:off x="32" y="2798"/>
                <a:ext cx="357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 sz="17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Authors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7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1a-b</a:t>
                </a:r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0" y="2798"/>
                <a:ext cx="42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4" name="Group 45"/>
            <p:cNvGrpSpPr>
              <a:grpSpLocks/>
            </p:cNvGrpSpPr>
            <p:nvPr/>
          </p:nvGrpSpPr>
          <p:grpSpPr bwMode="auto">
            <a:xfrm>
              <a:off x="350" y="2528"/>
              <a:ext cx="496" cy="833"/>
              <a:chOff x="420" y="2798"/>
              <a:chExt cx="496" cy="833"/>
            </a:xfrm>
          </p:grpSpPr>
          <p:sp>
            <p:nvSpPr>
              <p:cNvPr id="43054" name="Rectangle 46"/>
              <p:cNvSpPr>
                <a:spLocks noChangeArrowheads="1"/>
              </p:cNvSpPr>
              <p:nvPr/>
            </p:nvSpPr>
            <p:spPr bwMode="auto">
              <a:xfrm>
                <a:off x="452" y="2798"/>
                <a:ext cx="43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Recipients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1c-3</a:t>
                </a:r>
              </a:p>
            </p:txBody>
          </p:sp>
          <p:sp>
            <p:nvSpPr>
              <p:cNvPr id="43055" name="Rectangle 47"/>
              <p:cNvSpPr>
                <a:spLocks noChangeArrowheads="1"/>
              </p:cNvSpPr>
              <p:nvPr/>
            </p:nvSpPr>
            <p:spPr bwMode="auto">
              <a:xfrm>
                <a:off x="420" y="2798"/>
                <a:ext cx="496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5" name="Group 48"/>
            <p:cNvGrpSpPr>
              <a:grpSpLocks/>
            </p:cNvGrpSpPr>
            <p:nvPr/>
          </p:nvGrpSpPr>
          <p:grpSpPr bwMode="auto">
            <a:xfrm>
              <a:off x="846" y="2528"/>
              <a:ext cx="388" cy="833"/>
              <a:chOff x="916" y="2798"/>
              <a:chExt cx="388" cy="833"/>
            </a:xfrm>
          </p:grpSpPr>
          <p:sp>
            <p:nvSpPr>
              <p:cNvPr id="43057" name="Rectangle 49"/>
              <p:cNvSpPr>
                <a:spLocks noChangeArrowheads="1"/>
              </p:cNvSpPr>
              <p:nvPr/>
            </p:nvSpPr>
            <p:spPr bwMode="auto">
              <a:xfrm>
                <a:off x="948" y="2798"/>
                <a:ext cx="324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Thanks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4-5</a:t>
                </a:r>
              </a:p>
            </p:txBody>
          </p:sp>
          <p:sp>
            <p:nvSpPr>
              <p:cNvPr id="43058" name="Rectangle 50"/>
              <p:cNvSpPr>
                <a:spLocks noChangeArrowheads="1"/>
              </p:cNvSpPr>
              <p:nvPr/>
            </p:nvSpPr>
            <p:spPr bwMode="auto">
              <a:xfrm>
                <a:off x="916" y="2798"/>
                <a:ext cx="38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6" name="Group 51"/>
            <p:cNvGrpSpPr>
              <a:grpSpLocks/>
            </p:cNvGrpSpPr>
            <p:nvPr/>
          </p:nvGrpSpPr>
          <p:grpSpPr bwMode="auto">
            <a:xfrm>
              <a:off x="1234" y="2528"/>
              <a:ext cx="568" cy="833"/>
              <a:chOff x="1304" y="2798"/>
              <a:chExt cx="568" cy="833"/>
            </a:xfrm>
          </p:grpSpPr>
          <p:sp>
            <p:nvSpPr>
              <p:cNvPr id="43060" name="Rectangle 52"/>
              <p:cNvSpPr>
                <a:spLocks noChangeArrowheads="1"/>
              </p:cNvSpPr>
              <p:nvPr/>
            </p:nvSpPr>
            <p:spPr bwMode="auto">
              <a:xfrm>
                <a:off x="1335" y="2798"/>
                <a:ext cx="505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 sz="14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Relationships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6-7</a:t>
                </a:r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1304" y="2798"/>
                <a:ext cx="56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7" name="Group 54"/>
            <p:cNvGrpSpPr>
              <a:grpSpLocks/>
            </p:cNvGrpSpPr>
            <p:nvPr/>
          </p:nvGrpSpPr>
          <p:grpSpPr bwMode="auto">
            <a:xfrm>
              <a:off x="1802" y="2528"/>
              <a:ext cx="460" cy="833"/>
              <a:chOff x="1872" y="2798"/>
              <a:chExt cx="460" cy="833"/>
            </a:xfrm>
          </p:grpSpPr>
          <p:sp>
            <p:nvSpPr>
              <p:cNvPr id="43063" name="Rectangle 55"/>
              <p:cNvSpPr>
                <a:spLocks noChangeArrowheads="1"/>
              </p:cNvSpPr>
              <p:nvPr/>
            </p:nvSpPr>
            <p:spPr bwMode="auto">
              <a:xfrm>
                <a:off x="1904" y="2798"/>
                <a:ext cx="39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General Appeal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8-11</a:t>
                </a:r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1872" y="2798"/>
                <a:ext cx="46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8" name="Group 57"/>
            <p:cNvGrpSpPr>
              <a:grpSpLocks/>
            </p:cNvGrpSpPr>
            <p:nvPr/>
          </p:nvGrpSpPr>
          <p:grpSpPr bwMode="auto">
            <a:xfrm>
              <a:off x="2262" y="2528"/>
              <a:ext cx="722" cy="833"/>
              <a:chOff x="2332" y="2798"/>
              <a:chExt cx="722" cy="833"/>
            </a:xfrm>
          </p:grpSpPr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2364" y="2798"/>
                <a:ext cx="65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Reasons for Return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12-16</a:t>
                </a:r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2332" y="2798"/>
                <a:ext cx="72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19" name="Group 60"/>
            <p:cNvGrpSpPr>
              <a:grpSpLocks/>
            </p:cNvGrpSpPr>
            <p:nvPr/>
          </p:nvGrpSpPr>
          <p:grpSpPr bwMode="auto">
            <a:xfrm>
              <a:off x="2984" y="2528"/>
              <a:ext cx="618" cy="833"/>
              <a:chOff x="3054" y="2798"/>
              <a:chExt cx="618" cy="833"/>
            </a:xfrm>
          </p:grpSpPr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3086" y="2798"/>
                <a:ext cx="56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Specific Appeal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17-21</a:t>
                </a:r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/>
            </p:nvSpPr>
            <p:spPr bwMode="auto">
              <a:xfrm>
                <a:off x="3054" y="2798"/>
                <a:ext cx="619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20" name="Group 63"/>
            <p:cNvGrpSpPr>
              <a:grpSpLocks/>
            </p:cNvGrpSpPr>
            <p:nvPr/>
          </p:nvGrpSpPr>
          <p:grpSpPr bwMode="auto">
            <a:xfrm>
              <a:off x="3602" y="2528"/>
              <a:ext cx="716" cy="833"/>
              <a:chOff x="3672" y="2798"/>
              <a:chExt cx="716" cy="833"/>
            </a:xfrm>
          </p:grpSpPr>
          <p:sp>
            <p:nvSpPr>
              <p:cNvPr id="43072" name="Rectangle 64"/>
              <p:cNvSpPr>
                <a:spLocks noChangeArrowheads="1"/>
              </p:cNvSpPr>
              <p:nvPr/>
            </p:nvSpPr>
            <p:spPr bwMode="auto">
              <a:xfrm>
                <a:off x="3704" y="2798"/>
                <a:ext cx="65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latin typeface="Arial" charset="0"/>
                    <a:ea typeface="SimSun" charset="-122"/>
                    <a:cs typeface="SimSun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Preparations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Greetings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Blessing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SimSun" charset="-122"/>
                    <a:cs typeface="SimSun" charset="-122"/>
                  </a:rPr>
                  <a:t>22-25</a:t>
                </a:r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/>
            </p:nvSpPr>
            <p:spPr bwMode="auto">
              <a:xfrm>
                <a:off x="3672" y="2798"/>
                <a:ext cx="715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21" name="Group 66"/>
            <p:cNvGrpSpPr>
              <a:grpSpLocks/>
            </p:cNvGrpSpPr>
            <p:nvPr/>
          </p:nvGrpSpPr>
          <p:grpSpPr bwMode="auto">
            <a:xfrm>
              <a:off x="-70" y="3361"/>
              <a:ext cx="4390" cy="615"/>
              <a:chOff x="0" y="3631"/>
              <a:chExt cx="5901" cy="615"/>
            </a:xfrm>
          </p:grpSpPr>
          <p:sp>
            <p:nvSpPr>
              <p:cNvPr id="43075" name="Rectangle 67"/>
              <p:cNvSpPr>
                <a:spLocks noChangeArrowheads="1"/>
              </p:cNvSpPr>
              <p:nvPr/>
            </p:nvSpPr>
            <p:spPr bwMode="auto">
              <a:xfrm>
                <a:off x="32" y="3628"/>
                <a:ext cx="583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Rome to Colosse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76" name="Rectangle 68"/>
              <p:cNvSpPr>
                <a:spLocks noChangeArrowheads="1"/>
              </p:cNvSpPr>
              <p:nvPr/>
            </p:nvSpPr>
            <p:spPr bwMode="auto">
              <a:xfrm>
                <a:off x="0" y="3628"/>
                <a:ext cx="590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9122" name="Group 69"/>
            <p:cNvGrpSpPr>
              <a:grpSpLocks/>
            </p:cNvGrpSpPr>
            <p:nvPr/>
          </p:nvGrpSpPr>
          <p:grpSpPr bwMode="auto">
            <a:xfrm>
              <a:off x="-70" y="3976"/>
              <a:ext cx="4390" cy="615"/>
              <a:chOff x="0" y="4246"/>
              <a:chExt cx="5901" cy="615"/>
            </a:xfrm>
          </p:grpSpPr>
          <p:sp>
            <p:nvSpPr>
              <p:cNvPr id="43078" name="Rectangle 70"/>
              <p:cNvSpPr>
                <a:spLocks noChangeArrowheads="1"/>
              </p:cNvSpPr>
              <p:nvPr/>
            </p:nvSpPr>
            <p:spPr bwMode="auto">
              <a:xfrm>
                <a:off x="32" y="4246"/>
                <a:ext cx="583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Fall AD 61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43079" name="Rectangle 71"/>
              <p:cNvSpPr>
                <a:spLocks noChangeArrowheads="1"/>
              </p:cNvSpPr>
              <p:nvPr/>
            </p:nvSpPr>
            <p:spPr bwMode="auto">
              <a:xfrm>
                <a:off x="0" y="4246"/>
                <a:ext cx="590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129028" name="Text Box 72"/>
          <p:cNvSpPr txBox="1">
            <a:spLocks noChangeArrowheads="1"/>
          </p:cNvSpPr>
          <p:nvPr/>
        </p:nvSpPr>
        <p:spPr bwMode="auto">
          <a:xfrm>
            <a:off x="8305800" y="152400"/>
            <a:ext cx="6921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245</a:t>
            </a:r>
          </a:p>
        </p:txBody>
      </p:sp>
      <p:grpSp>
        <p:nvGrpSpPr>
          <p:cNvPr id="129029" name="Group 73"/>
          <p:cNvGrpSpPr>
            <a:grpSpLocks/>
          </p:cNvGrpSpPr>
          <p:nvPr/>
        </p:nvGrpSpPr>
        <p:grpSpPr bwMode="auto">
          <a:xfrm>
            <a:off x="76200" y="838200"/>
            <a:ext cx="8991600" cy="6019800"/>
            <a:chOff x="-70" y="-270"/>
            <a:chExt cx="4390" cy="4861"/>
          </a:xfrm>
        </p:grpSpPr>
        <p:grpSp>
          <p:nvGrpSpPr>
            <p:cNvPr id="129031" name="Group 74"/>
            <p:cNvGrpSpPr>
              <a:grpSpLocks/>
            </p:cNvGrpSpPr>
            <p:nvPr/>
          </p:nvGrpSpPr>
          <p:grpSpPr bwMode="auto">
            <a:xfrm>
              <a:off x="-70" y="-270"/>
              <a:ext cx="4389" cy="653"/>
              <a:chOff x="0" y="0"/>
              <a:chExt cx="4389" cy="653"/>
            </a:xfrm>
          </p:grpSpPr>
          <p:sp>
            <p:nvSpPr>
              <p:cNvPr id="129098" name="Rectangle 75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325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Forgive Others and Seek Forgiveness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99" name="Rectangl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9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2" name="Group 77"/>
            <p:cNvGrpSpPr>
              <a:grpSpLocks/>
            </p:cNvGrpSpPr>
            <p:nvPr/>
          </p:nvGrpSpPr>
          <p:grpSpPr bwMode="auto">
            <a:xfrm>
              <a:off x="-70" y="383"/>
              <a:ext cx="916" cy="827"/>
              <a:chOff x="0" y="653"/>
              <a:chExt cx="916" cy="827"/>
            </a:xfrm>
          </p:grpSpPr>
          <p:sp>
            <p:nvSpPr>
              <p:cNvPr id="129096" name="Rectangle 78"/>
              <p:cNvSpPr>
                <a:spLocks noChangeArrowheads="1"/>
              </p:cNvSpPr>
              <p:nvPr/>
            </p:nvSpPr>
            <p:spPr bwMode="auto">
              <a:xfrm>
                <a:off x="32" y="653"/>
                <a:ext cx="85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Greeting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1-3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97" name="Rectangle 79"/>
              <p:cNvSpPr>
                <a:spLocks noChangeArrowheads="1"/>
              </p:cNvSpPr>
              <p:nvPr/>
            </p:nvSpPr>
            <p:spPr bwMode="auto">
              <a:xfrm>
                <a:off x="0" y="653"/>
                <a:ext cx="91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3" name="Group 80"/>
            <p:cNvGrpSpPr>
              <a:grpSpLocks/>
            </p:cNvGrpSpPr>
            <p:nvPr/>
          </p:nvGrpSpPr>
          <p:grpSpPr bwMode="auto">
            <a:xfrm>
              <a:off x="846" y="383"/>
              <a:ext cx="956" cy="827"/>
              <a:chOff x="916" y="653"/>
              <a:chExt cx="956" cy="827"/>
            </a:xfrm>
          </p:grpSpPr>
          <p:sp>
            <p:nvSpPr>
              <p:cNvPr id="129094" name="Rectangle 81"/>
              <p:cNvSpPr>
                <a:spLocks noChangeArrowheads="1"/>
              </p:cNvSpPr>
              <p:nvPr/>
            </p:nvSpPr>
            <p:spPr bwMode="auto">
              <a:xfrm>
                <a:off x="948" y="653"/>
                <a:ext cx="89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 Prayer &amp; Commendation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4-7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95" name="Rectangle 82"/>
              <p:cNvSpPr>
                <a:spLocks noChangeArrowheads="1"/>
              </p:cNvSpPr>
              <p:nvPr/>
            </p:nvSpPr>
            <p:spPr bwMode="auto">
              <a:xfrm>
                <a:off x="916" y="653"/>
                <a:ext cx="9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4" name="Group 83"/>
            <p:cNvGrpSpPr>
              <a:grpSpLocks/>
            </p:cNvGrpSpPr>
            <p:nvPr/>
          </p:nvGrpSpPr>
          <p:grpSpPr bwMode="auto">
            <a:xfrm>
              <a:off x="1802" y="383"/>
              <a:ext cx="1800" cy="827"/>
              <a:chOff x="1872" y="653"/>
              <a:chExt cx="1800" cy="827"/>
            </a:xfrm>
          </p:grpSpPr>
          <p:sp>
            <p:nvSpPr>
              <p:cNvPr id="129092" name="Rectangle 84"/>
              <p:cNvSpPr>
                <a:spLocks noChangeArrowheads="1"/>
              </p:cNvSpPr>
              <p:nvPr/>
            </p:nvSpPr>
            <p:spPr bwMode="auto">
              <a:xfrm>
                <a:off x="1904" y="653"/>
                <a:ext cx="173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Appeal for Onesimus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8-21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93" name="Rectangle 85"/>
              <p:cNvSpPr>
                <a:spLocks noChangeArrowheads="1"/>
              </p:cNvSpPr>
              <p:nvPr/>
            </p:nvSpPr>
            <p:spPr bwMode="auto">
              <a:xfrm>
                <a:off x="1872" y="653"/>
                <a:ext cx="1800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5" name="Group 86"/>
            <p:cNvGrpSpPr>
              <a:grpSpLocks/>
            </p:cNvGrpSpPr>
            <p:nvPr/>
          </p:nvGrpSpPr>
          <p:grpSpPr bwMode="auto">
            <a:xfrm>
              <a:off x="3602" y="383"/>
              <a:ext cx="717" cy="827"/>
              <a:chOff x="3672" y="653"/>
              <a:chExt cx="717" cy="827"/>
            </a:xfrm>
          </p:grpSpPr>
          <p:sp>
            <p:nvSpPr>
              <p:cNvPr id="129090" name="Rectangle 87"/>
              <p:cNvSpPr>
                <a:spLocks noChangeArrowheads="1"/>
              </p:cNvSpPr>
              <p:nvPr/>
            </p:nvSpPr>
            <p:spPr bwMode="auto">
              <a:xfrm>
                <a:off x="3704" y="653"/>
                <a:ext cx="653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0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Conclusion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22-25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91" name="Rectangle 88"/>
              <p:cNvSpPr>
                <a:spLocks noChangeArrowheads="1"/>
              </p:cNvSpPr>
              <p:nvPr/>
            </p:nvSpPr>
            <p:spPr bwMode="auto">
              <a:xfrm>
                <a:off x="3672" y="653"/>
                <a:ext cx="717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6" name="Group 89"/>
            <p:cNvGrpSpPr>
              <a:grpSpLocks/>
            </p:cNvGrpSpPr>
            <p:nvPr/>
          </p:nvGrpSpPr>
          <p:grpSpPr bwMode="auto">
            <a:xfrm>
              <a:off x="-70" y="1210"/>
              <a:ext cx="916" cy="606"/>
              <a:chOff x="0" y="1480"/>
              <a:chExt cx="916" cy="606"/>
            </a:xfrm>
          </p:grpSpPr>
          <p:sp>
            <p:nvSpPr>
              <p:cNvPr id="129088" name="Rectangle 90"/>
              <p:cNvSpPr>
                <a:spLocks noChangeArrowheads="1"/>
              </p:cNvSpPr>
              <p:nvPr/>
            </p:nvSpPr>
            <p:spPr bwMode="auto">
              <a:xfrm>
                <a:off x="32" y="1480"/>
                <a:ext cx="852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Preface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89" name="Rectangle 91"/>
              <p:cNvSpPr>
                <a:spLocks noChangeArrowheads="1"/>
              </p:cNvSpPr>
              <p:nvPr/>
            </p:nvSpPr>
            <p:spPr bwMode="auto">
              <a:xfrm>
                <a:off x="0" y="1480"/>
                <a:ext cx="91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7" name="Group 92"/>
            <p:cNvGrpSpPr>
              <a:grpSpLocks/>
            </p:cNvGrpSpPr>
            <p:nvPr/>
          </p:nvGrpSpPr>
          <p:grpSpPr bwMode="auto">
            <a:xfrm>
              <a:off x="846" y="1210"/>
              <a:ext cx="956" cy="606"/>
              <a:chOff x="916" y="1480"/>
              <a:chExt cx="956" cy="606"/>
            </a:xfrm>
          </p:grpSpPr>
          <p:sp>
            <p:nvSpPr>
              <p:cNvPr id="129086" name="Rectangle 93"/>
              <p:cNvSpPr>
                <a:spLocks noChangeArrowheads="1"/>
              </p:cNvSpPr>
              <p:nvPr/>
            </p:nvSpPr>
            <p:spPr bwMode="auto">
              <a:xfrm>
                <a:off x="948" y="1480"/>
                <a:ext cx="892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Praise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87" name="Rectangle 94"/>
              <p:cNvSpPr>
                <a:spLocks noChangeArrowheads="1"/>
              </p:cNvSpPr>
              <p:nvPr/>
            </p:nvSpPr>
            <p:spPr bwMode="auto">
              <a:xfrm>
                <a:off x="916" y="1480"/>
                <a:ext cx="95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8" name="Group 95"/>
            <p:cNvGrpSpPr>
              <a:grpSpLocks/>
            </p:cNvGrpSpPr>
            <p:nvPr/>
          </p:nvGrpSpPr>
          <p:grpSpPr bwMode="auto">
            <a:xfrm>
              <a:off x="1802" y="1210"/>
              <a:ext cx="1800" cy="606"/>
              <a:chOff x="1872" y="1480"/>
              <a:chExt cx="1800" cy="606"/>
            </a:xfrm>
          </p:grpSpPr>
          <p:sp>
            <p:nvSpPr>
              <p:cNvPr id="129084" name="Rectangle 96"/>
              <p:cNvSpPr>
                <a:spLocks noChangeArrowheads="1"/>
              </p:cNvSpPr>
              <p:nvPr/>
            </p:nvSpPr>
            <p:spPr bwMode="auto">
              <a:xfrm>
                <a:off x="1904" y="1480"/>
                <a:ext cx="173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Petition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85" name="Rectangle 97"/>
              <p:cNvSpPr>
                <a:spLocks noChangeArrowheads="1"/>
              </p:cNvSpPr>
              <p:nvPr/>
            </p:nvSpPr>
            <p:spPr bwMode="auto">
              <a:xfrm>
                <a:off x="1872" y="1480"/>
                <a:ext cx="1800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39" name="Group 98"/>
            <p:cNvGrpSpPr>
              <a:grpSpLocks/>
            </p:cNvGrpSpPr>
            <p:nvPr/>
          </p:nvGrpSpPr>
          <p:grpSpPr bwMode="auto">
            <a:xfrm>
              <a:off x="3602" y="1210"/>
              <a:ext cx="717" cy="606"/>
              <a:chOff x="3672" y="1480"/>
              <a:chExt cx="717" cy="606"/>
            </a:xfrm>
          </p:grpSpPr>
          <p:sp>
            <p:nvSpPr>
              <p:cNvPr id="129082" name="Rectangle 99"/>
              <p:cNvSpPr>
                <a:spLocks noChangeArrowheads="1"/>
              </p:cNvSpPr>
              <p:nvPr/>
            </p:nvSpPr>
            <p:spPr bwMode="auto">
              <a:xfrm>
                <a:off x="3704" y="1480"/>
                <a:ext cx="653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Postscript</a:t>
                </a:r>
                <a:endParaRPr lang="en-US" altLang="zh-CN" sz="24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83" name="Rectangle 100"/>
              <p:cNvSpPr>
                <a:spLocks noChangeArrowheads="1"/>
              </p:cNvSpPr>
              <p:nvPr/>
            </p:nvSpPr>
            <p:spPr bwMode="auto">
              <a:xfrm>
                <a:off x="3672" y="1480"/>
                <a:ext cx="717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0" name="Group 101"/>
            <p:cNvGrpSpPr>
              <a:grpSpLocks/>
            </p:cNvGrpSpPr>
            <p:nvPr/>
          </p:nvGrpSpPr>
          <p:grpSpPr bwMode="auto">
            <a:xfrm>
              <a:off x="-70" y="1816"/>
              <a:ext cx="916" cy="712"/>
              <a:chOff x="0" y="2086"/>
              <a:chExt cx="916" cy="712"/>
            </a:xfrm>
          </p:grpSpPr>
          <p:sp>
            <p:nvSpPr>
              <p:cNvPr id="129080" name="Rectangle 102"/>
              <p:cNvSpPr>
                <a:spLocks noChangeArrowheads="1"/>
              </p:cNvSpPr>
              <p:nvPr/>
            </p:nvSpPr>
            <p:spPr bwMode="auto">
              <a:xfrm>
                <a:off x="32" y="2086"/>
                <a:ext cx="85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People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Concerned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81" name="Rectangle 103"/>
              <p:cNvSpPr>
                <a:spLocks noChangeArrowheads="1"/>
              </p:cNvSpPr>
              <p:nvPr/>
            </p:nvSpPr>
            <p:spPr bwMode="auto">
              <a:xfrm>
                <a:off x="0" y="2086"/>
                <a:ext cx="91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1" name="Group 104"/>
            <p:cNvGrpSpPr>
              <a:grpSpLocks/>
            </p:cNvGrpSpPr>
            <p:nvPr/>
          </p:nvGrpSpPr>
          <p:grpSpPr bwMode="auto">
            <a:xfrm>
              <a:off x="846" y="1816"/>
              <a:ext cx="956" cy="712"/>
              <a:chOff x="916" y="2086"/>
              <a:chExt cx="956" cy="712"/>
            </a:xfrm>
          </p:grpSpPr>
          <p:sp>
            <p:nvSpPr>
              <p:cNvPr id="129078" name="Rectangle 105"/>
              <p:cNvSpPr>
                <a:spLocks noChangeArrowheads="1"/>
              </p:cNvSpPr>
              <p:nvPr/>
            </p:nvSpPr>
            <p:spPr bwMode="auto">
              <a:xfrm>
                <a:off x="948" y="2086"/>
                <a:ext cx="89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Philemon</a:t>
                </a:r>
                <a:r>
                  <a:rPr lang="fr-FR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'</a:t>
                </a: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s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Character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79" name="Rectangle 106"/>
              <p:cNvSpPr>
                <a:spLocks noChangeArrowheads="1"/>
              </p:cNvSpPr>
              <p:nvPr/>
            </p:nvSpPr>
            <p:spPr bwMode="auto">
              <a:xfrm>
                <a:off x="916" y="2086"/>
                <a:ext cx="95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2" name="Group 107"/>
            <p:cNvGrpSpPr>
              <a:grpSpLocks/>
            </p:cNvGrpSpPr>
            <p:nvPr/>
          </p:nvGrpSpPr>
          <p:grpSpPr bwMode="auto">
            <a:xfrm>
              <a:off x="1802" y="1816"/>
              <a:ext cx="1800" cy="712"/>
              <a:chOff x="1872" y="2086"/>
              <a:chExt cx="1800" cy="712"/>
            </a:xfrm>
          </p:grpSpPr>
          <p:sp>
            <p:nvSpPr>
              <p:cNvPr id="129076" name="Rectangle 108"/>
              <p:cNvSpPr>
                <a:spLocks noChangeArrowheads="1"/>
              </p:cNvSpPr>
              <p:nvPr/>
            </p:nvSpPr>
            <p:spPr bwMode="auto">
              <a:xfrm>
                <a:off x="1904" y="2086"/>
                <a:ext cx="17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Onesimus</a:t>
                </a:r>
                <a:r>
                  <a:rPr lang="fr-FR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'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Conversion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77" name="Rectangle 109"/>
              <p:cNvSpPr>
                <a:spLocks noChangeArrowheads="1"/>
              </p:cNvSpPr>
              <p:nvPr/>
            </p:nvSpPr>
            <p:spPr bwMode="auto">
              <a:xfrm>
                <a:off x="1872" y="2086"/>
                <a:ext cx="1800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3" name="Group 110"/>
            <p:cNvGrpSpPr>
              <a:grpSpLocks/>
            </p:cNvGrpSpPr>
            <p:nvPr/>
          </p:nvGrpSpPr>
          <p:grpSpPr bwMode="auto">
            <a:xfrm>
              <a:off x="3602" y="1816"/>
              <a:ext cx="717" cy="712"/>
              <a:chOff x="3672" y="2086"/>
              <a:chExt cx="717" cy="712"/>
            </a:xfrm>
          </p:grpSpPr>
          <p:sp>
            <p:nvSpPr>
              <p:cNvPr id="129074" name="Rectangle 111"/>
              <p:cNvSpPr>
                <a:spLocks noChangeArrowheads="1"/>
              </p:cNvSpPr>
              <p:nvPr/>
            </p:nvSpPr>
            <p:spPr bwMode="auto">
              <a:xfrm>
                <a:off x="3704" y="2086"/>
                <a:ext cx="653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Paul</a:t>
                </a:r>
                <a:r>
                  <a:rPr lang="fr-FR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'</a:t>
                </a: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s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Co-Workers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75" name="Rectangle 112"/>
              <p:cNvSpPr>
                <a:spLocks noChangeArrowheads="1"/>
              </p:cNvSpPr>
              <p:nvPr/>
            </p:nvSpPr>
            <p:spPr bwMode="auto">
              <a:xfrm>
                <a:off x="3672" y="2086"/>
                <a:ext cx="717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4" name="Group 113"/>
            <p:cNvGrpSpPr>
              <a:grpSpLocks/>
            </p:cNvGrpSpPr>
            <p:nvPr/>
          </p:nvGrpSpPr>
          <p:grpSpPr bwMode="auto">
            <a:xfrm>
              <a:off x="-70" y="2528"/>
              <a:ext cx="420" cy="833"/>
              <a:chOff x="0" y="2798"/>
              <a:chExt cx="420" cy="833"/>
            </a:xfrm>
          </p:grpSpPr>
          <p:sp>
            <p:nvSpPr>
              <p:cNvPr id="129072" name="Rectangle 114"/>
              <p:cNvSpPr>
                <a:spLocks noChangeArrowheads="1"/>
              </p:cNvSpPr>
              <p:nvPr/>
            </p:nvSpPr>
            <p:spPr bwMode="auto">
              <a:xfrm>
                <a:off x="32" y="2798"/>
                <a:ext cx="35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Authors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1a-b</a:t>
                </a:r>
              </a:p>
            </p:txBody>
          </p:sp>
          <p:sp>
            <p:nvSpPr>
              <p:cNvPr id="129073" name="Rectangle 115"/>
              <p:cNvSpPr>
                <a:spLocks noChangeArrowheads="1"/>
              </p:cNvSpPr>
              <p:nvPr/>
            </p:nvSpPr>
            <p:spPr bwMode="auto">
              <a:xfrm>
                <a:off x="0" y="2798"/>
                <a:ext cx="420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5" name="Group 116"/>
            <p:cNvGrpSpPr>
              <a:grpSpLocks/>
            </p:cNvGrpSpPr>
            <p:nvPr/>
          </p:nvGrpSpPr>
          <p:grpSpPr bwMode="auto">
            <a:xfrm>
              <a:off x="350" y="2528"/>
              <a:ext cx="496" cy="833"/>
              <a:chOff x="420" y="2798"/>
              <a:chExt cx="496" cy="833"/>
            </a:xfrm>
          </p:grpSpPr>
          <p:sp>
            <p:nvSpPr>
              <p:cNvPr id="129070" name="Rectangle 117"/>
              <p:cNvSpPr>
                <a:spLocks noChangeArrowheads="1"/>
              </p:cNvSpPr>
              <p:nvPr/>
            </p:nvSpPr>
            <p:spPr bwMode="auto">
              <a:xfrm>
                <a:off x="452" y="2798"/>
                <a:ext cx="43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Recipients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1c-3</a:t>
                </a:r>
              </a:p>
            </p:txBody>
          </p:sp>
          <p:sp>
            <p:nvSpPr>
              <p:cNvPr id="129071" name="Rectangle 118"/>
              <p:cNvSpPr>
                <a:spLocks noChangeArrowheads="1"/>
              </p:cNvSpPr>
              <p:nvPr/>
            </p:nvSpPr>
            <p:spPr bwMode="auto">
              <a:xfrm>
                <a:off x="420" y="2798"/>
                <a:ext cx="49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6" name="Group 119"/>
            <p:cNvGrpSpPr>
              <a:grpSpLocks/>
            </p:cNvGrpSpPr>
            <p:nvPr/>
          </p:nvGrpSpPr>
          <p:grpSpPr bwMode="auto">
            <a:xfrm>
              <a:off x="846" y="2528"/>
              <a:ext cx="388" cy="833"/>
              <a:chOff x="916" y="2798"/>
              <a:chExt cx="388" cy="833"/>
            </a:xfrm>
          </p:grpSpPr>
          <p:sp>
            <p:nvSpPr>
              <p:cNvPr id="129068" name="Rectangle 120"/>
              <p:cNvSpPr>
                <a:spLocks noChangeArrowheads="1"/>
              </p:cNvSpPr>
              <p:nvPr/>
            </p:nvSpPr>
            <p:spPr bwMode="auto">
              <a:xfrm>
                <a:off x="948" y="2798"/>
                <a:ext cx="32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Thanks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4-5</a:t>
                </a:r>
              </a:p>
            </p:txBody>
          </p:sp>
          <p:sp>
            <p:nvSpPr>
              <p:cNvPr id="129069" name="Rectangle 121"/>
              <p:cNvSpPr>
                <a:spLocks noChangeArrowheads="1"/>
              </p:cNvSpPr>
              <p:nvPr/>
            </p:nvSpPr>
            <p:spPr bwMode="auto">
              <a:xfrm>
                <a:off x="916" y="2798"/>
                <a:ext cx="38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7" name="Group 122"/>
            <p:cNvGrpSpPr>
              <a:grpSpLocks/>
            </p:cNvGrpSpPr>
            <p:nvPr/>
          </p:nvGrpSpPr>
          <p:grpSpPr bwMode="auto">
            <a:xfrm>
              <a:off x="1234" y="2528"/>
              <a:ext cx="568" cy="833"/>
              <a:chOff x="1304" y="2798"/>
              <a:chExt cx="568" cy="833"/>
            </a:xfrm>
          </p:grpSpPr>
          <p:sp>
            <p:nvSpPr>
              <p:cNvPr id="129066" name="Rectangle 123"/>
              <p:cNvSpPr>
                <a:spLocks noChangeArrowheads="1"/>
              </p:cNvSpPr>
              <p:nvPr/>
            </p:nvSpPr>
            <p:spPr bwMode="auto">
              <a:xfrm>
                <a:off x="1336" y="2798"/>
                <a:ext cx="50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Relationships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6-7</a:t>
                </a:r>
              </a:p>
            </p:txBody>
          </p:sp>
          <p:sp>
            <p:nvSpPr>
              <p:cNvPr id="129067" name="Rectangle 124"/>
              <p:cNvSpPr>
                <a:spLocks noChangeArrowheads="1"/>
              </p:cNvSpPr>
              <p:nvPr/>
            </p:nvSpPr>
            <p:spPr bwMode="auto">
              <a:xfrm>
                <a:off x="1304" y="2798"/>
                <a:ext cx="56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8" name="Group 125"/>
            <p:cNvGrpSpPr>
              <a:grpSpLocks/>
            </p:cNvGrpSpPr>
            <p:nvPr/>
          </p:nvGrpSpPr>
          <p:grpSpPr bwMode="auto">
            <a:xfrm>
              <a:off x="1802" y="2528"/>
              <a:ext cx="460" cy="833"/>
              <a:chOff x="1872" y="2798"/>
              <a:chExt cx="460" cy="833"/>
            </a:xfrm>
          </p:grpSpPr>
          <p:sp>
            <p:nvSpPr>
              <p:cNvPr id="129064" name="Rectangle 126"/>
              <p:cNvSpPr>
                <a:spLocks noChangeArrowheads="1"/>
              </p:cNvSpPr>
              <p:nvPr/>
            </p:nvSpPr>
            <p:spPr bwMode="auto">
              <a:xfrm>
                <a:off x="1904" y="2798"/>
                <a:ext cx="39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General Appeal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8-11</a:t>
                </a:r>
              </a:p>
            </p:txBody>
          </p:sp>
          <p:sp>
            <p:nvSpPr>
              <p:cNvPr id="129065" name="Rectangle 127"/>
              <p:cNvSpPr>
                <a:spLocks noChangeArrowheads="1"/>
              </p:cNvSpPr>
              <p:nvPr/>
            </p:nvSpPr>
            <p:spPr bwMode="auto">
              <a:xfrm>
                <a:off x="1872" y="2798"/>
                <a:ext cx="460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49" name="Group 128"/>
            <p:cNvGrpSpPr>
              <a:grpSpLocks/>
            </p:cNvGrpSpPr>
            <p:nvPr/>
          </p:nvGrpSpPr>
          <p:grpSpPr bwMode="auto">
            <a:xfrm>
              <a:off x="2262" y="2528"/>
              <a:ext cx="722" cy="833"/>
              <a:chOff x="2332" y="2798"/>
              <a:chExt cx="722" cy="833"/>
            </a:xfrm>
          </p:grpSpPr>
          <p:sp>
            <p:nvSpPr>
              <p:cNvPr id="129062" name="Rectangle 129"/>
              <p:cNvSpPr>
                <a:spLocks noChangeArrowheads="1"/>
              </p:cNvSpPr>
              <p:nvPr/>
            </p:nvSpPr>
            <p:spPr bwMode="auto">
              <a:xfrm>
                <a:off x="2364" y="2798"/>
                <a:ext cx="65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Reasons for Return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12-16</a:t>
                </a:r>
              </a:p>
            </p:txBody>
          </p:sp>
          <p:sp>
            <p:nvSpPr>
              <p:cNvPr id="129063" name="Rectangle 130"/>
              <p:cNvSpPr>
                <a:spLocks noChangeArrowheads="1"/>
              </p:cNvSpPr>
              <p:nvPr/>
            </p:nvSpPr>
            <p:spPr bwMode="auto">
              <a:xfrm>
                <a:off x="2332" y="2798"/>
                <a:ext cx="72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50" name="Group 131"/>
            <p:cNvGrpSpPr>
              <a:grpSpLocks/>
            </p:cNvGrpSpPr>
            <p:nvPr/>
          </p:nvGrpSpPr>
          <p:grpSpPr bwMode="auto">
            <a:xfrm>
              <a:off x="2984" y="2528"/>
              <a:ext cx="618" cy="833"/>
              <a:chOff x="3054" y="2798"/>
              <a:chExt cx="618" cy="833"/>
            </a:xfrm>
          </p:grpSpPr>
          <p:sp>
            <p:nvSpPr>
              <p:cNvPr id="129060" name="Rectangle 132"/>
              <p:cNvSpPr>
                <a:spLocks noChangeArrowheads="1"/>
              </p:cNvSpPr>
              <p:nvPr/>
            </p:nvSpPr>
            <p:spPr bwMode="auto">
              <a:xfrm>
                <a:off x="3086" y="2798"/>
                <a:ext cx="55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Specific Appeal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17-21</a:t>
                </a:r>
              </a:p>
            </p:txBody>
          </p:sp>
          <p:sp>
            <p:nvSpPr>
              <p:cNvPr id="129061" name="Rectangle 133"/>
              <p:cNvSpPr>
                <a:spLocks noChangeArrowheads="1"/>
              </p:cNvSpPr>
              <p:nvPr/>
            </p:nvSpPr>
            <p:spPr bwMode="auto">
              <a:xfrm>
                <a:off x="3054" y="2798"/>
                <a:ext cx="61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51" name="Group 134"/>
            <p:cNvGrpSpPr>
              <a:grpSpLocks/>
            </p:cNvGrpSpPr>
            <p:nvPr/>
          </p:nvGrpSpPr>
          <p:grpSpPr bwMode="auto">
            <a:xfrm>
              <a:off x="3602" y="2528"/>
              <a:ext cx="716" cy="833"/>
              <a:chOff x="3672" y="2798"/>
              <a:chExt cx="716" cy="833"/>
            </a:xfrm>
          </p:grpSpPr>
          <p:sp>
            <p:nvSpPr>
              <p:cNvPr id="129058" name="Rectangle 135"/>
              <p:cNvSpPr>
                <a:spLocks noChangeArrowheads="1"/>
              </p:cNvSpPr>
              <p:nvPr/>
            </p:nvSpPr>
            <p:spPr bwMode="auto">
              <a:xfrm>
                <a:off x="3704" y="2798"/>
                <a:ext cx="65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</a:t>
                </a: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Preparations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Greetings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Blessing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>
                    <a:solidFill>
                      <a:srgbClr val="FFFFFF"/>
                    </a:solidFill>
                    <a:latin typeface="Arial Narrow" charset="0"/>
                    <a:ea typeface="SimSun" charset="0"/>
                    <a:cs typeface="SimSun" charset="0"/>
                  </a:rPr>
                  <a:t>22-25</a:t>
                </a:r>
              </a:p>
            </p:txBody>
          </p:sp>
          <p:sp>
            <p:nvSpPr>
              <p:cNvPr id="129059" name="Rectangle 136"/>
              <p:cNvSpPr>
                <a:spLocks noChangeArrowheads="1"/>
              </p:cNvSpPr>
              <p:nvPr/>
            </p:nvSpPr>
            <p:spPr bwMode="auto">
              <a:xfrm>
                <a:off x="3672" y="2798"/>
                <a:ext cx="71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52" name="Group 137"/>
            <p:cNvGrpSpPr>
              <a:grpSpLocks/>
            </p:cNvGrpSpPr>
            <p:nvPr/>
          </p:nvGrpSpPr>
          <p:grpSpPr bwMode="auto">
            <a:xfrm>
              <a:off x="-70" y="3361"/>
              <a:ext cx="4390" cy="615"/>
              <a:chOff x="0" y="3631"/>
              <a:chExt cx="5901" cy="615"/>
            </a:xfrm>
          </p:grpSpPr>
          <p:sp>
            <p:nvSpPr>
              <p:cNvPr id="129056" name="Rectangle 138"/>
              <p:cNvSpPr>
                <a:spLocks noChangeArrowheads="1"/>
              </p:cNvSpPr>
              <p:nvPr/>
            </p:nvSpPr>
            <p:spPr bwMode="auto">
              <a:xfrm>
                <a:off x="32" y="3631"/>
                <a:ext cx="5837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Rome to Colosse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57" name="Rectangle 139"/>
              <p:cNvSpPr>
                <a:spLocks noChangeArrowheads="1"/>
              </p:cNvSpPr>
              <p:nvPr/>
            </p:nvSpPr>
            <p:spPr bwMode="auto">
              <a:xfrm>
                <a:off x="0" y="3631"/>
                <a:ext cx="5901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9053" name="Group 140"/>
            <p:cNvGrpSpPr>
              <a:grpSpLocks/>
            </p:cNvGrpSpPr>
            <p:nvPr/>
          </p:nvGrpSpPr>
          <p:grpSpPr bwMode="auto">
            <a:xfrm>
              <a:off x="-70" y="3976"/>
              <a:ext cx="4390" cy="615"/>
              <a:chOff x="0" y="4246"/>
              <a:chExt cx="5901" cy="615"/>
            </a:xfrm>
          </p:grpSpPr>
          <p:sp>
            <p:nvSpPr>
              <p:cNvPr id="129054" name="Rectangle 141"/>
              <p:cNvSpPr>
                <a:spLocks noChangeArrowheads="1"/>
              </p:cNvSpPr>
              <p:nvPr/>
            </p:nvSpPr>
            <p:spPr bwMode="auto">
              <a:xfrm>
                <a:off x="32" y="4246"/>
                <a:ext cx="5837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FFFFFF"/>
                    </a:solidFill>
                    <a:latin typeface="Arial" charset="0"/>
                    <a:ea typeface="SimSun" charset="0"/>
                    <a:cs typeface="SimSun" charset="0"/>
                  </a:rPr>
                  <a:t> Fall AD 61</a:t>
                </a:r>
                <a:endParaRPr lang="en-US" altLang="zh-CN" sz="2400">
                  <a:solidFill>
                    <a:srgbClr val="FFFFFF"/>
                  </a:solidFill>
                  <a:latin typeface="Arial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29055" name="Rectangle 142"/>
              <p:cNvSpPr>
                <a:spLocks noChangeArrowheads="1"/>
              </p:cNvSpPr>
              <p:nvPr/>
            </p:nvSpPr>
            <p:spPr bwMode="auto">
              <a:xfrm>
                <a:off x="0" y="4246"/>
                <a:ext cx="5901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29030" name="WordArt 143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274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720" normalizeH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Philemon</a:t>
            </a:r>
          </a:p>
        </p:txBody>
      </p:sp>
    </p:spTree>
    <p:extLst>
      <p:ext uri="{BB962C8B-B14F-4D97-AF65-F5344CB8AC3E}">
        <p14:creationId xmlns:p14="http://schemas.microsoft.com/office/powerpoint/2010/main" val="2443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-26988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. Summary Statement 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8915400" cy="2678113"/>
          </a:xfrm>
          <a:prstGeom prst="rect">
            <a:avLst/>
          </a:prstGeom>
          <a:solidFill>
            <a:srgbClr val="800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Paul requests the Christian slave owner, Philemon, to forgive his runaway but repentant slave,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Onesimus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rPr>
              <a:t>, whom Paul led to Christ and sent back to Philemon to be received as a Christian brother and to teach forgiveness.</a:t>
            </a: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245</a:t>
            </a:r>
          </a:p>
        </p:txBody>
      </p:sp>
    </p:spTree>
    <p:extLst>
      <p:ext uri="{BB962C8B-B14F-4D97-AF65-F5344CB8AC3E}">
        <p14:creationId xmlns:p14="http://schemas.microsoft.com/office/powerpoint/2010/main" val="29541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• Application •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915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3763" indent="-893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With whom do you best relate to now?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Verdana" charset="0"/>
                <a:cs typeface="Arial" charset="0"/>
              </a:rPr>
              <a:t>Philemon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Verdana" charset="0"/>
                <a:cs typeface="Arial" charset="0"/>
              </a:rPr>
              <a:t>Onesimus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Verdana" charset="0"/>
                <a:cs typeface="Arial" charset="0"/>
              </a:rPr>
              <a:t>Paul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Verdana" charset="0"/>
                <a:cs typeface="Arial" charset="0"/>
              </a:rPr>
              <a:t>The Church</a:t>
            </a:r>
          </a:p>
        </p:txBody>
      </p:sp>
      <p:grpSp>
        <p:nvGrpSpPr>
          <p:cNvPr id="134147" name="Group 4"/>
          <p:cNvGrpSpPr>
            <a:grpSpLocks noChangeAspect="1"/>
          </p:cNvGrpSpPr>
          <p:nvPr/>
        </p:nvGrpSpPr>
        <p:grpSpPr bwMode="auto">
          <a:xfrm>
            <a:off x="4191000" y="2670175"/>
            <a:ext cx="3962400" cy="3502025"/>
            <a:chOff x="2640" y="1728"/>
            <a:chExt cx="2496" cy="2206"/>
          </a:xfrm>
        </p:grpSpPr>
        <p:sp>
          <p:nvSpPr>
            <p:cNvPr id="1341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40" y="1728"/>
              <a:ext cx="2496" cy="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2640" y="1728"/>
              <a:ext cx="1368" cy="2202"/>
              <a:chOff x="2640" y="1728"/>
              <a:chExt cx="1368" cy="2202"/>
            </a:xfrm>
          </p:grpSpPr>
          <p:sp>
            <p:nvSpPr>
              <p:cNvPr id="134159" name="Freeform 7"/>
              <p:cNvSpPr>
                <a:spLocks/>
              </p:cNvSpPr>
              <p:nvPr/>
            </p:nvSpPr>
            <p:spPr bwMode="auto">
              <a:xfrm>
                <a:off x="2735" y="2317"/>
                <a:ext cx="214" cy="1507"/>
              </a:xfrm>
              <a:custGeom>
                <a:avLst/>
                <a:gdLst>
                  <a:gd name="T0" fmla="*/ 1 w 430"/>
                  <a:gd name="T1" fmla="*/ 0 h 3014"/>
                  <a:gd name="T2" fmla="*/ 1 w 430"/>
                  <a:gd name="T3" fmla="*/ 6 h 3014"/>
                  <a:gd name="T4" fmla="*/ 1 w 430"/>
                  <a:gd name="T5" fmla="*/ 13 h 3014"/>
                  <a:gd name="T6" fmla="*/ 0 w 430"/>
                  <a:gd name="T7" fmla="*/ 19 h 3014"/>
                  <a:gd name="T8" fmla="*/ 0 w 430"/>
                  <a:gd name="T9" fmla="*/ 23 h 3014"/>
                  <a:gd name="T10" fmla="*/ 0 w 430"/>
                  <a:gd name="T11" fmla="*/ 24 h 3014"/>
                  <a:gd name="T12" fmla="*/ 1 w 430"/>
                  <a:gd name="T13" fmla="*/ 24 h 3014"/>
                  <a:gd name="T14" fmla="*/ 2 w 430"/>
                  <a:gd name="T15" fmla="*/ 24 h 3014"/>
                  <a:gd name="T16" fmla="*/ 2 w 430"/>
                  <a:gd name="T17" fmla="*/ 18 h 3014"/>
                  <a:gd name="T18" fmla="*/ 2 w 430"/>
                  <a:gd name="T19" fmla="*/ 13 h 3014"/>
                  <a:gd name="T20" fmla="*/ 3 w 430"/>
                  <a:gd name="T21" fmla="*/ 8 h 3014"/>
                  <a:gd name="T22" fmla="*/ 3 w 430"/>
                  <a:gd name="T23" fmla="*/ 6 h 3014"/>
                  <a:gd name="T24" fmla="*/ 2 w 430"/>
                  <a:gd name="T25" fmla="*/ 4 h 3014"/>
                  <a:gd name="T26" fmla="*/ 2 w 430"/>
                  <a:gd name="T27" fmla="*/ 10 h 3014"/>
                  <a:gd name="T28" fmla="*/ 1 w 430"/>
                  <a:gd name="T29" fmla="*/ 14 h 3014"/>
                  <a:gd name="T30" fmla="*/ 1 w 430"/>
                  <a:gd name="T31" fmla="*/ 19 h 3014"/>
                  <a:gd name="T32" fmla="*/ 1 w 430"/>
                  <a:gd name="T33" fmla="*/ 23 h 3014"/>
                  <a:gd name="T34" fmla="*/ 1 w 430"/>
                  <a:gd name="T35" fmla="*/ 24 h 3014"/>
                  <a:gd name="T36" fmla="*/ 1 w 430"/>
                  <a:gd name="T37" fmla="*/ 24 h 3014"/>
                  <a:gd name="T38" fmla="*/ 0 w 430"/>
                  <a:gd name="T39" fmla="*/ 23 h 3014"/>
                  <a:gd name="T40" fmla="*/ 0 w 430"/>
                  <a:gd name="T41" fmla="*/ 20 h 3014"/>
                  <a:gd name="T42" fmla="*/ 1 w 430"/>
                  <a:gd name="T43" fmla="*/ 15 h 3014"/>
                  <a:gd name="T44" fmla="*/ 1 w 430"/>
                  <a:gd name="T45" fmla="*/ 13 h 3014"/>
                  <a:gd name="T46" fmla="*/ 1 w 430"/>
                  <a:gd name="T47" fmla="*/ 9 h 3014"/>
                  <a:gd name="T48" fmla="*/ 2 w 430"/>
                  <a:gd name="T49" fmla="*/ 6 h 3014"/>
                  <a:gd name="T50" fmla="*/ 2 w 430"/>
                  <a:gd name="T51" fmla="*/ 3 h 3014"/>
                  <a:gd name="T52" fmla="*/ 1 w 430"/>
                  <a:gd name="T53" fmla="*/ 1 h 3014"/>
                  <a:gd name="T54" fmla="*/ 1 w 430"/>
                  <a:gd name="T55" fmla="*/ 0 h 3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30"/>
                  <a:gd name="T85" fmla="*/ 0 h 3014"/>
                  <a:gd name="T86" fmla="*/ 430 w 430"/>
                  <a:gd name="T87" fmla="*/ 3014 h 301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30" h="3014">
                    <a:moveTo>
                      <a:pt x="230" y="0"/>
                    </a:moveTo>
                    <a:lnTo>
                      <a:pt x="241" y="676"/>
                    </a:lnTo>
                    <a:lnTo>
                      <a:pt x="175" y="1573"/>
                    </a:lnTo>
                    <a:lnTo>
                      <a:pt x="87" y="2315"/>
                    </a:lnTo>
                    <a:lnTo>
                      <a:pt x="0" y="2924"/>
                    </a:lnTo>
                    <a:lnTo>
                      <a:pt x="77" y="2980"/>
                    </a:lnTo>
                    <a:lnTo>
                      <a:pt x="230" y="3014"/>
                    </a:lnTo>
                    <a:lnTo>
                      <a:pt x="309" y="2957"/>
                    </a:lnTo>
                    <a:lnTo>
                      <a:pt x="296" y="2293"/>
                    </a:lnTo>
                    <a:lnTo>
                      <a:pt x="330" y="1562"/>
                    </a:lnTo>
                    <a:lnTo>
                      <a:pt x="385" y="931"/>
                    </a:lnTo>
                    <a:lnTo>
                      <a:pt x="430" y="731"/>
                    </a:lnTo>
                    <a:lnTo>
                      <a:pt x="375" y="488"/>
                    </a:lnTo>
                    <a:lnTo>
                      <a:pt x="296" y="1196"/>
                    </a:lnTo>
                    <a:lnTo>
                      <a:pt x="253" y="1739"/>
                    </a:lnTo>
                    <a:lnTo>
                      <a:pt x="230" y="2393"/>
                    </a:lnTo>
                    <a:lnTo>
                      <a:pt x="253" y="2924"/>
                    </a:lnTo>
                    <a:lnTo>
                      <a:pt x="209" y="2957"/>
                    </a:lnTo>
                    <a:lnTo>
                      <a:pt x="132" y="2946"/>
                    </a:lnTo>
                    <a:lnTo>
                      <a:pt x="66" y="2880"/>
                    </a:lnTo>
                    <a:lnTo>
                      <a:pt x="120" y="2448"/>
                    </a:lnTo>
                    <a:lnTo>
                      <a:pt x="187" y="1917"/>
                    </a:lnTo>
                    <a:lnTo>
                      <a:pt x="219" y="1562"/>
                    </a:lnTo>
                    <a:lnTo>
                      <a:pt x="253" y="1097"/>
                    </a:lnTo>
                    <a:lnTo>
                      <a:pt x="296" y="654"/>
                    </a:lnTo>
                    <a:lnTo>
                      <a:pt x="296" y="289"/>
                    </a:lnTo>
                    <a:lnTo>
                      <a:pt x="230" y="4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0" name="Freeform 8"/>
              <p:cNvSpPr>
                <a:spLocks/>
              </p:cNvSpPr>
              <p:nvPr/>
            </p:nvSpPr>
            <p:spPr bwMode="auto">
              <a:xfrm>
                <a:off x="2640" y="1728"/>
                <a:ext cx="1368" cy="2202"/>
              </a:xfrm>
              <a:custGeom>
                <a:avLst/>
                <a:gdLst>
                  <a:gd name="T0" fmla="*/ 2 w 2736"/>
                  <a:gd name="T1" fmla="*/ 1 h 4405"/>
                  <a:gd name="T2" fmla="*/ 5 w 2736"/>
                  <a:gd name="T3" fmla="*/ 1 h 4405"/>
                  <a:gd name="T4" fmla="*/ 8 w 2736"/>
                  <a:gd name="T5" fmla="*/ 1 h 4405"/>
                  <a:gd name="T6" fmla="*/ 12 w 2736"/>
                  <a:gd name="T7" fmla="*/ 0 h 4405"/>
                  <a:gd name="T8" fmla="*/ 13 w 2736"/>
                  <a:gd name="T9" fmla="*/ 0 h 4405"/>
                  <a:gd name="T10" fmla="*/ 15 w 2736"/>
                  <a:gd name="T11" fmla="*/ 5 h 4405"/>
                  <a:gd name="T12" fmla="*/ 16 w 2736"/>
                  <a:gd name="T13" fmla="*/ 11 h 4405"/>
                  <a:gd name="T14" fmla="*/ 17 w 2736"/>
                  <a:gd name="T15" fmla="*/ 15 h 4405"/>
                  <a:gd name="T16" fmla="*/ 19 w 2736"/>
                  <a:gd name="T17" fmla="*/ 23 h 4405"/>
                  <a:gd name="T18" fmla="*/ 22 w 2736"/>
                  <a:gd name="T19" fmla="*/ 30 h 4405"/>
                  <a:gd name="T20" fmla="*/ 22 w 2736"/>
                  <a:gd name="T21" fmla="*/ 31 h 4405"/>
                  <a:gd name="T22" fmla="*/ 22 w 2736"/>
                  <a:gd name="T23" fmla="*/ 31 h 4405"/>
                  <a:gd name="T24" fmla="*/ 20 w 2736"/>
                  <a:gd name="T25" fmla="*/ 31 h 4405"/>
                  <a:gd name="T26" fmla="*/ 17 w 2736"/>
                  <a:gd name="T27" fmla="*/ 32 h 4405"/>
                  <a:gd name="T28" fmla="*/ 14 w 2736"/>
                  <a:gd name="T29" fmla="*/ 33 h 4405"/>
                  <a:gd name="T30" fmla="*/ 11 w 2736"/>
                  <a:gd name="T31" fmla="*/ 34 h 4405"/>
                  <a:gd name="T32" fmla="*/ 10 w 2736"/>
                  <a:gd name="T33" fmla="*/ 34 h 4405"/>
                  <a:gd name="T34" fmla="*/ 10 w 2736"/>
                  <a:gd name="T35" fmla="*/ 33 h 4405"/>
                  <a:gd name="T36" fmla="*/ 8 w 2736"/>
                  <a:gd name="T37" fmla="*/ 27 h 4405"/>
                  <a:gd name="T38" fmla="*/ 7 w 2736"/>
                  <a:gd name="T39" fmla="*/ 21 h 4405"/>
                  <a:gd name="T40" fmla="*/ 5 w 2736"/>
                  <a:gd name="T41" fmla="*/ 16 h 4405"/>
                  <a:gd name="T42" fmla="*/ 4 w 2736"/>
                  <a:gd name="T43" fmla="*/ 11 h 4405"/>
                  <a:gd name="T44" fmla="*/ 3 w 2736"/>
                  <a:gd name="T45" fmla="*/ 7 h 4405"/>
                  <a:gd name="T46" fmla="*/ 2 w 2736"/>
                  <a:gd name="T47" fmla="*/ 4 h 4405"/>
                  <a:gd name="T48" fmla="*/ 0 w 2736"/>
                  <a:gd name="T49" fmla="*/ 1 h 4405"/>
                  <a:gd name="T50" fmla="*/ 2 w 2736"/>
                  <a:gd name="T51" fmla="*/ 1 h 4405"/>
                  <a:gd name="T52" fmla="*/ 2 w 2736"/>
                  <a:gd name="T53" fmla="*/ 4 h 4405"/>
                  <a:gd name="T54" fmla="*/ 3 w 2736"/>
                  <a:gd name="T55" fmla="*/ 7 h 4405"/>
                  <a:gd name="T56" fmla="*/ 5 w 2736"/>
                  <a:gd name="T57" fmla="*/ 11 h 4405"/>
                  <a:gd name="T58" fmla="*/ 6 w 2736"/>
                  <a:gd name="T59" fmla="*/ 18 h 4405"/>
                  <a:gd name="T60" fmla="*/ 8 w 2736"/>
                  <a:gd name="T61" fmla="*/ 23 h 4405"/>
                  <a:gd name="T62" fmla="*/ 9 w 2736"/>
                  <a:gd name="T63" fmla="*/ 27 h 4405"/>
                  <a:gd name="T64" fmla="*/ 10 w 2736"/>
                  <a:gd name="T65" fmla="*/ 29 h 4405"/>
                  <a:gd name="T66" fmla="*/ 11 w 2736"/>
                  <a:gd name="T67" fmla="*/ 32 h 4405"/>
                  <a:gd name="T68" fmla="*/ 11 w 2736"/>
                  <a:gd name="T69" fmla="*/ 33 h 4405"/>
                  <a:gd name="T70" fmla="*/ 12 w 2736"/>
                  <a:gd name="T71" fmla="*/ 33 h 4405"/>
                  <a:gd name="T72" fmla="*/ 13 w 2736"/>
                  <a:gd name="T73" fmla="*/ 33 h 4405"/>
                  <a:gd name="T74" fmla="*/ 16 w 2736"/>
                  <a:gd name="T75" fmla="*/ 32 h 4405"/>
                  <a:gd name="T76" fmla="*/ 19 w 2736"/>
                  <a:gd name="T77" fmla="*/ 31 h 4405"/>
                  <a:gd name="T78" fmla="*/ 21 w 2736"/>
                  <a:gd name="T79" fmla="*/ 30 h 4405"/>
                  <a:gd name="T80" fmla="*/ 21 w 2736"/>
                  <a:gd name="T81" fmla="*/ 30 h 4405"/>
                  <a:gd name="T82" fmla="*/ 20 w 2736"/>
                  <a:gd name="T83" fmla="*/ 28 h 4405"/>
                  <a:gd name="T84" fmla="*/ 19 w 2736"/>
                  <a:gd name="T85" fmla="*/ 23 h 4405"/>
                  <a:gd name="T86" fmla="*/ 18 w 2736"/>
                  <a:gd name="T87" fmla="*/ 18 h 4405"/>
                  <a:gd name="T88" fmla="*/ 16 w 2736"/>
                  <a:gd name="T89" fmla="*/ 13 h 4405"/>
                  <a:gd name="T90" fmla="*/ 15 w 2736"/>
                  <a:gd name="T91" fmla="*/ 9 h 4405"/>
                  <a:gd name="T92" fmla="*/ 15 w 2736"/>
                  <a:gd name="T93" fmla="*/ 7 h 4405"/>
                  <a:gd name="T94" fmla="*/ 13 w 2736"/>
                  <a:gd name="T95" fmla="*/ 2 h 4405"/>
                  <a:gd name="T96" fmla="*/ 13 w 2736"/>
                  <a:gd name="T97" fmla="*/ 1 h 4405"/>
                  <a:gd name="T98" fmla="*/ 12 w 2736"/>
                  <a:gd name="T99" fmla="*/ 1 h 4405"/>
                  <a:gd name="T100" fmla="*/ 11 w 2736"/>
                  <a:gd name="T101" fmla="*/ 1 h 4405"/>
                  <a:gd name="T102" fmla="*/ 9 w 2736"/>
                  <a:gd name="T103" fmla="*/ 1 h 4405"/>
                  <a:gd name="T104" fmla="*/ 6 w 2736"/>
                  <a:gd name="T105" fmla="*/ 1 h 4405"/>
                  <a:gd name="T106" fmla="*/ 4 w 2736"/>
                  <a:gd name="T107" fmla="*/ 2 h 4405"/>
                  <a:gd name="T108" fmla="*/ 2 w 2736"/>
                  <a:gd name="T109" fmla="*/ 2 h 4405"/>
                  <a:gd name="T110" fmla="*/ 2 w 2736"/>
                  <a:gd name="T111" fmla="*/ 1 h 44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36"/>
                  <a:gd name="T169" fmla="*/ 0 h 4405"/>
                  <a:gd name="T170" fmla="*/ 2736 w 2736"/>
                  <a:gd name="T171" fmla="*/ 4405 h 44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36" h="4405">
                    <a:moveTo>
                      <a:pt x="144" y="232"/>
                    </a:moveTo>
                    <a:lnTo>
                      <a:pt x="597" y="200"/>
                    </a:lnTo>
                    <a:lnTo>
                      <a:pt x="1008" y="132"/>
                    </a:lnTo>
                    <a:lnTo>
                      <a:pt x="1462" y="45"/>
                    </a:lnTo>
                    <a:lnTo>
                      <a:pt x="1650" y="0"/>
                    </a:lnTo>
                    <a:lnTo>
                      <a:pt x="1794" y="663"/>
                    </a:lnTo>
                    <a:lnTo>
                      <a:pt x="1983" y="1416"/>
                    </a:lnTo>
                    <a:lnTo>
                      <a:pt x="2160" y="2026"/>
                    </a:lnTo>
                    <a:lnTo>
                      <a:pt x="2426" y="3032"/>
                    </a:lnTo>
                    <a:lnTo>
                      <a:pt x="2702" y="3929"/>
                    </a:lnTo>
                    <a:lnTo>
                      <a:pt x="2736" y="4039"/>
                    </a:lnTo>
                    <a:lnTo>
                      <a:pt x="2691" y="4073"/>
                    </a:lnTo>
                    <a:lnTo>
                      <a:pt x="2459" y="4084"/>
                    </a:lnTo>
                    <a:lnTo>
                      <a:pt x="2094" y="4161"/>
                    </a:lnTo>
                    <a:lnTo>
                      <a:pt x="1739" y="4294"/>
                    </a:lnTo>
                    <a:lnTo>
                      <a:pt x="1384" y="4405"/>
                    </a:lnTo>
                    <a:lnTo>
                      <a:pt x="1273" y="4394"/>
                    </a:lnTo>
                    <a:lnTo>
                      <a:pt x="1229" y="4294"/>
                    </a:lnTo>
                    <a:lnTo>
                      <a:pt x="1018" y="3497"/>
                    </a:lnTo>
                    <a:lnTo>
                      <a:pt x="787" y="2711"/>
                    </a:lnTo>
                    <a:lnTo>
                      <a:pt x="621" y="2058"/>
                    </a:lnTo>
                    <a:lnTo>
                      <a:pt x="465" y="1461"/>
                    </a:lnTo>
                    <a:lnTo>
                      <a:pt x="276" y="929"/>
                    </a:lnTo>
                    <a:lnTo>
                      <a:pt x="144" y="576"/>
                    </a:lnTo>
                    <a:lnTo>
                      <a:pt x="0" y="244"/>
                    </a:lnTo>
                    <a:lnTo>
                      <a:pt x="144" y="244"/>
                    </a:lnTo>
                    <a:lnTo>
                      <a:pt x="232" y="587"/>
                    </a:lnTo>
                    <a:lnTo>
                      <a:pt x="376" y="1008"/>
                    </a:lnTo>
                    <a:lnTo>
                      <a:pt x="542" y="1471"/>
                    </a:lnTo>
                    <a:lnTo>
                      <a:pt x="765" y="2347"/>
                    </a:lnTo>
                    <a:lnTo>
                      <a:pt x="963" y="3055"/>
                    </a:lnTo>
                    <a:lnTo>
                      <a:pt x="1097" y="3463"/>
                    </a:lnTo>
                    <a:lnTo>
                      <a:pt x="1174" y="3752"/>
                    </a:lnTo>
                    <a:lnTo>
                      <a:pt x="1297" y="4105"/>
                    </a:lnTo>
                    <a:lnTo>
                      <a:pt x="1384" y="4294"/>
                    </a:lnTo>
                    <a:lnTo>
                      <a:pt x="1429" y="4305"/>
                    </a:lnTo>
                    <a:lnTo>
                      <a:pt x="1639" y="4284"/>
                    </a:lnTo>
                    <a:lnTo>
                      <a:pt x="1971" y="4139"/>
                    </a:lnTo>
                    <a:lnTo>
                      <a:pt x="2315" y="4029"/>
                    </a:lnTo>
                    <a:lnTo>
                      <a:pt x="2570" y="3952"/>
                    </a:lnTo>
                    <a:lnTo>
                      <a:pt x="2591" y="3897"/>
                    </a:lnTo>
                    <a:lnTo>
                      <a:pt x="2525" y="3618"/>
                    </a:lnTo>
                    <a:lnTo>
                      <a:pt x="2360" y="3044"/>
                    </a:lnTo>
                    <a:lnTo>
                      <a:pt x="2181" y="2413"/>
                    </a:lnTo>
                    <a:lnTo>
                      <a:pt x="2005" y="1760"/>
                    </a:lnTo>
                    <a:lnTo>
                      <a:pt x="1873" y="1261"/>
                    </a:lnTo>
                    <a:lnTo>
                      <a:pt x="1794" y="908"/>
                    </a:lnTo>
                    <a:lnTo>
                      <a:pt x="1639" y="310"/>
                    </a:lnTo>
                    <a:lnTo>
                      <a:pt x="1594" y="166"/>
                    </a:lnTo>
                    <a:lnTo>
                      <a:pt x="1507" y="155"/>
                    </a:lnTo>
                    <a:lnTo>
                      <a:pt x="1329" y="155"/>
                    </a:lnTo>
                    <a:lnTo>
                      <a:pt x="1063" y="189"/>
                    </a:lnTo>
                    <a:lnTo>
                      <a:pt x="687" y="244"/>
                    </a:lnTo>
                    <a:lnTo>
                      <a:pt x="400" y="287"/>
                    </a:lnTo>
                    <a:lnTo>
                      <a:pt x="177" y="310"/>
                    </a:lnTo>
                    <a:lnTo>
                      <a:pt x="144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1" name="Freeform 9"/>
              <p:cNvSpPr>
                <a:spLocks/>
              </p:cNvSpPr>
              <p:nvPr/>
            </p:nvSpPr>
            <p:spPr bwMode="auto">
              <a:xfrm>
                <a:off x="2788" y="1883"/>
                <a:ext cx="1084" cy="1953"/>
              </a:xfrm>
              <a:custGeom>
                <a:avLst/>
                <a:gdLst>
                  <a:gd name="T0" fmla="*/ 0 w 2169"/>
                  <a:gd name="T1" fmla="*/ 1 h 3906"/>
                  <a:gd name="T2" fmla="*/ 3 w 2169"/>
                  <a:gd name="T3" fmla="*/ 1 h 3906"/>
                  <a:gd name="T4" fmla="*/ 5 w 2169"/>
                  <a:gd name="T5" fmla="*/ 1 h 3906"/>
                  <a:gd name="T6" fmla="*/ 8 w 2169"/>
                  <a:gd name="T7" fmla="*/ 1 h 3906"/>
                  <a:gd name="T8" fmla="*/ 9 w 2169"/>
                  <a:gd name="T9" fmla="*/ 0 h 3906"/>
                  <a:gd name="T10" fmla="*/ 10 w 2169"/>
                  <a:gd name="T11" fmla="*/ 4 h 3906"/>
                  <a:gd name="T12" fmla="*/ 11 w 2169"/>
                  <a:gd name="T13" fmla="*/ 10 h 3906"/>
                  <a:gd name="T14" fmla="*/ 13 w 2169"/>
                  <a:gd name="T15" fmla="*/ 14 h 3906"/>
                  <a:gd name="T16" fmla="*/ 15 w 2169"/>
                  <a:gd name="T17" fmla="*/ 21 h 3906"/>
                  <a:gd name="T18" fmla="*/ 16 w 2169"/>
                  <a:gd name="T19" fmla="*/ 27 h 3906"/>
                  <a:gd name="T20" fmla="*/ 16 w 2169"/>
                  <a:gd name="T21" fmla="*/ 28 h 3906"/>
                  <a:gd name="T22" fmla="*/ 16 w 2169"/>
                  <a:gd name="T23" fmla="*/ 29 h 3906"/>
                  <a:gd name="T24" fmla="*/ 15 w 2169"/>
                  <a:gd name="T25" fmla="*/ 29 h 3906"/>
                  <a:gd name="T26" fmla="*/ 13 w 2169"/>
                  <a:gd name="T27" fmla="*/ 29 h 3906"/>
                  <a:gd name="T28" fmla="*/ 11 w 2169"/>
                  <a:gd name="T29" fmla="*/ 30 h 3906"/>
                  <a:gd name="T30" fmla="*/ 10 w 2169"/>
                  <a:gd name="T31" fmla="*/ 31 h 3906"/>
                  <a:gd name="T32" fmla="*/ 9 w 2169"/>
                  <a:gd name="T33" fmla="*/ 31 h 3906"/>
                  <a:gd name="T34" fmla="*/ 8 w 2169"/>
                  <a:gd name="T35" fmla="*/ 31 h 3906"/>
                  <a:gd name="T36" fmla="*/ 7 w 2169"/>
                  <a:gd name="T37" fmla="*/ 25 h 3906"/>
                  <a:gd name="T38" fmla="*/ 5 w 2169"/>
                  <a:gd name="T39" fmla="*/ 19 h 3906"/>
                  <a:gd name="T40" fmla="*/ 4 w 2169"/>
                  <a:gd name="T41" fmla="*/ 15 h 3906"/>
                  <a:gd name="T42" fmla="*/ 3 w 2169"/>
                  <a:gd name="T43" fmla="*/ 10 h 3906"/>
                  <a:gd name="T44" fmla="*/ 1 w 2169"/>
                  <a:gd name="T45" fmla="*/ 7 h 3906"/>
                  <a:gd name="T46" fmla="*/ 0 w 2169"/>
                  <a:gd name="T47" fmla="*/ 4 h 3906"/>
                  <a:gd name="T48" fmla="*/ 0 w 2169"/>
                  <a:gd name="T49" fmla="*/ 2 h 3906"/>
                  <a:gd name="T50" fmla="*/ 0 w 2169"/>
                  <a:gd name="T51" fmla="*/ 1 h 3906"/>
                  <a:gd name="T52" fmla="*/ 1 w 2169"/>
                  <a:gd name="T53" fmla="*/ 4 h 3906"/>
                  <a:gd name="T54" fmla="*/ 2 w 2169"/>
                  <a:gd name="T55" fmla="*/ 7 h 3906"/>
                  <a:gd name="T56" fmla="*/ 3 w 2169"/>
                  <a:gd name="T57" fmla="*/ 10 h 3906"/>
                  <a:gd name="T58" fmla="*/ 5 w 2169"/>
                  <a:gd name="T59" fmla="*/ 17 h 3906"/>
                  <a:gd name="T60" fmla="*/ 6 w 2169"/>
                  <a:gd name="T61" fmla="*/ 22 h 3906"/>
                  <a:gd name="T62" fmla="*/ 7 w 2169"/>
                  <a:gd name="T63" fmla="*/ 25 h 3906"/>
                  <a:gd name="T64" fmla="*/ 8 w 2169"/>
                  <a:gd name="T65" fmla="*/ 27 h 3906"/>
                  <a:gd name="T66" fmla="*/ 8 w 2169"/>
                  <a:gd name="T67" fmla="*/ 30 h 3906"/>
                  <a:gd name="T68" fmla="*/ 9 w 2169"/>
                  <a:gd name="T69" fmla="*/ 30 h 3906"/>
                  <a:gd name="T70" fmla="*/ 10 w 2169"/>
                  <a:gd name="T71" fmla="*/ 30 h 3906"/>
                  <a:gd name="T72" fmla="*/ 10 w 2169"/>
                  <a:gd name="T73" fmla="*/ 30 h 3906"/>
                  <a:gd name="T74" fmla="*/ 11 w 2169"/>
                  <a:gd name="T75" fmla="*/ 30 h 3906"/>
                  <a:gd name="T76" fmla="*/ 13 w 2169"/>
                  <a:gd name="T77" fmla="*/ 29 h 3906"/>
                  <a:gd name="T78" fmla="*/ 14 w 2169"/>
                  <a:gd name="T79" fmla="*/ 29 h 3906"/>
                  <a:gd name="T80" fmla="*/ 16 w 2169"/>
                  <a:gd name="T81" fmla="*/ 28 h 3906"/>
                  <a:gd name="T82" fmla="*/ 16 w 2169"/>
                  <a:gd name="T83" fmla="*/ 28 h 3906"/>
                  <a:gd name="T84" fmla="*/ 15 w 2169"/>
                  <a:gd name="T85" fmla="*/ 26 h 3906"/>
                  <a:gd name="T86" fmla="*/ 14 w 2169"/>
                  <a:gd name="T87" fmla="*/ 21 h 3906"/>
                  <a:gd name="T88" fmla="*/ 13 w 2169"/>
                  <a:gd name="T89" fmla="*/ 17 h 3906"/>
                  <a:gd name="T90" fmla="*/ 12 w 2169"/>
                  <a:gd name="T91" fmla="*/ 12 h 3906"/>
                  <a:gd name="T92" fmla="*/ 11 w 2169"/>
                  <a:gd name="T93" fmla="*/ 8 h 3906"/>
                  <a:gd name="T94" fmla="*/ 10 w 2169"/>
                  <a:gd name="T95" fmla="*/ 6 h 3906"/>
                  <a:gd name="T96" fmla="*/ 9 w 2169"/>
                  <a:gd name="T97" fmla="*/ 1 h 3906"/>
                  <a:gd name="T98" fmla="*/ 8 w 2169"/>
                  <a:gd name="T99" fmla="*/ 1 h 3906"/>
                  <a:gd name="T100" fmla="*/ 5 w 2169"/>
                  <a:gd name="T101" fmla="*/ 1 h 3906"/>
                  <a:gd name="T102" fmla="*/ 4 w 2169"/>
                  <a:gd name="T103" fmla="*/ 2 h 3906"/>
                  <a:gd name="T104" fmla="*/ 2 w 2169"/>
                  <a:gd name="T105" fmla="*/ 2 h 3906"/>
                  <a:gd name="T106" fmla="*/ 1 w 2169"/>
                  <a:gd name="T107" fmla="*/ 2 h 3906"/>
                  <a:gd name="T108" fmla="*/ 0 w 2169"/>
                  <a:gd name="T109" fmla="*/ 1 h 39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69"/>
                  <a:gd name="T166" fmla="*/ 0 h 3906"/>
                  <a:gd name="T167" fmla="*/ 2169 w 2169"/>
                  <a:gd name="T168" fmla="*/ 3906 h 39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69" h="3906">
                    <a:moveTo>
                      <a:pt x="105" y="116"/>
                    </a:moveTo>
                    <a:lnTo>
                      <a:pt x="437" y="66"/>
                    </a:lnTo>
                    <a:lnTo>
                      <a:pt x="747" y="34"/>
                    </a:lnTo>
                    <a:lnTo>
                      <a:pt x="1092" y="11"/>
                    </a:lnTo>
                    <a:lnTo>
                      <a:pt x="1236" y="0"/>
                    </a:lnTo>
                    <a:lnTo>
                      <a:pt x="1347" y="459"/>
                    </a:lnTo>
                    <a:lnTo>
                      <a:pt x="1525" y="1161"/>
                    </a:lnTo>
                    <a:lnTo>
                      <a:pt x="1685" y="1727"/>
                    </a:lnTo>
                    <a:lnTo>
                      <a:pt x="1935" y="2666"/>
                    </a:lnTo>
                    <a:lnTo>
                      <a:pt x="2156" y="3408"/>
                    </a:lnTo>
                    <a:lnTo>
                      <a:pt x="2169" y="3540"/>
                    </a:lnTo>
                    <a:lnTo>
                      <a:pt x="2112" y="3596"/>
                    </a:lnTo>
                    <a:lnTo>
                      <a:pt x="2001" y="3629"/>
                    </a:lnTo>
                    <a:lnTo>
                      <a:pt x="1691" y="3695"/>
                    </a:lnTo>
                    <a:lnTo>
                      <a:pt x="1470" y="3806"/>
                    </a:lnTo>
                    <a:lnTo>
                      <a:pt x="1281" y="3906"/>
                    </a:lnTo>
                    <a:lnTo>
                      <a:pt x="1202" y="3906"/>
                    </a:lnTo>
                    <a:lnTo>
                      <a:pt x="1136" y="3872"/>
                    </a:lnTo>
                    <a:lnTo>
                      <a:pt x="915" y="3159"/>
                    </a:lnTo>
                    <a:lnTo>
                      <a:pt x="705" y="2429"/>
                    </a:lnTo>
                    <a:lnTo>
                      <a:pt x="548" y="1821"/>
                    </a:lnTo>
                    <a:lnTo>
                      <a:pt x="405" y="1261"/>
                    </a:lnTo>
                    <a:lnTo>
                      <a:pt x="237" y="769"/>
                    </a:lnTo>
                    <a:lnTo>
                      <a:pt x="121" y="437"/>
                    </a:lnTo>
                    <a:lnTo>
                      <a:pt x="0" y="132"/>
                    </a:lnTo>
                    <a:lnTo>
                      <a:pt x="105" y="127"/>
                    </a:lnTo>
                    <a:lnTo>
                      <a:pt x="187" y="443"/>
                    </a:lnTo>
                    <a:lnTo>
                      <a:pt x="316" y="835"/>
                    </a:lnTo>
                    <a:lnTo>
                      <a:pt x="460" y="1266"/>
                    </a:lnTo>
                    <a:lnTo>
                      <a:pt x="671" y="2085"/>
                    </a:lnTo>
                    <a:lnTo>
                      <a:pt x="853" y="2745"/>
                    </a:lnTo>
                    <a:lnTo>
                      <a:pt x="970" y="3127"/>
                    </a:lnTo>
                    <a:lnTo>
                      <a:pt x="1042" y="3398"/>
                    </a:lnTo>
                    <a:lnTo>
                      <a:pt x="1147" y="3724"/>
                    </a:lnTo>
                    <a:lnTo>
                      <a:pt x="1181" y="3817"/>
                    </a:lnTo>
                    <a:lnTo>
                      <a:pt x="1281" y="3829"/>
                    </a:lnTo>
                    <a:lnTo>
                      <a:pt x="1380" y="3806"/>
                    </a:lnTo>
                    <a:lnTo>
                      <a:pt x="1480" y="3729"/>
                    </a:lnTo>
                    <a:lnTo>
                      <a:pt x="1680" y="3629"/>
                    </a:lnTo>
                    <a:lnTo>
                      <a:pt x="1891" y="3585"/>
                    </a:lnTo>
                    <a:lnTo>
                      <a:pt x="2085" y="3530"/>
                    </a:lnTo>
                    <a:lnTo>
                      <a:pt x="2101" y="3474"/>
                    </a:lnTo>
                    <a:lnTo>
                      <a:pt x="2035" y="3214"/>
                    </a:lnTo>
                    <a:lnTo>
                      <a:pt x="1885" y="2677"/>
                    </a:lnTo>
                    <a:lnTo>
                      <a:pt x="1725" y="2092"/>
                    </a:lnTo>
                    <a:lnTo>
                      <a:pt x="1557" y="1482"/>
                    </a:lnTo>
                    <a:lnTo>
                      <a:pt x="1436" y="1019"/>
                    </a:lnTo>
                    <a:lnTo>
                      <a:pt x="1357" y="687"/>
                    </a:lnTo>
                    <a:lnTo>
                      <a:pt x="1215" y="127"/>
                    </a:lnTo>
                    <a:lnTo>
                      <a:pt x="1036" y="100"/>
                    </a:lnTo>
                    <a:lnTo>
                      <a:pt x="760" y="111"/>
                    </a:lnTo>
                    <a:lnTo>
                      <a:pt x="515" y="132"/>
                    </a:lnTo>
                    <a:lnTo>
                      <a:pt x="293" y="155"/>
                    </a:lnTo>
                    <a:lnTo>
                      <a:pt x="132" y="188"/>
                    </a:lnTo>
                    <a:lnTo>
                      <a:pt x="10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2" name="Freeform 10"/>
              <p:cNvSpPr>
                <a:spLocks/>
              </p:cNvSpPr>
              <p:nvPr/>
            </p:nvSpPr>
            <p:spPr bwMode="auto">
              <a:xfrm>
                <a:off x="3056" y="2086"/>
                <a:ext cx="287" cy="302"/>
              </a:xfrm>
              <a:custGeom>
                <a:avLst/>
                <a:gdLst>
                  <a:gd name="T0" fmla="*/ 5 w 574"/>
                  <a:gd name="T1" fmla="*/ 5 h 603"/>
                  <a:gd name="T2" fmla="*/ 3 w 574"/>
                  <a:gd name="T3" fmla="*/ 2 h 603"/>
                  <a:gd name="T4" fmla="*/ 1 w 574"/>
                  <a:gd name="T5" fmla="*/ 0 h 603"/>
                  <a:gd name="T6" fmla="*/ 0 w 574"/>
                  <a:gd name="T7" fmla="*/ 1 h 603"/>
                  <a:gd name="T8" fmla="*/ 0 w 574"/>
                  <a:gd name="T9" fmla="*/ 1 h 603"/>
                  <a:gd name="T10" fmla="*/ 3 w 574"/>
                  <a:gd name="T11" fmla="*/ 3 h 603"/>
                  <a:gd name="T12" fmla="*/ 4 w 574"/>
                  <a:gd name="T13" fmla="*/ 5 h 603"/>
                  <a:gd name="T14" fmla="*/ 5 w 574"/>
                  <a:gd name="T15" fmla="*/ 5 h 6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4"/>
                  <a:gd name="T25" fmla="*/ 0 h 603"/>
                  <a:gd name="T26" fmla="*/ 574 w 574"/>
                  <a:gd name="T27" fmla="*/ 603 h 6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4" h="603">
                    <a:moveTo>
                      <a:pt x="574" y="558"/>
                    </a:moveTo>
                    <a:lnTo>
                      <a:pt x="266" y="234"/>
                    </a:lnTo>
                    <a:lnTo>
                      <a:pt x="55" y="0"/>
                    </a:lnTo>
                    <a:lnTo>
                      <a:pt x="0" y="11"/>
                    </a:lnTo>
                    <a:lnTo>
                      <a:pt x="0" y="55"/>
                    </a:lnTo>
                    <a:lnTo>
                      <a:pt x="266" y="312"/>
                    </a:lnTo>
                    <a:lnTo>
                      <a:pt x="498" y="603"/>
                    </a:lnTo>
                    <a:lnTo>
                      <a:pt x="574" y="5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3" name="Freeform 11"/>
              <p:cNvSpPr>
                <a:spLocks/>
              </p:cNvSpPr>
              <p:nvPr/>
            </p:nvSpPr>
            <p:spPr bwMode="auto">
              <a:xfrm>
                <a:off x="3088" y="2241"/>
                <a:ext cx="255" cy="248"/>
              </a:xfrm>
              <a:custGeom>
                <a:avLst/>
                <a:gdLst>
                  <a:gd name="T0" fmla="*/ 4 w 510"/>
                  <a:gd name="T1" fmla="*/ 3 h 498"/>
                  <a:gd name="T2" fmla="*/ 1 w 510"/>
                  <a:gd name="T3" fmla="*/ 0 h 498"/>
                  <a:gd name="T4" fmla="*/ 1 w 510"/>
                  <a:gd name="T5" fmla="*/ 0 h 498"/>
                  <a:gd name="T6" fmla="*/ 0 w 510"/>
                  <a:gd name="T7" fmla="*/ 0 h 498"/>
                  <a:gd name="T8" fmla="*/ 2 w 510"/>
                  <a:gd name="T9" fmla="*/ 2 h 498"/>
                  <a:gd name="T10" fmla="*/ 4 w 510"/>
                  <a:gd name="T11" fmla="*/ 3 h 4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98"/>
                  <a:gd name="T20" fmla="*/ 510 w 510"/>
                  <a:gd name="T21" fmla="*/ 498 h 4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98">
                    <a:moveTo>
                      <a:pt x="510" y="498"/>
                    </a:moveTo>
                    <a:lnTo>
                      <a:pt x="79" y="0"/>
                    </a:lnTo>
                    <a:lnTo>
                      <a:pt x="11" y="0"/>
                    </a:lnTo>
                    <a:lnTo>
                      <a:pt x="0" y="68"/>
                    </a:lnTo>
                    <a:lnTo>
                      <a:pt x="234" y="266"/>
                    </a:lnTo>
                    <a:lnTo>
                      <a:pt x="510" y="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4" name="Freeform 12"/>
              <p:cNvSpPr>
                <a:spLocks/>
              </p:cNvSpPr>
              <p:nvPr/>
            </p:nvSpPr>
            <p:spPr bwMode="auto">
              <a:xfrm>
                <a:off x="3348" y="3121"/>
                <a:ext cx="310" cy="338"/>
              </a:xfrm>
              <a:custGeom>
                <a:avLst/>
                <a:gdLst>
                  <a:gd name="T0" fmla="*/ 0 w 621"/>
                  <a:gd name="T1" fmla="*/ 0 h 675"/>
                  <a:gd name="T2" fmla="*/ 4 w 621"/>
                  <a:gd name="T3" fmla="*/ 4 h 675"/>
                  <a:gd name="T4" fmla="*/ 4 w 621"/>
                  <a:gd name="T5" fmla="*/ 5 h 675"/>
                  <a:gd name="T6" fmla="*/ 4 w 621"/>
                  <a:gd name="T7" fmla="*/ 6 h 675"/>
                  <a:gd name="T8" fmla="*/ 3 w 621"/>
                  <a:gd name="T9" fmla="*/ 6 h 675"/>
                  <a:gd name="T10" fmla="*/ 1 w 621"/>
                  <a:gd name="T11" fmla="*/ 3 h 675"/>
                  <a:gd name="T12" fmla="*/ 0 w 621"/>
                  <a:gd name="T13" fmla="*/ 1 h 675"/>
                  <a:gd name="T14" fmla="*/ 0 w 621"/>
                  <a:gd name="T15" fmla="*/ 0 h 6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1"/>
                  <a:gd name="T25" fmla="*/ 0 h 675"/>
                  <a:gd name="T26" fmla="*/ 621 w 621"/>
                  <a:gd name="T27" fmla="*/ 675 h 6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1" h="675">
                    <a:moveTo>
                      <a:pt x="45" y="0"/>
                    </a:moveTo>
                    <a:lnTo>
                      <a:pt x="532" y="478"/>
                    </a:lnTo>
                    <a:lnTo>
                      <a:pt x="621" y="620"/>
                    </a:lnTo>
                    <a:lnTo>
                      <a:pt x="576" y="675"/>
                    </a:lnTo>
                    <a:lnTo>
                      <a:pt x="510" y="643"/>
                    </a:lnTo>
                    <a:lnTo>
                      <a:pt x="211" y="267"/>
                    </a:lnTo>
                    <a:lnTo>
                      <a:pt x="0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65" name="Freeform 13"/>
              <p:cNvSpPr>
                <a:spLocks/>
              </p:cNvSpPr>
              <p:nvPr/>
            </p:nvSpPr>
            <p:spPr bwMode="auto">
              <a:xfrm>
                <a:off x="3354" y="3294"/>
                <a:ext cx="232" cy="286"/>
              </a:xfrm>
              <a:custGeom>
                <a:avLst/>
                <a:gdLst>
                  <a:gd name="T0" fmla="*/ 4 w 463"/>
                  <a:gd name="T1" fmla="*/ 4 h 572"/>
                  <a:gd name="T2" fmla="*/ 2 w 463"/>
                  <a:gd name="T3" fmla="*/ 2 h 572"/>
                  <a:gd name="T4" fmla="*/ 1 w 463"/>
                  <a:gd name="T5" fmla="*/ 0 h 572"/>
                  <a:gd name="T6" fmla="*/ 0 w 463"/>
                  <a:gd name="T7" fmla="*/ 1 h 572"/>
                  <a:gd name="T8" fmla="*/ 1 w 463"/>
                  <a:gd name="T9" fmla="*/ 1 h 572"/>
                  <a:gd name="T10" fmla="*/ 2 w 463"/>
                  <a:gd name="T11" fmla="*/ 3 h 572"/>
                  <a:gd name="T12" fmla="*/ 4 w 463"/>
                  <a:gd name="T13" fmla="*/ 5 h 572"/>
                  <a:gd name="T14" fmla="*/ 4 w 463"/>
                  <a:gd name="T15" fmla="*/ 5 h 572"/>
                  <a:gd name="T16" fmla="*/ 4 w 463"/>
                  <a:gd name="T17" fmla="*/ 4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3"/>
                  <a:gd name="T28" fmla="*/ 0 h 572"/>
                  <a:gd name="T29" fmla="*/ 463 w 463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3" h="572">
                    <a:moveTo>
                      <a:pt x="419" y="417"/>
                    </a:moveTo>
                    <a:lnTo>
                      <a:pt x="242" y="185"/>
                    </a:lnTo>
                    <a:lnTo>
                      <a:pt x="55" y="0"/>
                    </a:lnTo>
                    <a:lnTo>
                      <a:pt x="0" y="21"/>
                    </a:lnTo>
                    <a:lnTo>
                      <a:pt x="33" y="119"/>
                    </a:lnTo>
                    <a:lnTo>
                      <a:pt x="253" y="306"/>
                    </a:lnTo>
                    <a:lnTo>
                      <a:pt x="429" y="572"/>
                    </a:lnTo>
                    <a:lnTo>
                      <a:pt x="463" y="517"/>
                    </a:lnTo>
                    <a:lnTo>
                      <a:pt x="419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34151" name="Group 14"/>
            <p:cNvGrpSpPr>
              <a:grpSpLocks/>
            </p:cNvGrpSpPr>
            <p:nvPr/>
          </p:nvGrpSpPr>
          <p:grpSpPr bwMode="auto">
            <a:xfrm>
              <a:off x="4251" y="1732"/>
              <a:ext cx="885" cy="2201"/>
              <a:chOff x="4251" y="1732"/>
              <a:chExt cx="885" cy="2201"/>
            </a:xfrm>
          </p:grpSpPr>
          <p:sp>
            <p:nvSpPr>
              <p:cNvPr id="134152" name="Freeform 15"/>
              <p:cNvSpPr>
                <a:spLocks/>
              </p:cNvSpPr>
              <p:nvPr/>
            </p:nvSpPr>
            <p:spPr bwMode="auto">
              <a:xfrm>
                <a:off x="4472" y="1843"/>
                <a:ext cx="511" cy="496"/>
              </a:xfrm>
              <a:custGeom>
                <a:avLst/>
                <a:gdLst>
                  <a:gd name="T0" fmla="*/ 3 w 1022"/>
                  <a:gd name="T1" fmla="*/ 4 h 992"/>
                  <a:gd name="T2" fmla="*/ 4 w 1022"/>
                  <a:gd name="T3" fmla="*/ 3 h 992"/>
                  <a:gd name="T4" fmla="*/ 4 w 1022"/>
                  <a:gd name="T5" fmla="*/ 2 h 992"/>
                  <a:gd name="T6" fmla="*/ 5 w 1022"/>
                  <a:gd name="T7" fmla="*/ 1 h 992"/>
                  <a:gd name="T8" fmla="*/ 6 w 1022"/>
                  <a:gd name="T9" fmla="*/ 1 h 992"/>
                  <a:gd name="T10" fmla="*/ 7 w 1022"/>
                  <a:gd name="T11" fmla="*/ 0 h 992"/>
                  <a:gd name="T12" fmla="*/ 8 w 1022"/>
                  <a:gd name="T13" fmla="*/ 1 h 992"/>
                  <a:gd name="T14" fmla="*/ 8 w 1022"/>
                  <a:gd name="T15" fmla="*/ 1 h 992"/>
                  <a:gd name="T16" fmla="*/ 8 w 1022"/>
                  <a:gd name="T17" fmla="*/ 2 h 992"/>
                  <a:gd name="T18" fmla="*/ 8 w 1022"/>
                  <a:gd name="T19" fmla="*/ 4 h 992"/>
                  <a:gd name="T20" fmla="*/ 8 w 1022"/>
                  <a:gd name="T21" fmla="*/ 5 h 992"/>
                  <a:gd name="T22" fmla="*/ 7 w 1022"/>
                  <a:gd name="T23" fmla="*/ 6 h 992"/>
                  <a:gd name="T24" fmla="*/ 6 w 1022"/>
                  <a:gd name="T25" fmla="*/ 7 h 992"/>
                  <a:gd name="T26" fmla="*/ 5 w 1022"/>
                  <a:gd name="T27" fmla="*/ 8 h 992"/>
                  <a:gd name="T28" fmla="*/ 4 w 1022"/>
                  <a:gd name="T29" fmla="*/ 8 h 992"/>
                  <a:gd name="T30" fmla="*/ 3 w 1022"/>
                  <a:gd name="T31" fmla="*/ 8 h 992"/>
                  <a:gd name="T32" fmla="*/ 3 w 1022"/>
                  <a:gd name="T33" fmla="*/ 8 h 992"/>
                  <a:gd name="T34" fmla="*/ 2 w 1022"/>
                  <a:gd name="T35" fmla="*/ 7 h 992"/>
                  <a:gd name="T36" fmla="*/ 2 w 1022"/>
                  <a:gd name="T37" fmla="*/ 6 h 992"/>
                  <a:gd name="T38" fmla="*/ 1 w 1022"/>
                  <a:gd name="T39" fmla="*/ 6 h 992"/>
                  <a:gd name="T40" fmla="*/ 0 w 1022"/>
                  <a:gd name="T41" fmla="*/ 5 h 992"/>
                  <a:gd name="T42" fmla="*/ 1 w 1022"/>
                  <a:gd name="T43" fmla="*/ 5 h 992"/>
                  <a:gd name="T44" fmla="*/ 3 w 1022"/>
                  <a:gd name="T45" fmla="*/ 5 h 992"/>
                  <a:gd name="T46" fmla="*/ 3 w 1022"/>
                  <a:gd name="T47" fmla="*/ 4 h 9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2"/>
                  <a:gd name="T73" fmla="*/ 0 h 992"/>
                  <a:gd name="T74" fmla="*/ 1022 w 1022"/>
                  <a:gd name="T75" fmla="*/ 992 h 9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2" h="992">
                    <a:moveTo>
                      <a:pt x="312" y="419"/>
                    </a:moveTo>
                    <a:lnTo>
                      <a:pt x="402" y="287"/>
                    </a:lnTo>
                    <a:lnTo>
                      <a:pt x="501" y="187"/>
                    </a:lnTo>
                    <a:lnTo>
                      <a:pt x="601" y="66"/>
                    </a:lnTo>
                    <a:lnTo>
                      <a:pt x="723" y="11"/>
                    </a:lnTo>
                    <a:lnTo>
                      <a:pt x="822" y="0"/>
                    </a:lnTo>
                    <a:lnTo>
                      <a:pt x="922" y="34"/>
                    </a:lnTo>
                    <a:lnTo>
                      <a:pt x="979" y="111"/>
                    </a:lnTo>
                    <a:lnTo>
                      <a:pt x="1022" y="253"/>
                    </a:lnTo>
                    <a:lnTo>
                      <a:pt x="1012" y="408"/>
                    </a:lnTo>
                    <a:lnTo>
                      <a:pt x="967" y="540"/>
                    </a:lnTo>
                    <a:lnTo>
                      <a:pt x="856" y="694"/>
                    </a:lnTo>
                    <a:lnTo>
                      <a:pt x="735" y="804"/>
                    </a:lnTo>
                    <a:lnTo>
                      <a:pt x="601" y="904"/>
                    </a:lnTo>
                    <a:lnTo>
                      <a:pt x="457" y="970"/>
                    </a:lnTo>
                    <a:lnTo>
                      <a:pt x="334" y="992"/>
                    </a:lnTo>
                    <a:lnTo>
                      <a:pt x="279" y="958"/>
                    </a:lnTo>
                    <a:lnTo>
                      <a:pt x="234" y="826"/>
                    </a:lnTo>
                    <a:lnTo>
                      <a:pt x="246" y="649"/>
                    </a:lnTo>
                    <a:lnTo>
                      <a:pt x="34" y="662"/>
                    </a:lnTo>
                    <a:lnTo>
                      <a:pt x="0" y="628"/>
                    </a:lnTo>
                    <a:lnTo>
                      <a:pt x="34" y="562"/>
                    </a:lnTo>
                    <a:lnTo>
                      <a:pt x="257" y="551"/>
                    </a:lnTo>
                    <a:lnTo>
                      <a:pt x="312" y="41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3" name="Freeform 16"/>
              <p:cNvSpPr>
                <a:spLocks/>
              </p:cNvSpPr>
              <p:nvPr/>
            </p:nvSpPr>
            <p:spPr bwMode="auto">
              <a:xfrm>
                <a:off x="4447" y="2367"/>
                <a:ext cx="353" cy="732"/>
              </a:xfrm>
              <a:custGeom>
                <a:avLst/>
                <a:gdLst>
                  <a:gd name="T0" fmla="*/ 1 w 707"/>
                  <a:gd name="T1" fmla="*/ 1 h 1462"/>
                  <a:gd name="T2" fmla="*/ 2 w 707"/>
                  <a:gd name="T3" fmla="*/ 1 h 1462"/>
                  <a:gd name="T4" fmla="*/ 3 w 707"/>
                  <a:gd name="T5" fmla="*/ 0 h 1462"/>
                  <a:gd name="T6" fmla="*/ 4 w 707"/>
                  <a:gd name="T7" fmla="*/ 1 h 1462"/>
                  <a:gd name="T8" fmla="*/ 5 w 707"/>
                  <a:gd name="T9" fmla="*/ 1 h 1462"/>
                  <a:gd name="T10" fmla="*/ 5 w 707"/>
                  <a:gd name="T11" fmla="*/ 2 h 1462"/>
                  <a:gd name="T12" fmla="*/ 5 w 707"/>
                  <a:gd name="T13" fmla="*/ 3 h 1462"/>
                  <a:gd name="T14" fmla="*/ 5 w 707"/>
                  <a:gd name="T15" fmla="*/ 3 h 1462"/>
                  <a:gd name="T16" fmla="*/ 4 w 707"/>
                  <a:gd name="T17" fmla="*/ 4 h 1462"/>
                  <a:gd name="T18" fmla="*/ 4 w 707"/>
                  <a:gd name="T19" fmla="*/ 5 h 1462"/>
                  <a:gd name="T20" fmla="*/ 4 w 707"/>
                  <a:gd name="T21" fmla="*/ 6 h 1462"/>
                  <a:gd name="T22" fmla="*/ 4 w 707"/>
                  <a:gd name="T23" fmla="*/ 8 h 1462"/>
                  <a:gd name="T24" fmla="*/ 5 w 707"/>
                  <a:gd name="T25" fmla="*/ 9 h 1462"/>
                  <a:gd name="T26" fmla="*/ 5 w 707"/>
                  <a:gd name="T27" fmla="*/ 10 h 1462"/>
                  <a:gd name="T28" fmla="*/ 5 w 707"/>
                  <a:gd name="T29" fmla="*/ 11 h 1462"/>
                  <a:gd name="T30" fmla="*/ 4 w 707"/>
                  <a:gd name="T31" fmla="*/ 11 h 1462"/>
                  <a:gd name="T32" fmla="*/ 4 w 707"/>
                  <a:gd name="T33" fmla="*/ 12 h 1462"/>
                  <a:gd name="T34" fmla="*/ 3 w 707"/>
                  <a:gd name="T35" fmla="*/ 12 h 1462"/>
                  <a:gd name="T36" fmla="*/ 2 w 707"/>
                  <a:gd name="T37" fmla="*/ 12 h 1462"/>
                  <a:gd name="T38" fmla="*/ 1 w 707"/>
                  <a:gd name="T39" fmla="*/ 11 h 1462"/>
                  <a:gd name="T40" fmla="*/ 0 w 707"/>
                  <a:gd name="T41" fmla="*/ 10 h 1462"/>
                  <a:gd name="T42" fmla="*/ 0 w 707"/>
                  <a:gd name="T43" fmla="*/ 9 h 1462"/>
                  <a:gd name="T44" fmla="*/ 0 w 707"/>
                  <a:gd name="T45" fmla="*/ 7 h 1462"/>
                  <a:gd name="T46" fmla="*/ 0 w 707"/>
                  <a:gd name="T47" fmla="*/ 6 h 1462"/>
                  <a:gd name="T48" fmla="*/ 0 w 707"/>
                  <a:gd name="T49" fmla="*/ 4 h 1462"/>
                  <a:gd name="T50" fmla="*/ 1 w 707"/>
                  <a:gd name="T51" fmla="*/ 2 h 1462"/>
                  <a:gd name="T52" fmla="*/ 1 w 707"/>
                  <a:gd name="T53" fmla="*/ 1 h 14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7"/>
                  <a:gd name="T82" fmla="*/ 0 h 1462"/>
                  <a:gd name="T83" fmla="*/ 707 w 707"/>
                  <a:gd name="T84" fmla="*/ 1462 h 14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7" h="1462">
                    <a:moveTo>
                      <a:pt x="198" y="121"/>
                    </a:moveTo>
                    <a:lnTo>
                      <a:pt x="298" y="34"/>
                    </a:lnTo>
                    <a:lnTo>
                      <a:pt x="453" y="0"/>
                    </a:lnTo>
                    <a:lnTo>
                      <a:pt x="585" y="21"/>
                    </a:lnTo>
                    <a:lnTo>
                      <a:pt x="685" y="110"/>
                    </a:lnTo>
                    <a:lnTo>
                      <a:pt x="707" y="176"/>
                    </a:lnTo>
                    <a:lnTo>
                      <a:pt x="707" y="265"/>
                    </a:lnTo>
                    <a:lnTo>
                      <a:pt x="662" y="344"/>
                    </a:lnTo>
                    <a:lnTo>
                      <a:pt x="585" y="476"/>
                    </a:lnTo>
                    <a:lnTo>
                      <a:pt x="551" y="631"/>
                    </a:lnTo>
                    <a:lnTo>
                      <a:pt x="541" y="765"/>
                    </a:lnTo>
                    <a:lnTo>
                      <a:pt x="575" y="907"/>
                    </a:lnTo>
                    <a:lnTo>
                      <a:pt x="662" y="1041"/>
                    </a:lnTo>
                    <a:lnTo>
                      <a:pt x="696" y="1173"/>
                    </a:lnTo>
                    <a:lnTo>
                      <a:pt x="685" y="1296"/>
                    </a:lnTo>
                    <a:lnTo>
                      <a:pt x="619" y="1396"/>
                    </a:lnTo>
                    <a:lnTo>
                      <a:pt x="530" y="1451"/>
                    </a:lnTo>
                    <a:lnTo>
                      <a:pt x="419" y="1462"/>
                    </a:lnTo>
                    <a:lnTo>
                      <a:pt x="288" y="1462"/>
                    </a:lnTo>
                    <a:lnTo>
                      <a:pt x="188" y="1407"/>
                    </a:lnTo>
                    <a:lnTo>
                      <a:pt x="90" y="1241"/>
                    </a:lnTo>
                    <a:lnTo>
                      <a:pt x="22" y="1096"/>
                    </a:lnTo>
                    <a:lnTo>
                      <a:pt x="0" y="875"/>
                    </a:lnTo>
                    <a:lnTo>
                      <a:pt x="22" y="676"/>
                    </a:lnTo>
                    <a:lnTo>
                      <a:pt x="66" y="465"/>
                    </a:lnTo>
                    <a:lnTo>
                      <a:pt x="132" y="255"/>
                    </a:lnTo>
                    <a:lnTo>
                      <a:pt x="198" y="12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4" name="Freeform 17"/>
              <p:cNvSpPr>
                <a:spLocks/>
              </p:cNvSpPr>
              <p:nvPr/>
            </p:nvSpPr>
            <p:spPr bwMode="auto">
              <a:xfrm>
                <a:off x="4727" y="2391"/>
                <a:ext cx="393" cy="656"/>
              </a:xfrm>
              <a:custGeom>
                <a:avLst/>
                <a:gdLst>
                  <a:gd name="T0" fmla="*/ 0 w 787"/>
                  <a:gd name="T1" fmla="*/ 0 h 1313"/>
                  <a:gd name="T2" fmla="*/ 0 w 787"/>
                  <a:gd name="T3" fmla="*/ 0 h 1313"/>
                  <a:gd name="T4" fmla="*/ 1 w 787"/>
                  <a:gd name="T5" fmla="*/ 0 h 1313"/>
                  <a:gd name="T6" fmla="*/ 1 w 787"/>
                  <a:gd name="T7" fmla="*/ 0 h 1313"/>
                  <a:gd name="T8" fmla="*/ 2 w 787"/>
                  <a:gd name="T9" fmla="*/ 1 h 1313"/>
                  <a:gd name="T10" fmla="*/ 3 w 787"/>
                  <a:gd name="T11" fmla="*/ 3 h 1313"/>
                  <a:gd name="T12" fmla="*/ 4 w 787"/>
                  <a:gd name="T13" fmla="*/ 4 h 1313"/>
                  <a:gd name="T14" fmla="*/ 6 w 787"/>
                  <a:gd name="T15" fmla="*/ 5 h 1313"/>
                  <a:gd name="T16" fmla="*/ 6 w 787"/>
                  <a:gd name="T17" fmla="*/ 6 h 1313"/>
                  <a:gd name="T18" fmla="*/ 5 w 787"/>
                  <a:gd name="T19" fmla="*/ 6 h 1313"/>
                  <a:gd name="T20" fmla="*/ 4 w 787"/>
                  <a:gd name="T21" fmla="*/ 6 h 1313"/>
                  <a:gd name="T22" fmla="*/ 3 w 787"/>
                  <a:gd name="T23" fmla="*/ 7 h 1313"/>
                  <a:gd name="T24" fmla="*/ 2 w 787"/>
                  <a:gd name="T25" fmla="*/ 7 h 1313"/>
                  <a:gd name="T26" fmla="*/ 1 w 787"/>
                  <a:gd name="T27" fmla="*/ 7 h 1313"/>
                  <a:gd name="T28" fmla="*/ 1 w 787"/>
                  <a:gd name="T29" fmla="*/ 7 h 1313"/>
                  <a:gd name="T30" fmla="*/ 1 w 787"/>
                  <a:gd name="T31" fmla="*/ 8 h 1313"/>
                  <a:gd name="T32" fmla="*/ 3 w 787"/>
                  <a:gd name="T33" fmla="*/ 9 h 1313"/>
                  <a:gd name="T34" fmla="*/ 3 w 787"/>
                  <a:gd name="T35" fmla="*/ 9 h 1313"/>
                  <a:gd name="T36" fmla="*/ 4 w 787"/>
                  <a:gd name="T37" fmla="*/ 9 h 1313"/>
                  <a:gd name="T38" fmla="*/ 3 w 787"/>
                  <a:gd name="T39" fmla="*/ 10 h 1313"/>
                  <a:gd name="T40" fmla="*/ 3 w 787"/>
                  <a:gd name="T41" fmla="*/ 10 h 1313"/>
                  <a:gd name="T42" fmla="*/ 1 w 787"/>
                  <a:gd name="T43" fmla="*/ 9 h 1313"/>
                  <a:gd name="T44" fmla="*/ 1 w 787"/>
                  <a:gd name="T45" fmla="*/ 8 h 1313"/>
                  <a:gd name="T46" fmla="*/ 0 w 787"/>
                  <a:gd name="T47" fmla="*/ 8 h 1313"/>
                  <a:gd name="T48" fmla="*/ 0 w 787"/>
                  <a:gd name="T49" fmla="*/ 7 h 1313"/>
                  <a:gd name="T50" fmla="*/ 0 w 787"/>
                  <a:gd name="T51" fmla="*/ 6 h 1313"/>
                  <a:gd name="T52" fmla="*/ 1 w 787"/>
                  <a:gd name="T53" fmla="*/ 6 h 1313"/>
                  <a:gd name="T54" fmla="*/ 2 w 787"/>
                  <a:gd name="T55" fmla="*/ 6 h 1313"/>
                  <a:gd name="T56" fmla="*/ 3 w 787"/>
                  <a:gd name="T57" fmla="*/ 6 h 1313"/>
                  <a:gd name="T58" fmla="*/ 4 w 787"/>
                  <a:gd name="T59" fmla="*/ 6 h 1313"/>
                  <a:gd name="T60" fmla="*/ 4 w 787"/>
                  <a:gd name="T61" fmla="*/ 6 h 1313"/>
                  <a:gd name="T62" fmla="*/ 4 w 787"/>
                  <a:gd name="T63" fmla="*/ 6 h 1313"/>
                  <a:gd name="T64" fmla="*/ 4 w 787"/>
                  <a:gd name="T65" fmla="*/ 5 h 1313"/>
                  <a:gd name="T66" fmla="*/ 4 w 787"/>
                  <a:gd name="T67" fmla="*/ 5 h 1313"/>
                  <a:gd name="T68" fmla="*/ 2 w 787"/>
                  <a:gd name="T69" fmla="*/ 3 h 1313"/>
                  <a:gd name="T70" fmla="*/ 1 w 787"/>
                  <a:gd name="T71" fmla="*/ 2 h 1313"/>
                  <a:gd name="T72" fmla="*/ 0 w 787"/>
                  <a:gd name="T73" fmla="*/ 1 h 1313"/>
                  <a:gd name="T74" fmla="*/ 0 w 787"/>
                  <a:gd name="T75" fmla="*/ 1 h 1313"/>
                  <a:gd name="T76" fmla="*/ 0 w 787"/>
                  <a:gd name="T77" fmla="*/ 0 h 13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7"/>
                  <a:gd name="T118" fmla="*/ 0 h 1313"/>
                  <a:gd name="T119" fmla="*/ 787 w 787"/>
                  <a:gd name="T120" fmla="*/ 1313 h 13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7" h="1313">
                    <a:moveTo>
                      <a:pt x="0" y="66"/>
                    </a:moveTo>
                    <a:lnTo>
                      <a:pt x="13" y="11"/>
                    </a:lnTo>
                    <a:lnTo>
                      <a:pt x="134" y="0"/>
                    </a:lnTo>
                    <a:lnTo>
                      <a:pt x="200" y="55"/>
                    </a:lnTo>
                    <a:lnTo>
                      <a:pt x="300" y="198"/>
                    </a:lnTo>
                    <a:lnTo>
                      <a:pt x="434" y="385"/>
                    </a:lnTo>
                    <a:lnTo>
                      <a:pt x="555" y="519"/>
                    </a:lnTo>
                    <a:lnTo>
                      <a:pt x="776" y="762"/>
                    </a:lnTo>
                    <a:lnTo>
                      <a:pt x="787" y="817"/>
                    </a:lnTo>
                    <a:lnTo>
                      <a:pt x="744" y="849"/>
                    </a:lnTo>
                    <a:lnTo>
                      <a:pt x="634" y="893"/>
                    </a:lnTo>
                    <a:lnTo>
                      <a:pt x="478" y="927"/>
                    </a:lnTo>
                    <a:lnTo>
                      <a:pt x="289" y="938"/>
                    </a:lnTo>
                    <a:lnTo>
                      <a:pt x="223" y="949"/>
                    </a:lnTo>
                    <a:lnTo>
                      <a:pt x="200" y="993"/>
                    </a:lnTo>
                    <a:lnTo>
                      <a:pt x="245" y="1070"/>
                    </a:lnTo>
                    <a:lnTo>
                      <a:pt x="400" y="1202"/>
                    </a:lnTo>
                    <a:lnTo>
                      <a:pt x="510" y="1236"/>
                    </a:lnTo>
                    <a:lnTo>
                      <a:pt x="534" y="1279"/>
                    </a:lnTo>
                    <a:lnTo>
                      <a:pt x="489" y="1313"/>
                    </a:lnTo>
                    <a:lnTo>
                      <a:pt x="389" y="1313"/>
                    </a:lnTo>
                    <a:lnTo>
                      <a:pt x="255" y="1236"/>
                    </a:lnTo>
                    <a:lnTo>
                      <a:pt x="145" y="1125"/>
                    </a:lnTo>
                    <a:lnTo>
                      <a:pt x="79" y="1025"/>
                    </a:lnTo>
                    <a:lnTo>
                      <a:pt x="79" y="949"/>
                    </a:lnTo>
                    <a:lnTo>
                      <a:pt x="123" y="893"/>
                    </a:lnTo>
                    <a:lnTo>
                      <a:pt x="189" y="872"/>
                    </a:lnTo>
                    <a:lnTo>
                      <a:pt x="289" y="860"/>
                    </a:lnTo>
                    <a:lnTo>
                      <a:pt x="400" y="860"/>
                    </a:lnTo>
                    <a:lnTo>
                      <a:pt x="534" y="838"/>
                    </a:lnTo>
                    <a:lnTo>
                      <a:pt x="600" y="817"/>
                    </a:lnTo>
                    <a:lnTo>
                      <a:pt x="634" y="783"/>
                    </a:lnTo>
                    <a:lnTo>
                      <a:pt x="621" y="751"/>
                    </a:lnTo>
                    <a:lnTo>
                      <a:pt x="521" y="662"/>
                    </a:lnTo>
                    <a:lnTo>
                      <a:pt x="366" y="508"/>
                    </a:lnTo>
                    <a:lnTo>
                      <a:pt x="223" y="375"/>
                    </a:lnTo>
                    <a:lnTo>
                      <a:pt x="68" y="232"/>
                    </a:lnTo>
                    <a:lnTo>
                      <a:pt x="13" y="13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5" name="Freeform 18"/>
              <p:cNvSpPr>
                <a:spLocks/>
              </p:cNvSpPr>
              <p:nvPr/>
            </p:nvSpPr>
            <p:spPr bwMode="auto">
              <a:xfrm>
                <a:off x="4473" y="2943"/>
                <a:ext cx="427" cy="990"/>
              </a:xfrm>
              <a:custGeom>
                <a:avLst/>
                <a:gdLst>
                  <a:gd name="T0" fmla="*/ 4 w 854"/>
                  <a:gd name="T1" fmla="*/ 0 h 1979"/>
                  <a:gd name="T2" fmla="*/ 5 w 854"/>
                  <a:gd name="T3" fmla="*/ 1 h 1979"/>
                  <a:gd name="T4" fmla="*/ 5 w 854"/>
                  <a:gd name="T5" fmla="*/ 1 h 1979"/>
                  <a:gd name="T6" fmla="*/ 5 w 854"/>
                  <a:gd name="T7" fmla="*/ 3 h 1979"/>
                  <a:gd name="T8" fmla="*/ 5 w 854"/>
                  <a:gd name="T9" fmla="*/ 5 h 1979"/>
                  <a:gd name="T10" fmla="*/ 5 w 854"/>
                  <a:gd name="T11" fmla="*/ 7 h 1979"/>
                  <a:gd name="T12" fmla="*/ 6 w 854"/>
                  <a:gd name="T13" fmla="*/ 9 h 1979"/>
                  <a:gd name="T14" fmla="*/ 6 w 854"/>
                  <a:gd name="T15" fmla="*/ 10 h 1979"/>
                  <a:gd name="T16" fmla="*/ 7 w 854"/>
                  <a:gd name="T17" fmla="*/ 12 h 1979"/>
                  <a:gd name="T18" fmla="*/ 7 w 854"/>
                  <a:gd name="T19" fmla="*/ 13 h 1979"/>
                  <a:gd name="T20" fmla="*/ 7 w 854"/>
                  <a:gd name="T21" fmla="*/ 14 h 1979"/>
                  <a:gd name="T22" fmla="*/ 7 w 854"/>
                  <a:gd name="T23" fmla="*/ 14 h 1979"/>
                  <a:gd name="T24" fmla="*/ 7 w 854"/>
                  <a:gd name="T25" fmla="*/ 15 h 1979"/>
                  <a:gd name="T26" fmla="*/ 7 w 854"/>
                  <a:gd name="T27" fmla="*/ 15 h 1979"/>
                  <a:gd name="T28" fmla="*/ 6 w 854"/>
                  <a:gd name="T29" fmla="*/ 15 h 1979"/>
                  <a:gd name="T30" fmla="*/ 5 w 854"/>
                  <a:gd name="T31" fmla="*/ 15 h 1979"/>
                  <a:gd name="T32" fmla="*/ 3 w 854"/>
                  <a:gd name="T33" fmla="*/ 15 h 1979"/>
                  <a:gd name="T34" fmla="*/ 2 w 854"/>
                  <a:gd name="T35" fmla="*/ 16 h 1979"/>
                  <a:gd name="T36" fmla="*/ 2 w 854"/>
                  <a:gd name="T37" fmla="*/ 16 h 1979"/>
                  <a:gd name="T38" fmla="*/ 1 w 854"/>
                  <a:gd name="T39" fmla="*/ 16 h 1979"/>
                  <a:gd name="T40" fmla="*/ 0 w 854"/>
                  <a:gd name="T41" fmla="*/ 15 h 1979"/>
                  <a:gd name="T42" fmla="*/ 1 w 854"/>
                  <a:gd name="T43" fmla="*/ 15 h 1979"/>
                  <a:gd name="T44" fmla="*/ 2 w 854"/>
                  <a:gd name="T45" fmla="*/ 14 h 1979"/>
                  <a:gd name="T46" fmla="*/ 4 w 854"/>
                  <a:gd name="T47" fmla="*/ 14 h 1979"/>
                  <a:gd name="T48" fmla="*/ 5 w 854"/>
                  <a:gd name="T49" fmla="*/ 14 h 1979"/>
                  <a:gd name="T50" fmla="*/ 6 w 854"/>
                  <a:gd name="T51" fmla="*/ 14 h 1979"/>
                  <a:gd name="T52" fmla="*/ 6 w 854"/>
                  <a:gd name="T53" fmla="*/ 13 h 1979"/>
                  <a:gd name="T54" fmla="*/ 6 w 854"/>
                  <a:gd name="T55" fmla="*/ 12 h 1979"/>
                  <a:gd name="T56" fmla="*/ 5 w 854"/>
                  <a:gd name="T57" fmla="*/ 10 h 1979"/>
                  <a:gd name="T58" fmla="*/ 4 w 854"/>
                  <a:gd name="T59" fmla="*/ 8 h 1979"/>
                  <a:gd name="T60" fmla="*/ 4 w 854"/>
                  <a:gd name="T61" fmla="*/ 7 h 1979"/>
                  <a:gd name="T62" fmla="*/ 3 w 854"/>
                  <a:gd name="T63" fmla="*/ 5 h 1979"/>
                  <a:gd name="T64" fmla="*/ 3 w 854"/>
                  <a:gd name="T65" fmla="*/ 3 h 1979"/>
                  <a:gd name="T66" fmla="*/ 3 w 854"/>
                  <a:gd name="T67" fmla="*/ 2 h 1979"/>
                  <a:gd name="T68" fmla="*/ 4 w 854"/>
                  <a:gd name="T69" fmla="*/ 1 h 1979"/>
                  <a:gd name="T70" fmla="*/ 4 w 854"/>
                  <a:gd name="T71" fmla="*/ 0 h 19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4"/>
                  <a:gd name="T109" fmla="*/ 0 h 1979"/>
                  <a:gd name="T110" fmla="*/ 854 w 854"/>
                  <a:gd name="T111" fmla="*/ 1979 h 19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4" h="1979">
                    <a:moveTo>
                      <a:pt x="421" y="0"/>
                    </a:moveTo>
                    <a:lnTo>
                      <a:pt x="542" y="23"/>
                    </a:lnTo>
                    <a:lnTo>
                      <a:pt x="598" y="110"/>
                    </a:lnTo>
                    <a:lnTo>
                      <a:pt x="587" y="321"/>
                    </a:lnTo>
                    <a:lnTo>
                      <a:pt x="565" y="542"/>
                    </a:lnTo>
                    <a:lnTo>
                      <a:pt x="565" y="774"/>
                    </a:lnTo>
                    <a:lnTo>
                      <a:pt x="676" y="1050"/>
                    </a:lnTo>
                    <a:lnTo>
                      <a:pt x="765" y="1250"/>
                    </a:lnTo>
                    <a:lnTo>
                      <a:pt x="810" y="1448"/>
                    </a:lnTo>
                    <a:lnTo>
                      <a:pt x="797" y="1624"/>
                    </a:lnTo>
                    <a:lnTo>
                      <a:pt x="797" y="1690"/>
                    </a:lnTo>
                    <a:lnTo>
                      <a:pt x="842" y="1758"/>
                    </a:lnTo>
                    <a:lnTo>
                      <a:pt x="854" y="1824"/>
                    </a:lnTo>
                    <a:lnTo>
                      <a:pt x="820" y="1856"/>
                    </a:lnTo>
                    <a:lnTo>
                      <a:pt x="731" y="1835"/>
                    </a:lnTo>
                    <a:lnTo>
                      <a:pt x="565" y="1813"/>
                    </a:lnTo>
                    <a:lnTo>
                      <a:pt x="366" y="1856"/>
                    </a:lnTo>
                    <a:lnTo>
                      <a:pt x="232" y="1935"/>
                    </a:lnTo>
                    <a:lnTo>
                      <a:pt x="166" y="1979"/>
                    </a:lnTo>
                    <a:lnTo>
                      <a:pt x="98" y="1979"/>
                    </a:lnTo>
                    <a:lnTo>
                      <a:pt x="0" y="1835"/>
                    </a:lnTo>
                    <a:lnTo>
                      <a:pt x="11" y="1813"/>
                    </a:lnTo>
                    <a:lnTo>
                      <a:pt x="211" y="1746"/>
                    </a:lnTo>
                    <a:lnTo>
                      <a:pt x="442" y="1713"/>
                    </a:lnTo>
                    <a:lnTo>
                      <a:pt x="610" y="1703"/>
                    </a:lnTo>
                    <a:lnTo>
                      <a:pt x="710" y="1703"/>
                    </a:lnTo>
                    <a:lnTo>
                      <a:pt x="731" y="1635"/>
                    </a:lnTo>
                    <a:lnTo>
                      <a:pt x="697" y="1448"/>
                    </a:lnTo>
                    <a:lnTo>
                      <a:pt x="621" y="1250"/>
                    </a:lnTo>
                    <a:lnTo>
                      <a:pt x="498" y="995"/>
                    </a:lnTo>
                    <a:lnTo>
                      <a:pt x="398" y="774"/>
                    </a:lnTo>
                    <a:lnTo>
                      <a:pt x="355" y="576"/>
                    </a:lnTo>
                    <a:lnTo>
                      <a:pt x="343" y="355"/>
                    </a:lnTo>
                    <a:lnTo>
                      <a:pt x="343" y="144"/>
                    </a:lnTo>
                    <a:lnTo>
                      <a:pt x="387" y="55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6" name="Freeform 19"/>
              <p:cNvSpPr>
                <a:spLocks/>
              </p:cNvSpPr>
              <p:nvPr/>
            </p:nvSpPr>
            <p:spPr bwMode="auto">
              <a:xfrm>
                <a:off x="4263" y="2969"/>
                <a:ext cx="353" cy="827"/>
              </a:xfrm>
              <a:custGeom>
                <a:avLst/>
                <a:gdLst>
                  <a:gd name="T0" fmla="*/ 5 w 706"/>
                  <a:gd name="T1" fmla="*/ 0 h 1654"/>
                  <a:gd name="T2" fmla="*/ 5 w 706"/>
                  <a:gd name="T3" fmla="*/ 0 h 1654"/>
                  <a:gd name="T4" fmla="*/ 6 w 706"/>
                  <a:gd name="T5" fmla="*/ 1 h 1654"/>
                  <a:gd name="T6" fmla="*/ 6 w 706"/>
                  <a:gd name="T7" fmla="*/ 2 h 1654"/>
                  <a:gd name="T8" fmla="*/ 6 w 706"/>
                  <a:gd name="T9" fmla="*/ 3 h 1654"/>
                  <a:gd name="T10" fmla="*/ 5 w 706"/>
                  <a:gd name="T11" fmla="*/ 6 h 1654"/>
                  <a:gd name="T12" fmla="*/ 5 w 706"/>
                  <a:gd name="T13" fmla="*/ 7 h 1654"/>
                  <a:gd name="T14" fmla="*/ 6 w 706"/>
                  <a:gd name="T15" fmla="*/ 9 h 1654"/>
                  <a:gd name="T16" fmla="*/ 6 w 706"/>
                  <a:gd name="T17" fmla="*/ 10 h 1654"/>
                  <a:gd name="T18" fmla="*/ 6 w 706"/>
                  <a:gd name="T19" fmla="*/ 12 h 1654"/>
                  <a:gd name="T20" fmla="*/ 6 w 706"/>
                  <a:gd name="T21" fmla="*/ 12 h 1654"/>
                  <a:gd name="T22" fmla="*/ 5 w 706"/>
                  <a:gd name="T23" fmla="*/ 12 h 1654"/>
                  <a:gd name="T24" fmla="*/ 4 w 706"/>
                  <a:gd name="T25" fmla="*/ 12 h 1654"/>
                  <a:gd name="T26" fmla="*/ 3 w 706"/>
                  <a:gd name="T27" fmla="*/ 13 h 1654"/>
                  <a:gd name="T28" fmla="*/ 2 w 706"/>
                  <a:gd name="T29" fmla="*/ 13 h 1654"/>
                  <a:gd name="T30" fmla="*/ 1 w 706"/>
                  <a:gd name="T31" fmla="*/ 13 h 1654"/>
                  <a:gd name="T32" fmla="*/ 0 w 706"/>
                  <a:gd name="T33" fmla="*/ 13 h 1654"/>
                  <a:gd name="T34" fmla="*/ 1 w 706"/>
                  <a:gd name="T35" fmla="*/ 12 h 1654"/>
                  <a:gd name="T36" fmla="*/ 2 w 706"/>
                  <a:gd name="T37" fmla="*/ 12 h 1654"/>
                  <a:gd name="T38" fmla="*/ 4 w 706"/>
                  <a:gd name="T39" fmla="*/ 11 h 1654"/>
                  <a:gd name="T40" fmla="*/ 5 w 706"/>
                  <a:gd name="T41" fmla="*/ 11 h 1654"/>
                  <a:gd name="T42" fmla="*/ 5 w 706"/>
                  <a:gd name="T43" fmla="*/ 11 h 1654"/>
                  <a:gd name="T44" fmla="*/ 5 w 706"/>
                  <a:gd name="T45" fmla="*/ 9 h 1654"/>
                  <a:gd name="T46" fmla="*/ 5 w 706"/>
                  <a:gd name="T47" fmla="*/ 7 h 1654"/>
                  <a:gd name="T48" fmla="*/ 4 w 706"/>
                  <a:gd name="T49" fmla="*/ 6 h 1654"/>
                  <a:gd name="T50" fmla="*/ 4 w 706"/>
                  <a:gd name="T51" fmla="*/ 4 h 1654"/>
                  <a:gd name="T52" fmla="*/ 4 w 706"/>
                  <a:gd name="T53" fmla="*/ 2 h 1654"/>
                  <a:gd name="T54" fmla="*/ 4 w 706"/>
                  <a:gd name="T55" fmla="*/ 1 h 1654"/>
                  <a:gd name="T56" fmla="*/ 5 w 706"/>
                  <a:gd name="T57" fmla="*/ 0 h 16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06"/>
                  <a:gd name="T88" fmla="*/ 0 h 1654"/>
                  <a:gd name="T89" fmla="*/ 706 w 706"/>
                  <a:gd name="T90" fmla="*/ 1654 h 16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06" h="1654">
                    <a:moveTo>
                      <a:pt x="530" y="0"/>
                    </a:moveTo>
                    <a:lnTo>
                      <a:pt x="630" y="0"/>
                    </a:lnTo>
                    <a:lnTo>
                      <a:pt x="662" y="66"/>
                    </a:lnTo>
                    <a:lnTo>
                      <a:pt x="685" y="211"/>
                    </a:lnTo>
                    <a:lnTo>
                      <a:pt x="662" y="366"/>
                    </a:lnTo>
                    <a:lnTo>
                      <a:pt x="606" y="676"/>
                    </a:lnTo>
                    <a:lnTo>
                      <a:pt x="619" y="810"/>
                    </a:lnTo>
                    <a:lnTo>
                      <a:pt x="685" y="1076"/>
                    </a:lnTo>
                    <a:lnTo>
                      <a:pt x="706" y="1265"/>
                    </a:lnTo>
                    <a:lnTo>
                      <a:pt x="706" y="1409"/>
                    </a:lnTo>
                    <a:lnTo>
                      <a:pt x="672" y="1441"/>
                    </a:lnTo>
                    <a:lnTo>
                      <a:pt x="574" y="1465"/>
                    </a:lnTo>
                    <a:lnTo>
                      <a:pt x="442" y="1497"/>
                    </a:lnTo>
                    <a:lnTo>
                      <a:pt x="309" y="1564"/>
                    </a:lnTo>
                    <a:lnTo>
                      <a:pt x="177" y="1654"/>
                    </a:lnTo>
                    <a:lnTo>
                      <a:pt x="121" y="1654"/>
                    </a:lnTo>
                    <a:lnTo>
                      <a:pt x="0" y="1554"/>
                    </a:lnTo>
                    <a:lnTo>
                      <a:pt x="11" y="1509"/>
                    </a:lnTo>
                    <a:lnTo>
                      <a:pt x="166" y="1441"/>
                    </a:lnTo>
                    <a:lnTo>
                      <a:pt x="430" y="1375"/>
                    </a:lnTo>
                    <a:lnTo>
                      <a:pt x="551" y="1331"/>
                    </a:lnTo>
                    <a:lnTo>
                      <a:pt x="574" y="1286"/>
                    </a:lnTo>
                    <a:lnTo>
                      <a:pt x="574" y="1097"/>
                    </a:lnTo>
                    <a:lnTo>
                      <a:pt x="530" y="855"/>
                    </a:lnTo>
                    <a:lnTo>
                      <a:pt x="508" y="698"/>
                    </a:lnTo>
                    <a:lnTo>
                      <a:pt x="485" y="455"/>
                    </a:lnTo>
                    <a:lnTo>
                      <a:pt x="474" y="188"/>
                    </a:lnTo>
                    <a:lnTo>
                      <a:pt x="485" y="66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7" name="Freeform 20"/>
              <p:cNvSpPr>
                <a:spLocks/>
              </p:cNvSpPr>
              <p:nvPr/>
            </p:nvSpPr>
            <p:spPr bwMode="auto">
              <a:xfrm>
                <a:off x="4728" y="1749"/>
                <a:ext cx="408" cy="485"/>
              </a:xfrm>
              <a:custGeom>
                <a:avLst/>
                <a:gdLst>
                  <a:gd name="T0" fmla="*/ 2 w 815"/>
                  <a:gd name="T1" fmla="*/ 6 h 968"/>
                  <a:gd name="T2" fmla="*/ 1 w 815"/>
                  <a:gd name="T3" fmla="*/ 4 h 968"/>
                  <a:gd name="T4" fmla="*/ 1 w 815"/>
                  <a:gd name="T5" fmla="*/ 3 h 968"/>
                  <a:gd name="T6" fmla="*/ 0 w 815"/>
                  <a:gd name="T7" fmla="*/ 2 h 968"/>
                  <a:gd name="T8" fmla="*/ 1 w 815"/>
                  <a:gd name="T9" fmla="*/ 1 h 968"/>
                  <a:gd name="T10" fmla="*/ 1 w 815"/>
                  <a:gd name="T11" fmla="*/ 1 h 968"/>
                  <a:gd name="T12" fmla="*/ 2 w 815"/>
                  <a:gd name="T13" fmla="*/ 1 h 968"/>
                  <a:gd name="T14" fmla="*/ 2 w 815"/>
                  <a:gd name="T15" fmla="*/ 2 h 968"/>
                  <a:gd name="T16" fmla="*/ 4 w 815"/>
                  <a:gd name="T17" fmla="*/ 1 h 968"/>
                  <a:gd name="T18" fmla="*/ 4 w 815"/>
                  <a:gd name="T19" fmla="*/ 0 h 968"/>
                  <a:gd name="T20" fmla="*/ 5 w 815"/>
                  <a:gd name="T21" fmla="*/ 1 h 968"/>
                  <a:gd name="T22" fmla="*/ 6 w 815"/>
                  <a:gd name="T23" fmla="*/ 2 h 968"/>
                  <a:gd name="T24" fmla="*/ 7 w 815"/>
                  <a:gd name="T25" fmla="*/ 4 h 968"/>
                  <a:gd name="T26" fmla="*/ 7 w 815"/>
                  <a:gd name="T27" fmla="*/ 5 h 968"/>
                  <a:gd name="T28" fmla="*/ 7 w 815"/>
                  <a:gd name="T29" fmla="*/ 5 h 968"/>
                  <a:gd name="T30" fmla="*/ 6 w 815"/>
                  <a:gd name="T31" fmla="*/ 5 h 968"/>
                  <a:gd name="T32" fmla="*/ 5 w 815"/>
                  <a:gd name="T33" fmla="*/ 6 h 968"/>
                  <a:gd name="T34" fmla="*/ 4 w 815"/>
                  <a:gd name="T35" fmla="*/ 6 h 968"/>
                  <a:gd name="T36" fmla="*/ 5 w 815"/>
                  <a:gd name="T37" fmla="*/ 7 h 968"/>
                  <a:gd name="T38" fmla="*/ 5 w 815"/>
                  <a:gd name="T39" fmla="*/ 8 h 968"/>
                  <a:gd name="T40" fmla="*/ 4 w 815"/>
                  <a:gd name="T41" fmla="*/ 8 h 968"/>
                  <a:gd name="T42" fmla="*/ 3 w 815"/>
                  <a:gd name="T43" fmla="*/ 7 h 968"/>
                  <a:gd name="T44" fmla="*/ 2 w 815"/>
                  <a:gd name="T45" fmla="*/ 6 h 9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15"/>
                  <a:gd name="T70" fmla="*/ 0 h 968"/>
                  <a:gd name="T71" fmla="*/ 815 w 815"/>
                  <a:gd name="T72" fmla="*/ 968 h 9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15" h="968">
                    <a:moveTo>
                      <a:pt x="216" y="686"/>
                    </a:moveTo>
                    <a:lnTo>
                      <a:pt x="105" y="492"/>
                    </a:lnTo>
                    <a:lnTo>
                      <a:pt x="39" y="326"/>
                    </a:lnTo>
                    <a:lnTo>
                      <a:pt x="0" y="144"/>
                    </a:lnTo>
                    <a:lnTo>
                      <a:pt x="16" y="71"/>
                    </a:lnTo>
                    <a:lnTo>
                      <a:pt x="71" y="71"/>
                    </a:lnTo>
                    <a:lnTo>
                      <a:pt x="139" y="126"/>
                    </a:lnTo>
                    <a:lnTo>
                      <a:pt x="205" y="205"/>
                    </a:lnTo>
                    <a:lnTo>
                      <a:pt x="405" y="94"/>
                    </a:lnTo>
                    <a:lnTo>
                      <a:pt x="510" y="0"/>
                    </a:lnTo>
                    <a:lnTo>
                      <a:pt x="605" y="60"/>
                    </a:lnTo>
                    <a:lnTo>
                      <a:pt x="710" y="200"/>
                    </a:lnTo>
                    <a:lnTo>
                      <a:pt x="788" y="397"/>
                    </a:lnTo>
                    <a:lnTo>
                      <a:pt x="815" y="526"/>
                    </a:lnTo>
                    <a:lnTo>
                      <a:pt x="815" y="570"/>
                    </a:lnTo>
                    <a:lnTo>
                      <a:pt x="710" y="603"/>
                    </a:lnTo>
                    <a:lnTo>
                      <a:pt x="565" y="692"/>
                    </a:lnTo>
                    <a:lnTo>
                      <a:pt x="499" y="731"/>
                    </a:lnTo>
                    <a:lnTo>
                      <a:pt x="555" y="886"/>
                    </a:lnTo>
                    <a:lnTo>
                      <a:pt x="533" y="957"/>
                    </a:lnTo>
                    <a:lnTo>
                      <a:pt x="489" y="968"/>
                    </a:lnTo>
                    <a:lnTo>
                      <a:pt x="366" y="868"/>
                    </a:lnTo>
                    <a:lnTo>
                      <a:pt x="216" y="6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158" name="Freeform 21"/>
              <p:cNvSpPr>
                <a:spLocks/>
              </p:cNvSpPr>
              <p:nvPr/>
            </p:nvSpPr>
            <p:spPr bwMode="auto">
              <a:xfrm>
                <a:off x="4251" y="1732"/>
                <a:ext cx="505" cy="757"/>
              </a:xfrm>
              <a:custGeom>
                <a:avLst/>
                <a:gdLst>
                  <a:gd name="T0" fmla="*/ 5 w 1009"/>
                  <a:gd name="T1" fmla="*/ 12 h 1514"/>
                  <a:gd name="T2" fmla="*/ 6 w 1009"/>
                  <a:gd name="T3" fmla="*/ 12 h 1514"/>
                  <a:gd name="T4" fmla="*/ 6 w 1009"/>
                  <a:gd name="T5" fmla="*/ 11 h 1514"/>
                  <a:gd name="T6" fmla="*/ 5 w 1009"/>
                  <a:gd name="T7" fmla="*/ 10 h 1514"/>
                  <a:gd name="T8" fmla="*/ 4 w 1009"/>
                  <a:gd name="T9" fmla="*/ 9 h 1514"/>
                  <a:gd name="T10" fmla="*/ 3 w 1009"/>
                  <a:gd name="T11" fmla="*/ 8 h 1514"/>
                  <a:gd name="T12" fmla="*/ 2 w 1009"/>
                  <a:gd name="T13" fmla="*/ 6 h 1514"/>
                  <a:gd name="T14" fmla="*/ 2 w 1009"/>
                  <a:gd name="T15" fmla="*/ 5 h 1514"/>
                  <a:gd name="T16" fmla="*/ 3 w 1009"/>
                  <a:gd name="T17" fmla="*/ 4 h 1514"/>
                  <a:gd name="T18" fmla="*/ 6 w 1009"/>
                  <a:gd name="T19" fmla="*/ 4 h 1514"/>
                  <a:gd name="T20" fmla="*/ 7 w 1009"/>
                  <a:gd name="T21" fmla="*/ 4 h 1514"/>
                  <a:gd name="T22" fmla="*/ 7 w 1009"/>
                  <a:gd name="T23" fmla="*/ 4 h 1514"/>
                  <a:gd name="T24" fmla="*/ 7 w 1009"/>
                  <a:gd name="T25" fmla="*/ 4 h 1514"/>
                  <a:gd name="T26" fmla="*/ 7 w 1009"/>
                  <a:gd name="T27" fmla="*/ 3 h 1514"/>
                  <a:gd name="T28" fmla="*/ 8 w 1009"/>
                  <a:gd name="T29" fmla="*/ 2 h 1514"/>
                  <a:gd name="T30" fmla="*/ 8 w 1009"/>
                  <a:gd name="T31" fmla="*/ 2 h 1514"/>
                  <a:gd name="T32" fmla="*/ 8 w 1009"/>
                  <a:gd name="T33" fmla="*/ 1 h 1514"/>
                  <a:gd name="T34" fmla="*/ 8 w 1009"/>
                  <a:gd name="T35" fmla="*/ 1 h 1514"/>
                  <a:gd name="T36" fmla="*/ 8 w 1009"/>
                  <a:gd name="T37" fmla="*/ 1 h 1514"/>
                  <a:gd name="T38" fmla="*/ 8 w 1009"/>
                  <a:gd name="T39" fmla="*/ 0 h 1514"/>
                  <a:gd name="T40" fmla="*/ 7 w 1009"/>
                  <a:gd name="T41" fmla="*/ 1 h 1514"/>
                  <a:gd name="T42" fmla="*/ 7 w 1009"/>
                  <a:gd name="T43" fmla="*/ 2 h 1514"/>
                  <a:gd name="T44" fmla="*/ 6 w 1009"/>
                  <a:gd name="T45" fmla="*/ 3 h 1514"/>
                  <a:gd name="T46" fmla="*/ 5 w 1009"/>
                  <a:gd name="T47" fmla="*/ 3 h 1514"/>
                  <a:gd name="T48" fmla="*/ 2 w 1009"/>
                  <a:gd name="T49" fmla="*/ 3 h 1514"/>
                  <a:gd name="T50" fmla="*/ 1 w 1009"/>
                  <a:gd name="T51" fmla="*/ 4 h 1514"/>
                  <a:gd name="T52" fmla="*/ 0 w 1009"/>
                  <a:gd name="T53" fmla="*/ 4 h 1514"/>
                  <a:gd name="T54" fmla="*/ 1 w 1009"/>
                  <a:gd name="T55" fmla="*/ 6 h 1514"/>
                  <a:gd name="T56" fmla="*/ 1 w 1009"/>
                  <a:gd name="T57" fmla="*/ 8 h 1514"/>
                  <a:gd name="T58" fmla="*/ 2 w 1009"/>
                  <a:gd name="T59" fmla="*/ 9 h 1514"/>
                  <a:gd name="T60" fmla="*/ 3 w 1009"/>
                  <a:gd name="T61" fmla="*/ 11 h 1514"/>
                  <a:gd name="T62" fmla="*/ 4 w 1009"/>
                  <a:gd name="T63" fmla="*/ 11 h 1514"/>
                  <a:gd name="T64" fmla="*/ 5 w 1009"/>
                  <a:gd name="T65" fmla="*/ 12 h 1514"/>
                  <a:gd name="T66" fmla="*/ 5 w 1009"/>
                  <a:gd name="T67" fmla="*/ 12 h 15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09"/>
                  <a:gd name="T103" fmla="*/ 0 h 1514"/>
                  <a:gd name="T104" fmla="*/ 1009 w 1009"/>
                  <a:gd name="T105" fmla="*/ 1514 h 15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09" h="1514">
                    <a:moveTo>
                      <a:pt x="620" y="1514"/>
                    </a:moveTo>
                    <a:lnTo>
                      <a:pt x="676" y="1448"/>
                    </a:lnTo>
                    <a:lnTo>
                      <a:pt x="654" y="1350"/>
                    </a:lnTo>
                    <a:lnTo>
                      <a:pt x="610" y="1216"/>
                    </a:lnTo>
                    <a:lnTo>
                      <a:pt x="444" y="1061"/>
                    </a:lnTo>
                    <a:lnTo>
                      <a:pt x="276" y="918"/>
                    </a:lnTo>
                    <a:lnTo>
                      <a:pt x="200" y="763"/>
                    </a:lnTo>
                    <a:lnTo>
                      <a:pt x="166" y="521"/>
                    </a:lnTo>
                    <a:lnTo>
                      <a:pt x="355" y="455"/>
                    </a:lnTo>
                    <a:lnTo>
                      <a:pt x="654" y="421"/>
                    </a:lnTo>
                    <a:lnTo>
                      <a:pt x="776" y="431"/>
                    </a:lnTo>
                    <a:lnTo>
                      <a:pt x="809" y="465"/>
                    </a:lnTo>
                    <a:lnTo>
                      <a:pt x="865" y="410"/>
                    </a:lnTo>
                    <a:lnTo>
                      <a:pt x="843" y="355"/>
                    </a:lnTo>
                    <a:lnTo>
                      <a:pt x="899" y="210"/>
                    </a:lnTo>
                    <a:lnTo>
                      <a:pt x="920" y="155"/>
                    </a:lnTo>
                    <a:lnTo>
                      <a:pt x="965" y="68"/>
                    </a:lnTo>
                    <a:lnTo>
                      <a:pt x="1009" y="68"/>
                    </a:lnTo>
                    <a:lnTo>
                      <a:pt x="1009" y="23"/>
                    </a:lnTo>
                    <a:lnTo>
                      <a:pt x="920" y="0"/>
                    </a:lnTo>
                    <a:lnTo>
                      <a:pt x="865" y="100"/>
                    </a:lnTo>
                    <a:lnTo>
                      <a:pt x="788" y="244"/>
                    </a:lnTo>
                    <a:lnTo>
                      <a:pt x="688" y="310"/>
                    </a:lnTo>
                    <a:lnTo>
                      <a:pt x="533" y="332"/>
                    </a:lnTo>
                    <a:lnTo>
                      <a:pt x="255" y="366"/>
                    </a:lnTo>
                    <a:lnTo>
                      <a:pt x="34" y="431"/>
                    </a:lnTo>
                    <a:lnTo>
                      <a:pt x="0" y="487"/>
                    </a:lnTo>
                    <a:lnTo>
                      <a:pt x="21" y="663"/>
                    </a:lnTo>
                    <a:lnTo>
                      <a:pt x="100" y="908"/>
                    </a:lnTo>
                    <a:lnTo>
                      <a:pt x="210" y="1106"/>
                    </a:lnTo>
                    <a:lnTo>
                      <a:pt x="321" y="1282"/>
                    </a:lnTo>
                    <a:lnTo>
                      <a:pt x="421" y="1405"/>
                    </a:lnTo>
                    <a:lnTo>
                      <a:pt x="521" y="1493"/>
                    </a:lnTo>
                    <a:lnTo>
                      <a:pt x="620" y="151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34148" name="Text Box 22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Verdana" charset="0"/>
                <a:cs typeface="Arial" charset="0"/>
              </a:rPr>
              <a:t>245</a:t>
            </a:r>
          </a:p>
        </p:txBody>
      </p:sp>
    </p:spTree>
    <p:extLst>
      <p:ext uri="{BB962C8B-B14F-4D97-AF65-F5344CB8AC3E}">
        <p14:creationId xmlns:p14="http://schemas.microsoft.com/office/powerpoint/2010/main" val="33883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350250" y="152400"/>
            <a:ext cx="698500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252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235450" y="1133475"/>
            <a:ext cx="4756150" cy="1196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Arial" charset="0"/>
                <a:cs typeface="Arial" charset="0"/>
              </a:rPr>
              <a:t>1. Realize that God is working through the actions of your offender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235450" y="2459038"/>
            <a:ext cx="4800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2. Thank God for the benefit He plans through each offense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235450" y="3419475"/>
            <a:ext cx="4800600" cy="1196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3. Discern what character qualities God wants to develop in me through the offense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235450" y="4746625"/>
            <a:ext cx="48006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Arial" charset="0"/>
                <a:cs typeface="Arial" charset="0"/>
              </a:rPr>
              <a:t>4. Expect to suffer for doing right as a normal part of Christian living</a:t>
            </a:r>
          </a:p>
        </p:txBody>
      </p:sp>
      <p:pic>
        <p:nvPicPr>
          <p:cNvPr id="136199" name="Picture 7" descr="Via Ap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51313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0" y="5105400"/>
            <a:ext cx="4191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The Via Appia, </a:t>
            </a:r>
            <a:r>
              <a:rPr lang="en-US" altLang="ja-JP" sz="2000" b="1">
                <a:solidFill>
                  <a:srgbClr val="FFFFFF"/>
                </a:solidFill>
                <a:cs typeface="Arial" charset="0"/>
              </a:rPr>
              <a:t>"Queen of Roman roads," which was the road from Rome that Onesimus took back to Colosse for Philemon</a:t>
            </a:r>
            <a:r>
              <a:rPr lang="fr-FR" altLang="ja-JP" sz="2000" b="1">
                <a:solidFill>
                  <a:srgbClr val="FFFFFF"/>
                </a:solidFill>
                <a:cs typeface="Arial" charset="0"/>
              </a:rPr>
              <a:t>'</a:t>
            </a:r>
            <a:r>
              <a:rPr lang="en-US" altLang="ja-JP" sz="2000" b="1">
                <a:solidFill>
                  <a:srgbClr val="FFFFFF"/>
                </a:solidFill>
                <a:cs typeface="Arial" charset="0"/>
              </a:rPr>
              <a:t>s forgiveness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219700" y="6156325"/>
            <a:ext cx="3781425" cy="585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0000"/>
                </a:solidFill>
                <a:latin typeface="Arial"/>
                <a:cs typeface="Arial"/>
              </a:rPr>
              <a:t>Bill </a:t>
            </a:r>
            <a:r>
              <a:rPr lang="en-US" sz="3200" b="1" i="1" dirty="0" err="1">
                <a:solidFill>
                  <a:srgbClr val="000000"/>
                </a:solidFill>
                <a:latin typeface="Arial"/>
                <a:cs typeface="Arial"/>
              </a:rPr>
              <a:t>Gothard</a:t>
            </a:r>
            <a:r>
              <a:rPr lang="en-US" sz="3200" b="1" i="1" dirty="0">
                <a:solidFill>
                  <a:srgbClr val="000000"/>
                </a:solidFill>
                <a:latin typeface="Arial"/>
                <a:cs typeface="Arial"/>
              </a:rPr>
              <a:t>, IBLP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239000" cy="519113"/>
          </a:xfrm>
          <a:solidFill>
            <a:schemeClr val="tx1"/>
          </a:solidFill>
        </p:spPr>
        <p:txBody>
          <a:bodyPr anchor="t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Basic Steps to Gain a Forgiving Spirit</a:t>
            </a:r>
          </a:p>
        </p:txBody>
      </p:sp>
    </p:spTree>
    <p:extLst>
      <p:ext uri="{BB962C8B-B14F-4D97-AF65-F5344CB8AC3E}">
        <p14:creationId xmlns:p14="http://schemas.microsoft.com/office/powerpoint/2010/main" val="1969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  <p:bldP spid="49156" grpId="0" animBg="1" autoUpdateAnimBg="0"/>
      <p:bldP spid="49157" grpId="0" animBg="1" autoUpdateAnimBg="0"/>
      <p:bldP spid="4915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How do I ask forgiveness?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52578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Never say, 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"I</a:t>
            </a:r>
            <a:r>
              <a:rPr lang="fr-FR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'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m sorry"</a:t>
            </a:r>
            <a:b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</a:b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(period/full stop).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Say, 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"Will you forgive me for ___________"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(specify your offense). </a:t>
            </a:r>
            <a:b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Philemon 10,18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57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828800"/>
            <a:ext cx="31591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23063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How do I ask forgiveness?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449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Not by phone or letter or fax or text message or facebook or Twitter or email or through mediators…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Onesimus traveled 1400 km to speak to Philemon in person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447800"/>
            <a:ext cx="33115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97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23817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736</Words>
  <Application>Microsoft Macintosh PowerPoint</Application>
  <PresentationFormat>On-screen Show (4:3)</PresentationFormat>
  <Paragraphs>190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UBS Galatia</vt:lpstr>
      <vt:lpstr>Arial</vt:lpstr>
      <vt:lpstr>Arial Narrow</vt:lpstr>
      <vt:lpstr>Calibri</vt:lpstr>
      <vt:lpstr>Garamond</vt:lpstr>
      <vt:lpstr>Impact</vt:lpstr>
      <vt:lpstr>Times New Roman</vt:lpstr>
      <vt:lpstr>Verdana</vt:lpstr>
      <vt:lpstr>Wingdings</vt:lpstr>
      <vt:lpstr>Office Theme</vt:lpstr>
      <vt:lpstr>1_Default Design</vt:lpstr>
      <vt:lpstr>1_Dad`s Tie</vt:lpstr>
      <vt:lpstr>3_Default Design</vt:lpstr>
      <vt:lpstr>Orbit</vt:lpstr>
      <vt:lpstr>Observing Things Through Drama</vt:lpstr>
      <vt:lpstr>Postcard to Philemon</vt:lpstr>
      <vt:lpstr>. Occasion .</vt:lpstr>
      <vt:lpstr>Book Chart</vt:lpstr>
      <vt:lpstr>. Summary Statement .</vt:lpstr>
      <vt:lpstr>• Application •</vt:lpstr>
      <vt:lpstr>Basic Steps to Gain a Forgiving Spirit</vt:lpstr>
      <vt:lpstr>How do I ask forgiveness?</vt:lpstr>
      <vt:lpstr>How do I ask forgiveness?</vt:lpstr>
      <vt:lpstr>How do I ask forgiveness?</vt:lpstr>
      <vt:lpstr>How do I ask forgiveness?</vt:lpstr>
      <vt:lpstr>How do I ask forgiveness?</vt:lpstr>
      <vt:lpstr>Restoring Relationships</vt:lpstr>
      <vt:lpstr>Bible Study link at BibleStudyDownloads.org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Things Through Drama</dc:title>
  <dc:creator>Dr Rick Griffith</dc:creator>
  <cp:lastModifiedBy>Rick Griffith</cp:lastModifiedBy>
  <cp:revision>5</cp:revision>
  <dcterms:created xsi:type="dcterms:W3CDTF">2013-03-13T16:38:25Z</dcterms:created>
  <dcterms:modified xsi:type="dcterms:W3CDTF">2023-01-13T20:40:18Z</dcterms:modified>
</cp:coreProperties>
</file>