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94" r:id="rId2"/>
    <p:sldMasterId id="2147483806" r:id="rId3"/>
    <p:sldMasterId id="2147483818" r:id="rId4"/>
    <p:sldMasterId id="2147483823" r:id="rId5"/>
  </p:sldMasterIdLst>
  <p:notesMasterIdLst>
    <p:notesMasterId r:id="rId17"/>
  </p:notesMasterIdLst>
  <p:sldIdLst>
    <p:sldId id="270" r:id="rId6"/>
    <p:sldId id="297" r:id="rId7"/>
    <p:sldId id="304" r:id="rId8"/>
    <p:sldId id="306" r:id="rId9"/>
    <p:sldId id="307" r:id="rId10"/>
    <p:sldId id="308" r:id="rId11"/>
    <p:sldId id="271" r:id="rId12"/>
    <p:sldId id="272" r:id="rId13"/>
    <p:sldId id="273" r:id="rId14"/>
    <p:sldId id="328" r:id="rId15"/>
    <p:sldId id="33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5791" autoAdjust="0"/>
  </p:normalViewPr>
  <p:slideViewPr>
    <p:cSldViewPr snapToGrid="0" snapToObjects="1">
      <p:cViewPr varScale="1">
        <p:scale>
          <a:sx n="103" d="100"/>
          <a:sy n="103" d="100"/>
        </p:scale>
        <p:origin x="24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7D04D-F017-AF41-B887-320E69F4C0EA}" type="datetimeFigureOut">
              <a:rPr lang="en-US" smtClean="0"/>
              <a:t>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349CE-8BAC-C34A-B80F-AC3AEEF1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Above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1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B0A57D-B07A-694F-B76E-98B5F0B290F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Above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1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B0A57D-B07A-694F-B76E-98B5F0B290F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True of Lower Picture (L to R): Shorter</a:t>
            </a:r>
            <a:r>
              <a:rPr lang="en-US" baseline="0" dirty="0"/>
              <a:t> sheet, n</a:t>
            </a:r>
            <a:r>
              <a:rPr lang="en-US" dirty="0"/>
              <a:t>o window, legs closer together, shorter cord, no faucet, no bracelet</a:t>
            </a:r>
          </a:p>
          <a:p>
            <a:r>
              <a:rPr lang="en-US" dirty="0"/>
              <a:t>Also:</a:t>
            </a:r>
            <a:r>
              <a:rPr lang="en-US" baseline="0" dirty="0"/>
              <a:t> blonde ponytail, wider apron bow, dot on eaves, grass dot on fence, elbow hair, fly flew away from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349CE-8BAC-C34A-B80F-AC3AEEF105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3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True of Lower Picture (L to R): No bird in tree, no pail handle, boy</a:t>
            </a:r>
            <a:r>
              <a:rPr lang="en-US" baseline="0"/>
              <a:t> short sleeve, shorter club, no bag pocket, no walking man pocket</a:t>
            </a:r>
          </a:p>
          <a:p>
            <a:r>
              <a:rPr lang="en-US" baseline="0"/>
              <a:t>Also: No fly on left pail golf ball, boy left thumb not bent, bottom of four golf balls has 3 dots, club twisted, "Golf" has dot, boy's dots missing on chest, flag black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349CE-8BAC-C34A-B80F-AC3AEEF105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True of Lower Picture (L to R): Shorter measuring tape, no pencil on ear, no pocket, shorter swimsuit back</a:t>
            </a:r>
            <a:r>
              <a:rPr lang="en-US" baseline="0"/>
              <a:t> tie, </a:t>
            </a:r>
            <a:r>
              <a:rPr lang="en-US"/>
              <a:t>no blouse sleeve cuff, higher neckline</a:t>
            </a:r>
          </a:p>
          <a:p>
            <a:r>
              <a:rPr lang="en-US"/>
              <a:t>Also: Left glass pane reflection lines, worker chest line crosses completely, dot on breast, swimsuit pattern differs,</a:t>
            </a:r>
            <a:r>
              <a:rPr lang="en-US" baseline="0"/>
              <a:t> swimsuit lady right hand has only 3 fingers &amp; spine dot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349CE-8BAC-C34A-B80F-AC3AEEF105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1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Study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3B8BF-3D16-504B-99DD-DD7130325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3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33527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4721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63923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E95E1B-3008-A644-B066-9F334B30565B}" type="datetimeFigureOut">
              <a:rPr lang="en-US"/>
              <a:pPr>
                <a:defRPr/>
              </a:pPr>
              <a:t>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C9511F7-381F-B546-AE5E-3CC181709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8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2D6E20A-5993-0D47-88A1-BDCE9F865A09}" type="datetimeFigureOut">
              <a:rPr lang="en-US"/>
              <a:pPr>
                <a:defRPr/>
              </a:pPr>
              <a:t>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F98654-8595-1946-BBC7-3AC4A628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41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7B401B4-853A-574B-A9B4-A0D6EA10BEAC}" type="datetimeFigureOut">
              <a:rPr lang="en-US"/>
              <a:pPr>
                <a:defRPr/>
              </a:pPr>
              <a:t>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FAB8C4-AC52-174A-939A-3D7B5E4CE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61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668BA7-9322-EE44-A9C2-AA6F033C9F27}" type="datetimeFigureOut">
              <a:rPr lang="en-US"/>
              <a:pPr>
                <a:defRPr/>
              </a:pPr>
              <a:t>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588D10F-7EBC-DC43-AE90-4C3AF3286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38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FF71D2-BF75-6F46-BBBA-F11400E031C6}" type="datetimeFigureOut">
              <a:rPr lang="en-US"/>
              <a:pPr>
                <a:defRPr/>
              </a:pPr>
              <a:t>2/19/23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B11B57-BCDE-CD4E-8569-172A0DE21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F40ED8-8DAB-FB4C-97A3-D108A70F989A}" type="datetimeFigureOut">
              <a:rPr lang="en-US"/>
              <a:pPr>
                <a:defRPr/>
              </a:pPr>
              <a:t>2/19/23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1B8E0B-08DF-A14B-873E-A3E45D89C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40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6BCF827-85EF-394C-B59A-0F9FD2B2640C}" type="datetimeFigureOut">
              <a:rPr lang="en-US"/>
              <a:pPr>
                <a:defRPr/>
              </a:pPr>
              <a:t>2/19/23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E63E1F-BB04-D34A-854E-DE422F627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6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20601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0C8B16-2238-9C43-80FC-B9862612C2C6}" type="datetimeFigureOut">
              <a:rPr lang="en-US"/>
              <a:pPr>
                <a:defRPr/>
              </a:pPr>
              <a:t>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8060AB-A811-5847-9ECD-69D92E013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47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E714BC-90BB-8F4E-82E8-FD2B9ACA6C3A}" type="datetimeFigureOut">
              <a:rPr lang="en-US"/>
              <a:pPr>
                <a:defRPr/>
              </a:pPr>
              <a:t>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FED947-EFA3-0E4C-82E7-194D08112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69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F5C162-83EA-B74C-8F7B-3238099304CD}" type="datetimeFigureOut">
              <a:rPr lang="en-US"/>
              <a:pPr>
                <a:defRPr/>
              </a:pPr>
              <a:t>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8A88A1E-83E4-4F4A-B628-78EFB97A5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F6F1EA-C976-4E47-9B76-6DCD010091F6}" type="datetimeFigureOut">
              <a:rPr lang="en-US"/>
              <a:pPr>
                <a:defRPr/>
              </a:pPr>
              <a:t>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4BC03B-0D8A-9A43-AE6D-E8F9C932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63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979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39C-21B2-F04C-9A55-5D6C0EDDA4D8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547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229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5665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817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02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42063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979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80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167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390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431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952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16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23749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21670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3942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661170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6841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20478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7EDEB-7205-E142-9CEF-9E7393F5CE88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6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9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819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31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FF21663-D69F-8441-BF70-8F1427C1D685}" type="datetimeFigureOut">
              <a:rPr lang="en-US"/>
              <a:pPr>
                <a:defRPr/>
              </a:pPr>
              <a:t>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97ABC77-FB84-FE4A-A02C-AB9A98DEA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8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2F953B0-6872-F54E-99E5-321B1BDDBC79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1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709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01" name="Picture 5" descr="HG 18 Observ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3" y="0"/>
            <a:ext cx="4792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02" name="Title 1"/>
          <p:cNvSpPr>
            <a:spLocks noGrp="1"/>
          </p:cNvSpPr>
          <p:nvPr>
            <p:ph type="title"/>
          </p:nvPr>
        </p:nvSpPr>
        <p:spPr>
          <a:xfrm>
            <a:off x="2257425" y="4595813"/>
            <a:ext cx="4186238" cy="849312"/>
          </a:xfrm>
          <a:solidFill>
            <a:srgbClr val="800000"/>
          </a:solidFill>
        </p:spPr>
        <p:txBody>
          <a:bodyPr/>
          <a:lstStyle/>
          <a:p>
            <a:r>
              <a:rPr lang="en-US" sz="4000" b="1">
                <a:solidFill>
                  <a:srgbClr val="FFFFFF"/>
                </a:solidFill>
                <a:latin typeface="Arial" charset="0"/>
                <a:ea typeface="ＭＳ Ｐゴシック" charset="0"/>
              </a:rPr>
              <a:t>Observation</a:t>
            </a:r>
            <a:endParaRPr lang="en-US" sz="7200" b="1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6803" name="Title 1"/>
          <p:cNvSpPr txBox="1">
            <a:spLocks/>
          </p:cNvSpPr>
          <p:nvPr/>
        </p:nvSpPr>
        <p:spPr bwMode="auto">
          <a:xfrm>
            <a:off x="4859338" y="188913"/>
            <a:ext cx="3827462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cs typeface="Arial" charset="0"/>
              </a:rPr>
              <a:t>We must </a:t>
            </a:r>
            <a:r>
              <a:rPr lang="en-US" sz="6600" b="1" dirty="0">
                <a:solidFill>
                  <a:srgbClr val="FFFFFF"/>
                </a:solidFill>
                <a:cs typeface="Arial" charset="0"/>
              </a:rPr>
              <a:t>observe </a:t>
            </a:r>
            <a:r>
              <a:rPr lang="en-US" sz="4000" b="1" dirty="0">
                <a:solidFill>
                  <a:srgbClr val="FFFFFF"/>
                </a:solidFill>
                <a:cs typeface="Arial" charset="0"/>
              </a:rPr>
              <a:t>before we can interpret!</a:t>
            </a:r>
          </a:p>
        </p:txBody>
      </p:sp>
      <p:sp>
        <p:nvSpPr>
          <p:cNvPr id="716804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09A450-CA24-26CC-259B-4FAC9919E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0442276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16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Study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9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5" name="Title 1"/>
          <p:cNvSpPr>
            <a:spLocks noGrp="1"/>
          </p:cNvSpPr>
          <p:nvPr>
            <p:ph type="title"/>
          </p:nvPr>
        </p:nvSpPr>
        <p:spPr>
          <a:xfrm>
            <a:off x="3779838" y="274638"/>
            <a:ext cx="4537075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The Student, the Fish, &amp; Agassiz</a:t>
            </a:r>
          </a:p>
        </p:txBody>
      </p:sp>
      <p:sp>
        <p:nvSpPr>
          <p:cNvPr id="758786" name="Text Box 5"/>
          <p:cNvSpPr txBox="1">
            <a:spLocks noChangeArrowheads="1"/>
          </p:cNvSpPr>
          <p:nvPr/>
        </p:nvSpPr>
        <p:spPr bwMode="auto">
          <a:xfrm>
            <a:off x="8135938" y="44450"/>
            <a:ext cx="973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23-25</a:t>
            </a:r>
          </a:p>
        </p:txBody>
      </p:sp>
      <p:pic>
        <p:nvPicPr>
          <p:cNvPr id="7587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810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573213"/>
            <a:ext cx="86233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98689" y="1620355"/>
            <a:ext cx="8575436" cy="125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Arial" charset="0"/>
                <a:ea typeface="ＭＳ Ｐゴシック" charset="0"/>
              </a:rPr>
              <a:t>Please tell the person next to you the point of this story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0825" y="4545263"/>
            <a:ext cx="8623300" cy="209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effectLst>
                  <a:glow rad="165100">
                    <a:schemeClr val="bg1">
                      <a:alpha val="86000"/>
                    </a:schemeClr>
                  </a:glow>
                </a:effectLst>
                <a:latin typeface="Arial" charset="0"/>
                <a:ea typeface="ＭＳ Ｐゴシック" charset="0"/>
              </a:rPr>
              <a:t>"We all miss many blessings in life because we don't work at simply observing!"</a:t>
            </a:r>
          </a:p>
        </p:txBody>
      </p:sp>
    </p:spTree>
    <p:extLst>
      <p:ext uri="{BB962C8B-B14F-4D97-AF65-F5344CB8AC3E}">
        <p14:creationId xmlns:p14="http://schemas.microsoft.com/office/powerpoint/2010/main" val="1158077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3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415348" y="2018560"/>
            <a:ext cx="2189901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546" y="2018560"/>
            <a:ext cx="2005765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475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</p:txBody>
      </p:sp>
      <p:sp>
        <p:nvSpPr>
          <p:cNvPr id="71475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solidFill>
                  <a:prstClr val="white"/>
                </a:solidFill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solidFill>
                  <a:prstClr val="white"/>
                </a:solidFill>
                <a:latin typeface="Tahoma" charset="0"/>
                <a:cs typeface="Tahoma" charset="0"/>
              </a:rPr>
              <a:t>Grasping God's Word</a:t>
            </a:r>
            <a:endParaRPr lang="en-US" sz="2400" dirty="0">
              <a:solidFill>
                <a:prstClr val="white"/>
              </a:solidFill>
              <a:latin typeface="Tahoma" charset="0"/>
              <a:cs typeface="Tahom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382" y="1773225"/>
            <a:ext cx="2072953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</a:rPr>
              <a:t>Their Town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382" y="3268523"/>
            <a:ext cx="3497497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</a:rPr>
              <a:t>River Measurement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27133" y="4393644"/>
            <a:ext cx="3556232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</a:rPr>
              <a:t>Principlizing Bridge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2428" y="3006913"/>
            <a:ext cx="2279666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</a:rPr>
              <a:t>Biblical Map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345" y="1752156"/>
            <a:ext cx="1833455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</a:rPr>
              <a:t>Our Town</a:t>
            </a:r>
          </a:p>
        </p:txBody>
      </p:sp>
    </p:spTree>
    <p:extLst>
      <p:ext uri="{BB962C8B-B14F-4D97-AF65-F5344CB8AC3E}">
        <p14:creationId xmlns:p14="http://schemas.microsoft.com/office/powerpoint/2010/main" val="739525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</a:rPr>
              <a:t>The Inductive Approach</a:t>
            </a:r>
          </a:p>
        </p:txBody>
      </p:sp>
      <p:sp>
        <p:nvSpPr>
          <p:cNvPr id="721923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20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651840"/>
              </p:ext>
            </p:extLst>
          </p:nvPr>
        </p:nvGraphicFramePr>
        <p:xfrm>
          <a:off x="0" y="2066077"/>
          <a:ext cx="9036050" cy="3200400"/>
        </p:xfrm>
        <a:graphic>
          <a:graphicData uri="http://schemas.openxmlformats.org/drawingml/2006/table">
            <a:tbl>
              <a:tblPr/>
              <a:tblGrid>
                <a:gridCol w="2713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7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69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</a:t>
                      </a:r>
                      <a:b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(Synthetic)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9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Observe</a:t>
                      </a:r>
                      <a:b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What do I see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Passage or Detail</a:t>
                      </a:r>
                      <a:b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(Analytical)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Interpret the Observations</a:t>
                      </a:r>
                      <a:b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(What does it mean?)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Topic</a:t>
                      </a:r>
                      <a:b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Topical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0160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946" name="Picture 2" descr="HS 20 3-step proc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133350"/>
            <a:ext cx="9144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560840" cy="792088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glow rad="241300">
                    <a:schemeClr val="bg1">
                      <a:alpha val="93000"/>
                    </a:schemeClr>
                  </a:glow>
                </a:effectLst>
                <a:latin typeface="Arial" charset="0"/>
                <a:ea typeface="ＭＳ Ｐゴシック" charset="0"/>
              </a:rPr>
              <a:t>The 3-Step Process</a:t>
            </a:r>
          </a:p>
        </p:txBody>
      </p:sp>
      <p:sp>
        <p:nvSpPr>
          <p:cNvPr id="722948" name="Text Box 5"/>
          <p:cNvSpPr txBox="1">
            <a:spLocks noChangeArrowheads="1"/>
          </p:cNvSpPr>
          <p:nvPr/>
        </p:nvSpPr>
        <p:spPr bwMode="auto">
          <a:xfrm>
            <a:off x="82994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9325336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3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415348" y="2018560"/>
            <a:ext cx="2189901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546" y="2018560"/>
            <a:ext cx="2005765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475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Times New Roman" charset="0"/>
              <a:cs typeface="Times New Roman" charset="0"/>
            </a:endParaRPr>
          </a:p>
        </p:txBody>
      </p:sp>
      <p:sp>
        <p:nvSpPr>
          <p:cNvPr id="71475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Tahoma" charset="0"/>
                <a:cs typeface="Tahoma" charset="0"/>
              </a:rPr>
              <a:t>Basics of the Journey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r>
              <a:rPr lang="en-US" sz="2400" dirty="0">
                <a:solidFill>
                  <a:prstClr val="white"/>
                </a:solidFill>
                <a:latin typeface="Tahoma" charset="0"/>
                <a:cs typeface="Tahoma" charset="0"/>
              </a:rPr>
              <a:t>Duvall &amp; Hays, </a:t>
            </a:r>
            <a:r>
              <a:rPr lang="en-US" sz="2400" i="1" dirty="0">
                <a:solidFill>
                  <a:prstClr val="white"/>
                </a:solidFill>
                <a:latin typeface="Tahoma" charset="0"/>
                <a:cs typeface="Tahoma" charset="0"/>
              </a:rPr>
              <a:t>Grasping God's Word</a:t>
            </a:r>
            <a:endParaRPr lang="en-US" sz="2400" dirty="0">
              <a:solidFill>
                <a:prstClr val="white"/>
              </a:solidFill>
              <a:latin typeface="Tahoma" charset="0"/>
              <a:cs typeface="Tahom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382" y="1773225"/>
            <a:ext cx="2072953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</a:rPr>
              <a:t>Their Town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382" y="3268523"/>
            <a:ext cx="3497497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</a:rPr>
              <a:t>River Measurement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27133" y="4393644"/>
            <a:ext cx="3556232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</a:rPr>
              <a:t>Principlizing Bridge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2428" y="3006913"/>
            <a:ext cx="2279666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</a:rPr>
              <a:t>Biblical Map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345" y="1752156"/>
            <a:ext cx="1833455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</a:rPr>
              <a:t>Our Town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51529" y="914728"/>
            <a:ext cx="4388440" cy="1761565"/>
            <a:chOff x="-351529" y="914728"/>
            <a:chExt cx="4388440" cy="1761565"/>
          </a:xfrm>
        </p:grpSpPr>
        <p:sp>
          <p:nvSpPr>
            <p:cNvPr id="2" name="Oval 1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81000" y="914728"/>
              <a:ext cx="2279841" cy="523220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prstClr val="white"/>
                  </a:solidFill>
                </a:rPr>
                <a:t>Observation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4080" y="2604266"/>
            <a:ext cx="7797920" cy="2589586"/>
            <a:chOff x="-351529" y="1113233"/>
            <a:chExt cx="4388440" cy="1563060"/>
          </a:xfrm>
        </p:grpSpPr>
        <p:sp>
          <p:nvSpPr>
            <p:cNvPr id="18" name="Oval 17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866032" y="1113233"/>
              <a:ext cx="1478621" cy="315814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prstClr val="white"/>
                  </a:solidFill>
                </a:rPr>
                <a:t>Interpretation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88980" y="1010201"/>
            <a:ext cx="4388440" cy="1761565"/>
            <a:chOff x="-351529" y="914728"/>
            <a:chExt cx="4388440" cy="1761565"/>
          </a:xfrm>
        </p:grpSpPr>
        <p:sp>
          <p:nvSpPr>
            <p:cNvPr id="21" name="Oval 20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381000" y="914728"/>
              <a:ext cx="2139578" cy="523220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prstClr val="white"/>
                  </a:solidFill>
                </a:rPr>
                <a:t>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637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5" name="Title 1"/>
          <p:cNvSpPr>
            <a:spLocks noGrp="1"/>
          </p:cNvSpPr>
          <p:nvPr>
            <p:ph type="title"/>
          </p:nvPr>
        </p:nvSpPr>
        <p:spPr>
          <a:xfrm>
            <a:off x="5137150" y="850900"/>
            <a:ext cx="3827463" cy="4881563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</a:rPr>
              <a:t>Observe Six Differences Between the Drawings</a:t>
            </a:r>
          </a:p>
        </p:txBody>
      </p:sp>
      <p:sp>
        <p:nvSpPr>
          <p:cNvPr id="717826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19</a:t>
            </a:r>
          </a:p>
        </p:txBody>
      </p:sp>
      <p:pic>
        <p:nvPicPr>
          <p:cNvPr id="717827" name="Picture 1" descr="HS 19a Lad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924719" y="1219995"/>
            <a:ext cx="66008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6062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49" name="Title 1"/>
          <p:cNvSpPr>
            <a:spLocks noGrp="1"/>
          </p:cNvSpPr>
          <p:nvPr>
            <p:ph type="title"/>
          </p:nvPr>
        </p:nvSpPr>
        <p:spPr>
          <a:xfrm>
            <a:off x="5137150" y="850900"/>
            <a:ext cx="3827463" cy="4881563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</a:rPr>
              <a:t>Observe Six Differences Between the Drawings</a:t>
            </a:r>
          </a:p>
        </p:txBody>
      </p:sp>
      <p:sp>
        <p:nvSpPr>
          <p:cNvPr id="71885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19</a:t>
            </a:r>
          </a:p>
        </p:txBody>
      </p:sp>
      <p:pic>
        <p:nvPicPr>
          <p:cNvPr id="718851" name="Picture 1" descr="HS 19b Gol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85031" y="1253332"/>
            <a:ext cx="65214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2523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3" name="Title 1"/>
          <p:cNvSpPr>
            <a:spLocks noGrp="1"/>
          </p:cNvSpPr>
          <p:nvPr>
            <p:ph type="title"/>
          </p:nvPr>
        </p:nvSpPr>
        <p:spPr>
          <a:xfrm>
            <a:off x="5137150" y="850900"/>
            <a:ext cx="3827463" cy="4881563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</a:rPr>
              <a:t>Observe Six Differences Between the Drawings</a:t>
            </a:r>
          </a:p>
        </p:txBody>
      </p:sp>
      <p:sp>
        <p:nvSpPr>
          <p:cNvPr id="719874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</a:rPr>
              <a:t>19</a:t>
            </a:r>
          </a:p>
        </p:txBody>
      </p:sp>
      <p:pic>
        <p:nvPicPr>
          <p:cNvPr id="719875" name="Picture 1" descr="HS 19c Swimsu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980281" y="1204119"/>
            <a:ext cx="66405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5874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yrics">
  <a:themeElements>
    <a:clrScheme name="Lyr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yric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yr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yr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579</Words>
  <Application>Microsoft Macintosh PowerPoint</Application>
  <PresentationFormat>On-screen Show (4:3)</PresentationFormat>
  <Paragraphs>73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Wingdings</vt:lpstr>
      <vt:lpstr>3_Default Design</vt:lpstr>
      <vt:lpstr>Lyrics</vt:lpstr>
      <vt:lpstr>1_Office Theme</vt:lpstr>
      <vt:lpstr>4_Default Design</vt:lpstr>
      <vt:lpstr>Orbit</vt:lpstr>
      <vt:lpstr>Observation</vt:lpstr>
      <vt:lpstr>The Student, the Fish, &amp; Agassiz</vt:lpstr>
      <vt:lpstr>PowerPoint Presentation</vt:lpstr>
      <vt:lpstr>The Inductive Approach</vt:lpstr>
      <vt:lpstr>The 3-Step Process</vt:lpstr>
      <vt:lpstr>PowerPoint Presentation</vt:lpstr>
      <vt:lpstr>Observe Six Differences Between the Drawings</vt:lpstr>
      <vt:lpstr>Observe Six Differences Between the Drawings</vt:lpstr>
      <vt:lpstr>Observe Six Differences Between the Drawings</vt:lpstr>
      <vt:lpstr>PowerPoint Presentation</vt:lpstr>
      <vt:lpstr>Bible Study link at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Rick Griffith</dc:creator>
  <cp:lastModifiedBy>Rick Griffith</cp:lastModifiedBy>
  <cp:revision>40</cp:revision>
  <dcterms:created xsi:type="dcterms:W3CDTF">2013-02-12T08:24:03Z</dcterms:created>
  <dcterms:modified xsi:type="dcterms:W3CDTF">2023-02-19T16:03:53Z</dcterms:modified>
</cp:coreProperties>
</file>