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721" r:id="rId2"/>
    <p:sldMasterId id="2147483724" r:id="rId3"/>
    <p:sldMasterId id="2147483738" r:id="rId4"/>
    <p:sldMasterId id="2147483752" r:id="rId5"/>
    <p:sldMasterId id="2147483802" r:id="rId6"/>
    <p:sldMasterId id="2147483814" r:id="rId7"/>
    <p:sldMasterId id="2147483826" r:id="rId8"/>
    <p:sldMasterId id="2147483838" r:id="rId9"/>
    <p:sldMasterId id="2147483850" r:id="rId10"/>
    <p:sldMasterId id="2147483863" r:id="rId11"/>
    <p:sldMasterId id="2147483875" r:id="rId12"/>
    <p:sldMasterId id="2147483887" r:id="rId13"/>
    <p:sldMasterId id="2147483911" r:id="rId14"/>
    <p:sldMasterId id="2147483923" r:id="rId15"/>
    <p:sldMasterId id="2147483925" r:id="rId16"/>
    <p:sldMasterId id="2147483937" r:id="rId17"/>
    <p:sldMasterId id="2147483949" r:id="rId18"/>
  </p:sldMasterIdLst>
  <p:notesMasterIdLst>
    <p:notesMasterId r:id="rId55"/>
  </p:notesMasterIdLst>
  <p:sldIdLst>
    <p:sldId id="275" r:id="rId19"/>
    <p:sldId id="276" r:id="rId20"/>
    <p:sldId id="277" r:id="rId21"/>
    <p:sldId id="286"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34" r:id="rId35"/>
    <p:sldId id="318" r:id="rId36"/>
    <p:sldId id="320" r:id="rId37"/>
    <p:sldId id="328" r:id="rId38"/>
    <p:sldId id="333" r:id="rId39"/>
    <p:sldId id="325" r:id="rId40"/>
    <p:sldId id="329" r:id="rId41"/>
    <p:sldId id="330" r:id="rId42"/>
    <p:sldId id="332" r:id="rId43"/>
    <p:sldId id="331" r:id="rId44"/>
    <p:sldId id="267" r:id="rId45"/>
    <p:sldId id="268" r:id="rId46"/>
    <p:sldId id="269" r:id="rId47"/>
    <p:sldId id="327" r:id="rId48"/>
    <p:sldId id="278" r:id="rId49"/>
    <p:sldId id="279" r:id="rId50"/>
    <p:sldId id="283" r:id="rId51"/>
    <p:sldId id="284" r:id="rId52"/>
    <p:sldId id="285" r:id="rId53"/>
    <p:sldId id="30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520" autoAdjust="0"/>
  </p:normalViewPr>
  <p:slideViewPr>
    <p:cSldViewPr snapToGrid="0" snapToObjects="1">
      <p:cViewPr>
        <p:scale>
          <a:sx n="86" d="100"/>
          <a:sy n="86" d="100"/>
        </p:scale>
        <p:origin x="2944" y="3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7B0FD-5018-164C-9566-A48C0A61FDC1}" type="datetimeFigureOut">
              <a:rPr lang="en-US" smtClean="0"/>
              <a:t>1/13/23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DBA2B-201D-D445-8583-69BE23CDB9A4}" type="slidenum">
              <a:rPr lang="en-US" smtClean="0"/>
              <a:t>‹#›</a:t>
            </a:fld>
            <a:endParaRPr lang="en-US"/>
          </a:p>
        </p:txBody>
      </p:sp>
    </p:spTree>
    <p:extLst>
      <p:ext uri="{BB962C8B-B14F-4D97-AF65-F5344CB8AC3E}">
        <p14:creationId xmlns:p14="http://schemas.microsoft.com/office/powerpoint/2010/main" val="24805701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burningplatform.com/?p=4749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bbc.co.uk/news/world-asia-2105520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Slide Image Placeholder 1"/>
          <p:cNvSpPr>
            <a:spLocks noGrp="1" noRot="1" noChangeAspect="1"/>
          </p:cNvSpPr>
          <p:nvPr>
            <p:ph type="sldImg"/>
          </p:nvPr>
        </p:nvSpPr>
        <p:spPr>
          <a:ln/>
        </p:spPr>
      </p:sp>
      <p:sp>
        <p:nvSpPr>
          <p:cNvPr id="688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Arial" charset="0"/>
                <a:hlinkClick r:id="rId3"/>
              </a:rPr>
              <a:t>"TIME TO BUY A METAL DETECTOR</a:t>
            </a:r>
            <a:endParaRPr lang="en-US" b="1">
              <a:latin typeface="Arial" charset="0"/>
            </a:endParaRPr>
          </a:p>
          <a:p>
            <a:endParaRPr lang="en-US" b="1">
              <a:latin typeface="Arial" charset="0"/>
            </a:endParaRPr>
          </a:p>
          <a:p>
            <a:r>
              <a:rPr lang="en-US" b="1">
                <a:latin typeface="Arial" charset="0"/>
              </a:rPr>
              <a:t>11 pound gold nugget found in Australia by guy with metal detector</a:t>
            </a:r>
          </a:p>
          <a:p>
            <a:r>
              <a:rPr lang="en-US">
                <a:latin typeface="Arial" charset="0"/>
              </a:rPr>
              <a:t>January 17, 2013, 11:58 AM</a:t>
            </a:r>
          </a:p>
          <a:p>
            <a:r>
              <a:rPr lang="en-US">
                <a:latin typeface="Arial" charset="0"/>
              </a:rPr>
              <a:t>Pack your bags, gold bugs!  An Australian prospector using a state-of-the-art metal detector has discovered a gold “nugget” that weighs as much as some small dogs, the </a:t>
            </a:r>
            <a:r>
              <a:rPr lang="en-US">
                <a:latin typeface="Arial" charset="0"/>
                <a:hlinkClick r:id="rId4"/>
              </a:rPr>
              <a:t>BBC reports</a:t>
            </a:r>
            <a:r>
              <a:rPr lang="en-US">
                <a:latin typeface="Arial" charset="0"/>
              </a:rPr>
              <a:t>.The 5.5 kg (11 pound) nugget was found about 2 feet below the surface of the ground near the town of  Ballarat, in Victoria, according to the report. (See map below.)The gold in the nugget is worth more than $300,000 at current prices. But the size of the sample likely makes it worth even more. Gold was first discovered in the area more than 160 years ago."</a:t>
            </a:r>
          </a:p>
          <a:p>
            <a:endParaRPr lang="en-US">
              <a:latin typeface="Arial" charset="0"/>
            </a:endParaRPr>
          </a:p>
          <a:p>
            <a:r>
              <a:rPr lang="en-US">
                <a:latin typeface="Arial" charset="0"/>
              </a:rPr>
              <a:t>http://www.theburningplatform.com/?tag=gold-nugget accessed 24 Jan 2013</a:t>
            </a:r>
          </a:p>
          <a:p>
            <a:endParaRPr lang="en-US">
              <a:latin typeface="Arial" charset="0"/>
            </a:endParaRPr>
          </a:p>
        </p:txBody>
      </p:sp>
      <p:sp>
        <p:nvSpPr>
          <p:cNvPr id="688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87551-0B35-8842-AFA1-C825244DE8E2}" type="slidenum">
              <a:rPr lang="en-US" sz="1200">
                <a:solidFill>
                  <a:prstClr val="black"/>
                </a:solidFill>
                <a:cs typeface="Arial" charset="0"/>
              </a:rPr>
              <a:pPr eaLnBrk="1" hangingPunct="1"/>
              <a:t>2</a:t>
            </a:fld>
            <a:endParaRPr lang="en-US" sz="1200">
              <a:solidFill>
                <a:prstClr val="black"/>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19</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20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ln/>
        </p:spPr>
      </p:sp>
      <p:sp>
        <p:nvSpPr>
          <p:cNvPr id="539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ln/>
        </p:spPr>
      </p:sp>
      <p:sp>
        <p:nvSpPr>
          <p:cNvPr id="541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a:t>
            </a:r>
            <a:r>
              <a:rPr lang="en-US" baseline="0">
                <a:latin typeface="Arial" charset="0"/>
                <a:ea typeface="ＭＳ Ｐゴシック" charset="0"/>
                <a:cs typeface="ＭＳ Ｐゴシック" charset="0"/>
              </a:rPr>
              <a:t>-March 2017 </a:t>
            </a:r>
            <a:r>
              <a:rPr lang="en-US" baseline="0" dirty="0">
                <a:latin typeface="Arial" charset="0"/>
                <a:ea typeface="ＭＳ Ｐゴシック" charset="0"/>
                <a:cs typeface="ＭＳ Ｐゴシック" charset="0"/>
              </a:rPr>
              <a:t>God has seen fit to grant me the privilege to train pastors in 12 other countries </a:t>
            </a:r>
            <a:r>
              <a:rPr lang="en-US" baseline="0">
                <a:latin typeface="Arial" charset="0"/>
                <a:ea typeface="ＭＳ Ｐゴシック" charset="0"/>
                <a:cs typeface="ＭＳ Ｐゴシック" charset="0"/>
              </a:rPr>
              <a:t>on 60 </a:t>
            </a:r>
            <a:r>
              <a:rPr lang="en-US" baseline="0" dirty="0">
                <a:latin typeface="Arial" charset="0"/>
                <a:ea typeface="ＭＳ Ｐゴシック" charset="0"/>
                <a:cs typeface="ＭＳ Ｐゴシック" charset="0"/>
              </a:rPr>
              <a:t>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26</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C5504F-49C7-D045-A028-EB7CAD2039B0}" type="slidenum">
              <a:rPr lang="en-US" sz="1200">
                <a:solidFill>
                  <a:srgbClr val="000000"/>
                </a:solidFill>
                <a:latin typeface="Times New Roman" charset="0"/>
              </a:rPr>
              <a:pPr eaLnBrk="1" hangingPunct="1"/>
              <a:t>27</a:t>
            </a:fld>
            <a:endParaRPr lang="en-US" sz="1200">
              <a:solidFill>
                <a:srgbClr val="000000"/>
              </a:solidFill>
              <a:latin typeface="Times New Roman" charset="0"/>
            </a:endParaRPr>
          </a:p>
        </p:txBody>
      </p:sp>
      <p:sp>
        <p:nvSpPr>
          <p:cNvPr id="825346" name="Rectangle 2"/>
          <p:cNvSpPr>
            <a:spLocks noGrp="1" noRot="1" noChangeAspect="1" noChangeArrowheads="1"/>
          </p:cNvSpPr>
          <p:nvPr>
            <p:ph type="sldImg"/>
          </p:nvPr>
        </p:nvSpPr>
        <p:spPr>
          <a:solidFill>
            <a:srgbClr val="FFFFFF"/>
          </a:solidFill>
          <a:ln/>
        </p:spPr>
      </p:sp>
      <p:sp>
        <p:nvSpPr>
          <p:cNvPr id="82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38DCEE-B672-D641-9BB8-16141FC60D8D}"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719A6F-13BB-FD4F-87F1-5D5CD7848EA9}" type="slidenum">
              <a:rPr lang="en-US" sz="1200">
                <a:solidFill>
                  <a:srgbClr val="000000"/>
                </a:solidFill>
                <a:latin typeface="Times New Roman" charset="0"/>
              </a:rPr>
              <a:pPr eaLnBrk="1" hangingPunct="1"/>
              <a:t>29</a:t>
            </a:fld>
            <a:endParaRPr lang="en-US" sz="1200">
              <a:solidFill>
                <a:srgbClr val="000000"/>
              </a:solidFill>
              <a:latin typeface="Times New Roman" charset="0"/>
            </a:endParaRPr>
          </a:p>
        </p:txBody>
      </p:sp>
      <p:sp>
        <p:nvSpPr>
          <p:cNvPr id="829442" name="Rectangle 2"/>
          <p:cNvSpPr>
            <a:spLocks noGrp="1" noRot="1" noChangeAspect="1" noChangeArrowheads="1"/>
          </p:cNvSpPr>
          <p:nvPr>
            <p:ph type="sldImg"/>
          </p:nvPr>
        </p:nvSpPr>
        <p:spPr>
          <a:solidFill>
            <a:srgbClr val="FFFFFF"/>
          </a:solidFill>
          <a:ln/>
        </p:spPr>
      </p:sp>
      <p:sp>
        <p:nvSpPr>
          <p:cNvPr id="82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Slide Image Placeholder 1"/>
          <p:cNvSpPr>
            <a:spLocks noGrp="1" noRot="1" noChangeAspect="1"/>
          </p:cNvSpPr>
          <p:nvPr>
            <p:ph type="sldImg"/>
          </p:nvPr>
        </p:nvSpPr>
        <p:spPr>
          <a:ln/>
        </p:spPr>
      </p:sp>
      <p:sp>
        <p:nvSpPr>
          <p:cNvPr id="690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Arial" charset="0"/>
              </a:rPr>
              <a:t>"Application</a:t>
            </a:r>
            <a:r>
              <a:rPr lang="en-US">
                <a:latin typeface="Arial" charset="0"/>
              </a:rPr>
              <a:t>:</a:t>
            </a:r>
          </a:p>
          <a:p>
            <a:endParaRPr lang="en-US">
              <a:latin typeface="Arial" charset="0"/>
            </a:endParaRPr>
          </a:p>
          <a:p>
            <a:r>
              <a:rPr lang="en-US">
                <a:latin typeface="Arial"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r>
              <a:rPr lang="en-US">
                <a:latin typeface="Arial" charset="0"/>
              </a:rPr>
              <a:t> </a:t>
            </a:r>
          </a:p>
          <a:p>
            <a:r>
              <a:rPr lang="en-US">
                <a:latin typeface="Arial" charset="0"/>
              </a:rPr>
              <a:t>Beyond the realm of what can be seen, heard, or touched are treasures of eternal worth, just waiting to be discovered. And when you discover them, you give others hope that the riches of God's Word can be theirs, as well.</a:t>
            </a:r>
          </a:p>
          <a:p>
            <a:r>
              <a:rPr lang="en-US">
                <a:latin typeface="Arial" charset="0"/>
              </a:rPr>
              <a:t> </a:t>
            </a:r>
          </a:p>
          <a:p>
            <a:r>
              <a:rPr lang="en-US">
                <a:latin typeface="Arial" charset="0"/>
              </a:rPr>
              <a:t>"Let the word of Christ dwell in you richly as you teach and admonish one another with all wisdom, and as you sing psalms, hymns and spiritual songs with gratitude in your hearts to God" (Colossians 3:16).</a:t>
            </a:r>
          </a:p>
          <a:p>
            <a:r>
              <a:rPr lang="en-US">
                <a:latin typeface="Arial" charset="0"/>
              </a:rPr>
              <a:t> </a:t>
            </a:r>
          </a:p>
          <a:p>
            <a:r>
              <a:rPr lang="en-US">
                <a:latin typeface="Arial" charset="0"/>
              </a:rPr>
              <a:t>"Your laws are my treasure; they are my heart's delight" (Psalm 119:111, NLT)."</a:t>
            </a:r>
          </a:p>
          <a:p>
            <a:endParaRPr lang="en-US">
              <a:latin typeface="Arial" charset="0"/>
            </a:endParaRPr>
          </a:p>
          <a:p>
            <a:r>
              <a:rPr lang="en-US">
                <a:latin typeface="Arial" charset="0"/>
              </a:rPr>
              <a:t>Illustration Exchange 24 Jan 2013</a:t>
            </a:r>
          </a:p>
        </p:txBody>
      </p:sp>
      <p:sp>
        <p:nvSpPr>
          <p:cNvPr id="690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E1D8EE-79E5-9E46-9CA1-2CB66A974D88}" type="slidenum">
              <a:rPr lang="en-US" sz="1200">
                <a:solidFill>
                  <a:prstClr val="black"/>
                </a:solidFill>
                <a:cs typeface="Arial" charset="0"/>
              </a:rPr>
              <a:pPr eaLnBrk="1" hangingPunct="1"/>
              <a:t>3</a:t>
            </a:fld>
            <a:endParaRPr lang="en-US" sz="1200">
              <a:solidFill>
                <a:prstClr val="black"/>
              </a:solidFil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30</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70A67E-8AF7-114C-974B-7C3E0405F667}" type="slidenum">
              <a:rPr lang="en-US" sz="1200">
                <a:solidFill>
                  <a:prstClr val="black"/>
                </a:solidFill>
              </a:rPr>
              <a:pPr eaLnBrk="1" hangingPunct="1"/>
              <a:t>31</a:t>
            </a:fld>
            <a:endParaRPr lang="en-US" sz="1200">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F8F07F-1552-9544-9DD1-341BCCEE8CB0}" type="slidenum">
              <a:rPr lang="en-US" sz="1200">
                <a:solidFill>
                  <a:prstClr val="black"/>
                </a:solidFill>
              </a:rPr>
              <a:pPr eaLnBrk="1" hangingPunct="1"/>
              <a:t>32</a:t>
            </a:fld>
            <a:endParaRPr lang="en-US" sz="1200">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6454D8-C16E-5A4E-8652-E79F8BE1056D}" type="slidenum">
              <a:rPr lang="en-US" sz="1200">
                <a:solidFill>
                  <a:prstClr val="black"/>
                </a:solidFill>
              </a:rPr>
              <a:pPr eaLnBrk="1" hangingPunct="1"/>
              <a:t>33</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B458D2-0B44-B749-A649-C1C72C364FCF}" type="slidenum">
              <a:rPr lang="en-US" sz="1200">
                <a:solidFill>
                  <a:prstClr val="black"/>
                </a:solidFill>
              </a:rPr>
              <a:pPr eaLnBrk="1" hangingPunct="1"/>
              <a:t>34</a:t>
            </a:fld>
            <a:endParaRPr lang="en-US" sz="1200">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FB635D-12E7-D34E-9959-DF59D145B196}" type="slidenum">
              <a:rPr lang="en-US" sz="1200">
                <a:solidFill>
                  <a:prstClr val="black"/>
                </a:solidFill>
              </a:rPr>
              <a:pPr eaLnBrk="1" hangingPunct="1"/>
              <a:t>35</a:t>
            </a:fld>
            <a:endParaRPr lang="en-US" sz="1200">
              <a:solidFill>
                <a:prstClr val="black"/>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Slide Image Placeholder 1"/>
          <p:cNvSpPr>
            <a:spLocks noGrp="1" noRot="1" noChangeAspect="1"/>
          </p:cNvSpPr>
          <p:nvPr>
            <p:ph type="sldImg"/>
          </p:nvPr>
        </p:nvSpPr>
        <p:spPr>
          <a:ln/>
        </p:spPr>
      </p:sp>
      <p:sp>
        <p:nvSpPr>
          <p:cNvPr id="690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Arial" charset="0"/>
              </a:rPr>
              <a:t>"Application</a:t>
            </a:r>
            <a:r>
              <a:rPr lang="en-US">
                <a:latin typeface="Arial" charset="0"/>
              </a:rPr>
              <a:t>:</a:t>
            </a:r>
          </a:p>
          <a:p>
            <a:endParaRPr lang="en-US">
              <a:latin typeface="Arial" charset="0"/>
            </a:endParaRPr>
          </a:p>
          <a:p>
            <a:r>
              <a:rPr lang="en-US">
                <a:latin typeface="Arial"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r>
              <a:rPr lang="en-US">
                <a:latin typeface="Arial" charset="0"/>
              </a:rPr>
              <a:t> </a:t>
            </a:r>
          </a:p>
          <a:p>
            <a:r>
              <a:rPr lang="en-US">
                <a:latin typeface="Arial" charset="0"/>
              </a:rPr>
              <a:t>Beyond the realm of what can be seen, heard, or touched are treasures of eternal worth, just waiting to be discovered. And when you discover them, you give others hope that the riches of God's Word can be theirs, as well.</a:t>
            </a:r>
          </a:p>
          <a:p>
            <a:r>
              <a:rPr lang="en-US">
                <a:latin typeface="Arial" charset="0"/>
              </a:rPr>
              <a:t> </a:t>
            </a:r>
          </a:p>
          <a:p>
            <a:r>
              <a:rPr lang="en-US">
                <a:latin typeface="Arial" charset="0"/>
              </a:rPr>
              <a:t>"Let the word of Christ dwell in you richly as you teach and admonish one another with all wisdom, and as you sing psalms, hymns and spiritual songs with gratitude in your hearts to God" (Colossians 3:16).</a:t>
            </a:r>
          </a:p>
          <a:p>
            <a:r>
              <a:rPr lang="en-US">
                <a:latin typeface="Arial" charset="0"/>
              </a:rPr>
              <a:t> </a:t>
            </a:r>
          </a:p>
          <a:p>
            <a:r>
              <a:rPr lang="en-US">
                <a:latin typeface="Arial" charset="0"/>
              </a:rPr>
              <a:t>"Your laws are my treasure; they are my heart's delight" (Psalm 119:111, NLT)."</a:t>
            </a:r>
          </a:p>
          <a:p>
            <a:endParaRPr lang="en-US">
              <a:latin typeface="Arial" charset="0"/>
            </a:endParaRPr>
          </a:p>
          <a:p>
            <a:r>
              <a:rPr lang="en-US">
                <a:latin typeface="Arial" charset="0"/>
              </a:rPr>
              <a:t>Illustration Exchange 24 Jan 2013</a:t>
            </a:r>
          </a:p>
        </p:txBody>
      </p:sp>
      <p:sp>
        <p:nvSpPr>
          <p:cNvPr id="690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E1D8EE-79E5-9E46-9CA1-2CB66A974D88}" type="slidenum">
              <a:rPr lang="en-US" sz="1200">
                <a:solidFill>
                  <a:prstClr val="black"/>
                </a:solidFill>
                <a:cs typeface="Arial" charset="0"/>
              </a:rPr>
              <a:pPr eaLnBrk="1" hangingPunct="1"/>
              <a:t>4</a:t>
            </a:fld>
            <a:endParaRPr lang="en-US" sz="1200">
              <a:solidFill>
                <a:prstClr val="black"/>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7</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10</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1500E1F-A8DB-E84B-A394-1842FFE3BE78}" type="slidenum">
              <a:rPr lang="en-US" sz="1200">
                <a:solidFill>
                  <a:srgbClr val="000000"/>
                </a:solidFill>
                <a:latin typeface="Times New Roman" charset="0"/>
              </a:rPr>
              <a:pPr eaLnBrk="1" hangingPunct="1"/>
              <a:t>15</a:t>
            </a:fld>
            <a:endParaRPr lang="en-US" sz="1200">
              <a:solidFill>
                <a:srgbClr val="000000"/>
              </a:solidFill>
              <a:latin typeface="Times New Roman"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a:solidFill>
                  <a:srgbClr val="000000"/>
                </a:solidFill>
                <a:latin typeface="Arial" charset="0"/>
              </a:rPr>
              <a:pPr eaLnBrk="1" hangingPunct="1"/>
              <a:t>16</a:t>
            </a:fld>
            <a:endParaRPr lang="en-US"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m also the director of the doctoral program at SBC that trains about 80 seminary professors and pastors throughout Asia in English and Chinese.  </a:t>
            </a:r>
            <a:r>
              <a:rPr lang="en-US" dirty="0" err="1">
                <a:latin typeface="Arial" charset="0"/>
                <a:ea typeface="ＭＳ Ｐゴシック" charset="0"/>
                <a:cs typeface="ＭＳ Ｐゴシック" charset="0"/>
              </a:rPr>
              <a:t>Generallly</a:t>
            </a:r>
            <a:r>
              <a:rPr lang="en-US" dirty="0">
                <a:latin typeface="Arial" charset="0"/>
                <a:ea typeface="ＭＳ Ｐゴシック" charset="0"/>
                <a:cs typeface="ＭＳ Ｐゴシック" charset="0"/>
              </a:rPr>
              <a:t> each year about 5 of them received their Doctor of Ministry degree.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18</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F230691-9D7C-FA41-9FD2-27811F3FE565}" type="slidenum">
              <a:rPr lang="en-US"/>
              <a:pPr>
                <a:defRPr/>
              </a:pPr>
              <a:t>‹#›</a:t>
            </a:fld>
            <a:endParaRPr lang="en-US"/>
          </a:p>
        </p:txBody>
      </p:sp>
    </p:spTree>
    <p:extLst>
      <p:ext uri="{BB962C8B-B14F-4D97-AF65-F5344CB8AC3E}">
        <p14:creationId xmlns:p14="http://schemas.microsoft.com/office/powerpoint/2010/main" val="342051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5B4903C-41F5-FD4E-8FFD-E4DD9231FE17}" type="slidenum">
              <a:rPr lang="en-US"/>
              <a:pPr>
                <a:defRPr/>
              </a:pPr>
              <a:t>‹#›</a:t>
            </a:fld>
            <a:endParaRPr lang="en-US"/>
          </a:p>
        </p:txBody>
      </p:sp>
    </p:spTree>
    <p:extLst>
      <p:ext uri="{BB962C8B-B14F-4D97-AF65-F5344CB8AC3E}">
        <p14:creationId xmlns:p14="http://schemas.microsoft.com/office/powerpoint/2010/main" val="1827491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4057692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803446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920785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1799883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190490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3554827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9775309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7379148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4122154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12536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2216870-9527-D340-8CCA-83876C9D1AE8}" type="slidenum">
              <a:rPr lang="en-US"/>
              <a:pPr>
                <a:defRPr/>
              </a:pPr>
              <a:t>‹#›</a:t>
            </a:fld>
            <a:endParaRPr lang="en-US"/>
          </a:p>
        </p:txBody>
      </p:sp>
    </p:spTree>
    <p:extLst>
      <p:ext uri="{BB962C8B-B14F-4D97-AF65-F5344CB8AC3E}">
        <p14:creationId xmlns:p14="http://schemas.microsoft.com/office/powerpoint/2010/main" val="7447303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7242917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20947072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1784943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41571776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36862244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38779814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546082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4195386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27959153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747464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DB5053-E616-F643-945A-844F634963F1}" type="slidenum">
              <a:rPr lang="en-US"/>
              <a:pPr>
                <a:defRPr/>
              </a:pPr>
              <a:t>‹#›</a:t>
            </a:fld>
            <a:endParaRPr lang="en-US"/>
          </a:p>
        </p:txBody>
      </p:sp>
    </p:spTree>
    <p:extLst>
      <p:ext uri="{BB962C8B-B14F-4D97-AF65-F5344CB8AC3E}">
        <p14:creationId xmlns:p14="http://schemas.microsoft.com/office/powerpoint/2010/main" val="3969299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672627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266199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4152764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6697126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753652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003518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1003699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1276776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513275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990765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pPr>
                <a:defRPr/>
              </a:pPr>
              <a:t>‹#›</a:t>
            </a:fld>
            <a:endParaRPr lang="en-US"/>
          </a:p>
        </p:txBody>
      </p:sp>
    </p:spTree>
    <p:extLst>
      <p:ext uri="{BB962C8B-B14F-4D97-AF65-F5344CB8AC3E}">
        <p14:creationId xmlns:p14="http://schemas.microsoft.com/office/powerpoint/2010/main" val="20745541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E94E98A0-52C5-1143-884A-460F46BDF5C5}" type="slidenum">
              <a:rPr lang="en-US"/>
              <a:pPr>
                <a:defRPr/>
              </a:pPr>
              <a:t>‹#›</a:t>
            </a:fld>
            <a:endParaRPr lang="en-US"/>
          </a:p>
        </p:txBody>
      </p:sp>
    </p:spTree>
    <p:extLst>
      <p:ext uri="{BB962C8B-B14F-4D97-AF65-F5344CB8AC3E}">
        <p14:creationId xmlns:p14="http://schemas.microsoft.com/office/powerpoint/2010/main" val="336507098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ADB46E8-6940-8544-803A-C0EB3F2E1353}" type="slidenum">
              <a:rPr lang="en-US"/>
              <a:pPr>
                <a:defRPr/>
              </a:pPr>
              <a:t>‹#›</a:t>
            </a:fld>
            <a:endParaRPr lang="en-US"/>
          </a:p>
        </p:txBody>
      </p:sp>
    </p:spTree>
    <p:extLst>
      <p:ext uri="{BB962C8B-B14F-4D97-AF65-F5344CB8AC3E}">
        <p14:creationId xmlns:p14="http://schemas.microsoft.com/office/powerpoint/2010/main" val="34947502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6C0E5A3-29F7-8E48-9BBB-42F8750C42F2}" type="slidenum">
              <a:rPr lang="en-US"/>
              <a:pPr>
                <a:defRPr/>
              </a:pPr>
              <a:t>‹#›</a:t>
            </a:fld>
            <a:endParaRPr lang="en-US"/>
          </a:p>
        </p:txBody>
      </p:sp>
    </p:spTree>
    <p:extLst>
      <p:ext uri="{BB962C8B-B14F-4D97-AF65-F5344CB8AC3E}">
        <p14:creationId xmlns:p14="http://schemas.microsoft.com/office/powerpoint/2010/main" val="302068334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463B290-B4BA-AA4E-8B3E-A90607B87101}" type="slidenum">
              <a:rPr lang="en-US"/>
              <a:pPr>
                <a:defRPr/>
              </a:pPr>
              <a:t>‹#›</a:t>
            </a:fld>
            <a:endParaRPr lang="en-US"/>
          </a:p>
        </p:txBody>
      </p:sp>
    </p:spTree>
    <p:extLst>
      <p:ext uri="{BB962C8B-B14F-4D97-AF65-F5344CB8AC3E}">
        <p14:creationId xmlns:p14="http://schemas.microsoft.com/office/powerpoint/2010/main" val="129400624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198D5EB0-2EE2-D14D-9AB7-440AC3E94F27}" type="slidenum">
              <a:rPr lang="en-US"/>
              <a:pPr>
                <a:defRPr/>
              </a:pPr>
              <a:t>‹#›</a:t>
            </a:fld>
            <a:endParaRPr lang="en-US"/>
          </a:p>
        </p:txBody>
      </p:sp>
    </p:spTree>
    <p:extLst>
      <p:ext uri="{BB962C8B-B14F-4D97-AF65-F5344CB8AC3E}">
        <p14:creationId xmlns:p14="http://schemas.microsoft.com/office/powerpoint/2010/main" val="240502639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DE0E974D-77CE-B047-B2C8-6D405D2FCC72}" type="slidenum">
              <a:rPr lang="en-US"/>
              <a:pPr>
                <a:defRPr/>
              </a:pPr>
              <a:t>‹#›</a:t>
            </a:fld>
            <a:endParaRPr lang="en-US"/>
          </a:p>
        </p:txBody>
      </p:sp>
    </p:spTree>
    <p:extLst>
      <p:ext uri="{BB962C8B-B14F-4D97-AF65-F5344CB8AC3E}">
        <p14:creationId xmlns:p14="http://schemas.microsoft.com/office/powerpoint/2010/main" val="332967878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CB6DAF57-5F90-9848-BCCA-F74244BEDE49}" type="slidenum">
              <a:rPr lang="en-US"/>
              <a:pPr>
                <a:defRPr/>
              </a:pPr>
              <a:t>‹#›</a:t>
            </a:fld>
            <a:endParaRPr lang="en-US"/>
          </a:p>
        </p:txBody>
      </p:sp>
    </p:spTree>
    <p:extLst>
      <p:ext uri="{BB962C8B-B14F-4D97-AF65-F5344CB8AC3E}">
        <p14:creationId xmlns:p14="http://schemas.microsoft.com/office/powerpoint/2010/main" val="399305141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103635A0-661D-8B4C-8CED-8336DC350317}" type="slidenum">
              <a:rPr lang="en-US"/>
              <a:pPr>
                <a:defRPr/>
              </a:pPr>
              <a:t>‹#›</a:t>
            </a:fld>
            <a:endParaRPr lang="en-US"/>
          </a:p>
        </p:txBody>
      </p:sp>
    </p:spTree>
    <p:extLst>
      <p:ext uri="{BB962C8B-B14F-4D97-AF65-F5344CB8AC3E}">
        <p14:creationId xmlns:p14="http://schemas.microsoft.com/office/powerpoint/2010/main" val="315549940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3606B23-E6BF-2B48-8B89-36035A0EFD99}" type="slidenum">
              <a:rPr lang="en-US"/>
              <a:pPr>
                <a:defRPr/>
              </a:pPr>
              <a:t>‹#›</a:t>
            </a:fld>
            <a:endParaRPr lang="en-US"/>
          </a:p>
        </p:txBody>
      </p:sp>
    </p:spTree>
    <p:extLst>
      <p:ext uri="{BB962C8B-B14F-4D97-AF65-F5344CB8AC3E}">
        <p14:creationId xmlns:p14="http://schemas.microsoft.com/office/powerpoint/2010/main" val="1198993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4ED638-9A97-2447-8899-B363607ADFCD}" type="slidenum">
              <a:rPr lang="en-US"/>
              <a:pPr>
                <a:defRPr/>
              </a:pPr>
              <a:t>‹#›</a:t>
            </a:fld>
            <a:endParaRPr lang="en-US"/>
          </a:p>
        </p:txBody>
      </p:sp>
    </p:spTree>
    <p:extLst>
      <p:ext uri="{BB962C8B-B14F-4D97-AF65-F5344CB8AC3E}">
        <p14:creationId xmlns:p14="http://schemas.microsoft.com/office/powerpoint/2010/main" val="26546314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8403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403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0CEEE7D3-AC65-9645-A28D-7647798141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14863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1533E03-232F-C743-85FA-685C6CC193B6}" type="slidenum">
              <a:rPr lang="en-US"/>
              <a:pPr>
                <a:defRPr/>
              </a:pPr>
              <a:t>‹#›</a:t>
            </a:fld>
            <a:endParaRPr lang="en-US"/>
          </a:p>
        </p:txBody>
      </p:sp>
    </p:spTree>
    <p:extLst>
      <p:ext uri="{BB962C8B-B14F-4D97-AF65-F5344CB8AC3E}">
        <p14:creationId xmlns:p14="http://schemas.microsoft.com/office/powerpoint/2010/main" val="15177477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377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755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8260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264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6581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1365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453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9941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83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08D301D2-A4FC-0C4D-97F9-E2EC95D81500}" type="slidenum">
              <a:rPr lang="en-US"/>
              <a:pPr>
                <a:defRPr/>
              </a:pPr>
              <a:t>‹#›</a:t>
            </a:fld>
            <a:endParaRPr lang="en-US"/>
          </a:p>
        </p:txBody>
      </p:sp>
    </p:spTree>
    <p:extLst>
      <p:ext uri="{BB962C8B-B14F-4D97-AF65-F5344CB8AC3E}">
        <p14:creationId xmlns:p14="http://schemas.microsoft.com/office/powerpoint/2010/main" val="13427122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914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47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26210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3018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6063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5645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093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7409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1663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25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5C265B-EFE5-F04F-8FA4-DD4253DD72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93505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869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2019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3454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0166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567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5135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1285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82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5349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8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095E08-F84F-434D-B64A-670A36F6D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8414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446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7617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6549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7061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6768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6771069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F0E62B9-4F3A-2144-B353-DDC02D27F08E}"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602878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D3F50D6-A74F-EA4E-8BAA-614C687E3159}"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944090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FE0E9A73-D6F3-FB4B-B676-AB2D6ACB3033}"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7038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21B05C86-5CA8-C640-83F6-0464EF6033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7700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638A18-9EF9-0A41-B722-54CF88EA0D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3983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CCBC2C85-5B23-2743-8351-2458AC3B1C6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18757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4668B637-F1B0-CD4B-945A-E1B24BE005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515672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9DDB0FBA-1AA2-7A41-A7E8-827850B26E1B}"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27522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474792B-817A-344D-BDC3-98766AAD8EB6}"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69756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D80BDE67-5EFE-FF4D-AC25-976BBC3D78DA}"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157468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4114420-13EE-2946-AB89-0A59875297C0}"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25930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C2BD62A-8FAD-5843-B55E-150FE8C854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4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F0D52D-4FDB-EA49-9D3B-10C6C2EBB38E}" type="slidenum">
              <a:rPr lang="en-US"/>
              <a:pPr>
                <a:defRPr/>
              </a:pPr>
              <a:t>‹#›</a:t>
            </a:fld>
            <a:endParaRPr lang="en-US"/>
          </a:p>
        </p:txBody>
      </p:sp>
    </p:spTree>
    <p:extLst>
      <p:ext uri="{BB962C8B-B14F-4D97-AF65-F5344CB8AC3E}">
        <p14:creationId xmlns:p14="http://schemas.microsoft.com/office/powerpoint/2010/main" val="1597054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D5D9E05-03DC-4F4F-B3F3-27B3EF41B6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7724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3572147-2BDD-7142-8259-8E994B8184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3978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6C6BFEF-2B9C-6147-A907-E005D979F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983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D26F7BB-F13D-3D45-89B0-AD715C6C7F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69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745F2-9340-4240-BF4E-B3F90B1622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6908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77A9400-203D-4C47-921B-403B438C8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9150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74614A4-3368-0A4E-A7D1-BD83317837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980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0C15016B-EFFB-9E49-AB39-AD4B2D81BD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8553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08D301D2-A4FC-0C4D-97F9-E2EC95D81500}" type="slidenum">
              <a:rPr lang="en-US"/>
              <a:pPr>
                <a:defRPr/>
              </a:pPr>
              <a:t>‹#›</a:t>
            </a:fld>
            <a:endParaRPr lang="en-US"/>
          </a:p>
        </p:txBody>
      </p:sp>
    </p:spTree>
    <p:extLst>
      <p:ext uri="{BB962C8B-B14F-4D97-AF65-F5344CB8AC3E}">
        <p14:creationId xmlns:p14="http://schemas.microsoft.com/office/powerpoint/2010/main" val="191023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5C265B-EFE5-F04F-8FA4-DD4253DD72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98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3BF7485-2DCC-B146-91FA-1BF4CFB18872}" type="slidenum">
              <a:rPr lang="en-US"/>
              <a:pPr>
                <a:defRPr/>
              </a:pPr>
              <a:t>‹#›</a:t>
            </a:fld>
            <a:endParaRPr lang="en-US"/>
          </a:p>
        </p:txBody>
      </p:sp>
    </p:spTree>
    <p:extLst>
      <p:ext uri="{BB962C8B-B14F-4D97-AF65-F5344CB8AC3E}">
        <p14:creationId xmlns:p14="http://schemas.microsoft.com/office/powerpoint/2010/main" val="165114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095E08-F84F-434D-B64A-670A36F6D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4646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638A18-9EF9-0A41-B722-54CF88EA0D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687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C2BD62A-8FAD-5843-B55E-150FE8C854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8256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D5D9E05-03DC-4F4F-B3F3-27B3EF41B6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8045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3572147-2BDD-7142-8259-8E994B8184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634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6C6BFEF-2B9C-6147-A907-E005D979F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569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D26F7BB-F13D-3D45-89B0-AD715C6C7F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3355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745F2-9340-4240-BF4E-B3F90B1622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8974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77A9400-203D-4C47-921B-403B438C8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976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74614A4-3368-0A4E-A7D1-BD83317837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699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6D28C96-4CA5-944B-A3E1-30F945D95F3A}" type="slidenum">
              <a:rPr lang="en-US"/>
              <a:pPr>
                <a:defRPr/>
              </a:pPr>
              <a:t>‹#›</a:t>
            </a:fld>
            <a:endParaRPr lang="en-US"/>
          </a:p>
        </p:txBody>
      </p:sp>
    </p:spTree>
    <p:extLst>
      <p:ext uri="{BB962C8B-B14F-4D97-AF65-F5344CB8AC3E}">
        <p14:creationId xmlns:p14="http://schemas.microsoft.com/office/powerpoint/2010/main" val="1180537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0C15016B-EFFB-9E49-AB39-AD4B2D81BD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638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489E80-8256-854A-91A0-3D6A9E8F53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553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0DA294-A05A-5542-8F8B-4F1FEFF39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040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9153B-0430-734E-83E1-1F4FC1113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750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5A095-447B-DD49-BE2D-ABC0DED6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41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1DFA71-62EB-7D48-8F80-1093CF009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36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EF1ADD-4354-354C-95ED-146ABC8F1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585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C77433-2C35-5245-A085-8A3212667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485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9D32F-D919-C34E-A534-6AC7865DF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077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899A4-EC4A-7341-9C03-E248FBB11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79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8F8FA4E7-B915-7F4D-B2DF-747EBB6D011F}" type="slidenum">
              <a:rPr lang="en-US"/>
              <a:pPr>
                <a:defRPr/>
              </a:pPr>
              <a:t>‹#›</a:t>
            </a:fld>
            <a:endParaRPr lang="en-US"/>
          </a:p>
        </p:txBody>
      </p:sp>
    </p:spTree>
    <p:extLst>
      <p:ext uri="{BB962C8B-B14F-4D97-AF65-F5344CB8AC3E}">
        <p14:creationId xmlns:p14="http://schemas.microsoft.com/office/powerpoint/2010/main" val="1013204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396401-5CE5-C14A-BFB0-E0922CDFCA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889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5FE76-5924-424C-8D25-05FA99A62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858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568452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2664283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0880959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538877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7155240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605887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431514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5629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D38AEE-E2E8-0D4B-BE7C-08D678490C16}" type="slidenum">
              <a:rPr lang="en-US"/>
              <a:pPr>
                <a:defRPr/>
              </a:pPr>
              <a:t>‹#›</a:t>
            </a:fld>
            <a:endParaRPr lang="en-US"/>
          </a:p>
        </p:txBody>
      </p:sp>
    </p:spTree>
    <p:extLst>
      <p:ext uri="{BB962C8B-B14F-4D97-AF65-F5344CB8AC3E}">
        <p14:creationId xmlns:p14="http://schemas.microsoft.com/office/powerpoint/2010/main" val="529664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253345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365833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892434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114176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3916360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8840688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004646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816233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0473132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100700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4254873-C86F-CD4B-ABC7-AB11CEAD34AD}" type="slidenum">
              <a:rPr lang="en-US"/>
              <a:pPr>
                <a:defRPr/>
              </a:pPr>
              <a:t>‹#›</a:t>
            </a:fld>
            <a:endParaRPr lang="en-US"/>
          </a:p>
        </p:txBody>
      </p:sp>
    </p:spTree>
    <p:extLst>
      <p:ext uri="{BB962C8B-B14F-4D97-AF65-F5344CB8AC3E}">
        <p14:creationId xmlns:p14="http://schemas.microsoft.com/office/powerpoint/2010/main" val="4057751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6543181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5169258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7029053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3889764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2070846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1212054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2764422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932524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1/13/23</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6228275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1/13/23</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0894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3117D70-A930-144E-A1BF-A8A40E46E3F7}" type="slidenum">
              <a:rPr lang="en-US"/>
              <a:pPr>
                <a:defRPr/>
              </a:pPr>
              <a:t>‹#›</a:t>
            </a:fld>
            <a:endParaRPr lang="en-US"/>
          </a:p>
        </p:txBody>
      </p:sp>
    </p:spTree>
    <p:extLst>
      <p:ext uri="{BB962C8B-B14F-4D97-AF65-F5344CB8AC3E}">
        <p14:creationId xmlns:p14="http://schemas.microsoft.com/office/powerpoint/2010/main" val="40662966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1/13/23</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711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523672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1/13/23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33625978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106326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1/13/23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264362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4227299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810233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255246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09430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59119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179EB15-2764-0147-A752-C4F874F966FA}" type="slidenum">
              <a:rPr lang="en-US"/>
              <a:pPr>
                <a:defRPr/>
              </a:pPr>
              <a:t>‹#›</a:t>
            </a:fld>
            <a:endParaRPr lang="en-US"/>
          </a:p>
        </p:txBody>
      </p:sp>
    </p:spTree>
    <p:extLst>
      <p:ext uri="{BB962C8B-B14F-4D97-AF65-F5344CB8AC3E}">
        <p14:creationId xmlns:p14="http://schemas.microsoft.com/office/powerpoint/2010/main" val="1859066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9437000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470807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4097617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52773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2800820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889017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3537052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231191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1418991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91676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3.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4.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3.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369C9C8C-BF70-D243-96C5-363C3413482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212036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C5FFC30F-C095-E74A-85BD-C26F6640762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8769094"/>
      </p:ext>
    </p:extLst>
  </p:cSld>
  <p:clrMap bg1="dk2" tx1="lt1" bg2="dk1"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C921B5A0-3A9F-C841-956B-829DFC56866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89093062"/>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EA7662A3-20FC-F142-973D-72572742F9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903920"/>
      </p:ext>
    </p:extLst>
  </p:cSld>
  <p:clrMap bg1="dk2" tx1="lt1" bg2="dk1"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E3475483-EE83-C948-911D-AF098833C3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006038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B3C66E19-9CD0-224A-9094-37324153C56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06780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D2B61E63-2D9D-2A42-BE44-0A780397CB0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1364138"/>
      </p:ext>
    </p:extLst>
  </p:cSld>
  <p:clrMap bg1="lt1" tx1="dk1" bg2="lt2" tx2="dk2" accent1="accent1" accent2="accent2" accent3="accent3" accent4="accent4" accent5="accent5" accent6="accent6" hlink="hlink" folHlink="folHlink"/>
  <p:sldLayoutIdLst>
    <p:sldLayoutId id="214748392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C15E0D23-1458-0743-895A-C1529C94687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2550826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B3C66E19-9CD0-224A-9094-37324153C56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848659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0937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2BC7EDEB-7205-E142-9CEF-9E7393F5CE88}"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256224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801" r:id="rId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51EDDB6D-DEB8-494D-9C7B-59002960290D}"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384459"/>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51EDDB6D-DEB8-494D-9C7B-59002960290D}"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001966"/>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29C3897-9112-4842-A7B8-AECB5A601953}"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85874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831860162"/>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E63F0F31-D4FB-8248-B4DE-041C46298C0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597666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fontAlgn="base">
              <a:spcBef>
                <a:spcPct val="0"/>
              </a:spcBef>
              <a:spcAft>
                <a:spcPct val="0"/>
              </a:spcAft>
              <a:defRPr/>
            </a:pPr>
            <a:fld id="{435090FA-97C6-0F42-88D2-CF26FBEE8361}" type="datetimeFigureOut">
              <a:rPr lang="en-US">
                <a:ea typeface="ＭＳ Ｐゴシック" charset="0"/>
              </a:rPr>
              <a:pPr fontAlgn="base">
                <a:spcBef>
                  <a:spcPct val="0"/>
                </a:spcBef>
                <a:spcAft>
                  <a:spcPct val="0"/>
                </a:spcAft>
                <a:defRPr/>
              </a:pPr>
              <a:t>1/13/23</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fontAlgn="base">
              <a:spcBef>
                <a:spcPct val="0"/>
              </a:spcBef>
              <a:spcAft>
                <a:spcPct val="0"/>
              </a:spcAft>
              <a:defRPr/>
            </a:pPr>
            <a:fld id="{B3095FBB-E422-2242-90A7-1CA55E2A572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182481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AAF4B70A-6D39-314B-A1F0-D5884D662B3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44259072"/>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2.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08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0" y="371821"/>
            <a:ext cx="7641874" cy="3590579"/>
          </a:xfrm>
        </p:spPr>
        <p:txBody>
          <a:bodyPr anchor="ctr"/>
          <a:lstStyle/>
          <a:p>
            <a:pPr>
              <a:lnSpc>
                <a:spcPct val="80000"/>
              </a:lnSpc>
              <a:defRPr/>
            </a:pPr>
            <a:r>
              <a:rPr lang="en-US" sz="7200" b="1" dirty="0">
                <a:solidFill>
                  <a:schemeClr val="bg1"/>
                </a:solidFill>
                <a:effectLst>
                  <a:glow rad="355600">
                    <a:schemeClr val="tx1"/>
                  </a:glow>
                </a:effectLst>
                <a:latin typeface="Arial" charset="0"/>
                <a:cs typeface="Arial" charset="0"/>
              </a:rPr>
              <a:t>Biblical Interpretation &amp; Study Methods</a:t>
            </a:r>
          </a:p>
        </p:txBody>
      </p:sp>
      <p:sp>
        <p:nvSpPr>
          <p:cNvPr id="3" name="Rectangle 2">
            <a:extLst>
              <a:ext uri="{FF2B5EF4-FFF2-40B4-BE49-F238E27FC236}">
                <a16:creationId xmlns:a16="http://schemas.microsoft.com/office/drawing/2014/main" id="{7E48E00A-F62C-6E85-B449-6433D0AD3B43}"/>
              </a:ext>
            </a:extLst>
          </p:cNvPr>
          <p:cNvSpPr>
            <a:spLocks noChangeArrowheads="1"/>
          </p:cNvSpPr>
          <p:nvPr/>
        </p:nvSpPr>
        <p:spPr bwMode="auto">
          <a:xfrm>
            <a:off x="0" y="5555674"/>
            <a:ext cx="9144000" cy="1297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4" name="Title 1">
            <a:extLst>
              <a:ext uri="{FF2B5EF4-FFF2-40B4-BE49-F238E27FC236}">
                <a16:creationId xmlns:a16="http://schemas.microsoft.com/office/drawing/2014/main" id="{65D0D1BE-0502-A065-BE51-D73E35EABC1A}"/>
              </a:ext>
            </a:extLst>
          </p:cNvPr>
          <p:cNvSpPr txBox="1">
            <a:spLocks/>
          </p:cNvSpPr>
          <p:nvPr/>
        </p:nvSpPr>
        <p:spPr bwMode="auto">
          <a:xfrm>
            <a:off x="1052946" y="3860171"/>
            <a:ext cx="5749636" cy="1515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lnSpc>
                <a:spcPct val="80000"/>
              </a:lnSpc>
              <a:defRPr/>
            </a:pPr>
            <a:r>
              <a:rPr lang="en-US" sz="7200" b="1" kern="0" dirty="0">
                <a:solidFill>
                  <a:schemeClr val="bg1"/>
                </a:solidFill>
                <a:effectLst>
                  <a:glow rad="355600">
                    <a:schemeClr val="tx1"/>
                  </a:glow>
                </a:effectLst>
                <a:latin typeface="Arial" charset="0"/>
                <a:cs typeface="Arial" charset="0"/>
              </a:rPr>
              <a:t>Syllabus</a:t>
            </a:r>
          </a:p>
        </p:txBody>
      </p:sp>
    </p:spTree>
    <p:extLst>
      <p:ext uri="{BB962C8B-B14F-4D97-AF65-F5344CB8AC3E}">
        <p14:creationId xmlns:p14="http://schemas.microsoft.com/office/powerpoint/2010/main" val="4270573349"/>
      </p:ext>
    </p:extLst>
  </p:cSld>
  <p:clrMapOvr>
    <a:overrideClrMapping bg1="lt1" tx1="dk1" bg2="lt2" tx2="dk2" accent1="accent1" accent2="accent2" accent3="accent3" accent4="accent4" accent5="accent5" accent6="accent6" hlink="hlink" folHlink="folHlink"/>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a:extLst>
              <a:ext uri="{28A0092B-C50C-407E-A947-70E740481C1C}">
                <a14:useLocalDpi xmlns:a14="http://schemas.microsoft.com/office/drawing/2010/main" val="0"/>
              </a:ext>
            </a:extLst>
          </a:blip>
          <a:srcRect l="22014" t="7971" r="8972" b="23014"/>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en-US" sz="4000" b="1" dirty="0">
                <a:solidFill>
                  <a:srgbClr val="FFFFFF"/>
                </a:solidFill>
                <a:effectLst>
                  <a:glow rad="254000">
                    <a:srgbClr val="000000">
                      <a:alpha val="75000"/>
                    </a:srgbClr>
                  </a:glow>
                </a:effectLst>
                <a:latin typeface="Arial"/>
                <a:ea typeface="ＭＳ Ｐゴシック" charset="0"/>
                <a:cs typeface="Arial"/>
              </a:rPr>
              <a:t>Kurt &amp; Cara (30)</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defTabSz="914400" eaLnBrk="0" fontAlgn="base" hangingPunct="0">
              <a:spcBef>
                <a:spcPct val="0"/>
              </a:spcBef>
              <a:spcAft>
                <a:spcPct val="0"/>
              </a:spcAft>
              <a:defRPr/>
            </a:pPr>
            <a:r>
              <a:rPr lang="en-US" sz="4000" b="1" dirty="0">
                <a:solidFill>
                  <a:srgbClr val="FFFFFF"/>
                </a:solidFill>
                <a:effectLst>
                  <a:glow rad="254000">
                    <a:srgbClr val="000000">
                      <a:alpha val="75000"/>
                    </a:srgbClr>
                  </a:glow>
                </a:effectLst>
                <a:latin typeface="Arial"/>
                <a:ea typeface="ＭＳ Ｐゴシック" charset="0"/>
                <a:cs typeface="Arial"/>
              </a:rPr>
              <a:t>John</a:t>
            </a:r>
            <a:br>
              <a:rPr lang="en-US" sz="4000" b="1" dirty="0">
                <a:solidFill>
                  <a:srgbClr val="FFFFFF"/>
                </a:solidFill>
                <a:effectLst>
                  <a:glow rad="254000">
                    <a:srgbClr val="000000">
                      <a:alpha val="75000"/>
                    </a:srgbClr>
                  </a:glow>
                </a:effectLst>
                <a:latin typeface="Arial"/>
                <a:ea typeface="ＭＳ Ｐゴシック" charset="0"/>
                <a:cs typeface="Arial"/>
              </a:rPr>
            </a:br>
            <a:r>
              <a:rPr lang="en-US" sz="4000" b="1" dirty="0">
                <a:solidFill>
                  <a:srgbClr val="FFFFFF"/>
                </a:solidFill>
                <a:effectLst>
                  <a:glow rad="254000">
                    <a:srgbClr val="000000">
                      <a:alpha val="75000"/>
                    </a:srgbClr>
                  </a:glow>
                </a:effectLst>
                <a:latin typeface="Arial"/>
                <a:ea typeface="ＭＳ Ｐゴシック" charset="0"/>
                <a:cs typeface="Arial"/>
              </a:rPr>
              <a:t>(24)</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en-US" sz="4000" b="1" dirty="0">
                <a:solidFill>
                  <a:srgbClr val="FFFFFF"/>
                </a:solidFill>
                <a:effectLst>
                  <a:glow rad="254000">
                    <a:srgbClr val="000000">
                      <a:alpha val="75000"/>
                    </a:srgbClr>
                  </a:glow>
                </a:effectLst>
                <a:latin typeface="Arial"/>
                <a:ea typeface="ＭＳ Ｐゴシック" charset="0"/>
                <a:cs typeface="Arial"/>
              </a:rPr>
              <a:t>Stephen &amp; Katie (27)</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en-US" sz="4000" b="1" dirty="0">
                <a:solidFill>
                  <a:srgbClr val="FFFFFF"/>
                </a:solidFill>
                <a:effectLst>
                  <a:glow rad="254000">
                    <a:srgbClr val="000000">
                      <a:alpha val="75000"/>
                    </a:srgbClr>
                  </a:glow>
                </a:effectLst>
                <a:latin typeface="Arial"/>
                <a:ea typeface="ＭＳ Ｐゴシック" charset="0"/>
                <a:cs typeface="Arial"/>
              </a:rPr>
              <a:t>Susan &amp; Rick</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750098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is a pilot with Spirit Airlines, Boise, Idaho</a:t>
            </a:r>
          </a:p>
        </p:txBody>
      </p:sp>
    </p:spTree>
    <p:extLst>
      <p:ext uri="{BB962C8B-B14F-4D97-AF65-F5344CB8AC3E}">
        <p14:creationId xmlns:p14="http://schemas.microsoft.com/office/powerpoint/2010/main" val="10479128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Spirit Airbus A320</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pic>
        <p:nvPicPr>
          <p:cNvPr id="3" name="Picture 2"/>
          <p:cNvPicPr>
            <a:picLocks noChangeAspect="1"/>
          </p:cNvPicPr>
          <p:nvPr/>
        </p:nvPicPr>
        <p:blipFill>
          <a:blip r:embed="rId2"/>
          <a:stretch>
            <a:fillRect/>
          </a:stretch>
        </p:blipFill>
        <p:spPr>
          <a:xfrm>
            <a:off x="0" y="1638300"/>
            <a:ext cx="9144000" cy="3581400"/>
          </a:xfrm>
          <a:prstGeom prst="rect">
            <a:avLst/>
          </a:prstGeom>
        </p:spPr>
      </p:pic>
      <p:sp>
        <p:nvSpPr>
          <p:cNvPr id="5" name="Title 1"/>
          <p:cNvSpPr txBox="1">
            <a:spLocks/>
          </p:cNvSpPr>
          <p:nvPr/>
        </p:nvSpPr>
        <p:spPr bwMode="auto">
          <a:xfrm>
            <a:off x="899592" y="5373216"/>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a:defRPr/>
            </a:pPr>
            <a:r>
              <a:rPr lang="en-US" sz="4800" b="1" i="1" dirty="0">
                <a:solidFill>
                  <a:srgbClr val="FFFFFF"/>
                </a:solidFill>
                <a:effectLst>
                  <a:glow rad="266700">
                    <a:srgbClr val="000000">
                      <a:alpha val="75000"/>
                    </a:srgbClr>
                  </a:glow>
                </a:effectLst>
                <a:latin typeface="26"/>
                <a:ea typeface="ＭＳ Ｐゴシック"/>
              </a:rPr>
              <a:t>Stephen</a:t>
            </a:r>
            <a:r>
              <a:rPr lang="mr-IN" sz="4800" b="1" i="1" dirty="0">
                <a:solidFill>
                  <a:srgbClr val="FFFFFF"/>
                </a:solidFill>
                <a:effectLst>
                  <a:glow rad="266700">
                    <a:srgbClr val="000000">
                      <a:alpha val="75000"/>
                    </a:srgbClr>
                  </a:glow>
                </a:effectLst>
                <a:ea typeface="ＭＳ Ｐゴシック"/>
              </a:rPr>
              <a:t>'</a:t>
            </a:r>
            <a:r>
              <a:rPr lang="en-US" sz="4800" b="1" i="1" dirty="0">
                <a:solidFill>
                  <a:srgbClr val="FFFFFF"/>
                </a:solidFill>
                <a:effectLst>
                  <a:glow rad="266700">
                    <a:srgbClr val="000000">
                      <a:alpha val="75000"/>
                    </a:srgbClr>
                  </a:glow>
                </a:effectLst>
                <a:latin typeface="26"/>
                <a:ea typeface="ＭＳ Ｐゴシック"/>
              </a:rPr>
              <a:t>s Plane</a:t>
            </a:r>
          </a:p>
        </p:txBody>
      </p:sp>
    </p:spTree>
    <p:extLst>
      <p:ext uri="{BB962C8B-B14F-4D97-AF65-F5344CB8AC3E}">
        <p14:creationId xmlns:p14="http://schemas.microsoft.com/office/powerpoint/2010/main" val="18544481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100877"/>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p>
        </p:txBody>
      </p:sp>
      <p:sp>
        <p:nvSpPr>
          <p:cNvPr id="2" name="Title 1"/>
          <p:cNvSpPr>
            <a:spLocks noGrp="1"/>
          </p:cNvSpPr>
          <p:nvPr>
            <p:ph type="title"/>
          </p:nvPr>
        </p:nvSpPr>
        <p:spPr>
          <a:xfrm>
            <a:off x="0" y="6100876"/>
            <a:ext cx="9144000" cy="757124"/>
          </a:xfrm>
        </p:spPr>
        <p:txBody>
          <a:bodyPr/>
          <a:lstStyle/>
          <a:p>
            <a:pPr>
              <a:defRPr/>
            </a:pPr>
            <a:r>
              <a:rPr lang="en-US" b="1" dirty="0">
                <a:solidFill>
                  <a:schemeClr val="tx1"/>
                </a:solidFill>
                <a:effectLst>
                  <a:glow rad="266700">
                    <a:schemeClr val="bg1">
                      <a:alpha val="75000"/>
                    </a:schemeClr>
                  </a:glow>
                </a:effectLst>
              </a:rPr>
              <a:t>Stephen flies 174 passengers</a:t>
            </a:r>
          </a:p>
        </p:txBody>
      </p:sp>
    </p:spTree>
    <p:extLst>
      <p:ext uri="{BB962C8B-B14F-4D97-AF65-F5344CB8AC3E}">
        <p14:creationId xmlns:p14="http://schemas.microsoft.com/office/powerpoint/2010/main" val="8589855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(24)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792" y="28737"/>
            <a:ext cx="2827208" cy="3573016"/>
          </a:xfrm>
          <a:prstGeom prst="rect">
            <a:avLst/>
          </a:prstGeom>
        </p:spPr>
      </p:pic>
    </p:spTree>
    <p:extLst>
      <p:ext uri="{BB962C8B-B14F-4D97-AF65-F5344CB8AC3E}">
        <p14:creationId xmlns:p14="http://schemas.microsoft.com/office/powerpoint/2010/main" val="570369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566840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645980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387441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3676627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fontAlgn="base" hangingPunct="1">
              <a:spcBef>
                <a:spcPct val="0"/>
              </a:spcBef>
              <a:spcAft>
                <a:spcPct val="0"/>
              </a:spcAft>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fontAlgn="base" hangingPunct="1">
              <a:spcBef>
                <a:spcPct val="0"/>
              </a:spcBef>
              <a:spcAft>
                <a:spcPct val="0"/>
              </a:spcAft>
            </a:pPr>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Preaching</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Bahasa</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0750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440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5575" y="2349500"/>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0975" y="-100013"/>
            <a:ext cx="9336088" cy="5257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34000" y="2509838"/>
            <a:ext cx="3810000" cy="438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p:txBody>
          <a:bodyPr/>
          <a:lstStyle/>
          <a:p>
            <a:pPr>
              <a:defRPr/>
            </a:pPr>
            <a:r>
              <a:rPr lang="en-US" sz="7200" b="1" dirty="0">
                <a:ln w="10541" cmpd="sng">
                  <a:solidFill>
                    <a:srgbClr val="7D7D7D">
                      <a:tint val="100000"/>
                      <a:shade val="100000"/>
                      <a:satMod val="110000"/>
                    </a:srgbClr>
                  </a:solidFill>
                  <a:prstDash val="solid"/>
                </a:ln>
                <a:solidFill>
                  <a:srgbClr val="FFC669"/>
                </a:solidFill>
              </a:rPr>
              <a:t>Australian Gold</a:t>
            </a:r>
          </a:p>
        </p:txBody>
      </p:sp>
    </p:spTree>
    <p:extLst>
      <p:ext uri="{BB962C8B-B14F-4D97-AF65-F5344CB8AC3E}">
        <p14:creationId xmlns:p14="http://schemas.microsoft.com/office/powerpoint/2010/main" val="260039856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31323752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37 people from 12 nations</a:t>
            </a:r>
            <a:endParaRPr lang="en-US" sz="4400" b="1" dirty="0">
              <a:solidFill>
                <a:srgbClr val="000000"/>
              </a:solidFill>
              <a:effectLst>
                <a:glow rad="139700">
                  <a:srgbClr val="000000"/>
                </a:glow>
              </a:effectLst>
              <a:latin typeface="Arial"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January 2017</a:t>
            </a:r>
            <a:endParaRPr lang="en-US" sz="4400" b="1"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05172760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5426901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a:solidFill>
                  <a:schemeClr val="bg1"/>
                </a:solidFill>
                <a:latin typeface="Arial" charset="0"/>
                <a:ea typeface="ＭＳ Ｐゴシック" charset="0"/>
                <a:cs typeface="ＭＳ Ｐゴシック" charset="0"/>
              </a:rPr>
              <a:t>www.cicfamily.com</a:t>
            </a:r>
            <a:endParaRPr lang="en-US" sz="4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89374097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4596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Ministry 1997-2017</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SRI LANKA</a:t>
            </a:r>
          </a:p>
        </p:txBody>
      </p:sp>
    </p:spTree>
    <p:extLst>
      <p:ext uri="{BB962C8B-B14F-4D97-AF65-F5344CB8AC3E}">
        <p14:creationId xmlns:p14="http://schemas.microsoft.com/office/powerpoint/2010/main" val="1292717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WorldVenture</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Singapore field leader</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Bible &amp; preaching professor</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Doctor of Ministry director</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Adjunct Professor </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teaching in 12 nations</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The Bible…Basically</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translation director </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BibleStudyDownloads.org</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web author</a:t>
            </a:r>
          </a:p>
          <a:p>
            <a:pPr marL="342900" indent="-342900" defTabSz="914400" fontAlgn="base">
              <a:spcBef>
                <a:spcPct val="20000"/>
              </a:spcBef>
              <a:spcAft>
                <a:spcPct val="0"/>
              </a:spcAft>
              <a:defRPr/>
            </a:pPr>
            <a:r>
              <a:rPr lang="en-US" sz="2800" b="1" dirty="0">
                <a:solidFill>
                  <a:srgbClr val="FFFF00"/>
                </a:solidFill>
                <a:effectLst>
                  <a:outerShdw blurRad="50800" dist="38100" dir="2700000" algn="tl" rotWithShape="0">
                    <a:srgbClr val="000000"/>
                  </a:outerShdw>
                </a:effectLst>
                <a:latin typeface="Arial" charset="0"/>
                <a:ea typeface="ＭＳ Ｐゴシック" charset="0"/>
                <a:cs typeface="Arial" charset="0"/>
              </a:rPr>
              <a:t>Crossroads International Church</a:t>
            </a:r>
            <a:r>
              <a:rPr lang="en-US" sz="2800" b="1" dirty="0">
                <a:solidFill>
                  <a:srgbClr val="FFFFFF"/>
                </a:solidFill>
                <a:effectLst>
                  <a:outerShdw blurRad="50800" dist="38100" dir="2700000" algn="tl" rotWithShape="0">
                    <a:srgbClr val="000000"/>
                  </a:outerShdw>
                </a:effectLst>
                <a:latin typeface="Arial" charset="0"/>
                <a:ea typeface="ＭＳ Ｐゴシック" charset="0"/>
                <a:cs typeface="Arial" charset="0"/>
              </a:rPr>
              <a:t> pastor-teacher</a:t>
            </a:r>
          </a:p>
        </p:txBody>
      </p:sp>
    </p:spTree>
    <p:extLst>
      <p:ext uri="{BB962C8B-B14F-4D97-AF65-F5344CB8AC3E}">
        <p14:creationId xmlns:p14="http://schemas.microsoft.com/office/powerpoint/2010/main" val="31947440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82432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234836"/>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Grp="1" noChangeArrowheads="1"/>
          </p:cNvSpPr>
          <p:nvPr>
            <p:ph type="ctrTitle"/>
          </p:nvPr>
        </p:nvSpPr>
        <p:spPr>
          <a:xfrm>
            <a:off x="4800600" y="5943600"/>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82637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6371" name="Rectangle 4"/>
          <p:cNvSpPr>
            <a:spLocks noChangeArrowheads="1"/>
          </p:cNvSpPr>
          <p:nvPr/>
        </p:nvSpPr>
        <p:spPr bwMode="auto">
          <a:xfrm>
            <a:off x="0" y="5562600"/>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Kurt in </a:t>
            </a:r>
            <a:br>
              <a:rPr lang="en-US" sz="3200" b="1">
                <a:solidFill>
                  <a:srgbClr val="FFFFFF"/>
                </a:solidFill>
                <a:latin typeface="Arial" charset="0"/>
                <a:ea typeface="ＭＳ Ｐゴシック" charset="0"/>
                <a:cs typeface="ＭＳ Ｐゴシック" charset="0"/>
              </a:rPr>
            </a:br>
            <a:r>
              <a:rPr lang="en-US" sz="3200" b="1">
                <a:solidFill>
                  <a:srgbClr val="FFFFFF"/>
                </a:solidFill>
                <a:latin typeface="Arial" charset="0"/>
                <a:ea typeface="ＭＳ Ｐゴシック" charset="0"/>
                <a:cs typeface="ＭＳ Ｐゴシック" charset="0"/>
              </a:rPr>
              <a:t>Hezekiah</a:t>
            </a:r>
            <a:r>
              <a:rPr lang="ja-JP" altLang="en-US" sz="3200" b="1">
                <a:solidFill>
                  <a:srgbClr val="FFFFFF"/>
                </a:solidFill>
                <a:latin typeface="Arial" charset="0"/>
                <a:ea typeface="ＭＳ Ｐゴシック" charset="0"/>
                <a:cs typeface="ＭＳ Ｐゴシック" charset="0"/>
              </a:rPr>
              <a:t>’</a:t>
            </a:r>
            <a:r>
              <a:rPr lang="en-US" altLang="ja-JP" sz="3200" b="1">
                <a:solidFill>
                  <a:srgbClr val="FFFFFF"/>
                </a:solidFill>
                <a:latin typeface="Arial" charset="0"/>
                <a:ea typeface="ＭＳ Ｐゴシック" charset="0"/>
                <a:cs typeface="ＭＳ Ｐゴシック" charset="0"/>
              </a:rPr>
              <a:t>s Tunnel</a:t>
            </a:r>
            <a:endParaRPr lang="en-US" sz="4000" b="1">
              <a:solidFill>
                <a:srgbClr val="000000"/>
              </a:solidFill>
              <a:latin typeface="Times New Roman" charset="0"/>
              <a:ea typeface="ＭＳ Ｐゴシック" charset="0"/>
              <a:cs typeface="ＭＳ Ｐゴシック" charset="0"/>
            </a:endParaRPr>
          </a:p>
        </p:txBody>
      </p:sp>
      <p:pic>
        <p:nvPicPr>
          <p:cNvPr id="82637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7044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82841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26110"/>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7200" b="1" dirty="0">
                <a:ln w="10541" cmpd="sng">
                  <a:solidFill>
                    <a:srgbClr val="7D7D7D">
                      <a:tint val="100000"/>
                      <a:shade val="100000"/>
                      <a:satMod val="110000"/>
                    </a:srgbClr>
                  </a:solidFill>
                  <a:prstDash val="solid"/>
                </a:ln>
                <a:solidFill>
                  <a:srgbClr val="FFC669"/>
                </a:solidFill>
              </a:rPr>
              <a:t>Scripture Gold</a:t>
            </a:r>
          </a:p>
        </p:txBody>
      </p:sp>
      <p:sp>
        <p:nvSpPr>
          <p:cNvPr id="689154" name="Title 1"/>
          <p:cNvSpPr txBox="1">
            <a:spLocks/>
          </p:cNvSpPr>
          <p:nvPr/>
        </p:nvSpPr>
        <p:spPr bwMode="auto">
          <a:xfrm>
            <a:off x="-81933" y="1484313"/>
            <a:ext cx="9203842"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rgbClr val="FFFFFF"/>
                </a:solidFill>
                <a:cs typeface="Arial" charset="0"/>
              </a:rPr>
              <a:t>"</a:t>
            </a:r>
            <a:r>
              <a:rPr lang="en-US" sz="3600" b="1" dirty="0">
                <a:solidFill>
                  <a:srgbClr val="FFFFFF"/>
                </a:solidFill>
              </a:rPr>
              <a:t>Your instructions are more valuable to me than millions in gold and silver</a:t>
            </a:r>
            <a:r>
              <a:rPr lang="en-US" sz="3600" b="1" dirty="0">
                <a:solidFill>
                  <a:srgbClr val="FFFFFF"/>
                </a:solidFill>
                <a:cs typeface="Arial" charset="0"/>
              </a:rPr>
              <a:t>” </a:t>
            </a:r>
            <a:br>
              <a:rPr lang="en-US" sz="3600" b="1" dirty="0">
                <a:solidFill>
                  <a:srgbClr val="FFFFFF"/>
                </a:solidFill>
                <a:cs typeface="Arial" charset="0"/>
              </a:rPr>
            </a:br>
            <a:r>
              <a:rPr lang="en-US" sz="3200" b="1" dirty="0">
                <a:solidFill>
                  <a:srgbClr val="FFFFFF"/>
                </a:solidFill>
                <a:cs typeface="Arial" charset="0"/>
              </a:rPr>
              <a:t>(Psalm 119:72</a:t>
            </a:r>
            <a:r>
              <a:rPr lang="en-US" sz="2800" b="1" dirty="0">
                <a:solidFill>
                  <a:srgbClr val="FFFFFF"/>
                </a:solidFill>
                <a:cs typeface="Arial" charset="0"/>
              </a:rPr>
              <a:t> NLT</a:t>
            </a:r>
            <a:r>
              <a:rPr lang="en-US" sz="3200" b="1" dirty="0">
                <a:solidFill>
                  <a:srgbClr val="FFFFFF"/>
                </a:solidFill>
                <a:cs typeface="Arial" charset="0"/>
              </a:rPr>
              <a:t>).</a:t>
            </a:r>
          </a:p>
        </p:txBody>
      </p:sp>
      <p:pic>
        <p:nvPicPr>
          <p:cNvPr id="6891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1588"/>
            <a:ext cx="4067175"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915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0638" y="3789363"/>
            <a:ext cx="407352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915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00338" y="3500438"/>
            <a:ext cx="3671887" cy="367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803326"/>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6220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000" b="1">
                <a:solidFill>
                  <a:srgbClr val="FFFFFF"/>
                </a:solidFill>
                <a:latin typeface="Arial"/>
                <a:ea typeface="ＭＳ Ｐゴシック" charset="0"/>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p:spPr>
        <p:txBody>
          <a:bodyPr/>
          <a:lstStyle/>
          <a:p>
            <a:pPr marL="342900" indent="-342900" defTabSz="914400" fontAlgn="base">
              <a:lnSpc>
                <a:spcPct val="90000"/>
              </a:lnSpc>
              <a:spcBef>
                <a:spcPct val="20000"/>
              </a:spcBef>
              <a:spcAft>
                <a:spcPct val="0"/>
              </a:spcAft>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This course provides a hands-on rather than philosophical approach to properly apply the Bible through the study of many Scripture texts.  </a:t>
            </a:r>
          </a:p>
          <a:p>
            <a:pPr marL="342900" indent="-342900" defTabSz="914400" fontAlgn="base">
              <a:lnSpc>
                <a:spcPct val="90000"/>
              </a:lnSpc>
              <a:spcBef>
                <a:spcPct val="20000"/>
              </a:spcBef>
              <a:spcAft>
                <a:spcPct val="0"/>
              </a:spcAft>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It follows the Inductive Bible Study method to observe a text, interpret it by consistent use of hermeneutical principles, and then apply the passage to the student’s own life and to others in a teaching or preaching ministry </a:t>
            </a:r>
          </a:p>
        </p:txBody>
      </p:sp>
    </p:spTree>
    <p:extLst>
      <p:ext uri="{BB962C8B-B14F-4D97-AF65-F5344CB8AC3E}">
        <p14:creationId xmlns:p14="http://schemas.microsoft.com/office/powerpoint/2010/main" val="2352658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360450" name="Text Box 15"/>
          <p:cNvSpPr txBox="1">
            <a:spLocks noChangeArrowheads="1"/>
          </p:cNvSpPr>
          <p:nvPr/>
        </p:nvSpPr>
        <p:spPr bwMode="auto">
          <a:xfrm>
            <a:off x="8442084" y="152400"/>
            <a:ext cx="629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FFFF"/>
                </a:solidFill>
                <a:latin typeface="Arial" charset="0"/>
                <a:cs typeface="Arial" charset="0"/>
              </a:rPr>
              <a:t>1-2</a:t>
            </a:r>
          </a:p>
        </p:txBody>
      </p:sp>
      <p:sp>
        <p:nvSpPr>
          <p:cNvPr id="14352" name="Rectangle 16"/>
          <p:cNvSpPr>
            <a:spLocks noChangeArrowheads="1"/>
          </p:cNvSpPr>
          <p:nvPr/>
        </p:nvSpPr>
        <p:spPr bwMode="auto">
          <a:xfrm>
            <a:off x="76200" y="1219200"/>
            <a:ext cx="8915400" cy="647010"/>
          </a:xfrm>
          <a:prstGeom prst="rect">
            <a:avLst/>
          </a:prstGeom>
          <a:noFill/>
          <a:ln w="12700" cap="sq">
            <a:noFill/>
            <a:miter lim="800000"/>
            <a:headEnd type="none" w="sm" len="sm"/>
            <a:tailEnd type="none" w="sm" len="sm"/>
          </a:ln>
          <a:effectLst/>
        </p:spPr>
        <p:txBody>
          <a:bodyPr/>
          <a:lstStyle/>
          <a:p>
            <a:pPr algn="ctr" defTabSz="914400" fontAlgn="base">
              <a:lnSpc>
                <a:spcPct val="90000"/>
              </a:lnSpc>
              <a:spcBef>
                <a:spcPct val="0"/>
              </a:spcBef>
              <a:spcAft>
                <a:spcPct val="0"/>
              </a:spcAft>
              <a:buClr>
                <a:srgbClr val="FFFF00"/>
              </a:buClr>
              <a:buSzPct val="75000"/>
              <a:defRPr/>
            </a:pP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By the end of this course the student will be able to…</a:t>
            </a:r>
            <a:endParaRPr lang="en-US" sz="2800" b="1" dirty="0">
              <a:solidFill>
                <a:srgbClr val="FFFF00"/>
              </a:solidFill>
              <a:effectLst>
                <a:outerShdw blurRad="38100" dist="38100" dir="2700000" algn="tl">
                  <a:srgbClr val="000000"/>
                </a:outerShdw>
              </a:effectLst>
              <a:latin typeface="Arial" charset="0"/>
              <a:ea typeface="ＭＳ Ｐゴシック" charset="0"/>
              <a:cs typeface="Arial" charset="0"/>
            </a:endParaRPr>
          </a:p>
        </p:txBody>
      </p:sp>
      <p:sp>
        <p:nvSpPr>
          <p:cNvPr id="5" name="Rectangle 16"/>
          <p:cNvSpPr>
            <a:spLocks noChangeArrowheads="1"/>
          </p:cNvSpPr>
          <p:nvPr/>
        </p:nvSpPr>
        <p:spPr bwMode="auto">
          <a:xfrm>
            <a:off x="359410" y="1866210"/>
            <a:ext cx="8555990" cy="4400196"/>
          </a:xfrm>
          <a:prstGeom prst="rect">
            <a:avLst/>
          </a:prstGeom>
          <a:noFill/>
          <a:ln w="12700" cap="sq">
            <a:noFill/>
            <a:miter lim="800000"/>
            <a:headEnd type="none" w="sm" len="sm"/>
            <a:tailEnd type="none" w="sm" len="sm"/>
          </a:ln>
          <a:effectLst/>
        </p:spPr>
        <p:txBody>
          <a:bodyPr/>
          <a:lstStyle/>
          <a:p>
            <a:pPr marL="514350" indent="-514350" defTabSz="914400" fontAlgn="base">
              <a:lnSpc>
                <a:spcPct val="90000"/>
              </a:lnSpc>
              <a:spcBef>
                <a:spcPct val="0"/>
              </a:spcBef>
              <a:spcAft>
                <a:spcPct val="0"/>
              </a:spcAft>
              <a:buClr>
                <a:srgbClr val="FFFF00"/>
              </a:buClr>
              <a:buSzPct val="75000"/>
              <a:buFont typeface="+mj-lt"/>
              <a:buAutoNum type="arabicPeriod"/>
              <a:defRPr/>
            </a:pPr>
            <a:r>
              <a:rPr lang="en-US" altLang="zh-CN" sz="2800" b="1" dirty="0">
                <a:effectLst>
                  <a:outerShdw blurRad="38100" dist="38100" dir="2700000" algn="tl">
                    <a:srgbClr val="000000"/>
                  </a:outerShdw>
                </a:effectLst>
                <a:latin typeface="Arial" charset="0"/>
                <a:ea typeface="ＭＳ Ｐゴシック" charset="0"/>
                <a:cs typeface="Arial" charset="0"/>
              </a:rPr>
              <a:t>Grasp foundations for life-changing biblical study.</a:t>
            </a:r>
          </a:p>
          <a:p>
            <a:pPr marL="457200" indent="-457200" defTabSz="914400" fontAlgn="base">
              <a:lnSpc>
                <a:spcPct val="90000"/>
              </a:lnSpc>
              <a:spcBef>
                <a:spcPct val="0"/>
              </a:spcBef>
              <a:spcAft>
                <a:spcPct val="0"/>
              </a:spcAft>
              <a:buClr>
                <a:srgbClr val="FFFF00"/>
              </a:buClr>
              <a:buSzPct val="75000"/>
              <a:buFont typeface="+mj-lt"/>
              <a:buAutoNum type="arabicPeriod"/>
              <a:defRPr/>
            </a:pPr>
            <a:endParaRPr lang="en-US" sz="2000" b="1" dirty="0">
              <a:effectLst>
                <a:outerShdw blurRad="38100" dist="38100" dir="2700000" algn="tl">
                  <a:srgbClr val="000000"/>
                </a:outerShdw>
              </a:effectLst>
              <a:latin typeface="Arial" charset="0"/>
              <a:ea typeface="ＭＳ Ｐゴシック" charset="0"/>
              <a:cs typeface="Arial" charset="0"/>
            </a:endParaRPr>
          </a:p>
          <a:p>
            <a:pPr marL="514350" indent="-514350" defTabSz="914400" fontAlgn="base">
              <a:lnSpc>
                <a:spcPct val="90000"/>
              </a:lnSpc>
              <a:spcBef>
                <a:spcPct val="0"/>
              </a:spcBef>
              <a:spcAft>
                <a:spcPct val="0"/>
              </a:spcAft>
              <a:buClr>
                <a:srgbClr val="FFFFFF"/>
              </a:buClr>
              <a:buSzPct val="75000"/>
              <a:buFont typeface="+mj-lt"/>
              <a:buAutoNum type="arabicPeriod"/>
              <a:defRPr/>
            </a:pPr>
            <a:r>
              <a:rPr lang="en-US" altLang="zh-CN" sz="2800" b="1" dirty="0">
                <a:effectLst>
                  <a:outerShdw blurRad="38100" dist="38100" dir="2700000" algn="tl">
                    <a:srgbClr val="000000"/>
                  </a:outerShdw>
                </a:effectLst>
                <a:latin typeface="Arial" charset="0"/>
                <a:ea typeface="ＭＳ Ｐゴシック" charset="0"/>
                <a:cs typeface="Arial" charset="0"/>
              </a:rPr>
              <a:t>Observe Scripture so that no key elements are missed.</a:t>
            </a:r>
          </a:p>
          <a:p>
            <a:pPr marL="457200" indent="-457200" defTabSz="914400" fontAlgn="base">
              <a:lnSpc>
                <a:spcPct val="90000"/>
              </a:lnSpc>
              <a:spcBef>
                <a:spcPct val="0"/>
              </a:spcBef>
              <a:spcAft>
                <a:spcPct val="0"/>
              </a:spcAft>
              <a:buClr>
                <a:srgbClr val="FFFFFF"/>
              </a:buClr>
              <a:buSzPct val="75000"/>
              <a:buFont typeface="+mj-lt"/>
              <a:buAutoNum type="arabicPeriod"/>
              <a:defRPr/>
            </a:pPr>
            <a:endParaRPr lang="en-US" altLang="zh-CN" sz="2000" b="1" dirty="0">
              <a:effectLst>
                <a:outerShdw blurRad="38100" dist="38100" dir="2700000" algn="tl">
                  <a:srgbClr val="000000"/>
                </a:outerShdw>
              </a:effectLst>
              <a:latin typeface="Arial" charset="0"/>
              <a:ea typeface="ＭＳ Ｐゴシック" charset="0"/>
              <a:cs typeface="Arial" charset="0"/>
            </a:endParaRPr>
          </a:p>
          <a:p>
            <a:pPr marL="514350" indent="-514350" defTabSz="914400" fontAlgn="base">
              <a:lnSpc>
                <a:spcPct val="90000"/>
              </a:lnSpc>
              <a:spcBef>
                <a:spcPct val="0"/>
              </a:spcBef>
              <a:spcAft>
                <a:spcPct val="0"/>
              </a:spcAft>
              <a:buClr>
                <a:srgbClr val="FFFFFF"/>
              </a:buClr>
              <a:buSzPct val="75000"/>
              <a:buFont typeface="+mj-lt"/>
              <a:buAutoNum type="arabicPeriod"/>
              <a:defRPr/>
            </a:pPr>
            <a:r>
              <a:rPr lang="en-US" altLang="zh-CN" sz="2800" b="1" dirty="0">
                <a:effectLst>
                  <a:outerShdw blurRad="38100" dist="38100" dir="2700000" algn="tl">
                    <a:srgbClr val="000000"/>
                  </a:outerShdw>
                </a:effectLst>
                <a:latin typeface="Arial" charset="0"/>
                <a:ea typeface="ＭＳ Ｐゴシック" charset="0"/>
                <a:cs typeface="Arial" charset="0"/>
              </a:rPr>
              <a:t>Interpret Scripture to determine what God actually said.</a:t>
            </a:r>
          </a:p>
          <a:p>
            <a:pPr marL="514350" indent="-514350" defTabSz="914400" fontAlgn="base">
              <a:lnSpc>
                <a:spcPct val="90000"/>
              </a:lnSpc>
              <a:spcBef>
                <a:spcPct val="0"/>
              </a:spcBef>
              <a:spcAft>
                <a:spcPct val="0"/>
              </a:spcAft>
              <a:buClr>
                <a:srgbClr val="FFFFFF"/>
              </a:buClr>
              <a:buSzPct val="75000"/>
              <a:buFont typeface="+mj-lt"/>
              <a:buAutoNum type="arabicPeriod"/>
              <a:defRPr/>
            </a:pP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marL="514350" indent="-514350" defTabSz="914400" fontAlgn="base">
              <a:lnSpc>
                <a:spcPct val="90000"/>
              </a:lnSpc>
              <a:spcBef>
                <a:spcPct val="0"/>
              </a:spcBef>
              <a:spcAft>
                <a:spcPct val="0"/>
              </a:spcAft>
              <a:buClr>
                <a:srgbClr val="FFFFFF"/>
              </a:buClr>
              <a:buSzPct val="75000"/>
              <a:buFont typeface="+mj-lt"/>
              <a:buAutoNum type="arabicPeriod"/>
              <a:defRPr/>
            </a:pPr>
            <a:r>
              <a:rPr lang="en-US" altLang="zh-CN" sz="2800" b="1" dirty="0">
                <a:effectLst>
                  <a:outerShdw blurRad="38100" dist="38100" dir="2700000" algn="tl">
                    <a:srgbClr val="000000"/>
                  </a:outerShdw>
                </a:effectLst>
                <a:latin typeface="Arial" charset="0"/>
                <a:ea typeface="ＭＳ Ｐゴシック" charset="0"/>
                <a:cs typeface="Arial" charset="0"/>
              </a:rPr>
              <a:t>Apply Scripture for life-change in your life and others.</a:t>
            </a:r>
            <a:endParaRPr lang="en-US" sz="28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59533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Requirements</a:t>
            </a:r>
          </a:p>
        </p:txBody>
      </p:sp>
      <p:sp>
        <p:nvSpPr>
          <p:cNvPr id="15364"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a:t>
            </a:r>
          </a:p>
        </p:txBody>
      </p:sp>
      <p:pic>
        <p:nvPicPr>
          <p:cNvPr id="367620"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505200" cy="2336800"/>
          </a:xfrm>
          <a:noFill/>
          <a:extLst>
            <a:ext uri="{909E8E84-426E-40dd-AFC4-6F175D3DCCD1}">
              <a14:hiddenFill xmlns="" xmlns:a14="http://schemas.microsoft.com/office/drawing/2010/main">
                <a:solidFill>
                  <a:srgbClr val="FFFFFF"/>
                </a:solidFill>
              </a14:hiddenFill>
            </a:ext>
          </a:extLst>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marL="609600" indent="-609600" defTabSz="914400" fontAlgn="base">
              <a:spcBef>
                <a:spcPct val="20000"/>
              </a:spcBef>
              <a:spcAft>
                <a:spcPct val="0"/>
              </a:spcAft>
              <a:buClr>
                <a:srgbClr val="FFFF00"/>
              </a:buClr>
              <a:buSzPct val="75000"/>
              <a:buFont typeface="Times New Roman" charset="0"/>
              <a:buAutoNum type="alphaUcPeriod"/>
              <a:defRPr/>
            </a:pPr>
            <a:r>
              <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rPr>
              <a:t>Readings (10%)</a:t>
            </a:r>
          </a:p>
          <a:p>
            <a:pPr marL="609600" indent="-609600" defTabSz="914400" fontAlgn="base">
              <a:spcBef>
                <a:spcPct val="20000"/>
              </a:spcBef>
              <a:spcAft>
                <a:spcPct val="0"/>
              </a:spcAft>
              <a:buClr>
                <a:srgbClr val="FFFF00"/>
              </a:buClr>
              <a:buSzPct val="75000"/>
              <a:buFont typeface="Times New Roman" charset="0"/>
              <a:buAutoNum type="alphaUcPeriod"/>
              <a:defRPr/>
            </a:pPr>
            <a:r>
              <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rPr>
              <a:t>Assignments (90</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67847">
            <a:off x="4768178" y="1272385"/>
            <a:ext cx="3630045" cy="5582640"/>
          </a:xfrm>
          <a:prstGeom prst="rect">
            <a:avLst/>
          </a:prstGeom>
        </p:spPr>
      </p:pic>
    </p:spTree>
    <p:extLst>
      <p:ext uri="{BB962C8B-B14F-4D97-AF65-F5344CB8AC3E}">
        <p14:creationId xmlns:p14="http://schemas.microsoft.com/office/powerpoint/2010/main" val="2105995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371714"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371715" name="Text Box 4"/>
          <p:cNvSpPr txBox="1">
            <a:spLocks noChangeArrowheads="1"/>
          </p:cNvSpPr>
          <p:nvPr/>
        </p:nvSpPr>
        <p:spPr bwMode="auto">
          <a:xfrm>
            <a:off x="8530930" y="152400"/>
            <a:ext cx="527007"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FFFF"/>
                </a:solidFill>
                <a:latin typeface="Arial" charset="0"/>
                <a:cs typeface="Arial" charset="0"/>
              </a:rPr>
              <a:t>18</a:t>
            </a: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defTabSz="914400" fontAlgn="base">
              <a:spcBef>
                <a:spcPct val="0"/>
              </a:spcBef>
              <a:spcAft>
                <a:spcPct val="0"/>
              </a:spcAft>
              <a:buClr>
                <a:srgbClr val="FFFF00"/>
              </a:buClr>
              <a:buSzPct val="75000"/>
              <a:defRPr/>
            </a:pPr>
            <a:r>
              <a:rPr lang="en-US" altLang="zh-CN" sz="3600" b="1" u="sng" dirty="0">
                <a:solidFill>
                  <a:srgbClr val="FFFFFF"/>
                </a:solidFill>
                <a:effectLst>
                  <a:outerShdw blurRad="38100" dist="38100" dir="2700000" algn="tl">
                    <a:srgbClr val="000000"/>
                  </a:outerShdw>
                </a:effectLst>
                <a:latin typeface="Arial" charset="0"/>
                <a:ea typeface="ＭＳ Ｐゴシック" charset="0"/>
                <a:cs typeface="Arial" charset="0"/>
              </a:rPr>
              <a:t>Copying Class Notes</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609600" indent="-609600" algn="ctr" defTabSz="914400" fontAlgn="base">
              <a:spcBef>
                <a:spcPct val="0"/>
              </a:spcBef>
              <a:spcAft>
                <a:spcPct val="0"/>
              </a:spcAft>
              <a:buClr>
                <a:srgbClr val="FFFF00"/>
              </a:buClr>
              <a:buSzPct val="75000"/>
              <a:buFontTx/>
              <a:buChar char="•"/>
              <a:defRPr/>
            </a:pPr>
            <a:endParaRPr lang="en-US" altLang="zh-CN" sz="2800" b="1" u="sng"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609600" indent="-609600" algn="ctr" defTabSz="914400" fontAlgn="base">
              <a:spcBef>
                <a:spcPct val="0"/>
              </a:spcBef>
              <a:spcAft>
                <a:spcPct val="0"/>
              </a:spcAft>
              <a:buClr>
                <a:srgbClr val="FFFF00"/>
              </a:buClr>
              <a:buSzPct val="75000"/>
              <a:defRPr/>
            </a:pPr>
            <a:r>
              <a:rPr lang="en-US" altLang="zh-CN" sz="3600" b="1" u="sng" dirty="0">
                <a:solidFill>
                  <a:srgbClr val="FFFFFF"/>
                </a:solidFill>
                <a:effectLst>
                  <a:outerShdw blurRad="38100" dist="38100" dir="2700000" algn="tl">
                    <a:srgbClr val="000000"/>
                  </a:outerShdw>
                </a:effectLst>
                <a:latin typeface="Arial" charset="0"/>
                <a:ea typeface="ＭＳ Ｐゴシック" charset="0"/>
                <a:cs typeface="Arial" charset="0"/>
              </a:rPr>
              <a:t>Contacting Me</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609600" indent="-609600" defTabSz="914400" fontAlgn="base">
              <a:spcBef>
                <a:spcPct val="0"/>
              </a:spcBef>
              <a:spcAft>
                <a:spcPct val="0"/>
              </a:spcAft>
              <a:buClr>
                <a:srgbClr val="FFFF00"/>
              </a:buClr>
              <a:buSzPct val="75000"/>
              <a:buFont typeface="Wingdings" charset="0"/>
              <a:buChar char="n"/>
              <a:defRPr/>
            </a:pP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At SBC box L19 or office phone (6559-1513)</a:t>
            </a:r>
          </a:p>
          <a:p>
            <a:pPr marL="609600" indent="-609600" defTabSz="914400" fontAlgn="base">
              <a:spcBef>
                <a:spcPct val="0"/>
              </a:spcBef>
              <a:spcAft>
                <a:spcPct val="0"/>
              </a:spcAft>
              <a:buClr>
                <a:srgbClr val="FFFF00"/>
              </a:buClr>
              <a:buSzPct val="75000"/>
              <a:buFont typeface="Wingdings" charset="0"/>
              <a:buChar char="n"/>
              <a:defRPr/>
            </a:pP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Home address is Block 2-</a:t>
            </a:r>
            <a:r>
              <a:rPr lang="en-US" altLang="zh-CN" sz="2800" b="1">
                <a:solidFill>
                  <a:srgbClr val="FFFFFF"/>
                </a:solidFill>
                <a:effectLst>
                  <a:outerShdw blurRad="38100" dist="38100" dir="2700000" algn="tl">
                    <a:srgbClr val="000000"/>
                  </a:outerShdw>
                </a:effectLst>
                <a:latin typeface="Arial" charset="0"/>
                <a:ea typeface="ＭＳ Ｐゴシック" charset="0"/>
                <a:cs typeface="Arial" charset="0"/>
              </a:rPr>
              <a:t>302 </a:t>
            </a:r>
          </a:p>
          <a:p>
            <a:pPr marL="609600" indent="-609600" defTabSz="914400" fontAlgn="base">
              <a:spcBef>
                <a:spcPct val="0"/>
              </a:spcBef>
              <a:spcAft>
                <a:spcPct val="0"/>
              </a:spcAft>
              <a:buClr>
                <a:srgbClr val="FFFF00"/>
              </a:buClr>
              <a:buSzPct val="75000"/>
              <a:buFont typeface="Wingdings" charset="0"/>
              <a:buChar char="n"/>
              <a:defRPr/>
            </a:pPr>
            <a:r>
              <a:rPr lang="en-US" altLang="zh-CN" sz="2800" b="1">
                <a:solidFill>
                  <a:srgbClr val="FFFFFF"/>
                </a:solidFill>
                <a:effectLst>
                  <a:outerShdw blurRad="38100" dist="38100" dir="2700000" algn="tl">
                    <a:srgbClr val="000000"/>
                  </a:outerShdw>
                </a:effectLst>
                <a:latin typeface="Arial" charset="0"/>
                <a:ea typeface="ＭＳ Ｐゴシック" charset="0"/>
                <a:cs typeface="Arial" charset="0"/>
              </a:rPr>
              <a:t>Mobile </a:t>
            </a: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number: +65 9113-7090</a:t>
            </a:r>
          </a:p>
          <a:p>
            <a:pPr marL="609600" indent="-609600" defTabSz="914400" fontAlgn="base">
              <a:spcBef>
                <a:spcPct val="0"/>
              </a:spcBef>
              <a:spcAft>
                <a:spcPct val="0"/>
              </a:spcAft>
              <a:buClr>
                <a:srgbClr val="FFFF00"/>
              </a:buClr>
              <a:buSzPct val="75000"/>
              <a:buFont typeface="Wingdings" charset="0"/>
              <a:buChar char="n"/>
              <a:defRPr/>
            </a:pP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My office hours </a:t>
            </a:r>
          </a:p>
          <a:p>
            <a:pPr marL="609600" indent="-609600" defTabSz="914400" fontAlgn="base">
              <a:spcBef>
                <a:spcPct val="0"/>
              </a:spcBef>
              <a:spcAft>
                <a:spcPct val="0"/>
              </a:spcAft>
              <a:buClr>
                <a:srgbClr val="FFFF00"/>
              </a:buClr>
              <a:buSzPct val="75000"/>
              <a:buFont typeface="Wingdings" charset="0"/>
              <a:buChar char="n"/>
              <a:defRPr/>
            </a:pP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E-mail: </a:t>
            </a:r>
            <a:r>
              <a:rPr lang="en-US" altLang="zh-CN" sz="2800" b="1" dirty="0" err="1">
                <a:solidFill>
                  <a:srgbClr val="FFFFFF"/>
                </a:solidFill>
                <a:effectLst>
                  <a:outerShdw blurRad="38100" dist="38100" dir="2700000" algn="tl">
                    <a:srgbClr val="000000"/>
                  </a:outerShdw>
                </a:effectLst>
                <a:latin typeface="Arial" charset="0"/>
                <a:ea typeface="ＭＳ Ｐゴシック" charset="0"/>
                <a:cs typeface="Arial" charset="0"/>
              </a:rPr>
              <a:t>griffith@sbc.edu.sg</a:t>
            </a:r>
            <a:endPar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609600" indent="-609600" defTabSz="914400" fontAlgn="base">
              <a:spcBef>
                <a:spcPct val="0"/>
              </a:spcBef>
              <a:spcAft>
                <a:spcPct val="0"/>
              </a:spcAft>
              <a:buClr>
                <a:srgbClr val="FFFF00"/>
              </a:buClr>
              <a:buSzPct val="75000"/>
              <a:buFont typeface="Wingdings" charset="0"/>
              <a:buChar char="n"/>
              <a:defRPr/>
            </a:pP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Let’s have lunch too! </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03836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6393">
                                            <p:txEl>
                                              <p:pRg st="7" end="7"/>
                                            </p:txEl>
                                          </p:spTgt>
                                        </p:tgtEl>
                                        <p:attrNameLst>
                                          <p:attrName>style.visibility</p:attrName>
                                        </p:attrNameLst>
                                      </p:cBhvr>
                                      <p:to>
                                        <p:strVal val="visible"/>
                                      </p:to>
                                    </p:set>
                                    <p:anim calcmode="lin" valueType="num">
                                      <p:cBhvr additive="base">
                                        <p:cTn id="54"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6393">
                                            <p:txEl>
                                              <p:pRg st="8" end="8"/>
                                            </p:txEl>
                                          </p:spTgt>
                                        </p:tgtEl>
                                        <p:attrNameLst>
                                          <p:attrName>style.visibility</p:attrName>
                                        </p:attrNameLst>
                                      </p:cBhvr>
                                      <p:to>
                                        <p:strVal val="visible"/>
                                      </p:to>
                                    </p:set>
                                    <p:anim calcmode="lin" valueType="num">
                                      <p:cBhvr additive="base">
                                        <p:cTn id="60" dur="500" fill="hold"/>
                                        <p:tgtEl>
                                          <p:spTgt spid="16393">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639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402434" name="Group 48"/>
          <p:cNvGrpSpPr>
            <a:grpSpLocks/>
          </p:cNvGrpSpPr>
          <p:nvPr/>
        </p:nvGrpSpPr>
        <p:grpSpPr bwMode="auto">
          <a:xfrm>
            <a:off x="5638800" y="3336925"/>
            <a:ext cx="3124200" cy="3292475"/>
            <a:chOff x="2448" y="1699"/>
            <a:chExt cx="1968" cy="2074"/>
          </a:xfrm>
        </p:grpSpPr>
        <p:grpSp>
          <p:nvGrpSpPr>
            <p:cNvPr id="402435" name="Group 11"/>
            <p:cNvGrpSpPr>
              <a:grpSpLocks/>
            </p:cNvGrpSpPr>
            <p:nvPr/>
          </p:nvGrpSpPr>
          <p:grpSpPr bwMode="auto">
            <a:xfrm>
              <a:off x="2448" y="1699"/>
              <a:ext cx="672" cy="557"/>
              <a:chOff x="432" y="1651"/>
              <a:chExt cx="672" cy="557"/>
            </a:xfrm>
          </p:grpSpPr>
          <p:sp>
            <p:nvSpPr>
              <p:cNvPr id="402471"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2"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3"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4"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5"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6" name="Text Box 10"/>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1</a:t>
                </a:r>
              </a:p>
            </p:txBody>
          </p:sp>
        </p:grpSp>
        <p:grpSp>
          <p:nvGrpSpPr>
            <p:cNvPr id="402436" name="Group 12"/>
            <p:cNvGrpSpPr>
              <a:grpSpLocks/>
            </p:cNvGrpSpPr>
            <p:nvPr/>
          </p:nvGrpSpPr>
          <p:grpSpPr bwMode="auto">
            <a:xfrm>
              <a:off x="3744" y="1699"/>
              <a:ext cx="672" cy="557"/>
              <a:chOff x="432" y="1651"/>
              <a:chExt cx="672" cy="557"/>
            </a:xfrm>
          </p:grpSpPr>
          <p:sp>
            <p:nvSpPr>
              <p:cNvPr id="402465"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6"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7"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8"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9"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0" name="Text Box 18"/>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4</a:t>
                </a:r>
              </a:p>
            </p:txBody>
          </p:sp>
        </p:grpSp>
        <p:grpSp>
          <p:nvGrpSpPr>
            <p:cNvPr id="402437" name="Group 19"/>
            <p:cNvGrpSpPr>
              <a:grpSpLocks/>
            </p:cNvGrpSpPr>
            <p:nvPr/>
          </p:nvGrpSpPr>
          <p:grpSpPr bwMode="auto">
            <a:xfrm>
              <a:off x="2448" y="2448"/>
              <a:ext cx="672" cy="557"/>
              <a:chOff x="432" y="1651"/>
              <a:chExt cx="672" cy="557"/>
            </a:xfrm>
          </p:grpSpPr>
          <p:sp>
            <p:nvSpPr>
              <p:cNvPr id="402459"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0"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1"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2"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3"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4" name="Text Box 25"/>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2</a:t>
                </a:r>
              </a:p>
            </p:txBody>
          </p:sp>
        </p:grpSp>
        <p:grpSp>
          <p:nvGrpSpPr>
            <p:cNvPr id="402438" name="Group 26"/>
            <p:cNvGrpSpPr>
              <a:grpSpLocks/>
            </p:cNvGrpSpPr>
            <p:nvPr/>
          </p:nvGrpSpPr>
          <p:grpSpPr bwMode="auto">
            <a:xfrm>
              <a:off x="3744" y="2467"/>
              <a:ext cx="672" cy="557"/>
              <a:chOff x="432" y="1651"/>
              <a:chExt cx="672" cy="557"/>
            </a:xfrm>
          </p:grpSpPr>
          <p:sp>
            <p:nvSpPr>
              <p:cNvPr id="402453"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4"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5"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6"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7"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8" name="Text Box 32"/>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5</a:t>
                </a:r>
              </a:p>
            </p:txBody>
          </p:sp>
        </p:grpSp>
        <p:grpSp>
          <p:nvGrpSpPr>
            <p:cNvPr id="402439" name="Group 33"/>
            <p:cNvGrpSpPr>
              <a:grpSpLocks/>
            </p:cNvGrpSpPr>
            <p:nvPr/>
          </p:nvGrpSpPr>
          <p:grpSpPr bwMode="auto">
            <a:xfrm>
              <a:off x="2448" y="3216"/>
              <a:ext cx="672" cy="557"/>
              <a:chOff x="432" y="1651"/>
              <a:chExt cx="672" cy="557"/>
            </a:xfrm>
          </p:grpSpPr>
          <p:sp>
            <p:nvSpPr>
              <p:cNvPr id="402447"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8"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9"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0"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1"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2" name="Text Box 39"/>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3</a:t>
                </a:r>
              </a:p>
            </p:txBody>
          </p:sp>
        </p:grpSp>
        <p:grpSp>
          <p:nvGrpSpPr>
            <p:cNvPr id="402440" name="Group 40"/>
            <p:cNvGrpSpPr>
              <a:grpSpLocks/>
            </p:cNvGrpSpPr>
            <p:nvPr/>
          </p:nvGrpSpPr>
          <p:grpSpPr bwMode="auto">
            <a:xfrm>
              <a:off x="3744" y="3216"/>
              <a:ext cx="672" cy="557"/>
              <a:chOff x="432" y="1651"/>
              <a:chExt cx="672" cy="557"/>
            </a:xfrm>
          </p:grpSpPr>
          <p:sp>
            <p:nvSpPr>
              <p:cNvPr id="402441"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2"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3"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4"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5"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6" name="Text Box 46"/>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6</a:t>
                </a:r>
              </a:p>
            </p:txBody>
          </p:sp>
        </p:grpSp>
      </p:grpSp>
    </p:spTree>
    <p:extLst>
      <p:ext uri="{BB962C8B-B14F-4D97-AF65-F5344CB8AC3E}">
        <p14:creationId xmlns:p14="http://schemas.microsoft.com/office/powerpoint/2010/main" val="1842443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 Study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90507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7200" b="1" dirty="0">
                <a:ln w="10541" cmpd="sng">
                  <a:solidFill>
                    <a:srgbClr val="7D7D7D">
                      <a:tint val="100000"/>
                      <a:shade val="100000"/>
                      <a:satMod val="110000"/>
                    </a:srgbClr>
                  </a:solidFill>
                  <a:prstDash val="solid"/>
                </a:ln>
                <a:solidFill>
                  <a:srgbClr val="FFC669"/>
                </a:solidFill>
              </a:rPr>
              <a:t>Scripture Gold</a:t>
            </a:r>
          </a:p>
        </p:txBody>
      </p:sp>
      <p:sp>
        <p:nvSpPr>
          <p:cNvPr id="689154" name="Title 1"/>
          <p:cNvSpPr txBox="1">
            <a:spLocks/>
          </p:cNvSpPr>
          <p:nvPr/>
        </p:nvSpPr>
        <p:spPr bwMode="auto">
          <a:xfrm>
            <a:off x="0" y="1484313"/>
            <a:ext cx="9110102"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rgbClr val="FFFFFF"/>
                </a:solidFill>
                <a:cs typeface="Arial" charset="0"/>
              </a:rPr>
              <a:t>"</a:t>
            </a:r>
            <a:r>
              <a:rPr lang="en-US" sz="3600" b="1" dirty="0">
                <a:solidFill>
                  <a:srgbClr val="FFFFFF"/>
                </a:solidFill>
              </a:rPr>
              <a:t>Truly, I love your commands more than gold, even the finest gold</a:t>
            </a:r>
            <a:r>
              <a:rPr lang="en-US" sz="3600" b="1" dirty="0">
                <a:solidFill>
                  <a:srgbClr val="FFFFFF"/>
                </a:solidFill>
                <a:cs typeface="Arial" charset="0"/>
              </a:rPr>
              <a:t>" </a:t>
            </a:r>
            <a:br>
              <a:rPr lang="en-US" sz="3600" b="1" dirty="0">
                <a:solidFill>
                  <a:srgbClr val="FFFFFF"/>
                </a:solidFill>
                <a:cs typeface="Arial" charset="0"/>
              </a:rPr>
            </a:br>
            <a:r>
              <a:rPr lang="en-US" sz="3200" b="1" dirty="0">
                <a:solidFill>
                  <a:srgbClr val="FFFFFF"/>
                </a:solidFill>
                <a:cs typeface="Arial" charset="0"/>
              </a:rPr>
              <a:t>(Psalm 119:127</a:t>
            </a:r>
            <a:r>
              <a:rPr lang="en-US" sz="2800" b="1" dirty="0">
                <a:solidFill>
                  <a:srgbClr val="FFFFFF"/>
                </a:solidFill>
                <a:cs typeface="Arial" charset="0"/>
              </a:rPr>
              <a:t> NLT</a:t>
            </a:r>
            <a:r>
              <a:rPr lang="en-US" sz="3200" b="1" dirty="0">
                <a:solidFill>
                  <a:srgbClr val="FFFFFF"/>
                </a:solidFill>
                <a:cs typeface="Arial" charset="0"/>
              </a:rPr>
              <a:t>).</a:t>
            </a:r>
          </a:p>
        </p:txBody>
      </p:sp>
      <p:pic>
        <p:nvPicPr>
          <p:cNvPr id="6891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1588"/>
            <a:ext cx="4067175"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915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0638" y="3789363"/>
            <a:ext cx="407352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915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00338" y="3500438"/>
            <a:ext cx="3671887" cy="367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21691"/>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6659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366890565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9177814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20689485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urt &amp; Cara Sides.JPG"/>
          <p:cNvPicPr>
            <a:picLocks noChangeAspect="1"/>
          </p:cNvPicPr>
          <p:nvPr/>
        </p:nvPicPr>
        <p:blipFill rotWithShape="1">
          <a:blip r:embed="rId2" cstate="screen">
            <a:extLst>
              <a:ext uri="{28A0092B-C50C-407E-A947-70E740481C1C}">
                <a14:useLocalDpi xmlns:a14="http://schemas.microsoft.com/office/drawing/2010/main"/>
              </a:ext>
            </a:extLst>
          </a:blip>
          <a:srcRect l="9689" r="2426"/>
          <a:stretch/>
        </p:blipFill>
        <p:spPr bwMode="auto">
          <a:xfrm>
            <a:off x="-1" y="0"/>
            <a:ext cx="9144001" cy="693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a:solidFill>
                  <a:schemeClr val="tx1"/>
                </a:solidFill>
                <a:effectLst>
                  <a:glow rad="266700">
                    <a:schemeClr val="bg1">
                      <a:alpha val="75000"/>
                    </a:schemeClr>
                  </a:glow>
                </a:effectLst>
              </a:rPr>
              <a:t>Kurt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a:solidFill>
                  <a:srgbClr val="FFFF99"/>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40500274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2136</TotalTime>
  <Words>1392</Words>
  <Application>Microsoft Macintosh PowerPoint</Application>
  <PresentationFormat>On-screen Show (4:3)</PresentationFormat>
  <Paragraphs>188</Paragraphs>
  <Slides>36</Slides>
  <Notes>26</Notes>
  <HiddenSlides>0</HiddenSlides>
  <MMClips>0</MMClips>
  <ScaleCrop>false</ScaleCrop>
  <HeadingPairs>
    <vt:vector size="6" baseType="variant">
      <vt:variant>
        <vt:lpstr>Fonts Used</vt:lpstr>
      </vt:variant>
      <vt:variant>
        <vt:i4>7</vt:i4>
      </vt:variant>
      <vt:variant>
        <vt:lpstr>Theme</vt:lpstr>
      </vt:variant>
      <vt:variant>
        <vt:i4>18</vt:i4>
      </vt:variant>
      <vt:variant>
        <vt:lpstr>Slide Titles</vt:lpstr>
      </vt:variant>
      <vt:variant>
        <vt:i4>36</vt:i4>
      </vt:variant>
    </vt:vector>
  </HeadingPairs>
  <TitlesOfParts>
    <vt:vector size="61" baseType="lpstr">
      <vt:lpstr>26</vt:lpstr>
      <vt:lpstr>Arial</vt:lpstr>
      <vt:lpstr>Arial Black</vt:lpstr>
      <vt:lpstr>Calibri</vt:lpstr>
      <vt:lpstr>Comic Sans MS</vt:lpstr>
      <vt:lpstr>Times New Roman</vt:lpstr>
      <vt:lpstr>Wingdings</vt:lpstr>
      <vt:lpstr>23_Default Design</vt:lpstr>
      <vt:lpstr>3_Default Design</vt:lpstr>
      <vt:lpstr>Blue Diagonal</vt:lpstr>
      <vt:lpstr>1_Blue Diagonal</vt:lpstr>
      <vt:lpstr>Default Design</vt:lpstr>
      <vt:lpstr>Orbit</vt:lpstr>
      <vt:lpstr>4_Blank Presentation</vt:lpstr>
      <vt:lpstr>8_Office Theme</vt:lpstr>
      <vt:lpstr>4_Beam</vt:lpstr>
      <vt:lpstr>6_Blank Presentation</vt:lpstr>
      <vt:lpstr>5_Beam</vt:lpstr>
      <vt:lpstr>6_Beam</vt:lpstr>
      <vt:lpstr>Clipboard</vt:lpstr>
      <vt:lpstr>1_Default Design</vt:lpstr>
      <vt:lpstr>5_Default Design</vt:lpstr>
      <vt:lpstr>Blank Presentation</vt:lpstr>
      <vt:lpstr>2_Default Design</vt:lpstr>
      <vt:lpstr>White on Black Background</vt:lpstr>
      <vt:lpstr>Biblical Interpretation &amp; Study Methods</vt:lpstr>
      <vt:lpstr>Australian Gold</vt:lpstr>
      <vt:lpstr>Scripture Gold</vt:lpstr>
      <vt:lpstr>Scripture Gold</vt:lpstr>
      <vt:lpstr>Our People</vt:lpstr>
      <vt:lpstr>PowerPoint Presentation</vt:lpstr>
      <vt:lpstr>Thailand • Mongolia • Myanmar • Indonesia</vt:lpstr>
      <vt:lpstr>Our Three Sons</vt:lpstr>
      <vt:lpstr>Kurt works  in IT</vt:lpstr>
      <vt:lpstr>The Griffiths  9 Jan 2016</vt:lpstr>
      <vt:lpstr>Stephen is a pilot with Spirit Airlines, Boise, Idaho</vt:lpstr>
      <vt:lpstr>Spirit Airbus A320</vt:lpstr>
      <vt:lpstr>Stephen flies 174 passengers</vt:lpstr>
      <vt:lpstr>John (24) is a graphic artist in Redlands, California</vt:lpstr>
      <vt:lpstr>Our Mission Organization…</vt:lpstr>
      <vt:lpstr>I direct the SBC Doctor of Ministry studies (DMin)</vt:lpstr>
      <vt:lpstr>Leading Change &amp; Conflict Resolution  (Dr. Alan McMahan Oct 2016)</vt:lpstr>
      <vt:lpstr>SINGAPORE BIBLE COLLEGE</vt:lpstr>
      <vt:lpstr>SBC Courses I Teach</vt:lpstr>
      <vt:lpstr>BibleStudyDownloads.org</vt:lpstr>
      <vt:lpstr>Our People</vt:lpstr>
      <vt:lpstr>Our People</vt:lpstr>
      <vt:lpstr>www.cicfamily.com</vt:lpstr>
      <vt:lpstr>www.cicfamily.com</vt:lpstr>
      <vt:lpstr>Teaching Ministry 1997-2017</vt:lpstr>
      <vt:lpstr>Ministries God Gave Us</vt:lpstr>
      <vt:lpstr>WorldVenture Seminary Professors in Israel</vt:lpstr>
      <vt:lpstr>Susan &amp; Rick at Mount of Olives</vt:lpstr>
      <vt:lpstr>Dead Sea Mud</vt:lpstr>
      <vt:lpstr>"Preach to every creature" (Mark 16:15)</vt:lpstr>
      <vt:lpstr>Course Description</vt:lpstr>
      <vt:lpstr>Course Objectives</vt:lpstr>
      <vt:lpstr>Course Requirements</vt:lpstr>
      <vt:lpstr>Other Matters</vt:lpstr>
      <vt:lpstr>Black</vt:lpstr>
      <vt:lpstr>Bible Study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Study the  Bible</dc:title>
  <dc:creator>Dr Rick Griffith</dc:creator>
  <cp:lastModifiedBy>Rick Griffith</cp:lastModifiedBy>
  <cp:revision>31</cp:revision>
  <dcterms:created xsi:type="dcterms:W3CDTF">2013-02-12T08:20:35Z</dcterms:created>
  <dcterms:modified xsi:type="dcterms:W3CDTF">2023-01-13T20:35:57Z</dcterms:modified>
</cp:coreProperties>
</file>