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9" r:id="rId2"/>
    <p:sldMasterId id="2147483667" r:id="rId3"/>
    <p:sldMasterId id="2147483665" r:id="rId4"/>
    <p:sldMasterId id="2147483663" r:id="rId5"/>
    <p:sldMasterId id="2147483661" r:id="rId6"/>
    <p:sldMasterId id="2147483659" r:id="rId7"/>
    <p:sldMasterId id="2147483658" r:id="rId8"/>
    <p:sldMasterId id="2147483656" r:id="rId9"/>
    <p:sldMasterId id="2147483653" r:id="rId10"/>
    <p:sldMasterId id="2147483651" r:id="rId11"/>
    <p:sldMasterId id="2147483649" r:id="rId12"/>
    <p:sldMasterId id="2147483818" r:id="rId13"/>
    <p:sldMasterId id="2147484414" r:id="rId14"/>
    <p:sldMasterId id="2147484428" r:id="rId15"/>
    <p:sldMasterId id="2147484440" r:id="rId16"/>
    <p:sldMasterId id="2147484452" r:id="rId17"/>
    <p:sldMasterId id="2147484465" r:id="rId18"/>
    <p:sldMasterId id="2147484478" r:id="rId19"/>
    <p:sldMasterId id="2147484491" r:id="rId20"/>
    <p:sldMasterId id="2147484506" r:id="rId21"/>
    <p:sldMasterId id="2147484519" r:id="rId22"/>
    <p:sldMasterId id="2147484521" r:id="rId23"/>
  </p:sldMasterIdLst>
  <p:notesMasterIdLst>
    <p:notesMasterId r:id="rId106"/>
  </p:notesMasterIdLst>
  <p:sldIdLst>
    <p:sldId id="269" r:id="rId24"/>
    <p:sldId id="496" r:id="rId25"/>
    <p:sldId id="309" r:id="rId26"/>
    <p:sldId id="267" r:id="rId27"/>
    <p:sldId id="310" r:id="rId28"/>
    <p:sldId id="497" r:id="rId29"/>
    <p:sldId id="314" r:id="rId30"/>
    <p:sldId id="315" r:id="rId31"/>
    <p:sldId id="495" r:id="rId32"/>
    <p:sldId id="316" r:id="rId33"/>
    <p:sldId id="317" r:id="rId34"/>
    <p:sldId id="320" r:id="rId35"/>
    <p:sldId id="278" r:id="rId36"/>
    <p:sldId id="279" r:id="rId37"/>
    <p:sldId id="280" r:id="rId38"/>
    <p:sldId id="281" r:id="rId39"/>
    <p:sldId id="303" r:id="rId40"/>
    <p:sldId id="307" r:id="rId41"/>
    <p:sldId id="282" r:id="rId42"/>
    <p:sldId id="272" r:id="rId43"/>
    <p:sldId id="311" r:id="rId44"/>
    <p:sldId id="283" r:id="rId45"/>
    <p:sldId id="284" r:id="rId46"/>
    <p:sldId id="288" r:id="rId47"/>
    <p:sldId id="319" r:id="rId48"/>
    <p:sldId id="289" r:id="rId49"/>
    <p:sldId id="286" r:id="rId50"/>
    <p:sldId id="287" r:id="rId51"/>
    <p:sldId id="290" r:id="rId52"/>
    <p:sldId id="285" r:id="rId53"/>
    <p:sldId id="291" r:id="rId54"/>
    <p:sldId id="258" r:id="rId55"/>
    <p:sldId id="304" r:id="rId56"/>
    <p:sldId id="305" r:id="rId57"/>
    <p:sldId id="306" r:id="rId58"/>
    <p:sldId id="274" r:id="rId59"/>
    <p:sldId id="277" r:id="rId60"/>
    <p:sldId id="275" r:id="rId61"/>
    <p:sldId id="276" r:id="rId62"/>
    <p:sldId id="270" r:id="rId63"/>
    <p:sldId id="259" r:id="rId64"/>
    <p:sldId id="262" r:id="rId65"/>
    <p:sldId id="268" r:id="rId66"/>
    <p:sldId id="263" r:id="rId67"/>
    <p:sldId id="321" r:id="rId68"/>
    <p:sldId id="498" r:id="rId69"/>
    <p:sldId id="508" r:id="rId70"/>
    <p:sldId id="507" r:id="rId71"/>
    <p:sldId id="509" r:id="rId72"/>
    <p:sldId id="510" r:id="rId73"/>
    <p:sldId id="318" r:id="rId74"/>
    <p:sldId id="302" r:id="rId75"/>
    <p:sldId id="260" r:id="rId76"/>
    <p:sldId id="322" r:id="rId77"/>
    <p:sldId id="265" r:id="rId78"/>
    <p:sldId id="323" r:id="rId79"/>
    <p:sldId id="324" r:id="rId80"/>
    <p:sldId id="341" r:id="rId81"/>
    <p:sldId id="325" r:id="rId82"/>
    <p:sldId id="342"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4674" r:id="rId97"/>
    <p:sldId id="348" r:id="rId98"/>
    <p:sldId id="344" r:id="rId99"/>
    <p:sldId id="345" r:id="rId100"/>
    <p:sldId id="346" r:id="rId101"/>
    <p:sldId id="347" r:id="rId102"/>
    <p:sldId id="295" r:id="rId103"/>
    <p:sldId id="349" r:id="rId104"/>
    <p:sldId id="4675" r:id="rId10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86429"/>
  </p:normalViewPr>
  <p:slideViewPr>
    <p:cSldViewPr>
      <p:cViewPr>
        <p:scale>
          <a:sx n="86" d="100"/>
          <a:sy n="86" d="100"/>
        </p:scale>
        <p:origin x="624" y="9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9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viewProps" Target="viewProp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theme" Target="theme/theme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tableStyles" Target="tableStyles.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780CC375-3DC5-E847-A737-5E0358B0FDD9}" type="slidenum">
              <a:rPr lang="en-US"/>
              <a:pPr>
                <a:defRPr/>
              </a:pPr>
              <a:t>‹#›</a:t>
            </a:fld>
            <a:endParaRPr lang="en-US"/>
          </a:p>
        </p:txBody>
      </p:sp>
    </p:spTree>
    <p:extLst>
      <p:ext uri="{BB962C8B-B14F-4D97-AF65-F5344CB8AC3E}">
        <p14:creationId xmlns:p14="http://schemas.microsoft.com/office/powerpoint/2010/main" val="1249358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B8F156-E7A8-2145-9349-08AED25C39E1}" type="slidenum">
              <a:rPr lang="en-US" sz="1200"/>
              <a:pPr/>
              <a:t>1</a:t>
            </a:fld>
            <a:endParaRPr lang="en-US" sz="1200"/>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E6EC4B-2C71-0147-9F8F-2BAB4B83E4FB}" type="slidenum">
              <a:rPr lang="en-US" sz="1200"/>
              <a:pPr/>
              <a:t>10</a:t>
            </a:fld>
            <a:endParaRPr lang="en-US" sz="1200"/>
          </a:p>
        </p:txBody>
      </p:sp>
      <p:sp>
        <p:nvSpPr>
          <p:cNvPr id="381954" name="Rectangle 1026"/>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86371" name="Rectangle 1027"/>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EF9424-9F4F-E240-8B3A-00D0F85B2D4C}" type="slidenum">
              <a:rPr lang="en-US" sz="1200"/>
              <a:pPr/>
              <a:t>11</a:t>
            </a:fld>
            <a:endParaRPr lang="en-US" sz="1200"/>
          </a:p>
        </p:txBody>
      </p:sp>
      <p:sp>
        <p:nvSpPr>
          <p:cNvPr id="384002"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841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A2F1ED-296F-7C4C-915D-2115336CEAE6}" type="slidenum">
              <a:rPr lang="en-US" sz="1200"/>
              <a:pPr/>
              <a:t>12</a:t>
            </a:fld>
            <a:endParaRPr lang="en-US" sz="1200"/>
          </a:p>
        </p:txBody>
      </p:sp>
      <p:sp>
        <p:nvSpPr>
          <p:cNvPr id="473090"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046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5DADF2-4518-D14F-8261-4BA2A50AE6C0}" type="slidenum">
              <a:rPr lang="en-US" sz="1200"/>
              <a:pPr/>
              <a:t>13</a:t>
            </a:fld>
            <a:endParaRPr lang="en-US" sz="1200"/>
          </a:p>
        </p:txBody>
      </p:sp>
      <p:sp>
        <p:nvSpPr>
          <p:cNvPr id="135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79E7E-EF97-D642-AEB8-5BC5653CC824}" type="slidenum">
              <a:rPr lang="en-US" sz="1200"/>
              <a:pPr/>
              <a:t>14</a:t>
            </a:fld>
            <a:endParaRPr lang="en-US" sz="1200"/>
          </a:p>
        </p:txBody>
      </p:sp>
      <p:sp>
        <p:nvSpPr>
          <p:cNvPr id="137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D70C2B-C3C6-D149-9B22-515F0EAA2E4E}" type="slidenum">
              <a:rPr lang="en-US" sz="1200"/>
              <a:pPr/>
              <a:t>15</a:t>
            </a:fld>
            <a:endParaRPr lang="en-US" sz="1200"/>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B8C95D-63A9-B04D-8BB1-EE1BB6D3EEFB}" type="slidenum">
              <a:rPr lang="en-US" sz="1200"/>
              <a:pPr/>
              <a:t>16</a:t>
            </a:fld>
            <a:endParaRPr lang="en-US" sz="1200"/>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FC5918-E277-4E4D-B3DE-DF1B5B71A003}" type="slidenum">
              <a:rPr lang="en-US" sz="1200"/>
              <a:pPr/>
              <a:t>17</a:t>
            </a:fld>
            <a:endParaRPr lang="en-US" sz="1200"/>
          </a:p>
        </p:txBody>
      </p:sp>
      <p:sp>
        <p:nvSpPr>
          <p:cNvPr id="34509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070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0DD68B-E8AA-1347-96B1-E34E7EA43160}" type="slidenum">
              <a:rPr lang="en-US" sz="1200"/>
              <a:pPr/>
              <a:t>18</a:t>
            </a:fld>
            <a:endParaRPr lang="en-US" sz="1200"/>
          </a:p>
        </p:txBody>
      </p:sp>
      <p:sp>
        <p:nvSpPr>
          <p:cNvPr id="35533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2755"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1CC02C-C298-214E-9622-1EDDBA7A04EF}" type="slidenum">
              <a:rPr lang="en-US" sz="1200"/>
              <a:pPr/>
              <a:t>19</a:t>
            </a:fld>
            <a:endParaRPr lang="en-US" sz="1200"/>
          </a:p>
        </p:txBody>
      </p:sp>
      <p:sp>
        <p:nvSpPr>
          <p:cNvPr id="143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BG-13-Present &amp; Millennium-2</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8FEAC-0D44-C84B-8F75-333CEE6201E9}" type="slidenum">
              <a:rPr lang="en-US" sz="1200"/>
              <a:pPr/>
              <a:t>20</a:t>
            </a:fld>
            <a:endParaRPr lang="en-US" sz="1200"/>
          </a:p>
        </p:txBody>
      </p:sp>
      <p:sp>
        <p:nvSpPr>
          <p:cNvPr id="1105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A1C982-A65C-C747-AD0F-52389E0C9AA0}" type="slidenum">
              <a:rPr lang="en-US" sz="1200"/>
              <a:pPr/>
              <a:t>21</a:t>
            </a:fld>
            <a:endParaRPr lang="en-US" sz="1200"/>
          </a:p>
        </p:txBody>
      </p:sp>
      <p:sp>
        <p:nvSpPr>
          <p:cNvPr id="36557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B268AB-05A5-A44D-A0D6-521CC6EFC149}" type="slidenum">
              <a:rPr lang="en-US" sz="1200"/>
              <a:pPr/>
              <a:t>22</a:t>
            </a:fld>
            <a:endParaRPr lang="en-US" sz="1200"/>
          </a:p>
        </p:txBody>
      </p:sp>
      <p:sp>
        <p:nvSpPr>
          <p:cNvPr id="15053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094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712D3C-37BF-114A-AD3E-9A5D54FC4B12}" type="slidenum">
              <a:rPr lang="en-US" sz="1200"/>
              <a:pPr/>
              <a:t>23</a:t>
            </a:fld>
            <a:endParaRPr lang="en-US" sz="1200"/>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CA4B1A-2CA6-0645-A40D-86C08FF44918}" type="slidenum">
              <a:rPr lang="en-US" sz="1200"/>
              <a:pPr/>
              <a:t>24</a:t>
            </a:fld>
            <a:endParaRPr lang="en-US" sz="1200"/>
          </a:p>
        </p:txBody>
      </p:sp>
      <p:sp>
        <p:nvSpPr>
          <p:cNvPr id="158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7E069A-346F-444C-8B8A-0294EA721D66}" type="slidenum">
              <a:rPr lang="en-US" sz="1200"/>
              <a:pPr/>
              <a:t>26</a:t>
            </a:fld>
            <a:endParaRPr lang="en-US" sz="1200"/>
          </a:p>
        </p:txBody>
      </p:sp>
      <p:sp>
        <p:nvSpPr>
          <p:cNvPr id="160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BF5611-D496-E54F-AEDF-70C4579DAF02}" type="slidenum">
              <a:rPr lang="en-US" sz="1200"/>
              <a:pPr/>
              <a:t>27</a:t>
            </a:fld>
            <a:endParaRPr lang="en-US" sz="1200"/>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BB1352-40D0-2247-AE6A-ECF4FD73A77B}" type="slidenum">
              <a:rPr lang="en-US" sz="1200"/>
              <a:pPr/>
              <a:t>28</a:t>
            </a:fld>
            <a:endParaRPr lang="en-US" sz="1200"/>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ED0047-F581-6742-8D95-4C35AC7063C5}" type="slidenum">
              <a:rPr lang="en-US" sz="1200"/>
              <a:pPr/>
              <a:t>29</a:t>
            </a:fld>
            <a:endParaRPr lang="en-US" sz="1200"/>
          </a:p>
        </p:txBody>
      </p:sp>
      <p:sp>
        <p:nvSpPr>
          <p:cNvPr id="162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088E2F-236E-D04F-812C-AE6BB4534206}" type="slidenum">
              <a:rPr lang="en-US" sz="1200"/>
              <a:pPr/>
              <a:t>30</a:t>
            </a:fld>
            <a:endParaRPr lang="en-US" sz="1200"/>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23D06F-E429-014F-8477-2FB212BDFB11}" type="slidenum">
              <a:rPr lang="en-US" sz="1200"/>
              <a:pPr/>
              <a:t>3</a:t>
            </a:fld>
            <a:endParaRPr lang="en-US" sz="1200"/>
          </a:p>
        </p:txBody>
      </p:sp>
      <p:sp>
        <p:nvSpPr>
          <p:cNvPr id="35942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F5E0EE-366B-C546-90D6-D3266BBCFC4B}" type="slidenum">
              <a:rPr lang="en-US" sz="1200"/>
              <a:pPr/>
              <a:t>31</a:t>
            </a:fld>
            <a:endParaRPr lang="en-US" sz="1200"/>
          </a:p>
        </p:txBody>
      </p:sp>
      <p:sp>
        <p:nvSpPr>
          <p:cNvPr id="164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5937DB-4F7B-5A4E-ABF6-F6FF05B4934A}" type="slidenum">
              <a:rPr lang="en-US" sz="1200"/>
              <a:pPr/>
              <a:t>32</a:t>
            </a:fld>
            <a:endParaRPr lang="en-US" sz="1200"/>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655B1F-1A1C-FC4D-A994-A6EA190F6DFF}" type="slidenum">
              <a:rPr lang="en-US" sz="1200"/>
              <a:pPr/>
              <a:t>33</a:t>
            </a:fld>
            <a:endParaRPr lang="en-US" sz="1200"/>
          </a:p>
        </p:txBody>
      </p:sp>
      <p:sp>
        <p:nvSpPr>
          <p:cNvPr id="349186"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2451"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C607D7-C8A0-1940-807B-4973C3FC56D8}" type="slidenum">
              <a:rPr lang="en-US" sz="1200"/>
              <a:pPr/>
              <a:t>34</a:t>
            </a:fld>
            <a:endParaRPr lang="en-US" sz="1200"/>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F45E13-60A1-B647-BCF0-DC5D077FFF71}" type="slidenum">
              <a:rPr lang="en-US" sz="1200"/>
              <a:pPr/>
              <a:t>35</a:t>
            </a:fld>
            <a:endParaRPr lang="en-US" sz="1200"/>
          </a:p>
        </p:txBody>
      </p:sp>
      <p:sp>
        <p:nvSpPr>
          <p:cNvPr id="353282"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654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69315E-1273-DE4E-93E8-D2F1EC2DD363}" type="slidenum">
              <a:rPr lang="en-US" sz="1200"/>
              <a:pPr/>
              <a:t>36</a:t>
            </a:fld>
            <a:endParaRPr lang="en-US" sz="1200"/>
          </a:p>
        </p:txBody>
      </p:sp>
      <p:sp>
        <p:nvSpPr>
          <p:cNvPr id="1146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14142-83FC-8941-9568-7CF399A4500B}" type="slidenum">
              <a:rPr lang="en-US" sz="1200"/>
              <a:pPr/>
              <a:t>37</a:t>
            </a:fld>
            <a:endParaRPr lang="en-US" sz="1200"/>
          </a:p>
        </p:txBody>
      </p:sp>
      <p:sp>
        <p:nvSpPr>
          <p:cNvPr id="1208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6DC28C-C333-2B4A-A834-5D1CB7E5D945}" type="slidenum">
              <a:rPr lang="en-US" sz="1200"/>
              <a:pPr/>
              <a:t>38</a:t>
            </a:fld>
            <a:endParaRPr lang="en-US" sz="1200"/>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76EC1D-DF22-614A-98FB-7C867FF0DA10}" type="slidenum">
              <a:rPr lang="en-US" sz="1200"/>
              <a:pPr/>
              <a:t>39</a:t>
            </a:fld>
            <a:endParaRPr lang="en-US" sz="1200"/>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4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F0A1A8-C1EB-AC4E-BDB8-5B0307C84CB5}" type="slidenum">
              <a:rPr lang="en-US" sz="1200"/>
              <a:pPr/>
              <a:t>40</a:t>
            </a:fld>
            <a:endParaRPr lang="en-US" sz="1200"/>
          </a:p>
        </p:txBody>
      </p:sp>
      <p:sp>
        <p:nvSpPr>
          <p:cNvPr id="962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ED9755-F494-2243-8579-0C6836162F05}" type="slidenum">
              <a:rPr lang="en-US" sz="1200"/>
              <a:pPr/>
              <a:t>4</a:t>
            </a:fld>
            <a:endParaRPr lang="en-US" sz="1200"/>
          </a:p>
        </p:txBody>
      </p:sp>
      <p:sp>
        <p:nvSpPr>
          <p:cNvPr id="768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D2F198-645D-734F-8B41-B0C834DDC5CB}" type="slidenum">
              <a:rPr lang="en-US" sz="1200"/>
              <a:pPr/>
              <a:t>41</a:t>
            </a:fld>
            <a:endParaRPr lang="en-US" sz="1200"/>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83CBF4-AE8A-A44D-A1CB-722FB2680D4C}" type="slidenum">
              <a:rPr lang="en-US" sz="1200"/>
              <a:pPr/>
              <a:t>42</a:t>
            </a:fld>
            <a:endParaRPr lang="en-US" sz="1200"/>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D5A640-FCBD-B643-A0E9-0B29E54237E5}" type="slidenum">
              <a:rPr lang="en-US" sz="1200"/>
              <a:pPr/>
              <a:t>43</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DB5DDA-2262-8947-93D0-E763146A2C24}" type="slidenum">
              <a:rPr lang="en-US" sz="1200"/>
              <a:pPr/>
              <a:t>44</a:t>
            </a:fld>
            <a:endParaRPr lang="en-US"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4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CF21D-A5E0-F642-826C-4FC7A3F50F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Ezekiel's temple will be like the first two temples in that it will be surrounded by both inner and outer courts, although the height of the gates is not given and thus is left to the imagination.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BBF1AA-28CD-A54D-8735-2D4998BBD8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suggestion is that this is Solomon's temple (Adam Clarke, "Ezekiel," in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Clarke's Commentary</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4:535), but this view has several flaws.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First, the dimensions of these two temples are different.  While Solomon's temple was fairly small (90 feet long, 30 feet wide, and 45 feet high), Ezekiel's temple measures much larger (175 feet long and 87.5 feet wide). This is the minimum measurement based upon Ezekiel 41:13 using Ezekiel's long (21-inch) cubit explained in 40:5 (cf. 43:13) where a rod is equal to 6 long cubits, each of which is an 18-inch cubit plus a 3-inch handbreadth; therefore, a rod must be 10.5 feet long since 6 cubits at 21 inches equals 126 inches, or 10.5 feet.  Nowhere does the account provide the height of the temple although the entire temple area is enclosed by a wall one rod ("stalk, reed" BDB 889d) in height (40:5), or 10.5 feet.  (If the measurement is with the normal, or shorter [18-inch] cubit, the temple dimensions must be adjusted slightly to 150 feet by 75 feet.)  This issue becomes even more confusing as the temple area measurements in 42:16-19 are plagued with textual difficulties.  In each verse the MT measures in "rods" (NASB, NIV margin, KJV, NKJV, Ampl), but the LXX follows the Qere which reads the transposed "cubits" (NIV, RSV, GNB).  Therefore, a single temple court side in the MT is "500 rods" or 5250 feet, but in the LXX it is "500 cubits" or 875 feet (using the long cubit).  Furthermore, the situation is complicated by the fact that Ezekiel uses the cubit (40:5b, 9, 11–42:20; etc.), the rod (40:3, 5a-7; 42:16-19), and an ellipsis (45:1-6; 48:8-21, 30-35) for measurement.  Most commentators agree that the cubit is the proper unit since use of the rod would make four sides of the temple area nearly one mile in length, an unlikely size.  For further study on the measurements of the temple in cubits see Theo G. Soares, "Ezekiel's Temple,"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BW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14 (1899): 93-103.  Adhering to the rod view is Cameron M. MacKay, "The City and the Sanctuary: Ezekiel 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399-417 (cf. MacKay, "Prolegomena to Ezekiel 40–48,"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55 (1943/44): 292-95), who advocates an enormous temple situated in the Valley of Shechem (cf. MacKay, "Ezekiel's Sanctuary and Wellhausen's Theory,"</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 PTR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20 [1922]: 661-65, which argues against the documentary hypothesis).  MacKay's first article (pp. 399-417) is critiqued by W. F. Lofthouse,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198-202 and rebutted by MacKay in "The City and the Sanctuary,"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ET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34 (1922/23): 475-76.  In either case, whether rods or cubits are used, the temple is one that has never been constructed in Israel.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Solomon's temple measurements in 1 Kings 6:2 are noted at 60, 20, and 30 cubits; the above measurements in feet were obtained by multiplying these three lengths by the standard 18 inches per cubit. "The square of the temple in 42:20 is six times as large as the circuit of the wall enclosing the old temple, and, in fact, is larger than the former city itself” (Hobart E. Freeman, </a:t>
            </a:r>
            <a:r>
              <a:rPr lang="en-US" sz="1200" i="1" kern="1200" dirty="0">
                <a:solidFill>
                  <a:schemeClr val="tx1"/>
                </a:solidFill>
                <a:effectLst/>
                <a:latin typeface="Arial" panose="020B0604020202020204" pitchFamily="34" charset="0"/>
                <a:ea typeface="ＭＳ Ｐゴシック" pitchFamily="-111" charset="-128"/>
                <a:cs typeface="Arial" panose="020B0604020202020204" pitchFamily="34" charset="0"/>
              </a:rPr>
              <a:t>An Introduction to the Old Testament Prophets</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313).  </a:t>
            </a:r>
          </a:p>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Second, if this description depicted the former temple, it must be asked what hope Ezekiel could offer his oppressed brethren by reminding them of the glory of Solomon's temple which at that time lay in ruins.  Third, the Books of Kings and Chronicles already provide detailed descriptions of Solomon's temple, so another record would be unnecessary.  For these reasons, Ezekiel's temple is not the same as Solomon's.</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B13AD1-0FF2-7D45-9537-115456A6531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wrap="none"/>
          <a:lstStyle/>
          <a:p>
            <a:pPr eaLnBrk="1" hangingPunct="1"/>
            <a:r>
              <a:rPr lang="en-US" dirty="0">
                <a:latin typeface="Arial" charset="0"/>
                <a:ea typeface="ＭＳ Ｐゴシック" charset="0"/>
                <a:cs typeface="ＭＳ Ｐゴシック" charset="0"/>
              </a:rPr>
              <a:t>Note that at least 4 of Solomon’s temples fit into Ezekiel’s—maybe even 5-6 of them. Ezekiel is obviously not describing the first temple built by Solomon.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Rot="1" noChangeAspect="1" noChangeArrowheads="1"/>
          </p:cNvSpPr>
          <p:nvPr>
            <p:ph type="sldImg"/>
          </p:nvPr>
        </p:nvSpPr>
        <p:spPr>
          <a:solidFill>
            <a:srgbClr val="FFFFFF"/>
          </a:solidFill>
          <a:ln/>
        </p:spPr>
      </p:sp>
      <p:sp>
        <p:nvSpPr>
          <p:cNvPr id="77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Ezekiel 40–46 has at least five different interpretations but the only one that takes the text at face value is that this temple with these dimensions has not yet been built—so it must happen in the future millennium.</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conditional view says that the people did not truly believe in the Lord sufficiently, so God never built it and will not do so in the future. But hundreds of verses in the Prophets speak of a believing Israel in the future. See the Isaiah 60–66 slides on the restoration of Israel.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AC8252-631A-DA4E-BC80-751A12F71F5F}" type="slidenum">
              <a:rPr lang="en-US" sz="1200"/>
              <a:pPr/>
              <a:t>5</a:t>
            </a:fld>
            <a:endParaRPr lang="en-US" sz="1200"/>
          </a:p>
        </p:txBody>
      </p:sp>
      <p:sp>
        <p:nvSpPr>
          <p:cNvPr id="363522"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817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454D4-BE49-214F-97E6-3EBE5F6718AD}" type="slidenum">
              <a:rPr lang="en-US" sz="1200"/>
              <a:pPr/>
              <a:t>52</a:t>
            </a:fld>
            <a:endParaRPr lang="en-US" sz="1200"/>
          </a:p>
        </p:txBody>
      </p:sp>
      <p:sp>
        <p:nvSpPr>
          <p:cNvPr id="374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86806F-9045-7A48-A543-AE15FB64D082}" type="slidenum">
              <a:rPr lang="en-US" sz="1200"/>
              <a:pPr/>
              <a:t>53</a:t>
            </a:fld>
            <a:endParaRPr lang="en-US" sz="120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B34AF9-213C-1F45-8A76-E6B6DDA69885}" type="slidenum">
              <a:rPr lang="en-US" sz="1200"/>
              <a:pPr/>
              <a:t>54</a:t>
            </a:fld>
            <a:endParaRPr lang="en-US" sz="1200"/>
          </a:p>
        </p:txBody>
      </p:sp>
      <p:sp>
        <p:nvSpPr>
          <p:cNvPr id="4966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9DD7FD-C7D2-F548-9D51-0C6E5DC69521}" type="slidenum">
              <a:rPr lang="en-US" sz="1200"/>
              <a:pPr/>
              <a:t>55</a:t>
            </a:fld>
            <a:endParaRPr lang="en-US" sz="1200"/>
          </a:p>
        </p:txBody>
      </p:sp>
      <p:sp>
        <p:nvSpPr>
          <p:cNvPr id="522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64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11F285-A877-9543-9DE7-4B12956EE8DC}" type="slidenum">
              <a:rPr lang="en-US" sz="1200"/>
              <a:pPr/>
              <a:t>56</a:t>
            </a:fld>
            <a:endParaRPr lang="en-US" sz="1200"/>
          </a:p>
        </p:txBody>
      </p:sp>
      <p:sp>
        <p:nvSpPr>
          <p:cNvPr id="521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8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3AB501-52A7-3B47-846F-4AD650CF48E3}" type="slidenum">
              <a:rPr lang="en-US" sz="1200"/>
              <a:pPr/>
              <a:t>57</a:t>
            </a:fld>
            <a:endParaRPr lang="en-US" sz="1200"/>
          </a:p>
        </p:txBody>
      </p:sp>
      <p:sp>
        <p:nvSpPr>
          <p:cNvPr id="523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8DB3-4861-524E-B7EB-D63B00E44DF7}" type="slidenum">
              <a:rPr lang="en-US" sz="1200"/>
              <a:pPr/>
              <a:t>59</a:t>
            </a:fld>
            <a:endParaRPr lang="en-US" sz="1200"/>
          </a:p>
        </p:txBody>
      </p:sp>
      <p:sp>
        <p:nvSpPr>
          <p:cNvPr id="525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365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6CB94D-872F-0241-9466-C3A0E94A883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91490"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Times New Roman" charset="0"/>
              </a:rPr>
              <a:t>The 3 main divisions of Revelation are summarized in 1:19</a:t>
            </a:r>
          </a:p>
          <a:p>
            <a:pPr eaLnBrk="1" hangingPunct="1"/>
            <a:r>
              <a:rPr lang="en-US">
                <a:latin typeface="Times New Roman" charset="0"/>
              </a:rPr>
              <a:t>The 3 main cycles of judgment are squared in blue</a:t>
            </a:r>
          </a:p>
          <a:p>
            <a:pPr eaLnBrk="1" hangingPunct="1"/>
            <a:r>
              <a:rPr lang="en-US">
                <a:latin typeface="Times New Roman" charset="0"/>
              </a:rPr>
              <a:t>The 4 parenthetical sections appear in parentheses within the scrolls.  They do not advance the chronology but add important information that is not associated with a particular judgment.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B9726-D2D5-3345-9257-8A1F2834D987}" type="slidenum">
              <a:rPr lang="en-US" sz="1200"/>
              <a:pPr/>
              <a:t>61</a:t>
            </a:fld>
            <a:endParaRPr lang="en-US" sz="1200"/>
          </a:p>
        </p:txBody>
      </p:sp>
      <p:sp>
        <p:nvSpPr>
          <p:cNvPr id="529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F71DA4-BBC9-E24D-9BAE-5D30E4CA82A0}" type="slidenum">
              <a:rPr lang="en-US" sz="1200"/>
              <a:pPr/>
              <a:t>62</a:t>
            </a:fld>
            <a:endParaRPr lang="en-US" sz="1200"/>
          </a:p>
        </p:txBody>
      </p:sp>
      <p:sp>
        <p:nvSpPr>
          <p:cNvPr id="5314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9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aseline="0" dirty="0">
                <a:latin typeface="Arial"/>
                <a:ea typeface="ＭＳ Ｐゴシック" charset="0"/>
                <a:cs typeface="Arial"/>
              </a:rPr>
              <a:t>_____________</a:t>
            </a:r>
          </a:p>
          <a:p>
            <a:pPr eaLnBrk="1" hangingPunct="1"/>
            <a:r>
              <a:rPr lang="en-US" altLang="zh-CN" baseline="0" dirty="0">
                <a:latin typeface="Arial"/>
                <a:ea typeface="ＭＳ Ｐゴシック" charset="0"/>
                <a:cs typeface="Arial"/>
              </a:rPr>
              <a:t>BG-13-Present &amp; Future-6</a:t>
            </a:r>
          </a:p>
          <a:p>
            <a:pPr eaLnBrk="1" hangingPunct="1"/>
            <a:r>
              <a:rPr lang="en-US" altLang="zh-CN" baseline="0" dirty="0">
                <a:latin typeface="Arial"/>
                <a:ea typeface="ＭＳ Ｐゴシック" charset="0"/>
                <a:cs typeface="Arial"/>
              </a:rPr>
              <a:t>OC-19-Daniel Authorship-?</a:t>
            </a:r>
          </a:p>
          <a:p>
            <a:pPr eaLnBrk="1" hangingPunct="1"/>
            <a:r>
              <a:rPr lang="en-US" altLang="zh-CN" baseline="0" dirty="0">
                <a:latin typeface="Arial"/>
                <a:ea typeface="ＭＳ Ｐゴシック" charset="0"/>
                <a:cs typeface="Arial"/>
              </a:rPr>
              <a:t>OS-17-Esther-16</a:t>
            </a:r>
          </a:p>
          <a:p>
            <a:pPr eaLnBrk="1" hangingPunct="1"/>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2956886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BBFE8E-7E45-124D-9119-88C687DBB797}" type="slidenum">
              <a:rPr lang="en-US" sz="1200"/>
              <a:pPr/>
              <a:t>63</a:t>
            </a:fld>
            <a:endParaRPr lang="en-US" sz="1200"/>
          </a:p>
        </p:txBody>
      </p:sp>
      <p:sp>
        <p:nvSpPr>
          <p:cNvPr id="53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5A7D7E-4770-5941-8014-DD996A527503}" type="slidenum">
              <a:rPr lang="en-US" sz="1200"/>
              <a:pPr/>
              <a:t>64</a:t>
            </a:fld>
            <a:endParaRPr lang="en-US" sz="1200"/>
          </a:p>
        </p:txBody>
      </p:sp>
      <p:sp>
        <p:nvSpPr>
          <p:cNvPr id="535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6FEEF7-F2B0-D644-8651-608F9663E3EB}" type="slidenum">
              <a:rPr lang="en-US" sz="1200"/>
              <a:pPr/>
              <a:t>65</a:t>
            </a:fld>
            <a:endParaRPr lang="en-US" sz="1200"/>
          </a:p>
        </p:txBody>
      </p:sp>
      <p:sp>
        <p:nvSpPr>
          <p:cNvPr id="53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C51DCC-C91C-2A40-B20F-7C67FA92F6EC}" type="slidenum">
              <a:rPr lang="en-US" sz="1200"/>
              <a:pPr/>
              <a:t>66</a:t>
            </a:fld>
            <a:endParaRPr lang="en-US" sz="1200"/>
          </a:p>
        </p:txBody>
      </p:sp>
      <p:sp>
        <p:nvSpPr>
          <p:cNvPr id="541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BEC04D-6105-834A-82A9-3D09FB7CD7A9}" type="slidenum">
              <a:rPr lang="en-US" sz="1200"/>
              <a:pPr/>
              <a:t>67</a:t>
            </a:fld>
            <a:endParaRPr lang="en-US" sz="1200"/>
          </a:p>
        </p:txBody>
      </p:sp>
      <p:sp>
        <p:nvSpPr>
          <p:cNvPr id="5437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2F4EED-9D9B-B54D-9FBC-47617E1B72CF}" type="slidenum">
              <a:rPr lang="en-US" sz="1200"/>
              <a:pPr/>
              <a:t>68</a:t>
            </a:fld>
            <a:endParaRPr lang="en-US" sz="1200"/>
          </a:p>
        </p:txBody>
      </p:sp>
      <p:sp>
        <p:nvSpPr>
          <p:cNvPr id="545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180091-4285-234E-B16A-BE16F69AE21F}" type="slidenum">
              <a:rPr lang="en-US" sz="1200"/>
              <a:pPr/>
              <a:t>69</a:t>
            </a:fld>
            <a:endParaRPr lang="en-US" sz="1200"/>
          </a:p>
        </p:txBody>
      </p:sp>
      <p:sp>
        <p:nvSpPr>
          <p:cNvPr id="54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034C70-34EA-C344-8A8B-0FE3696196F7}" type="slidenum">
              <a:rPr lang="en-US" sz="1200"/>
              <a:pPr/>
              <a:t>70</a:t>
            </a:fld>
            <a:endParaRPr lang="en-US" sz="1200"/>
          </a:p>
        </p:txBody>
      </p:sp>
      <p:sp>
        <p:nvSpPr>
          <p:cNvPr id="5498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076211-B100-BB45-AAD8-26F2403E7E59}" type="slidenum">
              <a:rPr lang="en-US" sz="1200"/>
              <a:pPr/>
              <a:t>71</a:t>
            </a:fld>
            <a:endParaRPr lang="en-US" sz="1200"/>
          </a:p>
        </p:txBody>
      </p:sp>
      <p:sp>
        <p:nvSpPr>
          <p:cNvPr id="5519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6ACD14-D9B4-7144-BE62-068454DDA90E}" type="slidenum">
              <a:rPr lang="en-US" sz="1200"/>
              <a:pPr/>
              <a:t>72</a:t>
            </a:fld>
            <a:endParaRPr lang="en-US" sz="1200"/>
          </a:p>
        </p:txBody>
      </p:sp>
      <p:sp>
        <p:nvSpPr>
          <p:cNvPr id="5539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027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5C8E2F-5ACF-684C-B4DA-88E246A87C28}" type="slidenum">
              <a:rPr lang="en-US" sz="1200"/>
              <a:pPr/>
              <a:t>7</a:t>
            </a:fld>
            <a:endParaRPr lang="en-US" sz="1200"/>
          </a:p>
        </p:txBody>
      </p:sp>
      <p:sp>
        <p:nvSpPr>
          <p:cNvPr id="377858" name="Rectangle 1026"/>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82275" name="Rectangle 1027"/>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4583D-7BB7-B342-8FA5-5704714773F7}" type="slidenum">
              <a:rPr lang="en-US" sz="1200"/>
              <a:pPr/>
              <a:t>73</a:t>
            </a:fld>
            <a:endParaRPr lang="en-US" sz="1200"/>
          </a:p>
        </p:txBody>
      </p:sp>
      <p:sp>
        <p:nvSpPr>
          <p:cNvPr id="5560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23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C5EE49A-E436-A948-943E-0782ACEE0470}" type="slidenum">
              <a:rPr lang="en-GB" sz="1200">
                <a:solidFill>
                  <a:srgbClr val="000000"/>
                </a:solidFill>
              </a:rPr>
              <a:pPr/>
              <a:t>75</a:t>
            </a:fld>
            <a:endParaRPr lang="en-GB" sz="1200">
              <a:solidFill>
                <a:srgbClr val="000000"/>
              </a:solidFill>
            </a:endParaRPr>
          </a:p>
        </p:txBody>
      </p:sp>
      <p:sp>
        <p:nvSpPr>
          <p:cNvPr id="1285122"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B38682D-E798-394D-88AA-E80EC9B41B77}" type="slidenum">
              <a:rPr lang="en-GB" sz="1200">
                <a:solidFill>
                  <a:srgbClr val="FFFFFF"/>
                </a:solidFill>
              </a:rPr>
              <a:pPr algn="r" defTabSz="914400" eaLnBrk="0" fontAlgn="base" hangingPunct="0">
                <a:spcBef>
                  <a:spcPct val="0"/>
                </a:spcBef>
                <a:spcAft>
                  <a:spcPct val="0"/>
                </a:spcAft>
              </a:pPr>
              <a:t>75</a:t>
            </a:fld>
            <a:endParaRPr lang="en-GB" sz="1200">
              <a:solidFill>
                <a:srgbClr val="FFFFFF"/>
              </a:solidFill>
            </a:endParaRPr>
          </a:p>
        </p:txBody>
      </p:sp>
      <p:sp>
        <p:nvSpPr>
          <p:cNvPr id="1285123" name="Rectangle 2"/>
          <p:cNvSpPr>
            <a:spLocks noGrp="1" noRot="1" noChangeAspect="1" noChangeArrowheads="1" noTextEdit="1"/>
          </p:cNvSpPr>
          <p:nvPr>
            <p:ph type="sldImg"/>
          </p:nvPr>
        </p:nvSpPr>
        <p:spPr>
          <a:ln/>
        </p:spPr>
      </p:sp>
      <p:sp>
        <p:nvSpPr>
          <p:cNvPr id="1285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ＭＳ Ｐゴシック" charset="0"/>
                <a:cs typeface="宋体" charset="0"/>
              </a:rPr>
              <a:t>最后一个开始 </a:t>
            </a:r>
            <a:r>
              <a:rPr lang="en-US" altLang="zh-CN">
                <a:latin typeface="Times New Roman" charset="0"/>
                <a:ea typeface="ＭＳ Ｐゴシック" charset="0"/>
                <a:cs typeface="宋体" charset="0"/>
              </a:rPr>
              <a:t>, Revelation 21:9-22: 5=</a:t>
            </a:r>
            <a:r>
              <a:rPr lang="zh-TW" altLang="en-US">
                <a:latin typeface="Times New Roman" charset="0"/>
                <a:ea typeface="ＭＳ Ｐゴシック" charset="0"/>
                <a:cs typeface="宋体" charset="0"/>
              </a:rPr>
              <a:t>启示录</a:t>
            </a:r>
            <a:r>
              <a:rPr lang="en-US" altLang="zh-TW">
                <a:latin typeface="Times New Roman" charset="0"/>
                <a:ea typeface="ＭＳ Ｐゴシック" charset="0"/>
                <a:cs typeface="宋体" charset="0"/>
              </a:rPr>
              <a:t>21:9</a:t>
            </a:r>
            <a:r>
              <a:rPr lang="zh-TW" altLang="en-US">
                <a:latin typeface="Times New Roman" charset="0"/>
                <a:ea typeface="ＭＳ Ｐゴシック" charset="0"/>
                <a:cs typeface="宋体" charset="0"/>
              </a:rPr>
              <a:t> </a:t>
            </a:r>
            <a:r>
              <a:rPr lang="en-US" altLang="zh-TW">
                <a:latin typeface="Times New Roman" charset="0"/>
                <a:ea typeface="ＭＳ Ｐゴシック" charset="0"/>
                <a:cs typeface="宋体"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E74DFA3-EA15-8E43-8106-006A23CDB5F5}" type="slidenum">
              <a:rPr lang="en-GB" sz="1200">
                <a:solidFill>
                  <a:prstClr val="white"/>
                </a:solidFill>
              </a:rPr>
              <a:pPr/>
              <a:t>76</a:t>
            </a:fld>
            <a:endParaRPr lang="en-GB" sz="1200">
              <a:solidFill>
                <a:prstClr val="white"/>
              </a:solidFill>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1E12D7-2F08-E14C-A619-5EE31A94E261}" type="slidenum">
              <a:rPr lang="en-GB" sz="1200">
                <a:solidFill>
                  <a:prstClr val="white"/>
                </a:solidFill>
              </a:rPr>
              <a:pPr/>
              <a:t>77</a:t>
            </a:fld>
            <a:endParaRPr lang="en-GB" sz="1200">
              <a:solidFill>
                <a:prstClr val="white"/>
              </a:solidFill>
            </a:endParaRPr>
          </a:p>
        </p:txBody>
      </p:sp>
      <p:sp>
        <p:nvSpPr>
          <p:cNvPr id="1311746" name="Rectangle 2"/>
          <p:cNvSpPr>
            <a:spLocks noGrp="1" noRot="1" noChangeAspect="1" noChangeArrowheads="1" noTextEdit="1"/>
          </p:cNvSpPr>
          <p:nvPr>
            <p:ph type="sldImg"/>
          </p:nvPr>
        </p:nvSpPr>
        <p:spPr>
          <a:ln/>
        </p:spPr>
      </p:sp>
      <p:sp>
        <p:nvSpPr>
          <p:cNvPr id="131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98EA599-A8CA-E042-8AF9-0223B3C2A446}" type="slidenum">
              <a:rPr lang="en-GB" sz="1200">
                <a:solidFill>
                  <a:prstClr val="white"/>
                </a:solidFill>
              </a:rPr>
              <a:pPr/>
              <a:t>78</a:t>
            </a:fld>
            <a:endParaRPr lang="en-GB" sz="1200">
              <a:solidFill>
                <a:prstClr val="white"/>
              </a:solidFill>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133DEE-B160-3144-ABC4-FE91578689C5}" type="slidenum">
              <a:rPr lang="en-GB" sz="1200">
                <a:solidFill>
                  <a:prstClr val="white"/>
                </a:solidFill>
              </a:rPr>
              <a:pPr/>
              <a:t>79</a:t>
            </a:fld>
            <a:endParaRPr lang="en-GB" sz="1200">
              <a:solidFill>
                <a:prstClr val="white"/>
              </a:solidFill>
            </a:endParaRPr>
          </a:p>
        </p:txBody>
      </p:sp>
      <p:sp>
        <p:nvSpPr>
          <p:cNvPr id="1319938" name="Rectangle 2"/>
          <p:cNvSpPr>
            <a:spLocks noGrp="1" noRot="1" noChangeAspect="1" noChangeArrowheads="1"/>
          </p:cNvSpPr>
          <p:nvPr>
            <p:ph type="sldImg"/>
          </p:nvPr>
        </p:nvSpPr>
        <p:spPr>
          <a:solidFill>
            <a:srgbClr val="FFFFFF"/>
          </a:solidFill>
          <a:ln/>
        </p:spPr>
      </p:sp>
      <p:sp>
        <p:nvSpPr>
          <p:cNvPr id="131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CF1201-5ADB-B048-91F0-95219D6E1371}" type="slidenum">
              <a:rPr lang="en-US" sz="1200"/>
              <a:pPr/>
              <a:t>80</a:t>
            </a:fld>
            <a:endParaRPr lang="en-US" sz="1200"/>
          </a:p>
        </p:txBody>
      </p:sp>
      <p:sp>
        <p:nvSpPr>
          <p:cNvPr id="26931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25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Geography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2FAFA4-FCE0-7B41-971E-F4090EA047A3}" type="slidenum">
              <a:rPr lang="en-US" sz="1200"/>
              <a:pPr/>
              <a:t>8</a:t>
            </a:fld>
            <a:endParaRPr lang="en-US" sz="1200"/>
          </a:p>
        </p:txBody>
      </p:sp>
      <p:sp>
        <p:nvSpPr>
          <p:cNvPr id="379906" name="Rectangle 1026"/>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84323" name="Rectangle 1027"/>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9DF6E2F4-38F9-0648-A034-021A683CB4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31391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392919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21301573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FAF5E9-68BA-8C44-B2B8-2E35F878FAC4}" type="slidenum">
              <a:rPr lang="en-US"/>
              <a:pPr>
                <a:defRPr/>
              </a:pPr>
              <a:t>‹#›</a:t>
            </a:fld>
            <a:endParaRPr lang="en-US"/>
          </a:p>
        </p:txBody>
      </p:sp>
    </p:spTree>
    <p:extLst>
      <p:ext uri="{BB962C8B-B14F-4D97-AF65-F5344CB8AC3E}">
        <p14:creationId xmlns:p14="http://schemas.microsoft.com/office/powerpoint/2010/main" val="2330290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37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53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0EA32D1-EECA-064B-8347-AE90402A8CC0}" type="slidenum">
              <a:rPr lang="en-US"/>
              <a:pPr>
                <a:defRPr/>
              </a:pPr>
              <a:t>‹#›</a:t>
            </a:fld>
            <a:endParaRPr lang="en-US"/>
          </a:p>
        </p:txBody>
      </p:sp>
    </p:spTree>
    <p:extLst>
      <p:ext uri="{BB962C8B-B14F-4D97-AF65-F5344CB8AC3E}">
        <p14:creationId xmlns:p14="http://schemas.microsoft.com/office/powerpoint/2010/main" val="4071295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4CAEC1-DD93-D640-BF2A-50DA6FE56D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6569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F4B4F96-9136-FF41-8633-3B32D7B06C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0531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4131B10-370E-2545-9205-210DB13BF3F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83166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7737FC6-59BF-D34C-AD60-31038704EB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03465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58313D0-4759-B449-AD34-06CC14EFC6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5903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D187011-8E91-574B-84AE-1EBF9DA1857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4558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7D092B4-374D-3C4C-B47E-5E50C2D41E2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2283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683E401-6C5C-854E-B066-035DED74935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340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9593498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C22BBA-3B8A-344D-9BB3-B39EB843A74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19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03A2063-824C-C349-A548-998B0824F6E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7605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1BC9201-6643-2E40-92C7-332ED52D4644}" type="slidenum">
              <a:rPr lang="en-US"/>
              <a:pPr>
                <a:defRPr/>
              </a:pPr>
              <a:t>‹#›</a:t>
            </a:fld>
            <a:endParaRPr lang="en-US"/>
          </a:p>
        </p:txBody>
      </p:sp>
    </p:spTree>
    <p:extLst>
      <p:ext uri="{BB962C8B-B14F-4D97-AF65-F5344CB8AC3E}">
        <p14:creationId xmlns:p14="http://schemas.microsoft.com/office/powerpoint/2010/main" val="3708409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5EC841-D51C-1649-8596-6F851B796960}" type="slidenum">
              <a:rPr lang="en-US"/>
              <a:pPr>
                <a:defRPr/>
              </a:pPr>
              <a:t>‹#›</a:t>
            </a:fld>
            <a:endParaRPr lang="en-US"/>
          </a:p>
        </p:txBody>
      </p:sp>
    </p:spTree>
    <p:extLst>
      <p:ext uri="{BB962C8B-B14F-4D97-AF65-F5344CB8AC3E}">
        <p14:creationId xmlns:p14="http://schemas.microsoft.com/office/powerpoint/2010/main" val="25979125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3425CF5-8798-7049-AD29-0CF7D654A2A1}" type="slidenum">
              <a:rPr lang="en-US"/>
              <a:pPr>
                <a:defRPr/>
              </a:pPr>
              <a:t>‹#›</a:t>
            </a:fld>
            <a:endParaRPr lang="en-US"/>
          </a:p>
        </p:txBody>
      </p:sp>
    </p:spTree>
    <p:extLst>
      <p:ext uri="{BB962C8B-B14F-4D97-AF65-F5344CB8AC3E}">
        <p14:creationId xmlns:p14="http://schemas.microsoft.com/office/powerpoint/2010/main" val="2722388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8455DD5-9326-924D-A68B-92FC01EBC5AD}" type="slidenum">
              <a:rPr lang="en-US"/>
              <a:pPr>
                <a:defRPr/>
              </a:pPr>
              <a:t>‹#›</a:t>
            </a:fld>
            <a:endParaRPr lang="en-US"/>
          </a:p>
        </p:txBody>
      </p:sp>
    </p:spTree>
    <p:extLst>
      <p:ext uri="{BB962C8B-B14F-4D97-AF65-F5344CB8AC3E}">
        <p14:creationId xmlns:p14="http://schemas.microsoft.com/office/powerpoint/2010/main" val="1107905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D947C71-F4CA-FA41-AA1C-84AF5097FFCD}" type="slidenum">
              <a:rPr lang="en-US"/>
              <a:pPr>
                <a:defRPr/>
              </a:pPr>
              <a:t>‹#›</a:t>
            </a:fld>
            <a:endParaRPr lang="en-US"/>
          </a:p>
        </p:txBody>
      </p:sp>
    </p:spTree>
    <p:extLst>
      <p:ext uri="{BB962C8B-B14F-4D97-AF65-F5344CB8AC3E}">
        <p14:creationId xmlns:p14="http://schemas.microsoft.com/office/powerpoint/2010/main" val="22203193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2C118E8-6CA6-4444-B119-1ED443D9E178}" type="slidenum">
              <a:rPr lang="en-US"/>
              <a:pPr>
                <a:defRPr/>
              </a:pPr>
              <a:t>‹#›</a:t>
            </a:fld>
            <a:endParaRPr lang="en-US"/>
          </a:p>
        </p:txBody>
      </p:sp>
    </p:spTree>
    <p:extLst>
      <p:ext uri="{BB962C8B-B14F-4D97-AF65-F5344CB8AC3E}">
        <p14:creationId xmlns:p14="http://schemas.microsoft.com/office/powerpoint/2010/main" val="687189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0912B13-1448-6348-9687-B622FDD8CFAD}" type="slidenum">
              <a:rPr lang="en-US"/>
              <a:pPr>
                <a:defRPr/>
              </a:pPr>
              <a:t>‹#›</a:t>
            </a:fld>
            <a:endParaRPr lang="en-US"/>
          </a:p>
        </p:txBody>
      </p:sp>
    </p:spTree>
    <p:extLst>
      <p:ext uri="{BB962C8B-B14F-4D97-AF65-F5344CB8AC3E}">
        <p14:creationId xmlns:p14="http://schemas.microsoft.com/office/powerpoint/2010/main" val="188900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DECEA9F-911F-1E45-A99D-D4F29A3DA166}" type="slidenum">
              <a:rPr lang="en-US"/>
              <a:pPr>
                <a:defRPr/>
              </a:pPr>
              <a:t>‹#›</a:t>
            </a:fld>
            <a:endParaRPr lang="en-US"/>
          </a:p>
        </p:txBody>
      </p:sp>
    </p:spTree>
    <p:extLst>
      <p:ext uri="{BB962C8B-B14F-4D97-AF65-F5344CB8AC3E}">
        <p14:creationId xmlns:p14="http://schemas.microsoft.com/office/powerpoint/2010/main" val="293975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9650" name="Rectangle 2"/>
          <p:cNvSpPr>
            <a:spLocks noGrp="1" noChangeArrowheads="1"/>
          </p:cNvSpPr>
          <p:nvPr>
            <p:ph type="ctrTitle"/>
          </p:nvPr>
        </p:nvSpPr>
        <p:spPr>
          <a:xfrm>
            <a:off x="3581400" y="1752600"/>
            <a:ext cx="5105400" cy="2209800"/>
          </a:xfrm>
          <a:effectLst/>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lgn="ctr">
              <a:defRPr sz="4800" i="0">
                <a:latin typeface="Times New Roman" charset="0"/>
              </a:defRPr>
            </a:lvl1pPr>
          </a:lstStyle>
          <a:p>
            <a:pPr lvl="0"/>
            <a:r>
              <a:rPr lang="en-US" noProof="0"/>
              <a:t>Click to edit Master title style</a:t>
            </a:r>
          </a:p>
        </p:txBody>
      </p:sp>
      <p:sp>
        <p:nvSpPr>
          <p:cNvPr id="539651" name="Rectangle 3"/>
          <p:cNvSpPr>
            <a:spLocks noGrp="1" noChangeArrowheads="1"/>
          </p:cNvSpPr>
          <p:nvPr>
            <p:ph type="subTitle" idx="1"/>
          </p:nvPr>
        </p:nvSpPr>
        <p:spPr>
          <a:xfrm>
            <a:off x="3581400" y="4191000"/>
            <a:ext cx="5105400" cy="14478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marL="0" indent="0" algn="ctr">
              <a:buFont typeface="Wingdings" charset="0"/>
              <a:buNone/>
              <a:defRPr>
                <a:latin typeface="Times New Roman" charset="0"/>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858C16F3-FD4D-A24F-B6F8-0484564A938D}" type="slidenum">
              <a:rPr lang="en-US"/>
              <a:pPr>
                <a:defRPr/>
              </a:pPr>
              <a:t>‹#›</a:t>
            </a:fld>
            <a:endParaRPr lang="en-US"/>
          </a:p>
        </p:txBody>
      </p:sp>
    </p:spTree>
    <p:extLst>
      <p:ext uri="{BB962C8B-B14F-4D97-AF65-F5344CB8AC3E}">
        <p14:creationId xmlns:p14="http://schemas.microsoft.com/office/powerpoint/2010/main" val="22705841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47C44D9-9CD8-344E-9368-BE96E72E5126}" type="slidenum">
              <a:rPr lang="en-US"/>
              <a:pPr>
                <a:defRPr/>
              </a:pPr>
              <a:t>‹#›</a:t>
            </a:fld>
            <a:endParaRPr lang="en-US"/>
          </a:p>
        </p:txBody>
      </p:sp>
    </p:spTree>
    <p:extLst>
      <p:ext uri="{BB962C8B-B14F-4D97-AF65-F5344CB8AC3E}">
        <p14:creationId xmlns:p14="http://schemas.microsoft.com/office/powerpoint/2010/main" val="22902222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E638F3-6171-BC41-BBE1-462F3E8A9C8F}" type="slidenum">
              <a:rPr lang="en-US"/>
              <a:pPr>
                <a:defRPr/>
              </a:pPr>
              <a:t>‹#›</a:t>
            </a:fld>
            <a:endParaRPr lang="en-US"/>
          </a:p>
        </p:txBody>
      </p:sp>
    </p:spTree>
    <p:extLst>
      <p:ext uri="{BB962C8B-B14F-4D97-AF65-F5344CB8AC3E}">
        <p14:creationId xmlns:p14="http://schemas.microsoft.com/office/powerpoint/2010/main" val="27112662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A0B3FD-0812-264F-A288-B5D3ADC29E2C}" type="slidenum">
              <a:rPr lang="en-US"/>
              <a:pPr>
                <a:defRPr/>
              </a:pPr>
              <a:t>‹#›</a:t>
            </a:fld>
            <a:endParaRPr lang="en-US"/>
          </a:p>
        </p:txBody>
      </p:sp>
    </p:spTree>
    <p:extLst>
      <p:ext uri="{BB962C8B-B14F-4D97-AF65-F5344CB8AC3E}">
        <p14:creationId xmlns:p14="http://schemas.microsoft.com/office/powerpoint/2010/main" val="25147966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32049088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67669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9071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90280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38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80529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222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5905A-43BF-794E-9F21-AA7238996602}" type="slidenum">
              <a:rPr lang="en-US"/>
              <a:pPr>
                <a:defRPr/>
              </a:pPr>
              <a:t>‹#›</a:t>
            </a:fld>
            <a:endParaRPr lang="en-US"/>
          </a:p>
        </p:txBody>
      </p:sp>
    </p:spTree>
    <p:extLst>
      <p:ext uri="{BB962C8B-B14F-4D97-AF65-F5344CB8AC3E}">
        <p14:creationId xmlns:p14="http://schemas.microsoft.com/office/powerpoint/2010/main" val="22326989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0996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09205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4466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05202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68815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FC80183-6476-5546-9F6E-D4C0F82C8938}" type="slidenum">
              <a:rPr lang="en-US"/>
              <a:pPr>
                <a:defRPr/>
              </a:pPr>
              <a:t>‹#›</a:t>
            </a:fld>
            <a:endParaRPr lang="en-US"/>
          </a:p>
        </p:txBody>
      </p:sp>
    </p:spTree>
    <p:extLst>
      <p:ext uri="{BB962C8B-B14F-4D97-AF65-F5344CB8AC3E}">
        <p14:creationId xmlns:p14="http://schemas.microsoft.com/office/powerpoint/2010/main" val="29747368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037D9BA-84BD-5143-9C94-62D7192E78A6}" type="slidenum">
              <a:rPr lang="en-US"/>
              <a:pPr>
                <a:defRPr/>
              </a:pPr>
              <a:t>‹#›</a:t>
            </a:fld>
            <a:endParaRPr lang="en-US"/>
          </a:p>
        </p:txBody>
      </p:sp>
    </p:spTree>
    <p:extLst>
      <p:ext uri="{BB962C8B-B14F-4D97-AF65-F5344CB8AC3E}">
        <p14:creationId xmlns:p14="http://schemas.microsoft.com/office/powerpoint/2010/main" val="2096419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3E42AB-EDA9-3645-BC31-6E127B6D436F}" type="slidenum">
              <a:rPr lang="en-US"/>
              <a:pPr>
                <a:defRPr/>
              </a:pPr>
              <a:t>‹#›</a:t>
            </a:fld>
            <a:endParaRPr lang="en-US"/>
          </a:p>
        </p:txBody>
      </p:sp>
    </p:spTree>
    <p:extLst>
      <p:ext uri="{BB962C8B-B14F-4D97-AF65-F5344CB8AC3E}">
        <p14:creationId xmlns:p14="http://schemas.microsoft.com/office/powerpoint/2010/main" val="32616228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3DBB07A-2007-A145-9034-42A73FC6617D}" type="slidenum">
              <a:rPr lang="en-US"/>
              <a:pPr>
                <a:defRPr/>
              </a:pPr>
              <a:t>‹#›</a:t>
            </a:fld>
            <a:endParaRPr lang="en-US"/>
          </a:p>
        </p:txBody>
      </p:sp>
    </p:spTree>
    <p:extLst>
      <p:ext uri="{BB962C8B-B14F-4D97-AF65-F5344CB8AC3E}">
        <p14:creationId xmlns:p14="http://schemas.microsoft.com/office/powerpoint/2010/main" val="32222616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80904C9-22AD-CF4E-854B-6F2D0AD621CB}" type="slidenum">
              <a:rPr lang="en-US"/>
              <a:pPr>
                <a:defRPr/>
              </a:pPr>
              <a:t>‹#›</a:t>
            </a:fld>
            <a:endParaRPr lang="en-US"/>
          </a:p>
        </p:txBody>
      </p:sp>
    </p:spTree>
    <p:extLst>
      <p:ext uri="{BB962C8B-B14F-4D97-AF65-F5344CB8AC3E}">
        <p14:creationId xmlns:p14="http://schemas.microsoft.com/office/powerpoint/2010/main" val="257021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66CDE-9C12-FF4D-968E-AC914EBB1C00}" type="slidenum">
              <a:rPr lang="en-US"/>
              <a:pPr>
                <a:defRPr/>
              </a:pPr>
              <a:t>‹#›</a:t>
            </a:fld>
            <a:endParaRPr lang="en-US"/>
          </a:p>
        </p:txBody>
      </p:sp>
    </p:spTree>
    <p:extLst>
      <p:ext uri="{BB962C8B-B14F-4D97-AF65-F5344CB8AC3E}">
        <p14:creationId xmlns:p14="http://schemas.microsoft.com/office/powerpoint/2010/main" val="42079392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795D6FE-0CE9-CE45-A19B-216D4113592B}" type="slidenum">
              <a:rPr lang="en-US"/>
              <a:pPr>
                <a:defRPr/>
              </a:pPr>
              <a:t>‹#›</a:t>
            </a:fld>
            <a:endParaRPr lang="en-US"/>
          </a:p>
        </p:txBody>
      </p:sp>
    </p:spTree>
    <p:extLst>
      <p:ext uri="{BB962C8B-B14F-4D97-AF65-F5344CB8AC3E}">
        <p14:creationId xmlns:p14="http://schemas.microsoft.com/office/powerpoint/2010/main" val="35424683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9AA51FB-084C-EC47-9FFD-67AF6C1418BD}" type="slidenum">
              <a:rPr lang="en-US"/>
              <a:pPr>
                <a:defRPr/>
              </a:pPr>
              <a:t>‹#›</a:t>
            </a:fld>
            <a:endParaRPr lang="en-US"/>
          </a:p>
        </p:txBody>
      </p:sp>
    </p:spTree>
    <p:extLst>
      <p:ext uri="{BB962C8B-B14F-4D97-AF65-F5344CB8AC3E}">
        <p14:creationId xmlns:p14="http://schemas.microsoft.com/office/powerpoint/2010/main" val="22476074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335D593-A88D-C648-B276-EA74E1D0418B}" type="slidenum">
              <a:rPr lang="en-US"/>
              <a:pPr>
                <a:defRPr/>
              </a:pPr>
              <a:t>‹#›</a:t>
            </a:fld>
            <a:endParaRPr lang="en-US"/>
          </a:p>
        </p:txBody>
      </p:sp>
    </p:spTree>
    <p:extLst>
      <p:ext uri="{BB962C8B-B14F-4D97-AF65-F5344CB8AC3E}">
        <p14:creationId xmlns:p14="http://schemas.microsoft.com/office/powerpoint/2010/main" val="8880103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7851978-345D-0E47-9EA7-B335AF00CD6C}" type="slidenum">
              <a:rPr lang="en-US"/>
              <a:pPr>
                <a:defRPr/>
              </a:pPr>
              <a:t>‹#›</a:t>
            </a:fld>
            <a:endParaRPr lang="en-US"/>
          </a:p>
        </p:txBody>
      </p:sp>
    </p:spTree>
    <p:extLst>
      <p:ext uri="{BB962C8B-B14F-4D97-AF65-F5344CB8AC3E}">
        <p14:creationId xmlns:p14="http://schemas.microsoft.com/office/powerpoint/2010/main" val="20845639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ADAAF9-8436-2449-9E59-53CCF8210FA6}" type="slidenum">
              <a:rPr lang="en-US"/>
              <a:pPr>
                <a:defRPr/>
              </a:pPr>
              <a:t>‹#›</a:t>
            </a:fld>
            <a:endParaRPr lang="en-US"/>
          </a:p>
        </p:txBody>
      </p:sp>
    </p:spTree>
    <p:extLst>
      <p:ext uri="{BB962C8B-B14F-4D97-AF65-F5344CB8AC3E}">
        <p14:creationId xmlns:p14="http://schemas.microsoft.com/office/powerpoint/2010/main" val="36620343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58D0D1-D3A3-4042-9D42-114A1C8F1EBA}" type="slidenum">
              <a:rPr lang="en-US"/>
              <a:pPr>
                <a:defRPr/>
              </a:pPr>
              <a:t>‹#›</a:t>
            </a:fld>
            <a:endParaRPr lang="en-US"/>
          </a:p>
        </p:txBody>
      </p:sp>
    </p:spTree>
    <p:extLst>
      <p:ext uri="{BB962C8B-B14F-4D97-AF65-F5344CB8AC3E}">
        <p14:creationId xmlns:p14="http://schemas.microsoft.com/office/powerpoint/2010/main" val="13063000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95CBEE2-75F8-2A41-97FD-3F63AC80B0BC}" type="slidenum">
              <a:rPr lang="en-US"/>
              <a:pPr>
                <a:defRPr/>
              </a:pPr>
              <a:t>‹#›</a:t>
            </a:fld>
            <a:endParaRPr lang="en-US"/>
          </a:p>
        </p:txBody>
      </p:sp>
    </p:spTree>
    <p:extLst>
      <p:ext uri="{BB962C8B-B14F-4D97-AF65-F5344CB8AC3E}">
        <p14:creationId xmlns:p14="http://schemas.microsoft.com/office/powerpoint/2010/main" val="333969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64B1564-DA9B-1F48-8F65-78FF0CF5835A}" type="slidenum">
              <a:rPr lang="en-US"/>
              <a:pPr>
                <a:defRPr/>
              </a:pPr>
              <a:t>‹#›</a:t>
            </a:fld>
            <a:endParaRPr lang="en-US"/>
          </a:p>
        </p:txBody>
      </p:sp>
    </p:spTree>
    <p:extLst>
      <p:ext uri="{BB962C8B-B14F-4D97-AF65-F5344CB8AC3E}">
        <p14:creationId xmlns:p14="http://schemas.microsoft.com/office/powerpoint/2010/main" val="36723661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236C109-E673-F84E-A873-0FF225CBC804}" type="slidenum">
              <a:rPr lang="en-US"/>
              <a:pPr>
                <a:defRPr/>
              </a:pPr>
              <a:t>‹#›</a:t>
            </a:fld>
            <a:endParaRPr lang="en-US"/>
          </a:p>
        </p:txBody>
      </p:sp>
    </p:spTree>
    <p:extLst>
      <p:ext uri="{BB962C8B-B14F-4D97-AF65-F5344CB8AC3E}">
        <p14:creationId xmlns:p14="http://schemas.microsoft.com/office/powerpoint/2010/main" val="22299526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31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6D9165-425B-9E48-9938-1AC430494BEC}" type="slidenum">
              <a:rPr lang="en-US"/>
              <a:pPr>
                <a:defRPr/>
              </a:pPr>
              <a:t>‹#›</a:t>
            </a:fld>
            <a:endParaRPr lang="en-US"/>
          </a:p>
        </p:txBody>
      </p:sp>
    </p:spTree>
    <p:extLst>
      <p:ext uri="{BB962C8B-B14F-4D97-AF65-F5344CB8AC3E}">
        <p14:creationId xmlns:p14="http://schemas.microsoft.com/office/powerpoint/2010/main" val="26992686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7043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4626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718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876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6553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965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3539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5921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2879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978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A3E2EB-EB95-4840-9C3F-6175FF4059BF}" type="slidenum">
              <a:rPr lang="en-US"/>
              <a:pPr>
                <a:defRPr/>
              </a:pPr>
              <a:t>‹#›</a:t>
            </a:fld>
            <a:endParaRPr lang="en-US"/>
          </a:p>
        </p:txBody>
      </p:sp>
    </p:spTree>
    <p:extLst>
      <p:ext uri="{BB962C8B-B14F-4D97-AF65-F5344CB8AC3E}">
        <p14:creationId xmlns:p14="http://schemas.microsoft.com/office/powerpoint/2010/main" val="3244010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6428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1633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5985528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008571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799138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1363247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25786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3358194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663419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86803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64C0B6-5E09-F94A-83AF-75CC7EFA25F6}" type="slidenum">
              <a:rPr lang="en-US"/>
              <a:pPr>
                <a:defRPr/>
              </a:pPr>
              <a:t>‹#›</a:t>
            </a:fld>
            <a:endParaRPr lang="en-US"/>
          </a:p>
        </p:txBody>
      </p:sp>
    </p:spTree>
    <p:extLst>
      <p:ext uri="{BB962C8B-B14F-4D97-AF65-F5344CB8AC3E}">
        <p14:creationId xmlns:p14="http://schemas.microsoft.com/office/powerpoint/2010/main" val="30537477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6357153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6530607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021147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2892799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2417127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9761198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603290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3189713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24324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399239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645254-A3DA-7D45-8063-B6BD80D2A724}" type="slidenum">
              <a:rPr lang="en-US"/>
              <a:pPr>
                <a:defRPr/>
              </a:pPr>
              <a:t>‹#›</a:t>
            </a:fld>
            <a:endParaRPr lang="en-US"/>
          </a:p>
        </p:txBody>
      </p:sp>
    </p:spTree>
    <p:extLst>
      <p:ext uri="{BB962C8B-B14F-4D97-AF65-F5344CB8AC3E}">
        <p14:creationId xmlns:p14="http://schemas.microsoft.com/office/powerpoint/2010/main" val="1904820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67741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5094233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6802425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27191249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859454205"/>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36361907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5706350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27468579"/>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12263454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645506149"/>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9094F5-5F61-BD4C-9380-D660D536C25D}" type="slidenum">
              <a:rPr lang="en-US"/>
              <a:pPr>
                <a:defRPr/>
              </a:pPr>
              <a:t>‹#›</a:t>
            </a:fld>
            <a:endParaRPr lang="en-US"/>
          </a:p>
        </p:txBody>
      </p:sp>
    </p:spTree>
    <p:extLst>
      <p:ext uri="{BB962C8B-B14F-4D97-AF65-F5344CB8AC3E}">
        <p14:creationId xmlns:p14="http://schemas.microsoft.com/office/powerpoint/2010/main" val="25982599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9890089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050386119"/>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518162727"/>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502193336"/>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50743002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1077762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9309665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6394553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7341164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55729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3649876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E2AB8E-7DBC-1C43-824C-171C5A537DBB}" type="slidenum">
              <a:rPr lang="en-US"/>
              <a:pPr>
                <a:defRPr/>
              </a:pPr>
              <a:t>‹#›</a:t>
            </a:fld>
            <a:endParaRPr lang="en-US"/>
          </a:p>
        </p:txBody>
      </p:sp>
    </p:spTree>
    <p:extLst>
      <p:ext uri="{BB962C8B-B14F-4D97-AF65-F5344CB8AC3E}">
        <p14:creationId xmlns:p14="http://schemas.microsoft.com/office/powerpoint/2010/main" val="694167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17271608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3621778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35625190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31189043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16219791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21694043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8259021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7361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403445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747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33370E-03BC-7343-956A-D83AA4C57C2D}" type="slidenum">
              <a:rPr lang="en-US"/>
              <a:pPr>
                <a:defRPr/>
              </a:pPr>
              <a:t>‹#›</a:t>
            </a:fld>
            <a:endParaRPr lang="en-US"/>
          </a:p>
        </p:txBody>
      </p:sp>
    </p:spTree>
    <p:extLst>
      <p:ext uri="{BB962C8B-B14F-4D97-AF65-F5344CB8AC3E}">
        <p14:creationId xmlns:p14="http://schemas.microsoft.com/office/powerpoint/2010/main" val="7024211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4379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97906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12210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16342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452802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93539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9501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17668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0926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793964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3C3A01-9295-0C44-A898-C68E005F55E8}" type="slidenum">
              <a:rPr lang="en-US"/>
              <a:pPr>
                <a:defRPr/>
              </a:pPr>
              <a:t>‹#›</a:t>
            </a:fld>
            <a:endParaRPr lang="en-US"/>
          </a:p>
        </p:txBody>
      </p:sp>
    </p:spTree>
    <p:extLst>
      <p:ext uri="{BB962C8B-B14F-4D97-AF65-F5344CB8AC3E}">
        <p14:creationId xmlns:p14="http://schemas.microsoft.com/office/powerpoint/2010/main" val="5386488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704220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9498965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5594995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1062198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7077844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8037672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8590630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7973087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5192029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233665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9170" name="Rectangle 102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519171" name="Rectangle 1027"/>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F469BE0-FE9B-FB42-809D-79C208977057}" type="slidenum">
              <a:rPr lang="en-US"/>
              <a:pPr>
                <a:defRPr/>
              </a:pPr>
              <a:t>‹#›</a:t>
            </a:fld>
            <a:endParaRPr lang="en-US"/>
          </a:p>
        </p:txBody>
      </p:sp>
    </p:spTree>
    <p:extLst>
      <p:ext uri="{BB962C8B-B14F-4D97-AF65-F5344CB8AC3E}">
        <p14:creationId xmlns:p14="http://schemas.microsoft.com/office/powerpoint/2010/main" val="27209702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9724791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4673641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7632988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422321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8457525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2106229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5751204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7040981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18728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906399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F91C423-009A-F14E-AFB7-14BA9473B2B3}" type="slidenum">
              <a:rPr lang="en-US"/>
              <a:pPr>
                <a:defRPr/>
              </a:pPr>
              <a:t>‹#›</a:t>
            </a:fld>
            <a:endParaRPr lang="en-US"/>
          </a:p>
        </p:txBody>
      </p:sp>
    </p:spTree>
    <p:extLst>
      <p:ext uri="{BB962C8B-B14F-4D97-AF65-F5344CB8AC3E}">
        <p14:creationId xmlns:p14="http://schemas.microsoft.com/office/powerpoint/2010/main" val="1257108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4729453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857295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3754581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0603475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70522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154814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3218113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81010097"/>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9653119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942619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658099-1E71-8348-A004-6CBF58271455}" type="slidenum">
              <a:rPr lang="en-US"/>
              <a:pPr>
                <a:defRPr/>
              </a:pPr>
              <a:t>‹#›</a:t>
            </a:fld>
            <a:endParaRPr lang="en-US"/>
          </a:p>
        </p:txBody>
      </p:sp>
    </p:spTree>
    <p:extLst>
      <p:ext uri="{BB962C8B-B14F-4D97-AF65-F5344CB8AC3E}">
        <p14:creationId xmlns:p14="http://schemas.microsoft.com/office/powerpoint/2010/main" val="26606469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4151543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444947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4800997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2034933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4199860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9368475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952226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ABE1993-89FD-7F49-BAFA-45C175F64AE0}" type="slidenum">
              <a:rPr lang="en-US"/>
              <a:pPr>
                <a:defRPr/>
              </a:pPr>
              <a:t>‹#›</a:t>
            </a:fld>
            <a:endParaRPr lang="en-US"/>
          </a:p>
        </p:txBody>
      </p:sp>
    </p:spTree>
    <p:extLst>
      <p:ext uri="{BB962C8B-B14F-4D97-AF65-F5344CB8AC3E}">
        <p14:creationId xmlns:p14="http://schemas.microsoft.com/office/powerpoint/2010/main" val="275806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AF99FE8-3DBF-C84B-B087-3EAFC875F217}" type="slidenum">
              <a:rPr lang="en-US"/>
              <a:pPr>
                <a:defRPr/>
              </a:pPr>
              <a:t>‹#›</a:t>
            </a:fld>
            <a:endParaRPr lang="en-US"/>
          </a:p>
        </p:txBody>
      </p:sp>
    </p:spTree>
    <p:extLst>
      <p:ext uri="{BB962C8B-B14F-4D97-AF65-F5344CB8AC3E}">
        <p14:creationId xmlns:p14="http://schemas.microsoft.com/office/powerpoint/2010/main" val="1980735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B08C55B-3119-3540-BCCF-073DE6620A50}" type="slidenum">
              <a:rPr lang="en-US"/>
              <a:pPr>
                <a:defRPr/>
              </a:pPr>
              <a:t>‹#›</a:t>
            </a:fld>
            <a:endParaRPr lang="en-US"/>
          </a:p>
        </p:txBody>
      </p:sp>
    </p:spTree>
    <p:extLst>
      <p:ext uri="{BB962C8B-B14F-4D97-AF65-F5344CB8AC3E}">
        <p14:creationId xmlns:p14="http://schemas.microsoft.com/office/powerpoint/2010/main" val="1344130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DF660A1-757E-1946-AC57-6E7F120D7CCE}" type="slidenum">
              <a:rPr lang="en-US"/>
              <a:pPr>
                <a:defRPr/>
              </a:pPr>
              <a:t>‹#›</a:t>
            </a:fld>
            <a:endParaRPr lang="en-US"/>
          </a:p>
        </p:txBody>
      </p:sp>
    </p:spTree>
    <p:extLst>
      <p:ext uri="{BB962C8B-B14F-4D97-AF65-F5344CB8AC3E}">
        <p14:creationId xmlns:p14="http://schemas.microsoft.com/office/powerpoint/2010/main" val="213700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4293490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CA94D5C-3D06-704E-BD07-03457BB183FA}" type="slidenum">
              <a:rPr lang="en-US"/>
              <a:pPr>
                <a:defRPr/>
              </a:pPr>
              <a:t>‹#›</a:t>
            </a:fld>
            <a:endParaRPr lang="en-US"/>
          </a:p>
        </p:txBody>
      </p:sp>
    </p:spTree>
    <p:extLst>
      <p:ext uri="{BB962C8B-B14F-4D97-AF65-F5344CB8AC3E}">
        <p14:creationId xmlns:p14="http://schemas.microsoft.com/office/powerpoint/2010/main" val="1859131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D6CB408-EF32-824E-90CF-73D6837884F2}" type="slidenum">
              <a:rPr lang="en-US"/>
              <a:pPr>
                <a:defRPr/>
              </a:pPr>
              <a:t>‹#›</a:t>
            </a:fld>
            <a:endParaRPr lang="en-US"/>
          </a:p>
        </p:txBody>
      </p:sp>
    </p:spTree>
    <p:extLst>
      <p:ext uri="{BB962C8B-B14F-4D97-AF65-F5344CB8AC3E}">
        <p14:creationId xmlns:p14="http://schemas.microsoft.com/office/powerpoint/2010/main" val="1486882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FF9A62-C2C4-554B-BF1A-CEEE23CA9DFC}" type="slidenum">
              <a:rPr lang="en-US"/>
              <a:pPr>
                <a:defRPr/>
              </a:pPr>
              <a:t>‹#›</a:t>
            </a:fld>
            <a:endParaRPr lang="en-US"/>
          </a:p>
        </p:txBody>
      </p:sp>
    </p:spTree>
    <p:extLst>
      <p:ext uri="{BB962C8B-B14F-4D97-AF65-F5344CB8AC3E}">
        <p14:creationId xmlns:p14="http://schemas.microsoft.com/office/powerpoint/2010/main" val="3007173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F70651F-ED17-FE4E-B98F-15586A0215F5}" type="slidenum">
              <a:rPr lang="en-US"/>
              <a:pPr>
                <a:defRPr/>
              </a:pPr>
              <a:t>‹#›</a:t>
            </a:fld>
            <a:endParaRPr lang="en-US"/>
          </a:p>
        </p:txBody>
      </p:sp>
    </p:spTree>
    <p:extLst>
      <p:ext uri="{BB962C8B-B14F-4D97-AF65-F5344CB8AC3E}">
        <p14:creationId xmlns:p14="http://schemas.microsoft.com/office/powerpoint/2010/main" val="2793483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471068" name="Rectangle 1052"/>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471069"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 name="Rectangle 1054"/>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1055"/>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1056"/>
          <p:cNvSpPr>
            <a:spLocks noGrp="1" noChangeArrowheads="1"/>
          </p:cNvSpPr>
          <p:nvPr>
            <p:ph type="sldNum" sz="quarter" idx="12"/>
          </p:nvPr>
        </p:nvSpPr>
        <p:spPr>
          <a:xfrm>
            <a:off x="7086600" y="6342063"/>
            <a:ext cx="1905000" cy="457200"/>
          </a:xfrm>
        </p:spPr>
        <p:txBody>
          <a:bodyPr/>
          <a:lstStyle>
            <a:lvl1pPr>
              <a:defRPr/>
            </a:lvl1pPr>
          </a:lstStyle>
          <a:p>
            <a:pPr>
              <a:defRPr/>
            </a:pPr>
            <a:fld id="{3E753A47-70C6-6340-AECD-C090A4A59A98}" type="slidenum">
              <a:rPr lang="en-US"/>
              <a:pPr>
                <a:defRPr/>
              </a:pPr>
              <a:t>‹#›</a:t>
            </a:fld>
            <a:endParaRPr lang="en-US"/>
          </a:p>
        </p:txBody>
      </p:sp>
    </p:spTree>
    <p:extLst>
      <p:ext uri="{BB962C8B-B14F-4D97-AF65-F5344CB8AC3E}">
        <p14:creationId xmlns:p14="http://schemas.microsoft.com/office/powerpoint/2010/main" val="215773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A3594DEE-7809-7C4E-B6B4-A2FA689F07CC}" type="slidenum">
              <a:rPr lang="en-US"/>
              <a:pPr>
                <a:defRPr/>
              </a:pPr>
              <a:t>‹#›</a:t>
            </a:fld>
            <a:endParaRPr lang="en-US"/>
          </a:p>
        </p:txBody>
      </p:sp>
    </p:spTree>
    <p:extLst>
      <p:ext uri="{BB962C8B-B14F-4D97-AF65-F5344CB8AC3E}">
        <p14:creationId xmlns:p14="http://schemas.microsoft.com/office/powerpoint/2010/main" val="773519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1A52191B-B20C-C24A-953C-7B9DA6A007DA}" type="slidenum">
              <a:rPr lang="en-US"/>
              <a:pPr>
                <a:defRPr/>
              </a:pPr>
              <a:t>‹#›</a:t>
            </a:fld>
            <a:endParaRPr lang="en-US"/>
          </a:p>
        </p:txBody>
      </p:sp>
    </p:spTree>
    <p:extLst>
      <p:ext uri="{BB962C8B-B14F-4D97-AF65-F5344CB8AC3E}">
        <p14:creationId xmlns:p14="http://schemas.microsoft.com/office/powerpoint/2010/main" val="2211135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4137D540-15DE-2A44-965A-79F81B6D8F2B}" type="slidenum">
              <a:rPr lang="en-US"/>
              <a:pPr>
                <a:defRPr/>
              </a:pPr>
              <a:t>‹#›</a:t>
            </a:fld>
            <a:endParaRPr lang="en-US"/>
          </a:p>
        </p:txBody>
      </p:sp>
    </p:spTree>
    <p:extLst>
      <p:ext uri="{BB962C8B-B14F-4D97-AF65-F5344CB8AC3E}">
        <p14:creationId xmlns:p14="http://schemas.microsoft.com/office/powerpoint/2010/main" val="2634398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9"/>
          <p:cNvSpPr>
            <a:spLocks noGrp="1" noChangeArrowheads="1"/>
          </p:cNvSpPr>
          <p:nvPr>
            <p:ph type="dt" sz="half" idx="10"/>
          </p:nvPr>
        </p:nvSpPr>
        <p:spPr>
          <a:ln/>
        </p:spPr>
        <p:txBody>
          <a:bodyPr/>
          <a:lstStyle>
            <a:lvl1pPr>
              <a:defRPr/>
            </a:lvl1pPr>
          </a:lstStyle>
          <a:p>
            <a:pPr>
              <a:defRPr/>
            </a:pPr>
            <a:endParaRPr lang="en-US"/>
          </a:p>
        </p:txBody>
      </p:sp>
      <p:sp>
        <p:nvSpPr>
          <p:cNvPr id="8" name="Rectangle 1050"/>
          <p:cNvSpPr>
            <a:spLocks noGrp="1" noChangeArrowheads="1"/>
          </p:cNvSpPr>
          <p:nvPr>
            <p:ph type="ftr" sz="quarter" idx="11"/>
          </p:nvPr>
        </p:nvSpPr>
        <p:spPr>
          <a:ln/>
        </p:spPr>
        <p:txBody>
          <a:bodyPr/>
          <a:lstStyle>
            <a:lvl1pPr>
              <a:defRPr/>
            </a:lvl1pPr>
          </a:lstStyle>
          <a:p>
            <a:pPr>
              <a:defRPr/>
            </a:pPr>
            <a:endParaRPr lang="en-US"/>
          </a:p>
        </p:txBody>
      </p:sp>
      <p:sp>
        <p:nvSpPr>
          <p:cNvPr id="9" name="Rectangle 1051"/>
          <p:cNvSpPr>
            <a:spLocks noGrp="1" noChangeArrowheads="1"/>
          </p:cNvSpPr>
          <p:nvPr>
            <p:ph type="sldNum" sz="quarter" idx="12"/>
          </p:nvPr>
        </p:nvSpPr>
        <p:spPr>
          <a:ln/>
        </p:spPr>
        <p:txBody>
          <a:bodyPr/>
          <a:lstStyle>
            <a:lvl1pPr>
              <a:defRPr/>
            </a:lvl1pPr>
          </a:lstStyle>
          <a:p>
            <a:pPr>
              <a:defRPr/>
            </a:pPr>
            <a:fld id="{A15CF946-99C5-624C-9DD6-062145AC4C91}" type="slidenum">
              <a:rPr lang="en-US"/>
              <a:pPr>
                <a:defRPr/>
              </a:pPr>
              <a:t>‹#›</a:t>
            </a:fld>
            <a:endParaRPr lang="en-US"/>
          </a:p>
        </p:txBody>
      </p:sp>
    </p:spTree>
    <p:extLst>
      <p:ext uri="{BB962C8B-B14F-4D97-AF65-F5344CB8AC3E}">
        <p14:creationId xmlns:p14="http://schemas.microsoft.com/office/powerpoint/2010/main" val="3566100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9"/>
          <p:cNvSpPr>
            <a:spLocks noGrp="1" noChangeArrowheads="1"/>
          </p:cNvSpPr>
          <p:nvPr>
            <p:ph type="dt" sz="half" idx="10"/>
          </p:nvPr>
        </p:nvSpPr>
        <p:spPr>
          <a:ln/>
        </p:spPr>
        <p:txBody>
          <a:bodyPr/>
          <a:lstStyle>
            <a:lvl1pPr>
              <a:defRPr/>
            </a:lvl1pPr>
          </a:lstStyle>
          <a:p>
            <a:pPr>
              <a:defRPr/>
            </a:pPr>
            <a:endParaRPr lang="en-US"/>
          </a:p>
        </p:txBody>
      </p:sp>
      <p:sp>
        <p:nvSpPr>
          <p:cNvPr id="4" name="Rectangle 1050"/>
          <p:cNvSpPr>
            <a:spLocks noGrp="1" noChangeArrowheads="1"/>
          </p:cNvSpPr>
          <p:nvPr>
            <p:ph type="ftr" sz="quarter" idx="11"/>
          </p:nvPr>
        </p:nvSpPr>
        <p:spPr>
          <a:ln/>
        </p:spPr>
        <p:txBody>
          <a:bodyPr/>
          <a:lstStyle>
            <a:lvl1pPr>
              <a:defRPr/>
            </a:lvl1pPr>
          </a:lstStyle>
          <a:p>
            <a:pPr>
              <a:defRPr/>
            </a:pPr>
            <a:endParaRPr lang="en-US"/>
          </a:p>
        </p:txBody>
      </p:sp>
      <p:sp>
        <p:nvSpPr>
          <p:cNvPr id="5" name="Rectangle 1051"/>
          <p:cNvSpPr>
            <a:spLocks noGrp="1" noChangeArrowheads="1"/>
          </p:cNvSpPr>
          <p:nvPr>
            <p:ph type="sldNum" sz="quarter" idx="12"/>
          </p:nvPr>
        </p:nvSpPr>
        <p:spPr>
          <a:ln/>
        </p:spPr>
        <p:txBody>
          <a:bodyPr/>
          <a:lstStyle>
            <a:lvl1pPr>
              <a:defRPr/>
            </a:lvl1pPr>
          </a:lstStyle>
          <a:p>
            <a:pPr>
              <a:defRPr/>
            </a:pPr>
            <a:fld id="{AF44EA1A-164D-C342-B357-067A81187D7C}" type="slidenum">
              <a:rPr lang="en-US"/>
              <a:pPr>
                <a:defRPr/>
              </a:pPr>
              <a:t>‹#›</a:t>
            </a:fld>
            <a:endParaRPr lang="en-US"/>
          </a:p>
        </p:txBody>
      </p:sp>
    </p:spTree>
    <p:extLst>
      <p:ext uri="{BB962C8B-B14F-4D97-AF65-F5344CB8AC3E}">
        <p14:creationId xmlns:p14="http://schemas.microsoft.com/office/powerpoint/2010/main" val="16844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1497655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p:cNvSpPr>
            <a:spLocks noGrp="1" noChangeArrowheads="1"/>
          </p:cNvSpPr>
          <p:nvPr>
            <p:ph type="dt" sz="half" idx="10"/>
          </p:nvPr>
        </p:nvSpPr>
        <p:spPr>
          <a:ln/>
        </p:spPr>
        <p:txBody>
          <a:bodyPr/>
          <a:lstStyle>
            <a:lvl1pPr>
              <a:defRPr/>
            </a:lvl1pPr>
          </a:lstStyle>
          <a:p>
            <a:pPr>
              <a:defRPr/>
            </a:pPr>
            <a:endParaRPr lang="en-US"/>
          </a:p>
        </p:txBody>
      </p:sp>
      <p:sp>
        <p:nvSpPr>
          <p:cNvPr id="3" name="Rectangle 1050"/>
          <p:cNvSpPr>
            <a:spLocks noGrp="1" noChangeArrowheads="1"/>
          </p:cNvSpPr>
          <p:nvPr>
            <p:ph type="ftr" sz="quarter" idx="11"/>
          </p:nvPr>
        </p:nvSpPr>
        <p:spPr>
          <a:ln/>
        </p:spPr>
        <p:txBody>
          <a:bodyPr/>
          <a:lstStyle>
            <a:lvl1pPr>
              <a:defRPr/>
            </a:lvl1pPr>
          </a:lstStyle>
          <a:p>
            <a:pPr>
              <a:defRPr/>
            </a:pPr>
            <a:endParaRPr lang="en-US"/>
          </a:p>
        </p:txBody>
      </p:sp>
      <p:sp>
        <p:nvSpPr>
          <p:cNvPr id="4" name="Rectangle 1051"/>
          <p:cNvSpPr>
            <a:spLocks noGrp="1" noChangeArrowheads="1"/>
          </p:cNvSpPr>
          <p:nvPr>
            <p:ph type="sldNum" sz="quarter" idx="12"/>
          </p:nvPr>
        </p:nvSpPr>
        <p:spPr>
          <a:ln/>
        </p:spPr>
        <p:txBody>
          <a:bodyPr/>
          <a:lstStyle>
            <a:lvl1pPr>
              <a:defRPr/>
            </a:lvl1pPr>
          </a:lstStyle>
          <a:p>
            <a:pPr>
              <a:defRPr/>
            </a:pPr>
            <a:fld id="{3F265342-A3BD-7C45-94ED-9D1E89EBB08F}" type="slidenum">
              <a:rPr lang="en-US"/>
              <a:pPr>
                <a:defRPr/>
              </a:pPr>
              <a:t>‹#›</a:t>
            </a:fld>
            <a:endParaRPr lang="en-US"/>
          </a:p>
        </p:txBody>
      </p:sp>
    </p:spTree>
    <p:extLst>
      <p:ext uri="{BB962C8B-B14F-4D97-AF65-F5344CB8AC3E}">
        <p14:creationId xmlns:p14="http://schemas.microsoft.com/office/powerpoint/2010/main" val="426050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AD67EEF3-C115-1A4D-9A07-18821C5D04FC}" type="slidenum">
              <a:rPr lang="en-US"/>
              <a:pPr>
                <a:defRPr/>
              </a:pPr>
              <a:t>‹#›</a:t>
            </a:fld>
            <a:endParaRPr lang="en-US"/>
          </a:p>
        </p:txBody>
      </p:sp>
    </p:spTree>
    <p:extLst>
      <p:ext uri="{BB962C8B-B14F-4D97-AF65-F5344CB8AC3E}">
        <p14:creationId xmlns:p14="http://schemas.microsoft.com/office/powerpoint/2010/main" val="3803778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p>
        </p:txBody>
      </p:sp>
      <p:sp>
        <p:nvSpPr>
          <p:cNvPr id="7" name="Rectangle 1051"/>
          <p:cNvSpPr>
            <a:spLocks noGrp="1" noChangeArrowheads="1"/>
          </p:cNvSpPr>
          <p:nvPr>
            <p:ph type="sldNum" sz="quarter" idx="12"/>
          </p:nvPr>
        </p:nvSpPr>
        <p:spPr>
          <a:ln/>
        </p:spPr>
        <p:txBody>
          <a:bodyPr/>
          <a:lstStyle>
            <a:lvl1pPr>
              <a:defRPr/>
            </a:lvl1pPr>
          </a:lstStyle>
          <a:p>
            <a:pPr>
              <a:defRPr/>
            </a:pPr>
            <a:fld id="{3C42204C-3FAB-6449-93FD-1C41C2E4DFAF}" type="slidenum">
              <a:rPr lang="en-US"/>
              <a:pPr>
                <a:defRPr/>
              </a:pPr>
              <a:t>‹#›</a:t>
            </a:fld>
            <a:endParaRPr lang="en-US"/>
          </a:p>
        </p:txBody>
      </p:sp>
    </p:spTree>
    <p:extLst>
      <p:ext uri="{BB962C8B-B14F-4D97-AF65-F5344CB8AC3E}">
        <p14:creationId xmlns:p14="http://schemas.microsoft.com/office/powerpoint/2010/main" val="1828074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B143E4EF-D194-E94E-A679-6E180CDF7E74}" type="slidenum">
              <a:rPr lang="en-US"/>
              <a:pPr>
                <a:defRPr/>
              </a:pPr>
              <a:t>‹#›</a:t>
            </a:fld>
            <a:endParaRPr lang="en-US"/>
          </a:p>
        </p:txBody>
      </p:sp>
    </p:spTree>
    <p:extLst>
      <p:ext uri="{BB962C8B-B14F-4D97-AF65-F5344CB8AC3E}">
        <p14:creationId xmlns:p14="http://schemas.microsoft.com/office/powerpoint/2010/main" val="3626373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p>
        </p:txBody>
      </p:sp>
      <p:sp>
        <p:nvSpPr>
          <p:cNvPr id="6" name="Rectangle 1051"/>
          <p:cNvSpPr>
            <a:spLocks noGrp="1" noChangeArrowheads="1"/>
          </p:cNvSpPr>
          <p:nvPr>
            <p:ph type="sldNum" sz="quarter" idx="12"/>
          </p:nvPr>
        </p:nvSpPr>
        <p:spPr>
          <a:ln/>
        </p:spPr>
        <p:txBody>
          <a:bodyPr/>
          <a:lstStyle>
            <a:lvl1pPr>
              <a:defRPr/>
            </a:lvl1pPr>
          </a:lstStyle>
          <a:p>
            <a:pPr>
              <a:defRPr/>
            </a:pPr>
            <a:fld id="{FB70EE9E-006C-D440-A6BF-1034EDD32A7A}" type="slidenum">
              <a:rPr lang="en-US"/>
              <a:pPr>
                <a:defRPr/>
              </a:pPr>
              <a:t>‹#›</a:t>
            </a:fld>
            <a:endParaRPr lang="en-US"/>
          </a:p>
        </p:txBody>
      </p:sp>
    </p:spTree>
    <p:extLst>
      <p:ext uri="{BB962C8B-B14F-4D97-AF65-F5344CB8AC3E}">
        <p14:creationId xmlns:p14="http://schemas.microsoft.com/office/powerpoint/2010/main" val="48922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endParaRPr lang="en-US"/>
          </a:p>
        </p:txBody>
      </p:sp>
      <p:sp>
        <p:nvSpPr>
          <p:cNvPr id="6"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0"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1"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a:defRPr/>
            </a:lvl1pPr>
          </a:lstStyle>
          <a:p>
            <a:pPr>
              <a:defRPr/>
            </a:pPr>
            <a:endParaRPr lang="en-US"/>
          </a:p>
        </p:txBody>
      </p:sp>
      <p:sp>
        <p:nvSpPr>
          <p:cNvPr id="14" name="Rectangle 1038"/>
          <p:cNvSpPr>
            <a:spLocks noGrp="1" noChangeArrowheads="1"/>
          </p:cNvSpPr>
          <p:nvPr>
            <p:ph type="ftr" sz="quarter" idx="11"/>
          </p:nvPr>
        </p:nvSpPr>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5EFB9D2D-4210-FC45-9349-2DA61912C528}" type="slidenum">
              <a:rPr lang="en-US"/>
              <a:pPr>
                <a:defRPr/>
              </a:pPr>
              <a:t>‹#›</a:t>
            </a:fld>
            <a:endParaRPr lang="en-US"/>
          </a:p>
        </p:txBody>
      </p:sp>
    </p:spTree>
    <p:extLst>
      <p:ext uri="{BB962C8B-B14F-4D97-AF65-F5344CB8AC3E}">
        <p14:creationId xmlns:p14="http://schemas.microsoft.com/office/powerpoint/2010/main" val="36243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5CFD4D6-B29E-6F47-8299-DF39A8818A86}" type="slidenum">
              <a:rPr lang="en-US"/>
              <a:pPr>
                <a:defRPr/>
              </a:pPr>
              <a:t>‹#›</a:t>
            </a:fld>
            <a:endParaRPr lang="en-US"/>
          </a:p>
        </p:txBody>
      </p:sp>
    </p:spTree>
    <p:extLst>
      <p:ext uri="{BB962C8B-B14F-4D97-AF65-F5344CB8AC3E}">
        <p14:creationId xmlns:p14="http://schemas.microsoft.com/office/powerpoint/2010/main" val="1488627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C959DF6-669E-BB46-8FFF-F6EA761C4592}" type="slidenum">
              <a:rPr lang="en-US"/>
              <a:pPr>
                <a:defRPr/>
              </a:pPr>
              <a:t>‹#›</a:t>
            </a:fld>
            <a:endParaRPr lang="en-US"/>
          </a:p>
        </p:txBody>
      </p:sp>
    </p:spTree>
    <p:extLst>
      <p:ext uri="{BB962C8B-B14F-4D97-AF65-F5344CB8AC3E}">
        <p14:creationId xmlns:p14="http://schemas.microsoft.com/office/powerpoint/2010/main" val="3307055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B3D6015-B3DD-D44D-8EBE-368D61BE848D}" type="slidenum">
              <a:rPr lang="en-US"/>
              <a:pPr>
                <a:defRPr/>
              </a:pPr>
              <a:t>‹#›</a:t>
            </a:fld>
            <a:endParaRPr lang="en-US"/>
          </a:p>
        </p:txBody>
      </p:sp>
    </p:spTree>
    <p:extLst>
      <p:ext uri="{BB962C8B-B14F-4D97-AF65-F5344CB8AC3E}">
        <p14:creationId xmlns:p14="http://schemas.microsoft.com/office/powerpoint/2010/main" val="55943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68EEC5F3-C108-344F-9CAC-174EAEC6F387}" type="slidenum">
              <a:rPr lang="en-US"/>
              <a:pPr>
                <a:defRPr/>
              </a:pPr>
              <a:t>‹#›</a:t>
            </a:fld>
            <a:endParaRPr lang="en-US"/>
          </a:p>
        </p:txBody>
      </p:sp>
    </p:spTree>
    <p:extLst>
      <p:ext uri="{BB962C8B-B14F-4D97-AF65-F5344CB8AC3E}">
        <p14:creationId xmlns:p14="http://schemas.microsoft.com/office/powerpoint/2010/main" val="2551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96698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98E1EC7-CED9-9041-B20E-B45D456DF02A}" type="slidenum">
              <a:rPr lang="en-US"/>
              <a:pPr>
                <a:defRPr/>
              </a:pPr>
              <a:t>‹#›</a:t>
            </a:fld>
            <a:endParaRPr lang="en-US"/>
          </a:p>
        </p:txBody>
      </p:sp>
    </p:spTree>
    <p:extLst>
      <p:ext uri="{BB962C8B-B14F-4D97-AF65-F5344CB8AC3E}">
        <p14:creationId xmlns:p14="http://schemas.microsoft.com/office/powerpoint/2010/main" val="3110975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E34967BA-6D22-8C4E-B541-542DEE2BDA6F}" type="slidenum">
              <a:rPr lang="en-US"/>
              <a:pPr>
                <a:defRPr/>
              </a:pPr>
              <a:t>‹#›</a:t>
            </a:fld>
            <a:endParaRPr lang="en-US"/>
          </a:p>
        </p:txBody>
      </p:sp>
    </p:spTree>
    <p:extLst>
      <p:ext uri="{BB962C8B-B14F-4D97-AF65-F5344CB8AC3E}">
        <p14:creationId xmlns:p14="http://schemas.microsoft.com/office/powerpoint/2010/main" val="1703942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F0B7FBA-ABB6-204D-9A37-56D3FCCBD26F}" type="slidenum">
              <a:rPr lang="en-US"/>
              <a:pPr>
                <a:defRPr/>
              </a:pPr>
              <a:t>‹#›</a:t>
            </a:fld>
            <a:endParaRPr lang="en-US"/>
          </a:p>
        </p:txBody>
      </p:sp>
    </p:spTree>
    <p:extLst>
      <p:ext uri="{BB962C8B-B14F-4D97-AF65-F5344CB8AC3E}">
        <p14:creationId xmlns:p14="http://schemas.microsoft.com/office/powerpoint/2010/main" val="2602597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1CC7578-A188-F54D-AD99-50F0ED9506C2}" type="slidenum">
              <a:rPr lang="en-US"/>
              <a:pPr>
                <a:defRPr/>
              </a:pPr>
              <a:t>‹#›</a:t>
            </a:fld>
            <a:endParaRPr lang="en-US"/>
          </a:p>
        </p:txBody>
      </p:sp>
    </p:spTree>
    <p:extLst>
      <p:ext uri="{BB962C8B-B14F-4D97-AF65-F5344CB8AC3E}">
        <p14:creationId xmlns:p14="http://schemas.microsoft.com/office/powerpoint/2010/main" val="217358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FBC4DEA-5CDA-1B44-B26B-C0678B9914F5}" type="slidenum">
              <a:rPr lang="en-US"/>
              <a:pPr>
                <a:defRPr/>
              </a:pPr>
              <a:t>‹#›</a:t>
            </a:fld>
            <a:endParaRPr lang="en-US"/>
          </a:p>
        </p:txBody>
      </p:sp>
    </p:spTree>
    <p:extLst>
      <p:ext uri="{BB962C8B-B14F-4D97-AF65-F5344CB8AC3E}">
        <p14:creationId xmlns:p14="http://schemas.microsoft.com/office/powerpoint/2010/main" val="3147938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1D8E764-1441-1C4C-A659-566DC64AC590}" type="slidenum">
              <a:rPr lang="en-US"/>
              <a:pPr>
                <a:defRPr/>
              </a:pPr>
              <a:t>‹#›</a:t>
            </a:fld>
            <a:endParaRPr lang="en-US"/>
          </a:p>
        </p:txBody>
      </p:sp>
    </p:spTree>
    <p:extLst>
      <p:ext uri="{BB962C8B-B14F-4D97-AF65-F5344CB8AC3E}">
        <p14:creationId xmlns:p14="http://schemas.microsoft.com/office/powerpoint/2010/main" val="2783900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0C6C090E-C0B2-EC40-A8E9-381CFA31DA48}" type="slidenum">
              <a:rPr lang="en-US"/>
              <a:pPr>
                <a:defRPr/>
              </a:pPr>
              <a:t>‹#›</a:t>
            </a:fld>
            <a:endParaRPr lang="en-US"/>
          </a:p>
        </p:txBody>
      </p:sp>
    </p:spTree>
    <p:extLst>
      <p:ext uri="{BB962C8B-B14F-4D97-AF65-F5344CB8AC3E}">
        <p14:creationId xmlns:p14="http://schemas.microsoft.com/office/powerpoint/2010/main" val="3549133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0E0B077-6B56-BF4B-A033-058C0F768655}" type="slidenum">
              <a:rPr lang="en-US"/>
              <a:pPr>
                <a:defRPr/>
              </a:pPr>
              <a:t>‹#›</a:t>
            </a:fld>
            <a:endParaRPr lang="en-US"/>
          </a:p>
        </p:txBody>
      </p:sp>
    </p:spTree>
    <p:extLst>
      <p:ext uri="{BB962C8B-B14F-4D97-AF65-F5344CB8AC3E}">
        <p14:creationId xmlns:p14="http://schemas.microsoft.com/office/powerpoint/2010/main" val="3322416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6027F15-A762-4D43-83E5-7E01D314D24D}" type="slidenum">
              <a:rPr lang="en-US"/>
              <a:pPr>
                <a:defRPr/>
              </a:pPr>
              <a:t>‹#›</a:t>
            </a:fld>
            <a:endParaRPr lang="en-US"/>
          </a:p>
        </p:txBody>
      </p:sp>
    </p:spTree>
    <p:extLst>
      <p:ext uri="{BB962C8B-B14F-4D97-AF65-F5344CB8AC3E}">
        <p14:creationId xmlns:p14="http://schemas.microsoft.com/office/powerpoint/2010/main" val="863555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AA9CA4B-93D6-7548-B35B-A0DB55899A97}" type="slidenum">
              <a:rPr lang="en-US"/>
              <a:pPr>
                <a:defRPr/>
              </a:pPr>
              <a:t>‹#›</a:t>
            </a:fld>
            <a:endParaRPr lang="en-US"/>
          </a:p>
        </p:txBody>
      </p:sp>
    </p:spTree>
    <p:extLst>
      <p:ext uri="{BB962C8B-B14F-4D97-AF65-F5344CB8AC3E}">
        <p14:creationId xmlns:p14="http://schemas.microsoft.com/office/powerpoint/2010/main" val="58029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74656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D5611214-9DE8-C640-BE34-0061AD77D824}" type="slidenum">
              <a:rPr lang="en-US"/>
              <a:pPr>
                <a:defRPr/>
              </a:pPr>
              <a:t>‹#›</a:t>
            </a:fld>
            <a:endParaRPr lang="en-US"/>
          </a:p>
        </p:txBody>
      </p:sp>
    </p:spTree>
    <p:extLst>
      <p:ext uri="{BB962C8B-B14F-4D97-AF65-F5344CB8AC3E}">
        <p14:creationId xmlns:p14="http://schemas.microsoft.com/office/powerpoint/2010/main" val="1019588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11033A13-B7A5-0445-A09F-BB5558DC4227}" type="slidenum">
              <a:rPr lang="en-US"/>
              <a:pPr>
                <a:defRPr/>
              </a:pPr>
              <a:t>‹#›</a:t>
            </a:fld>
            <a:endParaRPr lang="en-US"/>
          </a:p>
        </p:txBody>
      </p:sp>
    </p:spTree>
    <p:extLst>
      <p:ext uri="{BB962C8B-B14F-4D97-AF65-F5344CB8AC3E}">
        <p14:creationId xmlns:p14="http://schemas.microsoft.com/office/powerpoint/2010/main" val="1846461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D91D1E2-5E5B-C443-8E9B-615E821D53B2}" type="slidenum">
              <a:rPr lang="en-US"/>
              <a:pPr>
                <a:defRPr/>
              </a:pPr>
              <a:t>‹#›</a:t>
            </a:fld>
            <a:endParaRPr lang="en-US"/>
          </a:p>
        </p:txBody>
      </p:sp>
    </p:spTree>
    <p:extLst>
      <p:ext uri="{BB962C8B-B14F-4D97-AF65-F5344CB8AC3E}">
        <p14:creationId xmlns:p14="http://schemas.microsoft.com/office/powerpoint/2010/main" val="4140701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941D8CD-2443-D745-8492-1D30DBCB4F42}" type="slidenum">
              <a:rPr lang="en-US"/>
              <a:pPr>
                <a:defRPr/>
              </a:pPr>
              <a:t>‹#›</a:t>
            </a:fld>
            <a:endParaRPr lang="en-US"/>
          </a:p>
        </p:txBody>
      </p:sp>
    </p:spTree>
    <p:extLst>
      <p:ext uri="{BB962C8B-B14F-4D97-AF65-F5344CB8AC3E}">
        <p14:creationId xmlns:p14="http://schemas.microsoft.com/office/powerpoint/2010/main" val="2552226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6A0B4FE-6F38-DB4B-BEB3-8650D3D251F3}" type="slidenum">
              <a:rPr lang="en-US"/>
              <a:pPr>
                <a:defRPr/>
              </a:pPr>
              <a:t>‹#›</a:t>
            </a:fld>
            <a:endParaRPr lang="en-US"/>
          </a:p>
        </p:txBody>
      </p:sp>
    </p:spTree>
    <p:extLst>
      <p:ext uri="{BB962C8B-B14F-4D97-AF65-F5344CB8AC3E}">
        <p14:creationId xmlns:p14="http://schemas.microsoft.com/office/powerpoint/2010/main" val="225170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75C7A8D-DD03-4F41-8BC2-8B58626350F6}" type="slidenum">
              <a:rPr lang="en-US"/>
              <a:pPr>
                <a:defRPr/>
              </a:pPr>
              <a:t>‹#›</a:t>
            </a:fld>
            <a:endParaRPr lang="en-US"/>
          </a:p>
        </p:txBody>
      </p:sp>
    </p:spTree>
    <p:extLst>
      <p:ext uri="{BB962C8B-B14F-4D97-AF65-F5344CB8AC3E}">
        <p14:creationId xmlns:p14="http://schemas.microsoft.com/office/powerpoint/2010/main" val="3538907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5E68CA-8369-AF4B-8E2B-E05E2DFCDEC1}" type="slidenum">
              <a:rPr lang="en-US"/>
              <a:pPr>
                <a:defRPr/>
              </a:pPr>
              <a:t>‹#›</a:t>
            </a:fld>
            <a:endParaRPr lang="en-US"/>
          </a:p>
        </p:txBody>
      </p:sp>
    </p:spTree>
    <p:extLst>
      <p:ext uri="{BB962C8B-B14F-4D97-AF65-F5344CB8AC3E}">
        <p14:creationId xmlns:p14="http://schemas.microsoft.com/office/powerpoint/2010/main" val="3099249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Arc 1028"/>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Arc 1029"/>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35879" name="Rectangle 1031"/>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33588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ltLang="zh-TW"/>
          </a:p>
        </p:txBody>
      </p:sp>
      <p:sp>
        <p:nvSpPr>
          <p:cNvPr id="10" name="Rectangle 1034"/>
          <p:cNvSpPr>
            <a:spLocks noGrp="1" noChangeArrowheads="1"/>
          </p:cNvSpPr>
          <p:nvPr>
            <p:ph type="ftr" sz="quarter" idx="11"/>
          </p:nvPr>
        </p:nvSpPr>
        <p:spPr/>
        <p:txBody>
          <a:bodyPr/>
          <a:lstStyle>
            <a:lvl1pPr>
              <a:defRPr/>
            </a:lvl1pPr>
          </a:lstStyle>
          <a:p>
            <a:pPr>
              <a:defRPr/>
            </a:pPr>
            <a:endParaRPr lang="en-US" altLang="zh-TW"/>
          </a:p>
        </p:txBody>
      </p:sp>
      <p:sp>
        <p:nvSpPr>
          <p:cNvPr id="11" name="Rectangle 1035"/>
          <p:cNvSpPr>
            <a:spLocks noGrp="1" noChangeArrowheads="1"/>
          </p:cNvSpPr>
          <p:nvPr>
            <p:ph type="sldNum" sz="quarter" idx="12"/>
          </p:nvPr>
        </p:nvSpPr>
        <p:spPr/>
        <p:txBody>
          <a:bodyPr/>
          <a:lstStyle>
            <a:lvl1pPr>
              <a:defRPr/>
            </a:lvl1pPr>
          </a:lstStyle>
          <a:p>
            <a:pPr>
              <a:defRPr/>
            </a:pPr>
            <a:fld id="{3CF1C554-820E-5744-98CF-10F992360CA9}" type="slidenum">
              <a:rPr lang="en-US" altLang="zh-TW"/>
              <a:pPr>
                <a:defRPr/>
              </a:pPr>
              <a:t>‹#›</a:t>
            </a:fld>
            <a:endParaRPr lang="en-US" altLang="zh-TW"/>
          </a:p>
        </p:txBody>
      </p:sp>
    </p:spTree>
    <p:extLst>
      <p:ext uri="{BB962C8B-B14F-4D97-AF65-F5344CB8AC3E}">
        <p14:creationId xmlns:p14="http://schemas.microsoft.com/office/powerpoint/2010/main" val="2132431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87830D7B-AB5D-3A47-B66C-174E105A716B}" type="slidenum">
              <a:rPr lang="en-US" altLang="zh-TW"/>
              <a:pPr>
                <a:defRPr/>
              </a:pPr>
              <a:t>‹#›</a:t>
            </a:fld>
            <a:endParaRPr lang="en-US" altLang="zh-TW"/>
          </a:p>
        </p:txBody>
      </p:sp>
    </p:spTree>
    <p:extLst>
      <p:ext uri="{BB962C8B-B14F-4D97-AF65-F5344CB8AC3E}">
        <p14:creationId xmlns:p14="http://schemas.microsoft.com/office/powerpoint/2010/main" val="3646796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F4750B5F-1CA2-AA4E-9BDD-ECFADC0FE85A}" type="slidenum">
              <a:rPr lang="en-US" altLang="zh-TW"/>
              <a:pPr>
                <a:defRPr/>
              </a:pPr>
              <a:t>‹#›</a:t>
            </a:fld>
            <a:endParaRPr lang="en-US" altLang="zh-TW"/>
          </a:p>
        </p:txBody>
      </p:sp>
    </p:spTree>
    <p:extLst>
      <p:ext uri="{BB962C8B-B14F-4D97-AF65-F5344CB8AC3E}">
        <p14:creationId xmlns:p14="http://schemas.microsoft.com/office/powerpoint/2010/main" val="410290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633314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45ADB54E-3318-B342-B440-CFE85AD72EEE}" type="slidenum">
              <a:rPr lang="en-US" altLang="zh-TW"/>
              <a:pPr>
                <a:defRPr/>
              </a:pPr>
              <a:t>‹#›</a:t>
            </a:fld>
            <a:endParaRPr lang="en-US" altLang="zh-TW"/>
          </a:p>
        </p:txBody>
      </p:sp>
    </p:spTree>
    <p:extLst>
      <p:ext uri="{BB962C8B-B14F-4D97-AF65-F5344CB8AC3E}">
        <p14:creationId xmlns:p14="http://schemas.microsoft.com/office/powerpoint/2010/main" val="3936374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pPr>
              <a:defRPr/>
            </a:pPr>
            <a:fld id="{6E59F17A-396A-E549-A156-5714A273BF7B}" type="slidenum">
              <a:rPr lang="en-US" altLang="zh-TW"/>
              <a:pPr>
                <a:defRPr/>
              </a:pPr>
              <a:t>‹#›</a:t>
            </a:fld>
            <a:endParaRPr lang="en-US" altLang="zh-TW"/>
          </a:p>
        </p:txBody>
      </p:sp>
    </p:spTree>
    <p:extLst>
      <p:ext uri="{BB962C8B-B14F-4D97-AF65-F5344CB8AC3E}">
        <p14:creationId xmlns:p14="http://schemas.microsoft.com/office/powerpoint/2010/main" val="1209288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pPr>
              <a:defRPr/>
            </a:pPr>
            <a:fld id="{5047FCAA-3EE3-1944-A118-E8EEFD39CB95}" type="slidenum">
              <a:rPr lang="en-US" altLang="zh-TW"/>
              <a:pPr>
                <a:defRPr/>
              </a:pPr>
              <a:t>‹#›</a:t>
            </a:fld>
            <a:endParaRPr lang="en-US" altLang="zh-TW"/>
          </a:p>
        </p:txBody>
      </p:sp>
    </p:spTree>
    <p:extLst>
      <p:ext uri="{BB962C8B-B14F-4D97-AF65-F5344CB8AC3E}">
        <p14:creationId xmlns:p14="http://schemas.microsoft.com/office/powerpoint/2010/main" val="1799314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pPr>
              <a:defRPr/>
            </a:pPr>
            <a:fld id="{C12B0BDF-F2DA-AD43-92EF-42FCB30640F7}" type="slidenum">
              <a:rPr lang="en-US" altLang="zh-TW"/>
              <a:pPr>
                <a:defRPr/>
              </a:pPr>
              <a:t>‹#›</a:t>
            </a:fld>
            <a:endParaRPr lang="en-US" altLang="zh-TW"/>
          </a:p>
        </p:txBody>
      </p:sp>
    </p:spTree>
    <p:extLst>
      <p:ext uri="{BB962C8B-B14F-4D97-AF65-F5344CB8AC3E}">
        <p14:creationId xmlns:p14="http://schemas.microsoft.com/office/powerpoint/2010/main" val="3108571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D2A3EC53-942A-9647-A306-5EC6D703D784}" type="slidenum">
              <a:rPr lang="en-US" altLang="zh-TW"/>
              <a:pPr>
                <a:defRPr/>
              </a:pPr>
              <a:t>‹#›</a:t>
            </a:fld>
            <a:endParaRPr lang="en-US" altLang="zh-TW"/>
          </a:p>
        </p:txBody>
      </p:sp>
    </p:spTree>
    <p:extLst>
      <p:ext uri="{BB962C8B-B14F-4D97-AF65-F5344CB8AC3E}">
        <p14:creationId xmlns:p14="http://schemas.microsoft.com/office/powerpoint/2010/main" val="2776622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DCE085FA-4CAF-FF45-A9CF-8EAC724A95C5}" type="slidenum">
              <a:rPr lang="en-US" altLang="zh-TW"/>
              <a:pPr>
                <a:defRPr/>
              </a:pPr>
              <a:t>‹#›</a:t>
            </a:fld>
            <a:endParaRPr lang="en-US" altLang="zh-TW"/>
          </a:p>
        </p:txBody>
      </p:sp>
    </p:spTree>
    <p:extLst>
      <p:ext uri="{BB962C8B-B14F-4D97-AF65-F5344CB8AC3E}">
        <p14:creationId xmlns:p14="http://schemas.microsoft.com/office/powerpoint/2010/main" val="1482741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F2E20C82-A95C-C14E-9455-6DC085D14206}" type="slidenum">
              <a:rPr lang="en-US" altLang="zh-TW"/>
              <a:pPr>
                <a:defRPr/>
              </a:pPr>
              <a:t>‹#›</a:t>
            </a:fld>
            <a:endParaRPr lang="en-US" altLang="zh-TW"/>
          </a:p>
        </p:txBody>
      </p:sp>
    </p:spTree>
    <p:extLst>
      <p:ext uri="{BB962C8B-B14F-4D97-AF65-F5344CB8AC3E}">
        <p14:creationId xmlns:p14="http://schemas.microsoft.com/office/powerpoint/2010/main" val="3097495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88243A54-B1FC-4947-997A-3FD0E55D3945}" type="slidenum">
              <a:rPr lang="en-US" altLang="zh-TW"/>
              <a:pPr>
                <a:defRPr/>
              </a:pPr>
              <a:t>‹#›</a:t>
            </a:fld>
            <a:endParaRPr lang="en-US" altLang="zh-TW"/>
          </a:p>
        </p:txBody>
      </p:sp>
    </p:spTree>
    <p:extLst>
      <p:ext uri="{BB962C8B-B14F-4D97-AF65-F5344CB8AC3E}">
        <p14:creationId xmlns:p14="http://schemas.microsoft.com/office/powerpoint/2010/main" val="2459561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pPr>
              <a:defRPr/>
            </a:pPr>
            <a:fld id="{986E3B65-EE8A-0348-99C1-25D90A929368}" type="slidenum">
              <a:rPr lang="en-US" altLang="zh-TW"/>
              <a:pPr>
                <a:defRPr/>
              </a:pPr>
              <a:t>‹#›</a:t>
            </a:fld>
            <a:endParaRPr lang="en-US" altLang="zh-TW"/>
          </a:p>
        </p:txBody>
      </p:sp>
    </p:spTree>
    <p:extLst>
      <p:ext uri="{BB962C8B-B14F-4D97-AF65-F5344CB8AC3E}">
        <p14:creationId xmlns:p14="http://schemas.microsoft.com/office/powerpoint/2010/main" val="3726163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52531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3773235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23030112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2582479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6867281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2274626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3264624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3721222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762390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1952962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2180685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1848486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1418669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2474"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62475"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D59E5408-C3FF-824A-8EE9-103280354009}" type="slidenum">
              <a:rPr lang="en-US"/>
              <a:pPr>
                <a:defRPr/>
              </a:pPr>
              <a:t>‹#›</a:t>
            </a:fld>
            <a:endParaRPr lang="en-US"/>
          </a:p>
        </p:txBody>
      </p:sp>
    </p:spTree>
    <p:extLst>
      <p:ext uri="{BB962C8B-B14F-4D97-AF65-F5344CB8AC3E}">
        <p14:creationId xmlns:p14="http://schemas.microsoft.com/office/powerpoint/2010/main" val="2303058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26C980-B268-8A4F-A9B4-E6E6DAA4CB7F}" type="slidenum">
              <a:rPr lang="en-US"/>
              <a:pPr>
                <a:defRPr/>
              </a:pPr>
              <a:t>‹#›</a:t>
            </a:fld>
            <a:endParaRPr lang="en-US"/>
          </a:p>
        </p:txBody>
      </p:sp>
    </p:spTree>
    <p:extLst>
      <p:ext uri="{BB962C8B-B14F-4D97-AF65-F5344CB8AC3E}">
        <p14:creationId xmlns:p14="http://schemas.microsoft.com/office/powerpoint/2010/main" val="729328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96B1BF-D09C-1B40-B6A8-E5BE5D7A8175}" type="slidenum">
              <a:rPr lang="en-US"/>
              <a:pPr>
                <a:defRPr/>
              </a:pPr>
              <a:t>‹#›</a:t>
            </a:fld>
            <a:endParaRPr lang="en-US"/>
          </a:p>
        </p:txBody>
      </p:sp>
    </p:spTree>
    <p:extLst>
      <p:ext uri="{BB962C8B-B14F-4D97-AF65-F5344CB8AC3E}">
        <p14:creationId xmlns:p14="http://schemas.microsoft.com/office/powerpoint/2010/main" val="889430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297CE57-F0D7-3C4C-987F-17DCE26DE9AE}" type="slidenum">
              <a:rPr lang="en-US"/>
              <a:pPr>
                <a:defRPr/>
              </a:pPr>
              <a:t>‹#›</a:t>
            </a:fld>
            <a:endParaRPr lang="en-US"/>
          </a:p>
        </p:txBody>
      </p:sp>
    </p:spTree>
    <p:extLst>
      <p:ext uri="{BB962C8B-B14F-4D97-AF65-F5344CB8AC3E}">
        <p14:creationId xmlns:p14="http://schemas.microsoft.com/office/powerpoint/2010/main" val="18136312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D73B491-2A49-7B43-AAE8-C820D8E6078F}" type="slidenum">
              <a:rPr lang="en-US"/>
              <a:pPr>
                <a:defRPr/>
              </a:pPr>
              <a:t>‹#›</a:t>
            </a:fld>
            <a:endParaRPr lang="en-US"/>
          </a:p>
        </p:txBody>
      </p:sp>
    </p:spTree>
    <p:extLst>
      <p:ext uri="{BB962C8B-B14F-4D97-AF65-F5344CB8AC3E}">
        <p14:creationId xmlns:p14="http://schemas.microsoft.com/office/powerpoint/2010/main" val="1360938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12F0E50-C51A-764D-A717-3AB80A82E910}" type="slidenum">
              <a:rPr lang="en-US"/>
              <a:pPr>
                <a:defRPr/>
              </a:pPr>
              <a:t>‹#›</a:t>
            </a:fld>
            <a:endParaRPr lang="en-US"/>
          </a:p>
        </p:txBody>
      </p:sp>
    </p:spTree>
    <p:extLst>
      <p:ext uri="{BB962C8B-B14F-4D97-AF65-F5344CB8AC3E}">
        <p14:creationId xmlns:p14="http://schemas.microsoft.com/office/powerpoint/2010/main" val="691082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DC9A8145-1569-3047-B84B-93746C918365}" type="slidenum">
              <a:rPr lang="en-US"/>
              <a:pPr>
                <a:defRPr/>
              </a:pPr>
              <a:t>‹#›</a:t>
            </a:fld>
            <a:endParaRPr lang="en-US"/>
          </a:p>
        </p:txBody>
      </p:sp>
    </p:spTree>
    <p:extLst>
      <p:ext uri="{BB962C8B-B14F-4D97-AF65-F5344CB8AC3E}">
        <p14:creationId xmlns:p14="http://schemas.microsoft.com/office/powerpoint/2010/main" val="26522518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B0340BC-FDED-A54F-B1C2-6291183902DB}" type="slidenum">
              <a:rPr lang="en-US"/>
              <a:pPr>
                <a:defRPr/>
              </a:pPr>
              <a:t>‹#›</a:t>
            </a:fld>
            <a:endParaRPr lang="en-US"/>
          </a:p>
        </p:txBody>
      </p:sp>
    </p:spTree>
    <p:extLst>
      <p:ext uri="{BB962C8B-B14F-4D97-AF65-F5344CB8AC3E}">
        <p14:creationId xmlns:p14="http://schemas.microsoft.com/office/powerpoint/2010/main" val="3717764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386D5B7-7012-0140-8565-4BEDE787D7F7}" type="slidenum">
              <a:rPr lang="en-US"/>
              <a:pPr>
                <a:defRPr/>
              </a:pPr>
              <a:t>‹#›</a:t>
            </a:fld>
            <a:endParaRPr lang="en-US"/>
          </a:p>
        </p:txBody>
      </p:sp>
    </p:spTree>
    <p:extLst>
      <p:ext uri="{BB962C8B-B14F-4D97-AF65-F5344CB8AC3E}">
        <p14:creationId xmlns:p14="http://schemas.microsoft.com/office/powerpoint/2010/main" val="10395459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84A7F65-11F8-9D47-B41A-9E5DBABF1C6E}" type="slidenum">
              <a:rPr lang="en-US"/>
              <a:pPr>
                <a:defRPr/>
              </a:pPr>
              <a:t>‹#›</a:t>
            </a:fld>
            <a:endParaRPr lang="en-US"/>
          </a:p>
        </p:txBody>
      </p:sp>
    </p:spTree>
    <p:extLst>
      <p:ext uri="{BB962C8B-B14F-4D97-AF65-F5344CB8AC3E}">
        <p14:creationId xmlns:p14="http://schemas.microsoft.com/office/powerpoint/2010/main" val="338253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9.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heme" Target="../theme/theme13.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10.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6.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20.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21.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6.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433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D07BF8-AFF4-0E4A-975E-91CDE72E7644}" type="slidenum">
              <a:rPr lang="en-US"/>
              <a:pPr>
                <a:defRPr/>
              </a:pPr>
              <a:t>‹#›</a:t>
            </a:fld>
            <a:endParaRPr lang="en-US"/>
          </a:p>
        </p:txBody>
      </p:sp>
      <p:grpSp>
        <p:nvGrpSpPr>
          <p:cNvPr id="114692" name="Group 4"/>
          <p:cNvGrpSpPr>
            <a:grpSpLocks/>
          </p:cNvGrpSpPr>
          <p:nvPr/>
        </p:nvGrpSpPr>
        <p:grpSpPr bwMode="auto">
          <a:xfrm>
            <a:off x="0" y="0"/>
            <a:ext cx="9140825" cy="6850063"/>
            <a:chOff x="0" y="0"/>
            <a:chExt cx="5758" cy="4315"/>
          </a:xfrm>
        </p:grpSpPr>
        <p:grpSp>
          <p:nvGrpSpPr>
            <p:cNvPr id="114696" name="Group 5"/>
            <p:cNvGrpSpPr>
              <a:grpSpLocks/>
            </p:cNvGrpSpPr>
            <p:nvPr userDrawn="1"/>
          </p:nvGrpSpPr>
          <p:grpSpPr bwMode="auto">
            <a:xfrm>
              <a:off x="1728" y="2230"/>
              <a:ext cx="4027" cy="2085"/>
              <a:chOff x="1728" y="2230"/>
              <a:chExt cx="4027" cy="2085"/>
            </a:xfrm>
          </p:grpSpPr>
          <p:sp>
            <p:nvSpPr>
              <p:cNvPr id="1434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34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34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47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34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1434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4698"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5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1435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5"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8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12698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699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699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0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70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nvGrpSpPr>
            <p:cNvPr id="127020"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D1295FA-C4FF-494D-A25E-59DEF6508D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6"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A85D3BF3-1B11-6445-ACEF-7DACD12BC8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56767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1726880894"/>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64717848"/>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95921222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7672305"/>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6435481"/>
      </p:ext>
    </p:extLst>
  </p:cSld>
  <p:clrMap bg1="dk2" tx1="lt1" bg2="dk1" tx2="lt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bwMode="auto">
          <a:xfrm>
            <a:off x="2362200" y="304800"/>
            <a:ext cx="6248400" cy="1447800"/>
          </a:xfrm>
          <a:prstGeom prst="rect">
            <a:avLst/>
          </a:prstGeom>
          <a:noFill/>
          <a:ln>
            <a:noFill/>
          </a:ln>
          <a:effectLst>
            <a:outerShdw blurRad="88900" dist="38099" dir="2700000" algn="ctr" rotWithShape="0">
              <a:srgbClr val="FFFFFF">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8627" name="Rectangle 3"/>
          <p:cNvSpPr>
            <a:spLocks noGrp="1" noChangeArrowheads="1"/>
          </p:cNvSpPr>
          <p:nvPr>
            <p:ph type="body" idx="1"/>
          </p:nvPr>
        </p:nvSpPr>
        <p:spPr bwMode="auto">
          <a:xfrm>
            <a:off x="2362200" y="1981200"/>
            <a:ext cx="6477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86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538629" name="Rectangle 5"/>
          <p:cNvSpPr>
            <a:spLocks noGrp="1" noChangeArrowheads="1"/>
          </p:cNvSpPr>
          <p:nvPr>
            <p:ph type="ftr" sz="quarter" idx="3"/>
          </p:nvPr>
        </p:nvSpPr>
        <p:spPr bwMode="auto">
          <a:xfrm>
            <a:off x="3124200" y="6248400"/>
            <a:ext cx="3200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538630"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AB4152F9-C1A3-EF4B-9C05-1BC678F265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9"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2pPr>
      <a:lvl3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3pPr>
      <a:lvl4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4pPr>
      <a:lvl5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5pPr>
      <a:lvl6pPr marL="457200" algn="r" rtl="0" fontAlgn="base">
        <a:spcBef>
          <a:spcPct val="0"/>
        </a:spcBef>
        <a:spcAft>
          <a:spcPct val="0"/>
        </a:spcAft>
        <a:defRPr sz="4400" i="1">
          <a:solidFill>
            <a:schemeClr val="tx2"/>
          </a:solidFill>
          <a:latin typeface="Times" charset="0"/>
          <a:ea typeface="MS Pゴシック" charset="0"/>
          <a:cs typeface="MS Pゴシック" charset="0"/>
        </a:defRPr>
      </a:lvl6pPr>
      <a:lvl7pPr marL="914400" algn="r" rtl="0" fontAlgn="base">
        <a:spcBef>
          <a:spcPct val="0"/>
        </a:spcBef>
        <a:spcAft>
          <a:spcPct val="0"/>
        </a:spcAft>
        <a:defRPr sz="4400" i="1">
          <a:solidFill>
            <a:schemeClr val="tx2"/>
          </a:solidFill>
          <a:latin typeface="Times" charset="0"/>
          <a:ea typeface="MS Pゴシック" charset="0"/>
          <a:cs typeface="MS Pゴシック" charset="0"/>
        </a:defRPr>
      </a:lvl7pPr>
      <a:lvl8pPr marL="1371600" algn="r" rtl="0" fontAlgn="base">
        <a:spcBef>
          <a:spcPct val="0"/>
        </a:spcBef>
        <a:spcAft>
          <a:spcPct val="0"/>
        </a:spcAft>
        <a:defRPr sz="4400" i="1">
          <a:solidFill>
            <a:schemeClr val="tx2"/>
          </a:solidFill>
          <a:latin typeface="Times" charset="0"/>
          <a:ea typeface="MS Pゴシック" charset="0"/>
          <a:cs typeface="MS Pゴシック" charset="0"/>
        </a:defRPr>
      </a:lvl8pPr>
      <a:lvl9pPr marL="1828800" algn="r" rtl="0" fontAlgn="base">
        <a:spcBef>
          <a:spcPct val="0"/>
        </a:spcBef>
        <a:spcAft>
          <a:spcPct val="0"/>
        </a:spcAft>
        <a:defRPr sz="4400" i="1">
          <a:solidFill>
            <a:schemeClr val="tx2"/>
          </a:solidFill>
          <a:latin typeface="Times"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65493007"/>
      </p:ext>
    </p:extLst>
  </p:cSld>
  <p:clrMap bg1="dk2" tx1="lt1" bg2="dk1" tx2="lt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2400">
                <a:solidFill>
                  <a:srgbClr val="FFFFCC"/>
                </a:solidFill>
              </a:endParaRPr>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400">
                <a:solidFill>
                  <a:srgbClr val="FFFFCC"/>
                </a:solidFill>
              </a:endParaRPr>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309095365"/>
      </p:ext>
    </p:extLst>
  </p:cSld>
  <p:clrMap bg1="dk2" tx1="lt1" bg2="dk1" tx2="lt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366749"/>
      </p:ext>
    </p:extLst>
  </p:cSld>
  <p:clrMap bg1="dk2" tx1="lt1" bg2="dk1" tx2="lt2" accent1="accent1" accent2="accent2" accent3="accent3" accent4="accent4" accent5="accent5" accent6="accent6" hlink="hlink" folHlink="folHlink"/>
  <p:sldLayoutIdLst>
    <p:sldLayoutId id="21474845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61918032"/>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8146" name="Rectangle 1026"/>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1027"/>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1028"/>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518149" name="Rectangle 1029"/>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518150" name="Rectangle 1030"/>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45307B3A-E2CB-8547-8C9D-B6F9571ACF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12700"/>
            <a:ext cx="9156700" cy="6870700"/>
            <a:chOff x="0" y="-8"/>
            <a:chExt cx="5768" cy="4328"/>
          </a:xfrm>
        </p:grpSpPr>
        <p:sp>
          <p:nvSpPr>
            <p:cNvPr id="470019" name="Rectangle 1027"/>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0" name="Rectangle 1028"/>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1"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2"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3"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70024"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5"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6"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7"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8"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29"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0"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1"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2"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3"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4"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5"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6"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470037"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pic>
          <p:nvPicPr>
            <p:cNvPr id="38939" name="Picture 1046"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0039" name="Rectangle 104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0040" name="Rectangle 104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41" name="Rectangle 104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470042" name="Rectangle 105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470043" name="Rectangle 105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9E7B2D81-C3A7-B241-B1FC-A86942EB6F0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0"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51203"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endParaRPr lang="en-US"/>
          </a:p>
        </p:txBody>
      </p:sp>
      <p:sp>
        <p:nvSpPr>
          <p:cNvPr id="51204"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05"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06"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07"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08"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09"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51210"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EF0EFF4-BF10-E947-A781-42E7580A24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1"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0" y="0"/>
            <a:ext cx="7242175" cy="1981200"/>
            <a:chOff x="0" y="0"/>
            <a:chExt cx="4562" cy="1248"/>
          </a:xfrm>
        </p:grpSpPr>
        <p:sp>
          <p:nvSpPr>
            <p:cNvPr id="346115"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346117"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346120"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346121"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A7C6020D-53F5-2E49-ABA9-9ED2420A42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2"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oup 2"/>
          <p:cNvGrpSpPr>
            <a:grpSpLocks/>
          </p:cNvGrpSpPr>
          <p:nvPr/>
        </p:nvGrpSpPr>
        <p:grpSpPr bwMode="auto">
          <a:xfrm>
            <a:off x="457200" y="992188"/>
            <a:ext cx="8153400" cy="1600200"/>
            <a:chOff x="288" y="625"/>
            <a:chExt cx="5136" cy="1008"/>
          </a:xfrm>
        </p:grpSpPr>
        <p:sp>
          <p:nvSpPr>
            <p:cNvPr id="33485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3485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33485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3485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a:ea typeface="+mn-ea"/>
                <a:cs typeface="+mn-cs"/>
              </a:defRPr>
            </a:lvl1pPr>
          </a:lstStyle>
          <a:p>
            <a:pPr>
              <a:defRPr/>
            </a:pPr>
            <a:endParaRPr lang="en-US" altLang="zh-TW"/>
          </a:p>
        </p:txBody>
      </p:sp>
      <p:sp>
        <p:nvSpPr>
          <p:cNvPr id="33485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a:ea typeface="+mn-ea"/>
                <a:cs typeface="+mn-cs"/>
              </a:defRPr>
            </a:lvl1pPr>
          </a:lstStyle>
          <a:p>
            <a:pPr>
              <a:defRPr/>
            </a:pPr>
            <a:endParaRPr lang="en-US" altLang="zh-TW"/>
          </a:p>
        </p:txBody>
      </p:sp>
      <p:sp>
        <p:nvSpPr>
          <p:cNvPr id="33485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mn-ea"/>
                <a:cs typeface="+mn-cs"/>
              </a:defRPr>
            </a:lvl1pPr>
          </a:lstStyle>
          <a:p>
            <a:pPr>
              <a:defRPr/>
            </a:pPr>
            <a:fld id="{B2D679A5-BA01-A74D-8D6F-55771E293FDA}"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4393"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5pPr>
      <a:lvl6pPr marL="457200" algn="r" rtl="0" fontAlgn="base">
        <a:spcBef>
          <a:spcPct val="0"/>
        </a:spcBef>
        <a:spcAft>
          <a:spcPct val="0"/>
        </a:spcAft>
        <a:defRPr sz="4400" i="1">
          <a:solidFill>
            <a:schemeClr val="tx2"/>
          </a:solidFill>
          <a:latin typeface="Times New Roman" charset="0"/>
          <a:ea typeface="新細明體" charset="0"/>
          <a:cs typeface="新細明體" charset="0"/>
        </a:defRPr>
      </a:lvl6pPr>
      <a:lvl7pPr marL="914400" algn="r" rtl="0" fontAlgn="base">
        <a:spcBef>
          <a:spcPct val="0"/>
        </a:spcBef>
        <a:spcAft>
          <a:spcPct val="0"/>
        </a:spcAft>
        <a:defRPr sz="4400" i="1">
          <a:solidFill>
            <a:schemeClr val="tx2"/>
          </a:solidFill>
          <a:latin typeface="Times New Roman" charset="0"/>
          <a:ea typeface="新細明體" charset="0"/>
          <a:cs typeface="新細明體" charset="0"/>
        </a:defRPr>
      </a:lvl7pPr>
      <a:lvl8pPr marL="1371600" algn="r" rtl="0" fontAlgn="base">
        <a:spcBef>
          <a:spcPct val="0"/>
        </a:spcBef>
        <a:spcAft>
          <a:spcPct val="0"/>
        </a:spcAft>
        <a:defRPr sz="4400" i="1">
          <a:solidFill>
            <a:schemeClr val="tx2"/>
          </a:solidFill>
          <a:latin typeface="Times New Roman" charset="0"/>
          <a:ea typeface="新細明體" charset="0"/>
          <a:cs typeface="新細明體" charset="0"/>
        </a:defRPr>
      </a:lvl8pPr>
      <a:lvl9pPr marL="1828800" algn="r" rtl="0" fontAlgn="base">
        <a:spcBef>
          <a:spcPct val="0"/>
        </a:spcBef>
        <a:spcAft>
          <a:spcPct val="0"/>
        </a:spcAft>
        <a:defRPr sz="4400" i="1">
          <a:solidFill>
            <a:schemeClr val="tx2"/>
          </a:solidFill>
          <a:latin typeface="Times New Roman" charset="0"/>
          <a:ea typeface="新細明體"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3902075"/>
            <a:ext cx="3400425" cy="2949575"/>
            <a:chOff x="0" y="2458"/>
            <a:chExt cx="2142" cy="1858"/>
          </a:xfrm>
        </p:grpSpPr>
        <p:sp>
          <p:nvSpPr>
            <p:cNvPr id="614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145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45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5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6145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6145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78D2118C-38BC-9145-BF7F-4F28CFFA0A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4"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13.xml"/><Relationship Id="rId6" Type="http://schemas.openxmlformats.org/officeDocument/2006/relationships/image" Target="../media/image15.jpeg"/><Relationship Id="rId11" Type="http://schemas.openxmlformats.org/officeDocument/2006/relationships/image" Target="../media/image20.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jpeg"/><Relationship Id="rId9" Type="http://schemas.openxmlformats.org/officeDocument/2006/relationships/image" Target="../media/image18.gi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24.xm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2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8.xml"/><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35.xml"/><Relationship Id="rId1" Type="http://schemas.openxmlformats.org/officeDocument/2006/relationships/slideLayout" Target="../slideLayouts/slideLayout13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24.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34.xml"/><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28.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20.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39.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39.xml"/><Relationship Id="rId4" Type="http://schemas.openxmlformats.org/officeDocument/2006/relationships/hyperlink" Target="http://www.pauljab.net/temple/TemplePictures.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220.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23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2.xml"/><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136.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2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1.xml"/><Relationship Id="rId1" Type="http://schemas.openxmlformats.org/officeDocument/2006/relationships/slideLayout" Target="../slideLayouts/slideLayout245.xml"/><Relationship Id="rId4" Type="http://schemas.openxmlformats.org/officeDocument/2006/relationships/image" Target="../media/image99.emf"/></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9.xml"/><Relationship Id="rId1" Type="http://schemas.openxmlformats.org/officeDocument/2006/relationships/themeOverride" Target="../theme/themeOverride1.xml"/><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163.xml"/><Relationship Id="rId5" Type="http://schemas.openxmlformats.org/officeDocument/2006/relationships/image" Target="../media/image104.jpe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0.xml"/><Relationship Id="rId1" Type="http://schemas.openxmlformats.org/officeDocument/2006/relationships/themeOverride" Target="../theme/themeOverride2.xml"/><Relationship Id="rId4" Type="http://schemas.openxmlformats.org/officeDocument/2006/relationships/image" Target="../media/image105.jpeg"/></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256.xml"/><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Path of Christ 038"/>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Rectangle 3"/>
          <p:cNvSpPr>
            <a:spLocks noGrp="1" noChangeArrowheads="1"/>
          </p:cNvSpPr>
          <p:nvPr>
            <p:ph type="title" idx="4294967295"/>
          </p:nvPr>
        </p:nvSpPr>
        <p:spPr>
          <a:xfrm>
            <a:off x="-36512" y="0"/>
            <a:ext cx="9144000" cy="1219200"/>
          </a:xfrm>
        </p:spPr>
        <p:txBody>
          <a:bodyPr/>
          <a:lstStyle/>
          <a:p>
            <a:pPr eaLnBrk="1" hangingPunct="1"/>
            <a:r>
              <a:rPr lang="en-US" sz="4800" b="1" dirty="0">
                <a:solidFill>
                  <a:schemeClr val="bg1"/>
                </a:solidFill>
                <a:latin typeface="Arial" charset="0"/>
                <a:ea typeface="ＭＳ Ｐゴシック" charset="0"/>
                <a:cs typeface="ＭＳ Ｐゴシック" charset="0"/>
              </a:rPr>
              <a:t>Present &amp; Future Geography</a:t>
            </a:r>
            <a:endParaRPr lang="en-US" b="1" dirty="0">
              <a:solidFill>
                <a:schemeClr val="bg1"/>
              </a:solidFill>
              <a:latin typeface="Arial" charset="0"/>
              <a:ea typeface="ＭＳ Ｐゴシック" charset="0"/>
              <a:cs typeface="ＭＳ Ｐゴシック" charset="0"/>
            </a:endParaRPr>
          </a:p>
        </p:txBody>
      </p:sp>
      <p:sp>
        <p:nvSpPr>
          <p:cNvPr id="79876" name="Rectangle 4"/>
          <p:cNvSpPr>
            <a:spLocks noChangeArrowheads="1"/>
          </p:cNvSpPr>
          <p:nvPr/>
        </p:nvSpPr>
        <p:spPr bwMode="auto">
          <a:xfrm>
            <a:off x="2483768" y="3789040"/>
            <a:ext cx="5898232" cy="2209800"/>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685800" indent="-685800" eaLnBrk="1" hangingPunct="1">
              <a:buFont typeface="Arial" panose="020B0604020202020204" pitchFamily="34" charset="0"/>
              <a:buChar char="•"/>
              <a:defRPr/>
            </a:pPr>
            <a:r>
              <a:rPr lang="en-US" sz="4800" b="1" dirty="0">
                <a:solidFill>
                  <a:schemeClr val="bg1"/>
                </a:solidFill>
              </a:rPr>
              <a:t>Jerusalem</a:t>
            </a:r>
          </a:p>
          <a:p>
            <a:pPr marL="685800" indent="-685800" eaLnBrk="1" hangingPunct="1">
              <a:buFont typeface="Arial" panose="020B0604020202020204" pitchFamily="34" charset="0"/>
              <a:buChar char="•"/>
              <a:defRPr/>
            </a:pPr>
            <a:r>
              <a:rPr lang="en-US" sz="4800" b="1" dirty="0">
                <a:solidFill>
                  <a:schemeClr val="bg1"/>
                </a:solidFill>
              </a:rPr>
              <a:t>Israel</a:t>
            </a:r>
          </a:p>
          <a:p>
            <a:pPr marL="685800" indent="-685800" eaLnBrk="1" hangingPunct="1">
              <a:buFont typeface="Arial" panose="020B0604020202020204" pitchFamily="34" charset="0"/>
              <a:buChar char="•"/>
              <a:defRPr/>
            </a:pPr>
            <a:r>
              <a:rPr lang="en-US" sz="4800" b="1" dirty="0">
                <a:solidFill>
                  <a:schemeClr val="bg1"/>
                </a:solidFill>
              </a:rPr>
              <a:t>The World</a:t>
            </a:r>
          </a:p>
        </p:txBody>
      </p:sp>
      <p:sp>
        <p:nvSpPr>
          <p:cNvPr id="7" name="Rectangle 6">
            <a:extLst>
              <a:ext uri="{FF2B5EF4-FFF2-40B4-BE49-F238E27FC236}">
                <a16:creationId xmlns:a16="http://schemas.microsoft.com/office/drawing/2014/main" id="{162C758E-310B-451A-3FA4-512BA140F1F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380959" name="Rectangle 31"/>
          <p:cNvSpPr>
            <a:spLocks noGrp="1" noChangeArrowheads="1"/>
          </p:cNvSpPr>
          <p:nvPr>
            <p:ph type="title" idx="4294967295"/>
          </p:nvPr>
        </p:nvSpPr>
        <p:spPr/>
        <p:txBody>
          <a:bodyPr/>
          <a:lstStyle/>
          <a:p>
            <a:pPr eaLnBrk="1" hangingPunct="1">
              <a:defRPr/>
            </a:pPr>
            <a:r>
              <a:rPr lang="en-US">
                <a:cs typeface="+mj-cs"/>
              </a:rPr>
              <a:t>Last Six Tribes</a:t>
            </a:r>
          </a:p>
        </p:txBody>
      </p:sp>
      <p:pic>
        <p:nvPicPr>
          <p:cNvPr id="185347"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09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0932" name="Text Box 4"/>
          <p:cNvSpPr txBox="1">
            <a:spLocks noChangeArrowheads="1"/>
          </p:cNvSpPr>
          <p:nvPr/>
        </p:nvSpPr>
        <p:spPr bwMode="auto">
          <a:xfrm>
            <a:off x="409575" y="3886200"/>
            <a:ext cx="2667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Dan</a:t>
            </a:r>
          </a:p>
        </p:txBody>
      </p:sp>
      <p:sp>
        <p:nvSpPr>
          <p:cNvPr id="380933" name="Text Box 5"/>
          <p:cNvSpPr txBox="1">
            <a:spLocks noChangeArrowheads="1"/>
          </p:cNvSpPr>
          <p:nvPr/>
        </p:nvSpPr>
        <p:spPr bwMode="auto">
          <a:xfrm>
            <a:off x="866775" y="5486400"/>
            <a:ext cx="1600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Simeon</a:t>
            </a:r>
          </a:p>
        </p:txBody>
      </p:sp>
      <p:sp>
        <p:nvSpPr>
          <p:cNvPr id="380934" name="Text Box 6"/>
          <p:cNvSpPr txBox="1">
            <a:spLocks noChangeArrowheads="1"/>
          </p:cNvSpPr>
          <p:nvPr/>
        </p:nvSpPr>
        <p:spPr bwMode="auto">
          <a:xfrm>
            <a:off x="2667000" y="4602163"/>
            <a:ext cx="16002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Reuben</a:t>
            </a:r>
          </a:p>
        </p:txBody>
      </p:sp>
      <p:sp>
        <p:nvSpPr>
          <p:cNvPr id="380935" name="Text Box 7"/>
          <p:cNvSpPr txBox="1">
            <a:spLocks noChangeArrowheads="1"/>
          </p:cNvSpPr>
          <p:nvPr/>
        </p:nvSpPr>
        <p:spPr bwMode="auto">
          <a:xfrm>
            <a:off x="2847975" y="3459163"/>
            <a:ext cx="1114425"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Gad</a:t>
            </a:r>
          </a:p>
        </p:txBody>
      </p:sp>
      <p:sp>
        <p:nvSpPr>
          <p:cNvPr id="380936" name="Text Box 8"/>
          <p:cNvSpPr txBox="1">
            <a:spLocks noChangeArrowheads="1"/>
          </p:cNvSpPr>
          <p:nvPr/>
        </p:nvSpPr>
        <p:spPr bwMode="auto">
          <a:xfrm rot="-4167749">
            <a:off x="2032794" y="1335881"/>
            <a:ext cx="2667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Manasseh</a:t>
            </a:r>
          </a:p>
        </p:txBody>
      </p:sp>
      <p:sp>
        <p:nvSpPr>
          <p:cNvPr id="380937" name="Text Box 9"/>
          <p:cNvSpPr txBox="1">
            <a:spLocks noChangeArrowheads="1"/>
          </p:cNvSpPr>
          <p:nvPr/>
        </p:nvSpPr>
        <p:spPr bwMode="auto">
          <a:xfrm>
            <a:off x="485775" y="2787650"/>
            <a:ext cx="2667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Manasseh</a:t>
            </a:r>
          </a:p>
        </p:txBody>
      </p:sp>
      <p:sp>
        <p:nvSpPr>
          <p:cNvPr id="380938" name="Line 10"/>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39" name="Text Box 11"/>
          <p:cNvSpPr txBox="1">
            <a:spLocks noChangeArrowheads="1"/>
          </p:cNvSpPr>
          <p:nvPr/>
        </p:nvSpPr>
        <p:spPr bwMode="auto">
          <a:xfrm rot="-4409406">
            <a:off x="1412081" y="327819"/>
            <a:ext cx="2667001"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Naphtali</a:t>
            </a:r>
          </a:p>
        </p:txBody>
      </p:sp>
      <p:sp>
        <p:nvSpPr>
          <p:cNvPr id="380940" name="Text Box 12"/>
          <p:cNvSpPr txBox="1">
            <a:spLocks noChangeArrowheads="1"/>
          </p:cNvSpPr>
          <p:nvPr/>
        </p:nvSpPr>
        <p:spPr bwMode="auto">
          <a:xfrm rot="-4241714">
            <a:off x="1015207" y="491331"/>
            <a:ext cx="26670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Asher</a:t>
            </a:r>
          </a:p>
        </p:txBody>
      </p:sp>
      <p:sp>
        <p:nvSpPr>
          <p:cNvPr id="380941" name="Line 13"/>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2" name="Line 14"/>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3" name="Text Box 15"/>
          <p:cNvSpPr txBox="1">
            <a:spLocks noChangeArrowheads="1"/>
          </p:cNvSpPr>
          <p:nvPr/>
        </p:nvSpPr>
        <p:spPr bwMode="auto">
          <a:xfrm>
            <a:off x="1781175" y="4144963"/>
            <a:ext cx="10668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Levi</a:t>
            </a:r>
          </a:p>
        </p:txBody>
      </p:sp>
      <p:sp>
        <p:nvSpPr>
          <p:cNvPr id="380944" name="Line 16"/>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5" name="Line 17"/>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6" name="Line 18"/>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7" name="Line 19"/>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8" name="Line 20"/>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49" name="Text Box 21"/>
          <p:cNvSpPr txBox="1">
            <a:spLocks noChangeArrowheads="1"/>
          </p:cNvSpPr>
          <p:nvPr/>
        </p:nvSpPr>
        <p:spPr bwMode="auto">
          <a:xfrm>
            <a:off x="752475" y="3429000"/>
            <a:ext cx="2667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Ephraim</a:t>
            </a:r>
          </a:p>
        </p:txBody>
      </p:sp>
      <p:sp>
        <p:nvSpPr>
          <p:cNvPr id="380950" name="Line 22"/>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51" name="Line 23"/>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52" name="Line 24"/>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53" name="Line 25"/>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54" name="Line 26"/>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80955" name="Text Box 27"/>
          <p:cNvSpPr txBox="1">
            <a:spLocks noChangeArrowheads="1"/>
          </p:cNvSpPr>
          <p:nvPr/>
        </p:nvSpPr>
        <p:spPr bwMode="auto">
          <a:xfrm>
            <a:off x="900113" y="4732338"/>
            <a:ext cx="13335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Judah</a:t>
            </a:r>
          </a:p>
        </p:txBody>
      </p:sp>
      <p:sp>
        <p:nvSpPr>
          <p:cNvPr id="380956" name="Text Box 28"/>
          <p:cNvSpPr txBox="1">
            <a:spLocks noChangeArrowheads="1"/>
          </p:cNvSpPr>
          <p:nvPr/>
        </p:nvSpPr>
        <p:spPr bwMode="auto">
          <a:xfrm>
            <a:off x="-47625" y="4267200"/>
            <a:ext cx="1981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Benjamin</a:t>
            </a:r>
          </a:p>
        </p:txBody>
      </p:sp>
      <p:sp>
        <p:nvSpPr>
          <p:cNvPr id="380957" name="Text Box 29"/>
          <p:cNvSpPr txBox="1">
            <a:spLocks noChangeArrowheads="1"/>
          </p:cNvSpPr>
          <p:nvPr/>
        </p:nvSpPr>
        <p:spPr bwMode="auto">
          <a:xfrm>
            <a:off x="-47625" y="1752600"/>
            <a:ext cx="1828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Zebulun</a:t>
            </a:r>
          </a:p>
        </p:txBody>
      </p:sp>
      <p:sp>
        <p:nvSpPr>
          <p:cNvPr id="380958" name="Text Box 30"/>
          <p:cNvSpPr txBox="1">
            <a:spLocks noChangeArrowheads="1"/>
          </p:cNvSpPr>
          <p:nvPr/>
        </p:nvSpPr>
        <p:spPr bwMode="auto">
          <a:xfrm>
            <a:off x="104775" y="2286000"/>
            <a:ext cx="1676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Issachar</a:t>
            </a:r>
          </a:p>
        </p:txBody>
      </p:sp>
      <p:sp>
        <p:nvSpPr>
          <p:cNvPr id="380960" name="Text Box 32"/>
          <p:cNvSpPr txBox="1">
            <a:spLocks noChangeArrowheads="1"/>
          </p:cNvSpPr>
          <p:nvPr/>
        </p:nvSpPr>
        <p:spPr bwMode="auto">
          <a:xfrm>
            <a:off x="8302625" y="0"/>
            <a:ext cx="838200" cy="519113"/>
          </a:xfrm>
          <a:prstGeom prst="rect">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FFFFFF"/>
                  </a:outerShdw>
                </a:effectLst>
                <a:latin typeface="Times New Roman" charset="0"/>
              </a:rPr>
              <a:t>37</a:t>
            </a:r>
            <a:endParaRPr lang="en-US" sz="2800">
              <a:effectLst>
                <a:outerShdw blurRad="38100" dist="38100" dir="2700000" algn="tl">
                  <a:srgbClr val="FFFFFF"/>
                </a:outerShdw>
              </a:effectLst>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dissolve">
                                      <p:cBhvr>
                                        <p:cTn id="7" dur="500"/>
                                        <p:tgtEl>
                                          <p:spTgt spid="380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0935"/>
                                        </p:tgtEl>
                                        <p:attrNameLst>
                                          <p:attrName>style.visibility</p:attrName>
                                        </p:attrNameLst>
                                      </p:cBhvr>
                                      <p:to>
                                        <p:strVal val="visible"/>
                                      </p:to>
                                    </p:set>
                                    <p:animEffect transition="in" filter="dissolve">
                                      <p:cBhvr>
                                        <p:cTn id="12" dur="500"/>
                                        <p:tgtEl>
                                          <p:spTgt spid="3809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0940"/>
                                        </p:tgtEl>
                                        <p:attrNameLst>
                                          <p:attrName>style.visibility</p:attrName>
                                        </p:attrNameLst>
                                      </p:cBhvr>
                                      <p:to>
                                        <p:strVal val="visible"/>
                                      </p:to>
                                    </p:set>
                                    <p:animEffect transition="in" filter="dissolve">
                                      <p:cBhvr>
                                        <p:cTn id="17" dur="500"/>
                                        <p:tgtEl>
                                          <p:spTgt spid="380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0939"/>
                                        </p:tgtEl>
                                        <p:attrNameLst>
                                          <p:attrName>style.visibility</p:attrName>
                                        </p:attrNameLst>
                                      </p:cBhvr>
                                      <p:to>
                                        <p:strVal val="visible"/>
                                      </p:to>
                                    </p:set>
                                    <p:animEffect transition="in" filter="dissolve">
                                      <p:cBhvr>
                                        <p:cTn id="22" dur="500"/>
                                        <p:tgtEl>
                                          <p:spTgt spid="3809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0936"/>
                                        </p:tgtEl>
                                        <p:attrNameLst>
                                          <p:attrName>style.visibility</p:attrName>
                                        </p:attrNameLst>
                                      </p:cBhvr>
                                      <p:to>
                                        <p:strVal val="visible"/>
                                      </p:to>
                                    </p:set>
                                    <p:animEffect transition="in" filter="dissolve">
                                      <p:cBhvr>
                                        <p:cTn id="27" dur="500"/>
                                        <p:tgtEl>
                                          <p:spTgt spid="38093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80937"/>
                                        </p:tgtEl>
                                        <p:attrNameLst>
                                          <p:attrName>style.visibility</p:attrName>
                                        </p:attrNameLst>
                                      </p:cBhvr>
                                      <p:to>
                                        <p:strVal val="visible"/>
                                      </p:to>
                                    </p:set>
                                    <p:animEffect transition="in" filter="dissolve">
                                      <p:cBhvr>
                                        <p:cTn id="30" dur="500"/>
                                        <p:tgtEl>
                                          <p:spTgt spid="3809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80949"/>
                                        </p:tgtEl>
                                        <p:attrNameLst>
                                          <p:attrName>style.visibility</p:attrName>
                                        </p:attrNameLst>
                                      </p:cBhvr>
                                      <p:to>
                                        <p:strVal val="visible"/>
                                      </p:to>
                                    </p:set>
                                    <p:animEffect transition="in" filter="dissolve">
                                      <p:cBhvr>
                                        <p:cTn id="35" dur="500"/>
                                        <p:tgtEl>
                                          <p:spTgt spid="3809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80956"/>
                                        </p:tgtEl>
                                        <p:attrNameLst>
                                          <p:attrName>style.visibility</p:attrName>
                                        </p:attrNameLst>
                                      </p:cBhvr>
                                      <p:to>
                                        <p:strVal val="visible"/>
                                      </p:to>
                                    </p:set>
                                    <p:animEffect transition="in" filter="dissolve">
                                      <p:cBhvr>
                                        <p:cTn id="40" dur="500"/>
                                        <p:tgtEl>
                                          <p:spTgt spid="380956"/>
                                        </p:tgtEl>
                                      </p:cBhvr>
                                    </p:animEffect>
                                  </p:childTnLst>
                                </p:cTn>
                              </p:par>
                              <p:par>
                                <p:cTn id="41" presetID="1" presetClass="entr" presetSubtype="0" fill="hold" nodeType="withEffect">
                                  <p:stCondLst>
                                    <p:cond delay="0"/>
                                  </p:stCondLst>
                                  <p:childTnLst>
                                    <p:set>
                                      <p:cBhvr>
                                        <p:cTn id="42" dur="1" fill="hold">
                                          <p:stCondLst>
                                            <p:cond delay="0"/>
                                          </p:stCondLst>
                                        </p:cTn>
                                        <p:tgtEl>
                                          <p:spTgt spid="380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autoUpdateAnimBg="0"/>
      <p:bldP spid="380935" grpId="0"/>
      <p:bldP spid="380936" grpId="0"/>
      <p:bldP spid="380937" grpId="0"/>
      <p:bldP spid="380939" grpId="0" autoUpdateAnimBg="0"/>
      <p:bldP spid="380940" grpId="0" autoUpdateAnimBg="0"/>
      <p:bldP spid="380949" grpId="0"/>
      <p:bldP spid="38095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3034" name="Group 58"/>
          <p:cNvGrpSpPr>
            <a:grpSpLocks/>
          </p:cNvGrpSpPr>
          <p:nvPr/>
        </p:nvGrpSpPr>
        <p:grpSpPr bwMode="auto">
          <a:xfrm>
            <a:off x="4568825" y="0"/>
            <a:ext cx="4575175" cy="6934200"/>
            <a:chOff x="2878" y="0"/>
            <a:chExt cx="2882" cy="4368"/>
          </a:xfrm>
        </p:grpSpPr>
        <p:pic>
          <p:nvPicPr>
            <p:cNvPr id="187399" name="Picture 41"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3018" name="Rectangle 42"/>
            <p:cNvSpPr>
              <a:spLocks noChangeArrowheads="1"/>
            </p:cNvSpPr>
            <p:nvPr/>
          </p:nvSpPr>
          <p:spPr bwMode="auto">
            <a:xfrm>
              <a:off x="2926" y="576"/>
              <a:ext cx="1394" cy="1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a:solidFill>
                    <a:schemeClr val="bg2"/>
                  </a:solidFill>
                  <a:latin typeface="Arial Black" charset="0"/>
                </a:rPr>
                <a:t>Millennial Israel</a:t>
              </a:r>
              <a:br>
                <a:rPr lang="en-US" sz="2800">
                  <a:solidFill>
                    <a:schemeClr val="bg2"/>
                  </a:solidFill>
                  <a:latin typeface="Arial Black" charset="0"/>
                </a:rPr>
              </a:br>
              <a:r>
                <a:rPr lang="en-US" sz="2800">
                  <a:solidFill>
                    <a:schemeClr val="bg2"/>
                  </a:solidFill>
                  <a:latin typeface="Arial Black" charset="0"/>
                </a:rPr>
                <a:t>(Ezek. 47-48)</a:t>
              </a:r>
            </a:p>
          </p:txBody>
        </p:sp>
        <p:sp>
          <p:nvSpPr>
            <p:cNvPr id="187401" name="Text Box 4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Dan</a:t>
              </a:r>
            </a:p>
          </p:txBody>
        </p:sp>
        <p:sp>
          <p:nvSpPr>
            <p:cNvPr id="187402" name="Text Box 4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Asher</a:t>
              </a:r>
            </a:p>
          </p:txBody>
        </p:sp>
        <p:sp>
          <p:nvSpPr>
            <p:cNvPr id="187403" name="Text Box 4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Naphtali</a:t>
              </a:r>
            </a:p>
          </p:txBody>
        </p:sp>
        <p:sp>
          <p:nvSpPr>
            <p:cNvPr id="187404" name="Text Box 4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Manasseh</a:t>
              </a:r>
            </a:p>
          </p:txBody>
        </p:sp>
        <p:sp>
          <p:nvSpPr>
            <p:cNvPr id="187405" name="Text Box 4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Ephraim</a:t>
              </a:r>
            </a:p>
          </p:txBody>
        </p:sp>
        <p:sp>
          <p:nvSpPr>
            <p:cNvPr id="187406" name="Text Box 5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Reuben</a:t>
              </a:r>
            </a:p>
          </p:txBody>
        </p:sp>
        <p:sp>
          <p:nvSpPr>
            <p:cNvPr id="187407" name="Text Box 5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Judah</a:t>
              </a:r>
            </a:p>
          </p:txBody>
        </p:sp>
        <p:sp>
          <p:nvSpPr>
            <p:cNvPr id="187408" name="Text Box 5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chemeClr val="bg2"/>
                  </a:solidFill>
                </a:rPr>
                <a:t>Leaders &amp; Temple</a:t>
              </a:r>
            </a:p>
          </p:txBody>
        </p:sp>
        <p:sp>
          <p:nvSpPr>
            <p:cNvPr id="187409" name="Text Box 5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Benjamin</a:t>
              </a:r>
            </a:p>
          </p:txBody>
        </p:sp>
        <p:sp>
          <p:nvSpPr>
            <p:cNvPr id="187410" name="Text Box 5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Simeon</a:t>
              </a:r>
            </a:p>
          </p:txBody>
        </p:sp>
        <p:sp>
          <p:nvSpPr>
            <p:cNvPr id="187411" name="Text Box 5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Issachar</a:t>
              </a:r>
            </a:p>
          </p:txBody>
        </p:sp>
        <p:sp>
          <p:nvSpPr>
            <p:cNvPr id="187412" name="Text Box 5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Zebulun</a:t>
              </a:r>
            </a:p>
          </p:txBody>
        </p:sp>
        <p:sp>
          <p:nvSpPr>
            <p:cNvPr id="187413" name="Text Box 5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Gad</a:t>
              </a:r>
            </a:p>
          </p:txBody>
        </p:sp>
      </p:grpSp>
      <p:pic>
        <p:nvPicPr>
          <p:cNvPr id="382978"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miter lim="800000"/>
            <a:headEnd/>
            <a:tailEnd/>
          </a:ln>
        </p:spPr>
      </p:pic>
      <p:sp>
        <p:nvSpPr>
          <p:cNvPr id="383016" name="Rectangle 40"/>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miter lim="800000"/>
            <a:headEnd/>
            <a:tailEnd/>
          </a:ln>
        </p:spPr>
        <p:txBody>
          <a:bodyPr/>
          <a:lstStyle/>
          <a:p>
            <a:pPr eaLnBrk="1" hangingPunct="1">
              <a:defRPr/>
            </a:pPr>
            <a:r>
              <a:rPr lang="en-US">
                <a:cs typeface="+mj-cs"/>
              </a:rPr>
              <a:t>Tribal Redistribution</a:t>
            </a:r>
          </a:p>
        </p:txBody>
      </p:sp>
      <p:sp>
        <p:nvSpPr>
          <p:cNvPr id="383019" name="Rectangle 43"/>
          <p:cNvSpPr>
            <a:spLocks noChangeArrowheads="1"/>
          </p:cNvSpPr>
          <p:nvPr/>
        </p:nvSpPr>
        <p:spPr bwMode="auto">
          <a:xfrm>
            <a:off x="-76200" y="838200"/>
            <a:ext cx="20574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a:solidFill>
                  <a:schemeClr val="bg2"/>
                </a:solidFill>
                <a:latin typeface="Arial Black" charset="0"/>
              </a:rPr>
              <a:t>After Conquest</a:t>
            </a:r>
            <a:br>
              <a:rPr lang="en-US" sz="2800">
                <a:solidFill>
                  <a:schemeClr val="bg2"/>
                </a:solidFill>
                <a:latin typeface="Arial Black" charset="0"/>
              </a:rPr>
            </a:br>
            <a:r>
              <a:rPr lang="en-US" sz="2800">
                <a:solidFill>
                  <a:schemeClr val="bg2"/>
                </a:solidFill>
                <a:latin typeface="Arial Black" charset="0"/>
              </a:rPr>
              <a:t>(Josh. 13)</a:t>
            </a:r>
          </a:p>
        </p:txBody>
      </p:sp>
      <p:sp>
        <p:nvSpPr>
          <p:cNvPr id="187398" name="Text Box 44"/>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2"/>
                </a:solidFill>
              </a:rPr>
              <a:t>210</a:t>
            </a:r>
          </a:p>
          <a:p>
            <a:pPr algn="ctr"/>
            <a:r>
              <a:rPr lang="en-US" b="1">
                <a:solidFill>
                  <a:schemeClr val="bg2"/>
                </a:solidFill>
              </a:rPr>
              <a:t>211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3034"/>
                                        </p:tgtEl>
                                        <p:attrNameLst>
                                          <p:attrName>style.visibility</p:attrName>
                                        </p:attrNameLst>
                                      </p:cBhvr>
                                      <p:to>
                                        <p:strVal val="visible"/>
                                      </p:to>
                                    </p:set>
                                    <p:animEffect transition="in" filter="wipe(down)">
                                      <p:cBhvr>
                                        <p:cTn id="7" dur="3000"/>
                                        <p:tgtEl>
                                          <p:spTgt spid="383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50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2067" name="Rectangle 3"/>
          <p:cNvSpPr>
            <a:spLocks noGrp="1" noChangeArrowheads="1"/>
          </p:cNvSpPr>
          <p:nvPr>
            <p:ph type="title"/>
          </p:nvPr>
        </p:nvSpPr>
        <p:spPr>
          <a:xfrm>
            <a:off x="4343400" y="152400"/>
            <a:ext cx="3581400" cy="1447800"/>
          </a:xfrm>
          <a:solidFill>
            <a:schemeClr val="bg1"/>
          </a:solidFill>
          <a:effectLst>
            <a:outerShdw blurRad="63500" dist="38099" dir="2700000" algn="ctr" rotWithShape="0">
              <a:schemeClr val="bg2">
                <a:alpha val="74998"/>
              </a:schemeClr>
            </a:outerShdw>
          </a:effectLst>
        </p:spPr>
        <p:txBody>
          <a:bodyPr/>
          <a:lstStyle/>
          <a:p>
            <a:pPr eaLnBrk="1" hangingPunct="1">
              <a:defRPr/>
            </a:pPr>
            <a:r>
              <a:rPr lang="en-US" sz="4000">
                <a:cs typeface="+mj-cs"/>
              </a:rPr>
              <a:t>Jerusalem Mosaic Map</a:t>
            </a:r>
          </a:p>
        </p:txBody>
      </p:sp>
      <p:pic>
        <p:nvPicPr>
          <p:cNvPr id="189443" name="Picture 6" descr="card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 xmlns:a14="http://schemas.microsoft.com/office/drawing/2010/main">
                <a:solidFill>
                  <a:srgbClr val="FFFFFF"/>
                </a:solidFill>
              </a14:hiddenFill>
            </a:ext>
          </a:extLst>
        </p:spPr>
      </p:pic>
      <p:sp>
        <p:nvSpPr>
          <p:cNvPr id="472071" name="Text Box 7"/>
          <p:cNvSpPr txBox="1">
            <a:spLocks noChangeArrowheads="1"/>
          </p:cNvSpPr>
          <p:nvPr/>
        </p:nvSpPr>
        <p:spPr bwMode="auto">
          <a:xfrm>
            <a:off x="365125" y="2911475"/>
            <a:ext cx="2193925" cy="57943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3200" b="1"/>
              <a:t>The Cardo</a:t>
            </a:r>
            <a:endParaRPr lang="en-US"/>
          </a:p>
        </p:txBody>
      </p:sp>
      <p:sp>
        <p:nvSpPr>
          <p:cNvPr id="472072" name="Rectangle 8"/>
          <p:cNvSpPr>
            <a:spLocks noChangeArrowheads="1"/>
          </p:cNvSpPr>
          <p:nvPr/>
        </p:nvSpPr>
        <p:spPr bwMode="auto">
          <a:xfrm>
            <a:off x="4191000" y="1752600"/>
            <a:ext cx="3276600" cy="411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chemeClr val="accent2"/>
              </a:buClr>
              <a:buSzPct val="80000"/>
              <a:buFont typeface="Wingdings" charset="0"/>
              <a:buBlip>
                <a:blip r:embed="rId5"/>
              </a:buBlip>
              <a:defRPr/>
            </a:pPr>
            <a:r>
              <a:rPr lang="en-US" sz="3600" b="1">
                <a:latin typeface="Arial Narrow" charset="0"/>
              </a:rPr>
              <a:t>Madaba, Jordan</a:t>
            </a:r>
          </a:p>
          <a:p>
            <a:pPr marL="342900" indent="-342900" eaLnBrk="1" hangingPunct="1">
              <a:spcBef>
                <a:spcPct val="20000"/>
              </a:spcBef>
              <a:buClr>
                <a:schemeClr val="accent2"/>
              </a:buClr>
              <a:buSzPct val="80000"/>
              <a:buFont typeface="Wingdings" charset="0"/>
              <a:buBlip>
                <a:blip r:embed="rId5"/>
              </a:buBlip>
              <a:defRPr/>
            </a:pPr>
            <a:r>
              <a:rPr lang="en-US" sz="3600" b="1">
                <a:latin typeface="Arial Narrow" charset="0"/>
              </a:rPr>
              <a:t>AD 550</a:t>
            </a:r>
          </a:p>
          <a:p>
            <a:pPr marL="342900" indent="-342900" eaLnBrk="1" hangingPunct="1">
              <a:spcBef>
                <a:spcPct val="20000"/>
              </a:spcBef>
              <a:buClr>
                <a:schemeClr val="accent2"/>
              </a:buClr>
              <a:buSzPct val="80000"/>
              <a:buFont typeface="Wingdings" charset="0"/>
              <a:buBlip>
                <a:blip r:embed="rId5"/>
              </a:buBlip>
              <a:defRPr/>
            </a:pPr>
            <a:r>
              <a:rPr lang="en-US" sz="3600" b="1">
                <a:latin typeface="Arial Narrow" charset="0"/>
              </a:rPr>
              <a:t>Largest &amp; oldest map of Jerusalem, with Cardo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4724400" y="274638"/>
            <a:ext cx="3962400" cy="2544762"/>
          </a:xfrm>
        </p:spPr>
        <p:txBody>
          <a:bodyPr/>
          <a:lstStyle/>
          <a:p>
            <a:pPr eaLnBrk="1" hangingPunct="1">
              <a:defRPr/>
            </a:pPr>
            <a:r>
              <a:rPr lang="en-US">
                <a:cs typeface="+mj-cs"/>
              </a:rPr>
              <a:t>Israel Today</a:t>
            </a:r>
          </a:p>
        </p:txBody>
      </p:sp>
      <p:pic>
        <p:nvPicPr>
          <p:cNvPr id="134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307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4148" name="Text Box 4"/>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latin typeface="American Typewriter" charset="0"/>
              </a:rPr>
              <a:t>Foundation for Middle East Peace</a:t>
            </a:r>
          </a:p>
          <a:p>
            <a:pPr algn="r" fontAlgn="t">
              <a:spcBef>
                <a:spcPct val="50000"/>
              </a:spcBef>
              <a:defRPr/>
            </a:pPr>
            <a:r>
              <a:rPr lang="en-US" sz="1400">
                <a:latin typeface="American Typewriter" charset="0"/>
              </a:rPr>
              <a:t>(March 2002)</a:t>
            </a:r>
          </a:p>
        </p:txBody>
      </p:sp>
      <p:sp>
        <p:nvSpPr>
          <p:cNvPr id="134149"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224</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5867400" y="304800"/>
            <a:ext cx="2133600" cy="3276600"/>
          </a:xfrm>
        </p:spPr>
        <p:txBody>
          <a:bodyPr/>
          <a:lstStyle/>
          <a:p>
            <a:pPr eaLnBrk="1" hangingPunct="1">
              <a:defRPr/>
            </a:pPr>
            <a:r>
              <a:rPr lang="en-US">
                <a:cs typeface="+mj-cs"/>
              </a:rPr>
              <a:t>The West Bank (2002)</a:t>
            </a:r>
          </a:p>
        </p:txBody>
      </p:sp>
      <p:pic>
        <p:nvPicPr>
          <p:cNvPr id="136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334" r="52280" b="31111"/>
          <a:stretch>
            <a:fillRect/>
          </a:stretch>
        </p:blipFill>
        <p:spPr bwMode="auto">
          <a:xfrm>
            <a:off x="0" y="0"/>
            <a:ext cx="33702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61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2819400" y="4800600"/>
            <a:ext cx="2895600" cy="2017713"/>
          </a:xfrm>
          <a:prstGeom prst="rect">
            <a:avLst/>
          </a:prstGeom>
          <a:noFill/>
          <a:ln w="57150">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6197" name="Text Box 5"/>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latin typeface="American Typewriter" charset="0"/>
              </a:rPr>
              <a:t>Foundation for Middle East Peace</a:t>
            </a:r>
          </a:p>
          <a:p>
            <a:pPr algn="r" fontAlgn="t">
              <a:spcBef>
                <a:spcPct val="50000"/>
              </a:spcBef>
              <a:defRPr/>
            </a:pPr>
            <a:r>
              <a:rPr lang="en-US" sz="1400">
                <a:latin typeface="American Typewriter" charset="0"/>
              </a:rPr>
              <a:t>(March 2002)</a:t>
            </a:r>
          </a:p>
        </p:txBody>
      </p:sp>
      <p:sp>
        <p:nvSpPr>
          <p:cNvPr id="136198"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224</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6019800" y="2590800"/>
            <a:ext cx="2133600" cy="3276600"/>
          </a:xfrm>
        </p:spPr>
        <p:txBody>
          <a:bodyPr/>
          <a:lstStyle/>
          <a:p>
            <a:pPr eaLnBrk="1" hangingPunct="1">
              <a:defRPr/>
            </a:pPr>
            <a:r>
              <a:rPr lang="en-US">
                <a:cs typeface="+mj-cs"/>
              </a:rPr>
              <a:t>The Gaza Strip (2002)</a:t>
            </a:r>
          </a:p>
        </p:txBody>
      </p:sp>
      <p:grpSp>
        <p:nvGrpSpPr>
          <p:cNvPr id="195586" name="Group 3"/>
          <p:cNvGrpSpPr>
            <a:grpSpLocks/>
          </p:cNvGrpSpPr>
          <p:nvPr/>
        </p:nvGrpSpPr>
        <p:grpSpPr bwMode="auto">
          <a:xfrm>
            <a:off x="0" y="1978025"/>
            <a:ext cx="5791200" cy="4879975"/>
            <a:chOff x="0" y="-9"/>
            <a:chExt cx="3648" cy="3074"/>
          </a:xfrm>
        </p:grpSpPr>
        <p:pic>
          <p:nvPicPr>
            <p:cNvPr id="138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082" t="71812" r="58862" b="7777"/>
            <a:stretch>
              <a:fillRect/>
            </a:stretch>
          </p:blipFill>
          <p:spPr bwMode="auto">
            <a:xfrm>
              <a:off x="96" y="384"/>
              <a:ext cx="3552" cy="2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0" y="-9"/>
              <a:ext cx="2112" cy="1472"/>
            </a:xfrm>
            <a:prstGeom prst="rect">
              <a:avLst/>
            </a:prstGeom>
            <a:noFill/>
            <a:ln w="57150">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138246" name="Text Box 6"/>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latin typeface="American Typewriter" charset="0"/>
              </a:rPr>
              <a:t>Foundation for Middle East Peace</a:t>
            </a:r>
          </a:p>
          <a:p>
            <a:pPr algn="r" fontAlgn="t">
              <a:spcBef>
                <a:spcPct val="50000"/>
              </a:spcBef>
              <a:defRPr/>
            </a:pPr>
            <a:r>
              <a:rPr lang="en-US" sz="1400">
                <a:latin typeface="American Typewriter" charset="0"/>
              </a:rPr>
              <a:t>(March 2002)</a:t>
            </a:r>
          </a:p>
        </p:txBody>
      </p:sp>
      <p:sp>
        <p:nvSpPr>
          <p:cNvPr id="138247" name="Text Box 7"/>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224</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914400" y="914400"/>
            <a:ext cx="2590800" cy="3352800"/>
          </a:xfrm>
        </p:spPr>
        <p:txBody>
          <a:bodyPr/>
          <a:lstStyle/>
          <a:p>
            <a:pPr eaLnBrk="1" hangingPunct="1">
              <a:defRPr/>
            </a:pPr>
            <a:r>
              <a:rPr lang="en-US">
                <a:cs typeface="+mj-cs"/>
              </a:rPr>
              <a:t>The Golan Heights (2002)</a:t>
            </a:r>
          </a:p>
        </p:txBody>
      </p:sp>
      <p:pic>
        <p:nvPicPr>
          <p:cNvPr id="140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60884" t="3333" r="2914" b="50000"/>
          <a:stretch>
            <a:fillRect/>
          </a:stretch>
        </p:blipFill>
        <p:spPr bwMode="auto">
          <a:xfrm>
            <a:off x="4724400" y="0"/>
            <a:ext cx="3592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0292" name="Text Box 4"/>
          <p:cNvSpPr txBox="1">
            <a:spLocks noChangeArrowheads="1"/>
          </p:cNvSpPr>
          <p:nvPr/>
        </p:nvSpPr>
        <p:spPr bwMode="auto">
          <a:xfrm>
            <a:off x="0" y="6234113"/>
            <a:ext cx="3038475" cy="62388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fontAlgn="t">
              <a:spcBef>
                <a:spcPct val="50000"/>
              </a:spcBef>
              <a:defRPr/>
            </a:pPr>
            <a:r>
              <a:rPr lang="en-US" sz="1400">
                <a:latin typeface="American Typewriter" charset="0"/>
              </a:rPr>
              <a:t>Foundation for Middle East Peace</a:t>
            </a:r>
          </a:p>
          <a:p>
            <a:pPr fontAlgn="t">
              <a:spcBef>
                <a:spcPct val="50000"/>
              </a:spcBef>
              <a:defRPr/>
            </a:pPr>
            <a:r>
              <a:rPr lang="en-US" sz="1400">
                <a:latin typeface="American Typewriter" charset="0"/>
              </a:rPr>
              <a:t>(March 2002)</a:t>
            </a:r>
          </a:p>
        </p:txBody>
      </p:sp>
      <p:sp>
        <p:nvSpPr>
          <p:cNvPr id="140293"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225</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Jerusalem Moder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296400" cy="70596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44067" name="Rectangle 3" descr="Green marble"/>
          <p:cNvSpPr>
            <a:spLocks noGrp="1" noRot="1" noChangeArrowheads="1"/>
          </p:cNvSpPr>
          <p:nvPr>
            <p:ph type="title"/>
          </p:nvPr>
        </p:nvSpPr>
        <p:spPr>
          <a:xfrm>
            <a:off x="2209800" y="685800"/>
            <a:ext cx="4648200" cy="1371600"/>
          </a:xfrm>
          <a:blipFill dpi="0" rotWithShape="1">
            <a:blip r:embed="rId4"/>
            <a:srcRect/>
            <a:tile tx="0" ty="0" sx="100000" sy="100000" flip="none" algn="tl"/>
          </a:blipFill>
        </p:spPr>
        <p:txBody>
          <a:bodyPr/>
          <a:lstStyle/>
          <a:p>
            <a:pPr eaLnBrk="1" hangingPunct="1">
              <a:defRPr/>
            </a:pPr>
            <a:r>
              <a:rPr lang="en-US">
                <a:cs typeface="+mj-cs"/>
              </a:rPr>
              <a:t>Jerusalem </a:t>
            </a:r>
            <a:br>
              <a:rPr lang="en-US">
                <a:cs typeface="+mj-cs"/>
              </a:rPr>
            </a:br>
            <a:r>
              <a:rPr lang="en-US">
                <a:cs typeface="+mj-cs"/>
              </a:rPr>
              <a:t>Then &amp; Now</a:t>
            </a:r>
          </a:p>
        </p:txBody>
      </p:sp>
      <p:sp>
        <p:nvSpPr>
          <p:cNvPr id="344068" name="Text Box 4"/>
          <p:cNvSpPr txBox="1">
            <a:spLocks noChangeArrowheads="1"/>
          </p:cNvSpPr>
          <p:nvPr/>
        </p:nvSpPr>
        <p:spPr bwMode="auto">
          <a:xfrm>
            <a:off x="8153400" y="76200"/>
            <a:ext cx="9906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latin typeface="Times New Roman" charset="0"/>
              </a:rPr>
              <a:t>131</a:t>
            </a:r>
          </a:p>
        </p:txBody>
      </p:sp>
      <p:sp>
        <p:nvSpPr>
          <p:cNvPr id="344069" name="Oval 5"/>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wrap="none" anchor="ctr">
            <a:spAutoFit/>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4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en-US">
                <a:cs typeface="+mj-cs"/>
              </a:rPr>
              <a:t>Present Jerusalem Population</a:t>
            </a:r>
          </a:p>
        </p:txBody>
      </p:sp>
      <p:pic>
        <p:nvPicPr>
          <p:cNvPr id="3543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sp>
        <p:nvSpPr>
          <p:cNvPr id="354310" name="Rectangle 6"/>
          <p:cNvSpPr>
            <a:spLocks noChangeArrowheads="1"/>
          </p:cNvSpPr>
          <p:nvPr/>
        </p:nvSpPr>
        <p:spPr bwMode="auto">
          <a:xfrm>
            <a:off x="5791200" y="3733800"/>
            <a:ext cx="3276600" cy="2392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Garamond" charset="0"/>
              </a:rPr>
              <a:t>West = Jews</a:t>
            </a:r>
          </a:p>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Garamond" charset="0"/>
              </a:rPr>
              <a:t>East = Arabs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cs typeface="+mj-cs"/>
              </a:rPr>
              <a:t>Jerusalem (2002)</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0" y="0"/>
            <a:ext cx="5791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93090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latin typeface="American Typewriter" charset="0"/>
              </a:rPr>
              <a:t>Foundation for Middle East Peace</a:t>
            </a:r>
          </a:p>
          <a:p>
            <a:pPr algn="r" fontAlgn="t">
              <a:spcBef>
                <a:spcPct val="50000"/>
              </a:spcBef>
              <a:defRPr/>
            </a:pPr>
            <a:r>
              <a:rPr lang="en-US" sz="1400">
                <a:latin typeface="American Typewriter" charset="0"/>
              </a:rPr>
              <a:t>(March 2002)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8302625" y="0"/>
            <a:ext cx="838200" cy="519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117</a:t>
            </a:r>
            <a:endParaRPr lang="en-US" sz="2800">
              <a:effectLst>
                <a:outerShdw blurRad="38100" dist="38100" dir="2700000" algn="tl">
                  <a:srgbClr val="000000"/>
                </a:outerShdw>
              </a:effectLst>
              <a:latin typeface="Times New Roman" charset="0"/>
            </a:endParaRPr>
          </a:p>
        </p:txBody>
      </p:sp>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sz="3200">
                <a:cs typeface="+mj-cs"/>
              </a:rPr>
              <a:t>The Old City Today</a:t>
            </a:r>
            <a:endParaRPr lang="en-US" sz="2800">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364547" name="Rectangle 3"/>
          <p:cNvSpPr>
            <a:spLocks noGrp="1" noRot="1" noChangeArrowheads="1"/>
          </p:cNvSpPr>
          <p:nvPr>
            <p:ph type="title"/>
          </p:nvPr>
        </p:nvSpPr>
        <p:spPr>
          <a:xfrm>
            <a:off x="4876800" y="228600"/>
            <a:ext cx="4191000" cy="1600200"/>
          </a:xfrm>
          <a:solidFill>
            <a:schemeClr val="tx2"/>
          </a:solidFill>
          <a:ln w="38100">
            <a:solidFill>
              <a:schemeClr val="bg2"/>
            </a:solidFill>
            <a:miter lim="800000"/>
            <a:headEnd/>
            <a:tailEnd/>
          </a:ln>
        </p:spPr>
        <p:txBody>
          <a:bodyPr/>
          <a:lstStyle/>
          <a:p>
            <a:pPr eaLnBrk="1" hangingPunct="1">
              <a:defRPr/>
            </a:pPr>
            <a:r>
              <a:rPr lang="en-US" sz="3600">
                <a:solidFill>
                  <a:schemeClr val="bg2"/>
                </a:solidFill>
                <a:cs typeface="+mj-cs"/>
              </a:rPr>
              <a:t>Modern Jerusalem Surroundings</a:t>
            </a:r>
            <a:endParaRPr lang="en-US" sz="400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304800" y="457200"/>
            <a:ext cx="3200400" cy="1524000"/>
          </a:xfrm>
          <a:ln>
            <a:solidFill>
              <a:schemeClr val="hlink"/>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en-US" sz="3600">
                <a:cs typeface="+mj-cs"/>
              </a:rPr>
              <a:t>Quarters of Old Jerusalem</a:t>
            </a:r>
            <a:endParaRPr lang="en-US" sz="5400">
              <a:cs typeface="+mj-cs"/>
            </a:endParaRPr>
          </a:p>
        </p:txBody>
      </p:sp>
      <p:grpSp>
        <p:nvGrpSpPr>
          <p:cNvPr id="209922" name="Group 17"/>
          <p:cNvGrpSpPr>
            <a:grpSpLocks/>
          </p:cNvGrpSpPr>
          <p:nvPr/>
        </p:nvGrpSpPr>
        <p:grpSpPr bwMode="auto">
          <a:xfrm>
            <a:off x="3849688" y="-76200"/>
            <a:ext cx="5294312" cy="7010400"/>
            <a:chOff x="2425" y="-48"/>
            <a:chExt cx="3335" cy="4416"/>
          </a:xfrm>
        </p:grpSpPr>
        <p:pic>
          <p:nvPicPr>
            <p:cNvPr id="209932"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3"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4"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5"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09923" name="Text Box 8"/>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
        <p:nvSpPr>
          <p:cNvPr id="144393" name="Text Box 9"/>
          <p:cNvSpPr txBox="1">
            <a:spLocks noChangeArrowheads="1"/>
          </p:cNvSpPr>
          <p:nvPr/>
        </p:nvSpPr>
        <p:spPr bwMode="auto">
          <a:xfrm>
            <a:off x="838200" y="3810000"/>
            <a:ext cx="25908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t>• Jewish</a:t>
            </a:r>
          </a:p>
        </p:txBody>
      </p:sp>
      <p:sp>
        <p:nvSpPr>
          <p:cNvPr id="144394" name="Text Box 10"/>
          <p:cNvSpPr txBox="1">
            <a:spLocks noChangeArrowheads="1"/>
          </p:cNvSpPr>
          <p:nvPr/>
        </p:nvSpPr>
        <p:spPr bwMode="auto">
          <a:xfrm>
            <a:off x="838200" y="3048000"/>
            <a:ext cx="25908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t>• Muslim</a:t>
            </a:r>
          </a:p>
        </p:txBody>
      </p:sp>
      <p:sp>
        <p:nvSpPr>
          <p:cNvPr id="144395" name="Text Box 11"/>
          <p:cNvSpPr txBox="1">
            <a:spLocks noChangeArrowheads="1"/>
          </p:cNvSpPr>
          <p:nvPr/>
        </p:nvSpPr>
        <p:spPr bwMode="auto">
          <a:xfrm>
            <a:off x="838200" y="2286000"/>
            <a:ext cx="25908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t>• Christian</a:t>
            </a:r>
          </a:p>
        </p:txBody>
      </p:sp>
      <p:sp>
        <p:nvSpPr>
          <p:cNvPr id="144396" name="Text Box 12"/>
          <p:cNvSpPr txBox="1">
            <a:spLocks noChangeArrowheads="1"/>
          </p:cNvSpPr>
          <p:nvPr/>
        </p:nvSpPr>
        <p:spPr bwMode="auto">
          <a:xfrm>
            <a:off x="838200" y="4622800"/>
            <a:ext cx="25908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a:t>• Armenian</a:t>
            </a:r>
          </a:p>
        </p:txBody>
      </p:sp>
      <p:sp>
        <p:nvSpPr>
          <p:cNvPr id="144397" name="AutoShape 13"/>
          <p:cNvSpPr>
            <a:spLocks noChangeArrowheads="1"/>
          </p:cNvSpPr>
          <p:nvPr/>
        </p:nvSpPr>
        <p:spPr bwMode="auto">
          <a:xfrm>
            <a:off x="3352800" y="2333625"/>
            <a:ext cx="1357313"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4398" name="AutoShape 14"/>
          <p:cNvSpPr>
            <a:spLocks noChangeArrowheads="1"/>
          </p:cNvSpPr>
          <p:nvPr/>
        </p:nvSpPr>
        <p:spPr bwMode="auto">
          <a:xfrm>
            <a:off x="3352800" y="3079750"/>
            <a:ext cx="3276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endParaRPr lang="en-US"/>
          </a:p>
        </p:txBody>
      </p:sp>
      <p:sp>
        <p:nvSpPr>
          <p:cNvPr id="144399" name="AutoShape 15"/>
          <p:cNvSpPr>
            <a:spLocks noChangeArrowheads="1"/>
          </p:cNvSpPr>
          <p:nvPr/>
        </p:nvSpPr>
        <p:spPr bwMode="auto">
          <a:xfrm>
            <a:off x="3352800" y="3825875"/>
            <a:ext cx="34290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endParaRPr lang="en-US"/>
          </a:p>
        </p:txBody>
      </p:sp>
      <p:sp>
        <p:nvSpPr>
          <p:cNvPr id="144400" name="AutoShape 16"/>
          <p:cNvSpPr>
            <a:spLocks noChangeArrowheads="1"/>
          </p:cNvSpPr>
          <p:nvPr/>
        </p:nvSpPr>
        <p:spPr bwMode="auto">
          <a:xfrm>
            <a:off x="3352800" y="4622800"/>
            <a:ext cx="2133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grpId="0"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grpId="0"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P spid="144397" grpId="0" animBg="1"/>
      <p:bldP spid="144398" grpId="0" animBg="1"/>
      <p:bldP spid="144399" grpId="0" animBg="1"/>
      <p:bldP spid="1444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52400" y="304800"/>
            <a:ext cx="38862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Christian Quarter</a:t>
            </a:r>
          </a:p>
        </p:txBody>
      </p:sp>
      <p:pic>
        <p:nvPicPr>
          <p:cNvPr id="211970"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775" y="0"/>
            <a:ext cx="4848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0" y="304800"/>
            <a:ext cx="34290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Christian Quarter</a:t>
            </a:r>
          </a:p>
        </p:txBody>
      </p:sp>
      <p:pic>
        <p:nvPicPr>
          <p:cNvPr id="21401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0"/>
            <a:ext cx="6019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124200" y="5410200"/>
            <a:ext cx="4572000" cy="1447800"/>
          </a:xfrm>
          <a:solidFill>
            <a:schemeClr val="bg1"/>
          </a:solidFill>
        </p:spPr>
        <p:txBody>
          <a:bodyPr/>
          <a:lstStyle/>
          <a:p>
            <a:pPr eaLnBrk="1" hangingPunct="1">
              <a:defRPr/>
            </a:pPr>
            <a:r>
              <a:rPr lang="en-US">
                <a:cs typeface="+mj-cs"/>
              </a:rPr>
              <a:t>A New Model of Temple Mount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Muslim Quarter</a:t>
            </a:r>
          </a:p>
        </p:txBody>
      </p:sp>
      <p:pic>
        <p:nvPicPr>
          <p:cNvPr id="217090"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0"/>
            <a:ext cx="4935537"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338" y="0"/>
            <a:ext cx="6062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Muslim Quarter</a:t>
            </a:r>
          </a:p>
        </p:txBody>
      </p:sp>
      <p:sp>
        <p:nvSpPr>
          <p:cNvPr id="2191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Jewish Quarter</a:t>
            </a:r>
          </a:p>
        </p:txBody>
      </p:sp>
      <p:pic>
        <p:nvPicPr>
          <p:cNvPr id="221186"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0"/>
            <a:ext cx="4959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0"/>
            <a:ext cx="6707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304800"/>
            <a:ext cx="28194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Jewish Quarter</a:t>
            </a:r>
          </a:p>
        </p:txBody>
      </p:sp>
      <p:sp>
        <p:nvSpPr>
          <p:cNvPr id="22323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0" y="152400"/>
            <a:ext cx="9144000" cy="1143000"/>
          </a:xfrm>
        </p:spPr>
        <p:txBody>
          <a:bodyPr/>
          <a:lstStyle/>
          <a:p>
            <a:pPr eaLnBrk="1" hangingPunct="1">
              <a:defRPr/>
            </a:pPr>
            <a:r>
              <a:rPr lang="en-US" dirty="0">
                <a:latin typeface="Arial" panose="020B0604020202020204" pitchFamily="34" charset="0"/>
                <a:cs typeface="Arial" panose="020B0604020202020204" pitchFamily="34" charset="0"/>
              </a:rPr>
              <a:t>Jewish Hope of Resurrection</a:t>
            </a:r>
          </a:p>
        </p:txBody>
      </p:sp>
      <p:pic>
        <p:nvPicPr>
          <p:cNvPr id="173058"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059"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5" name="AutoShape 5"/>
          <p:cNvSpPr>
            <a:spLocks noChangeArrowheads="1"/>
          </p:cNvSpPr>
          <p:nvPr/>
        </p:nvSpPr>
        <p:spPr bwMode="auto">
          <a:xfrm rot="482294" flipH="1">
            <a:off x="6005513" y="4288780"/>
            <a:ext cx="3968750" cy="461665"/>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8153400" y="76200"/>
            <a:ext cx="9906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Arial" panose="020B0604020202020204" pitchFamily="34" charset="0"/>
                <a:cs typeface="Arial" panose="020B0604020202020204" pitchFamily="34" charset="0"/>
              </a:rPr>
              <a:t>115</a:t>
            </a:r>
            <a:endParaRPr lang="en-US" sz="28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58407" name="Text Box 7"/>
          <p:cNvSpPr txBox="1">
            <a:spLocks noChangeArrowheads="1"/>
          </p:cNvSpPr>
          <p:nvPr/>
        </p:nvSpPr>
        <p:spPr bwMode="auto">
          <a:xfrm>
            <a:off x="0" y="1295400"/>
            <a:ext cx="9144000" cy="95410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square">
            <a:spAutoFit/>
          </a:bodyPr>
          <a:lstStyle/>
          <a:p>
            <a:pPr algn="ctr" fontAlgn="t">
              <a:spcBef>
                <a:spcPct val="50000"/>
              </a:spcBef>
              <a:defRPr/>
            </a:pPr>
            <a:r>
              <a:rPr lang="en-US" sz="2800" dirty="0">
                <a:effectLst>
                  <a:outerShdw blurRad="38100" dist="38100" dir="2700000" algn="tl">
                    <a:srgbClr val="000000"/>
                  </a:outerShdw>
                </a:effectLst>
                <a:latin typeface="Arial" panose="020B0604020202020204" pitchFamily="34" charset="0"/>
                <a:cs typeface="Arial" panose="020B0604020202020204" pitchFamily="34" charset="0"/>
              </a:rPr>
              <a:t>Jews buried on the Mt. of Olives hope to be the first to enter the Eastern Gate with Messiah when He comes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304800"/>
            <a:ext cx="37338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Armenian Quarter</a:t>
            </a:r>
          </a:p>
        </p:txBody>
      </p:sp>
      <p:pic>
        <p:nvPicPr>
          <p:cNvPr id="225282"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152400" y="304800"/>
            <a:ext cx="3657600" cy="2378075"/>
          </a:xfrm>
          <a:effectLst>
            <a:outerShdw blurRad="63500" dist="107763" dir="13500000" algn="ctr" rotWithShape="0">
              <a:srgbClr val="000000">
                <a:alpha val="74998"/>
              </a:srgbClr>
            </a:outerShdw>
          </a:effectLst>
        </p:spPr>
        <p:txBody>
          <a:bodyPr/>
          <a:lstStyle/>
          <a:p>
            <a:pPr eaLnBrk="1" hangingPunct="1">
              <a:defRPr/>
            </a:pPr>
            <a:r>
              <a:rPr lang="en-US">
                <a:cs typeface="+mj-cs"/>
              </a:rPr>
              <a:t>Armenian Quarter</a:t>
            </a:r>
          </a:p>
        </p:txBody>
      </p:sp>
      <p:pic>
        <p:nvPicPr>
          <p:cNvPr id="22733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147g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en-US" dirty="0">
                <a:latin typeface="Arial" panose="020B0604020202020204" pitchFamily="34" charset="0"/>
                <a:cs typeface="Arial" panose="020B0604020202020204" pitchFamily="34" charset="0"/>
              </a:rPr>
              <a:t>What</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the Future for the Dome and World Geography in the Kingdom after Messiah Comes?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3"/>
          <p:cNvSpPr>
            <a:spLocks noChangeArrowheads="1"/>
          </p:cNvSpPr>
          <p:nvPr/>
        </p:nvSpPr>
        <p:spPr bwMode="auto">
          <a:xfrm>
            <a:off x="7467600" y="0"/>
            <a:ext cx="1905000" cy="7086600"/>
          </a:xfrm>
          <a:prstGeom prst="rect">
            <a:avLst/>
          </a:prstGeom>
          <a:solidFill>
            <a:srgbClr val="0604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816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200" b="1" dirty="0">
                <a:latin typeface="Arial" panose="020B0604020202020204" pitchFamily="34" charset="0"/>
                <a:cs typeface="Arial" panose="020B0604020202020204" pitchFamily="34" charset="0"/>
              </a:rPr>
              <a:t>Jewish life then revolved around Solomon</a:t>
            </a:r>
            <a:r>
              <a:rPr lang="fr-FR" altLang="ja-JP"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s temple for 400 years (959-586 BC)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8800">
                <a:effectLst>
                  <a:outerShdw blurRad="38100" dist="38100" dir="2700000" algn="tl">
                    <a:srgbClr val="000000"/>
                  </a:outerShdw>
                </a:effectLst>
                <a:latin typeface="Tahoma" charset="0"/>
              </a:rPr>
              <a:t>586 BC: Temple Destroyed!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1" name="Group 2"/>
          <p:cNvGrpSpPr>
            <a:grpSpLocks/>
          </p:cNvGrpSpPr>
          <p:nvPr/>
        </p:nvGrpSpPr>
        <p:grpSpPr bwMode="auto">
          <a:xfrm>
            <a:off x="1273175" y="0"/>
            <a:ext cx="7947025" cy="6858000"/>
            <a:chOff x="0" y="0"/>
            <a:chExt cx="5006" cy="4320"/>
          </a:xfrm>
        </p:grpSpPr>
        <p:pic>
          <p:nvPicPr>
            <p:cNvPr id="235526"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27"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226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cs typeface="+mj-cs"/>
              </a:rPr>
              <a:t>After temple rebuilding, in NT Passovers 100,000 Jews visited the Temple!</a:t>
            </a:r>
          </a:p>
        </p:txBody>
      </p:sp>
      <p:sp>
        <p:nvSpPr>
          <p:cNvPr id="352262" name="Line 6"/>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226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52264" name="Rectangle 8"/>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8800">
                <a:effectLst>
                  <a:outerShdw blurRad="38100" dist="38100" dir="2700000" algn="tl">
                    <a:srgbClr val="000000"/>
                  </a:outerShdw>
                </a:effectLst>
                <a:latin typeface="Tahoma" charset="0"/>
              </a:rPr>
              <a:t>AD 70: Temple Destroyed Again!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22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22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5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Muslim Control</a:t>
            </a:r>
          </a:p>
        </p:txBody>
      </p:sp>
      <p:pic>
        <p:nvPicPr>
          <p:cNvPr id="113667"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1366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13669" name="Text Box 5"/>
          <p:cNvSpPr txBox="1">
            <a:spLocks noChangeArrowheads="1"/>
          </p:cNvSpPr>
          <p:nvPr/>
        </p:nvSpPr>
        <p:spPr bwMode="auto">
          <a:xfrm>
            <a:off x="5105400" y="5240338"/>
            <a:ext cx="381000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3600" b="1">
                <a:effectLst>
                  <a:outerShdw blurRad="38100" dist="38100" dir="2700000" algn="tl">
                    <a:srgbClr val="000000"/>
                  </a:outerShdw>
                </a:effectLst>
                <a:latin typeface="Arial" panose="020B0604020202020204" pitchFamily="34" charset="0"/>
                <a:cs typeface="Arial" panose="020B0604020202020204" pitchFamily="34" charset="0"/>
              </a:rPr>
              <a:t>Al-Aksa Mosque</a:t>
            </a:r>
          </a:p>
        </p:txBody>
      </p:sp>
      <p:pic>
        <p:nvPicPr>
          <p:cNvPr id="11367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13671" name="Text Box 7"/>
          <p:cNvSpPr txBox="1">
            <a:spLocks noChangeArrowheads="1"/>
          </p:cNvSpPr>
          <p:nvPr/>
        </p:nvSpPr>
        <p:spPr bwMode="auto">
          <a:xfrm>
            <a:off x="0" y="5240338"/>
            <a:ext cx="4860032" cy="1200329"/>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square">
            <a:spAutoFit/>
          </a:bodyPr>
          <a:lstStyle/>
          <a:p>
            <a:pPr algn="ctr" fontAlgn="t">
              <a:spcBef>
                <a:spcPct val="50000"/>
              </a:spcBef>
              <a:defRPr/>
            </a:pPr>
            <a:r>
              <a:rPr lang="en-US" sz="3600" b="1" dirty="0">
                <a:effectLst>
                  <a:outerShdw blurRad="38100" dist="38100" dir="2700000" algn="tl">
                    <a:srgbClr val="000000"/>
                  </a:outerShdw>
                </a:effectLst>
                <a:latin typeface="Arial" panose="020B0604020202020204" pitchFamily="34" charset="0"/>
                <a:cs typeface="Arial" panose="020B0604020202020204" pitchFamily="34" charset="0"/>
              </a:rPr>
              <a:t>Mosque of Omar</a:t>
            </a:r>
            <a:br>
              <a:rPr lang="en-US" sz="3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sz="3600" b="1" dirty="0">
                <a:effectLst>
                  <a:outerShdw blurRad="38100" dist="38100" dir="2700000" algn="tl">
                    <a:srgbClr val="000000"/>
                  </a:outerShdw>
                </a:effectLst>
                <a:latin typeface="Arial" panose="020B0604020202020204" pitchFamily="34" charset="0"/>
                <a:cs typeface="Arial" panose="020B0604020202020204" pitchFamily="34" charset="0"/>
              </a:rPr>
              <a:t>(Dome of the Rock)</a:t>
            </a:r>
          </a:p>
        </p:txBody>
      </p:sp>
      <p:sp>
        <p:nvSpPr>
          <p:cNvPr id="113672" name="Text Box 8"/>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Arial" panose="020B0604020202020204" pitchFamily="34" charset="0"/>
                <a:cs typeface="Arial" panose="020B0604020202020204" pitchFamily="34" charset="0"/>
              </a:rPr>
              <a:t>135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71"/>
                                        </p:tgtEl>
                                        <p:attrNameLst>
                                          <p:attrName>style.visibility</p:attrName>
                                        </p:attrNameLst>
                                      </p:cBhvr>
                                      <p:to>
                                        <p:strVal val="visible"/>
                                      </p:to>
                                    </p:set>
                                    <p:animEffect transition="in" filter="dissolve">
                                      <p:cBhvr>
                                        <p:cTn id="10" dur="500"/>
                                        <p:tgtEl>
                                          <p:spTgt spid="1136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wipe(down)">
                                      <p:cBhvr>
                                        <p:cTn id="15" dur="500"/>
                                        <p:tgtEl>
                                          <p:spTgt spid="1136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3669"/>
                                        </p:tgtEl>
                                        <p:attrNameLst>
                                          <p:attrName>style.visibility</p:attrName>
                                        </p:attrNameLst>
                                      </p:cBhvr>
                                      <p:to>
                                        <p:strVal val="visible"/>
                                      </p:to>
                                    </p:set>
                                    <p:animEffect transition="in" filter="wipe(down)">
                                      <p:cBhvr>
                                        <p:cTn id="18"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990600" y="0"/>
            <a:ext cx="2514600" cy="3535363"/>
          </a:xfrm>
        </p:spPr>
        <p:txBody>
          <a:bodyPr/>
          <a:lstStyle/>
          <a:p>
            <a:pPr eaLnBrk="1" hangingPunct="1">
              <a:defRPr/>
            </a:pPr>
            <a:r>
              <a:rPr lang="en-US" dirty="0">
                <a:latin typeface="Arial" panose="020B0604020202020204" pitchFamily="34" charset="0"/>
                <a:cs typeface="Arial" panose="020B0604020202020204" pitchFamily="34" charset="0"/>
              </a:rPr>
              <a:t>Muslim Prayers at the Dome</a:t>
            </a:r>
          </a:p>
        </p:txBody>
      </p:sp>
      <p:pic>
        <p:nvPicPr>
          <p:cNvPr id="239618"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9"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135</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panose="020B0604020202020204" pitchFamily="34" charset="0"/>
                <a:cs typeface="Arial" panose="020B0604020202020204" pitchFamily="34" charset="0"/>
              </a:rPr>
              <a:t>The Rock Inside</a:t>
            </a:r>
          </a:p>
        </p:txBody>
      </p:sp>
      <p:sp>
        <p:nvSpPr>
          <p:cNvPr id="117764" name="Text Box 4"/>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137</a:t>
            </a:r>
            <a:endParaRPr lang="en-US" sz="2800">
              <a:effectLst>
                <a:outerShdw blurRad="38100" dist="38100" dir="2700000" algn="tl">
                  <a:srgbClr val="000000"/>
                </a:outerShdw>
              </a:effectLst>
              <a:latin typeface="Times New Roman"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5" name="Group 2"/>
          <p:cNvGrpSpPr>
            <a:grpSpLocks/>
          </p:cNvGrpSpPr>
          <p:nvPr/>
        </p:nvGrpSpPr>
        <p:grpSpPr bwMode="auto">
          <a:xfrm>
            <a:off x="-33338" y="0"/>
            <a:ext cx="9177338" cy="6908800"/>
            <a:chOff x="-21" y="0"/>
            <a:chExt cx="5562" cy="4352"/>
          </a:xfrm>
        </p:grpSpPr>
        <p:pic>
          <p:nvPicPr>
            <p:cNvPr id="175107"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8"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5106" name="Rectangle 5"/>
          <p:cNvSpPr>
            <a:spLocks noGrp="1" noChangeArrowheads="1"/>
          </p:cNvSpPr>
          <p:nvPr>
            <p:ph type="title" idx="4294967295"/>
          </p:nvPr>
        </p:nvSpPr>
        <p:spPr>
          <a:xfrm>
            <a:off x="3733800" y="609600"/>
            <a:ext cx="4724400" cy="990600"/>
          </a:xfrm>
        </p:spPr>
        <p:txBody>
          <a:bodyPr/>
          <a:lstStyle/>
          <a:p>
            <a:pPr eaLnBrk="1" hangingPunct="1"/>
            <a:r>
              <a:rPr lang="en-US">
                <a:latin typeface="Arial" charset="0"/>
                <a:ea typeface="ＭＳ Ｐゴシック" charset="0"/>
                <a:cs typeface="ＭＳ Ｐゴシック" charset="0"/>
              </a:rPr>
              <a:t>First to Rise?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en-US" sz="4800" b="1">
                <a:latin typeface="acme secret agent" charset="0"/>
                <a:cs typeface="+mj-cs"/>
              </a:rPr>
              <a:t>An Imposing Structure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3200400" cy="2057400"/>
          </a:xfrm>
        </p:spPr>
        <p:txBody>
          <a:bodyPr/>
          <a:lstStyle/>
          <a:p>
            <a:pPr eaLnBrk="1" hangingPunct="1">
              <a:defRPr/>
            </a:pPr>
            <a:r>
              <a:rPr lang="en-US" b="1" dirty="0">
                <a:cs typeface="+mj-cs"/>
              </a:rPr>
              <a:t>Modern Temple Mount</a:t>
            </a:r>
          </a:p>
        </p:txBody>
      </p:sp>
      <p:pic>
        <p:nvPicPr>
          <p:cNvPr id="247810"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8458200" y="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2"/>
                </a:solidFill>
              </a:rPr>
              <a:t>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Jewish Western Wall</a:t>
            </a: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000000"/>
                  </a:outerShdw>
                </a:effectLst>
                <a:latin typeface="Times New Roman" charset="0"/>
              </a:rPr>
              <a:t>128</a:t>
            </a:r>
            <a:endParaRPr lang="en-US" sz="2800">
              <a:effectLst>
                <a:outerShdw blurRad="38100" dist="38100" dir="2700000" algn="tl">
                  <a:srgbClr val="000000"/>
                </a:outerShdw>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1907"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1908"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1909" name="Rectangle 1030"/>
          <p:cNvSpPr>
            <a:spLocks noGrp="1" noChangeArrowheads="1"/>
          </p:cNvSpPr>
          <p:nvPr>
            <p:ph type="title" idx="4294967295"/>
          </p:nvPr>
        </p:nvSpPr>
        <p:spPr/>
        <p:txBody>
          <a:bodyPr/>
          <a:lstStyle/>
          <a:p>
            <a:pPr eaLnBrk="1" hangingPunct="1"/>
            <a:r>
              <a:rPr lang="en-US" sz="5400" b="1" dirty="0">
                <a:latin typeface="Arial" charset="0"/>
                <a:ea typeface="ＭＳ Ｐゴシック" charset="0"/>
                <a:cs typeface="ＭＳ Ｐゴシック" charset="0"/>
              </a:rPr>
              <a:t>The Western Wall</a:t>
            </a:r>
          </a:p>
        </p:txBody>
      </p:sp>
      <p:sp>
        <p:nvSpPr>
          <p:cNvPr id="77831" name="Text Box 1031"/>
          <p:cNvSpPr txBox="1">
            <a:spLocks noChangeArrowheads="1"/>
          </p:cNvSpPr>
          <p:nvPr/>
        </p:nvSpPr>
        <p:spPr bwMode="auto">
          <a:xfrm>
            <a:off x="8302625"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chemeClr val="bg1"/>
                </a:solidFill>
                <a:latin typeface="Times New Roman" charset="0"/>
              </a:rPr>
              <a:t>128</a:t>
            </a:r>
            <a:endParaRPr lang="en-US" sz="2800">
              <a:solidFill>
                <a:schemeClr val="bg1"/>
              </a:solidFill>
              <a:latin typeface="Times New Roman"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3953"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latin typeface="Arial" panose="020B0604020202020204" pitchFamily="34" charset="0"/>
                <a:cs typeface="Arial" panose="020B0604020202020204" pitchFamily="34" charset="0"/>
              </a:rPr>
              <a:t>Prayers for the Third Temple</a:t>
            </a:r>
          </a:p>
        </p:txBody>
      </p:sp>
      <p:pic>
        <p:nvPicPr>
          <p:cNvPr id="38916"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ctrTitle"/>
          </p:nvPr>
        </p:nvSpPr>
        <p:spPr>
          <a:xfrm>
            <a:off x="0" y="1736725"/>
            <a:ext cx="9144000" cy="2987675"/>
          </a:xfrm>
          <a:solidFill>
            <a:srgbClr val="800080"/>
          </a:solidFill>
          <a:effectLst>
            <a:outerShdw blurRad="63500" dist="107763" dir="2700000" algn="ctr" rotWithShape="0">
              <a:srgbClr val="000000">
                <a:alpha val="74998"/>
              </a:srgbClr>
            </a:outerShdw>
          </a:effectLst>
        </p:spPr>
        <p:txBody>
          <a:bodyPr/>
          <a:lstStyle/>
          <a:p>
            <a:pPr eaLnBrk="1" hangingPunct="1">
              <a:defRPr/>
            </a:pPr>
            <a:r>
              <a:rPr lang="en-US" dirty="0">
                <a:latin typeface="Arial" panose="020B0604020202020204" pitchFamily="34" charset="0"/>
                <a:cs typeface="Arial" panose="020B0604020202020204" pitchFamily="34" charset="0"/>
              </a:rPr>
              <a:t>What about Ezekiel</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Nine Chapters on the Temple and Land?</a:t>
            </a:r>
            <a:endParaRPr lang="en-US" sz="5400" dirty="0">
              <a:latin typeface="Arial" panose="020B0604020202020204" pitchFamily="34" charset="0"/>
              <a:cs typeface="Arial" panose="020B0604020202020204" pitchFamily="34" charset="0"/>
            </a:endParaRPr>
          </a:p>
        </p:txBody>
      </p:sp>
      <p:sp>
        <p:nvSpPr>
          <p:cNvPr id="494596" name="Rectangle 4"/>
          <p:cNvSpPr>
            <a:spLocks noChangeArrowheads="1"/>
          </p:cNvSpPr>
          <p:nvPr/>
        </p:nvSpPr>
        <p:spPr bwMode="auto">
          <a:xfrm>
            <a:off x="1524000" y="5181600"/>
            <a:ext cx="6477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en-US" sz="6600" b="1">
                <a:effectLst>
                  <a:outerShdw blurRad="38100" dist="38100" dir="2700000" algn="tl">
                    <a:srgbClr val="000000"/>
                  </a:outerShdw>
                </a:effectLst>
                <a:latin typeface="Arial" panose="020B0604020202020204" pitchFamily="34" charset="0"/>
                <a:cs typeface="Arial" panose="020B0604020202020204" pitchFamily="34" charset="0"/>
              </a:rPr>
              <a:t>Ezekiel 40-48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2771800" y="0"/>
            <a:ext cx="5991200" cy="838200"/>
          </a:xfrm>
        </p:spPr>
        <p:txBody>
          <a:bodyPr/>
          <a:lstStyle/>
          <a:p>
            <a:pPr algn="ctr" eaLnBrk="1" hangingPunct="1"/>
            <a:r>
              <a:rPr lang="en-US" sz="4400" b="1" dirty="0">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1. Outer Court - 40:17-19</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2. Inner Court - 40:44-47</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3. The Temple or Sanctuary - 41:1-26</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4. Wall around the outside of the temple - 40:5 (42:15-20; 45:2)</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uk-UA" altLang="ja-JP" sz="3600" kern="1200" dirty="0"/>
              <a:t>'</a:t>
            </a:r>
            <a:r>
              <a:rPr lang="en-US" sz="3600" kern="1200" dirty="0"/>
              <a:t>s &amp; Ezekiel</a:t>
            </a:r>
            <a:r>
              <a:rPr lang="uk-UA"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extLst>
      <p:ext uri="{BB962C8B-B14F-4D97-AF65-F5344CB8AC3E}">
        <p14:creationId xmlns:p14="http://schemas.microsoft.com/office/powerpoint/2010/main" val="73133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6. Outer Court Northern Gateway - 40:20-23</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7. Outer Court Eastern Gateway - 40:6-16</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8. Outer Court Southern Gateway - 40:24-27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9. Inner Court Northern Gateway - 40:35-37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10. Inner Court Eastern Gateway - 40:32-34</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817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rPr>
              <a:t>517</a:t>
            </a:r>
            <a:endParaRPr kumimoji="0" lang="en-US" sz="2400" b="1" i="0" u="none" strike="noStrike" kern="1200" cap="none" spc="0" normalizeH="0" baseline="0" noProof="0" dirty="0">
              <a:ln>
                <a:noFill/>
              </a:ln>
              <a:solidFill>
                <a:srgbClr val="FFCC66"/>
              </a:solidFill>
              <a:effectLst/>
              <a:uLnTx/>
              <a:uFillTx/>
              <a:latin typeface="Arial" charset="0"/>
              <a:ea typeface="ＭＳ Ｐゴシック" charset="0"/>
            </a:endParaRPr>
          </a:p>
        </p:txBody>
      </p:sp>
    </p:spTree>
    <p:extLst>
      <p:ext uri="{BB962C8B-B14F-4D97-AF65-F5344CB8AC3E}">
        <p14:creationId xmlns:p14="http://schemas.microsoft.com/office/powerpoint/2010/main" val="4269430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www.antipas.org</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ezekiels_temple.html</a:t>
            </a:r>
            <a:r>
              <a:rPr kumimoji="0" lang="en-US" sz="1800" b="0"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521</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0" y="1600200"/>
            <a:ext cx="9144000" cy="1143000"/>
          </a:xfrm>
          <a:effectLst>
            <a:outerShdw blurRad="63500" dist="35921" dir="2700000" algn="ctr" rotWithShape="0">
              <a:srgbClr val="000000">
                <a:alpha val="74998"/>
              </a:srgbClr>
            </a:outerShdw>
          </a:effectLst>
        </p:spPr>
        <p:txBody>
          <a:bodyPr/>
          <a:lstStyle/>
          <a:p>
            <a:pPr>
              <a:defRPr/>
            </a:pPr>
            <a:r>
              <a:rPr lang="en-US" dirty="0">
                <a:latin typeface="MarkerFeltWide-Plain Regular" charset="0"/>
                <a:cs typeface="+mj-cs"/>
              </a:rPr>
              <a:t>Muslims Sealed the Eastern Gate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G_096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6" name="Picture 4" descr="Temple_SmallA"/>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267200" y="0"/>
            <a:ext cx="4876800" cy="3200400"/>
          </a:xfrm>
        </p:spPr>
      </p:pic>
      <p:sp>
        <p:nvSpPr>
          <p:cNvPr id="238597" name="Text Box 5"/>
          <p:cNvSpPr txBox="1">
            <a:spLocks noChangeArrowheads="1"/>
          </p:cNvSpPr>
          <p:nvPr/>
        </p:nvSpPr>
        <p:spPr bwMode="auto">
          <a:xfrm>
            <a:off x="5029200" y="1987550"/>
            <a:ext cx="4134966"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Zerubbabel/Herod</a:t>
            </a:r>
          </a:p>
        </p:txBody>
      </p:sp>
      <p:pic>
        <p:nvPicPr>
          <p:cNvPr id="238598" name="Picture 6" descr="ezek_temple"/>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419600" y="3201988"/>
            <a:ext cx="4724400" cy="3656012"/>
          </a:xfrm>
        </p:spPr>
      </p:pic>
      <p:sp>
        <p:nvSpPr>
          <p:cNvPr id="238599" name="Text Box 7"/>
          <p:cNvSpPr txBox="1">
            <a:spLocks noChangeArrowheads="1"/>
          </p:cNvSpPr>
          <p:nvPr/>
        </p:nvSpPr>
        <p:spPr bwMode="auto">
          <a:xfrm>
            <a:off x="5791200" y="5759450"/>
            <a:ext cx="2288081"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alpha val="96000"/>
                    </a:srgbClr>
                  </a:glow>
                </a:effectLst>
                <a:uLnTx/>
                <a:uFillTx/>
                <a:latin typeface="Arial" pitchFamily="-112" charset="0"/>
                <a:ea typeface="新細明體"/>
                <a:cs typeface="+mn-cs"/>
              </a:rPr>
              <a:t>Millennial</a:t>
            </a:r>
          </a:p>
        </p:txBody>
      </p:sp>
      <p:pic>
        <p:nvPicPr>
          <p:cNvPr id="238600" name="Picture 8"/>
          <p:cNvPicPr>
            <a:picLocks noGrp="1" noChangeAspect="1" noChangeArrowheads="1"/>
          </p:cNvPicPr>
          <p:nvPr>
            <p:ph sz="quarter" idx="1"/>
          </p:nvPr>
        </p:nvPicPr>
        <p:blipFill>
          <a:blip r:embed="rId6"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p:spPr>
      </p:pic>
      <p:sp>
        <p:nvSpPr>
          <p:cNvPr id="238601" name="Text Box 9"/>
          <p:cNvSpPr txBox="1">
            <a:spLocks noChangeArrowheads="1"/>
          </p:cNvSpPr>
          <p:nvPr/>
        </p:nvSpPr>
        <p:spPr bwMode="auto">
          <a:xfrm>
            <a:off x="1295400" y="1981200"/>
            <a:ext cx="2159365"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Solomon</a:t>
            </a:r>
          </a:p>
        </p:txBody>
      </p:sp>
      <p:sp>
        <p:nvSpPr>
          <p:cNvPr id="238605" name="Text Box 13"/>
          <p:cNvSpPr txBox="1">
            <a:spLocks noChangeArrowheads="1"/>
          </p:cNvSpPr>
          <p:nvPr/>
        </p:nvSpPr>
        <p:spPr bwMode="auto">
          <a:xfrm>
            <a:off x="1066800" y="5911850"/>
            <a:ext cx="1800493"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Church</a:t>
            </a:r>
          </a:p>
        </p:txBody>
      </p:sp>
      <p:sp>
        <p:nvSpPr>
          <p:cNvPr id="238606" name="Rectangle 14"/>
          <p:cNvSpPr>
            <a:spLocks noGrp="1" noChangeArrowheads="1"/>
          </p:cNvSpPr>
          <p:nvPr>
            <p:ph type="title" sz="quarter"/>
          </p:nvPr>
        </p:nvSpPr>
        <p:spPr>
          <a:xfrm>
            <a:off x="0" y="48072"/>
            <a:ext cx="9144000" cy="1652736"/>
          </a:xfrm>
        </p:spPr>
        <p:txBody>
          <a:bodyPr anchor="ctr"/>
          <a:lstStyle/>
          <a:p>
            <a:pPr algn="ctr">
              <a:defRPr/>
            </a:pPr>
            <a:r>
              <a:rPr lang="en-US" sz="6000" b="1" dirty="0">
                <a:solidFill>
                  <a:srgbClr val="FFFFFF"/>
                </a:solidFill>
                <a:effectLst>
                  <a:glow rad="228600">
                    <a:schemeClr val="bg1">
                      <a:alpha val="96000"/>
                    </a:schemeClr>
                  </a:glow>
                </a:effectLst>
                <a:latin typeface="Arial" charset="0"/>
                <a:ea typeface="新細明體" charset="0"/>
              </a:rPr>
              <a:t>Which temple for Ezekiel?</a:t>
            </a:r>
            <a:endParaRPr lang="en-US" sz="7200" b="1" dirty="0">
              <a:solidFill>
                <a:srgbClr val="FFFFFF"/>
              </a:solidFill>
              <a:effectLst>
                <a:glow rad="228600">
                  <a:schemeClr val="bg1">
                    <a:alpha val="96000"/>
                  </a:schemeClr>
                </a:glow>
              </a:effectLst>
              <a:latin typeface="Arial" charset="0"/>
              <a:ea typeface="新細明體" charset="0"/>
            </a:endParaRPr>
          </a:p>
        </p:txBody>
      </p:sp>
      <p:sp>
        <p:nvSpPr>
          <p:cNvPr id="775178" name="Text Box 15"/>
          <p:cNvSpPr txBox="1">
            <a:spLocks noChangeArrowheads="1"/>
          </p:cNvSpPr>
          <p:nvPr/>
        </p:nvSpPr>
        <p:spPr bwMode="auto">
          <a:xfrm>
            <a:off x="8456613"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520</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
        <p:nvSpPr>
          <p:cNvPr id="238611" name="Text Box 19"/>
          <p:cNvSpPr txBox="1">
            <a:spLocks noChangeArrowheads="1"/>
          </p:cNvSpPr>
          <p:nvPr/>
        </p:nvSpPr>
        <p:spPr bwMode="auto">
          <a:xfrm>
            <a:off x="6421438" y="2743200"/>
            <a:ext cx="2723372" cy="64633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96000"/>
                    </a:srgbClr>
                  </a:glow>
                </a:effectLst>
                <a:uLnTx/>
                <a:uFillTx/>
                <a:latin typeface="Arial" pitchFamily="-112" charset="0"/>
                <a:ea typeface="新細明體"/>
                <a:cs typeface="+mn-cs"/>
              </a:rPr>
              <a:t>Conditional</a:t>
            </a:r>
          </a:p>
        </p:txBody>
      </p:sp>
      <p:grpSp>
        <p:nvGrpSpPr>
          <p:cNvPr id="2" name="Group 16"/>
          <p:cNvGrpSpPr>
            <a:grpSpLocks/>
          </p:cNvGrpSpPr>
          <p:nvPr/>
        </p:nvGrpSpPr>
        <p:grpSpPr bwMode="auto">
          <a:xfrm>
            <a:off x="2536825" y="2565400"/>
            <a:ext cx="2971800" cy="2743200"/>
            <a:chOff x="1536" y="1584"/>
            <a:chExt cx="1872" cy="1728"/>
          </a:xfrm>
        </p:grpSpPr>
        <p:sp>
          <p:nvSpPr>
            <p:cNvPr id="775181" name="AutoShape 17"/>
            <p:cNvSpPr>
              <a:spLocks noChangeArrowheads="1"/>
            </p:cNvSpPr>
            <p:nvPr/>
          </p:nvSpPr>
          <p:spPr bwMode="auto">
            <a:xfrm flipH="1" flipV="1">
              <a:off x="1536" y="1584"/>
              <a:ext cx="1872" cy="1728"/>
            </a:xfrm>
            <a:prstGeom prst="rtTriangle">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38610" name="Text Box 18"/>
            <p:cNvSpPr txBox="1">
              <a:spLocks noChangeArrowheads="1"/>
            </p:cNvSpPr>
            <p:nvPr/>
          </p:nvSpPr>
          <p:spPr bwMode="auto">
            <a:xfrm>
              <a:off x="2402" y="1632"/>
              <a:ext cx="955" cy="97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Three</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Literal</a:t>
              </a:r>
              <a:b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CC"/>
                  </a:solidFill>
                  <a:effectLst/>
                  <a:uLnTx/>
                  <a:uFillTx/>
                  <a:latin typeface="Arial" pitchFamily="-112" charset="0"/>
                  <a:ea typeface="ＭＳ Ｐゴシック" pitchFamily="-112" charset="-128"/>
                  <a:cs typeface="ＭＳ Ｐゴシック" pitchFamily="-112" charset="-128"/>
                </a:rPr>
                <a:t> Views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8600"/>
                                        </p:tgtEl>
                                        <p:attrNameLst>
                                          <p:attrName>style.visibility</p:attrName>
                                        </p:attrNameLst>
                                      </p:cBhvr>
                                      <p:to>
                                        <p:strVal val="visible"/>
                                      </p:to>
                                    </p:set>
                                    <p:anim calcmode="lin" valueType="num">
                                      <p:cBhvr additive="base">
                                        <p:cTn id="7" dur="500" fill="hold"/>
                                        <p:tgtEl>
                                          <p:spTgt spid="238600"/>
                                        </p:tgtEl>
                                        <p:attrNameLst>
                                          <p:attrName>ppt_x</p:attrName>
                                        </p:attrNameLst>
                                      </p:cBhvr>
                                      <p:tavLst>
                                        <p:tav tm="0">
                                          <p:val>
                                            <p:strVal val="0-#ppt_w/2"/>
                                          </p:val>
                                        </p:tav>
                                        <p:tav tm="100000">
                                          <p:val>
                                            <p:strVal val="#ppt_x"/>
                                          </p:val>
                                        </p:tav>
                                      </p:tavLst>
                                    </p:anim>
                                    <p:anim calcmode="lin" valueType="num">
                                      <p:cBhvr additive="base">
                                        <p:cTn id="8" dur="500" fill="hold"/>
                                        <p:tgtEl>
                                          <p:spTgt spid="2386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38601"/>
                                        </p:tgtEl>
                                        <p:attrNameLst>
                                          <p:attrName>style.visibility</p:attrName>
                                        </p:attrNameLst>
                                      </p:cBhvr>
                                      <p:to>
                                        <p:strVal val="visible"/>
                                      </p:to>
                                    </p:set>
                                    <p:anim calcmode="lin" valueType="num">
                                      <p:cBhvr additive="base">
                                        <p:cTn id="12" dur="500" fill="hold"/>
                                        <p:tgtEl>
                                          <p:spTgt spid="238601"/>
                                        </p:tgtEl>
                                        <p:attrNameLst>
                                          <p:attrName>ppt_x</p:attrName>
                                        </p:attrNameLst>
                                      </p:cBhvr>
                                      <p:tavLst>
                                        <p:tav tm="0">
                                          <p:val>
                                            <p:strVal val="0-#ppt_w/2"/>
                                          </p:val>
                                        </p:tav>
                                        <p:tav tm="100000">
                                          <p:val>
                                            <p:strVal val="#ppt_x"/>
                                          </p:val>
                                        </p:tav>
                                      </p:tavLst>
                                    </p:anim>
                                    <p:anim calcmode="lin" valueType="num">
                                      <p:cBhvr additive="base">
                                        <p:cTn id="13" dur="500" fill="hold"/>
                                        <p:tgtEl>
                                          <p:spTgt spid="2386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38596"/>
                                        </p:tgtEl>
                                        <p:attrNameLst>
                                          <p:attrName>style.visibility</p:attrName>
                                        </p:attrNameLst>
                                      </p:cBhvr>
                                      <p:to>
                                        <p:strVal val="visible"/>
                                      </p:to>
                                    </p:set>
                                    <p:anim calcmode="lin" valueType="num">
                                      <p:cBhvr additive="base">
                                        <p:cTn id="18" dur="500" fill="hold"/>
                                        <p:tgtEl>
                                          <p:spTgt spid="238596"/>
                                        </p:tgtEl>
                                        <p:attrNameLst>
                                          <p:attrName>ppt_x</p:attrName>
                                        </p:attrNameLst>
                                      </p:cBhvr>
                                      <p:tavLst>
                                        <p:tav tm="0">
                                          <p:val>
                                            <p:strVal val="0-#ppt_w/2"/>
                                          </p:val>
                                        </p:tav>
                                        <p:tav tm="100000">
                                          <p:val>
                                            <p:strVal val="#ppt_x"/>
                                          </p:val>
                                        </p:tav>
                                      </p:tavLst>
                                    </p:anim>
                                    <p:anim calcmode="lin" valueType="num">
                                      <p:cBhvr additive="base">
                                        <p:cTn id="19" dur="500" fill="hold"/>
                                        <p:tgtEl>
                                          <p:spTgt spid="238596"/>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238597"/>
                                        </p:tgtEl>
                                        <p:attrNameLst>
                                          <p:attrName>style.visibility</p:attrName>
                                        </p:attrNameLst>
                                      </p:cBhvr>
                                      <p:to>
                                        <p:strVal val="visible"/>
                                      </p:to>
                                    </p:set>
                                    <p:anim calcmode="lin" valueType="num">
                                      <p:cBhvr additive="base">
                                        <p:cTn id="23" dur="500" fill="hold"/>
                                        <p:tgtEl>
                                          <p:spTgt spid="238597"/>
                                        </p:tgtEl>
                                        <p:attrNameLst>
                                          <p:attrName>ppt_x</p:attrName>
                                        </p:attrNameLst>
                                      </p:cBhvr>
                                      <p:tavLst>
                                        <p:tav tm="0">
                                          <p:val>
                                            <p:strVal val="0-#ppt_w/2"/>
                                          </p:val>
                                        </p:tav>
                                        <p:tav tm="100000">
                                          <p:val>
                                            <p:strVal val="#ppt_x"/>
                                          </p:val>
                                        </p:tav>
                                      </p:tavLst>
                                    </p:anim>
                                    <p:anim calcmode="lin" valueType="num">
                                      <p:cBhvr additive="base">
                                        <p:cTn id="24" dur="500" fill="hold"/>
                                        <p:tgtEl>
                                          <p:spTgt spid="238597"/>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38598"/>
                                        </p:tgtEl>
                                        <p:attrNameLst>
                                          <p:attrName>style.visibility</p:attrName>
                                        </p:attrNameLst>
                                      </p:cBhvr>
                                      <p:to>
                                        <p:strVal val="visible"/>
                                      </p:to>
                                    </p:set>
                                    <p:anim calcmode="lin" valueType="num">
                                      <p:cBhvr additive="base">
                                        <p:cTn id="29" dur="500" fill="hold"/>
                                        <p:tgtEl>
                                          <p:spTgt spid="238598"/>
                                        </p:tgtEl>
                                        <p:attrNameLst>
                                          <p:attrName>ppt_x</p:attrName>
                                        </p:attrNameLst>
                                      </p:cBhvr>
                                      <p:tavLst>
                                        <p:tav tm="0">
                                          <p:val>
                                            <p:strVal val="0-#ppt_w/2"/>
                                          </p:val>
                                        </p:tav>
                                        <p:tav tm="100000">
                                          <p:val>
                                            <p:strVal val="#ppt_x"/>
                                          </p:val>
                                        </p:tav>
                                      </p:tavLst>
                                    </p:anim>
                                    <p:anim calcmode="lin" valueType="num">
                                      <p:cBhvr additive="base">
                                        <p:cTn id="30" dur="500" fill="hold"/>
                                        <p:tgtEl>
                                          <p:spTgt spid="2385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238599"/>
                                        </p:tgtEl>
                                        <p:attrNameLst>
                                          <p:attrName>style.visibility</p:attrName>
                                        </p:attrNameLst>
                                      </p:cBhvr>
                                      <p:to>
                                        <p:strVal val="visible"/>
                                      </p:to>
                                    </p:set>
                                    <p:anim calcmode="lin" valueType="num">
                                      <p:cBhvr additive="base">
                                        <p:cTn id="34" dur="500" fill="hold"/>
                                        <p:tgtEl>
                                          <p:spTgt spid="238599"/>
                                        </p:tgtEl>
                                        <p:attrNameLst>
                                          <p:attrName>ppt_x</p:attrName>
                                        </p:attrNameLst>
                                      </p:cBhvr>
                                      <p:tavLst>
                                        <p:tav tm="0">
                                          <p:val>
                                            <p:strVal val="0-#ppt_w/2"/>
                                          </p:val>
                                        </p:tav>
                                        <p:tav tm="100000">
                                          <p:val>
                                            <p:strVal val="#ppt_x"/>
                                          </p:val>
                                        </p:tav>
                                      </p:tavLst>
                                    </p:anim>
                                    <p:anim calcmode="lin" valueType="num">
                                      <p:cBhvr additive="base">
                                        <p:cTn id="35" dur="500" fill="hold"/>
                                        <p:tgtEl>
                                          <p:spTgt spid="23859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ssolv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nodeType="afterGroup">
                            <p:stCondLst>
                              <p:cond delay="0"/>
                            </p:stCondLst>
                            <p:childTnLst>
                              <p:par>
                                <p:cTn id="46" presetID="2" presetClass="entr" presetSubtype="8" fill="hold" nodeType="afterEffect">
                                  <p:stCondLst>
                                    <p:cond delay="2000"/>
                                  </p:stCondLst>
                                  <p:childTnLst>
                                    <p:set>
                                      <p:cBhvr>
                                        <p:cTn id="47" dur="1" fill="hold">
                                          <p:stCondLst>
                                            <p:cond delay="0"/>
                                          </p:stCondLst>
                                        </p:cTn>
                                        <p:tgtEl>
                                          <p:spTgt spid="238605"/>
                                        </p:tgtEl>
                                        <p:attrNameLst>
                                          <p:attrName>style.visibility</p:attrName>
                                        </p:attrNameLst>
                                      </p:cBhvr>
                                      <p:to>
                                        <p:strVal val="visible"/>
                                      </p:to>
                                    </p:set>
                                    <p:anim calcmode="lin" valueType="num">
                                      <p:cBhvr additive="base">
                                        <p:cTn id="48" dur="500" fill="hold"/>
                                        <p:tgtEl>
                                          <p:spTgt spid="238605"/>
                                        </p:tgtEl>
                                        <p:attrNameLst>
                                          <p:attrName>ppt_x</p:attrName>
                                        </p:attrNameLst>
                                      </p:cBhvr>
                                      <p:tavLst>
                                        <p:tav tm="0">
                                          <p:val>
                                            <p:strVal val="0-#ppt_w/2"/>
                                          </p:val>
                                        </p:tav>
                                        <p:tav tm="100000">
                                          <p:val>
                                            <p:strVal val="#ppt_x"/>
                                          </p:val>
                                        </p:tav>
                                      </p:tavLst>
                                    </p:anim>
                                    <p:anim calcmode="lin" valueType="num">
                                      <p:cBhvr additive="base">
                                        <p:cTn id="49" dur="500" fill="hold"/>
                                        <p:tgtEl>
                                          <p:spTgt spid="23860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238611"/>
                                        </p:tgtEl>
                                        <p:attrNameLst>
                                          <p:attrName>style.visibility</p:attrName>
                                        </p:attrNameLst>
                                      </p:cBhvr>
                                      <p:to>
                                        <p:strVal val="visible"/>
                                      </p:to>
                                    </p:set>
                                    <p:anim calcmode="lin" valueType="num">
                                      <p:cBhvr additive="base">
                                        <p:cTn id="54" dur="500" fill="hold"/>
                                        <p:tgtEl>
                                          <p:spTgt spid="238611"/>
                                        </p:tgtEl>
                                        <p:attrNameLst>
                                          <p:attrName>ppt_x</p:attrName>
                                        </p:attrNameLst>
                                      </p:cBhvr>
                                      <p:tavLst>
                                        <p:tav tm="0">
                                          <p:val>
                                            <p:strVal val="0-#ppt_w/2"/>
                                          </p:val>
                                        </p:tav>
                                        <p:tav tm="100000">
                                          <p:val>
                                            <p:strVal val="#ppt_x"/>
                                          </p:val>
                                        </p:tav>
                                      </p:tavLst>
                                    </p:anim>
                                    <p:anim calcmode="lin" valueType="num">
                                      <p:cBhvr additive="base">
                                        <p:cTn id="55" dur="500" fill="hold"/>
                                        <p:tgtEl>
                                          <p:spTgt spid="238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4800600" y="2667000"/>
            <a:ext cx="3657600" cy="3352800"/>
          </a:xfrm>
        </p:spPr>
        <p:txBody>
          <a:bodyPr/>
          <a:lstStyle/>
          <a:p>
            <a:pPr eaLnBrk="1" hangingPunct="1">
              <a:defRPr/>
            </a:pPr>
            <a:r>
              <a:rPr lang="en-US"/>
              <a:t>Exterior View of the Inner Temple</a:t>
            </a:r>
          </a:p>
        </p:txBody>
      </p:sp>
      <p:pic>
        <p:nvPicPr>
          <p:cNvPr id="269314" name="Picture 4" descr="exterior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latin typeface="Times New Roman" charset="0"/>
              </a:rPr>
              <a:t>207</a:t>
            </a:r>
            <a:endParaRPr lang="en-US" sz="2800">
              <a:latin typeface="Times New Roman"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viney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638"/>
            <a:ext cx="108966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cs typeface="+mj-cs"/>
              </a:rPr>
              <a:t>Crops from a Fresh Water Oasis</a:t>
            </a:r>
            <a:endParaRPr lang="en-US">
              <a:cs typeface="+mj-cs"/>
            </a:endParaRPr>
          </a:p>
        </p:txBody>
      </p:sp>
      <p:sp>
        <p:nvSpPr>
          <p:cNvPr id="16389" name="Text Box 5"/>
          <p:cNvSpPr txBox="1">
            <a:spLocks noChangeArrowheads="1"/>
          </p:cNvSpPr>
          <p:nvPr/>
        </p:nvSpPr>
        <p:spPr bwMode="auto">
          <a:xfrm>
            <a:off x="3276600" y="304800"/>
            <a:ext cx="2743200" cy="519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latin typeface="Times New Roman" charset="0"/>
              </a:rPr>
              <a:t>Ezekiel 47:10</a:t>
            </a:r>
            <a:endParaRPr lang="en-US" sz="28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1" name="Text Box 5"/>
          <p:cNvSpPr txBox="1">
            <a:spLocks noChangeArrowheads="1"/>
          </p:cNvSpPr>
          <p:nvPr/>
        </p:nvSpPr>
        <p:spPr bwMode="auto">
          <a:xfrm>
            <a:off x="8458200" y="152400"/>
            <a:ext cx="685800" cy="457200"/>
          </a:xfrm>
          <a:prstGeom prst="rect">
            <a:avLst/>
          </a:prstGeom>
          <a:solidFill>
            <a:srgbClr val="663300"/>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a:latin typeface="Times New Roman" charset="0"/>
              </a:rPr>
              <a:t>115</a:t>
            </a:r>
            <a:endParaRPr lang="en-US">
              <a:latin typeface="Times New Roman" charset="0"/>
            </a:endParaRPr>
          </a:p>
        </p:txBody>
      </p:sp>
      <p:sp>
        <p:nvSpPr>
          <p:cNvPr id="495636" name="AutoShape 20"/>
          <p:cNvSpPr>
            <a:spLocks noChangeArrowheads="1"/>
          </p:cNvSpPr>
          <p:nvPr/>
        </p:nvSpPr>
        <p:spPr bwMode="auto">
          <a:xfrm rot="1351795">
            <a:off x="4017963" y="3302000"/>
            <a:ext cx="5105400" cy="838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5637" name="Text Box 21"/>
          <p:cNvSpPr txBox="1">
            <a:spLocks noChangeArrowheads="1"/>
          </p:cNvSpPr>
          <p:nvPr/>
        </p:nvSpPr>
        <p:spPr bwMode="auto">
          <a:xfrm>
            <a:off x="3962400" y="5638800"/>
            <a:ext cx="2736850" cy="579438"/>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a:t>Ezek. 47:1-12</a:t>
            </a:r>
          </a:p>
        </p:txBody>
      </p:sp>
      <p:sp>
        <p:nvSpPr>
          <p:cNvPr id="495649" name="Rectangle 33"/>
          <p:cNvSpPr>
            <a:spLocks noGrp="1" noChangeArrowheads="1"/>
          </p:cNvSpPr>
          <p:nvPr>
            <p:ph type="title" idx="4294967295"/>
          </p:nvPr>
        </p:nvSpPr>
        <p:spPr>
          <a:xfrm>
            <a:off x="0" y="4876800"/>
            <a:ext cx="3886200" cy="1981200"/>
          </a:xfrm>
          <a:solidFill>
            <a:schemeClr val="bg2"/>
          </a:solidFill>
        </p:spPr>
        <p:txBody>
          <a:bodyPr/>
          <a:lstStyle/>
          <a:p>
            <a:pPr eaLnBrk="1" hangingPunct="1">
              <a:defRPr/>
            </a:pPr>
            <a:r>
              <a:rPr lang="en-US" sz="3600" b="1">
                <a:solidFill>
                  <a:schemeClr val="tx1"/>
                </a:solidFill>
                <a:effectLst>
                  <a:outerShdw blurRad="38100" dist="38100" dir="2700000" algn="tl">
                    <a:srgbClr val="000000"/>
                  </a:outerShdw>
                </a:effectLst>
                <a:cs typeface="+mj-cs"/>
              </a:rPr>
              <a:t>Water will flow through the Mt. of Olives!</a:t>
            </a:r>
            <a:endParaRPr lang="en-US" sz="3600" b="1">
              <a:effectLst>
                <a:outerShdw blurRad="38100" dist="38100" dir="2700000" algn="tl">
                  <a:srgbClr val="000000"/>
                </a:outerShdw>
              </a:effectLst>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03" name="Rectangle 3"/>
          <p:cNvSpPr>
            <a:spLocks noGrp="1" noRot="1" noChangeArrowheads="1"/>
          </p:cNvSpPr>
          <p:nvPr>
            <p:ph type="title" idx="4294967295"/>
          </p:nvPr>
        </p:nvSpPr>
        <p:spPr>
          <a:xfrm>
            <a:off x="457200" y="274638"/>
            <a:ext cx="5943600" cy="563562"/>
          </a:xfrm>
          <a:solidFill>
            <a:schemeClr val="bg1"/>
          </a:solidFill>
          <a:ln>
            <a:solidFill>
              <a:schemeClr val="bg2"/>
            </a:solidFill>
            <a:miter lim="800000"/>
            <a:headEnd/>
            <a:tailEnd/>
          </a:ln>
        </p:spPr>
        <p:txBody>
          <a:bodyPr/>
          <a:lstStyle/>
          <a:p>
            <a:pPr eaLnBrk="1" hangingPunct="1">
              <a:defRPr/>
            </a:pPr>
            <a:r>
              <a:rPr lang="en-US" sz="4000">
                <a:cs typeface="+mj-cs"/>
              </a:rPr>
              <a:t>Millennial Jerusalem</a:t>
            </a:r>
          </a:p>
        </p:txBody>
      </p:sp>
      <p:sp>
        <p:nvSpPr>
          <p:cNvPr id="51204"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p>
        </p:txBody>
      </p:sp>
      <p:sp>
        <p:nvSpPr>
          <p:cNvPr id="51205"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06"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07"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08"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09"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10"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1211"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275467"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ja-JP" sz="3200" dirty="0"/>
              <a:t>"The law will go out from Zion, </a:t>
            </a:r>
          </a:p>
          <a:p>
            <a:pPr algn="r"/>
            <a:r>
              <a:rPr lang="en-US" sz="3200" dirty="0"/>
              <a:t>the word of the L</a:t>
            </a:r>
            <a:r>
              <a:rPr lang="en-US" sz="2800" dirty="0"/>
              <a:t>ORD</a:t>
            </a:r>
            <a:r>
              <a:rPr lang="en-US" sz="3200" dirty="0"/>
              <a:t> from Jerusalem</a:t>
            </a:r>
            <a:r>
              <a:rPr lang="en-US" altLang="ja-JP" sz="3200" dirty="0"/>
              <a:t>"</a:t>
            </a:r>
          </a:p>
          <a:p>
            <a:pPr algn="r"/>
            <a:r>
              <a:rPr lang="en-US" sz="3200" dirty="0"/>
              <a:t>--Isaiah 2:3</a:t>
            </a:r>
          </a:p>
        </p:txBody>
      </p:sp>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quarter" idx="10"/>
          </p:nvPr>
        </p:nvSpPr>
        <p:spPr/>
        <p:txBody>
          <a:bodyPr/>
          <a:lstStyle/>
          <a:p>
            <a:pPr>
              <a:defRPr/>
            </a:pPr>
            <a:endParaRPr lang="en-US"/>
          </a:p>
        </p:txBody>
      </p:sp>
      <p:sp>
        <p:nvSpPr>
          <p:cNvPr id="14" name="Footer Placeholder 2"/>
          <p:cNvSpPr>
            <a:spLocks noGrp="1"/>
          </p:cNvSpPr>
          <p:nvPr>
            <p:ph type="ftr" sz="quarter" idx="11"/>
          </p:nvPr>
        </p:nvSpPr>
        <p:spPr/>
        <p:txBody>
          <a:bodyPr/>
          <a:lstStyle/>
          <a:p>
            <a:pPr>
              <a:defRPr/>
            </a:pPr>
            <a:endParaRPr lang="en-US"/>
          </a:p>
        </p:txBody>
      </p:sp>
      <p:sp>
        <p:nvSpPr>
          <p:cNvPr id="520194"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charset="0"/>
                <a:ea typeface="ＭＳ Ｐゴシック" charset="0"/>
                <a:cs typeface="ＭＳ Ｐゴシック" charset="0"/>
              </a:rPr>
              <a:t>Is there a future for ethnic believing Israel?</a:t>
            </a:r>
          </a:p>
        </p:txBody>
      </p:sp>
      <p:sp>
        <p:nvSpPr>
          <p:cNvPr id="520195"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p>
        </p:txBody>
      </p:sp>
      <p:sp>
        <p:nvSpPr>
          <p:cNvPr id="520196" name="Text Box 4"/>
          <p:cNvSpPr txBox="1">
            <a:spLocks noChangeArrowheads="1"/>
          </p:cNvSpPr>
          <p:nvPr/>
        </p:nvSpPr>
        <p:spPr bwMode="auto">
          <a:xfrm>
            <a:off x="1219200" y="1387475"/>
            <a:ext cx="2606675" cy="8223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b="1"/>
              <a:t>Dispensational</a:t>
            </a:r>
          </a:p>
          <a:p>
            <a:pPr algn="ctr">
              <a:defRPr/>
            </a:pPr>
            <a:r>
              <a:rPr lang="en-US" b="1"/>
              <a:t>Premillennialism</a:t>
            </a:r>
          </a:p>
        </p:txBody>
      </p:sp>
      <p:sp>
        <p:nvSpPr>
          <p:cNvPr id="520197" name="Text Box 5"/>
          <p:cNvSpPr txBox="1">
            <a:spLocks noChangeArrowheads="1"/>
          </p:cNvSpPr>
          <p:nvPr/>
        </p:nvSpPr>
        <p:spPr bwMode="auto">
          <a:xfrm>
            <a:off x="2971800" y="3613150"/>
            <a:ext cx="1314450" cy="1187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b="1"/>
              <a:t>Israel has a future</a:t>
            </a:r>
          </a:p>
        </p:txBody>
      </p:sp>
      <p:sp>
        <p:nvSpPr>
          <p:cNvPr id="52019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p>
        </p:txBody>
      </p:sp>
      <p:sp>
        <p:nvSpPr>
          <p:cNvPr id="520199" name="Text Box 7"/>
          <p:cNvSpPr txBox="1">
            <a:spLocks noChangeArrowheads="1"/>
          </p:cNvSpPr>
          <p:nvPr/>
        </p:nvSpPr>
        <p:spPr bwMode="auto">
          <a:xfrm>
            <a:off x="5257800" y="1387475"/>
            <a:ext cx="3124200" cy="8223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b="1">
                <a:solidFill>
                  <a:srgbClr val="C9C4FF"/>
                </a:solidFill>
              </a:rPr>
              <a:t>Amillennialism &amp; </a:t>
            </a:r>
          </a:p>
          <a:p>
            <a:pPr algn="ctr">
              <a:defRPr/>
            </a:pPr>
            <a:r>
              <a:rPr lang="en-US" b="1">
                <a:solidFill>
                  <a:srgbClr val="C9C4FF"/>
                </a:solidFill>
              </a:rPr>
              <a:t>Postmillennial</a:t>
            </a:r>
            <a:r>
              <a:rPr lang="en-US" altLang="ko-KR" b="1">
                <a:solidFill>
                  <a:srgbClr val="C9C4FF"/>
                </a:solidFill>
                <a:ea typeface="굴림" charset="0"/>
                <a:cs typeface="굴림" charset="0"/>
              </a:rPr>
              <a:t>is</a:t>
            </a:r>
            <a:r>
              <a:rPr lang="en-US" b="1">
                <a:solidFill>
                  <a:srgbClr val="C9C4FF"/>
                </a:solidFill>
              </a:rPr>
              <a:t>m</a:t>
            </a:r>
          </a:p>
        </p:txBody>
      </p:sp>
      <p:sp>
        <p:nvSpPr>
          <p:cNvPr id="520200" name="Text Box 8"/>
          <p:cNvSpPr txBox="1">
            <a:spLocks noChangeArrowheads="1"/>
          </p:cNvSpPr>
          <p:nvPr/>
        </p:nvSpPr>
        <p:spPr bwMode="auto">
          <a:xfrm>
            <a:off x="7239000" y="3613150"/>
            <a:ext cx="1314450" cy="1187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b="1">
                <a:solidFill>
                  <a:srgbClr val="C9C4FF"/>
                </a:solidFill>
              </a:rPr>
              <a:t>Israel has no future</a:t>
            </a:r>
          </a:p>
        </p:txBody>
      </p:sp>
      <p:sp>
        <p:nvSpPr>
          <p:cNvPr id="52020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p>
        </p:txBody>
      </p:sp>
      <p:sp>
        <p:nvSpPr>
          <p:cNvPr id="520202" name="Text Box 10"/>
          <p:cNvSpPr txBox="1">
            <a:spLocks noChangeArrowheads="1"/>
          </p:cNvSpPr>
          <p:nvPr/>
        </p:nvSpPr>
        <p:spPr bwMode="auto">
          <a:xfrm>
            <a:off x="5562600" y="5959475"/>
            <a:ext cx="2606675" cy="8223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b="1">
                <a:solidFill>
                  <a:srgbClr val="00FFFF"/>
                </a:solidFill>
              </a:rPr>
              <a:t>Covenant</a:t>
            </a:r>
          </a:p>
          <a:p>
            <a:pPr algn="ctr">
              <a:defRPr/>
            </a:pPr>
            <a:r>
              <a:rPr lang="en-US" b="1">
                <a:solidFill>
                  <a:srgbClr val="00FFFF"/>
                </a:solidFill>
              </a:rPr>
              <a:t>Premillennialism</a:t>
            </a:r>
          </a:p>
        </p:txBody>
      </p:sp>
      <p:sp>
        <p:nvSpPr>
          <p:cNvPr id="520203" name="Text Box 11"/>
          <p:cNvSpPr txBox="1">
            <a:spLocks noChangeArrowheads="1"/>
          </p:cNvSpPr>
          <p:nvPr/>
        </p:nvSpPr>
        <p:spPr bwMode="auto">
          <a:xfrm>
            <a:off x="4895850" y="3613150"/>
            <a:ext cx="1314450" cy="1187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b="1">
                <a:solidFill>
                  <a:srgbClr val="00FFFF"/>
                </a:solidFill>
              </a:rPr>
              <a:t>Church is new Israel</a:t>
            </a:r>
          </a:p>
        </p:txBody>
      </p:sp>
      <p:sp>
        <p:nvSpPr>
          <p:cNvPr id="520204" name="Text Box 12"/>
          <p:cNvSpPr txBox="1">
            <a:spLocks noChangeArrowheads="1"/>
          </p:cNvSpPr>
          <p:nvPr/>
        </p:nvSpPr>
        <p:spPr bwMode="auto">
          <a:xfrm>
            <a:off x="914400" y="3657600"/>
            <a:ext cx="1543050" cy="1187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b="1"/>
              <a:t>Church &amp; Israel distinct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20196"/>
                                        </p:tgtEl>
                                        <p:attrNameLst>
                                          <p:attrName>style.visibility</p:attrName>
                                        </p:attrNameLst>
                                      </p:cBhvr>
                                      <p:to>
                                        <p:strVal val="visible"/>
                                      </p:to>
                                    </p:set>
                                    <p:anim calcmode="lin" valueType="num">
                                      <p:cBhvr>
                                        <p:cTn id="7" dur="1000" fill="hold"/>
                                        <p:tgtEl>
                                          <p:spTgt spid="520196"/>
                                        </p:tgtEl>
                                        <p:attrNameLst>
                                          <p:attrName>ppt_w</p:attrName>
                                        </p:attrNameLst>
                                      </p:cBhvr>
                                      <p:tavLst>
                                        <p:tav tm="0">
                                          <p:val>
                                            <p:strVal val="#ppt_w+.3"/>
                                          </p:val>
                                        </p:tav>
                                        <p:tav tm="100000">
                                          <p:val>
                                            <p:strVal val="#ppt_w"/>
                                          </p:val>
                                        </p:tav>
                                      </p:tavLst>
                                    </p:anim>
                                    <p:anim calcmode="lin" valueType="num">
                                      <p:cBhvr>
                                        <p:cTn id="8" dur="1000" fill="hold"/>
                                        <p:tgtEl>
                                          <p:spTgt spid="520196"/>
                                        </p:tgtEl>
                                        <p:attrNameLst>
                                          <p:attrName>ppt_h</p:attrName>
                                        </p:attrNameLst>
                                      </p:cBhvr>
                                      <p:tavLst>
                                        <p:tav tm="0">
                                          <p:val>
                                            <p:strVal val="#ppt_h"/>
                                          </p:val>
                                        </p:tav>
                                        <p:tav tm="100000">
                                          <p:val>
                                            <p:strVal val="#ppt_h"/>
                                          </p:val>
                                        </p:tav>
                                      </p:tavLst>
                                    </p:anim>
                                    <p:animEffect transition="in" filter="fade">
                                      <p:cBhvr>
                                        <p:cTn id="9" dur="1000"/>
                                        <p:tgtEl>
                                          <p:spTgt spid="52019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520195"/>
                                        </p:tgtEl>
                                        <p:attrNameLst>
                                          <p:attrName>style.visibility</p:attrName>
                                        </p:attrNameLst>
                                      </p:cBhvr>
                                      <p:to>
                                        <p:strVal val="visible"/>
                                      </p:to>
                                    </p:set>
                                    <p:anim calcmode="lin" valueType="num">
                                      <p:cBhvr>
                                        <p:cTn id="13" dur="1000" fill="hold"/>
                                        <p:tgtEl>
                                          <p:spTgt spid="520195"/>
                                        </p:tgtEl>
                                        <p:attrNameLst>
                                          <p:attrName>ppt_w</p:attrName>
                                        </p:attrNameLst>
                                      </p:cBhvr>
                                      <p:tavLst>
                                        <p:tav tm="0">
                                          <p:val>
                                            <p:strVal val="#ppt_w+.3"/>
                                          </p:val>
                                        </p:tav>
                                        <p:tav tm="100000">
                                          <p:val>
                                            <p:strVal val="#ppt_w"/>
                                          </p:val>
                                        </p:tav>
                                      </p:tavLst>
                                    </p:anim>
                                    <p:anim calcmode="lin" valueType="num">
                                      <p:cBhvr>
                                        <p:cTn id="14" dur="1000" fill="hold"/>
                                        <p:tgtEl>
                                          <p:spTgt spid="520195"/>
                                        </p:tgtEl>
                                        <p:attrNameLst>
                                          <p:attrName>ppt_h</p:attrName>
                                        </p:attrNameLst>
                                      </p:cBhvr>
                                      <p:tavLst>
                                        <p:tav tm="0">
                                          <p:val>
                                            <p:strVal val="#ppt_h"/>
                                          </p:val>
                                        </p:tav>
                                        <p:tav tm="100000">
                                          <p:val>
                                            <p:strVal val="#ppt_h"/>
                                          </p:val>
                                        </p:tav>
                                      </p:tavLst>
                                    </p:anim>
                                    <p:animEffect transition="in" filter="fade">
                                      <p:cBhvr>
                                        <p:cTn id="15" dur="1000"/>
                                        <p:tgtEl>
                                          <p:spTgt spid="52019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520197"/>
                                        </p:tgtEl>
                                        <p:attrNameLst>
                                          <p:attrName>style.visibility</p:attrName>
                                        </p:attrNameLst>
                                      </p:cBhvr>
                                      <p:to>
                                        <p:strVal val="visible"/>
                                      </p:to>
                                    </p:set>
                                    <p:anim calcmode="lin" valueType="num">
                                      <p:cBhvr>
                                        <p:cTn id="19" dur="1000" fill="hold"/>
                                        <p:tgtEl>
                                          <p:spTgt spid="520197"/>
                                        </p:tgtEl>
                                        <p:attrNameLst>
                                          <p:attrName>ppt_w</p:attrName>
                                        </p:attrNameLst>
                                      </p:cBhvr>
                                      <p:tavLst>
                                        <p:tav tm="0">
                                          <p:val>
                                            <p:strVal val="#ppt_w+.3"/>
                                          </p:val>
                                        </p:tav>
                                        <p:tav tm="100000">
                                          <p:val>
                                            <p:strVal val="#ppt_w"/>
                                          </p:val>
                                        </p:tav>
                                      </p:tavLst>
                                    </p:anim>
                                    <p:anim calcmode="lin" valueType="num">
                                      <p:cBhvr>
                                        <p:cTn id="20" dur="1000" fill="hold"/>
                                        <p:tgtEl>
                                          <p:spTgt spid="520197"/>
                                        </p:tgtEl>
                                        <p:attrNameLst>
                                          <p:attrName>ppt_h</p:attrName>
                                        </p:attrNameLst>
                                      </p:cBhvr>
                                      <p:tavLst>
                                        <p:tav tm="0">
                                          <p:val>
                                            <p:strVal val="#ppt_h"/>
                                          </p:val>
                                        </p:tav>
                                        <p:tav tm="100000">
                                          <p:val>
                                            <p:strVal val="#ppt_h"/>
                                          </p:val>
                                        </p:tav>
                                      </p:tavLst>
                                    </p:anim>
                                    <p:animEffect transition="in" filter="fade">
                                      <p:cBhvr>
                                        <p:cTn id="21" dur="1000"/>
                                        <p:tgtEl>
                                          <p:spTgt spid="52019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520199"/>
                                        </p:tgtEl>
                                        <p:attrNameLst>
                                          <p:attrName>style.visibility</p:attrName>
                                        </p:attrNameLst>
                                      </p:cBhvr>
                                      <p:to>
                                        <p:strVal val="visible"/>
                                      </p:to>
                                    </p:set>
                                    <p:anim calcmode="lin" valueType="num">
                                      <p:cBhvr>
                                        <p:cTn id="26" dur="1000" fill="hold"/>
                                        <p:tgtEl>
                                          <p:spTgt spid="520199"/>
                                        </p:tgtEl>
                                        <p:attrNameLst>
                                          <p:attrName>ppt_w</p:attrName>
                                        </p:attrNameLst>
                                      </p:cBhvr>
                                      <p:tavLst>
                                        <p:tav tm="0">
                                          <p:val>
                                            <p:strVal val="#ppt_w+.3"/>
                                          </p:val>
                                        </p:tav>
                                        <p:tav tm="100000">
                                          <p:val>
                                            <p:strVal val="#ppt_w"/>
                                          </p:val>
                                        </p:tav>
                                      </p:tavLst>
                                    </p:anim>
                                    <p:anim calcmode="lin" valueType="num">
                                      <p:cBhvr>
                                        <p:cTn id="27" dur="1000" fill="hold"/>
                                        <p:tgtEl>
                                          <p:spTgt spid="520199"/>
                                        </p:tgtEl>
                                        <p:attrNameLst>
                                          <p:attrName>ppt_h</p:attrName>
                                        </p:attrNameLst>
                                      </p:cBhvr>
                                      <p:tavLst>
                                        <p:tav tm="0">
                                          <p:val>
                                            <p:strVal val="#ppt_h"/>
                                          </p:val>
                                        </p:tav>
                                        <p:tav tm="100000">
                                          <p:val>
                                            <p:strVal val="#ppt_h"/>
                                          </p:val>
                                        </p:tav>
                                      </p:tavLst>
                                    </p:anim>
                                    <p:animEffect transition="in" filter="fade">
                                      <p:cBhvr>
                                        <p:cTn id="28" dur="1000"/>
                                        <p:tgtEl>
                                          <p:spTgt spid="52019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520198"/>
                                        </p:tgtEl>
                                        <p:attrNameLst>
                                          <p:attrName>style.visibility</p:attrName>
                                        </p:attrNameLst>
                                      </p:cBhvr>
                                      <p:to>
                                        <p:strVal val="visible"/>
                                      </p:to>
                                    </p:set>
                                    <p:anim calcmode="lin" valueType="num">
                                      <p:cBhvr>
                                        <p:cTn id="32" dur="1000" fill="hold"/>
                                        <p:tgtEl>
                                          <p:spTgt spid="520198"/>
                                        </p:tgtEl>
                                        <p:attrNameLst>
                                          <p:attrName>ppt_w</p:attrName>
                                        </p:attrNameLst>
                                      </p:cBhvr>
                                      <p:tavLst>
                                        <p:tav tm="0">
                                          <p:val>
                                            <p:strVal val="#ppt_w+.3"/>
                                          </p:val>
                                        </p:tav>
                                        <p:tav tm="100000">
                                          <p:val>
                                            <p:strVal val="#ppt_w"/>
                                          </p:val>
                                        </p:tav>
                                      </p:tavLst>
                                    </p:anim>
                                    <p:anim calcmode="lin" valueType="num">
                                      <p:cBhvr>
                                        <p:cTn id="33" dur="1000" fill="hold"/>
                                        <p:tgtEl>
                                          <p:spTgt spid="520198"/>
                                        </p:tgtEl>
                                        <p:attrNameLst>
                                          <p:attrName>ppt_h</p:attrName>
                                        </p:attrNameLst>
                                      </p:cBhvr>
                                      <p:tavLst>
                                        <p:tav tm="0">
                                          <p:val>
                                            <p:strVal val="#ppt_h"/>
                                          </p:val>
                                        </p:tav>
                                        <p:tav tm="100000">
                                          <p:val>
                                            <p:strVal val="#ppt_h"/>
                                          </p:val>
                                        </p:tav>
                                      </p:tavLst>
                                    </p:anim>
                                    <p:animEffect transition="in" filter="fade">
                                      <p:cBhvr>
                                        <p:cTn id="34" dur="1000"/>
                                        <p:tgtEl>
                                          <p:spTgt spid="52019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520200"/>
                                        </p:tgtEl>
                                        <p:attrNameLst>
                                          <p:attrName>style.visibility</p:attrName>
                                        </p:attrNameLst>
                                      </p:cBhvr>
                                      <p:to>
                                        <p:strVal val="visible"/>
                                      </p:to>
                                    </p:set>
                                    <p:anim calcmode="lin" valueType="num">
                                      <p:cBhvr>
                                        <p:cTn id="38" dur="1000" fill="hold"/>
                                        <p:tgtEl>
                                          <p:spTgt spid="520200"/>
                                        </p:tgtEl>
                                        <p:attrNameLst>
                                          <p:attrName>ppt_w</p:attrName>
                                        </p:attrNameLst>
                                      </p:cBhvr>
                                      <p:tavLst>
                                        <p:tav tm="0">
                                          <p:val>
                                            <p:strVal val="#ppt_w+.3"/>
                                          </p:val>
                                        </p:tav>
                                        <p:tav tm="100000">
                                          <p:val>
                                            <p:strVal val="#ppt_w"/>
                                          </p:val>
                                        </p:tav>
                                      </p:tavLst>
                                    </p:anim>
                                    <p:anim calcmode="lin" valueType="num">
                                      <p:cBhvr>
                                        <p:cTn id="39" dur="1000" fill="hold"/>
                                        <p:tgtEl>
                                          <p:spTgt spid="520200"/>
                                        </p:tgtEl>
                                        <p:attrNameLst>
                                          <p:attrName>ppt_h</p:attrName>
                                        </p:attrNameLst>
                                      </p:cBhvr>
                                      <p:tavLst>
                                        <p:tav tm="0">
                                          <p:val>
                                            <p:strVal val="#ppt_h"/>
                                          </p:val>
                                        </p:tav>
                                        <p:tav tm="100000">
                                          <p:val>
                                            <p:strVal val="#ppt_h"/>
                                          </p:val>
                                        </p:tav>
                                      </p:tavLst>
                                    </p:anim>
                                    <p:animEffect transition="in" filter="fade">
                                      <p:cBhvr>
                                        <p:cTn id="40" dur="1000"/>
                                        <p:tgtEl>
                                          <p:spTgt spid="52020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520202"/>
                                        </p:tgtEl>
                                        <p:attrNameLst>
                                          <p:attrName>style.visibility</p:attrName>
                                        </p:attrNameLst>
                                      </p:cBhvr>
                                      <p:to>
                                        <p:strVal val="visible"/>
                                      </p:to>
                                    </p:set>
                                    <p:anim calcmode="lin" valueType="num">
                                      <p:cBhvr>
                                        <p:cTn id="45" dur="1000" fill="hold"/>
                                        <p:tgtEl>
                                          <p:spTgt spid="520202"/>
                                        </p:tgtEl>
                                        <p:attrNameLst>
                                          <p:attrName>ppt_w</p:attrName>
                                        </p:attrNameLst>
                                      </p:cBhvr>
                                      <p:tavLst>
                                        <p:tav tm="0">
                                          <p:val>
                                            <p:strVal val="#ppt_w+.3"/>
                                          </p:val>
                                        </p:tav>
                                        <p:tav tm="100000">
                                          <p:val>
                                            <p:strVal val="#ppt_w"/>
                                          </p:val>
                                        </p:tav>
                                      </p:tavLst>
                                    </p:anim>
                                    <p:anim calcmode="lin" valueType="num">
                                      <p:cBhvr>
                                        <p:cTn id="46" dur="1000" fill="hold"/>
                                        <p:tgtEl>
                                          <p:spTgt spid="520202"/>
                                        </p:tgtEl>
                                        <p:attrNameLst>
                                          <p:attrName>ppt_h</p:attrName>
                                        </p:attrNameLst>
                                      </p:cBhvr>
                                      <p:tavLst>
                                        <p:tav tm="0">
                                          <p:val>
                                            <p:strVal val="#ppt_h"/>
                                          </p:val>
                                        </p:tav>
                                        <p:tav tm="100000">
                                          <p:val>
                                            <p:strVal val="#ppt_h"/>
                                          </p:val>
                                        </p:tav>
                                      </p:tavLst>
                                    </p:anim>
                                    <p:animEffect transition="in" filter="fade">
                                      <p:cBhvr>
                                        <p:cTn id="47" dur="1000"/>
                                        <p:tgtEl>
                                          <p:spTgt spid="52020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520201"/>
                                        </p:tgtEl>
                                        <p:attrNameLst>
                                          <p:attrName>style.visibility</p:attrName>
                                        </p:attrNameLst>
                                      </p:cBhvr>
                                      <p:to>
                                        <p:strVal val="visible"/>
                                      </p:to>
                                    </p:set>
                                    <p:anim calcmode="lin" valueType="num">
                                      <p:cBhvr>
                                        <p:cTn id="51" dur="1000" fill="hold"/>
                                        <p:tgtEl>
                                          <p:spTgt spid="520201"/>
                                        </p:tgtEl>
                                        <p:attrNameLst>
                                          <p:attrName>ppt_w</p:attrName>
                                        </p:attrNameLst>
                                      </p:cBhvr>
                                      <p:tavLst>
                                        <p:tav tm="0">
                                          <p:val>
                                            <p:strVal val="#ppt_w+.3"/>
                                          </p:val>
                                        </p:tav>
                                        <p:tav tm="100000">
                                          <p:val>
                                            <p:strVal val="#ppt_w"/>
                                          </p:val>
                                        </p:tav>
                                      </p:tavLst>
                                    </p:anim>
                                    <p:anim calcmode="lin" valueType="num">
                                      <p:cBhvr>
                                        <p:cTn id="52" dur="1000" fill="hold"/>
                                        <p:tgtEl>
                                          <p:spTgt spid="520201"/>
                                        </p:tgtEl>
                                        <p:attrNameLst>
                                          <p:attrName>ppt_h</p:attrName>
                                        </p:attrNameLst>
                                      </p:cBhvr>
                                      <p:tavLst>
                                        <p:tav tm="0">
                                          <p:val>
                                            <p:strVal val="#ppt_h"/>
                                          </p:val>
                                        </p:tav>
                                        <p:tav tm="100000">
                                          <p:val>
                                            <p:strVal val="#ppt_h"/>
                                          </p:val>
                                        </p:tav>
                                      </p:tavLst>
                                    </p:anim>
                                    <p:animEffect transition="in" filter="fade">
                                      <p:cBhvr>
                                        <p:cTn id="53" dur="1000"/>
                                        <p:tgtEl>
                                          <p:spTgt spid="52020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520203"/>
                                        </p:tgtEl>
                                        <p:attrNameLst>
                                          <p:attrName>style.visibility</p:attrName>
                                        </p:attrNameLst>
                                      </p:cBhvr>
                                      <p:to>
                                        <p:strVal val="visible"/>
                                      </p:to>
                                    </p:set>
                                    <p:anim calcmode="lin" valueType="num">
                                      <p:cBhvr>
                                        <p:cTn id="58" dur="1000" fill="hold"/>
                                        <p:tgtEl>
                                          <p:spTgt spid="520203"/>
                                        </p:tgtEl>
                                        <p:attrNameLst>
                                          <p:attrName>ppt_w</p:attrName>
                                        </p:attrNameLst>
                                      </p:cBhvr>
                                      <p:tavLst>
                                        <p:tav tm="0">
                                          <p:val>
                                            <p:strVal val="#ppt_w+.3"/>
                                          </p:val>
                                        </p:tav>
                                        <p:tav tm="100000">
                                          <p:val>
                                            <p:strVal val="#ppt_w"/>
                                          </p:val>
                                        </p:tav>
                                      </p:tavLst>
                                    </p:anim>
                                    <p:anim calcmode="lin" valueType="num">
                                      <p:cBhvr>
                                        <p:cTn id="59" dur="1000" fill="hold"/>
                                        <p:tgtEl>
                                          <p:spTgt spid="520203"/>
                                        </p:tgtEl>
                                        <p:attrNameLst>
                                          <p:attrName>ppt_h</p:attrName>
                                        </p:attrNameLst>
                                      </p:cBhvr>
                                      <p:tavLst>
                                        <p:tav tm="0">
                                          <p:val>
                                            <p:strVal val="#ppt_h"/>
                                          </p:val>
                                        </p:tav>
                                        <p:tav tm="100000">
                                          <p:val>
                                            <p:strVal val="#ppt_h"/>
                                          </p:val>
                                        </p:tav>
                                      </p:tavLst>
                                    </p:anim>
                                    <p:animEffect transition="in" filter="fade">
                                      <p:cBhvr>
                                        <p:cTn id="60" dur="1000"/>
                                        <p:tgtEl>
                                          <p:spTgt spid="52020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520204"/>
                                        </p:tgtEl>
                                        <p:attrNameLst>
                                          <p:attrName>style.visibility</p:attrName>
                                        </p:attrNameLst>
                                      </p:cBhvr>
                                      <p:to>
                                        <p:strVal val="visible"/>
                                      </p:to>
                                    </p:set>
                                    <p:anim calcmode="lin" valueType="num">
                                      <p:cBhvr>
                                        <p:cTn id="65" dur="1000" fill="hold"/>
                                        <p:tgtEl>
                                          <p:spTgt spid="520204"/>
                                        </p:tgtEl>
                                        <p:attrNameLst>
                                          <p:attrName>ppt_w</p:attrName>
                                        </p:attrNameLst>
                                      </p:cBhvr>
                                      <p:tavLst>
                                        <p:tav tm="0">
                                          <p:val>
                                            <p:strVal val="#ppt_w+.3"/>
                                          </p:val>
                                        </p:tav>
                                        <p:tav tm="100000">
                                          <p:val>
                                            <p:strVal val="#ppt_w"/>
                                          </p:val>
                                        </p:tav>
                                      </p:tavLst>
                                    </p:anim>
                                    <p:anim calcmode="lin" valueType="num">
                                      <p:cBhvr>
                                        <p:cTn id="66" dur="1000" fill="hold"/>
                                        <p:tgtEl>
                                          <p:spTgt spid="520204"/>
                                        </p:tgtEl>
                                        <p:attrNameLst>
                                          <p:attrName>ppt_h</p:attrName>
                                        </p:attrNameLst>
                                      </p:cBhvr>
                                      <p:tavLst>
                                        <p:tav tm="0">
                                          <p:val>
                                            <p:strVal val="#ppt_h"/>
                                          </p:val>
                                        </p:tav>
                                        <p:tav tm="100000">
                                          <p:val>
                                            <p:strVal val="#ppt_h"/>
                                          </p:val>
                                        </p:tav>
                                      </p:tavLst>
                                    </p:anim>
                                    <p:animEffect transition="in" filter="fade">
                                      <p:cBhvr>
                                        <p:cTn id="67" dur="1000"/>
                                        <p:tgtEl>
                                          <p:spTgt spid="520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P spid="520196" grpId="0"/>
      <p:bldP spid="520197" grpId="0"/>
      <p:bldP spid="520198" grpId="0" animBg="1"/>
      <p:bldP spid="520199" grpId="0"/>
      <p:bldP spid="520200" grpId="0"/>
      <p:bldP spid="520201" grpId="0" animBg="1"/>
      <p:bldP spid="520202" grpId="0"/>
      <p:bldP spid="520203" grpId="0"/>
      <p:bldP spid="52020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79554" name="AutoShape 2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p>
        </p:txBody>
      </p:sp>
      <p:sp>
        <p:nvSpPr>
          <p:cNvPr id="522242" name="Rectangle 2"/>
          <p:cNvSpPr>
            <a:spLocks noChangeArrowheads="1"/>
          </p:cNvSpPr>
          <p:nvPr/>
        </p:nvSpPr>
        <p:spPr bwMode="auto">
          <a:xfrm>
            <a:off x="0" y="247650"/>
            <a:ext cx="9144000" cy="590550"/>
          </a:xfrm>
          <a:prstGeom prst="rect">
            <a:avLst/>
          </a:prstGeom>
          <a:solidFill>
            <a:srgbClr val="FFFFFF">
              <a:alpha val="53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grpSp>
        <p:nvGrpSpPr>
          <p:cNvPr id="522243" name="Group 3"/>
          <p:cNvGrpSpPr>
            <a:grpSpLocks/>
          </p:cNvGrpSpPr>
          <p:nvPr/>
        </p:nvGrpSpPr>
        <p:grpSpPr bwMode="auto">
          <a:xfrm>
            <a:off x="254000" y="1581150"/>
            <a:ext cx="693738" cy="1466850"/>
            <a:chOff x="648" y="1860"/>
            <a:chExt cx="492" cy="924"/>
          </a:xfrm>
        </p:grpSpPr>
        <p:sp>
          <p:nvSpPr>
            <p:cNvPr id="522244" name="Line 4"/>
            <p:cNvSpPr>
              <a:spLocks noChangeShapeType="1"/>
            </p:cNvSpPr>
            <p:nvPr/>
          </p:nvSpPr>
          <p:spPr bwMode="auto">
            <a:xfrm>
              <a:off x="900" y="1860"/>
              <a:ext cx="0" cy="924"/>
            </a:xfrm>
            <a:prstGeom prst="line">
              <a:avLst/>
            </a:prstGeom>
            <a:noFill/>
            <a:ln w="57150">
              <a:solidFill>
                <a:srgbClr val="66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22245" name="Line 5"/>
            <p:cNvSpPr>
              <a:spLocks noChangeShapeType="1"/>
            </p:cNvSpPr>
            <p:nvPr/>
          </p:nvSpPr>
          <p:spPr bwMode="auto">
            <a:xfrm>
              <a:off x="648" y="2100"/>
              <a:ext cx="492" cy="0"/>
            </a:xfrm>
            <a:prstGeom prst="line">
              <a:avLst/>
            </a:prstGeom>
            <a:noFill/>
            <a:ln w="57150">
              <a:solidFill>
                <a:srgbClr val="66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grpSp>
      <p:sp>
        <p:nvSpPr>
          <p:cNvPr id="522246" name="Text Box 6"/>
          <p:cNvSpPr txBox="1">
            <a:spLocks noChangeArrowheads="1"/>
          </p:cNvSpPr>
          <p:nvPr/>
        </p:nvSpPr>
        <p:spPr bwMode="auto">
          <a:xfrm>
            <a:off x="531813" y="3086100"/>
            <a:ext cx="2330450" cy="579438"/>
          </a:xfrm>
          <a:prstGeom prst="rect">
            <a:avLst/>
          </a:prstGeom>
          <a:solidFill>
            <a:srgbClr val="FF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Church Age</a:t>
            </a:r>
          </a:p>
        </p:txBody>
      </p:sp>
      <p:sp>
        <p:nvSpPr>
          <p:cNvPr id="522247" name="Line 7"/>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22248" name="Text Box 8"/>
          <p:cNvSpPr txBox="1">
            <a:spLocks noChangeArrowheads="1"/>
          </p:cNvSpPr>
          <p:nvPr/>
        </p:nvSpPr>
        <p:spPr bwMode="auto">
          <a:xfrm>
            <a:off x="2773363" y="3086100"/>
            <a:ext cx="2081212" cy="579438"/>
          </a:xfrm>
          <a:prstGeom prst="rect">
            <a:avLst/>
          </a:prstGeom>
          <a:solidFill>
            <a:srgbClr val="CCFF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Tribulation</a:t>
            </a:r>
          </a:p>
        </p:txBody>
      </p:sp>
      <p:sp>
        <p:nvSpPr>
          <p:cNvPr id="522249" name="Text Box 9"/>
          <p:cNvSpPr txBox="1">
            <a:spLocks noChangeArrowheads="1"/>
          </p:cNvSpPr>
          <p:nvPr/>
        </p:nvSpPr>
        <p:spPr bwMode="auto">
          <a:xfrm>
            <a:off x="4851400" y="3086100"/>
            <a:ext cx="2127250" cy="579438"/>
          </a:xfrm>
          <a:prstGeom prst="rect">
            <a:avLst/>
          </a:prstGeom>
          <a:solidFill>
            <a:srgbClr val="99FF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Millennium</a:t>
            </a:r>
          </a:p>
        </p:txBody>
      </p:sp>
      <p:cxnSp>
        <p:nvCxnSpPr>
          <p:cNvPr id="522250" name="AutoShape 10"/>
          <p:cNvCxnSpPr>
            <a:cxnSpLocks noChangeShapeType="1"/>
          </p:cNvCxnSpPr>
          <p:nvPr/>
        </p:nvCxnSpPr>
        <p:spPr bwMode="auto">
          <a:xfrm rot="16200000">
            <a:off x="2562225" y="1095375"/>
            <a:ext cx="1046163" cy="531813"/>
          </a:xfrm>
          <a:prstGeom prst="curvedConnector3">
            <a:avLst>
              <a:gd name="adj1" fmla="val -88620"/>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22251" name="Text Box 11"/>
          <p:cNvSpPr txBox="1">
            <a:spLocks noChangeArrowheads="1"/>
          </p:cNvSpPr>
          <p:nvPr/>
        </p:nvSpPr>
        <p:spPr bwMode="auto">
          <a:xfrm>
            <a:off x="1966913" y="1352550"/>
            <a:ext cx="1630362" cy="579438"/>
          </a:xfrm>
          <a:prstGeom prst="rect">
            <a:avLst/>
          </a:prstGeom>
          <a:solidFill>
            <a:srgbClr val="FF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Rapture</a:t>
            </a:r>
          </a:p>
        </p:txBody>
      </p:sp>
      <p:sp>
        <p:nvSpPr>
          <p:cNvPr id="522252" name="Line 12"/>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22253" name="Text Box 13"/>
          <p:cNvSpPr txBox="1">
            <a:spLocks noChangeArrowheads="1"/>
          </p:cNvSpPr>
          <p:nvPr/>
        </p:nvSpPr>
        <p:spPr bwMode="auto">
          <a:xfrm>
            <a:off x="3806825" y="1371600"/>
            <a:ext cx="2084388" cy="579438"/>
          </a:xfrm>
          <a:prstGeom prst="rect">
            <a:avLst/>
          </a:prstGeom>
          <a:solidFill>
            <a:srgbClr val="FF99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2</a:t>
            </a:r>
            <a:r>
              <a:rPr lang="en-US" sz="3200" baseline="30000">
                <a:latin typeface="Lucida Sans Unicode" charset="0"/>
              </a:rPr>
              <a:t>nd</a:t>
            </a:r>
            <a:r>
              <a:rPr lang="en-US" sz="3200">
                <a:latin typeface="Lucida Sans Unicode" charset="0"/>
              </a:rPr>
              <a:t> Advent</a:t>
            </a:r>
          </a:p>
        </p:txBody>
      </p:sp>
      <p:sp>
        <p:nvSpPr>
          <p:cNvPr id="522254" name="Text Box 14"/>
          <p:cNvSpPr txBox="1">
            <a:spLocks noChangeArrowheads="1"/>
          </p:cNvSpPr>
          <p:nvPr/>
        </p:nvSpPr>
        <p:spPr bwMode="auto">
          <a:xfrm>
            <a:off x="2816225" y="4457700"/>
            <a:ext cx="2511425" cy="1066800"/>
          </a:xfrm>
          <a:prstGeom prst="rect">
            <a:avLst/>
          </a:prstGeom>
          <a:solidFill>
            <a:srgbClr val="FFCC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Battle of</a:t>
            </a:r>
          </a:p>
          <a:p>
            <a:pPr algn="ctr" eaLnBrk="1" hangingPunct="1">
              <a:defRPr/>
            </a:pPr>
            <a:r>
              <a:rPr lang="en-US" sz="3200">
                <a:latin typeface="Lucida Sans Unicode" charset="0"/>
              </a:rPr>
              <a:t>Armageddon</a:t>
            </a:r>
          </a:p>
        </p:txBody>
      </p:sp>
      <p:sp>
        <p:nvSpPr>
          <p:cNvPr id="522255" name="Text Box 15"/>
          <p:cNvSpPr txBox="1">
            <a:spLocks noChangeArrowheads="1"/>
          </p:cNvSpPr>
          <p:nvPr/>
        </p:nvSpPr>
        <p:spPr bwMode="auto">
          <a:xfrm>
            <a:off x="5368925" y="4476750"/>
            <a:ext cx="3098800" cy="1066800"/>
          </a:xfrm>
          <a:prstGeom prst="rect">
            <a:avLst/>
          </a:prstGeom>
          <a:solidFill>
            <a:srgbClr val="99C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Battle of </a:t>
            </a:r>
          </a:p>
          <a:p>
            <a:pPr algn="ctr" eaLnBrk="1" hangingPunct="1">
              <a:defRPr/>
            </a:pPr>
            <a:r>
              <a:rPr lang="en-US" sz="3200">
                <a:latin typeface="Lucida Sans Unicode" charset="0"/>
              </a:rPr>
              <a:t>Gog and Magog</a:t>
            </a:r>
          </a:p>
        </p:txBody>
      </p:sp>
      <p:sp>
        <p:nvSpPr>
          <p:cNvPr id="522256" name="Text Box 16"/>
          <p:cNvSpPr txBox="1">
            <a:spLocks noChangeArrowheads="1"/>
          </p:cNvSpPr>
          <p:nvPr/>
        </p:nvSpPr>
        <p:spPr bwMode="auto">
          <a:xfrm>
            <a:off x="7159625" y="2270125"/>
            <a:ext cx="1471613" cy="155416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latin typeface="Lucida Sans Unicode" charset="0"/>
              </a:rPr>
              <a:t>Great</a:t>
            </a:r>
          </a:p>
          <a:p>
            <a:pPr algn="ctr" eaLnBrk="1" hangingPunct="1">
              <a:defRPr/>
            </a:pPr>
            <a:r>
              <a:rPr lang="en-US" sz="3200">
                <a:latin typeface="Lucida Sans Unicode" charset="0"/>
              </a:rPr>
              <a:t>White</a:t>
            </a:r>
          </a:p>
          <a:p>
            <a:pPr algn="ctr" eaLnBrk="1" hangingPunct="1">
              <a:defRPr/>
            </a:pPr>
            <a:r>
              <a:rPr lang="en-US" sz="3200">
                <a:latin typeface="Lucida Sans Unicode" charset="0"/>
              </a:rPr>
              <a:t>Throne</a:t>
            </a:r>
          </a:p>
        </p:txBody>
      </p:sp>
      <p:sp>
        <p:nvSpPr>
          <p:cNvPr id="522257" name="Line 17"/>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22258" name="Line 18"/>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522259" name="Rectangle 19"/>
          <p:cNvSpPr>
            <a:spLocks noGrp="1" noChangeArrowheads="1"/>
          </p:cNvSpPr>
          <p:nvPr>
            <p:ph type="title"/>
          </p:nvPr>
        </p:nvSpPr>
        <p:spPr>
          <a:xfrm>
            <a:off x="922338" y="228600"/>
            <a:ext cx="7297737" cy="663575"/>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none" anchor="t">
            <a:spAutoFit/>
          </a:bodyPr>
          <a:lstStyle/>
          <a:p>
            <a:pPr eaLnBrk="1" hangingPunct="1">
              <a:defRPr/>
            </a:pPr>
            <a:r>
              <a:rPr lang="en-US" sz="3600" b="1">
                <a:solidFill>
                  <a:schemeClr val="tx1"/>
                </a:solidFill>
                <a:latin typeface="Lucida Sans Unicode" charset="0"/>
                <a:cs typeface="+mj-cs"/>
              </a:rPr>
              <a:t>Pretribulational Premillennialism</a:t>
            </a:r>
          </a:p>
        </p:txBody>
      </p:sp>
      <p:sp>
        <p:nvSpPr>
          <p:cNvPr id="522260" name="Text Box 20"/>
          <p:cNvSpPr txBox="1">
            <a:spLocks noChangeArrowheads="1"/>
          </p:cNvSpPr>
          <p:nvPr/>
        </p:nvSpPr>
        <p:spPr bwMode="auto">
          <a:xfrm>
            <a:off x="8451850" y="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t>160</a:t>
            </a:r>
            <a:endParaRPr lang="en-US" sz="1800"/>
          </a:p>
        </p:txBody>
      </p:sp>
      <p:sp>
        <p:nvSpPr>
          <p:cNvPr id="279572" name="Text Box 21"/>
          <p:cNvSpPr txBox="1">
            <a:spLocks noChangeArrowheads="1"/>
          </p:cNvSpPr>
          <p:nvPr/>
        </p:nvSpPr>
        <p:spPr bwMode="auto">
          <a:xfrm>
            <a:off x="457200" y="5670550"/>
            <a:ext cx="7848600" cy="12003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dirty="0">
                <a:solidFill>
                  <a:schemeClr val="bg1"/>
                </a:solidFill>
              </a:rPr>
              <a:t>"How awful that day will be!  None will be like it.  It will be a time of Jacob</a:t>
            </a:r>
            <a:r>
              <a:rPr lang="fr-FR" altLang="ja-JP" dirty="0">
                <a:solidFill>
                  <a:schemeClr val="bg1"/>
                </a:solidFill>
              </a:rPr>
              <a:t>'</a:t>
            </a:r>
            <a:r>
              <a:rPr lang="en-US" altLang="ja-JP" dirty="0">
                <a:solidFill>
                  <a:schemeClr val="bg1"/>
                </a:solidFill>
              </a:rPr>
              <a:t>s trouble but he will be saved out of it" (Jer. 30:7)</a:t>
            </a:r>
            <a:endParaRPr lang="en-US" dirty="0">
              <a:solidFill>
                <a:schemeClr val="bg1"/>
              </a:solidFill>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22243"/>
                                        </p:tgtEl>
                                        <p:attrNameLst>
                                          <p:attrName>style.visibility</p:attrName>
                                        </p:attrNameLst>
                                      </p:cBhvr>
                                      <p:to>
                                        <p:strVal val="visible"/>
                                      </p:to>
                                    </p:set>
                                    <p:animEffect transition="in" filter="fade">
                                      <p:cBhvr>
                                        <p:cTn id="7" dur="2000"/>
                                        <p:tgtEl>
                                          <p:spTgt spid="522243"/>
                                        </p:tgtEl>
                                      </p:cBhvr>
                                    </p:animEffect>
                                    <p:anim calcmode="lin" valueType="num">
                                      <p:cBhvr>
                                        <p:cTn id="8" dur="2000" fill="hold"/>
                                        <p:tgtEl>
                                          <p:spTgt spid="522243"/>
                                        </p:tgtEl>
                                        <p:attrNameLst>
                                          <p:attrName>ppt_x</p:attrName>
                                        </p:attrNameLst>
                                      </p:cBhvr>
                                      <p:tavLst>
                                        <p:tav tm="0">
                                          <p:val>
                                            <p:strVal val="#ppt_x"/>
                                          </p:val>
                                        </p:tav>
                                        <p:tav tm="100000">
                                          <p:val>
                                            <p:strVal val="#ppt_x"/>
                                          </p:val>
                                        </p:tav>
                                      </p:tavLst>
                                    </p:anim>
                                    <p:anim calcmode="lin" valueType="num">
                                      <p:cBhvr>
                                        <p:cTn id="9" dur="2000" fill="hold"/>
                                        <p:tgtEl>
                                          <p:spTgt spid="52224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p:cTn id="12" dur="1" fill="hold">
                                          <p:stCondLst>
                                            <p:cond delay="0"/>
                                          </p:stCondLst>
                                        </p:cTn>
                                        <p:tgtEl>
                                          <p:spTgt spid="522247"/>
                                        </p:tgtEl>
                                        <p:attrNameLst>
                                          <p:attrName>style.visibility</p:attrName>
                                        </p:attrNameLst>
                                      </p:cBhvr>
                                      <p:to>
                                        <p:strVal val="visible"/>
                                      </p:to>
                                    </p:set>
                                    <p:anim calcmode="lin" valueType="num">
                                      <p:cBhvr additive="base">
                                        <p:cTn id="13" dur="2000" fill="hold"/>
                                        <p:tgtEl>
                                          <p:spTgt spid="522247"/>
                                        </p:tgtEl>
                                        <p:attrNameLst>
                                          <p:attrName>ppt_x</p:attrName>
                                        </p:attrNameLst>
                                      </p:cBhvr>
                                      <p:tavLst>
                                        <p:tav tm="0">
                                          <p:val>
                                            <p:strVal val="0-#ppt_w/2"/>
                                          </p:val>
                                        </p:tav>
                                        <p:tav tm="100000">
                                          <p:val>
                                            <p:strVal val="#ppt_x"/>
                                          </p:val>
                                        </p:tav>
                                      </p:tavLst>
                                    </p:anim>
                                    <p:anim calcmode="lin" valueType="num">
                                      <p:cBhvr additive="base">
                                        <p:cTn id="14" dur="2000" fill="hold"/>
                                        <p:tgtEl>
                                          <p:spTgt spid="52224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522246"/>
                                        </p:tgtEl>
                                        <p:attrNameLst>
                                          <p:attrName>style.visibility</p:attrName>
                                        </p:attrNameLst>
                                      </p:cBhvr>
                                      <p:to>
                                        <p:strVal val="visible"/>
                                      </p:to>
                                    </p:set>
                                    <p:animEffect transition="in" filter="dissolve">
                                      <p:cBhvr>
                                        <p:cTn id="18" dur="2000"/>
                                        <p:tgtEl>
                                          <p:spTgt spid="522246"/>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522251"/>
                                        </p:tgtEl>
                                        <p:attrNameLst>
                                          <p:attrName>style.visibility</p:attrName>
                                        </p:attrNameLst>
                                      </p:cBhvr>
                                      <p:to>
                                        <p:strVal val="visible"/>
                                      </p:to>
                                    </p:set>
                                    <p:animEffect transition="in" filter="dissolve">
                                      <p:cBhvr>
                                        <p:cTn id="22" dur="2000"/>
                                        <p:tgtEl>
                                          <p:spTgt spid="522251"/>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522250"/>
                                        </p:tgtEl>
                                        <p:attrNameLst>
                                          <p:attrName>style.visibility</p:attrName>
                                        </p:attrNameLst>
                                      </p:cBhvr>
                                      <p:to>
                                        <p:strVal val="visible"/>
                                      </p:to>
                                    </p:set>
                                    <p:animEffect transition="in" filter="fade">
                                      <p:cBhvr>
                                        <p:cTn id="26" dur="2000"/>
                                        <p:tgtEl>
                                          <p:spTgt spid="522250"/>
                                        </p:tgtEl>
                                      </p:cBhvr>
                                    </p:animEffect>
                                    <p:anim calcmode="lin" valueType="num">
                                      <p:cBhvr>
                                        <p:cTn id="27" dur="2000" fill="hold"/>
                                        <p:tgtEl>
                                          <p:spTgt spid="522250"/>
                                        </p:tgtEl>
                                        <p:attrNameLst>
                                          <p:attrName>ppt_x</p:attrName>
                                        </p:attrNameLst>
                                      </p:cBhvr>
                                      <p:tavLst>
                                        <p:tav tm="0">
                                          <p:val>
                                            <p:strVal val="#ppt_x"/>
                                          </p:val>
                                        </p:tav>
                                        <p:tav tm="100000">
                                          <p:val>
                                            <p:strVal val="#ppt_x"/>
                                          </p:val>
                                        </p:tav>
                                      </p:tavLst>
                                    </p:anim>
                                    <p:anim calcmode="lin" valueType="num">
                                      <p:cBhvr>
                                        <p:cTn id="28" dur="2000" fill="hold"/>
                                        <p:tgtEl>
                                          <p:spTgt spid="522250"/>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522248"/>
                                        </p:tgtEl>
                                        <p:attrNameLst>
                                          <p:attrName>style.visibility</p:attrName>
                                        </p:attrNameLst>
                                      </p:cBhvr>
                                      <p:to>
                                        <p:strVal val="visible"/>
                                      </p:to>
                                    </p:set>
                                    <p:animEffect transition="in" filter="dissolve">
                                      <p:cBhvr>
                                        <p:cTn id="32" dur="2000"/>
                                        <p:tgtEl>
                                          <p:spTgt spid="522248"/>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522253"/>
                                        </p:tgtEl>
                                        <p:attrNameLst>
                                          <p:attrName>style.visibility</p:attrName>
                                        </p:attrNameLst>
                                      </p:cBhvr>
                                      <p:to>
                                        <p:strVal val="visible"/>
                                      </p:to>
                                    </p:set>
                                    <p:animEffect transition="in" filter="dissolve">
                                      <p:cBhvr>
                                        <p:cTn id="36" dur="2000"/>
                                        <p:tgtEl>
                                          <p:spTgt spid="522253"/>
                                        </p:tgtEl>
                                      </p:cBhvr>
                                    </p:animEffect>
                                  </p:childTnLst>
                                </p:cTn>
                              </p:par>
                            </p:childTnLst>
                          </p:cTn>
                        </p:par>
                        <p:par>
                          <p:cTn id="37" fill="hold" nodeType="afterGroup">
                            <p:stCondLst>
                              <p:cond delay="14000"/>
                            </p:stCondLst>
                            <p:childTnLst>
                              <p:par>
                                <p:cTn id="38" presetID="47" presetClass="entr" presetSubtype="0" fill="hold" nodeType="afterEffect">
                                  <p:stCondLst>
                                    <p:cond delay="0"/>
                                  </p:stCondLst>
                                  <p:childTnLst>
                                    <p:set>
                                      <p:cBhvr>
                                        <p:cTn id="39" dur="1" fill="hold">
                                          <p:stCondLst>
                                            <p:cond delay="0"/>
                                          </p:stCondLst>
                                        </p:cTn>
                                        <p:tgtEl>
                                          <p:spTgt spid="522252"/>
                                        </p:tgtEl>
                                        <p:attrNameLst>
                                          <p:attrName>style.visibility</p:attrName>
                                        </p:attrNameLst>
                                      </p:cBhvr>
                                      <p:to>
                                        <p:strVal val="visible"/>
                                      </p:to>
                                    </p:set>
                                    <p:animEffect transition="in" filter="fade">
                                      <p:cBhvr>
                                        <p:cTn id="40" dur="2000"/>
                                        <p:tgtEl>
                                          <p:spTgt spid="522252"/>
                                        </p:tgtEl>
                                      </p:cBhvr>
                                    </p:animEffect>
                                    <p:anim calcmode="lin" valueType="num">
                                      <p:cBhvr>
                                        <p:cTn id="41" dur="2000" fill="hold"/>
                                        <p:tgtEl>
                                          <p:spTgt spid="522252"/>
                                        </p:tgtEl>
                                        <p:attrNameLst>
                                          <p:attrName>ppt_x</p:attrName>
                                        </p:attrNameLst>
                                      </p:cBhvr>
                                      <p:tavLst>
                                        <p:tav tm="0">
                                          <p:val>
                                            <p:strVal val="#ppt_x"/>
                                          </p:val>
                                        </p:tav>
                                        <p:tav tm="100000">
                                          <p:val>
                                            <p:strVal val="#ppt_x"/>
                                          </p:val>
                                        </p:tav>
                                      </p:tavLst>
                                    </p:anim>
                                    <p:anim calcmode="lin" valueType="num">
                                      <p:cBhvr>
                                        <p:cTn id="42" dur="2000" fill="hold"/>
                                        <p:tgtEl>
                                          <p:spTgt spid="522252"/>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522254">
                                            <p:bg/>
                                          </p:spTgt>
                                        </p:tgtEl>
                                        <p:attrNameLst>
                                          <p:attrName>style.visibility</p:attrName>
                                        </p:attrNameLst>
                                      </p:cBhvr>
                                      <p:to>
                                        <p:strVal val="visible"/>
                                      </p:to>
                                    </p:set>
                                    <p:animEffect transition="in" filter="dissolve">
                                      <p:cBhvr>
                                        <p:cTn id="46" dur="2000"/>
                                        <p:tgtEl>
                                          <p:spTgt spid="522254">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522254">
                                            <p:txEl>
                                              <p:pRg st="0" end="0"/>
                                            </p:txEl>
                                          </p:spTgt>
                                        </p:tgtEl>
                                        <p:attrNameLst>
                                          <p:attrName>style.visibility</p:attrName>
                                        </p:attrNameLst>
                                      </p:cBhvr>
                                      <p:to>
                                        <p:strVal val="visible"/>
                                      </p:to>
                                    </p:set>
                                    <p:animEffect transition="in" filter="dissolve">
                                      <p:cBhvr>
                                        <p:cTn id="50" dur="2000"/>
                                        <p:tgtEl>
                                          <p:spTgt spid="522254">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522254">
                                            <p:txEl>
                                              <p:pRg st="1" end="1"/>
                                            </p:txEl>
                                          </p:spTgt>
                                        </p:tgtEl>
                                        <p:attrNameLst>
                                          <p:attrName>style.visibility</p:attrName>
                                        </p:attrNameLst>
                                      </p:cBhvr>
                                      <p:to>
                                        <p:strVal val="visible"/>
                                      </p:to>
                                    </p:set>
                                    <p:animEffect transition="in" filter="dissolve">
                                      <p:cBhvr>
                                        <p:cTn id="54" dur="2000"/>
                                        <p:tgtEl>
                                          <p:spTgt spid="522254">
                                            <p:txEl>
                                              <p:pRg st="1" end="1"/>
                                            </p:txEl>
                                          </p:spTgt>
                                        </p:tgtEl>
                                      </p:cBhvr>
                                    </p:animEffect>
                                  </p:childTnLst>
                                </p:cTn>
                              </p:par>
                            </p:childTnLst>
                          </p:cTn>
                        </p:par>
                        <p:par>
                          <p:cTn id="55" fill="hold" nodeType="afterGroup">
                            <p:stCondLst>
                              <p:cond delay="22000"/>
                            </p:stCondLst>
                            <p:childTnLst>
                              <p:par>
                                <p:cTn id="56" presetID="42" presetClass="entr" presetSubtype="0" fill="hold" nodeType="afterEffect">
                                  <p:stCondLst>
                                    <p:cond delay="0"/>
                                  </p:stCondLst>
                                  <p:childTnLst>
                                    <p:set>
                                      <p:cBhvr>
                                        <p:cTn id="57" dur="1" fill="hold">
                                          <p:stCondLst>
                                            <p:cond delay="0"/>
                                          </p:stCondLst>
                                        </p:cTn>
                                        <p:tgtEl>
                                          <p:spTgt spid="522257"/>
                                        </p:tgtEl>
                                        <p:attrNameLst>
                                          <p:attrName>style.visibility</p:attrName>
                                        </p:attrNameLst>
                                      </p:cBhvr>
                                      <p:to>
                                        <p:strVal val="visible"/>
                                      </p:to>
                                    </p:set>
                                    <p:animEffect transition="in" filter="fade">
                                      <p:cBhvr>
                                        <p:cTn id="58" dur="2000"/>
                                        <p:tgtEl>
                                          <p:spTgt spid="522257"/>
                                        </p:tgtEl>
                                      </p:cBhvr>
                                    </p:animEffect>
                                    <p:anim calcmode="lin" valueType="num">
                                      <p:cBhvr>
                                        <p:cTn id="59" dur="2000" fill="hold"/>
                                        <p:tgtEl>
                                          <p:spTgt spid="522257"/>
                                        </p:tgtEl>
                                        <p:attrNameLst>
                                          <p:attrName>ppt_x</p:attrName>
                                        </p:attrNameLst>
                                      </p:cBhvr>
                                      <p:tavLst>
                                        <p:tav tm="0">
                                          <p:val>
                                            <p:strVal val="#ppt_x"/>
                                          </p:val>
                                        </p:tav>
                                        <p:tav tm="100000">
                                          <p:val>
                                            <p:strVal val="#ppt_x"/>
                                          </p:val>
                                        </p:tav>
                                      </p:tavLst>
                                    </p:anim>
                                    <p:anim calcmode="lin" valueType="num">
                                      <p:cBhvr>
                                        <p:cTn id="60" dur="2000" fill="hold"/>
                                        <p:tgtEl>
                                          <p:spTgt spid="522257"/>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522249"/>
                                        </p:tgtEl>
                                        <p:attrNameLst>
                                          <p:attrName>style.visibility</p:attrName>
                                        </p:attrNameLst>
                                      </p:cBhvr>
                                      <p:to>
                                        <p:strVal val="visible"/>
                                      </p:to>
                                    </p:set>
                                    <p:animEffect transition="in" filter="dissolve">
                                      <p:cBhvr>
                                        <p:cTn id="64" dur="2000"/>
                                        <p:tgtEl>
                                          <p:spTgt spid="522249"/>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522255">
                                            <p:bg/>
                                          </p:spTgt>
                                        </p:tgtEl>
                                        <p:attrNameLst>
                                          <p:attrName>style.visibility</p:attrName>
                                        </p:attrNameLst>
                                      </p:cBhvr>
                                      <p:to>
                                        <p:strVal val="visible"/>
                                      </p:to>
                                    </p:set>
                                    <p:animEffect transition="in" filter="dissolve">
                                      <p:cBhvr>
                                        <p:cTn id="68" dur="2000"/>
                                        <p:tgtEl>
                                          <p:spTgt spid="522255">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522255">
                                            <p:txEl>
                                              <p:pRg st="0" end="0"/>
                                            </p:txEl>
                                          </p:spTgt>
                                        </p:tgtEl>
                                        <p:attrNameLst>
                                          <p:attrName>style.visibility</p:attrName>
                                        </p:attrNameLst>
                                      </p:cBhvr>
                                      <p:to>
                                        <p:strVal val="visible"/>
                                      </p:to>
                                    </p:set>
                                    <p:animEffect transition="in" filter="dissolve">
                                      <p:cBhvr>
                                        <p:cTn id="72" dur="2000"/>
                                        <p:tgtEl>
                                          <p:spTgt spid="522255">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522255">
                                            <p:txEl>
                                              <p:pRg st="1" end="1"/>
                                            </p:txEl>
                                          </p:spTgt>
                                        </p:tgtEl>
                                        <p:attrNameLst>
                                          <p:attrName>style.visibility</p:attrName>
                                        </p:attrNameLst>
                                      </p:cBhvr>
                                      <p:to>
                                        <p:strVal val="visible"/>
                                      </p:to>
                                    </p:set>
                                    <p:animEffect transition="in" filter="dissolve">
                                      <p:cBhvr>
                                        <p:cTn id="76" dur="2000"/>
                                        <p:tgtEl>
                                          <p:spTgt spid="522255">
                                            <p:txEl>
                                              <p:pRg st="1" end="1"/>
                                            </p:txEl>
                                          </p:spTgt>
                                        </p:tgtEl>
                                      </p:cBhvr>
                                    </p:animEffect>
                                  </p:childTnLst>
                                </p:cTn>
                              </p:par>
                            </p:childTnLst>
                          </p:cTn>
                        </p:par>
                        <p:par>
                          <p:cTn id="77" fill="hold" nodeType="afterGroup">
                            <p:stCondLst>
                              <p:cond delay="32000"/>
                            </p:stCondLst>
                            <p:childTnLst>
                              <p:par>
                                <p:cTn id="78" presetID="42" presetClass="entr" presetSubtype="0" fill="hold" nodeType="afterEffect">
                                  <p:stCondLst>
                                    <p:cond delay="0"/>
                                  </p:stCondLst>
                                  <p:childTnLst>
                                    <p:set>
                                      <p:cBhvr>
                                        <p:cTn id="79" dur="1" fill="hold">
                                          <p:stCondLst>
                                            <p:cond delay="0"/>
                                          </p:stCondLst>
                                        </p:cTn>
                                        <p:tgtEl>
                                          <p:spTgt spid="522258"/>
                                        </p:tgtEl>
                                        <p:attrNameLst>
                                          <p:attrName>style.visibility</p:attrName>
                                        </p:attrNameLst>
                                      </p:cBhvr>
                                      <p:to>
                                        <p:strVal val="visible"/>
                                      </p:to>
                                    </p:set>
                                    <p:animEffect transition="in" filter="fade">
                                      <p:cBhvr>
                                        <p:cTn id="80" dur="2000"/>
                                        <p:tgtEl>
                                          <p:spTgt spid="522258"/>
                                        </p:tgtEl>
                                      </p:cBhvr>
                                    </p:animEffect>
                                    <p:anim calcmode="lin" valueType="num">
                                      <p:cBhvr>
                                        <p:cTn id="81" dur="2000" fill="hold"/>
                                        <p:tgtEl>
                                          <p:spTgt spid="522258"/>
                                        </p:tgtEl>
                                        <p:attrNameLst>
                                          <p:attrName>ppt_x</p:attrName>
                                        </p:attrNameLst>
                                      </p:cBhvr>
                                      <p:tavLst>
                                        <p:tav tm="0">
                                          <p:val>
                                            <p:strVal val="#ppt_x"/>
                                          </p:val>
                                        </p:tav>
                                        <p:tav tm="100000">
                                          <p:val>
                                            <p:strVal val="#ppt_x"/>
                                          </p:val>
                                        </p:tav>
                                      </p:tavLst>
                                    </p:anim>
                                    <p:anim calcmode="lin" valueType="num">
                                      <p:cBhvr>
                                        <p:cTn id="82" dur="2000" fill="hold"/>
                                        <p:tgtEl>
                                          <p:spTgt spid="522258"/>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522256"/>
                                        </p:tgtEl>
                                        <p:attrNameLst>
                                          <p:attrName>style.visibility</p:attrName>
                                        </p:attrNameLst>
                                      </p:cBhvr>
                                      <p:to>
                                        <p:strVal val="visible"/>
                                      </p:to>
                                    </p:set>
                                    <p:animEffect transition="in" filter="dissolve">
                                      <p:cBhvr>
                                        <p:cTn id="86" dur="2000"/>
                                        <p:tgtEl>
                                          <p:spTgt spid="522256"/>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522255">
                                            <p:txEl>
                                              <p:pRg st="1" end="1"/>
                                            </p:txEl>
                                          </p:spTgt>
                                        </p:tgtEl>
                                        <p:attrNameLst>
                                          <p:attrName>style.color</p:attrName>
                                        </p:attrNameLst>
                                      </p:cBhvr>
                                      <p:to>
                                        <a:schemeClr val="bg1"/>
                                      </p:to>
                                    </p:animClr>
                                    <p:animClr clrSpc="rgb" dir="cw">
                                      <p:cBhvr>
                                        <p:cTn id="90" dur="1000" autoRev="1" fill="hold"/>
                                        <p:tgtEl>
                                          <p:spTgt spid="522255">
                                            <p:txEl>
                                              <p:pRg st="1" end="1"/>
                                            </p:txEl>
                                          </p:spTgt>
                                        </p:tgtEl>
                                        <p:attrNameLst>
                                          <p:attrName>fillcolor</p:attrName>
                                        </p:attrNameLst>
                                      </p:cBhvr>
                                      <p:to>
                                        <a:schemeClr val="bg1"/>
                                      </p:to>
                                    </p:animClr>
                                    <p:set>
                                      <p:cBhvr>
                                        <p:cTn id="91" dur="1000" autoRev="1" fill="hold"/>
                                        <p:tgtEl>
                                          <p:spTgt spid="522255">
                                            <p:txEl>
                                              <p:pRg st="1" end="1"/>
                                            </p:txEl>
                                          </p:spTgt>
                                        </p:tgtEl>
                                        <p:attrNameLst>
                                          <p:attrName>fill.type</p:attrName>
                                        </p:attrNameLst>
                                      </p:cBhvr>
                                      <p:to>
                                        <p:strVal val="solid"/>
                                      </p:to>
                                    </p:set>
                                    <p:set>
                                      <p:cBhvr>
                                        <p:cTn id="92" dur="1000" autoRev="1" fill="hold"/>
                                        <p:tgtEl>
                                          <p:spTgt spid="522255">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522254">
                                            <p:txEl>
                                              <p:pRg st="1" end="1"/>
                                            </p:txEl>
                                          </p:spTgt>
                                        </p:tgtEl>
                                        <p:attrNameLst>
                                          <p:attrName>style.color</p:attrName>
                                        </p:attrNameLst>
                                      </p:cBhvr>
                                      <p:to>
                                        <a:schemeClr val="bg1"/>
                                      </p:to>
                                    </p:animClr>
                                    <p:animClr clrSpc="rgb" dir="cw">
                                      <p:cBhvr>
                                        <p:cTn id="96" dur="1000" autoRev="1" fill="hold"/>
                                        <p:tgtEl>
                                          <p:spTgt spid="522254">
                                            <p:txEl>
                                              <p:pRg st="1" end="1"/>
                                            </p:txEl>
                                          </p:spTgt>
                                        </p:tgtEl>
                                        <p:attrNameLst>
                                          <p:attrName>fillcolor</p:attrName>
                                        </p:attrNameLst>
                                      </p:cBhvr>
                                      <p:to>
                                        <a:schemeClr val="bg1"/>
                                      </p:to>
                                    </p:animClr>
                                    <p:set>
                                      <p:cBhvr>
                                        <p:cTn id="97" dur="1000" autoRev="1" fill="hold"/>
                                        <p:tgtEl>
                                          <p:spTgt spid="522254">
                                            <p:txEl>
                                              <p:pRg st="1" end="1"/>
                                            </p:txEl>
                                          </p:spTgt>
                                        </p:tgtEl>
                                        <p:attrNameLst>
                                          <p:attrName>fill.type</p:attrName>
                                        </p:attrNameLst>
                                      </p:cBhvr>
                                      <p:to>
                                        <p:strVal val="solid"/>
                                      </p:to>
                                    </p:set>
                                    <p:set>
                                      <p:cBhvr>
                                        <p:cTn id="98" dur="1000" autoRev="1" fill="hold"/>
                                        <p:tgtEl>
                                          <p:spTgt spid="52225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6" grpId="0" animBg="1"/>
      <p:bldP spid="522248" grpId="0" animBg="1"/>
      <p:bldP spid="522249" grpId="0" animBg="1"/>
      <p:bldP spid="522251" grpId="0" animBg="1"/>
      <p:bldP spid="522253" grpId="0" animBg="1"/>
      <p:bldP spid="522254" grpId="0" build="allAtOnce" animBg="1"/>
      <p:bldP spid="522255" grpId="0" build="allAtOnce" animBg="1"/>
      <p:bldP spid="52225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ltLang="ja-JP" sz="2800" b="1" dirty="0">
                <a:latin typeface="Arial"/>
                <a:cs typeface="Arial"/>
              </a:rPr>
              <a:t>"</a:t>
            </a:r>
            <a:r>
              <a:rPr lang="en-US" sz="2800" b="1" dirty="0">
                <a:latin typeface="Arial"/>
                <a:cs typeface="Arial"/>
              </a:rPr>
              <a:t>They will look on the one they have pierced…</a:t>
            </a:r>
            <a:r>
              <a:rPr lang="en-US" altLang="ja-JP" sz="2800" b="1" dirty="0">
                <a:latin typeface="Arial"/>
                <a:cs typeface="Arial"/>
              </a:rPr>
              <a:t>"</a:t>
            </a:r>
            <a:br>
              <a:rPr lang="en-US" sz="2800" b="1" dirty="0">
                <a:latin typeface="Arial"/>
                <a:cs typeface="Arial"/>
              </a:rPr>
            </a:br>
            <a:r>
              <a:rPr lang="en-US" sz="2800" b="1" dirty="0">
                <a:latin typeface="Arial"/>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ltLang="ja-JP" sz="2800" b="1" dirty="0">
                <a:latin typeface="Arial"/>
                <a:cs typeface="Arial"/>
              </a:rPr>
              <a:t>"</a:t>
            </a:r>
            <a:r>
              <a:rPr lang="en-US" sz="2800" b="1" dirty="0">
                <a:latin typeface="Arial"/>
                <a:cs typeface="Arial"/>
              </a:rPr>
              <a:t>The Redeemer will come to Zion, to those in Jacob who repent of their sins</a:t>
            </a:r>
            <a:r>
              <a:rPr lang="en-US" altLang="ja-JP" sz="2800" b="1" dirty="0">
                <a:latin typeface="Arial"/>
                <a:cs typeface="Arial"/>
              </a:rPr>
              <a:t>"</a:t>
            </a:r>
            <a:r>
              <a:rPr lang="en-US" sz="2800" b="1" dirty="0">
                <a:latin typeface="Arial"/>
                <a:cs typeface="Arial"/>
              </a:rPr>
              <a:t> (Isa.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ltLang="ja-JP" sz="2800" b="1" dirty="0">
                <a:solidFill>
                  <a:schemeClr val="bg1"/>
                </a:solidFill>
                <a:effectLst>
                  <a:outerShdw blurRad="38100" dist="38100" dir="2700000" algn="tl">
                    <a:srgbClr val="000000"/>
                  </a:outerShdw>
                </a:effectLst>
                <a:latin typeface="Arial"/>
                <a:cs typeface="Arial"/>
              </a:rPr>
              <a:t>"</a:t>
            </a:r>
            <a:r>
              <a:rPr lang="en-US" sz="2800" b="1" dirty="0">
                <a:solidFill>
                  <a:schemeClr val="bg1"/>
                </a:solidFill>
                <a:effectLst>
                  <a:outerShdw blurRad="38100" dist="38100" dir="2700000" algn="tl">
                    <a:srgbClr val="000000"/>
                  </a:outerShdw>
                </a:effectLst>
                <a:latin typeface="Arial"/>
                <a:cs typeface="Arial"/>
              </a:rPr>
              <a:t>And so all Israel will be saved</a:t>
            </a:r>
            <a:r>
              <a:rPr lang="en-US" altLang="ja-JP" sz="2800" b="1" dirty="0">
                <a:solidFill>
                  <a:schemeClr val="bg1"/>
                </a:solidFill>
                <a:effectLst>
                  <a:outerShdw blurRad="38100" dist="38100" dir="2700000" algn="tl">
                    <a:srgbClr val="000000"/>
                  </a:outerShdw>
                </a:effectLst>
                <a:latin typeface="Arial"/>
                <a:cs typeface="Arial"/>
              </a:rPr>
              <a:t>"</a:t>
            </a:r>
            <a:r>
              <a:rPr lang="en-US" sz="2800" b="1" dirty="0">
                <a:solidFill>
                  <a:schemeClr val="bg1"/>
                </a:solidFill>
                <a:effectLst>
                  <a:outerShdw blurRad="38100" dist="38100" dir="2700000" algn="tl">
                    <a:srgbClr val="000000"/>
                  </a:outerShdw>
                </a:effectLst>
                <a:latin typeface="Arial"/>
                <a:cs typeface="Arial"/>
              </a:rPr>
              <a:t> (Rom.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en-US" altLang="ja-JP" sz="2800" b="1" dirty="0">
                <a:latin typeface="Arial"/>
                <a:cs typeface="Arial"/>
              </a:rPr>
              <a:t>"</a:t>
            </a:r>
            <a:r>
              <a:rPr lang="en-US" sz="2800" b="1" dirty="0">
                <a:latin typeface="Arial"/>
                <a:cs typeface="Arial"/>
              </a:rPr>
              <a:t>The deliverer will come from Zion; he will turn godlessness away from David</a:t>
            </a:r>
            <a:r>
              <a:rPr lang="en-US" altLang="ja-JP" sz="2800" b="1" dirty="0">
                <a:latin typeface="Arial"/>
                <a:cs typeface="Arial"/>
              </a:rPr>
              <a:t>"</a:t>
            </a:r>
            <a:r>
              <a:rPr lang="en-US" sz="2800" b="1" dirty="0">
                <a:latin typeface="Arial"/>
                <a:cs typeface="Arial"/>
              </a:rPr>
              <a:t> </a:t>
            </a:r>
            <a:br>
              <a:rPr lang="en-US" sz="2800" b="1" dirty="0">
                <a:latin typeface="Arial"/>
                <a:cs typeface="Arial"/>
              </a:rPr>
            </a:br>
            <a:r>
              <a:rPr lang="en-US" sz="2800" b="1" dirty="0">
                <a:latin typeface="Arial"/>
                <a:cs typeface="Arial"/>
              </a:rPr>
              <a:t>(Rom. 11:26b)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Premillennial?</a:t>
            </a:r>
          </a:p>
        </p:txBody>
      </p:sp>
      <p:sp>
        <p:nvSpPr>
          <p:cNvPr id="524291" name="Rectangle 3"/>
          <p:cNvSpPr>
            <a:spLocks noGrp="1" noChangeArrowheads="1"/>
          </p:cNvSpPr>
          <p:nvPr>
            <p:ph type="body" idx="1"/>
          </p:nvPr>
        </p:nvSpPr>
        <p:spPr>
          <a:xfrm>
            <a:off x="323850" y="1196975"/>
            <a:ext cx="8667750" cy="2232025"/>
          </a:xfrm>
        </p:spPr>
        <p:txBody>
          <a:bodyPr/>
          <a:lstStyle/>
          <a:p>
            <a:pPr eaLnBrk="1" hangingPunct="1"/>
            <a:r>
              <a:rPr lang="en-US" dirty="0">
                <a:solidFill>
                  <a:schemeClr val="bg1"/>
                </a:solidFill>
                <a:latin typeface="Arial" charset="0"/>
                <a:ea typeface="ＭＳ Ｐゴシック" charset="0"/>
                <a:cs typeface="ＭＳ Ｐゴシック" charset="0"/>
              </a:rPr>
              <a:t>The best hermeneutic is a normal, literal, historical, and grammatical reading of a text</a:t>
            </a:r>
          </a:p>
          <a:p>
            <a:pPr eaLnBrk="1" hangingPunct="1"/>
            <a:r>
              <a:rPr lang="en-US" dirty="0">
                <a:solidFill>
                  <a:schemeClr val="bg1"/>
                </a:solidFill>
                <a:latin typeface="Arial" charset="0"/>
                <a:ea typeface="ＭＳ Ｐゴシック" charset="0"/>
                <a:cs typeface="ＭＳ Ｐゴシック" charset="0"/>
              </a:rPr>
              <a:t>Rev. 19 (Christ</a:t>
            </a:r>
            <a:r>
              <a:rPr lang="fr-FR"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s return) is </a:t>
            </a:r>
            <a:r>
              <a:rPr lang="en-US" altLang="ja-JP" i="1" dirty="0">
                <a:solidFill>
                  <a:schemeClr val="bg1"/>
                </a:solidFill>
                <a:latin typeface="Arial" charset="0"/>
                <a:ea typeface="ＭＳ Ｐゴシック" charset="0"/>
                <a:cs typeface="ＭＳ Ｐゴシック" charset="0"/>
              </a:rPr>
              <a:t>before</a:t>
            </a:r>
            <a:r>
              <a:rPr lang="en-US" altLang="ja-JP" dirty="0">
                <a:solidFill>
                  <a:schemeClr val="bg1"/>
                </a:solidFill>
                <a:latin typeface="Arial" charset="0"/>
                <a:ea typeface="ＭＳ Ｐゴシック" charset="0"/>
                <a:cs typeface="ＭＳ Ｐゴシック" charset="0"/>
              </a:rPr>
              <a:t> Rev. 20 (Christ</a:t>
            </a:r>
            <a:r>
              <a:rPr lang="fr-FR" altLang="ja-JP" dirty="0">
                <a:solidFill>
                  <a:schemeClr val="bg1"/>
                </a:solidFill>
                <a:latin typeface="Arial" charset="0"/>
                <a:ea typeface="ＭＳ Ｐゴシック" charset="0"/>
                <a:cs typeface="ＭＳ Ｐゴシック" charset="0"/>
              </a:rPr>
              <a:t>'</a:t>
            </a:r>
            <a:r>
              <a:rPr lang="en-US" altLang="ja-JP" dirty="0">
                <a:solidFill>
                  <a:schemeClr val="bg1"/>
                </a:solidFill>
                <a:latin typeface="Arial" charset="0"/>
                <a:ea typeface="ＭＳ Ｐゴシック" charset="0"/>
                <a:cs typeface="ＭＳ Ｐゴシック" charset="0"/>
              </a:rPr>
              <a:t>s rule)</a:t>
            </a:r>
            <a:endParaRPr lang="en-US" dirty="0">
              <a:solidFill>
                <a:schemeClr val="bg1"/>
              </a:solidFill>
              <a:latin typeface="Arial" charset="0"/>
              <a:ea typeface="ＭＳ Ｐゴシック" charset="0"/>
              <a:cs typeface="ＭＳ Ｐゴシック" charset="0"/>
            </a:endParaRPr>
          </a:p>
        </p:txBody>
      </p:sp>
      <p:sp>
        <p:nvSpPr>
          <p:cNvPr id="524292"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4291">
                                            <p:txEl>
                                              <p:pRg st="0" end="0"/>
                                            </p:txEl>
                                          </p:spTgt>
                                        </p:tgtEl>
                                        <p:attrNameLst>
                                          <p:attrName>style.visibility</p:attrName>
                                        </p:attrNameLst>
                                      </p:cBhvr>
                                      <p:to>
                                        <p:strVal val="visible"/>
                                      </p:to>
                                    </p:set>
                                    <p:animEffect transition="in" filter="dissolve">
                                      <p:cBhvr>
                                        <p:cTn id="7" dur="500"/>
                                        <p:tgtEl>
                                          <p:spTgt spid="524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91">
                                            <p:txEl>
                                              <p:pRg st="1" end="1"/>
                                            </p:txEl>
                                          </p:spTgt>
                                        </p:tgtEl>
                                        <p:attrNameLst>
                                          <p:attrName>style.visibility</p:attrName>
                                        </p:attrNameLst>
                                      </p:cBhvr>
                                      <p:to>
                                        <p:strVal val="visible"/>
                                      </p:to>
                                    </p:set>
                                    <p:animEffect transition="in" filter="dissolve">
                                      <p:cBhvr>
                                        <p:cTn id="12" dur="500"/>
                                        <p:tgtEl>
                                          <p:spTgt spid="524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LORD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Tree>
    <p:extLst>
      <p:ext uri="{BB962C8B-B14F-4D97-AF65-F5344CB8AC3E}">
        <p14:creationId xmlns:p14="http://schemas.microsoft.com/office/powerpoint/2010/main" val="324643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84674"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0" y="466725"/>
            <a:ext cx="9144000" cy="6391275"/>
          </a:xfrm>
          <a:gradFill rotWithShape="1">
            <a:gsLst>
              <a:gs pos="0">
                <a:srgbClr val="FFCCFF"/>
              </a:gs>
              <a:gs pos="50000">
                <a:srgbClr val="FFCCFF"/>
              </a:gs>
              <a:gs pos="100000">
                <a:srgbClr val="FFCCFF"/>
              </a:gs>
            </a:gsLst>
            <a:lin ang="5400000" scaled="1"/>
          </a:gradFill>
        </p:spPr>
      </p:pic>
      <p:sp>
        <p:nvSpPr>
          <p:cNvPr id="284675"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Rapture</a:t>
            </a:r>
            <a:br>
              <a:rPr lang="en-US" sz="1400" b="1">
                <a:solidFill>
                  <a:srgbClr val="000000"/>
                </a:solidFill>
                <a:latin typeface="Arial Narrow" charset="0"/>
                <a:cs typeface="Arial" charset="0"/>
              </a:rPr>
            </a:br>
            <a:r>
              <a:rPr lang="en-US" sz="1400" b="1">
                <a:solidFill>
                  <a:srgbClr val="000000"/>
                </a:solidFill>
                <a:latin typeface="Arial Narrow" charset="0"/>
                <a:cs typeface="Arial" charset="0"/>
              </a:rPr>
              <a:t>3:10</a:t>
            </a:r>
          </a:p>
        </p:txBody>
      </p:sp>
      <p:sp>
        <p:nvSpPr>
          <p:cNvPr id="284676" name="TextBox 18"/>
          <p:cNvSpPr txBox="1">
            <a:spLocks noChangeArrowheads="1"/>
          </p:cNvSpPr>
          <p:nvPr/>
        </p:nvSpPr>
        <p:spPr bwMode="auto">
          <a:xfrm>
            <a:off x="1244600" y="3071813"/>
            <a:ext cx="898525"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Church </a:t>
            </a:r>
            <a:br>
              <a:rPr lang="en-US" sz="1400" b="1">
                <a:solidFill>
                  <a:srgbClr val="000000"/>
                </a:solidFill>
                <a:latin typeface="Arial Narrow" charset="0"/>
                <a:cs typeface="Arial" charset="0"/>
              </a:rPr>
            </a:br>
            <a:r>
              <a:rPr lang="en-US" sz="1400" b="1">
                <a:solidFill>
                  <a:srgbClr val="000000"/>
                </a:solidFill>
                <a:latin typeface="Arial Narrow" charset="0"/>
                <a:cs typeface="Arial" charset="0"/>
              </a:rPr>
              <a:t>Age</a:t>
            </a:r>
          </a:p>
        </p:txBody>
      </p:sp>
      <p:sp>
        <p:nvSpPr>
          <p:cNvPr id="284677" name="Rectangle 31" descr="Purple mesh"/>
          <p:cNvSpPr>
            <a:spLocks noGrp="1" noChangeArrowheads="1"/>
          </p:cNvSpPr>
          <p:nvPr>
            <p:ph type="title"/>
          </p:nvPr>
        </p:nvSpPr>
        <p:spPr>
          <a:xfrm>
            <a:off x="271463" y="355600"/>
            <a:ext cx="8250237" cy="833438"/>
          </a:xfrm>
          <a:blipFill dpi="0" rotWithShape="0">
            <a:blip r:embed="rId3"/>
            <a:srcRect/>
            <a:tile tx="0" ty="0" sx="100000" sy="100000" flip="none" algn="tl"/>
          </a:blipFill>
          <a:ln w="28575" cap="flat">
            <a:solidFill>
              <a:schemeClr val="bg1"/>
            </a:solidFill>
            <a:miter lim="800000"/>
            <a:headEnd/>
            <a:tailEnd/>
          </a:ln>
        </p:spPr>
        <p:txBody>
          <a:bodyPr lIns="90000" tIns="46800" rIns="90000" bIns="46800">
            <a:spAutoFit/>
          </a:bodyPr>
          <a:lstStyle/>
          <a:p>
            <a:r>
              <a:rPr lang="en-US" sz="4800">
                <a:solidFill>
                  <a:schemeClr val="bg1"/>
                </a:solidFill>
                <a:latin typeface="Comic Sans MS" charset="0"/>
              </a:rPr>
              <a:t>Chronology of Revelation</a:t>
            </a:r>
          </a:p>
        </p:txBody>
      </p:sp>
      <p:sp>
        <p:nvSpPr>
          <p:cNvPr id="284678"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Arial Narrow" charset="0"/>
                <a:cs typeface="Arial" charset="0"/>
              </a:rPr>
              <a:t>"What you have seen"</a:t>
            </a:r>
          </a:p>
          <a:p>
            <a:pPr algn="ctr"/>
            <a:r>
              <a:rPr lang="en-US" sz="1600" dirty="0">
                <a:solidFill>
                  <a:srgbClr val="000000"/>
                </a:solidFill>
                <a:latin typeface="Arial Narrow" charset="0"/>
                <a:cs typeface="Arial" charset="0"/>
              </a:rPr>
              <a:t>(1:19a)</a:t>
            </a:r>
          </a:p>
          <a:p>
            <a:pPr algn="ctr"/>
            <a:r>
              <a:rPr lang="en-US" sz="1600" b="1" dirty="0">
                <a:solidFill>
                  <a:srgbClr val="000000"/>
                </a:solidFill>
                <a:latin typeface="Arial Narrow" charset="0"/>
                <a:cs typeface="Arial" charset="0"/>
              </a:rPr>
              <a:t>Rev. 1</a:t>
            </a:r>
          </a:p>
        </p:txBody>
      </p:sp>
      <p:sp>
        <p:nvSpPr>
          <p:cNvPr id="284679" name="TextBox 15"/>
          <p:cNvSpPr txBox="1">
            <a:spLocks noChangeArrowheads="1"/>
          </p:cNvSpPr>
          <p:nvPr/>
        </p:nvSpPr>
        <p:spPr bwMode="auto">
          <a:xfrm>
            <a:off x="12096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Arial Narrow" charset="0"/>
                <a:cs typeface="Arial" charset="0"/>
              </a:rPr>
              <a:t>"What is </a:t>
            </a:r>
            <a:br>
              <a:rPr lang="en-US" sz="1600" dirty="0">
                <a:solidFill>
                  <a:srgbClr val="000000"/>
                </a:solidFill>
                <a:latin typeface="Arial Narrow" charset="0"/>
                <a:cs typeface="Arial" charset="0"/>
              </a:rPr>
            </a:br>
            <a:r>
              <a:rPr lang="en-US" sz="1600" dirty="0">
                <a:solidFill>
                  <a:srgbClr val="000000"/>
                </a:solidFill>
                <a:latin typeface="Arial Narrow" charset="0"/>
                <a:cs typeface="Arial" charset="0"/>
              </a:rPr>
              <a:t>now"</a:t>
            </a:r>
          </a:p>
          <a:p>
            <a:pPr algn="ctr"/>
            <a:r>
              <a:rPr lang="en-US" sz="1600" dirty="0">
                <a:solidFill>
                  <a:srgbClr val="000000"/>
                </a:solidFill>
                <a:latin typeface="Arial Narrow" charset="0"/>
                <a:cs typeface="Arial" charset="0"/>
              </a:rPr>
              <a:t>(1:19b)</a:t>
            </a:r>
          </a:p>
          <a:p>
            <a:pPr algn="ctr"/>
            <a:r>
              <a:rPr lang="en-US" sz="1600" b="1" dirty="0">
                <a:solidFill>
                  <a:srgbClr val="000000"/>
                </a:solidFill>
                <a:latin typeface="Arial Narrow" charset="0"/>
                <a:cs typeface="Arial" charset="0"/>
              </a:rPr>
              <a:t>Rev. 2–3</a:t>
            </a:r>
          </a:p>
        </p:txBody>
      </p:sp>
      <p:sp>
        <p:nvSpPr>
          <p:cNvPr id="284680"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solidFill>
                  <a:srgbClr val="000000"/>
                </a:solidFill>
                <a:latin typeface="Arial Narrow" charset="0"/>
                <a:cs typeface="Arial" charset="0"/>
              </a:rPr>
              <a:t>"What will </a:t>
            </a:r>
            <a:br>
              <a:rPr lang="en-US" sz="1600" dirty="0">
                <a:solidFill>
                  <a:srgbClr val="000000"/>
                </a:solidFill>
                <a:latin typeface="Arial Narrow" charset="0"/>
                <a:cs typeface="Arial" charset="0"/>
              </a:rPr>
            </a:br>
            <a:r>
              <a:rPr lang="en-US" sz="1600" dirty="0">
                <a:solidFill>
                  <a:srgbClr val="000000"/>
                </a:solidFill>
                <a:latin typeface="Arial Narrow" charset="0"/>
                <a:cs typeface="Arial" charset="0"/>
              </a:rPr>
              <a:t>take place later"</a:t>
            </a:r>
          </a:p>
          <a:p>
            <a:pPr algn="ctr"/>
            <a:r>
              <a:rPr lang="en-US" sz="1600" dirty="0">
                <a:solidFill>
                  <a:srgbClr val="000000"/>
                </a:solidFill>
                <a:latin typeface="Arial Narrow" charset="0"/>
                <a:cs typeface="Arial" charset="0"/>
              </a:rPr>
              <a:t>(1:19c)</a:t>
            </a:r>
          </a:p>
          <a:p>
            <a:pPr algn="ctr"/>
            <a:r>
              <a:rPr lang="en-US" sz="1600" b="1" dirty="0">
                <a:solidFill>
                  <a:srgbClr val="000000"/>
                </a:solidFill>
                <a:latin typeface="Arial Narrow" charset="0"/>
                <a:cs typeface="Arial" charset="0"/>
              </a:rPr>
              <a:t>Rev. 4–22</a:t>
            </a:r>
          </a:p>
        </p:txBody>
      </p:sp>
      <p:sp>
        <p:nvSpPr>
          <p:cNvPr id="284681"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Vision of Christ</a:t>
            </a:r>
          </a:p>
        </p:txBody>
      </p:sp>
      <p:sp>
        <p:nvSpPr>
          <p:cNvPr id="284682" name="TextBox 21"/>
          <p:cNvSpPr txBox="1">
            <a:spLocks noChangeArrowheads="1"/>
          </p:cNvSpPr>
          <p:nvPr/>
        </p:nvSpPr>
        <p:spPr bwMode="auto">
          <a:xfrm>
            <a:off x="4689475" y="3627438"/>
            <a:ext cx="1443038" cy="203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Arial Narrow" charset="0"/>
                <a:cs typeface="Arial" charset="0"/>
              </a:rPr>
              <a:t>Second Half</a:t>
            </a:r>
            <a:endParaRPr lang="en-US" sz="1400" b="1">
              <a:solidFill>
                <a:srgbClr val="000000"/>
              </a:solidFill>
              <a:latin typeface="Arial Narrow" charset="0"/>
              <a:cs typeface="Arial" charset="0"/>
            </a:endParaRPr>
          </a:p>
        </p:txBody>
      </p:sp>
      <p:sp>
        <p:nvSpPr>
          <p:cNvPr id="284683" name="TextBox 22"/>
          <p:cNvSpPr txBox="1">
            <a:spLocks noChangeArrowheads="1"/>
          </p:cNvSpPr>
          <p:nvPr/>
        </p:nvSpPr>
        <p:spPr bwMode="auto">
          <a:xfrm>
            <a:off x="3224213" y="3071813"/>
            <a:ext cx="1633537"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Tribulation</a:t>
            </a:r>
          </a:p>
          <a:p>
            <a:pPr algn="ctr"/>
            <a:r>
              <a:rPr lang="en-US" sz="1400" b="1">
                <a:solidFill>
                  <a:srgbClr val="000000"/>
                </a:solidFill>
                <a:latin typeface="Arial Narrow" charset="0"/>
                <a:cs typeface="Arial" charset="0"/>
              </a:rPr>
              <a:t>4:1 – 19:10</a:t>
            </a:r>
          </a:p>
        </p:txBody>
      </p:sp>
      <p:sp>
        <p:nvSpPr>
          <p:cNvPr id="284684" name="TextBox 23"/>
          <p:cNvSpPr txBox="1">
            <a:spLocks noChangeArrowheads="1"/>
          </p:cNvSpPr>
          <p:nvPr/>
        </p:nvSpPr>
        <p:spPr bwMode="auto">
          <a:xfrm>
            <a:off x="6643688" y="3046413"/>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Second Coming</a:t>
            </a:r>
          </a:p>
        </p:txBody>
      </p:sp>
      <p:sp>
        <p:nvSpPr>
          <p:cNvPr id="284685" name="TextBox 24"/>
          <p:cNvSpPr txBox="1">
            <a:spLocks noChangeArrowheads="1"/>
          </p:cNvSpPr>
          <p:nvPr/>
        </p:nvSpPr>
        <p:spPr bwMode="auto">
          <a:xfrm>
            <a:off x="7572375" y="3046413"/>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latin typeface="Arial Narrow" charset="0"/>
                <a:cs typeface="Arial" charset="0"/>
              </a:rPr>
              <a:t>Millennium</a:t>
            </a:r>
          </a:p>
        </p:txBody>
      </p:sp>
      <p:sp>
        <p:nvSpPr>
          <p:cNvPr id="284686" name="TextBox 25"/>
          <p:cNvSpPr txBox="1">
            <a:spLocks noChangeArrowheads="1"/>
          </p:cNvSpPr>
          <p:nvPr/>
        </p:nvSpPr>
        <p:spPr bwMode="auto">
          <a:xfrm>
            <a:off x="8312150"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000000"/>
                </a:solidFill>
                <a:latin typeface="Arial Narrow" charset="0"/>
                <a:cs typeface="Arial" charset="0"/>
              </a:rPr>
              <a:t>Eternal State</a:t>
            </a:r>
          </a:p>
        </p:txBody>
      </p:sp>
      <p:cxnSp>
        <p:nvCxnSpPr>
          <p:cNvPr id="2846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284688" name="TextBox 30"/>
          <p:cNvSpPr txBox="1">
            <a:spLocks noChangeArrowheads="1"/>
          </p:cNvSpPr>
          <p:nvPr/>
        </p:nvSpPr>
        <p:spPr bwMode="auto">
          <a:xfrm>
            <a:off x="7902575" y="4270375"/>
            <a:ext cx="762000"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a:solidFill>
                  <a:srgbClr val="000000"/>
                </a:solidFill>
                <a:latin typeface="Arial Narrow" charset="0"/>
                <a:cs typeface="Arial" charset="0"/>
              </a:rPr>
              <a:t>Great White Throne Judgment</a:t>
            </a:r>
          </a:p>
        </p:txBody>
      </p:sp>
      <p:sp>
        <p:nvSpPr>
          <p:cNvPr id="284689" name="TextBox 20"/>
          <p:cNvSpPr txBox="1">
            <a:spLocks noChangeArrowheads="1"/>
          </p:cNvSpPr>
          <p:nvPr/>
        </p:nvSpPr>
        <p:spPr bwMode="auto">
          <a:xfrm>
            <a:off x="417513" y="6154738"/>
            <a:ext cx="2947987" cy="587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latin typeface="Arial Narrow" charset="0"/>
                <a:cs typeface="Arial" charset="0"/>
              </a:rPr>
              <a:t>Copyright 1989 Rick Griffith</a:t>
            </a:r>
          </a:p>
          <a:p>
            <a:r>
              <a:rPr lang="en-US" sz="1400">
                <a:solidFill>
                  <a:srgbClr val="000000"/>
                </a:solidFill>
                <a:latin typeface="Arial Narrow" charset="0"/>
                <a:cs typeface="Arial" charset="0"/>
              </a:rPr>
              <a:t>Adapted from a chart by J. D. Pentecost</a:t>
            </a:r>
          </a:p>
        </p:txBody>
      </p:sp>
      <p:sp>
        <p:nvSpPr>
          <p:cNvPr id="284690" name="TextBox 20"/>
          <p:cNvSpPr txBox="1">
            <a:spLocks noChangeArrowheads="1"/>
          </p:cNvSpPr>
          <p:nvPr/>
        </p:nvSpPr>
        <p:spPr bwMode="auto">
          <a:xfrm>
            <a:off x="2403475" y="3627438"/>
            <a:ext cx="1443038" cy="203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000000"/>
                </a:solidFill>
                <a:latin typeface="Arial Narrow" charset="0"/>
                <a:cs typeface="Arial" charset="0"/>
              </a:rPr>
              <a:t>First Half</a:t>
            </a:r>
            <a:endParaRPr lang="en-US" sz="1400" b="1">
              <a:solidFill>
                <a:srgbClr val="000000"/>
              </a:solidFill>
              <a:latin typeface="Arial Narrow" charset="0"/>
              <a:cs typeface="Arial" charset="0"/>
            </a:endParaRPr>
          </a:p>
        </p:txBody>
      </p:sp>
      <p:sp>
        <p:nvSpPr>
          <p:cNvPr id="30" name="Oval 3"/>
          <p:cNvSpPr>
            <a:spLocks noChangeArrowheads="1"/>
          </p:cNvSpPr>
          <p:nvPr/>
        </p:nvSpPr>
        <p:spPr bwMode="auto">
          <a:xfrm>
            <a:off x="7535863" y="1752600"/>
            <a:ext cx="769937" cy="4248150"/>
          </a:xfrm>
          <a:prstGeom prst="ellipse">
            <a:avLst/>
          </a:prstGeom>
          <a:noFill/>
          <a:ln w="57150">
            <a:solidFill>
              <a:srgbClr val="FF0000"/>
            </a:solidFill>
            <a:round/>
            <a:headEnd/>
            <a:tailEnd type="non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p>
        </p:txBody>
      </p:sp>
      <p:sp>
        <p:nvSpPr>
          <p:cNvPr id="31" name="Oval 4"/>
          <p:cNvSpPr>
            <a:spLocks noChangeArrowheads="1"/>
          </p:cNvSpPr>
          <p:nvPr/>
        </p:nvSpPr>
        <p:spPr bwMode="auto">
          <a:xfrm>
            <a:off x="6781800" y="1752600"/>
            <a:ext cx="769938" cy="4248150"/>
          </a:xfrm>
          <a:prstGeom prst="ellipse">
            <a:avLst/>
          </a:prstGeom>
          <a:noFill/>
          <a:ln w="57150">
            <a:solidFill>
              <a:srgbClr val="FF0000"/>
            </a:solidFill>
            <a:round/>
            <a:headEnd/>
            <a:tailEnd type="non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p>
        </p:txBody>
      </p:sp>
      <p:sp>
        <p:nvSpPr>
          <p:cNvPr id="32" name="Text Box 5"/>
          <p:cNvSpPr txBox="1">
            <a:spLocks noChangeArrowheads="1"/>
          </p:cNvSpPr>
          <p:nvPr/>
        </p:nvSpPr>
        <p:spPr bwMode="auto">
          <a:xfrm>
            <a:off x="8531225" y="4763"/>
            <a:ext cx="609600" cy="4016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sz="2000" b="1" dirty="0">
                <a:solidFill>
                  <a:schemeClr val="bg1"/>
                </a:solidFill>
                <a:latin typeface="Arial"/>
                <a:cs typeface="Arial"/>
              </a:rPr>
              <a:t>333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par>
                                <p:cTn id="17" presetID="2" presetClass="exit" presetSubtype="4" fill="hold" grpId="1" nodeType="with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31"/>
                                        </p:tgtEl>
                                        <p:attrNameLst>
                                          <p:attrName>ppt_x</p:attrName>
                                        </p:attrNameLst>
                                      </p:cBhvr>
                                      <p:tavLst>
                                        <p:tav tm="0">
                                          <p:val>
                                            <p:strVal val="ppt_x"/>
                                          </p:val>
                                        </p:tav>
                                        <p:tav tm="100000">
                                          <p:val>
                                            <p:strVal val="ppt_x"/>
                                          </p:val>
                                        </p:tav>
                                      </p:tavLst>
                                    </p:anim>
                                    <p:anim calcmode="lin" valueType="num">
                                      <p:cBhvr additive="base">
                                        <p:cTn id="23" dur="500"/>
                                        <p:tgtEl>
                                          <p:spTgt spid="31"/>
                                        </p:tgtEl>
                                        <p:attrNameLst>
                                          <p:attrName>ppt_y</p:attrName>
                                        </p:attrNameLst>
                                      </p:cBhvr>
                                      <p:tavLst>
                                        <p:tav tm="0">
                                          <p:val>
                                            <p:strVal val="ppt_y"/>
                                          </p:val>
                                        </p:tav>
                                        <p:tav tm="100000">
                                          <p:val>
                                            <p:strVal val="1+ppt_h/2"/>
                                          </p:val>
                                        </p:tav>
                                      </p:tavLst>
                                    </p:anim>
                                    <p:set>
                                      <p:cBhvr>
                                        <p:cTn id="2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Premillennial?</a:t>
            </a:r>
          </a:p>
        </p:txBody>
      </p:sp>
      <p:sp>
        <p:nvSpPr>
          <p:cNvPr id="528388"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
        <p:nvSpPr>
          <p:cNvPr id="528389" name="Rectangle 5"/>
          <p:cNvSpPr>
            <a:spLocks noChangeArrowheads="1"/>
          </p:cNvSpPr>
          <p:nvPr/>
        </p:nvSpPr>
        <p:spPr bwMode="auto">
          <a:xfrm>
            <a:off x="381000" y="1425575"/>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buFontTx/>
              <a:buChar char="•"/>
            </a:pPr>
            <a:r>
              <a:rPr lang="en-US" sz="3200" dirty="0">
                <a:solidFill>
                  <a:schemeClr val="bg1"/>
                </a:solidFill>
              </a:rPr>
              <a:t>The best hermeneutic is a normal, literal, historical, and grammatical reading of a text</a:t>
            </a:r>
          </a:p>
          <a:p>
            <a:pPr marL="342900" indent="-342900" eaLnBrk="1" hangingPunct="1">
              <a:lnSpc>
                <a:spcPct val="90000"/>
              </a:lnSpc>
              <a:spcBef>
                <a:spcPct val="20000"/>
              </a:spcBef>
              <a:buFontTx/>
              <a:buChar char="•"/>
            </a:pPr>
            <a:r>
              <a:rPr lang="en-US" sz="3200" dirty="0">
                <a:solidFill>
                  <a:schemeClr val="bg1"/>
                </a:solidFill>
              </a:rPr>
              <a:t>Rev. 19 (Christ</a:t>
            </a:r>
            <a:r>
              <a:rPr lang="fr-FR" altLang="ja-JP" sz="3200" dirty="0">
                <a:solidFill>
                  <a:schemeClr val="bg1"/>
                </a:solidFill>
              </a:rPr>
              <a:t>'</a:t>
            </a:r>
            <a:r>
              <a:rPr lang="en-US" altLang="ja-JP" sz="3200" dirty="0">
                <a:solidFill>
                  <a:schemeClr val="bg1"/>
                </a:solidFill>
              </a:rPr>
              <a:t>s return) is </a:t>
            </a:r>
            <a:r>
              <a:rPr lang="en-US" altLang="ja-JP" sz="3200" i="1" dirty="0">
                <a:solidFill>
                  <a:schemeClr val="bg1"/>
                </a:solidFill>
              </a:rPr>
              <a:t>before</a:t>
            </a:r>
            <a:r>
              <a:rPr lang="en-US" altLang="ja-JP" sz="3200" dirty="0">
                <a:solidFill>
                  <a:schemeClr val="bg1"/>
                </a:solidFill>
              </a:rPr>
              <a:t> Rev. 20 (Christ</a:t>
            </a:r>
            <a:r>
              <a:rPr lang="fr-FR" altLang="ja-JP" sz="3200" dirty="0">
                <a:solidFill>
                  <a:schemeClr val="bg1"/>
                </a:solidFill>
              </a:rPr>
              <a:t>'</a:t>
            </a:r>
            <a:r>
              <a:rPr lang="en-US" altLang="ja-JP" sz="3200" dirty="0">
                <a:solidFill>
                  <a:schemeClr val="bg1"/>
                </a:solidFill>
              </a:rPr>
              <a:t>s rule)</a:t>
            </a:r>
          </a:p>
          <a:p>
            <a:pPr marL="342900" indent="-342900" eaLnBrk="1" hangingPunct="1">
              <a:lnSpc>
                <a:spcPct val="90000"/>
              </a:lnSpc>
              <a:spcBef>
                <a:spcPct val="20000"/>
              </a:spcBef>
              <a:buFontTx/>
              <a:buChar char="•"/>
            </a:pPr>
            <a:r>
              <a:rPr lang="en-US" sz="3200" dirty="0">
                <a:solidFill>
                  <a:srgbClr val="FFFF00"/>
                </a:solidFill>
              </a:rPr>
              <a:t>Natural way to see the 1000 years (20:1-6)</a:t>
            </a:r>
          </a:p>
          <a:p>
            <a:pPr marL="342900" indent="-342900" eaLnBrk="1" hangingPunct="1">
              <a:lnSpc>
                <a:spcPct val="90000"/>
              </a:lnSpc>
              <a:spcBef>
                <a:spcPct val="20000"/>
              </a:spcBef>
              <a:buFontTx/>
              <a:buChar char="•"/>
            </a:pPr>
            <a:r>
              <a:rPr lang="en-US" sz="3200" dirty="0">
                <a:solidFill>
                  <a:srgbClr val="FFFF00"/>
                </a:solidFill>
              </a:rPr>
              <a:t>OT prophets saw a future period which is neither the present age nor heaven</a:t>
            </a:r>
          </a:p>
          <a:p>
            <a:pPr marL="742950" lvl="1" indent="-285750" eaLnBrk="1" hangingPunct="1">
              <a:lnSpc>
                <a:spcPct val="90000"/>
              </a:lnSpc>
              <a:spcBef>
                <a:spcPct val="20000"/>
              </a:spcBef>
              <a:buFontTx/>
              <a:buChar char="–"/>
            </a:pPr>
            <a:r>
              <a:rPr lang="en-US" sz="2800" dirty="0">
                <a:solidFill>
                  <a:srgbClr val="FFFF00"/>
                </a:solidFill>
              </a:rPr>
              <a:t>Animal kingdom tamed (Isa. 11:6-9)</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9">
                                            <p:txEl>
                                              <p:pRg st="2" end="2"/>
                                            </p:txEl>
                                          </p:spTgt>
                                        </p:tgtEl>
                                        <p:attrNameLst>
                                          <p:attrName>style.visibility</p:attrName>
                                        </p:attrNameLst>
                                      </p:cBhvr>
                                      <p:to>
                                        <p:strVal val="visible"/>
                                      </p:to>
                                    </p:set>
                                    <p:animEffect transition="in" filter="dissolve">
                                      <p:cBhvr>
                                        <p:cTn id="7" dur="500"/>
                                        <p:tgtEl>
                                          <p:spTgt spid="52838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9">
                                            <p:txEl>
                                              <p:pRg st="3" end="3"/>
                                            </p:txEl>
                                          </p:spTgt>
                                        </p:tgtEl>
                                        <p:attrNameLst>
                                          <p:attrName>style.visibility</p:attrName>
                                        </p:attrNameLst>
                                      </p:cBhvr>
                                      <p:to>
                                        <p:strVal val="visible"/>
                                      </p:to>
                                    </p:set>
                                    <p:animEffect transition="in" filter="dissolve">
                                      <p:cBhvr>
                                        <p:cTn id="12" dur="500"/>
                                        <p:tgtEl>
                                          <p:spTgt spid="52838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8389">
                                            <p:txEl>
                                              <p:pRg st="4" end="4"/>
                                            </p:txEl>
                                          </p:spTgt>
                                        </p:tgtEl>
                                        <p:attrNameLst>
                                          <p:attrName>style.visibility</p:attrName>
                                        </p:attrNameLst>
                                      </p:cBhvr>
                                      <p:to>
                                        <p:strVal val="visible"/>
                                      </p:to>
                                    </p:set>
                                    <p:animEffect transition="in" filter="dissolve">
                                      <p:cBhvr>
                                        <p:cTn id="17" dur="500"/>
                                        <p:tgtEl>
                                          <p:spTgt spid="528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6323" r="9367" b="1569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30435" name="Rectangle 3"/>
          <p:cNvSpPr>
            <a:spLocks noGrp="1" noChangeArrowheads="1"/>
          </p:cNvSpPr>
          <p:nvPr>
            <p:ph type="title"/>
          </p:nvPr>
        </p:nvSpPr>
        <p:spPr>
          <a:xfrm>
            <a:off x="152400" y="381000"/>
            <a:ext cx="4648200" cy="8382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rPr>
              <a:t>Isaiah 11:6-9</a:t>
            </a:r>
          </a:p>
        </p:txBody>
      </p:sp>
      <p:sp>
        <p:nvSpPr>
          <p:cNvPr id="530437" name="Rectangle 5"/>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lnSpc>
                <a:spcPct val="90000"/>
              </a:lnSpc>
              <a:spcBef>
                <a:spcPct val="20000"/>
              </a:spcBef>
            </a:pPr>
            <a:r>
              <a:rPr lang="en-US" b="1" baseline="30000" dirty="0">
                <a:solidFill>
                  <a:schemeClr val="bg1"/>
                </a:solidFill>
              </a:rPr>
              <a:t>6 </a:t>
            </a:r>
            <a:r>
              <a:rPr lang="en-US" b="1" dirty="0">
                <a:solidFill>
                  <a:schemeClr val="bg1"/>
                </a:solidFill>
              </a:rPr>
              <a:t>And the wolf will dwell with the lamb, and the leopard will lie down with the young goat, and the calf and the young lion and the fatling together; and a little boy will lead them. </a:t>
            </a:r>
            <a:r>
              <a:rPr lang="en-US" b="1" baseline="30000" dirty="0">
                <a:solidFill>
                  <a:schemeClr val="bg1"/>
                </a:solidFill>
              </a:rPr>
              <a:t>7 </a:t>
            </a:r>
            <a:r>
              <a:rPr lang="en-US" b="1" dirty="0">
                <a:solidFill>
                  <a:schemeClr val="bg1"/>
                </a:solidFill>
              </a:rPr>
              <a:t>Also the cow and the bear will graze, their young will lie down together, and the lion will eat straw like the ox. </a:t>
            </a:r>
            <a:r>
              <a:rPr lang="en-US" b="1" baseline="30000" dirty="0">
                <a:solidFill>
                  <a:schemeClr val="bg1"/>
                </a:solidFill>
              </a:rPr>
              <a:t>8 </a:t>
            </a:r>
            <a:r>
              <a:rPr lang="en-US" b="1" dirty="0">
                <a:solidFill>
                  <a:schemeClr val="bg1"/>
                </a:solidFill>
              </a:rPr>
              <a:t>The nursing child will play by the hole of the cobra, and the weaned child will put his hand on the viper</a:t>
            </a:r>
            <a:r>
              <a:rPr lang="fr-FR" b="1" dirty="0">
                <a:solidFill>
                  <a:schemeClr val="bg1"/>
                </a:solidFill>
              </a:rPr>
              <a:t>'</a:t>
            </a:r>
            <a:r>
              <a:rPr lang="en-US" b="1" dirty="0">
                <a:solidFill>
                  <a:schemeClr val="bg1"/>
                </a:solidFill>
              </a:rPr>
              <a:t>s den. </a:t>
            </a:r>
            <a:r>
              <a:rPr lang="en-US" b="1" baseline="30000" dirty="0">
                <a:solidFill>
                  <a:schemeClr val="bg1"/>
                </a:solidFill>
              </a:rPr>
              <a:t>9 </a:t>
            </a:r>
            <a:r>
              <a:rPr lang="en-US" b="1" dirty="0">
                <a:solidFill>
                  <a:schemeClr val="bg1"/>
                </a:solidFill>
              </a:rPr>
              <a:t>They will not hurt or destroy in all My holy mountain, for the earth will be full of the knowledge of the L</a:t>
            </a:r>
            <a:r>
              <a:rPr lang="en-US" sz="2000" b="1" dirty="0">
                <a:solidFill>
                  <a:schemeClr val="bg1"/>
                </a:solidFill>
              </a:rPr>
              <a:t>ORD</a:t>
            </a:r>
            <a:r>
              <a:rPr lang="en-US" b="1" dirty="0">
                <a:solidFill>
                  <a:schemeClr val="bg1"/>
                </a:solidFill>
              </a:rPr>
              <a:t> as the waters cover the sea.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30435"/>
                                        </p:tgtEl>
                                        <p:attrNameLst>
                                          <p:attrName>style.visibility</p:attrName>
                                        </p:attrNameLst>
                                      </p:cBhvr>
                                      <p:to>
                                        <p:strVal val="visible"/>
                                      </p:to>
                                    </p:set>
                                    <p:anim calcmode="lin" valueType="num">
                                      <p:cBhvr>
                                        <p:cTn id="7" dur="1000" fill="hold"/>
                                        <p:tgtEl>
                                          <p:spTgt spid="530435"/>
                                        </p:tgtEl>
                                        <p:attrNameLst>
                                          <p:attrName>ppt_x</p:attrName>
                                        </p:attrNameLst>
                                      </p:cBhvr>
                                      <p:tavLst>
                                        <p:tav tm="0">
                                          <p:val>
                                            <p:strVal val="#ppt_x-.2"/>
                                          </p:val>
                                        </p:tav>
                                        <p:tav tm="100000">
                                          <p:val>
                                            <p:strVal val="#ppt_x"/>
                                          </p:val>
                                        </p:tav>
                                      </p:tavLst>
                                    </p:anim>
                                    <p:anim calcmode="lin" valueType="num">
                                      <p:cBhvr>
                                        <p:cTn id="8" dur="1000" fill="hold"/>
                                        <p:tgtEl>
                                          <p:spTgt spid="53043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304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30437">
                                            <p:bg/>
                                          </p:spTgt>
                                        </p:tgtEl>
                                        <p:attrNameLst>
                                          <p:attrName>style.visibility</p:attrName>
                                        </p:attrNameLst>
                                      </p:cBhvr>
                                      <p:to>
                                        <p:strVal val="visible"/>
                                      </p:to>
                                    </p:set>
                                    <p:anim calcmode="lin" valueType="num">
                                      <p:cBhvr>
                                        <p:cTn id="14" dur="1000" fill="hold"/>
                                        <p:tgtEl>
                                          <p:spTgt spid="530437">
                                            <p:bg/>
                                          </p:spTgt>
                                        </p:tgtEl>
                                        <p:attrNameLst>
                                          <p:attrName>ppt_x</p:attrName>
                                        </p:attrNameLst>
                                      </p:cBhvr>
                                      <p:tavLst>
                                        <p:tav tm="0">
                                          <p:val>
                                            <p:strVal val="#ppt_x-.2"/>
                                          </p:val>
                                        </p:tav>
                                        <p:tav tm="100000">
                                          <p:val>
                                            <p:strVal val="#ppt_x"/>
                                          </p:val>
                                        </p:tav>
                                      </p:tavLst>
                                    </p:anim>
                                    <p:anim calcmode="lin" valueType="num">
                                      <p:cBhvr>
                                        <p:cTn id="15" dur="1000" fill="hold"/>
                                        <p:tgtEl>
                                          <p:spTgt spid="530437">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30437">
                                            <p:bg/>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30437">
                                            <p:txEl>
                                              <p:pRg st="0" end="0"/>
                                            </p:txEl>
                                          </p:spTgt>
                                        </p:tgtEl>
                                        <p:attrNameLst>
                                          <p:attrName>style.visibility</p:attrName>
                                        </p:attrNameLst>
                                      </p:cBhvr>
                                      <p:to>
                                        <p:strVal val="visible"/>
                                      </p:to>
                                    </p:set>
                                    <p:anim calcmode="lin" valueType="num">
                                      <p:cBhvr>
                                        <p:cTn id="19" dur="1000" fill="hold"/>
                                        <p:tgtEl>
                                          <p:spTgt spid="530437">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304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304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p:bldP spid="530437"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leetle_l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title"/>
          </p:nvPr>
        </p:nvSpPr>
        <p:spPr>
          <a:xfrm>
            <a:off x="685800" y="76200"/>
            <a:ext cx="7772400" cy="914400"/>
          </a:xfrm>
        </p:spPr>
        <p:txBody>
          <a:bodyPr/>
          <a:lstStyle/>
          <a:p>
            <a:pPr eaLnBrk="1" hangingPunct="1"/>
            <a:r>
              <a:rPr lang="en-US" b="1">
                <a:solidFill>
                  <a:schemeClr val="bg1"/>
                </a:solidFill>
                <a:latin typeface="Arial" charset="0"/>
                <a:ea typeface="ＭＳ Ｐゴシック" charset="0"/>
                <a:cs typeface="ＭＳ Ｐゴシック" charset="0"/>
              </a:rPr>
              <a:t>Even lions tamed!</a:t>
            </a:r>
            <a:endParaRPr lang="en-US" b="1">
              <a:latin typeface="Arial" charset="0"/>
              <a:ea typeface="ＭＳ Ｐゴシック" charset="0"/>
              <a:cs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a:solidFill>
                  <a:schemeClr val="bg1"/>
                </a:solidFill>
              </a:rPr>
              <a:t>Romans 8:19-21</a:t>
            </a:r>
          </a:p>
        </p:txBody>
      </p:sp>
      <p:sp>
        <p:nvSpPr>
          <p:cNvPr id="534533" name="Rectangle 5"/>
          <p:cNvSpPr>
            <a:spLocks noChangeArrowheads="1"/>
          </p:cNvSpPr>
          <p:nvPr/>
        </p:nvSpPr>
        <p:spPr bwMode="auto">
          <a:xfrm>
            <a:off x="0" y="0"/>
            <a:ext cx="2590800" cy="6858000"/>
          </a:xfrm>
          <a:prstGeom prst="rect">
            <a:avLst/>
          </a:prstGeom>
          <a:solidFill>
            <a:srgbClr val="00000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lnSpc>
                <a:spcPct val="90000"/>
              </a:lnSpc>
              <a:spcBef>
                <a:spcPct val="20000"/>
              </a:spcBef>
            </a:pPr>
            <a:r>
              <a:rPr lang="en-US" altLang="ja-JP" sz="2800" b="1" dirty="0">
                <a:solidFill>
                  <a:schemeClr val="bg1"/>
                </a:solidFill>
              </a:rPr>
              <a:t>"The creation waits in eager expectation for the sons of God to be revealed. . . The creation itself will be liberated from its bondage to decay and brought into the glorious freedom of the children of God."</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4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453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45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1" grpId="0" animBg="1"/>
      <p:bldP spid="53453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Premillennial?</a:t>
            </a:r>
          </a:p>
        </p:txBody>
      </p:sp>
      <p:sp>
        <p:nvSpPr>
          <p:cNvPr id="536580"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
        <p:nvSpPr>
          <p:cNvPr id="536581" name="Rectangle 5"/>
          <p:cNvSpPr>
            <a:spLocks noChangeArrowheads="1"/>
          </p:cNvSpPr>
          <p:nvPr/>
        </p:nvSpPr>
        <p:spPr bwMode="auto">
          <a:xfrm>
            <a:off x="228600" y="1425575"/>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buFontTx/>
              <a:buChar char="•"/>
            </a:pPr>
            <a:r>
              <a:rPr lang="en-US" sz="3200" dirty="0">
                <a:solidFill>
                  <a:schemeClr val="bg1"/>
                </a:solidFill>
              </a:rPr>
              <a:t>The best hermeneutic is a normal, literal, historical, and grammatical reading of a text</a:t>
            </a:r>
          </a:p>
          <a:p>
            <a:pPr marL="342900" indent="-342900" eaLnBrk="1" hangingPunct="1">
              <a:lnSpc>
                <a:spcPct val="90000"/>
              </a:lnSpc>
              <a:spcBef>
                <a:spcPct val="20000"/>
              </a:spcBef>
              <a:buFontTx/>
              <a:buChar char="•"/>
            </a:pPr>
            <a:r>
              <a:rPr lang="en-US" sz="3200" dirty="0">
                <a:solidFill>
                  <a:schemeClr val="bg1"/>
                </a:solidFill>
              </a:rPr>
              <a:t>Rev. 19 (Christ</a:t>
            </a:r>
            <a:r>
              <a:rPr lang="fr-FR" altLang="ja-JP" sz="3200" dirty="0">
                <a:solidFill>
                  <a:schemeClr val="bg1"/>
                </a:solidFill>
              </a:rPr>
              <a:t>'</a:t>
            </a:r>
            <a:r>
              <a:rPr lang="en-US" altLang="ja-JP" sz="3200" dirty="0">
                <a:solidFill>
                  <a:schemeClr val="bg1"/>
                </a:solidFill>
              </a:rPr>
              <a:t>s return) is </a:t>
            </a:r>
            <a:r>
              <a:rPr lang="en-US" altLang="ja-JP" sz="3200" i="1" dirty="0">
                <a:solidFill>
                  <a:schemeClr val="bg1"/>
                </a:solidFill>
              </a:rPr>
              <a:t>before</a:t>
            </a:r>
            <a:r>
              <a:rPr lang="en-US" altLang="ja-JP" sz="3200" dirty="0">
                <a:solidFill>
                  <a:schemeClr val="bg1"/>
                </a:solidFill>
              </a:rPr>
              <a:t> Rev. 20 (Christ</a:t>
            </a:r>
            <a:r>
              <a:rPr lang="fr-FR" altLang="ja-JP" sz="3200" dirty="0">
                <a:solidFill>
                  <a:schemeClr val="bg1"/>
                </a:solidFill>
              </a:rPr>
              <a:t>'</a:t>
            </a:r>
            <a:r>
              <a:rPr lang="en-US" altLang="ja-JP" sz="3200" dirty="0">
                <a:solidFill>
                  <a:schemeClr val="bg1"/>
                </a:solidFill>
              </a:rPr>
              <a:t>s rule)</a:t>
            </a:r>
          </a:p>
          <a:p>
            <a:pPr marL="342900" indent="-342900" eaLnBrk="1" hangingPunct="1">
              <a:lnSpc>
                <a:spcPct val="90000"/>
              </a:lnSpc>
              <a:spcBef>
                <a:spcPct val="20000"/>
              </a:spcBef>
              <a:buFontTx/>
              <a:buChar char="•"/>
            </a:pPr>
            <a:r>
              <a:rPr lang="en-US" sz="3200" dirty="0">
                <a:solidFill>
                  <a:schemeClr val="bg1"/>
                </a:solidFill>
              </a:rPr>
              <a:t>Natural way to see the 1000 years (20:1-6)</a:t>
            </a:r>
          </a:p>
          <a:p>
            <a:pPr marL="342900" indent="-342900" eaLnBrk="1" hangingPunct="1">
              <a:lnSpc>
                <a:spcPct val="90000"/>
              </a:lnSpc>
              <a:spcBef>
                <a:spcPct val="20000"/>
              </a:spcBef>
              <a:buFontTx/>
              <a:buChar char="•"/>
            </a:pPr>
            <a:r>
              <a:rPr lang="en-US" sz="3200" dirty="0">
                <a:solidFill>
                  <a:schemeClr val="bg1"/>
                </a:solidFill>
              </a:rPr>
              <a:t>OT prophets saw a future period which is neither the present age nor heaven</a:t>
            </a:r>
          </a:p>
          <a:p>
            <a:pPr marL="742950" lvl="1" indent="-285750" eaLnBrk="1" hangingPunct="1">
              <a:lnSpc>
                <a:spcPct val="90000"/>
              </a:lnSpc>
              <a:spcBef>
                <a:spcPct val="20000"/>
              </a:spcBef>
              <a:buFontTx/>
              <a:buChar char="–"/>
            </a:pPr>
            <a:r>
              <a:rPr lang="en-US" sz="2800" dirty="0">
                <a:solidFill>
                  <a:schemeClr val="bg1"/>
                </a:solidFill>
              </a:rPr>
              <a:t>Animal kingdom tamed (Isa. 11:6-9)</a:t>
            </a:r>
          </a:p>
          <a:p>
            <a:pPr marL="742950" lvl="1" indent="-285750" eaLnBrk="1" hangingPunct="1">
              <a:lnSpc>
                <a:spcPct val="90000"/>
              </a:lnSpc>
              <a:spcBef>
                <a:spcPct val="20000"/>
              </a:spcBef>
              <a:buFontTx/>
              <a:buChar char="–"/>
            </a:pPr>
            <a:r>
              <a:rPr lang="en-US" sz="2800" dirty="0">
                <a:solidFill>
                  <a:srgbClr val="FFFF00"/>
                </a:solidFill>
              </a:rPr>
              <a:t>Long life but still death (Isa. 65:20)</a:t>
            </a:r>
            <a:endParaRPr lang="en-US" sz="2800" dirty="0">
              <a:solidFill>
                <a:schemeClr val="bg1"/>
              </a:solidFill>
            </a:endParaRPr>
          </a:p>
          <a:p>
            <a:pPr marL="742950" lvl="1" indent="-285750" eaLnBrk="1" hangingPunct="1">
              <a:lnSpc>
                <a:spcPct val="90000"/>
              </a:lnSpc>
              <a:spcBef>
                <a:spcPct val="20000"/>
              </a:spcBef>
            </a:pP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6581">
                                            <p:txEl>
                                              <p:pRg st="5" end="5"/>
                                            </p:txEl>
                                          </p:spTgt>
                                        </p:tgtEl>
                                        <p:attrNameLst>
                                          <p:attrName>style.visibility</p:attrName>
                                        </p:attrNameLst>
                                      </p:cBhvr>
                                      <p:to>
                                        <p:strVal val="visible"/>
                                      </p:to>
                                    </p:set>
                                    <p:animEffect transition="in" filter="dissolve">
                                      <p:cBhvr>
                                        <p:cTn id="7" dur="500"/>
                                        <p:tgtEl>
                                          <p:spTgt spid="5365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ctrTitle"/>
          </p:nvPr>
        </p:nvSpPr>
        <p:spPr>
          <a:xfrm>
            <a:off x="3048000" y="76200"/>
            <a:ext cx="6019800" cy="838200"/>
          </a:xfrm>
        </p:spPr>
        <p:txBody>
          <a:bodyPr/>
          <a:lstStyle/>
          <a:p>
            <a:pPr eaLnBrk="1" hangingPunct="1">
              <a:defRPr/>
            </a:pPr>
            <a:r>
              <a:rPr lang="en-US"/>
              <a:t>Incredibly Long Life!</a:t>
            </a:r>
          </a:p>
        </p:txBody>
      </p:sp>
      <p:sp>
        <p:nvSpPr>
          <p:cNvPr id="540676" name="Rectangle 4"/>
          <p:cNvSpPr>
            <a:spLocks noChangeArrowheads="1"/>
          </p:cNvSpPr>
          <p:nvPr/>
        </p:nvSpPr>
        <p:spPr bwMode="auto">
          <a:xfrm>
            <a:off x="3733800" y="1524000"/>
            <a:ext cx="518160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p>
            <a:pPr algn="ctr" eaLnBrk="1" hangingPunct="1">
              <a:spcBef>
                <a:spcPct val="20000"/>
              </a:spcBef>
              <a:buFont typeface="Wingdings" charset="0"/>
              <a:buNone/>
              <a:defRPr/>
            </a:pPr>
            <a:r>
              <a:rPr lang="en-US" sz="3200" b="1" dirty="0">
                <a:latin typeface="Times New Roman" charset="0"/>
                <a:ea typeface="MS Pゴシック" charset="0"/>
                <a:cs typeface="MS Pゴシック" charset="0"/>
              </a:rPr>
              <a:t>NIV Isaiah 65:20 </a:t>
            </a:r>
            <a:r>
              <a:rPr lang="en-US" altLang="ja-JP" sz="3200" b="1" dirty="0">
                <a:latin typeface="Times New Roman" charset="0"/>
                <a:ea typeface="MS Pゴシック" charset="0"/>
                <a:cs typeface="MS Pゴシック" charset="0"/>
              </a:rPr>
              <a:t>"</a:t>
            </a:r>
            <a:r>
              <a:rPr lang="en-US" sz="3200" b="1" dirty="0">
                <a:latin typeface="Times New Roman" charset="0"/>
                <a:ea typeface="MS Pゴシック" charset="0"/>
                <a:cs typeface="MS Pゴシック" charset="0"/>
              </a:rPr>
              <a:t>Never again will there be in [Jerusalem] an infant who lives but a few days, or an old man who does not live out his years; he who dies at a hundred will be thought a mere youth; he who fails to reach a hundred will be considered accursed.</a:t>
            </a:r>
            <a:r>
              <a:rPr lang="en-US" altLang="ja-JP" sz="3200" b="1" dirty="0">
                <a:latin typeface="Times New Roman" charset="0"/>
                <a:ea typeface="MS Pゴシック" charset="0"/>
                <a:cs typeface="MS Pゴシック" charset="0"/>
              </a:rPr>
              <a:t>"</a:t>
            </a:r>
            <a:endParaRPr lang="en-US" sz="3200" b="1" dirty="0">
              <a:latin typeface="Times New Roman" charset="0"/>
              <a:ea typeface="MS Pゴシック" charset="0"/>
              <a:cs typeface="MS P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858000"/>
          </a:xfrm>
          <a:prstGeom prst="rect">
            <a:avLst/>
          </a:prstGeom>
          <a:gradFill rotWithShape="0">
            <a:gsLst>
              <a:gs pos="0">
                <a:srgbClr val="000000">
                  <a:alpha val="67000"/>
                </a:srgbClr>
              </a:gs>
              <a:gs pos="100000">
                <a:schemeClr val="tx2">
                  <a:alpha val="60999"/>
                </a:schemeClr>
              </a:gs>
            </a:gsLst>
            <a:lin ang="5400000" scaled="1"/>
          </a:gradFill>
          <a:ln w="9525">
            <a:solidFill>
              <a:schemeClr val="tx1"/>
            </a:solidFill>
            <a:miter lim="800000"/>
            <a:headEnd/>
            <a:tailEnd/>
          </a:ln>
        </p:spPr>
        <p:txBody>
          <a:bodyPr wrap="none" anchor="ctr"/>
          <a:lstStyle/>
          <a:p>
            <a:endParaRPr lang="en-US"/>
          </a:p>
        </p:txBody>
      </p:sp>
      <p:sp>
        <p:nvSpPr>
          <p:cNvPr id="542723" name="Rectangle 3"/>
          <p:cNvSpPr>
            <a:spLocks noGrp="1" noChangeArrowheads="1"/>
          </p:cNvSpPr>
          <p:nvPr>
            <p:ph type="ctrTitle"/>
          </p:nvPr>
        </p:nvSpPr>
        <p:spPr>
          <a:xfrm>
            <a:off x="3048000" y="76200"/>
            <a:ext cx="6019800" cy="838200"/>
          </a:xfrm>
          <a:effectLst>
            <a:outerShdw blurRad="25400" dist="35921" dir="2700000" algn="ctr" rotWithShape="0">
              <a:srgbClr val="000000">
                <a:alpha val="99962"/>
              </a:srgbClr>
            </a:outerShdw>
          </a:effectLst>
        </p:spPr>
        <p:txBody>
          <a:bodyPr/>
          <a:lstStyle/>
          <a:p>
            <a:pPr eaLnBrk="1" hangingPunct="1">
              <a:defRPr/>
            </a:pPr>
            <a:r>
              <a:rPr lang="en-US">
                <a:solidFill>
                  <a:schemeClr val="bg1"/>
                </a:solidFill>
              </a:rPr>
              <a:t>Incredibly Long Life!</a:t>
            </a:r>
          </a:p>
        </p:txBody>
      </p:sp>
      <p:sp>
        <p:nvSpPr>
          <p:cNvPr id="542725" name="Rectangle 5"/>
          <p:cNvSpPr>
            <a:spLocks noChangeArrowheads="1"/>
          </p:cNvSpPr>
          <p:nvPr/>
        </p:nvSpPr>
        <p:spPr bwMode="auto">
          <a:xfrm>
            <a:off x="3429000" y="1981200"/>
            <a:ext cx="5181600" cy="4343400"/>
          </a:xfrm>
          <a:prstGeom prst="rect">
            <a:avLst/>
          </a:prstGeom>
          <a:noFill/>
          <a:ln>
            <a:noFill/>
          </a:ln>
          <a:effectLst>
            <a:outerShdw blurRad="25400" dist="35921" dir="2700000" algn="ctr" rotWithShape="0">
              <a:srgbClr val="000000">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ctr" eaLnBrk="1" hangingPunct="1">
              <a:spcBef>
                <a:spcPct val="20000"/>
              </a:spcBef>
              <a:buFont typeface="Wingdings" charset="0"/>
              <a:buNone/>
              <a:defRPr/>
            </a:pPr>
            <a:r>
              <a:rPr lang="en-US" sz="3200" b="1" dirty="0">
                <a:solidFill>
                  <a:schemeClr val="bg1"/>
                </a:solidFill>
                <a:latin typeface="Times New Roman" charset="0"/>
                <a:ea typeface="MS Pゴシック" charset="0"/>
                <a:cs typeface="MS Pゴシック" charset="0"/>
              </a:rPr>
              <a:t>NLT Isaiah 65:20 </a:t>
            </a:r>
            <a:r>
              <a:rPr lang="en-US" altLang="ja-JP" sz="3200" b="1" dirty="0">
                <a:solidFill>
                  <a:schemeClr val="bg1"/>
                </a:solidFill>
                <a:latin typeface="Times New Roman" charset="0"/>
                <a:ea typeface="MS Pゴシック" charset="0"/>
                <a:cs typeface="MS Pゴシック" charset="0"/>
              </a:rPr>
              <a:t>"</a:t>
            </a:r>
            <a:r>
              <a:rPr lang="en-US" sz="3200" b="1" dirty="0">
                <a:solidFill>
                  <a:schemeClr val="bg1"/>
                </a:solidFill>
                <a:latin typeface="Times New Roman" charset="0"/>
                <a:ea typeface="MS Pゴシック" charset="0"/>
                <a:cs typeface="MS Pゴシック" charset="0"/>
              </a:rPr>
              <a:t>No longer will babies die when only a few days old. No longer will adults die before they have lived a full life. No longer will people be considered old at one hundred! Only sinners will die that young!</a:t>
            </a:r>
            <a:r>
              <a:rPr lang="en-US" altLang="ja-JP" sz="3200" b="1" dirty="0">
                <a:solidFill>
                  <a:schemeClr val="bg1"/>
                </a:solidFill>
                <a:latin typeface="Times New Roman" charset="0"/>
                <a:ea typeface="MS Pゴシック" charset="0"/>
                <a:cs typeface="MS Pゴシック" charset="0"/>
              </a:rPr>
              <a:t>"</a:t>
            </a:r>
            <a:endParaRPr lang="en-US" sz="3200" b="1" dirty="0">
              <a:solidFill>
                <a:schemeClr val="bg1"/>
              </a:solidFill>
              <a:latin typeface="Times New Roman" charset="0"/>
              <a:ea typeface="MS Pゴシック" charset="0"/>
              <a:cs typeface="MS P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Premillennial?</a:t>
            </a:r>
          </a:p>
        </p:txBody>
      </p:sp>
      <p:sp>
        <p:nvSpPr>
          <p:cNvPr id="544772"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
        <p:nvSpPr>
          <p:cNvPr id="544773" name="Rectangle 5"/>
          <p:cNvSpPr>
            <a:spLocks noChangeArrowheads="1"/>
          </p:cNvSpPr>
          <p:nvPr/>
        </p:nvSpPr>
        <p:spPr bwMode="auto">
          <a:xfrm>
            <a:off x="476250" y="1219200"/>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buFontTx/>
              <a:buChar char="•"/>
            </a:pPr>
            <a:r>
              <a:rPr lang="en-US" sz="3200" dirty="0">
                <a:solidFill>
                  <a:schemeClr val="bg1"/>
                </a:solidFill>
              </a:rPr>
              <a:t>The best hermeneutic is a normal, literal, historical, and grammatical reading of a text</a:t>
            </a:r>
          </a:p>
          <a:p>
            <a:pPr marL="342900" indent="-342900" eaLnBrk="1" hangingPunct="1">
              <a:lnSpc>
                <a:spcPct val="90000"/>
              </a:lnSpc>
              <a:spcBef>
                <a:spcPct val="20000"/>
              </a:spcBef>
              <a:buFontTx/>
              <a:buChar char="•"/>
            </a:pPr>
            <a:r>
              <a:rPr lang="en-US" sz="3200" dirty="0">
                <a:solidFill>
                  <a:schemeClr val="bg1"/>
                </a:solidFill>
              </a:rPr>
              <a:t>Rev. 19 (Christ</a:t>
            </a:r>
            <a:r>
              <a:rPr lang="fr-FR" altLang="ja-JP" sz="3200" dirty="0">
                <a:solidFill>
                  <a:schemeClr val="bg1"/>
                </a:solidFill>
              </a:rPr>
              <a:t>'</a:t>
            </a:r>
            <a:r>
              <a:rPr lang="en-US" altLang="ja-JP" sz="3200" dirty="0">
                <a:solidFill>
                  <a:schemeClr val="bg1"/>
                </a:solidFill>
              </a:rPr>
              <a:t>s return) is </a:t>
            </a:r>
            <a:r>
              <a:rPr lang="en-US" altLang="ja-JP" sz="3200" i="1" dirty="0">
                <a:solidFill>
                  <a:schemeClr val="bg1"/>
                </a:solidFill>
              </a:rPr>
              <a:t>before</a:t>
            </a:r>
            <a:r>
              <a:rPr lang="en-US" altLang="ja-JP" sz="3200" dirty="0">
                <a:solidFill>
                  <a:schemeClr val="bg1"/>
                </a:solidFill>
              </a:rPr>
              <a:t> Rev. 20 (Christ</a:t>
            </a:r>
            <a:r>
              <a:rPr lang="fr-FR" altLang="ja-JP" sz="3200" dirty="0">
                <a:solidFill>
                  <a:schemeClr val="bg1"/>
                </a:solidFill>
              </a:rPr>
              <a:t>'</a:t>
            </a:r>
            <a:r>
              <a:rPr lang="en-US" altLang="ja-JP" sz="3200" dirty="0">
                <a:solidFill>
                  <a:schemeClr val="bg1"/>
                </a:solidFill>
              </a:rPr>
              <a:t>s rule)</a:t>
            </a:r>
          </a:p>
          <a:p>
            <a:pPr marL="342900" indent="-342900" eaLnBrk="1" hangingPunct="1">
              <a:lnSpc>
                <a:spcPct val="90000"/>
              </a:lnSpc>
              <a:spcBef>
                <a:spcPct val="20000"/>
              </a:spcBef>
              <a:buFontTx/>
              <a:buChar char="•"/>
            </a:pPr>
            <a:r>
              <a:rPr lang="en-US" sz="3200" dirty="0">
                <a:solidFill>
                  <a:schemeClr val="bg1"/>
                </a:solidFill>
              </a:rPr>
              <a:t>Natural way to see the 1000 years (20:1-6)</a:t>
            </a:r>
          </a:p>
          <a:p>
            <a:pPr marL="342900" indent="-342900" eaLnBrk="1" hangingPunct="1">
              <a:lnSpc>
                <a:spcPct val="90000"/>
              </a:lnSpc>
              <a:spcBef>
                <a:spcPct val="20000"/>
              </a:spcBef>
              <a:buFontTx/>
              <a:buChar char="•"/>
            </a:pPr>
            <a:r>
              <a:rPr lang="en-US" sz="3200" dirty="0">
                <a:solidFill>
                  <a:schemeClr val="bg1"/>
                </a:solidFill>
              </a:rPr>
              <a:t>OT prophets saw a future period which is neither the present age nor heaven</a:t>
            </a:r>
          </a:p>
          <a:p>
            <a:pPr marL="742950" lvl="1" indent="-285750" eaLnBrk="1" hangingPunct="1">
              <a:lnSpc>
                <a:spcPct val="90000"/>
              </a:lnSpc>
              <a:spcBef>
                <a:spcPct val="20000"/>
              </a:spcBef>
              <a:buFontTx/>
              <a:buChar char="–"/>
            </a:pPr>
            <a:r>
              <a:rPr lang="en-US" sz="2800" dirty="0">
                <a:solidFill>
                  <a:schemeClr val="bg1"/>
                </a:solidFill>
              </a:rPr>
              <a:t>Animal kingdom tamed (Isa. 11:6-9)</a:t>
            </a:r>
          </a:p>
          <a:p>
            <a:pPr marL="742950" lvl="1" indent="-285750" eaLnBrk="1" hangingPunct="1">
              <a:lnSpc>
                <a:spcPct val="90000"/>
              </a:lnSpc>
              <a:spcBef>
                <a:spcPct val="20000"/>
              </a:spcBef>
              <a:buFontTx/>
              <a:buChar char="–"/>
            </a:pPr>
            <a:r>
              <a:rPr lang="en-US" sz="2800" dirty="0">
                <a:solidFill>
                  <a:schemeClr val="bg1"/>
                </a:solidFill>
              </a:rPr>
              <a:t>Long life but still death (Isa. 65:20)</a:t>
            </a:r>
          </a:p>
          <a:p>
            <a:pPr marL="742950" lvl="1" indent="-285750" eaLnBrk="1" hangingPunct="1">
              <a:lnSpc>
                <a:spcPct val="90000"/>
              </a:lnSpc>
              <a:spcBef>
                <a:spcPct val="20000"/>
              </a:spcBef>
              <a:buFontTx/>
              <a:buChar char="–"/>
            </a:pPr>
            <a:r>
              <a:rPr lang="en-US" sz="2800" dirty="0">
                <a:solidFill>
                  <a:srgbClr val="FFFF00"/>
                </a:solidFill>
              </a:rPr>
              <a:t>Yearly observances after Messiah</a:t>
            </a:r>
            <a:r>
              <a:rPr lang="fr-FR" altLang="ja-JP" sz="2800" dirty="0">
                <a:solidFill>
                  <a:srgbClr val="FFFF00"/>
                </a:solidFill>
              </a:rPr>
              <a:t>'</a:t>
            </a:r>
            <a:r>
              <a:rPr lang="en-US" altLang="ja-JP" sz="2800" dirty="0">
                <a:solidFill>
                  <a:srgbClr val="FFFF00"/>
                </a:solidFill>
              </a:rPr>
              <a:t>s return (Zech. 14:15-17)</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4773">
                                            <p:txEl>
                                              <p:pRg st="6" end="6"/>
                                            </p:txEl>
                                          </p:spTgt>
                                        </p:tgtEl>
                                        <p:attrNameLst>
                                          <p:attrName>style.visibility</p:attrName>
                                        </p:attrNameLst>
                                      </p:cBhvr>
                                      <p:to>
                                        <p:strVal val="visible"/>
                                      </p:to>
                                    </p:set>
                                    <p:animEffect transition="in" filter="dissolve">
                                      <p:cBhvr>
                                        <p:cTn id="7" dur="500"/>
                                        <p:tgtEl>
                                          <p:spTgt spid="5447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6819" name="Rectangle 3"/>
          <p:cNvSpPr>
            <a:spLocks noGrp="1" noRot="1" noChangeArrowheads="1"/>
          </p:cNvSpPr>
          <p:nvPr>
            <p:ph type="title" idx="4294967295"/>
          </p:nvPr>
        </p:nvSpPr>
        <p:spPr>
          <a:xfrm>
            <a:off x="457200" y="274638"/>
            <a:ext cx="5943600" cy="563562"/>
          </a:xfrm>
          <a:solidFill>
            <a:schemeClr val="bg1"/>
          </a:solidFill>
          <a:ln>
            <a:solidFill>
              <a:schemeClr val="bg2"/>
            </a:solidFill>
            <a:miter lim="800000"/>
            <a:headEnd/>
            <a:tailEnd/>
          </a:ln>
        </p:spPr>
        <p:txBody>
          <a:bodyPr/>
          <a:lstStyle/>
          <a:p>
            <a:pPr eaLnBrk="1" hangingPunct="1">
              <a:defRPr/>
            </a:pPr>
            <a:r>
              <a:rPr lang="en-US" sz="4000">
                <a:cs typeface="+mj-cs"/>
              </a:rPr>
              <a:t>Millennial Jerusalem</a:t>
            </a:r>
          </a:p>
        </p:txBody>
      </p:sp>
      <p:sp>
        <p:nvSpPr>
          <p:cNvPr id="546820"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p>
        </p:txBody>
      </p:sp>
      <p:sp>
        <p:nvSpPr>
          <p:cNvPr id="546821"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2"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3"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4"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5"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6"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546827"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p>
        </p:txBody>
      </p:sp>
      <p:sp>
        <p:nvSpPr>
          <p:cNvPr id="303115"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ja-JP" sz="3200" dirty="0"/>
              <a:t>"The law will go out from Zion, </a:t>
            </a:r>
          </a:p>
          <a:p>
            <a:pPr algn="r"/>
            <a:r>
              <a:rPr lang="en-US" sz="3200" dirty="0"/>
              <a:t>the word of the L</a:t>
            </a:r>
            <a:r>
              <a:rPr lang="en-US" sz="2800" dirty="0"/>
              <a:t>ORD</a:t>
            </a:r>
            <a:r>
              <a:rPr lang="en-US" sz="3200" dirty="0"/>
              <a:t> from Jerusalem</a:t>
            </a:r>
            <a:r>
              <a:rPr lang="en-US" altLang="ja-JP" sz="3200" dirty="0"/>
              <a:t>"</a:t>
            </a:r>
          </a:p>
          <a:p>
            <a:pPr algn="r"/>
            <a:r>
              <a:rPr lang="en-US" sz="3200" dirty="0"/>
              <a:t>--Isaiah 2:3</a:t>
            </a:r>
          </a:p>
        </p:txBody>
      </p:sp>
      <p:sp>
        <p:nvSpPr>
          <p:cNvPr id="546829" name="Text Box 13"/>
          <p:cNvSpPr txBox="1">
            <a:spLocks noChangeArrowheads="1"/>
          </p:cNvSpPr>
          <p:nvPr/>
        </p:nvSpPr>
        <p:spPr bwMode="auto">
          <a:xfrm>
            <a:off x="8299450" y="0"/>
            <a:ext cx="838200" cy="519113"/>
          </a:xfrm>
          <a:prstGeom prst="rect">
            <a:avLst/>
          </a:prstGeom>
          <a:noFill/>
          <a:ln>
            <a:noFill/>
          </a:ln>
          <a:effectLst>
            <a:outerShdw blurRad="63500" dist="35921" dir="2700000" algn="ctr" rotWithShape="0">
              <a:srgbClr val="000000">
                <a:alpha val="50000"/>
              </a:srgb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a:defRPr/>
            </a:pPr>
            <a:r>
              <a:rPr lang="en-US" sz="2800" b="1">
                <a:solidFill>
                  <a:schemeClr val="bg1"/>
                </a:solidFill>
                <a:latin typeface="Times New Roman" charset="0"/>
              </a:rPr>
              <a:t>106</a:t>
            </a:r>
            <a:endParaRPr lang="en-US" sz="2800">
              <a:solidFill>
                <a:schemeClr val="bg1"/>
              </a:solidFill>
              <a:latin typeface="Times New Roman" charset="0"/>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0"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6" name="Rectangle 4"/>
          <p:cNvSpPr>
            <a:spLocks noGrp="1" noChangeArrowheads="1"/>
          </p:cNvSpPr>
          <p:nvPr>
            <p:ph type="ctrTitle"/>
          </p:nvPr>
        </p:nvSpPr>
        <p:spPr>
          <a:xfrm>
            <a:off x="0" y="381000"/>
            <a:ext cx="4953000" cy="1371600"/>
          </a:xfrm>
          <a:solidFill>
            <a:srgbClr val="800080"/>
          </a:solidFill>
        </p:spPr>
        <p:txBody>
          <a:bodyPr/>
          <a:lstStyle/>
          <a:p>
            <a:pPr eaLnBrk="1" hangingPunct="1">
              <a:defRPr/>
            </a:pPr>
            <a:r>
              <a:rPr lang="en-US" sz="2800" b="1" dirty="0">
                <a:solidFill>
                  <a:srgbClr val="FFFFFF"/>
                </a:solidFill>
                <a:cs typeface="+mj-cs"/>
              </a:rPr>
              <a:t>Jacob</a:t>
            </a:r>
            <a:r>
              <a:rPr lang="fr-FR" altLang="ja-JP" sz="2800" b="1" dirty="0">
                <a:solidFill>
                  <a:srgbClr val="FFFFFF"/>
                </a:solidFill>
                <a:cs typeface="+mj-cs"/>
              </a:rPr>
              <a:t>'</a:t>
            </a:r>
            <a:r>
              <a:rPr lang="en-US" sz="2800" b="1" dirty="0">
                <a:solidFill>
                  <a:srgbClr val="FFFFFF"/>
                </a:solidFill>
                <a:cs typeface="+mj-cs"/>
              </a:rPr>
              <a:t>s Blessing His 12 Sons Was Prophetic (Gen. 49-50)</a:t>
            </a:r>
            <a:endParaRPr lang="en-US" sz="3200" dirty="0">
              <a:solidFill>
                <a:srgbClr val="FFFFFF"/>
              </a:solidFill>
              <a:cs typeface="+mj-cs"/>
            </a:endParaRP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par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4" name="Rectangle 3"/>
          <p:cNvSpPr>
            <a:spLocks noGrp="1" noChangeArrowheads="1"/>
          </p:cNvSpPr>
          <p:nvPr>
            <p:ph type="title"/>
          </p:nvPr>
        </p:nvSpPr>
        <p:spPr>
          <a:xfrm>
            <a:off x="685800" y="152400"/>
            <a:ext cx="7772400" cy="1143000"/>
          </a:xfrm>
        </p:spPr>
        <p:txBody>
          <a:bodyPr/>
          <a:lstStyle/>
          <a:p>
            <a:pPr eaLnBrk="1" hangingPunct="1"/>
            <a:r>
              <a:rPr lang="en-US">
                <a:latin typeface="Arial" charset="0"/>
                <a:ea typeface="ＭＳ Ｐゴシック" charset="0"/>
                <a:cs typeface="ＭＳ Ｐゴシック" charset="0"/>
              </a:rPr>
              <a:t>Rebuilding brings…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paradis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2" name="Rectangle 3"/>
          <p:cNvSpPr>
            <a:spLocks noGrp="1" noChangeArrowheads="1"/>
          </p:cNvSpPr>
          <p:nvPr>
            <p:ph type="ctrTitle"/>
          </p:nvPr>
        </p:nvSpPr>
        <p:spPr>
          <a:xfrm>
            <a:off x="0" y="609600"/>
            <a:ext cx="7772400" cy="1143000"/>
          </a:xfrm>
        </p:spPr>
        <p:txBody>
          <a:bodyPr/>
          <a:lstStyle/>
          <a:p>
            <a:pPr algn="l" eaLnBrk="1" hangingPunct="1"/>
            <a:r>
              <a:rPr lang="en-US">
                <a:latin typeface="Arial" charset="0"/>
                <a:ea typeface="ＭＳ Ｐゴシック" charset="0"/>
                <a:cs typeface="ＭＳ Ｐゴシック" charset="0"/>
              </a:rPr>
              <a:t>…a totally renewed earth!</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Dispensational?</a:t>
            </a:r>
          </a:p>
        </p:txBody>
      </p:sp>
      <p:sp>
        <p:nvSpPr>
          <p:cNvPr id="552964" name="Text Box 4"/>
          <p:cNvSpPr txBox="1">
            <a:spLocks noChangeArrowheads="1"/>
          </p:cNvSpPr>
          <p:nvPr/>
        </p:nvSpPr>
        <p:spPr bwMode="auto">
          <a:xfrm>
            <a:off x="8331200"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127</a:t>
            </a:r>
            <a:endParaRPr lang="en-US" b="1">
              <a:latin typeface="Comic Sans MS" charset="0"/>
            </a:endParaRPr>
          </a:p>
        </p:txBody>
      </p:sp>
      <p:sp>
        <p:nvSpPr>
          <p:cNvPr id="552965" name="Rectangle 5"/>
          <p:cNvSpPr>
            <a:spLocks noChangeArrowheads="1"/>
          </p:cNvSpPr>
          <p:nvPr/>
        </p:nvSpPr>
        <p:spPr bwMode="auto">
          <a:xfrm>
            <a:off x="304800" y="1552575"/>
            <a:ext cx="8591550" cy="5076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buFontTx/>
              <a:buChar char="•"/>
            </a:pPr>
            <a:r>
              <a:rPr lang="en-US" sz="3200" dirty="0">
                <a:solidFill>
                  <a:srgbClr val="FFFF00"/>
                </a:solidFill>
              </a:rPr>
              <a:t>The Church Age was unseen in the OT</a:t>
            </a:r>
          </a:p>
          <a:p>
            <a:pPr marL="342900" indent="-342900" eaLnBrk="1" hangingPunct="1">
              <a:lnSpc>
                <a:spcPct val="90000"/>
              </a:lnSpc>
              <a:spcBef>
                <a:spcPct val="20000"/>
              </a:spcBef>
              <a:buFontTx/>
              <a:buChar char="•"/>
            </a:pPr>
            <a:r>
              <a:rPr lang="en-US" sz="3200" dirty="0">
                <a:solidFill>
                  <a:srgbClr val="FFFF00"/>
                </a:solidFill>
              </a:rPr>
              <a:t>Saints will reign on the </a:t>
            </a:r>
            <a:r>
              <a:rPr lang="en-US" sz="3200" i="1" dirty="0">
                <a:solidFill>
                  <a:srgbClr val="FFFF00"/>
                </a:solidFill>
              </a:rPr>
              <a:t>earth</a:t>
            </a:r>
            <a:r>
              <a:rPr lang="en-US" sz="3200" dirty="0">
                <a:solidFill>
                  <a:srgbClr val="FFFF00"/>
                </a:solidFill>
              </a:rPr>
              <a:t> (Rev. 5:10), not in heaven as </a:t>
            </a:r>
            <a:r>
              <a:rPr lang="en-US" sz="3200" dirty="0" err="1">
                <a:solidFill>
                  <a:srgbClr val="FFFF00"/>
                </a:solidFill>
              </a:rPr>
              <a:t>amillennialists</a:t>
            </a:r>
            <a:r>
              <a:rPr lang="en-US" sz="3200" dirty="0">
                <a:solidFill>
                  <a:srgbClr val="FFFF00"/>
                </a:solidFill>
              </a:rPr>
              <a:t> claim</a:t>
            </a:r>
          </a:p>
          <a:p>
            <a:pPr marL="342900" indent="-342900" eaLnBrk="1" hangingPunct="1">
              <a:lnSpc>
                <a:spcPct val="90000"/>
              </a:lnSpc>
              <a:spcBef>
                <a:spcPct val="20000"/>
              </a:spcBef>
              <a:buFontTx/>
              <a:buChar char="•"/>
            </a:pPr>
            <a:r>
              <a:rPr lang="en-US" sz="3200" dirty="0">
                <a:solidFill>
                  <a:srgbClr val="FFFF00"/>
                </a:solidFill>
              </a:rPr>
              <a:t>Ezekiel</a:t>
            </a:r>
            <a:r>
              <a:rPr lang="fr-FR" altLang="ja-JP" sz="3200" dirty="0">
                <a:solidFill>
                  <a:srgbClr val="FFFF00"/>
                </a:solidFill>
              </a:rPr>
              <a:t>'</a:t>
            </a:r>
            <a:r>
              <a:rPr lang="en-US" altLang="ja-JP" sz="3200" dirty="0">
                <a:solidFill>
                  <a:srgbClr val="FFFF00"/>
                </a:solidFill>
              </a:rPr>
              <a:t>s temple will be a real temple (cf. "Outline of End-Time Events," 105-106).</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65">
                                            <p:txEl>
                                              <p:pRg st="0" end="0"/>
                                            </p:txEl>
                                          </p:spTgt>
                                        </p:tgtEl>
                                        <p:attrNameLst>
                                          <p:attrName>style.visibility</p:attrName>
                                        </p:attrNameLst>
                                      </p:cBhvr>
                                      <p:to>
                                        <p:strVal val="visible"/>
                                      </p:to>
                                    </p:set>
                                    <p:animEffect transition="in" filter="dissolve">
                                      <p:cBhvr>
                                        <p:cTn id="7" dur="500"/>
                                        <p:tgtEl>
                                          <p:spTgt spid="5529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65">
                                            <p:txEl>
                                              <p:pRg st="1" end="1"/>
                                            </p:txEl>
                                          </p:spTgt>
                                        </p:tgtEl>
                                        <p:attrNameLst>
                                          <p:attrName>style.visibility</p:attrName>
                                        </p:attrNameLst>
                                      </p:cBhvr>
                                      <p:to>
                                        <p:strVal val="visible"/>
                                      </p:to>
                                    </p:set>
                                    <p:animEffect transition="in" filter="dissolve">
                                      <p:cBhvr>
                                        <p:cTn id="12" dur="500"/>
                                        <p:tgtEl>
                                          <p:spTgt spid="5529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65">
                                            <p:txEl>
                                              <p:pRg st="2" end="2"/>
                                            </p:txEl>
                                          </p:spTgt>
                                        </p:tgtEl>
                                        <p:attrNameLst>
                                          <p:attrName>style.visibility</p:attrName>
                                        </p:attrNameLst>
                                      </p:cBhvr>
                                      <p:to>
                                        <p:strVal val="visible"/>
                                      </p:to>
                                    </p:set>
                                    <p:animEffect transition="in" filter="dissolve">
                                      <p:cBhvr>
                                        <p:cTn id="17" dur="500"/>
                                        <p:tgtEl>
                                          <p:spTgt spid="552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Why Am I Dispensational?</a:t>
            </a:r>
          </a:p>
        </p:txBody>
      </p:sp>
      <p:sp>
        <p:nvSpPr>
          <p:cNvPr id="555012" name="Text Box 4"/>
          <p:cNvSpPr txBox="1">
            <a:spLocks noChangeArrowheads="1"/>
          </p:cNvSpPr>
          <p:nvPr/>
        </p:nvSpPr>
        <p:spPr bwMode="auto">
          <a:xfrm>
            <a:off x="8331200"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127</a:t>
            </a:r>
            <a:endParaRPr lang="en-US" b="1">
              <a:latin typeface="Comic Sans MS" charset="0"/>
            </a:endParaRPr>
          </a:p>
        </p:txBody>
      </p:sp>
      <p:sp>
        <p:nvSpPr>
          <p:cNvPr id="311300" name="Rectangle 5"/>
          <p:cNvSpPr>
            <a:spLocks noChangeArrowheads="1"/>
          </p:cNvSpPr>
          <p:nvPr/>
        </p:nvSpPr>
        <p:spPr bwMode="auto">
          <a:xfrm>
            <a:off x="552450" y="1524000"/>
            <a:ext cx="8591550" cy="5076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lnSpc>
                <a:spcPct val="90000"/>
              </a:lnSpc>
              <a:spcBef>
                <a:spcPct val="20000"/>
              </a:spcBef>
              <a:buFontTx/>
              <a:buChar char="•"/>
            </a:pPr>
            <a:r>
              <a:rPr lang="en-US" sz="3200" dirty="0">
                <a:solidFill>
                  <a:schemeClr val="bg1"/>
                </a:solidFill>
              </a:rPr>
              <a:t>The Church Age was unseen in the OT.</a:t>
            </a:r>
          </a:p>
          <a:p>
            <a:pPr marL="342900" indent="-342900" eaLnBrk="1" hangingPunct="1">
              <a:lnSpc>
                <a:spcPct val="90000"/>
              </a:lnSpc>
              <a:spcBef>
                <a:spcPct val="20000"/>
              </a:spcBef>
              <a:buFontTx/>
              <a:buChar char="•"/>
            </a:pPr>
            <a:r>
              <a:rPr lang="en-US" sz="3200" dirty="0">
                <a:solidFill>
                  <a:schemeClr val="bg1"/>
                </a:solidFill>
              </a:rPr>
              <a:t>Saints will reign on the </a:t>
            </a:r>
            <a:r>
              <a:rPr lang="en-US" sz="3200" i="1" dirty="0">
                <a:solidFill>
                  <a:schemeClr val="bg1"/>
                </a:solidFill>
              </a:rPr>
              <a:t>earth</a:t>
            </a:r>
            <a:r>
              <a:rPr lang="en-US" sz="3200" dirty="0">
                <a:solidFill>
                  <a:schemeClr val="bg1"/>
                </a:solidFill>
              </a:rPr>
              <a:t> (Rev. 5:10), not in heaven as </a:t>
            </a:r>
            <a:r>
              <a:rPr lang="en-US" sz="3200" dirty="0" err="1">
                <a:solidFill>
                  <a:schemeClr val="bg1"/>
                </a:solidFill>
              </a:rPr>
              <a:t>amillennialists</a:t>
            </a:r>
            <a:r>
              <a:rPr lang="en-US" sz="3200" dirty="0">
                <a:solidFill>
                  <a:schemeClr val="bg1"/>
                </a:solidFill>
              </a:rPr>
              <a:t> claim.</a:t>
            </a:r>
          </a:p>
          <a:p>
            <a:pPr marL="342900" indent="-342900" eaLnBrk="1" hangingPunct="1">
              <a:lnSpc>
                <a:spcPct val="90000"/>
              </a:lnSpc>
              <a:spcBef>
                <a:spcPct val="20000"/>
              </a:spcBef>
              <a:buFontTx/>
              <a:buChar char="•"/>
            </a:pPr>
            <a:r>
              <a:rPr lang="en-US" sz="3200" dirty="0">
                <a:solidFill>
                  <a:schemeClr val="bg1"/>
                </a:solidFill>
              </a:rPr>
              <a:t>Ezekiel</a:t>
            </a:r>
            <a:r>
              <a:rPr lang="fr-FR" altLang="ja-JP" sz="3200" dirty="0">
                <a:solidFill>
                  <a:schemeClr val="bg1"/>
                </a:solidFill>
              </a:rPr>
              <a:t>'</a:t>
            </a:r>
            <a:r>
              <a:rPr lang="en-US" altLang="ja-JP" sz="3200" dirty="0">
                <a:solidFill>
                  <a:schemeClr val="bg1"/>
                </a:solidFill>
              </a:rPr>
              <a:t>s temple will be a real temple (cf. "Outline of End-Time Events," 105-106).</a:t>
            </a:r>
            <a:endParaRPr lang="en-US" altLang="ja-JP" sz="3200" dirty="0">
              <a:solidFill>
                <a:srgbClr val="FFFF00"/>
              </a:solidFill>
            </a:endParaRPr>
          </a:p>
          <a:p>
            <a:pPr marL="342900" indent="-342900" eaLnBrk="1" hangingPunct="1">
              <a:lnSpc>
                <a:spcPct val="90000"/>
              </a:lnSpc>
              <a:spcBef>
                <a:spcPct val="20000"/>
              </a:spcBef>
              <a:buFontTx/>
              <a:buChar char="•"/>
            </a:pPr>
            <a:r>
              <a:rPr lang="en-US" sz="3200" dirty="0" err="1">
                <a:solidFill>
                  <a:srgbClr val="FFFF00"/>
                </a:solidFill>
              </a:rPr>
              <a:t>Dispensationalism</a:t>
            </a:r>
            <a:r>
              <a:rPr lang="en-US" sz="3200" dirty="0">
                <a:solidFill>
                  <a:srgbClr val="FFFF00"/>
                </a:solidFill>
              </a:rPr>
              <a:t> best explains how the Abrahamic, Land, Davidic, and New Covenants will be fulfilled.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4098"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4099" name="Rectangle 2"/>
          <p:cNvSpPr>
            <a:spLocks noGrp="1" noChangeArrowheads="1"/>
          </p:cNvSpPr>
          <p:nvPr>
            <p:ph type="title" idx="4294967295"/>
          </p:nvPr>
        </p:nvSpPr>
        <p:spPr>
          <a:xfrm>
            <a:off x="685800" y="152400"/>
            <a:ext cx="7772400" cy="914400"/>
          </a:xfrm>
          <a:solidFill>
            <a:schemeClr val="tx1"/>
          </a:solidFill>
        </p:spPr>
        <p:txBody>
          <a:bodyPr/>
          <a:lstStyle/>
          <a:p>
            <a:r>
              <a:rPr lang="en-US" b="1">
                <a:solidFill>
                  <a:srgbClr val="FFFFFF"/>
                </a:solidFill>
                <a:latin typeface="Arial" charset="0"/>
                <a:ea typeface="ＭＳ Ｐゴシック" charset="0"/>
              </a:rPr>
              <a:t>The Last Beginning</a:t>
            </a:r>
          </a:p>
        </p:txBody>
      </p:sp>
      <p:pic>
        <p:nvPicPr>
          <p:cNvPr id="1284100"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7260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4101" name="Oval 4"/>
          <p:cNvSpPr>
            <a:spLocks noChangeArrowheads="1"/>
          </p:cNvSpPr>
          <p:nvPr/>
        </p:nvSpPr>
        <p:spPr bwMode="auto">
          <a:xfrm>
            <a:off x="9525000" y="190500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8410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ltLang="ja-JP" sz="2000" b="1" i="1">
                <a:solidFill>
                  <a:srgbClr val="D2B844"/>
                </a:solidFill>
                <a:latin typeface="Arial" charset="0"/>
                <a:cs typeface="Arial" charset="0"/>
              </a:rPr>
              <a:t>Revelation 21:</a:t>
            </a:r>
            <a:br>
              <a:rPr lang="en-US" altLang="ja-JP" sz="2000" b="1" i="1">
                <a:solidFill>
                  <a:srgbClr val="D2B844"/>
                </a:solidFill>
                <a:latin typeface="Arial" charset="0"/>
                <a:cs typeface="Arial" charset="0"/>
              </a:rPr>
            </a:br>
            <a:r>
              <a:rPr lang="en-US" altLang="ja-JP" sz="2000" b="1">
                <a:solidFill>
                  <a:srgbClr val="D2B844"/>
                </a:solidFill>
                <a:latin typeface="Arial" charset="0"/>
                <a:cs typeface="Arial" charset="0"/>
              </a:rPr>
              <a:t>A new heaven and earth this time unspoiled by sin, death, pain or sorrow</a:t>
            </a:r>
            <a:endParaRPr lang="en-US" sz="2000" b="1">
              <a:solidFill>
                <a:srgbClr val="D2B844"/>
              </a:solidFill>
              <a:latin typeface="Arial" charset="0"/>
              <a:cs typeface="Arial" charset="0"/>
            </a:endParaRPr>
          </a:p>
        </p:txBody>
      </p:sp>
      <p:sp>
        <p:nvSpPr>
          <p:cNvPr id="128410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ltLang="ja-JP" sz="2000" b="1">
                <a:solidFill>
                  <a:srgbClr val="FFFFFF"/>
                </a:solidFill>
                <a:latin typeface="Arial" charset="0"/>
                <a:cs typeface="Arial" charset="0"/>
              </a:rPr>
              <a:t>(Translate from left)</a:t>
            </a:r>
            <a:endParaRPr lang="en-US" sz="2000" b="1">
              <a:solidFill>
                <a:srgbClr val="FFFFFF"/>
              </a:solidFill>
              <a:latin typeface="Arial" charset="0"/>
              <a:cs typeface="Arial" charset="0"/>
            </a:endParaRPr>
          </a:p>
        </p:txBody>
      </p:sp>
      <p:sp>
        <p:nvSpPr>
          <p:cNvPr id="128410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ltLang="ja-JP" sz="4400" b="1">
                <a:solidFill>
                  <a:srgbClr val="FFFFFF"/>
                </a:solidFill>
                <a:latin typeface="Arial" charset="0"/>
                <a:cs typeface="Arial" charset="0"/>
              </a:rPr>
              <a:t>The Last Beginning</a:t>
            </a:r>
            <a:endParaRPr lang="en-US" sz="4400" b="1">
              <a:solidFill>
                <a:srgbClr val="FFFFFF"/>
              </a:solidFill>
              <a:latin typeface="Arial" charset="0"/>
              <a:cs typeface="Arial" charset="0"/>
            </a:endParaRPr>
          </a:p>
        </p:txBody>
      </p:sp>
      <p:sp>
        <p:nvSpPr>
          <p:cNvPr id="9"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331</a:t>
            </a:r>
            <a:endParaRPr lang="en-US" b="1" dirty="0">
              <a:solidFill>
                <a:srgbClr val="000000"/>
              </a:solidFill>
              <a:latin typeface="Arial"/>
              <a:cs typeface="Arial"/>
            </a:endParaRPr>
          </a:p>
        </p:txBody>
      </p:sp>
    </p:spTree>
    <p:extLst>
      <p:ext uri="{BB962C8B-B14F-4D97-AF65-F5344CB8AC3E}">
        <p14:creationId xmlns:p14="http://schemas.microsoft.com/office/powerpoint/2010/main" val="359613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en-US" sz="5400" dirty="0">
                <a:ea typeface="ＭＳ Ｐゴシック" pitchFamily="-111" charset="-128"/>
                <a:cs typeface="ＭＳ Ｐゴシック" pitchFamily="-111" charset="-128"/>
              </a:rPr>
              <a:t>The New Jerusalem</a:t>
            </a:r>
          </a:p>
        </p:txBody>
      </p:sp>
      <p:sp>
        <p:nvSpPr>
          <p:cNvPr id="93184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331</a:t>
            </a:r>
          </a:p>
        </p:txBody>
      </p:sp>
    </p:spTree>
    <p:extLst>
      <p:ext uri="{BB962C8B-B14F-4D97-AF65-F5344CB8AC3E}">
        <p14:creationId xmlns:p14="http://schemas.microsoft.com/office/powerpoint/2010/main" val="769789783"/>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5400000" scaled="1"/>
        </a:gradFill>
        <a:effectLst/>
      </p:bgPr>
    </p:bg>
    <p:spTree>
      <p:nvGrpSpPr>
        <p:cNvPr id="1" name=""/>
        <p:cNvGrpSpPr/>
        <p:nvPr/>
      </p:nvGrpSpPr>
      <p:grpSpPr>
        <a:xfrm>
          <a:off x="0" y="0"/>
          <a:ext cx="0" cy="0"/>
          <a:chOff x="0" y="0"/>
          <a:chExt cx="0" cy="0"/>
        </a:xfrm>
      </p:grpSpPr>
      <p:pic>
        <p:nvPicPr>
          <p:cNvPr id="1310722" name="Picture 5" descr="aqua-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23" name="Picture 3" descr="Pict1024"/>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5016" r="2068"/>
          <a:stretch>
            <a:fillRect/>
          </a:stretch>
        </p:blipFill>
        <p:spPr>
          <a:xfrm>
            <a:off x="-36513" y="1412875"/>
            <a:ext cx="6769101" cy="5441950"/>
          </a:xfrm>
          <a:noFill/>
        </p:spPr>
      </p:pic>
      <p:sp>
        <p:nvSpPr>
          <p:cNvPr id="1310724" name="Text Box 5"/>
          <p:cNvSpPr txBox="1">
            <a:spLocks noChangeArrowheads="1"/>
          </p:cNvSpPr>
          <p:nvPr/>
        </p:nvSpPr>
        <p:spPr bwMode="auto">
          <a:xfrm>
            <a:off x="3657600" y="2955925"/>
            <a:ext cx="1752600" cy="1479509"/>
          </a:xfrm>
          <a:prstGeom prst="rect">
            <a:avLst/>
          </a:prstGeom>
          <a:solidFill>
            <a:srgbClr val="800000"/>
          </a:solid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rPr>
              <a:t>Size of New Jerusalem</a:t>
            </a:r>
          </a:p>
          <a:p>
            <a:pPr algn="ctr">
              <a:spcBef>
                <a:spcPct val="50000"/>
              </a:spcBef>
            </a:pPr>
            <a:r>
              <a:rPr lang="en-US" sz="2000">
                <a:solidFill>
                  <a:srgbClr val="FFFFFF"/>
                </a:solidFill>
              </a:rPr>
              <a:t>2,250,000 sq. miles</a:t>
            </a:r>
          </a:p>
        </p:txBody>
      </p:sp>
      <p:sp>
        <p:nvSpPr>
          <p:cNvPr id="1310725" name="Text Box 7"/>
          <p:cNvSpPr txBox="1">
            <a:spLocks noChangeArrowheads="1"/>
          </p:cNvSpPr>
          <p:nvPr/>
        </p:nvSpPr>
        <p:spPr bwMode="auto">
          <a:xfrm>
            <a:off x="8353454" y="7620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000000"/>
                </a:solidFill>
                <a:latin typeface="Arial" charset="0"/>
                <a:cs typeface="Arial" charset="0"/>
              </a:rPr>
              <a:t>331</a:t>
            </a:r>
            <a:endParaRPr lang="en-US" b="1" dirty="0">
              <a:solidFill>
                <a:srgbClr val="FFFFFF"/>
              </a:solidFill>
              <a:latin typeface="Arial" charset="0"/>
              <a:cs typeface="Arial" charset="0"/>
            </a:endParaRPr>
          </a:p>
        </p:txBody>
      </p:sp>
      <p:sp>
        <p:nvSpPr>
          <p:cNvPr id="1310726" name="Rectangle 8" descr="Brown marble"/>
          <p:cNvSpPr>
            <a:spLocks noGrp="1" noChangeArrowheads="1"/>
          </p:cNvSpPr>
          <p:nvPr>
            <p:ph type="title"/>
          </p:nvPr>
        </p:nvSpPr>
        <p:spPr>
          <a:xfrm>
            <a:off x="0" y="1066800"/>
            <a:ext cx="6477000" cy="1098550"/>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en-US" sz="6600" b="1">
                <a:solidFill>
                  <a:srgbClr val="FFCC00"/>
                </a:solidFill>
                <a:latin typeface="Monotype Corsiva" charset="0"/>
                <a:ea typeface="ＭＳ Ｐゴシック" charset="0"/>
                <a:cs typeface="ＭＳ Ｐゴシック" charset="0"/>
              </a:rPr>
              <a:t>The New Jerusalem</a:t>
            </a:r>
          </a:p>
        </p:txBody>
      </p:sp>
    </p:spTree>
    <p:extLst>
      <p:ext uri="{BB962C8B-B14F-4D97-AF65-F5344CB8AC3E}">
        <p14:creationId xmlns:p14="http://schemas.microsoft.com/office/powerpoint/2010/main" val="27366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en-US" sz="5400" b="1" dirty="0">
                <a:effectLst>
                  <a:outerShdw blurRad="38100" dist="38100" dir="2700000" algn="tl">
                    <a:srgbClr val="000000">
                      <a:alpha val="43137"/>
                    </a:srgbClr>
                  </a:outerShdw>
                </a:effectLst>
                <a:ea typeface="ＭＳ Ｐゴシック" charset="0"/>
              </a:rPr>
              <a:t>The New Jerusalem &amp; SE Asia</a:t>
            </a:r>
          </a:p>
        </p:txBody>
      </p:sp>
      <p:sp>
        <p:nvSpPr>
          <p:cNvPr id="931844" name="Text Box 4"/>
          <p:cNvSpPr txBox="1">
            <a:spLocks noChangeArrowheads="1"/>
          </p:cNvSpPr>
          <p:nvPr/>
        </p:nvSpPr>
        <p:spPr bwMode="auto">
          <a:xfrm>
            <a:off x="8488363" y="-26988"/>
            <a:ext cx="698178"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331</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2" name="Rectangle 2" descr="Brown marble"/>
          <p:cNvSpPr txBox="1">
            <a:spLocks noChangeArrowheads="1"/>
          </p:cNvSpPr>
          <p:nvPr/>
        </p:nvSpPr>
        <p:spPr bwMode="auto">
          <a:xfrm>
            <a:off x="3635375" y="0"/>
            <a:ext cx="30972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3" name="Rectangle 2" descr="Brown marble"/>
          <p:cNvSpPr txBox="1">
            <a:spLocks noChangeArrowheads="1"/>
          </p:cNvSpPr>
          <p:nvPr/>
        </p:nvSpPr>
        <p:spPr bwMode="auto">
          <a:xfrm rot="16200000">
            <a:off x="900112" y="2781301"/>
            <a:ext cx="30956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km</a:t>
            </a:r>
          </a:p>
        </p:txBody>
      </p:sp>
    </p:spTree>
    <p:extLst>
      <p:ext uri="{BB962C8B-B14F-4D97-AF65-F5344CB8AC3E}">
        <p14:creationId xmlns:p14="http://schemas.microsoft.com/office/powerpoint/2010/main" val="653138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13189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8915" name="Rectangle 4"/>
          <p:cNvSpPr>
            <a:spLocks noGrp="1" noChangeArrowheads="1"/>
          </p:cNvSpPr>
          <p:nvPr>
            <p:ph type="title"/>
          </p:nvPr>
        </p:nvSpPr>
        <p:spPr>
          <a:xfrm>
            <a:off x="0" y="5791200"/>
            <a:ext cx="9144000" cy="1066800"/>
          </a:xfrm>
          <a:solidFill>
            <a:schemeClr val="tx2"/>
          </a:solidFill>
        </p:spPr>
        <p:txBody>
          <a:bodyPr/>
          <a:lstStyle/>
          <a:p>
            <a:r>
              <a:rPr lang="en-US" sz="3200" b="1">
                <a:solidFill>
                  <a:srgbClr val="FFFFFF"/>
                </a:solidFill>
                <a:latin typeface="Arial" charset="0"/>
                <a:ea typeface="ＭＳ Ｐゴシック" charset="0"/>
              </a:rPr>
              <a:t>The New Jerusalem over present Jerusalem</a:t>
            </a:r>
          </a:p>
        </p:txBody>
      </p:sp>
      <p:sp>
        <p:nvSpPr>
          <p:cNvPr id="1318916"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Comic Sans MS" charset="0"/>
            </a:endParaRPr>
          </a:p>
        </p:txBody>
      </p:sp>
      <p:sp>
        <p:nvSpPr>
          <p:cNvPr id="937990" name="Text Box 6"/>
          <p:cNvSpPr txBox="1">
            <a:spLocks noChangeArrowheads="1"/>
          </p:cNvSpPr>
          <p:nvPr/>
        </p:nvSpPr>
        <p:spPr bwMode="auto">
          <a:xfrm>
            <a:off x="8366125" y="76200"/>
            <a:ext cx="698178" cy="461665"/>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331</a:t>
            </a:r>
          </a:p>
        </p:txBody>
      </p:sp>
    </p:spTree>
    <p:extLst>
      <p:ext uri="{BB962C8B-B14F-4D97-AF65-F5344CB8AC3E}">
        <p14:creationId xmlns:p14="http://schemas.microsoft.com/office/powerpoint/2010/main" val="36630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378903" name="Rectangle 23"/>
          <p:cNvSpPr>
            <a:spLocks noGrp="1" noChangeArrowheads="1"/>
          </p:cNvSpPr>
          <p:nvPr>
            <p:ph type="title" idx="4294967295"/>
          </p:nvPr>
        </p:nvSpPr>
        <p:spPr/>
        <p:txBody>
          <a:bodyPr/>
          <a:lstStyle/>
          <a:p>
            <a:pPr eaLnBrk="1" hangingPunct="1">
              <a:defRPr/>
            </a:pPr>
            <a:r>
              <a:rPr lang="en-US">
                <a:cs typeface="+mj-cs"/>
              </a:rPr>
              <a:t>First Six Tribes</a:t>
            </a:r>
          </a:p>
        </p:txBody>
      </p:sp>
      <p:pic>
        <p:nvPicPr>
          <p:cNvPr id="378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883" name="Text Box 3"/>
          <p:cNvSpPr txBox="1">
            <a:spLocks noChangeArrowheads="1"/>
          </p:cNvSpPr>
          <p:nvPr/>
        </p:nvSpPr>
        <p:spPr bwMode="auto">
          <a:xfrm>
            <a:off x="842963" y="4835525"/>
            <a:ext cx="1600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Simeon</a:t>
            </a:r>
          </a:p>
        </p:txBody>
      </p:sp>
      <p:sp>
        <p:nvSpPr>
          <p:cNvPr id="378884" name="Text Box 4"/>
          <p:cNvSpPr txBox="1">
            <a:spLocks noChangeArrowheads="1"/>
          </p:cNvSpPr>
          <p:nvPr/>
        </p:nvSpPr>
        <p:spPr bwMode="auto">
          <a:xfrm>
            <a:off x="2643188" y="3951288"/>
            <a:ext cx="16002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Reuben</a:t>
            </a:r>
          </a:p>
        </p:txBody>
      </p:sp>
      <p:sp>
        <p:nvSpPr>
          <p:cNvPr id="378885" name="Line 5"/>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86" name="Text Box 6"/>
          <p:cNvSpPr txBox="1">
            <a:spLocks noChangeArrowheads="1"/>
          </p:cNvSpPr>
          <p:nvPr/>
        </p:nvSpPr>
        <p:spPr bwMode="auto">
          <a:xfrm>
            <a:off x="1757363" y="3494088"/>
            <a:ext cx="10668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Levi</a:t>
            </a:r>
          </a:p>
        </p:txBody>
      </p:sp>
      <p:sp>
        <p:nvSpPr>
          <p:cNvPr id="378887" name="Line 7"/>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88" name="Line 8"/>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89" name="Line 9"/>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0" name="Line 10"/>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1" name="Line 11"/>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2" name="Line 12"/>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3" name="Line 13"/>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4" name="Line 14"/>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5" name="Line 15"/>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6" name="Line 16"/>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897" name="Text Box 17"/>
          <p:cNvSpPr txBox="1">
            <a:spLocks noChangeArrowheads="1"/>
          </p:cNvSpPr>
          <p:nvPr/>
        </p:nvSpPr>
        <p:spPr bwMode="auto">
          <a:xfrm>
            <a:off x="876300" y="4081463"/>
            <a:ext cx="13335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Judah</a:t>
            </a:r>
          </a:p>
        </p:txBody>
      </p:sp>
      <p:sp>
        <p:nvSpPr>
          <p:cNvPr id="378898" name="Text Box 18"/>
          <p:cNvSpPr txBox="1">
            <a:spLocks noChangeArrowheads="1"/>
          </p:cNvSpPr>
          <p:nvPr/>
        </p:nvSpPr>
        <p:spPr bwMode="auto">
          <a:xfrm>
            <a:off x="-71438" y="1782763"/>
            <a:ext cx="1828801"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Zebulun</a:t>
            </a:r>
          </a:p>
        </p:txBody>
      </p:sp>
      <p:pic>
        <p:nvPicPr>
          <p:cNvPr id="183316"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0" name="Rectangle 20"/>
          <p:cNvSpPr>
            <a:spLocks noChangeArrowheads="1"/>
          </p:cNvSpPr>
          <p:nvPr/>
        </p:nvSpPr>
        <p:spPr bwMode="auto">
          <a:xfrm>
            <a:off x="4183063" y="457200"/>
            <a:ext cx="4953000" cy="1295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b="1" dirty="0">
                <a:solidFill>
                  <a:srgbClr val="FFFFFF"/>
                </a:solidFill>
                <a:latin typeface="Times New Roman" charset="0"/>
              </a:rPr>
              <a:t>Jacob</a:t>
            </a:r>
            <a:r>
              <a:rPr lang="fr-FR" altLang="ja-JP" sz="2800" b="1" dirty="0">
                <a:solidFill>
                  <a:srgbClr val="FFFFFF"/>
                </a:solidFill>
                <a:latin typeface="Arial"/>
              </a:rPr>
              <a:t>'</a:t>
            </a:r>
            <a:r>
              <a:rPr lang="en-US" sz="2800" b="1" dirty="0">
                <a:solidFill>
                  <a:srgbClr val="FFFFFF"/>
                </a:solidFill>
                <a:latin typeface="Times New Roman" charset="0"/>
              </a:rPr>
              <a:t>s Blessing His 12 Sons Was Prophetic (Gen. 49-50)</a:t>
            </a:r>
            <a:endParaRPr lang="en-US" sz="3200" dirty="0">
              <a:solidFill>
                <a:srgbClr val="FFFFFF"/>
              </a:solidFill>
              <a:latin typeface="Times New Roman" charset="0"/>
            </a:endParaRPr>
          </a:p>
        </p:txBody>
      </p:sp>
      <p:sp>
        <p:nvSpPr>
          <p:cNvPr id="378901" name="Line 21"/>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78902" name="Text Box 22"/>
          <p:cNvSpPr txBox="1">
            <a:spLocks noChangeArrowheads="1"/>
          </p:cNvSpPr>
          <p:nvPr/>
        </p:nvSpPr>
        <p:spPr bwMode="auto">
          <a:xfrm>
            <a:off x="119063" y="2286000"/>
            <a:ext cx="1676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chemeClr val="bg1"/>
                </a:solidFill>
                <a:latin typeface="Times New Roman" charset="0"/>
              </a:rPr>
              <a:t>Issachar</a:t>
            </a:r>
          </a:p>
        </p:txBody>
      </p:sp>
      <p:sp>
        <p:nvSpPr>
          <p:cNvPr id="378904" name="Text Box 24"/>
          <p:cNvSpPr txBox="1">
            <a:spLocks noChangeArrowheads="1"/>
          </p:cNvSpPr>
          <p:nvPr/>
        </p:nvSpPr>
        <p:spPr bwMode="auto">
          <a:xfrm>
            <a:off x="8305800" y="0"/>
            <a:ext cx="838200" cy="519113"/>
          </a:xfrm>
          <a:prstGeom prst="rect">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effectLst>
                  <a:outerShdw blurRad="38100" dist="38100" dir="2700000" algn="tl">
                    <a:srgbClr val="FFFFFF"/>
                  </a:outerShdw>
                </a:effectLst>
                <a:latin typeface="Times New Roman" charset="0"/>
              </a:rPr>
              <a:t>37</a:t>
            </a:r>
            <a:endParaRPr lang="en-US" sz="2800">
              <a:effectLst>
                <a:outerShdw blurRad="38100" dist="38100" dir="2700000" algn="tl">
                  <a:srgbClr val="FFFFFF"/>
                </a:outerShdw>
              </a:effectLst>
              <a:latin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dissolve">
                                      <p:cBhvr>
                                        <p:cTn id="7" dur="500"/>
                                        <p:tgtEl>
                                          <p:spTgt spid="378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883"/>
                                        </p:tgtEl>
                                        <p:attrNameLst>
                                          <p:attrName>style.visibility</p:attrName>
                                        </p:attrNameLst>
                                      </p:cBhvr>
                                      <p:to>
                                        <p:strVal val="visible"/>
                                      </p:to>
                                    </p:set>
                                    <p:animEffect transition="in" filter="dissolve">
                                      <p:cBhvr>
                                        <p:cTn id="12" dur="500"/>
                                        <p:tgtEl>
                                          <p:spTgt spid="378883"/>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78887"/>
                                        </p:tgtEl>
                                        <p:attrNameLst>
                                          <p:attrName>style.visibility</p:attrName>
                                        </p:attrNameLst>
                                      </p:cBhvr>
                                      <p:to>
                                        <p:strVal val="visible"/>
                                      </p:to>
                                    </p:set>
                                    <p:animEffect transition="in" filter="wipe(left)">
                                      <p:cBhvr>
                                        <p:cTn id="16" dur="500"/>
                                        <p:tgtEl>
                                          <p:spTgt spid="378887"/>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378895"/>
                                        </p:tgtEl>
                                        <p:attrNameLst>
                                          <p:attrName>style.visibility</p:attrName>
                                        </p:attrNameLst>
                                      </p:cBhvr>
                                      <p:to>
                                        <p:strVal val="visible"/>
                                      </p:to>
                                    </p:set>
                                    <p:animEffect transition="in" filter="wipe(left)">
                                      <p:cBhvr>
                                        <p:cTn id="20" dur="500"/>
                                        <p:tgtEl>
                                          <p:spTgt spid="378895"/>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378894"/>
                                        </p:tgtEl>
                                        <p:attrNameLst>
                                          <p:attrName>style.visibility</p:attrName>
                                        </p:attrNameLst>
                                      </p:cBhvr>
                                      <p:to>
                                        <p:strVal val="visible"/>
                                      </p:to>
                                    </p:set>
                                    <p:animEffect transition="in" filter="wipe(left)">
                                      <p:cBhvr>
                                        <p:cTn id="24" dur="500"/>
                                        <p:tgtEl>
                                          <p:spTgt spid="378894"/>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378893"/>
                                        </p:tgtEl>
                                        <p:attrNameLst>
                                          <p:attrName>style.visibility</p:attrName>
                                        </p:attrNameLst>
                                      </p:cBhvr>
                                      <p:to>
                                        <p:strVal val="visible"/>
                                      </p:to>
                                    </p:set>
                                    <p:animEffect transition="in" filter="wipe(left)">
                                      <p:cBhvr>
                                        <p:cTn id="28" dur="500"/>
                                        <p:tgtEl>
                                          <p:spTgt spid="378893"/>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378892"/>
                                        </p:tgtEl>
                                        <p:attrNameLst>
                                          <p:attrName>style.visibility</p:attrName>
                                        </p:attrNameLst>
                                      </p:cBhvr>
                                      <p:to>
                                        <p:strVal val="visible"/>
                                      </p:to>
                                    </p:set>
                                    <p:animEffect transition="in" filter="wipe(left)">
                                      <p:cBhvr>
                                        <p:cTn id="32" dur="500"/>
                                        <p:tgtEl>
                                          <p:spTgt spid="37889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8886"/>
                                        </p:tgtEl>
                                        <p:attrNameLst>
                                          <p:attrName>style.visibility</p:attrName>
                                        </p:attrNameLst>
                                      </p:cBhvr>
                                      <p:to>
                                        <p:strVal val="visible"/>
                                      </p:to>
                                    </p:set>
                                    <p:animEffect transition="in" filter="dissolve">
                                      <p:cBhvr>
                                        <p:cTn id="37" dur="500"/>
                                        <p:tgtEl>
                                          <p:spTgt spid="378886"/>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378896"/>
                                        </p:tgtEl>
                                        <p:attrNameLst>
                                          <p:attrName>style.visibility</p:attrName>
                                        </p:attrNameLst>
                                      </p:cBhvr>
                                      <p:to>
                                        <p:strVal val="visible"/>
                                      </p:to>
                                    </p:set>
                                    <p:animEffect transition="in" filter="wipe(left)">
                                      <p:cBhvr>
                                        <p:cTn id="41" dur="500"/>
                                        <p:tgtEl>
                                          <p:spTgt spid="378896"/>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378888"/>
                                        </p:tgtEl>
                                        <p:attrNameLst>
                                          <p:attrName>style.visibility</p:attrName>
                                        </p:attrNameLst>
                                      </p:cBhvr>
                                      <p:to>
                                        <p:strVal val="visible"/>
                                      </p:to>
                                    </p:set>
                                    <p:animEffect transition="in" filter="wipe(left)">
                                      <p:cBhvr>
                                        <p:cTn id="45" dur="500"/>
                                        <p:tgtEl>
                                          <p:spTgt spid="378888"/>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378889"/>
                                        </p:tgtEl>
                                        <p:attrNameLst>
                                          <p:attrName>style.visibility</p:attrName>
                                        </p:attrNameLst>
                                      </p:cBhvr>
                                      <p:to>
                                        <p:strVal val="visible"/>
                                      </p:to>
                                    </p:set>
                                    <p:animEffect transition="in" filter="wipe(left)">
                                      <p:cBhvr>
                                        <p:cTn id="49" dur="500"/>
                                        <p:tgtEl>
                                          <p:spTgt spid="378889"/>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378890"/>
                                        </p:tgtEl>
                                        <p:attrNameLst>
                                          <p:attrName>style.visibility</p:attrName>
                                        </p:attrNameLst>
                                      </p:cBhvr>
                                      <p:to>
                                        <p:strVal val="visible"/>
                                      </p:to>
                                    </p:set>
                                    <p:animEffect transition="in" filter="wipe(left)">
                                      <p:cBhvr>
                                        <p:cTn id="53" dur="500"/>
                                        <p:tgtEl>
                                          <p:spTgt spid="378890"/>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378891"/>
                                        </p:tgtEl>
                                        <p:attrNameLst>
                                          <p:attrName>style.visibility</p:attrName>
                                        </p:attrNameLst>
                                      </p:cBhvr>
                                      <p:to>
                                        <p:strVal val="visible"/>
                                      </p:to>
                                    </p:set>
                                    <p:animEffect transition="in" filter="wipe(left)">
                                      <p:cBhvr>
                                        <p:cTn id="57" dur="500"/>
                                        <p:tgtEl>
                                          <p:spTgt spid="3788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78897"/>
                                        </p:tgtEl>
                                        <p:attrNameLst>
                                          <p:attrName>style.visibility</p:attrName>
                                        </p:attrNameLst>
                                      </p:cBhvr>
                                      <p:to>
                                        <p:strVal val="visible"/>
                                      </p:to>
                                    </p:set>
                                    <p:animEffect transition="in" filter="dissolve">
                                      <p:cBhvr>
                                        <p:cTn id="62" dur="500"/>
                                        <p:tgtEl>
                                          <p:spTgt spid="37889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78898"/>
                                        </p:tgtEl>
                                        <p:attrNameLst>
                                          <p:attrName>style.visibility</p:attrName>
                                        </p:attrNameLst>
                                      </p:cBhvr>
                                      <p:to>
                                        <p:strVal val="visible"/>
                                      </p:to>
                                    </p:set>
                                    <p:animEffect transition="in" filter="dissolve">
                                      <p:cBhvr>
                                        <p:cTn id="67" dur="500"/>
                                        <p:tgtEl>
                                          <p:spTgt spid="378898"/>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378885"/>
                                        </p:tgtEl>
                                        <p:attrNameLst>
                                          <p:attrName>style.visibility</p:attrName>
                                        </p:attrNameLst>
                                      </p:cBhvr>
                                      <p:to>
                                        <p:strVal val="visible"/>
                                      </p:to>
                                    </p:set>
                                    <p:animEffect transition="in" filter="wipe(left)">
                                      <p:cBhvr>
                                        <p:cTn id="71" dur="500"/>
                                        <p:tgtEl>
                                          <p:spTgt spid="37888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378902"/>
                                        </p:tgtEl>
                                        <p:attrNameLst>
                                          <p:attrName>style.visibility</p:attrName>
                                        </p:attrNameLst>
                                      </p:cBhvr>
                                      <p:to>
                                        <p:strVal val="visible"/>
                                      </p:to>
                                    </p:set>
                                    <p:animEffect transition="in" filter="dissolve">
                                      <p:cBhvr>
                                        <p:cTn id="76" dur="500"/>
                                        <p:tgtEl>
                                          <p:spTgt spid="378902"/>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378901"/>
                                        </p:tgtEl>
                                        <p:attrNameLst>
                                          <p:attrName>style.visibility</p:attrName>
                                        </p:attrNameLst>
                                      </p:cBhvr>
                                      <p:to>
                                        <p:strVal val="visible"/>
                                      </p:to>
                                    </p:set>
                                    <p:animEffect transition="in" filter="wipe(left)">
                                      <p:cBhvr>
                                        <p:cTn id="80" dur="500"/>
                                        <p:tgtEl>
                                          <p:spTgt spid="37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autoUpdateAnimBg="0"/>
      <p:bldP spid="378884" grpId="0"/>
      <p:bldP spid="378886" grpId="0" autoUpdateAnimBg="0"/>
      <p:bldP spid="378897" grpId="0"/>
      <p:bldP spid="378898" grpId="0" autoUpdateAnimBg="0"/>
      <p:bldP spid="37890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a:xfrm>
            <a:off x="228600" y="274638"/>
            <a:ext cx="8458200" cy="1173162"/>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en-US" dirty="0">
                <a:latin typeface="Arial"/>
                <a:cs typeface="Arial"/>
              </a:rPr>
              <a:t>Are there </a:t>
            </a:r>
            <a:r>
              <a:rPr lang="en-US" altLang="ja-JP" dirty="0">
                <a:latin typeface="Arial"/>
                <a:cs typeface="Arial"/>
              </a:rPr>
              <a:t>"</a:t>
            </a:r>
            <a:r>
              <a:rPr lang="en-US" dirty="0">
                <a:latin typeface="Arial"/>
                <a:cs typeface="Arial"/>
              </a:rPr>
              <a:t>holy things</a:t>
            </a:r>
            <a:r>
              <a:rPr lang="en-US" altLang="ja-JP" dirty="0">
                <a:latin typeface="Arial"/>
                <a:cs typeface="Arial"/>
              </a:rPr>
              <a:t>"</a:t>
            </a:r>
            <a:r>
              <a:rPr lang="en-US" dirty="0">
                <a:latin typeface="Arial"/>
                <a:cs typeface="Arial"/>
              </a:rPr>
              <a:t> today?</a:t>
            </a:r>
          </a:p>
        </p:txBody>
      </p:sp>
      <p:sp>
        <p:nvSpPr>
          <p:cNvPr id="268292" name="Rectangle 4"/>
          <p:cNvSpPr>
            <a:spLocks noChangeArrowheads="1"/>
          </p:cNvSpPr>
          <p:nvPr/>
        </p:nvSpPr>
        <p:spPr bwMode="auto">
          <a:xfrm>
            <a:off x="457200" y="1905000"/>
            <a:ext cx="83058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dirty="0">
                <a:effectLst>
                  <a:outerShdw blurRad="38100" dist="38100" dir="2700000" algn="tl">
                    <a:srgbClr val="000000"/>
                  </a:outerShdw>
                </a:effectLst>
                <a:latin typeface="Arial"/>
                <a:cs typeface="Arial"/>
              </a:rPr>
              <a:t>God called Jerusalem the Holy City since it was where He put His presence.</a:t>
            </a:r>
          </a:p>
          <a:p>
            <a:pPr marL="342900" indent="-342900" eaLnBrk="1" hangingPunct="1">
              <a:spcBef>
                <a:spcPct val="20000"/>
              </a:spcBef>
              <a:buClr>
                <a:schemeClr val="hlink"/>
              </a:buClr>
              <a:buSzPct val="70000"/>
              <a:buFont typeface="Wingdings" charset="0"/>
              <a:buChar char="n"/>
              <a:defRPr/>
            </a:pPr>
            <a:r>
              <a:rPr lang="en-US" sz="3600" b="1" dirty="0">
                <a:effectLst>
                  <a:outerShdw blurRad="38100" dist="38100" dir="2700000" algn="tl">
                    <a:srgbClr val="000000"/>
                  </a:outerShdw>
                </a:effectLst>
                <a:latin typeface="Arial"/>
                <a:cs typeface="Arial"/>
              </a:rPr>
              <a:t>God</a:t>
            </a:r>
            <a:r>
              <a:rPr lang="fr-FR" altLang="ja-JP" sz="3600" b="1" dirty="0">
                <a:effectLst>
                  <a:outerShdw blurRad="38100" dist="38100" dir="2700000" algn="tl">
                    <a:srgbClr val="000000"/>
                  </a:outerShdw>
                </a:effectLst>
                <a:latin typeface="Arial"/>
                <a:cs typeface="Arial"/>
              </a:rPr>
              <a:t>'</a:t>
            </a:r>
            <a:r>
              <a:rPr lang="en-US" sz="3600" b="1" dirty="0">
                <a:effectLst>
                  <a:outerShdw blurRad="38100" dist="38100" dir="2700000" algn="tl">
                    <a:srgbClr val="000000"/>
                  </a:outerShdw>
                </a:effectLst>
                <a:latin typeface="Arial"/>
                <a:cs typeface="Arial"/>
              </a:rPr>
              <a:t>s presence is no longer in a city but in the hearts of believers (1 Cor. 6:19).</a:t>
            </a:r>
          </a:p>
          <a:p>
            <a:pPr marL="342900" indent="-342900" eaLnBrk="1" hangingPunct="1">
              <a:spcBef>
                <a:spcPct val="20000"/>
              </a:spcBef>
              <a:buClr>
                <a:schemeClr val="hlink"/>
              </a:buClr>
              <a:buSzPct val="70000"/>
              <a:buFont typeface="Wingdings" charset="0"/>
              <a:buChar char="n"/>
              <a:defRPr/>
            </a:pPr>
            <a:r>
              <a:rPr lang="en-US" sz="3600" b="1" dirty="0">
                <a:effectLst>
                  <a:outerShdw blurRad="38100" dist="38100" dir="2700000" algn="tl">
                    <a:srgbClr val="000000"/>
                  </a:outerShdw>
                </a:effectLst>
                <a:latin typeface="Arial"/>
                <a:cs typeface="Arial"/>
              </a:rPr>
              <a:t>How do people see you as holy?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8292">
                                            <p:txEl>
                                              <p:pRg st="0" end="0"/>
                                            </p:txEl>
                                          </p:spTgt>
                                        </p:tgtEl>
                                        <p:attrNameLst>
                                          <p:attrName>style.visibility</p:attrName>
                                        </p:attrNameLst>
                                      </p:cBhvr>
                                      <p:to>
                                        <p:strVal val="visible"/>
                                      </p:to>
                                    </p:set>
                                    <p:animEffect transition="in" filter="wipe(down)">
                                      <p:cBhvr>
                                        <p:cTn id="7" dur="500"/>
                                        <p:tgtEl>
                                          <p:spTgt spid="2682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8292">
                                            <p:txEl>
                                              <p:pRg st="1" end="1"/>
                                            </p:txEl>
                                          </p:spTgt>
                                        </p:tgtEl>
                                        <p:attrNameLst>
                                          <p:attrName>style.visibility</p:attrName>
                                        </p:attrNameLst>
                                      </p:cBhvr>
                                      <p:to>
                                        <p:strVal val="visible"/>
                                      </p:to>
                                    </p:set>
                                    <p:animEffect transition="in" filter="wipe(down)">
                                      <p:cBhvr>
                                        <p:cTn id="12" dur="500"/>
                                        <p:tgtEl>
                                          <p:spTgt spid="2682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8292">
                                            <p:txEl>
                                              <p:pRg st="2" end="2"/>
                                            </p:txEl>
                                          </p:spTgt>
                                        </p:tgtEl>
                                        <p:attrNameLst>
                                          <p:attrName>style.visibility</p:attrName>
                                        </p:attrNameLst>
                                      </p:cBhvr>
                                      <p:to>
                                        <p:strVal val="visible"/>
                                      </p:to>
                                    </p:set>
                                    <p:animEffect transition="in" filter="wipe(down)">
                                      <p:cBhvr>
                                        <p:cTn id="17" dur="500"/>
                                        <p:tgtEl>
                                          <p:spTgt spid="2682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93429452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67510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Since Jacob</a:t>
            </a:r>
            <a:r>
              <a:rPr kumimoji="0" lang="uk-UA"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32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"Judah, my son, is a young lion that has finished eating its prey. Like a lion he crouches and lies down; like a lioness—who dares to rouse him?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10</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The scepter will not depart from Judah, nor the ruler</a:t>
            </a:r>
            <a:r>
              <a:rPr kumimoji="0" lang="uk-UA"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s staff from his descendants, until the coming of the one to whom it belongs, the one whom all nations will honor"</a:t>
            </a:r>
            <a:r>
              <a:rPr kumimoji="0" lang="en-US" sz="2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(NLT)</a:t>
            </a:r>
            <a:r>
              <a:rPr kumimoji="0" lang="en-US" sz="28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 </a:t>
            </a:r>
          </a:p>
        </p:txBody>
      </p:sp>
    </p:spTree>
    <p:extLst>
      <p:ext uri="{BB962C8B-B14F-4D97-AF65-F5344CB8AC3E}">
        <p14:creationId xmlns:p14="http://schemas.microsoft.com/office/powerpoint/2010/main" val="5849783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1390</TotalTime>
  <Words>4196</Words>
  <Application>Microsoft Macintosh PowerPoint</Application>
  <PresentationFormat>On-screen Show (4:3)</PresentationFormat>
  <Paragraphs>554</Paragraphs>
  <Slides>82</Slides>
  <Notes>78</Notes>
  <HiddenSlides>0</HiddenSlides>
  <MMClips>0</MMClips>
  <ScaleCrop>false</ScaleCrop>
  <HeadingPairs>
    <vt:vector size="8" baseType="variant">
      <vt:variant>
        <vt:lpstr>Fonts Used</vt:lpstr>
      </vt:variant>
      <vt:variant>
        <vt:i4>22</vt:i4>
      </vt:variant>
      <vt:variant>
        <vt:lpstr>Theme</vt:lpstr>
      </vt:variant>
      <vt:variant>
        <vt:i4>23</vt:i4>
      </vt:variant>
      <vt:variant>
        <vt:lpstr>Embedded OLE Servers</vt:lpstr>
      </vt:variant>
      <vt:variant>
        <vt:i4>1</vt:i4>
      </vt:variant>
      <vt:variant>
        <vt:lpstr>Slide Titles</vt:lpstr>
      </vt:variant>
      <vt:variant>
        <vt:i4>82</vt:i4>
      </vt:variant>
    </vt:vector>
  </HeadingPairs>
  <TitlesOfParts>
    <vt:vector size="128" baseType="lpstr">
      <vt:lpstr>acme secret agent</vt:lpstr>
      <vt:lpstr>BONES</vt:lpstr>
      <vt:lpstr>Kosher-Normal</vt:lpstr>
      <vt:lpstr>MarkerFeltWide-Plain Regular</vt:lpstr>
      <vt:lpstr>Nadianne</vt:lpstr>
      <vt:lpstr>Times</vt:lpstr>
      <vt:lpstr>American Typewriter</vt:lpstr>
      <vt:lpstr>Arial</vt:lpstr>
      <vt:lpstr>Arial Black</vt:lpstr>
      <vt:lpstr>Arial Narrow</vt:lpstr>
      <vt:lpstr>Braggadocio</vt:lpstr>
      <vt:lpstr>Calibri</vt:lpstr>
      <vt:lpstr>Comic Sans MS</vt:lpstr>
      <vt:lpstr>Garamond</vt:lpstr>
      <vt:lpstr>Impact</vt:lpstr>
      <vt:lpstr>Lucida Sans Unicode</vt:lpstr>
      <vt:lpstr>Monotype Corsiva</vt:lpstr>
      <vt:lpstr>Monotype Sorts</vt:lpstr>
      <vt:lpstr>Tahoma</vt:lpstr>
      <vt:lpstr>Times New Roman</vt:lpstr>
      <vt:lpstr>Trebuchet MS</vt:lpstr>
      <vt:lpstr>Wingdings</vt:lpstr>
      <vt:lpstr>Blank Presentation</vt:lpstr>
      <vt:lpstr>Medicine</vt:lpstr>
      <vt:lpstr>Crumple</vt:lpstr>
      <vt:lpstr>Topo</vt:lpstr>
      <vt:lpstr>Pulse</vt:lpstr>
      <vt:lpstr>Slit</vt:lpstr>
      <vt:lpstr>Fireball</vt:lpstr>
      <vt:lpstr>Default Design</vt:lpstr>
      <vt:lpstr>Orbit</vt:lpstr>
      <vt:lpstr>14 Literary 2 - Dead Sea Scrolls</vt:lpstr>
      <vt:lpstr>Beam</vt:lpstr>
      <vt:lpstr>Stream</vt:lpstr>
      <vt:lpstr>1_Blank Presentation</vt:lpstr>
      <vt:lpstr>46_Blank Presentation</vt:lpstr>
      <vt:lpstr>預設簡報設計</vt:lpstr>
      <vt:lpstr>1_Orbit</vt:lpstr>
      <vt:lpstr>2_Default Design</vt:lpstr>
      <vt:lpstr>6_Default Design</vt:lpstr>
      <vt:lpstr>2_Mountain</vt:lpstr>
      <vt:lpstr>1_Fireball</vt:lpstr>
      <vt:lpstr>2_Fireball</vt:lpstr>
      <vt:lpstr>2_blstripc.ppt - Blue Stripes</vt:lpstr>
      <vt:lpstr>2_Orbit</vt:lpstr>
      <vt:lpstr>Microsoft ClipArt Gallery</vt:lpstr>
      <vt:lpstr>Present &amp; Future Geography</vt:lpstr>
      <vt:lpstr>The Spirit Leaves &amp; Returns</vt:lpstr>
      <vt:lpstr>Jewish Hope of Resurrection</vt:lpstr>
      <vt:lpstr>First to Rise?</vt:lpstr>
      <vt:lpstr>Muslims Sealed the Eastern Gate</vt:lpstr>
      <vt:lpstr>Borders of the Land Promised to Abraham</vt:lpstr>
      <vt:lpstr>Jacob's Blessing His 12 Sons Was Prophetic (Gen. 49-50)</vt:lpstr>
      <vt:lpstr>First Six Tribes</vt:lpstr>
      <vt:lpstr>Christ Descended from Judah</vt:lpstr>
      <vt:lpstr>Last Six Tribes</vt:lpstr>
      <vt:lpstr>Tribal Redistribution</vt:lpstr>
      <vt:lpstr>Jerusalem Mosaic Map</vt:lpstr>
      <vt:lpstr>Israel Today</vt:lpstr>
      <vt:lpstr>The West Bank (2002)</vt:lpstr>
      <vt:lpstr>The Gaza Strip (2002)</vt:lpstr>
      <vt:lpstr>The Golan Heights (2002)</vt:lpstr>
      <vt:lpstr>Jerusalem  Then &amp; Now</vt:lpstr>
      <vt:lpstr>Present Jerusalem Population</vt:lpstr>
      <vt:lpstr>Jerusalem (2002)</vt:lpstr>
      <vt:lpstr>The Old City Today</vt:lpstr>
      <vt:lpstr>Modern Jerusalem Surroundings</vt:lpstr>
      <vt:lpstr>Quarters of Old Jerusalem</vt:lpstr>
      <vt:lpstr>Christian Quarter</vt:lpstr>
      <vt:lpstr>Christian Quarter</vt:lpstr>
      <vt:lpstr>A New Model of Temple Mount</vt:lpstr>
      <vt:lpstr>Muslim Quarter</vt:lpstr>
      <vt:lpstr>Muslim Quarter</vt:lpstr>
      <vt:lpstr>Jewish Quarter</vt:lpstr>
      <vt:lpstr>Jewish Quarter</vt:lpstr>
      <vt:lpstr>Armenian Quarter</vt:lpstr>
      <vt:lpstr>Armenian Quarter</vt:lpstr>
      <vt:lpstr>What's the Future for the Dome and World Geography in the Kingdom after Messiah Comes?</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What about Ezekiel's Nine Chapters on the Temple and Land?</vt:lpstr>
      <vt:lpstr>The Five Sections</vt:lpstr>
      <vt:lpstr>Solomon's &amp; Ezekiel's Temples Contrasted</vt:lpstr>
      <vt:lpstr>View from Above</vt:lpstr>
      <vt:lpstr>View of the Sanctuary (Ezekiel 40-48)</vt:lpstr>
      <vt:lpstr>View Down the Outer Court</vt:lpstr>
      <vt:lpstr>Which temple for Ezekiel?</vt:lpstr>
      <vt:lpstr>Exterior View of the Inner Temple</vt:lpstr>
      <vt:lpstr>Crops from a Fresh Water Oasis</vt:lpstr>
      <vt:lpstr>Water will flow through the Mt. of Olives!</vt:lpstr>
      <vt:lpstr>Millennial Jerusalem</vt:lpstr>
      <vt:lpstr>Is there a future for ethnic believing Israel?</vt:lpstr>
      <vt:lpstr>Pretribulational Premillennialism</vt:lpstr>
      <vt:lpstr>Tribulation Results</vt:lpstr>
      <vt:lpstr>Why Am I Premillennial?</vt:lpstr>
      <vt:lpstr>Chronology of Revelation</vt:lpstr>
      <vt:lpstr>Why Am I Premillennial?</vt:lpstr>
      <vt:lpstr>Isaiah 11:6-9</vt:lpstr>
      <vt:lpstr>Even lions tamed!</vt:lpstr>
      <vt:lpstr>Romans 8:19-21</vt:lpstr>
      <vt:lpstr>Why Am I Premillennial?</vt:lpstr>
      <vt:lpstr>Incredibly Long Life!</vt:lpstr>
      <vt:lpstr>Incredibly Long Life!</vt:lpstr>
      <vt:lpstr>Why Am I Premillennial?</vt:lpstr>
      <vt:lpstr>Millennial Jerusalem</vt:lpstr>
      <vt:lpstr>Rebuilding brings…</vt:lpstr>
      <vt:lpstr>…a totally renewed earth!</vt:lpstr>
      <vt:lpstr>Why Am I Dispensational?</vt:lpstr>
      <vt:lpstr>Why Am I Dispensational?</vt:lpstr>
      <vt:lpstr>Kingdom &amp; Covenants Timeline</vt:lpstr>
      <vt:lpstr>The Last Beginning</vt:lpstr>
      <vt:lpstr>The New Jerusalem</vt:lpstr>
      <vt:lpstr>The New Jerusalem</vt:lpstr>
      <vt:lpstr>The New Jerusalem &amp; SE Asia</vt:lpstr>
      <vt:lpstr>The New Jerusalem over present Jerusalem</vt:lpstr>
      <vt:lpstr>Are there "holy things" today?</vt:lpstr>
      <vt:lpstr>Black</vt:lpstr>
      <vt:lpstr>Bible Geography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Future for the Dome and World Geography?</dc:title>
  <dc:creator>Rick Griffith</dc:creator>
  <cp:lastModifiedBy>Rick Griffith</cp:lastModifiedBy>
  <cp:revision>120</cp:revision>
  <dcterms:created xsi:type="dcterms:W3CDTF">2005-01-24T16:10:58Z</dcterms:created>
  <dcterms:modified xsi:type="dcterms:W3CDTF">2023-01-13T20:14:09Z</dcterms:modified>
</cp:coreProperties>
</file>