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7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7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media/audio1.bin" ContentType="audio/unknown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1"/>
    <p:sldMasterId id="2147483670" r:id="rId2"/>
    <p:sldMasterId id="2147483669" r:id="rId3"/>
    <p:sldMasterId id="2147483668" r:id="rId4"/>
    <p:sldMasterId id="2147483666" r:id="rId5"/>
    <p:sldMasterId id="2147483664" r:id="rId6"/>
    <p:sldMasterId id="2147483661" r:id="rId7"/>
    <p:sldMasterId id="2147483827" r:id="rId8"/>
  </p:sldMasterIdLst>
  <p:notesMasterIdLst>
    <p:notesMasterId r:id="rId68"/>
  </p:notesMasterIdLst>
  <p:sldIdLst>
    <p:sldId id="305" r:id="rId9"/>
    <p:sldId id="307" r:id="rId10"/>
    <p:sldId id="308" r:id="rId11"/>
    <p:sldId id="310" r:id="rId12"/>
    <p:sldId id="306" r:id="rId13"/>
    <p:sldId id="264" r:id="rId14"/>
    <p:sldId id="267" r:id="rId15"/>
    <p:sldId id="268" r:id="rId16"/>
    <p:sldId id="314" r:id="rId17"/>
    <p:sldId id="315" r:id="rId18"/>
    <p:sldId id="316" r:id="rId19"/>
    <p:sldId id="317" r:id="rId20"/>
    <p:sldId id="259" r:id="rId21"/>
    <p:sldId id="265" r:id="rId22"/>
    <p:sldId id="263" r:id="rId23"/>
    <p:sldId id="261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6" r:id="rId32"/>
    <p:sldId id="327" r:id="rId33"/>
    <p:sldId id="328" r:id="rId34"/>
    <p:sldId id="329" r:id="rId35"/>
    <p:sldId id="330" r:id="rId36"/>
    <p:sldId id="331" r:id="rId37"/>
    <p:sldId id="332" r:id="rId38"/>
    <p:sldId id="333" r:id="rId39"/>
    <p:sldId id="334" r:id="rId40"/>
    <p:sldId id="335" r:id="rId41"/>
    <p:sldId id="336" r:id="rId42"/>
    <p:sldId id="337" r:id="rId43"/>
    <p:sldId id="338" r:id="rId44"/>
    <p:sldId id="339" r:id="rId45"/>
    <p:sldId id="340" r:id="rId46"/>
    <p:sldId id="341" r:id="rId47"/>
    <p:sldId id="342" r:id="rId48"/>
    <p:sldId id="343" r:id="rId49"/>
    <p:sldId id="344" r:id="rId50"/>
    <p:sldId id="345" r:id="rId51"/>
    <p:sldId id="346" r:id="rId52"/>
    <p:sldId id="347" r:id="rId53"/>
    <p:sldId id="348" r:id="rId54"/>
    <p:sldId id="349" r:id="rId55"/>
    <p:sldId id="350" r:id="rId56"/>
    <p:sldId id="351" r:id="rId57"/>
    <p:sldId id="352" r:id="rId58"/>
    <p:sldId id="353" r:id="rId59"/>
    <p:sldId id="309" r:id="rId60"/>
    <p:sldId id="313" r:id="rId61"/>
    <p:sldId id="311" r:id="rId62"/>
    <p:sldId id="312" r:id="rId63"/>
    <p:sldId id="318" r:id="rId64"/>
    <p:sldId id="269" r:id="rId65"/>
    <p:sldId id="354" r:id="rId66"/>
    <p:sldId id="355" r:id="rId6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4E46B2"/>
    <a:srgbClr val="FF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40"/>
    <p:restoredTop sz="94659"/>
  </p:normalViewPr>
  <p:slideViewPr>
    <p:cSldViewPr>
      <p:cViewPr>
        <p:scale>
          <a:sx n="85" d="100"/>
          <a:sy n="85" d="100"/>
        </p:scale>
        <p:origin x="2160" y="10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A97279F-C086-084B-80A0-9A540EAB39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084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702919-D501-814C-8E86-B575BDFF18DB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01A5D0-7497-F147-BA3E-CB547252A4E7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6ACBEF-7FFD-5242-96EC-50402F6A3EDD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238130-AD52-D041-8907-32D48843E85A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C109A3-0203-C94F-9FBA-E3B29318357B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i="1">
                <a:cs typeface="+mn-cs"/>
              </a:rPr>
              <a:t>Biblical Archaeology Review</a:t>
            </a:r>
            <a:r>
              <a:rPr lang="en-US">
                <a:cs typeface="+mn-cs"/>
              </a:rPr>
              <a:t> (July/Aug 1999): 24-25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96EDA5-E47F-F245-A7AE-F176D883D831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4F4A24-E927-7045-BE28-3718406B4082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43B258-C9DF-474F-85F6-DFF9C43B1712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C15CB0-31E0-7D4D-ADC0-DA2E1A675B2F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2334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3AD800-3E45-2648-9698-20B73C71DD06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2355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647183-6B49-2D4F-A090-94E51F16E829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2385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6BDBB8-F08D-9040-B873-085DC8DDA862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360204-D7D2-EE4E-90E2-8F88E915CC4B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2406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336050-E49A-BA4E-B822-3BC6A42B7F8F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2426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68DD44-CD54-CB46-8AD2-675DB154C1D3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2447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AF8041-54BB-934E-BAC6-1F23F0C53BD5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2467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4B3E07-E8B5-D846-80EB-0A599BB20AE8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2488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8F8173-E9AF-734F-BD70-BF3F7F2A96D0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2508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DC0430-8327-D949-B6B0-8A78254CEEBD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2529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A0425D-4E38-7C45-AB1C-08839C07924D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2662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2A89F3-C62A-B243-B1B8-3FF8AABCA2F2}" type="slidenum">
              <a:rPr 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587B6C-AACB-2A48-B3B6-4578FBA26288}" type="slidenum">
              <a:rPr lang="en-US"/>
              <a:pPr>
                <a:defRPr/>
              </a:pPr>
              <a:t>53</a:t>
            </a:fld>
            <a:endParaRPr lang="en-US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4B62DE-06B9-0548-B7EB-AF43B827DE38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0D096A-5718-194E-9063-963DD87F208E}" type="slidenum">
              <a:rPr lang="en-US"/>
              <a:pPr>
                <a:defRPr/>
              </a:pPr>
              <a:t>54</a:t>
            </a:fld>
            <a:endParaRPr lang="en-US"/>
          </a:p>
        </p:txBody>
      </p:sp>
      <p:sp>
        <p:nvSpPr>
          <p:cNvPr id="174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2AFAF7-A844-5445-B57F-103D72EE9894}" type="slidenum">
              <a:rPr lang="en-US"/>
              <a:pPr>
                <a:defRPr/>
              </a:pPr>
              <a:t>55</a:t>
            </a:fld>
            <a:endParaRPr lang="en-US"/>
          </a:p>
        </p:txBody>
      </p:sp>
      <p:sp>
        <p:nvSpPr>
          <p:cNvPr id="1761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590C03-07DB-6E42-A4A7-5736A5ED266D}" type="slidenum">
              <a:rPr lang="en-US"/>
              <a:pPr>
                <a:defRPr/>
              </a:pPr>
              <a:t>57</a:t>
            </a:fld>
            <a:endParaRPr lang="en-US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59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Bible Study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bs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B72F85-97A2-344F-B5A5-6D3F5353E52E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1720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E8B86F-BDB4-9A4E-8CA8-A023643F0E04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1638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B8F309-DC32-CF48-9062-C2842C454EFA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FA67A8-0817-C942-BD57-7B8EA88FBF3B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5D5371-0863-494B-907A-43F169A62683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E9705A-A507-444C-8984-2F9900E4EBFD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17447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7448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094F39C-2758-4A4C-917E-A6760D3909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0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C9795-9170-C241-BAF3-7F66669B60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253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5DF53-B6D9-DD49-8C19-6CBA9DF8B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84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48992157"/>
      </p:ext>
    </p:extLst>
  </p:cSld>
  <p:clrMapOvr>
    <a:masterClrMapping/>
  </p:clrMapOvr>
  <p:transition>
    <p:cut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7032138"/>
      </p:ext>
    </p:extLst>
  </p:cSld>
  <p:clrMapOvr>
    <a:masterClrMapping/>
  </p:clrMapOvr>
  <p:transition>
    <p:cut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107435"/>
      </p:ext>
    </p:extLst>
  </p:cSld>
  <p:clrMapOvr>
    <a:masterClrMapping/>
  </p:clrMapOvr>
  <p:transition>
    <p:cut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5040035"/>
      </p:ext>
    </p:extLst>
  </p:cSld>
  <p:clrMapOvr>
    <a:masterClrMapping/>
  </p:clrMapOvr>
  <p:transition>
    <p:cut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725243"/>
      </p:ext>
    </p:extLst>
  </p:cSld>
  <p:clrMapOvr>
    <a:masterClrMapping/>
  </p:clrMapOvr>
  <p:transition>
    <p:cut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2802690"/>
      </p:ext>
    </p:extLst>
  </p:cSld>
  <p:clrMapOvr>
    <a:masterClrMapping/>
  </p:clrMapOvr>
  <p:transition>
    <p:cut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7916124"/>
      </p:ext>
    </p:extLst>
  </p:cSld>
  <p:clrMapOvr>
    <a:masterClrMapping/>
  </p:clrMapOvr>
  <p:transition>
    <p:cut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8322789"/>
      </p:ext>
    </p:extLst>
  </p:cSld>
  <p:clrMapOvr>
    <a:masterClrMapping/>
  </p:clrMapOvr>
  <p:transition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7A6BC-7D99-684D-9A2F-7EB8241DDD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278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479852"/>
      </p:ext>
    </p:extLst>
  </p:cSld>
  <p:clrMapOvr>
    <a:masterClrMapping/>
  </p:clrMapOvr>
  <p:transition>
    <p:cut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1959480"/>
      </p:ext>
    </p:extLst>
  </p:cSld>
  <p:clrMapOvr>
    <a:masterClrMapping/>
  </p:clrMapOvr>
  <p:transition>
    <p:cut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1935051"/>
      </p:ext>
    </p:extLst>
  </p:cSld>
  <p:clrMapOvr>
    <a:masterClrMapping/>
  </p:clrMapOvr>
  <p:transition>
    <p:cut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4E6DE-4275-3942-87BD-BFD8768F1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7702"/>
      </p:ext>
    </p:extLst>
  </p:cSld>
  <p:clrMapOvr>
    <a:masterClrMapping/>
  </p:clrMapOvr>
  <p:transition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89B9E-8302-CA45-B244-05F06472F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31323"/>
      </p:ext>
    </p:extLst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1967F-C0B9-9844-B2B9-E7B60A825A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47895"/>
      </p:ext>
    </p:extLst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8B706-F363-1446-B894-F89712562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09592"/>
      </p:ext>
    </p:extLst>
  </p:cSld>
  <p:clrMapOvr>
    <a:masterClrMapping/>
  </p:clrMapOvr>
  <p:transition spd="med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5621E-D632-904F-A133-2E465EACD0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65213"/>
      </p:ext>
    </p:extLst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1F236-802D-1040-89E4-9DC8CE36F0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42438"/>
      </p:ext>
    </p:extLst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F41E4-1CC4-8A44-918A-DA347F3ABC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5898"/>
      </p:ext>
    </p:extLst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CC6F5-40AB-6A41-BF10-B68571127F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8411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768F5-50AD-454D-B6E2-DBE50941CA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077041"/>
      </p:ext>
    </p:extLst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87C71-CAF2-FA45-941F-5A9EEBBB3F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272351"/>
      </p:ext>
    </p:extLst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B7E2D-AA37-3F48-A94C-02243ABF63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23294"/>
      </p:ext>
    </p:extLst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927A7-6AA2-084F-8D47-4E58EC516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811"/>
      </p:ext>
    </p:extLst>
  </p:cSld>
  <p:clrMapOvr>
    <a:masterClrMapping/>
  </p:clrMapOvr>
  <p:transition spd="med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BDB58-3CEB-C74C-A850-B1CA172923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6394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AA8DF-B5DC-B946-91DA-8E855C457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983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5510C-7DE2-7744-8049-1E2213C188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683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C8E80-4FE3-1543-8BB4-8AE55E912C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332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59629-D183-2241-B73B-0B6E261E6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257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05D7B-6342-3D42-95AE-33AF3C0B5D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7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75D39-D8C6-DA41-B1C3-C5C8F30CC0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145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30062-3D72-374A-815A-46E9509330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392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14BEB-C32E-5A4D-9226-DB4E6A5C4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446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43E48-BE0E-E54B-8496-3EED7D6AAA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9221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C69EE-75DB-144C-B7B1-AFB33D9CD5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0658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39BB4-F5ED-BA42-A8C9-A8D6B7B731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284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0 w 1722"/>
                <a:gd name="T1" fmla="*/ 65 h 66"/>
                <a:gd name="T2" fmla="*/ 1720 w 1722"/>
                <a:gd name="T3" fmla="*/ 59 h 66"/>
                <a:gd name="T4" fmla="*/ 0 w 1722"/>
                <a:gd name="T5" fmla="*/ 0 h 66"/>
                <a:gd name="T6" fmla="*/ 0 w 1722"/>
                <a:gd name="T7" fmla="*/ 47 h 66"/>
                <a:gd name="T8" fmla="*/ 1720 w 1722"/>
                <a:gd name="T9" fmla="*/ 65 h 66"/>
                <a:gd name="T10" fmla="*/ 1720 w 1722"/>
                <a:gd name="T11" fmla="*/ 65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4 w 975"/>
                <a:gd name="T1" fmla="*/ 48 h 101"/>
                <a:gd name="T2" fmla="*/ 97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4 w 975"/>
                <a:gd name="T9" fmla="*/ 48 h 101"/>
                <a:gd name="T10" fmla="*/ 97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9 w 2141"/>
                <a:gd name="T7" fmla="*/ 0 h 198"/>
                <a:gd name="T8" fmla="*/ 213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9 w 2517"/>
                <a:gd name="T1" fmla="*/ 276 h 276"/>
                <a:gd name="T2" fmla="*/ 2514 w 2517"/>
                <a:gd name="T3" fmla="*/ 204 h 276"/>
                <a:gd name="T4" fmla="*/ 2257 w 2517"/>
                <a:gd name="T5" fmla="*/ 0 h 276"/>
                <a:gd name="T6" fmla="*/ 0 w 2517"/>
                <a:gd name="T7" fmla="*/ 276 h 276"/>
                <a:gd name="T8" fmla="*/ 2179 w 2517"/>
                <a:gd name="T9" fmla="*/ 276 h 276"/>
                <a:gd name="T10" fmla="*/ 217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8 w 729"/>
                <a:gd name="T7" fmla="*/ 240 h 240"/>
                <a:gd name="T8" fmla="*/ 72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8 w 729"/>
                <a:gd name="T1" fmla="*/ 318 h 318"/>
                <a:gd name="T2" fmla="*/ 72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8 w 729"/>
                <a:gd name="T9" fmla="*/ 318 h 318"/>
                <a:gd name="T10" fmla="*/ 72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</p:grpSp>
      <p:sp>
        <p:nvSpPr>
          <p:cNvPr id="165930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65931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05F9B1D-081F-4B41-B5A8-155980F44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076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8E1E1-0667-7B4C-B9FB-00919E4D6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534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23799-BA43-D347-8A18-3722FC22F7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434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139496-EC23-4D4B-A2B6-CB3D3A11AC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6711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96A5B-B8E7-9D45-A257-A2AE596E53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177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9D255-99A3-B443-8FA3-268BD5EACE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3956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56A19-5026-284F-BF25-0602625A86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115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B79FD-8A31-F547-BBBB-F173BF7A1D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199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0E178-D8D1-1944-A0E3-273468569B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0497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C20BC-501A-F345-9E27-F3F159C14C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938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00BA0-4C79-1749-B3C5-ABD72E401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278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BE6FB-39B4-4540-8FB8-92ACEB6101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3678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28680-52CE-FE41-8F16-47F8DA92D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6632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</p:grpSp>
      <p:sp>
        <p:nvSpPr>
          <p:cNvPr id="151586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51587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charset="0"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7E4FD4D-8D5C-CB44-B610-5886CF78F2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628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48221-5B22-D849-9E29-05E385E10E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397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CEAF6-E6DD-D840-AE03-1D324A430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013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E705C-FFF2-354D-983A-9E4948D4B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4226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B7CAD-57C7-8F40-8873-5653DC4405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344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A6FC7-4A66-A441-BE16-D3D5492036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765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F9977-6F54-4040-9166-8606B423A9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9931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ACED5-8C92-4345-AE87-1B0F1CDC09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509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E8C20-C7D6-7747-8419-7E743C41C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0653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CB289-25A9-1C49-AD52-9B7DE19338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93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A7E08-3A7F-3142-BED5-7E01FFB96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269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103C7-9216-CE40-8B7C-6D190B664A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593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861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6862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EB217B5-3A8C-3D45-8E7D-C4B3E4D5B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394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3E544-B262-5C4B-9F58-B31773E472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040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00251-FD5E-7B42-821C-3B36E86FBF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9487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D9C32-68C5-6F46-8129-E1F5A3D03D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3066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7AF9A-4B84-C648-BCC6-8017A9AC4F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7883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D7F77-64D5-214A-B814-8E1AA362F3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114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549D1-6ACA-1E42-B4E5-6CBF6E73E5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4888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DC4CD-13AF-B040-BA61-95B038662B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29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B75099-E7A9-D247-A6AD-2E6F36634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8205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EDA98-E021-7A4D-8D40-CD89AD3FB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5144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7192E-A9E0-BD45-AB11-5D97C510FD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246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110DA-C803-5740-9F16-F8DE74FD43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7212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2534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8B339-0F84-604D-8094-9D62CF9DD6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364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99546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12529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04062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27018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204923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69543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10997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230717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07570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8994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51C9D-8356-1D4B-B0B7-846BC47E28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517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16387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388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389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390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391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392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393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394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395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396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397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398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399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00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01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02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03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04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05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06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07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08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09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10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11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12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13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14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15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16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17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18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19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20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16421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422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423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424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425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cs typeface="+mn-cs"/>
              </a:defRPr>
            </a:lvl1pPr>
          </a:lstStyle>
          <a:p>
            <a:pPr>
              <a:defRPr/>
            </a:pPr>
            <a:fld id="{0A1F0718-663F-754B-BBD6-9D4AEF0FE6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3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53" cy="4312"/>
          </a:xfrm>
        </p:grpSpPr>
        <p:sp>
          <p:nvSpPr>
            <p:cNvPr id="23142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3078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231429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8" cy="3851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31430" name="Freeform 6"/>
              <p:cNvSpPr>
                <a:spLocks/>
              </p:cNvSpPr>
              <p:nvPr/>
            </p:nvSpPr>
            <p:spPr bwMode="auto">
              <a:xfrm>
                <a:off x="3002" y="377"/>
                <a:ext cx="1411" cy="3441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31431" name="Freeform 7"/>
              <p:cNvSpPr>
                <a:spLocks/>
              </p:cNvSpPr>
              <p:nvPr/>
            </p:nvSpPr>
            <p:spPr bwMode="auto">
              <a:xfrm>
                <a:off x="521" y="3416"/>
                <a:ext cx="1966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31432" name="Freeform 8"/>
              <p:cNvSpPr>
                <a:spLocks/>
              </p:cNvSpPr>
              <p:nvPr/>
            </p:nvSpPr>
            <p:spPr bwMode="auto">
              <a:xfrm>
                <a:off x="4384" y="398"/>
                <a:ext cx="1043" cy="1765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31433" name="Freeform 9"/>
              <p:cNvSpPr>
                <a:spLocks/>
              </p:cNvSpPr>
              <p:nvPr/>
            </p:nvSpPr>
            <p:spPr bwMode="auto">
              <a:xfrm>
                <a:off x="501" y="1226"/>
                <a:ext cx="4883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31434" name="Freeform 10"/>
              <p:cNvSpPr>
                <a:spLocks/>
              </p:cNvSpPr>
              <p:nvPr/>
            </p:nvSpPr>
            <p:spPr bwMode="auto">
              <a:xfrm>
                <a:off x="417" y="549"/>
                <a:ext cx="4994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31435" name="Freeform 11"/>
              <p:cNvSpPr>
                <a:spLocks/>
              </p:cNvSpPr>
              <p:nvPr/>
            </p:nvSpPr>
            <p:spPr bwMode="auto">
              <a:xfrm>
                <a:off x="528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31436" name="Freeform 12"/>
              <p:cNvSpPr>
                <a:spLocks/>
              </p:cNvSpPr>
              <p:nvPr/>
            </p:nvSpPr>
            <p:spPr bwMode="auto">
              <a:xfrm>
                <a:off x="501" y="377"/>
                <a:ext cx="1137" cy="2541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31437" name="Freeform 13"/>
              <p:cNvSpPr>
                <a:spLocks/>
              </p:cNvSpPr>
              <p:nvPr/>
            </p:nvSpPr>
            <p:spPr bwMode="auto">
              <a:xfrm>
                <a:off x="1327" y="1009"/>
                <a:ext cx="1979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31438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8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31439" name="Freeform 15"/>
              <p:cNvSpPr>
                <a:spLocks/>
              </p:cNvSpPr>
              <p:nvPr/>
            </p:nvSpPr>
            <p:spPr bwMode="auto">
              <a:xfrm>
                <a:off x="530" y="355"/>
                <a:ext cx="4813" cy="3463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31440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2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31441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90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31442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90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31443" name="Freeform 19"/>
              <p:cNvSpPr>
                <a:spLocks/>
              </p:cNvSpPr>
              <p:nvPr/>
            </p:nvSpPr>
            <p:spPr bwMode="auto">
              <a:xfrm>
                <a:off x="246" y="3977"/>
                <a:ext cx="5272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31444" name="Freeform 20"/>
              <p:cNvSpPr>
                <a:spLocks/>
              </p:cNvSpPr>
              <p:nvPr/>
            </p:nvSpPr>
            <p:spPr bwMode="auto">
              <a:xfrm>
                <a:off x="5410" y="319"/>
                <a:ext cx="80" cy="1874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31445" name="Freeform 21"/>
              <p:cNvSpPr>
                <a:spLocks/>
              </p:cNvSpPr>
              <p:nvPr/>
            </p:nvSpPr>
            <p:spPr bwMode="auto">
              <a:xfrm>
                <a:off x="931" y="3993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31446" name="Freeform 22"/>
              <p:cNvSpPr>
                <a:spLocks/>
              </p:cNvSpPr>
              <p:nvPr/>
            </p:nvSpPr>
            <p:spPr bwMode="auto">
              <a:xfrm>
                <a:off x="2773" y="3977"/>
                <a:ext cx="1723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31447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31448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31449" name="Freeform 25"/>
              <p:cNvSpPr>
                <a:spLocks/>
              </p:cNvSpPr>
              <p:nvPr/>
            </p:nvSpPr>
            <p:spPr bwMode="auto">
              <a:xfrm>
                <a:off x="260" y="436"/>
                <a:ext cx="93" cy="1700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31450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8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31451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grpSp>
          <p:nvGrpSpPr>
            <p:cNvPr id="3079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2314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31454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1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31455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3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</p:grpSp>
      <p:sp>
        <p:nvSpPr>
          <p:cNvPr id="231456" name="Text Box 32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  <a:cs typeface="+mn-cs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  <a:cs typeface="+mn-cs"/>
              </a:rPr>
              <a:t>2004</a:t>
            </a:r>
            <a:r>
              <a:rPr lang="en-US" sz="900" b="1">
                <a:solidFill>
                  <a:srgbClr val="FFFFFF"/>
                </a:solidFill>
                <a:latin typeface="Arial" charset="0"/>
                <a:cs typeface="+mn-cs"/>
              </a:rPr>
              <a:t> TBBMI</a:t>
            </a:r>
          </a:p>
        </p:txBody>
      </p:sp>
      <p:sp>
        <p:nvSpPr>
          <p:cNvPr id="231457" name="Rectangle 33"/>
          <p:cNvSpPr>
            <a:spLocks noChangeArrowheads="1"/>
          </p:cNvSpPr>
          <p:nvPr/>
        </p:nvSpPr>
        <p:spPr bwMode="auto">
          <a:xfrm>
            <a:off x="7559675" y="6508750"/>
            <a:ext cx="72707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8.0.03f.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ransition>
    <p:cut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7091" name="Rectangle 10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7092" name="Rectangle 10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7093" name="Rectangle 10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633797C-86A2-AF4F-8CE7-2069BEDF65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6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6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6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50A094D-3EC7-E44D-9664-4CEDA5AD62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164867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868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869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15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0 w 1722"/>
                <a:gd name="T1" fmla="*/ 65 h 66"/>
                <a:gd name="T2" fmla="*/ 1720 w 1722"/>
                <a:gd name="T3" fmla="*/ 59 h 66"/>
                <a:gd name="T4" fmla="*/ 0 w 1722"/>
                <a:gd name="T5" fmla="*/ 0 h 66"/>
                <a:gd name="T6" fmla="*/ 0 w 1722"/>
                <a:gd name="T7" fmla="*/ 47 h 66"/>
                <a:gd name="T8" fmla="*/ 1720 w 1722"/>
                <a:gd name="T9" fmla="*/ 65 h 66"/>
                <a:gd name="T10" fmla="*/ 1720 w 1722"/>
                <a:gd name="T11" fmla="*/ 65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71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15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4 w 975"/>
                <a:gd name="T1" fmla="*/ 48 h 101"/>
                <a:gd name="T2" fmla="*/ 97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4 w 975"/>
                <a:gd name="T9" fmla="*/ 48 h 101"/>
                <a:gd name="T10" fmla="*/ 97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9 w 2141"/>
                <a:gd name="T7" fmla="*/ 0 h 198"/>
                <a:gd name="T8" fmla="*/ 213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74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16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9 w 2517"/>
                <a:gd name="T1" fmla="*/ 276 h 276"/>
                <a:gd name="T2" fmla="*/ 2514 w 2517"/>
                <a:gd name="T3" fmla="*/ 204 h 276"/>
                <a:gd name="T4" fmla="*/ 2257 w 2517"/>
                <a:gd name="T5" fmla="*/ 0 h 276"/>
                <a:gd name="T6" fmla="*/ 0 w 2517"/>
                <a:gd name="T7" fmla="*/ 276 h 276"/>
                <a:gd name="T8" fmla="*/ 2179 w 2517"/>
                <a:gd name="T9" fmla="*/ 276 h 276"/>
                <a:gd name="T10" fmla="*/ 217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76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16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8 w 729"/>
                <a:gd name="T7" fmla="*/ 240 h 240"/>
                <a:gd name="T8" fmla="*/ 72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78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16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8 w 729"/>
                <a:gd name="T1" fmla="*/ 318 h 318"/>
                <a:gd name="T2" fmla="*/ 72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8 w 729"/>
                <a:gd name="T9" fmla="*/ 318 h 318"/>
                <a:gd name="T10" fmla="*/ 72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80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881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882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16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84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17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86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887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888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17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90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891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17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93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17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95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896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897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898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899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900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901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902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618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164904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64905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</p:grpSp>
      <p:sp>
        <p:nvSpPr>
          <p:cNvPr id="16490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490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4908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4909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4910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fld id="{A3E9ADAB-710E-494B-9D15-87BB86A51D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4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15053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8201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150533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34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35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36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37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38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39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40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41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42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43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44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45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46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47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48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49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50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51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52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53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54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55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56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57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58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59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60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61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</p:grpSp>
      <p:sp>
        <p:nvSpPr>
          <p:cNvPr id="150562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0563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64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65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A2C9425-F7D9-CF4C-A37F-EECEFBD3A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0566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5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0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70C3883-C4BE-B44B-864F-E348882F1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244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248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759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759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759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254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59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759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0250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759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759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9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6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06084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7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6.jpeg"/><Relationship Id="rId5" Type="http://schemas.openxmlformats.org/officeDocument/2006/relationships/image" Target="../media/image25.emf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jpeg"/><Relationship Id="rId3" Type="http://schemas.openxmlformats.org/officeDocument/2006/relationships/tags" Target="../tags/tag5.xml"/><Relationship Id="rId7" Type="http://schemas.openxmlformats.org/officeDocument/2006/relationships/image" Target="../media/image29.png"/><Relationship Id="rId12" Type="http://schemas.openxmlformats.org/officeDocument/2006/relationships/image" Target="../media/image33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32.jpe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31.jpeg"/><Relationship Id="rId4" Type="http://schemas.openxmlformats.org/officeDocument/2006/relationships/tags" Target="../tags/tag6.xml"/><Relationship Id="rId9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5" Type="http://schemas.openxmlformats.org/officeDocument/2006/relationships/image" Target="../media/image27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8.xml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9.xml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0.xml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1.xml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2.xml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3.xml"/><Relationship Id="rId4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4.xml"/><Relationship Id="rId4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5.xml"/><Relationship Id="rId4" Type="http://schemas.openxmlformats.org/officeDocument/2006/relationships/image" Target="../media/image2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6.xml"/><Relationship Id="rId4" Type="http://schemas.openxmlformats.org/officeDocument/2006/relationships/image" Target="../media/image2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7.xml"/><Relationship Id="rId4" Type="http://schemas.openxmlformats.org/officeDocument/2006/relationships/image" Target="../media/image2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9.xml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0.xml"/><Relationship Id="rId4" Type="http://schemas.openxmlformats.org/officeDocument/2006/relationships/image" Target="../media/image2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2.xml"/><Relationship Id="rId4" Type="http://schemas.openxmlformats.org/officeDocument/2006/relationships/image" Target="../media/image2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3.xml"/><Relationship Id="rId4" Type="http://schemas.openxmlformats.org/officeDocument/2006/relationships/image" Target="../media/image2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4.xml"/><Relationship Id="rId4" Type="http://schemas.openxmlformats.org/officeDocument/2006/relationships/image" Target="../media/image2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5.xml"/><Relationship Id="rId4" Type="http://schemas.openxmlformats.org/officeDocument/2006/relationships/image" Target="../media/image2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6.xml"/><Relationship Id="rId4" Type="http://schemas.openxmlformats.org/officeDocument/2006/relationships/image" Target="../media/image2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8.xml"/><Relationship Id="rId4" Type="http://schemas.openxmlformats.org/officeDocument/2006/relationships/image" Target="../media/image2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9.xml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0.xml"/><Relationship Id="rId4" Type="http://schemas.openxmlformats.org/officeDocument/2006/relationships/image" Target="../media/image2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1.xml"/><Relationship Id="rId4" Type="http://schemas.openxmlformats.org/officeDocument/2006/relationships/image" Target="../media/image2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324600" y="1143000"/>
            <a:ext cx="2819400" cy="3352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Northern Israel:</a:t>
            </a:r>
            <a:b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• Caesarea</a:t>
            </a:r>
            <a:b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• Galilee</a:t>
            </a:r>
            <a:b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• Decapolis</a:t>
            </a:r>
          </a:p>
        </p:txBody>
      </p:sp>
      <p:pic>
        <p:nvPicPr>
          <p:cNvPr id="13314" name="Picture 3" descr="19 NT Politic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1438"/>
            <a:ext cx="6292850" cy="700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0" name="Text Box 4"/>
          <p:cNvSpPr txBox="1">
            <a:spLocks noChangeArrowheads="1"/>
          </p:cNvSpPr>
          <p:nvPr/>
        </p:nvSpPr>
        <p:spPr bwMode="auto">
          <a:xfrm>
            <a:off x="8494713" y="73025"/>
            <a:ext cx="5270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Arial"/>
                <a:cs typeface="Arial"/>
              </a:rPr>
              <a:t>85</a:t>
            </a:r>
          </a:p>
        </p:txBody>
      </p:sp>
      <p:sp>
        <p:nvSpPr>
          <p:cNvPr id="152581" name="Line 5"/>
          <p:cNvSpPr>
            <a:spLocks noChangeShapeType="1"/>
          </p:cNvSpPr>
          <p:nvPr/>
        </p:nvSpPr>
        <p:spPr bwMode="auto">
          <a:xfrm flipH="1">
            <a:off x="1676400" y="2819400"/>
            <a:ext cx="47244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/>
              <a:cs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CE09B2-6841-368C-BBDF-13D2AAB84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5034"/>
            <a:ext cx="9144000" cy="468339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Dr. Rick Griffith •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Jordan Evangelical Theological Seminary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• BibleStudyDownloads.org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52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Slide3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1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Night shift is normal for fishermen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Slide2"/>
          <p:cNvPicPr>
            <a:picLocks noChangeAspect="1" noChangeArrowheads="1"/>
          </p:cNvPicPr>
          <p:nvPr/>
        </p:nvPicPr>
        <p:blipFill>
          <a:blip r:embed="rId3">
            <a:lum bright="-12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6934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2209800" cy="243840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St. Peter's Fish</a:t>
            </a:r>
          </a:p>
        </p:txBody>
      </p:sp>
      <p:sp>
        <p:nvSpPr>
          <p:cNvPr id="189444" name="Rectangle 4"/>
          <p:cNvSpPr>
            <a:spLocks noChangeArrowheads="1"/>
          </p:cNvSpPr>
          <p:nvPr/>
        </p:nvSpPr>
        <p:spPr bwMode="auto">
          <a:xfrm>
            <a:off x="0" y="3200400"/>
            <a:ext cx="2209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(fresh water bass)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9960629"/>
              </p:ext>
            </p:extLst>
          </p:nvPr>
        </p:nvGraphicFramePr>
        <p:xfrm>
          <a:off x="-12876" y="-99392"/>
          <a:ext cx="9156876" cy="6994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9" r:id="rId3" imgW="6450794" imgH="4990476" progId="CorelPhotoPaint.Image.9">
                  <p:embed/>
                </p:oleObj>
              </mc:Choice>
              <mc:Fallback>
                <p:oleObj name="CorelPhotoPaint.Image.9" r:id="rId3" imgW="6450794" imgH="4990476" progId="CorelPhotoPaint.Image.9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833" t="8617" r="12778" b="9692"/>
                      <a:stretch>
                        <a:fillRect/>
                      </a:stretch>
                    </p:blipFill>
                    <p:spPr bwMode="auto">
                      <a:xfrm>
                        <a:off x="-12876" y="-99392"/>
                        <a:ext cx="9156876" cy="69943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BB505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0467" name="Text Box 3"/>
          <p:cNvSpPr txBox="1">
            <a:spLocks noChangeArrowheads="1"/>
          </p:cNvSpPr>
          <p:nvPr/>
        </p:nvSpPr>
        <p:spPr bwMode="auto">
          <a:xfrm>
            <a:off x="8494713" y="73025"/>
            <a:ext cx="57308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cs typeface="+mn-cs"/>
              </a:rPr>
              <a:t>87</a:t>
            </a:r>
          </a:p>
        </p:txBody>
      </p:sp>
      <p:sp>
        <p:nvSpPr>
          <p:cNvPr id="19046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3296"/>
            <a:ext cx="4648200" cy="838200"/>
          </a:xfrm>
          <a:solidFill>
            <a:schemeClr val="tx1"/>
          </a:solidFill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View of the Lake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8212A24F-1574-4FF2-7D0B-21BDA7EB5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912" y="4149080"/>
            <a:ext cx="2475586" cy="61459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Tiberias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3AC2B8A-BCA6-9BF8-22E9-D7A30AA73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627" y="461500"/>
            <a:ext cx="2475586" cy="61459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Capernaum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A18A8D9-7113-2041-C1CB-53BD73737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1599" y="3841782"/>
            <a:ext cx="1562401" cy="61459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Hippus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>
                <a:cs typeface="+mj-cs"/>
              </a:rPr>
              <a:t>Peter was a Jewish businessman from Capernaum</a:t>
            </a:r>
          </a:p>
        </p:txBody>
      </p:sp>
      <p:pic>
        <p:nvPicPr>
          <p:cNvPr id="37890" name="Picture 4" descr="Capernaum00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65238"/>
            <a:ext cx="9144000" cy="559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5" descr="Capernaum000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7313" y="1249363"/>
            <a:ext cx="5399087" cy="559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AutoShape 6"/>
          <p:cNvSpPr>
            <a:spLocks noChangeArrowheads="1"/>
          </p:cNvSpPr>
          <p:nvPr/>
        </p:nvSpPr>
        <p:spPr bwMode="auto">
          <a:xfrm>
            <a:off x="2895600" y="914400"/>
            <a:ext cx="5105400" cy="914400"/>
          </a:xfrm>
          <a:prstGeom prst="cloudCallout">
            <a:avLst>
              <a:gd name="adj1" fmla="val -64708"/>
              <a:gd name="adj2" fmla="val 8628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b="1">
                <a:solidFill>
                  <a:schemeClr val="bg2"/>
                </a:solidFill>
                <a:cs typeface="+mn-cs"/>
              </a:rPr>
              <a:t>Peter</a:t>
            </a:r>
            <a:r>
              <a:rPr lang="ja-JP" altLang="en-US" b="1">
                <a:solidFill>
                  <a:schemeClr val="bg2"/>
                </a:solidFill>
                <a:latin typeface="Arial"/>
                <a:cs typeface="+mn-cs"/>
              </a:rPr>
              <a:t>’</a:t>
            </a:r>
            <a:r>
              <a:rPr lang="en-US" b="1">
                <a:solidFill>
                  <a:schemeClr val="bg2"/>
                </a:solidFill>
                <a:cs typeface="+mn-cs"/>
              </a:rPr>
              <a:t>s Synagogue</a:t>
            </a:r>
          </a:p>
        </p:txBody>
      </p:sp>
      <p:sp>
        <p:nvSpPr>
          <p:cNvPr id="21511" name="AutoShape 7"/>
          <p:cNvSpPr>
            <a:spLocks noChangeArrowheads="1"/>
          </p:cNvSpPr>
          <p:nvPr/>
        </p:nvSpPr>
        <p:spPr bwMode="auto">
          <a:xfrm>
            <a:off x="5029200" y="1905000"/>
            <a:ext cx="4114800" cy="838200"/>
          </a:xfrm>
          <a:prstGeom prst="cloudCallout">
            <a:avLst>
              <a:gd name="adj1" fmla="val -69097"/>
              <a:gd name="adj2" fmla="val 8617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b="1">
                <a:solidFill>
                  <a:schemeClr val="bg2"/>
                </a:solidFill>
                <a:cs typeface="+mn-cs"/>
              </a:rPr>
              <a:t>Peter</a:t>
            </a:r>
            <a:r>
              <a:rPr lang="ja-JP" altLang="en-US" b="1">
                <a:solidFill>
                  <a:schemeClr val="bg2"/>
                </a:solidFill>
                <a:latin typeface="Arial"/>
                <a:cs typeface="+mn-cs"/>
              </a:rPr>
              <a:t>’</a:t>
            </a:r>
            <a:r>
              <a:rPr lang="en-US" b="1">
                <a:solidFill>
                  <a:schemeClr val="bg2"/>
                </a:solidFill>
                <a:cs typeface="+mn-cs"/>
              </a:rPr>
              <a:t>s House</a:t>
            </a:r>
          </a:p>
        </p:txBody>
      </p:sp>
      <p:pic>
        <p:nvPicPr>
          <p:cNvPr id="21513" name="Picture 9" descr="Capernaum Today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3811588"/>
            <a:ext cx="548640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apernaum Today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1709738" cy="596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AutoShape 8"/>
          <p:cNvSpPr>
            <a:spLocks noChangeArrowheads="1"/>
          </p:cNvSpPr>
          <p:nvPr/>
        </p:nvSpPr>
        <p:spPr bwMode="auto">
          <a:xfrm>
            <a:off x="5257800" y="3048000"/>
            <a:ext cx="4114800" cy="838200"/>
          </a:xfrm>
          <a:prstGeom prst="cloudCallout">
            <a:avLst>
              <a:gd name="adj1" fmla="val -60648"/>
              <a:gd name="adj2" fmla="val 8636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b="1">
                <a:solidFill>
                  <a:schemeClr val="bg2"/>
                </a:solidFill>
                <a:cs typeface="+mn-cs"/>
              </a:rPr>
              <a:t>Peter</a:t>
            </a:r>
            <a:r>
              <a:rPr lang="ja-JP" altLang="en-US" b="1">
                <a:solidFill>
                  <a:schemeClr val="bg2"/>
                </a:solidFill>
                <a:latin typeface="Arial"/>
                <a:cs typeface="+mn-cs"/>
              </a:rPr>
              <a:t>’</a:t>
            </a:r>
            <a:r>
              <a:rPr lang="en-US" b="1">
                <a:solidFill>
                  <a:schemeClr val="bg2"/>
                </a:solidFill>
                <a:cs typeface="+mn-cs"/>
              </a:rPr>
              <a:t>s Business</a:t>
            </a: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8494713" y="73025"/>
            <a:ext cx="573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cs typeface="+mn-cs"/>
              </a:rPr>
              <a:t>93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21510" grpId="0" animBg="1"/>
      <p:bldP spid="21511" grpId="0" animBg="1"/>
      <p:bldP spid="215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5" descr="Peter's Hous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1774825"/>
            <a:ext cx="6324600" cy="501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5157788" y="2667000"/>
            <a:ext cx="3757612" cy="1196975"/>
          </a:xfrm>
          <a:prstGeom prst="downArrowCallout">
            <a:avLst>
              <a:gd name="adj1" fmla="val 78481"/>
              <a:gd name="adj2" fmla="val 78481"/>
              <a:gd name="adj3" fmla="val 16667"/>
              <a:gd name="adj4" fmla="val 6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pic>
        <p:nvPicPr>
          <p:cNvPr id="39939" name="Picture 4" descr="Peter's Hous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4419600" cy="31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343400" y="735013"/>
            <a:ext cx="4800600" cy="865187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>
                <a:cs typeface="+mj-cs"/>
              </a:rPr>
              <a:t>Capernaum Today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3200400"/>
            <a:ext cx="2895600" cy="838200"/>
          </a:xfrm>
          <a:solidFill>
            <a:srgbClr val="FF0000"/>
          </a:solidFill>
        </p:spPr>
        <p:txBody>
          <a:bodyPr/>
          <a:lstStyle/>
          <a:p>
            <a:pPr eaLnBrk="1" hangingPunct="1">
              <a:defRPr/>
            </a:pPr>
            <a:r>
              <a:rPr lang="en-US">
                <a:cs typeface="+mn-cs"/>
              </a:rPr>
              <a:t>Synagogue</a:t>
            </a: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5386388" y="2743200"/>
            <a:ext cx="3757612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charset="0"/>
              <a:buChar char="n"/>
              <a:defRPr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Peter</a:t>
            </a:r>
            <a:r>
              <a:rPr lang="ja-JP" alt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’</a:t>
            </a: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 House</a:t>
            </a:r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 rot="2468651">
            <a:off x="4191000" y="3641725"/>
            <a:ext cx="966788" cy="628650"/>
          </a:xfrm>
          <a:prstGeom prst="notchedRightArrow">
            <a:avLst>
              <a:gd name="adj1" fmla="val 50000"/>
              <a:gd name="adj2" fmla="val 3844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8001000" y="73025"/>
            <a:ext cx="109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cs typeface="+mn-cs"/>
              </a:rPr>
              <a:t>91-93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Sea of Galile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114300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Tiberias on the Sea of Galilee</a:t>
            </a:r>
          </a:p>
        </p:txBody>
      </p:sp>
      <p:sp>
        <p:nvSpPr>
          <p:cNvPr id="27652" name="Line 4"/>
          <p:cNvSpPr>
            <a:spLocks noChangeShapeType="1"/>
          </p:cNvSpPr>
          <p:nvPr/>
        </p:nvSpPr>
        <p:spPr bwMode="auto">
          <a:xfrm>
            <a:off x="2209800" y="1143000"/>
            <a:ext cx="1752600" cy="1524000"/>
          </a:xfrm>
          <a:prstGeom prst="line">
            <a:avLst/>
          </a:prstGeom>
          <a:noFill/>
          <a:ln w="76200">
            <a:solidFill>
              <a:schemeClr val="bg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8494713" y="73025"/>
            <a:ext cx="573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2"/>
                </a:solidFill>
                <a:cs typeface="+mn-cs"/>
              </a:rPr>
              <a:t>88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Down the Coast . . . Tiberias!</a:t>
            </a:r>
          </a:p>
        </p:txBody>
      </p:sp>
      <p:grpSp>
        <p:nvGrpSpPr>
          <p:cNvPr id="25609" name="Group 9"/>
          <p:cNvGrpSpPr>
            <a:grpSpLocks/>
          </p:cNvGrpSpPr>
          <p:nvPr/>
        </p:nvGrpSpPr>
        <p:grpSpPr bwMode="auto">
          <a:xfrm>
            <a:off x="0" y="1790700"/>
            <a:ext cx="9144000" cy="5075238"/>
            <a:chOff x="0" y="1128"/>
            <a:chExt cx="5760" cy="3197"/>
          </a:xfrm>
        </p:grpSpPr>
        <p:pic>
          <p:nvPicPr>
            <p:cNvPr id="44037" name="Picture 4" descr="Tiberius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37"/>
              <a:ext cx="5760" cy="3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38" name="Picture 5" descr="Tiberius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1128"/>
              <a:ext cx="3840" cy="3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514600"/>
            <a:ext cx="71628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cs typeface="+mn-cs"/>
              </a:rPr>
              <a:t>The Gentile city </a:t>
            </a:r>
            <a:r>
              <a:rPr lang="en-US" i="1">
                <a:cs typeface="+mn-cs"/>
              </a:rPr>
              <a:t>par excellance</a:t>
            </a:r>
            <a:endParaRPr lang="en-US">
              <a:cs typeface="+mn-cs"/>
            </a:endParaRPr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3048000" y="1295400"/>
            <a:ext cx="0" cy="5562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ChangeArrowheads="1"/>
          </p:cNvSpPr>
          <p:nvPr/>
        </p:nvSpPr>
        <p:spPr bwMode="auto">
          <a:xfrm>
            <a:off x="7172325" y="5541963"/>
            <a:ext cx="1176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2451" name="Rectangle 3"/>
          <p:cNvSpPr>
            <a:spLocks noChangeArrowheads="1"/>
          </p:cNvSpPr>
          <p:nvPr/>
        </p:nvSpPr>
        <p:spPr bwMode="auto">
          <a:xfrm>
            <a:off x="7534275" y="6084888"/>
            <a:ext cx="13890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2452" name="Text Box 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600" b="1">
              <a:latin typeface="Comic Sans MS" charset="0"/>
              <a:cs typeface="+mn-cs"/>
            </a:endParaRPr>
          </a:p>
        </p:txBody>
      </p:sp>
      <p:sp>
        <p:nvSpPr>
          <p:cNvPr id="232453" name="Text Box 5"/>
          <p:cNvSpPr txBox="1">
            <a:spLocks noChangeArrowheads="1"/>
          </p:cNvSpPr>
          <p:nvPr/>
        </p:nvSpPr>
        <p:spPr bwMode="auto">
          <a:xfrm>
            <a:off x="177641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latin typeface="Comic Sans MS" charset="0"/>
                <a:cs typeface="+mn-cs"/>
              </a:rPr>
              <a:t>Matt. 4:11-16</a:t>
            </a:r>
          </a:p>
        </p:txBody>
      </p:sp>
      <p:sp>
        <p:nvSpPr>
          <p:cNvPr id="232454" name="Text Box 6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232455" name="Rectangle 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04</a:t>
            </a:r>
          </a:p>
        </p:txBody>
      </p:sp>
      <p:sp>
        <p:nvSpPr>
          <p:cNvPr id="232456" name="Text Box 8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b="1">
                <a:latin typeface="Arial" charset="0"/>
                <a:cs typeface="+mn-cs"/>
              </a:rPr>
              <a:t>Handbook pg. 39-41</a:t>
            </a:r>
          </a:p>
        </p:txBody>
      </p:sp>
      <p:sp>
        <p:nvSpPr>
          <p:cNvPr id="232457" name="Text Box 9"/>
          <p:cNvSpPr txBox="1">
            <a:spLocks noChangeArrowheads="1"/>
          </p:cNvSpPr>
          <p:nvPr/>
        </p:nvSpPr>
        <p:spPr bwMode="auto">
          <a:xfrm>
            <a:off x="8662988" y="64166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1800" b="1">
              <a:solidFill>
                <a:srgbClr val="FFFFFF"/>
              </a:solidFill>
              <a:latin typeface="Comic Sans MS" charset="0"/>
              <a:cs typeface="+mn-cs"/>
            </a:endParaRPr>
          </a:p>
        </p:txBody>
      </p:sp>
      <p:grpSp>
        <p:nvGrpSpPr>
          <p:cNvPr id="232460" name="Group 12"/>
          <p:cNvGrpSpPr>
            <a:grpSpLocks/>
          </p:cNvGrpSpPr>
          <p:nvPr/>
        </p:nvGrpSpPr>
        <p:grpSpPr bwMode="auto">
          <a:xfrm>
            <a:off x="3962400" y="533400"/>
            <a:ext cx="4419600" cy="2849563"/>
            <a:chOff x="3265" y="2756"/>
            <a:chExt cx="2203" cy="1363"/>
          </a:xfrm>
        </p:grpSpPr>
        <p:pic>
          <p:nvPicPr>
            <p:cNvPr id="232461" name="Picture 13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7456"/>
            <a:stretch>
              <a:fillRect/>
            </a:stretch>
          </p:blipFill>
          <p:spPr bwMode="auto">
            <a:xfrm>
              <a:off x="3265" y="2756"/>
              <a:ext cx="2203" cy="1363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32462" name="Text Box 14"/>
            <p:cNvSpPr txBox="1">
              <a:spLocks noChangeArrowheads="1"/>
            </p:cNvSpPr>
            <p:nvPr/>
          </p:nvSpPr>
          <p:spPr bwMode="auto">
            <a:xfrm>
              <a:off x="3682" y="3898"/>
              <a:ext cx="1778" cy="1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US" sz="1400" b="1">
                  <a:solidFill>
                    <a:srgbClr val="FFFF00"/>
                  </a:solidFill>
                  <a:latin typeface="Comic Sans MS" charset="0"/>
                  <a:cs typeface="+mn-cs"/>
                </a:rPr>
                <a:t>Hillside Near Capernaum</a:t>
              </a:r>
            </a:p>
          </p:txBody>
        </p:sp>
      </p:grpSp>
      <p:grpSp>
        <p:nvGrpSpPr>
          <p:cNvPr id="232463" name="Group 15"/>
          <p:cNvGrpSpPr>
            <a:grpSpLocks/>
          </p:cNvGrpSpPr>
          <p:nvPr/>
        </p:nvGrpSpPr>
        <p:grpSpPr bwMode="auto">
          <a:xfrm>
            <a:off x="1066800" y="685800"/>
            <a:ext cx="3200400" cy="2286000"/>
            <a:chOff x="1570" y="428"/>
            <a:chExt cx="1839" cy="1228"/>
          </a:xfrm>
        </p:grpSpPr>
        <p:pic>
          <p:nvPicPr>
            <p:cNvPr id="232464" name="Picture 16" descr="Shepherd with flock, 43-30tb sr"/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0" y="428"/>
              <a:ext cx="1839" cy="1228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 r:embed="rId7"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32465" name="Text Box 17"/>
            <p:cNvSpPr txBox="1">
              <a:spLocks noChangeArrowheads="1"/>
            </p:cNvSpPr>
            <p:nvPr/>
          </p:nvSpPr>
          <p:spPr bwMode="auto">
            <a:xfrm>
              <a:off x="1624" y="1437"/>
              <a:ext cx="1778" cy="1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US" sz="1400" b="1">
                  <a:solidFill>
                    <a:srgbClr val="FFFF00"/>
                  </a:solidFill>
                  <a:latin typeface="Comic Sans MS" charset="0"/>
                  <a:cs typeface="+mn-cs"/>
                </a:rPr>
                <a:t>Shepherds Near Bethlehem</a:t>
              </a:r>
            </a:p>
          </p:txBody>
        </p:sp>
      </p:grpSp>
      <p:grpSp>
        <p:nvGrpSpPr>
          <p:cNvPr id="232466" name="Group 18"/>
          <p:cNvGrpSpPr>
            <a:grpSpLocks/>
          </p:cNvGrpSpPr>
          <p:nvPr/>
        </p:nvGrpSpPr>
        <p:grpSpPr bwMode="auto">
          <a:xfrm>
            <a:off x="685800" y="3200400"/>
            <a:ext cx="3124200" cy="2079625"/>
            <a:chOff x="855" y="2343"/>
            <a:chExt cx="2039" cy="1452"/>
          </a:xfrm>
        </p:grpSpPr>
        <p:pic>
          <p:nvPicPr>
            <p:cNvPr id="232467" name="Picture 19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" y="2343"/>
              <a:ext cx="2039" cy="1452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rgbClr val="0A0A0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2468" name="Text Box 20"/>
            <p:cNvSpPr txBox="1">
              <a:spLocks noChangeArrowheads="1"/>
            </p:cNvSpPr>
            <p:nvPr/>
          </p:nvSpPr>
          <p:spPr bwMode="auto">
            <a:xfrm>
              <a:off x="1100" y="3577"/>
              <a:ext cx="1778" cy="21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US" sz="1400" b="1">
                  <a:solidFill>
                    <a:srgbClr val="FFFF00"/>
                  </a:solidFill>
                  <a:latin typeface="Comic Sans MS" charset="0"/>
                  <a:cs typeface="+mn-cs"/>
                </a:rPr>
                <a:t>Upper Jordan River</a:t>
              </a:r>
            </a:p>
          </p:txBody>
        </p:sp>
      </p:grpSp>
      <p:grpSp>
        <p:nvGrpSpPr>
          <p:cNvPr id="46092" name="Group 21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32470" name="AutoShape 22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32471" name="Rectangle 23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32472" name="Line 24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32473" name="Line 25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32474" name="Line 26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32475" name="Line 27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32476" name="Line 28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32477" name="Rectangle 29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32478" name="Rectangle 30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32479" name="Line 31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32480" name="Line 32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32481" name="Rectangle 33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32482" name="Rectangle 34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32483" name="Rectangle 35"/>
            <p:cNvSpPr>
              <a:spLocks noChangeArrowheads="1"/>
            </p:cNvSpPr>
            <p:nvPr/>
          </p:nvSpPr>
          <p:spPr bwMode="auto">
            <a:xfrm>
              <a:off x="5184" y="2277"/>
              <a:ext cx="2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cs typeface="+mn-cs"/>
                </a:rPr>
                <a:t>Life</a:t>
              </a:r>
            </a:p>
          </p:txBody>
        </p:sp>
      </p:grpSp>
      <p:grpSp>
        <p:nvGrpSpPr>
          <p:cNvPr id="232484" name="Group 36"/>
          <p:cNvGrpSpPr>
            <a:grpSpLocks/>
          </p:cNvGrpSpPr>
          <p:nvPr/>
        </p:nvGrpSpPr>
        <p:grpSpPr bwMode="auto">
          <a:xfrm>
            <a:off x="4160838" y="3387725"/>
            <a:ext cx="3687762" cy="2087563"/>
            <a:chOff x="2118" y="1552"/>
            <a:chExt cx="2323" cy="1315"/>
          </a:xfrm>
        </p:grpSpPr>
        <p:grpSp>
          <p:nvGrpSpPr>
            <p:cNvPr id="46097" name="Group 37"/>
            <p:cNvGrpSpPr>
              <a:grpSpLocks/>
            </p:cNvGrpSpPr>
            <p:nvPr/>
          </p:nvGrpSpPr>
          <p:grpSpPr bwMode="auto">
            <a:xfrm>
              <a:off x="2118" y="1552"/>
              <a:ext cx="2323" cy="1315"/>
              <a:chOff x="2081" y="1388"/>
              <a:chExt cx="2323" cy="1315"/>
            </a:xfrm>
          </p:grpSpPr>
          <p:pic>
            <p:nvPicPr>
              <p:cNvPr id="232486" name="Picture 38" descr="Pools of Bethesda excavations from east, tb n051401 sr"/>
              <p:cNvPicPr preferRelativeResize="0"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1" y="1388"/>
                <a:ext cx="2323" cy="1315"/>
              </a:xfrm>
              <a:prstGeom prst="rect">
                <a:avLst/>
              </a:prstGeom>
              <a:noFill/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blipFill dpi="0" rotWithShape="0">
                      <a:blip r:embed="rId7"/>
                      <a:srcRect t="20398"/>
                      <a:stretch>
                        <a:fillRect/>
                      </a:stretch>
                    </a:blipFill>
                  </a14:hiddenFill>
                </a:ext>
              </a:extLst>
            </p:spPr>
          </p:pic>
          <p:sp>
            <p:nvSpPr>
              <p:cNvPr id="232487" name="Text Box 39"/>
              <p:cNvSpPr txBox="1">
                <a:spLocks noChangeArrowheads="1"/>
              </p:cNvSpPr>
              <p:nvPr/>
            </p:nvSpPr>
            <p:spPr bwMode="auto">
              <a:xfrm>
                <a:off x="2498" y="2429"/>
                <a:ext cx="1687" cy="25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000" b="1">
                  <a:solidFill>
                    <a:srgbClr val="FFFF00"/>
                  </a:solidFill>
                  <a:latin typeface="Comic Sans MS" charset="0"/>
                  <a:cs typeface="+mn-cs"/>
                </a:endParaRPr>
              </a:p>
            </p:txBody>
          </p:sp>
        </p:grpSp>
        <p:sp>
          <p:nvSpPr>
            <p:cNvPr id="232488" name="Text Box 40"/>
            <p:cNvSpPr txBox="1">
              <a:spLocks noChangeArrowheads="1"/>
            </p:cNvSpPr>
            <p:nvPr/>
          </p:nvSpPr>
          <p:spPr bwMode="auto">
            <a:xfrm>
              <a:off x="2651" y="2648"/>
              <a:ext cx="1778" cy="19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US" sz="1400" b="1">
                  <a:solidFill>
                    <a:srgbClr val="FFFF00"/>
                  </a:solidFill>
                  <a:latin typeface="Comic Sans MS" charset="0"/>
                  <a:cs typeface="+mn-cs"/>
                </a:rPr>
                <a:t>Pools of Bethesda</a:t>
              </a:r>
            </a:p>
          </p:txBody>
        </p:sp>
      </p:grpSp>
      <p:sp>
        <p:nvSpPr>
          <p:cNvPr id="232458" name="Text Box 10"/>
          <p:cNvSpPr txBox="1">
            <a:spLocks noChangeArrowheads="1"/>
          </p:cNvSpPr>
          <p:nvPr/>
        </p:nvSpPr>
        <p:spPr bwMode="auto">
          <a:xfrm>
            <a:off x="538163" y="5813425"/>
            <a:ext cx="8288337" cy="519113"/>
          </a:xfrm>
          <a:prstGeom prst="rect">
            <a:avLst/>
          </a:prstGeom>
          <a:noFill/>
          <a:ln>
            <a:noFill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rgbClr val="FFFF00"/>
                </a:solidFill>
                <a:latin typeface="Comic Sans MS" charset="0"/>
                <a:cs typeface="+mn-cs"/>
              </a:rPr>
              <a:t>Scenes the Savior saw with his own eyes.</a:t>
            </a:r>
          </a:p>
        </p:txBody>
      </p:sp>
      <p:sp>
        <p:nvSpPr>
          <p:cNvPr id="232459" name="Text Box 11"/>
          <p:cNvSpPr txBox="1">
            <a:spLocks noChangeArrowheads="1"/>
          </p:cNvSpPr>
          <p:nvPr/>
        </p:nvSpPr>
        <p:spPr bwMode="auto">
          <a:xfrm>
            <a:off x="533400" y="5410200"/>
            <a:ext cx="8288338" cy="519113"/>
          </a:xfrm>
          <a:prstGeom prst="rect">
            <a:avLst/>
          </a:prstGeom>
          <a:noFill/>
          <a:ln>
            <a:noFill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rgbClr val="FFFF00"/>
                </a:solidFill>
                <a:latin typeface="Comic Sans MS" charset="0"/>
                <a:cs typeface="+mn-cs"/>
              </a:rPr>
              <a:t>The backdrop of Our Lord</a:t>
            </a:r>
            <a:r>
              <a:rPr lang="ja-JP" altLang="en-US" sz="2800" b="1">
                <a:solidFill>
                  <a:srgbClr val="FFFF00"/>
                </a:solidFill>
                <a:latin typeface="Arial"/>
                <a:cs typeface="+mn-cs"/>
              </a:rPr>
              <a:t>’</a:t>
            </a:r>
            <a:r>
              <a:rPr lang="en-US" sz="2800" b="1">
                <a:solidFill>
                  <a:srgbClr val="FFFF00"/>
                </a:solidFill>
                <a:latin typeface="Comic Sans MS" charset="0"/>
                <a:cs typeface="+mn-cs"/>
              </a:rPr>
              <a:t>s daily life...</a:t>
            </a:r>
          </a:p>
        </p:txBody>
      </p:sp>
      <p:sp>
        <p:nvSpPr>
          <p:cNvPr id="232489" name="Rectangle 4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7772400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TBB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2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2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2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2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2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58" grpId="0" autoUpdateAnimBg="0"/>
      <p:bldP spid="232459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52928" dir="29019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34499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4500" name="Rectangle 4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4501" name="Text Box 5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234502" name="Text Box 6"/>
          <p:cNvSpPr txBox="1">
            <a:spLocks noChangeArrowheads="1"/>
          </p:cNvSpPr>
          <p:nvPr/>
        </p:nvSpPr>
        <p:spPr bwMode="auto">
          <a:xfrm>
            <a:off x="8572500" y="6469063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>
                <a:solidFill>
                  <a:srgbClr val="FFFFFF"/>
                </a:solidFill>
                <a:latin typeface="Comic Sans MS" charset="0"/>
                <a:cs typeface="+mn-cs"/>
              </a:rPr>
              <a:t>6</a:t>
            </a:r>
          </a:p>
        </p:txBody>
      </p:sp>
      <p:sp>
        <p:nvSpPr>
          <p:cNvPr id="234503" name="Rectangle 7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cs typeface="+mn-cs"/>
              </a:rPr>
              <a:t>7</a:t>
            </a:r>
          </a:p>
        </p:txBody>
      </p:sp>
      <p:sp>
        <p:nvSpPr>
          <p:cNvPr id="234504" name="Line 8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234505" name="Group 9"/>
          <p:cNvGrpSpPr>
            <a:grpSpLocks/>
          </p:cNvGrpSpPr>
          <p:nvPr/>
        </p:nvGrpSpPr>
        <p:grpSpPr bwMode="auto">
          <a:xfrm>
            <a:off x="2486025" y="2003425"/>
            <a:ext cx="2427288" cy="396875"/>
            <a:chOff x="1572" y="1262"/>
            <a:chExt cx="1529" cy="250"/>
          </a:xfrm>
        </p:grpSpPr>
        <p:sp>
          <p:nvSpPr>
            <p:cNvPr id="234506" name="Oval 10"/>
            <p:cNvSpPr>
              <a:spLocks noChangeArrowheads="1"/>
            </p:cNvSpPr>
            <p:nvPr/>
          </p:nvSpPr>
          <p:spPr bwMode="auto">
            <a:xfrm>
              <a:off x="2863" y="1347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FFFF00"/>
                </a:solidFill>
                <a:latin typeface="Comic Sans MS" charset="0"/>
                <a:cs typeface="+mn-cs"/>
              </a:endParaRPr>
            </a:p>
          </p:txBody>
        </p:sp>
        <p:sp>
          <p:nvSpPr>
            <p:cNvPr id="234507" name="Text Box 11"/>
            <p:cNvSpPr txBox="1">
              <a:spLocks noChangeArrowheads="1"/>
            </p:cNvSpPr>
            <p:nvPr/>
          </p:nvSpPr>
          <p:spPr bwMode="auto">
            <a:xfrm>
              <a:off x="1572" y="1262"/>
              <a:ext cx="152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b="1">
                  <a:latin typeface="Comic Sans MS" charset="0"/>
                  <a:cs typeface="+mn-cs"/>
                </a:rPr>
                <a:t>NAZARETH</a:t>
              </a:r>
            </a:p>
          </p:txBody>
        </p:sp>
      </p:grpSp>
      <p:grpSp>
        <p:nvGrpSpPr>
          <p:cNvPr id="234508" name="Group 12"/>
          <p:cNvGrpSpPr>
            <a:grpSpLocks/>
          </p:cNvGrpSpPr>
          <p:nvPr/>
        </p:nvGrpSpPr>
        <p:grpSpPr bwMode="auto">
          <a:xfrm>
            <a:off x="4367213" y="4132263"/>
            <a:ext cx="2427287" cy="396875"/>
            <a:chOff x="2751" y="2603"/>
            <a:chExt cx="1529" cy="250"/>
          </a:xfrm>
        </p:grpSpPr>
        <p:sp>
          <p:nvSpPr>
            <p:cNvPr id="234509" name="Oval 13"/>
            <p:cNvSpPr>
              <a:spLocks noChangeArrowheads="1"/>
            </p:cNvSpPr>
            <p:nvPr/>
          </p:nvSpPr>
          <p:spPr bwMode="auto">
            <a:xfrm>
              <a:off x="2846" y="2661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FFFF00"/>
                </a:solidFill>
                <a:latin typeface="Comic Sans MS" charset="0"/>
                <a:cs typeface="+mn-cs"/>
              </a:endParaRPr>
            </a:p>
          </p:txBody>
        </p:sp>
        <p:sp>
          <p:nvSpPr>
            <p:cNvPr id="234510" name="Text Box 14"/>
            <p:cNvSpPr txBox="1">
              <a:spLocks noChangeArrowheads="1"/>
            </p:cNvSpPr>
            <p:nvPr/>
          </p:nvSpPr>
          <p:spPr bwMode="auto">
            <a:xfrm>
              <a:off x="2751" y="2603"/>
              <a:ext cx="152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b="1">
                  <a:latin typeface="Comic Sans MS" charset="0"/>
                  <a:cs typeface="+mn-cs"/>
                </a:rPr>
                <a:t>JERUSALEM</a:t>
              </a:r>
            </a:p>
          </p:txBody>
        </p:sp>
      </p:grpSp>
      <p:grpSp>
        <p:nvGrpSpPr>
          <p:cNvPr id="234511" name="Group 15"/>
          <p:cNvGrpSpPr>
            <a:grpSpLocks/>
          </p:cNvGrpSpPr>
          <p:nvPr/>
        </p:nvGrpSpPr>
        <p:grpSpPr bwMode="auto">
          <a:xfrm>
            <a:off x="2127250" y="4383088"/>
            <a:ext cx="2427288" cy="396875"/>
            <a:chOff x="1346" y="2761"/>
            <a:chExt cx="1529" cy="250"/>
          </a:xfrm>
        </p:grpSpPr>
        <p:sp>
          <p:nvSpPr>
            <p:cNvPr id="234512" name="Oval 16"/>
            <p:cNvSpPr>
              <a:spLocks noChangeArrowheads="1"/>
            </p:cNvSpPr>
            <p:nvPr/>
          </p:nvSpPr>
          <p:spPr bwMode="auto">
            <a:xfrm>
              <a:off x="2657" y="2835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FFFF00"/>
                </a:solidFill>
                <a:latin typeface="Comic Sans MS" charset="0"/>
                <a:cs typeface="+mn-cs"/>
              </a:endParaRPr>
            </a:p>
          </p:txBody>
        </p:sp>
        <p:sp>
          <p:nvSpPr>
            <p:cNvPr id="234513" name="Text Box 17"/>
            <p:cNvSpPr txBox="1">
              <a:spLocks noChangeArrowheads="1"/>
            </p:cNvSpPr>
            <p:nvPr/>
          </p:nvSpPr>
          <p:spPr bwMode="auto">
            <a:xfrm>
              <a:off x="1346" y="2761"/>
              <a:ext cx="152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b="1">
                  <a:latin typeface="Comic Sans MS" charset="0"/>
                  <a:cs typeface="+mn-cs"/>
                </a:rPr>
                <a:t>BETHLEHEM</a:t>
              </a:r>
            </a:p>
          </p:txBody>
        </p:sp>
      </p:grpSp>
      <p:sp>
        <p:nvSpPr>
          <p:cNvPr id="234514" name="Freeform 18"/>
          <p:cNvSpPr>
            <a:spLocks/>
          </p:cNvSpPr>
          <p:nvPr/>
        </p:nvSpPr>
        <p:spPr bwMode="auto">
          <a:xfrm>
            <a:off x="4343400" y="1287463"/>
            <a:ext cx="1074738" cy="1519237"/>
          </a:xfrm>
          <a:custGeom>
            <a:avLst/>
            <a:gdLst>
              <a:gd name="T0" fmla="*/ 13 w 677"/>
              <a:gd name="T1" fmla="*/ 680 h 957"/>
              <a:gd name="T2" fmla="*/ 48 w 677"/>
              <a:gd name="T3" fmla="*/ 701 h 957"/>
              <a:gd name="T4" fmla="*/ 67 w 677"/>
              <a:gd name="T5" fmla="*/ 728 h 957"/>
              <a:gd name="T6" fmla="*/ 107 w 677"/>
              <a:gd name="T7" fmla="*/ 850 h 957"/>
              <a:gd name="T8" fmla="*/ 131 w 677"/>
              <a:gd name="T9" fmla="*/ 906 h 957"/>
              <a:gd name="T10" fmla="*/ 208 w 677"/>
              <a:gd name="T11" fmla="*/ 957 h 957"/>
              <a:gd name="T12" fmla="*/ 283 w 677"/>
              <a:gd name="T13" fmla="*/ 952 h 957"/>
              <a:gd name="T14" fmla="*/ 309 w 677"/>
              <a:gd name="T15" fmla="*/ 944 h 957"/>
              <a:gd name="T16" fmla="*/ 325 w 677"/>
              <a:gd name="T17" fmla="*/ 938 h 957"/>
              <a:gd name="T18" fmla="*/ 349 w 677"/>
              <a:gd name="T19" fmla="*/ 912 h 957"/>
              <a:gd name="T20" fmla="*/ 355 w 677"/>
              <a:gd name="T21" fmla="*/ 896 h 957"/>
              <a:gd name="T22" fmla="*/ 344 w 677"/>
              <a:gd name="T23" fmla="*/ 866 h 957"/>
              <a:gd name="T24" fmla="*/ 355 w 677"/>
              <a:gd name="T25" fmla="*/ 757 h 957"/>
              <a:gd name="T26" fmla="*/ 376 w 677"/>
              <a:gd name="T27" fmla="*/ 736 h 957"/>
              <a:gd name="T28" fmla="*/ 392 w 677"/>
              <a:gd name="T29" fmla="*/ 730 h 957"/>
              <a:gd name="T30" fmla="*/ 432 w 677"/>
              <a:gd name="T31" fmla="*/ 749 h 957"/>
              <a:gd name="T32" fmla="*/ 493 w 677"/>
              <a:gd name="T33" fmla="*/ 786 h 957"/>
              <a:gd name="T34" fmla="*/ 536 w 677"/>
              <a:gd name="T35" fmla="*/ 770 h 957"/>
              <a:gd name="T36" fmla="*/ 555 w 677"/>
              <a:gd name="T37" fmla="*/ 674 h 957"/>
              <a:gd name="T38" fmla="*/ 587 w 677"/>
              <a:gd name="T39" fmla="*/ 608 h 957"/>
              <a:gd name="T40" fmla="*/ 600 w 677"/>
              <a:gd name="T41" fmla="*/ 600 h 957"/>
              <a:gd name="T42" fmla="*/ 629 w 677"/>
              <a:gd name="T43" fmla="*/ 570 h 957"/>
              <a:gd name="T44" fmla="*/ 651 w 677"/>
              <a:gd name="T45" fmla="*/ 520 h 957"/>
              <a:gd name="T46" fmla="*/ 677 w 677"/>
              <a:gd name="T47" fmla="*/ 424 h 957"/>
              <a:gd name="T48" fmla="*/ 653 w 677"/>
              <a:gd name="T49" fmla="*/ 365 h 957"/>
              <a:gd name="T50" fmla="*/ 645 w 677"/>
              <a:gd name="T51" fmla="*/ 368 h 957"/>
              <a:gd name="T52" fmla="*/ 651 w 677"/>
              <a:gd name="T53" fmla="*/ 362 h 957"/>
              <a:gd name="T54" fmla="*/ 640 w 677"/>
              <a:gd name="T55" fmla="*/ 330 h 957"/>
              <a:gd name="T56" fmla="*/ 653 w 677"/>
              <a:gd name="T57" fmla="*/ 226 h 957"/>
              <a:gd name="T58" fmla="*/ 661 w 677"/>
              <a:gd name="T59" fmla="*/ 186 h 957"/>
              <a:gd name="T60" fmla="*/ 624 w 677"/>
              <a:gd name="T61" fmla="*/ 122 h 957"/>
              <a:gd name="T62" fmla="*/ 581 w 677"/>
              <a:gd name="T63" fmla="*/ 109 h 957"/>
              <a:gd name="T64" fmla="*/ 560 w 677"/>
              <a:gd name="T65" fmla="*/ 104 h 957"/>
              <a:gd name="T66" fmla="*/ 525 w 677"/>
              <a:gd name="T67" fmla="*/ 69 h 957"/>
              <a:gd name="T68" fmla="*/ 493 w 677"/>
              <a:gd name="T69" fmla="*/ 29 h 957"/>
              <a:gd name="T70" fmla="*/ 469 w 677"/>
              <a:gd name="T71" fmla="*/ 8 h 957"/>
              <a:gd name="T72" fmla="*/ 443 w 677"/>
              <a:gd name="T73" fmla="*/ 0 h 957"/>
              <a:gd name="T74" fmla="*/ 419 w 677"/>
              <a:gd name="T75" fmla="*/ 8 h 957"/>
              <a:gd name="T76" fmla="*/ 400 w 677"/>
              <a:gd name="T77" fmla="*/ 69 h 957"/>
              <a:gd name="T78" fmla="*/ 333 w 677"/>
              <a:gd name="T79" fmla="*/ 138 h 957"/>
              <a:gd name="T80" fmla="*/ 261 w 677"/>
              <a:gd name="T81" fmla="*/ 205 h 957"/>
              <a:gd name="T82" fmla="*/ 179 w 677"/>
              <a:gd name="T83" fmla="*/ 240 h 957"/>
              <a:gd name="T84" fmla="*/ 141 w 677"/>
              <a:gd name="T85" fmla="*/ 285 h 957"/>
              <a:gd name="T86" fmla="*/ 125 w 677"/>
              <a:gd name="T87" fmla="*/ 349 h 957"/>
              <a:gd name="T88" fmla="*/ 115 w 677"/>
              <a:gd name="T89" fmla="*/ 405 h 957"/>
              <a:gd name="T90" fmla="*/ 91 w 677"/>
              <a:gd name="T91" fmla="*/ 413 h 957"/>
              <a:gd name="T92" fmla="*/ 69 w 677"/>
              <a:gd name="T93" fmla="*/ 445 h 957"/>
              <a:gd name="T94" fmla="*/ 61 w 677"/>
              <a:gd name="T95" fmla="*/ 493 h 957"/>
              <a:gd name="T96" fmla="*/ 69 w 677"/>
              <a:gd name="T97" fmla="*/ 552 h 957"/>
              <a:gd name="T98" fmla="*/ 53 w 677"/>
              <a:gd name="T99" fmla="*/ 600 h 957"/>
              <a:gd name="T100" fmla="*/ 19 w 677"/>
              <a:gd name="T101" fmla="*/ 632 h 957"/>
              <a:gd name="T102" fmla="*/ 0 w 677"/>
              <a:gd name="T103" fmla="*/ 672 h 957"/>
              <a:gd name="T104" fmla="*/ 37 w 677"/>
              <a:gd name="T105" fmla="*/ 696 h 957"/>
              <a:gd name="T106" fmla="*/ 51 w 677"/>
              <a:gd name="T107" fmla="*/ 701 h 9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677" h="957">
                <a:moveTo>
                  <a:pt x="13" y="680"/>
                </a:moveTo>
                <a:cubicBezTo>
                  <a:pt x="28" y="683"/>
                  <a:pt x="34" y="692"/>
                  <a:pt x="48" y="701"/>
                </a:cubicBezTo>
                <a:cubicBezTo>
                  <a:pt x="53" y="710"/>
                  <a:pt x="59" y="720"/>
                  <a:pt x="67" y="728"/>
                </a:cubicBezTo>
                <a:cubicBezTo>
                  <a:pt x="75" y="769"/>
                  <a:pt x="96" y="808"/>
                  <a:pt x="107" y="850"/>
                </a:cubicBezTo>
                <a:cubicBezTo>
                  <a:pt x="111" y="869"/>
                  <a:pt x="115" y="892"/>
                  <a:pt x="131" y="906"/>
                </a:cubicBezTo>
                <a:cubicBezTo>
                  <a:pt x="138" y="937"/>
                  <a:pt x="181" y="947"/>
                  <a:pt x="208" y="957"/>
                </a:cubicBezTo>
                <a:cubicBezTo>
                  <a:pt x="232" y="954"/>
                  <a:pt x="258" y="954"/>
                  <a:pt x="283" y="952"/>
                </a:cubicBezTo>
                <a:cubicBezTo>
                  <a:pt x="290" y="951"/>
                  <a:pt x="301" y="946"/>
                  <a:pt x="309" y="944"/>
                </a:cubicBezTo>
                <a:cubicBezTo>
                  <a:pt x="314" y="942"/>
                  <a:pt x="325" y="938"/>
                  <a:pt x="325" y="938"/>
                </a:cubicBezTo>
                <a:cubicBezTo>
                  <a:pt x="335" y="929"/>
                  <a:pt x="343" y="925"/>
                  <a:pt x="349" y="912"/>
                </a:cubicBezTo>
                <a:cubicBezTo>
                  <a:pt x="351" y="906"/>
                  <a:pt x="355" y="896"/>
                  <a:pt x="355" y="896"/>
                </a:cubicBezTo>
                <a:cubicBezTo>
                  <a:pt x="352" y="883"/>
                  <a:pt x="352" y="875"/>
                  <a:pt x="344" y="866"/>
                </a:cubicBezTo>
                <a:cubicBezTo>
                  <a:pt x="332" y="836"/>
                  <a:pt x="336" y="786"/>
                  <a:pt x="355" y="757"/>
                </a:cubicBezTo>
                <a:cubicBezTo>
                  <a:pt x="361" y="746"/>
                  <a:pt x="364" y="739"/>
                  <a:pt x="376" y="736"/>
                </a:cubicBezTo>
                <a:cubicBezTo>
                  <a:pt x="381" y="734"/>
                  <a:pt x="392" y="730"/>
                  <a:pt x="392" y="730"/>
                </a:cubicBezTo>
                <a:cubicBezTo>
                  <a:pt x="421" y="734"/>
                  <a:pt x="411" y="736"/>
                  <a:pt x="432" y="749"/>
                </a:cubicBezTo>
                <a:cubicBezTo>
                  <a:pt x="443" y="766"/>
                  <a:pt x="472" y="780"/>
                  <a:pt x="493" y="786"/>
                </a:cubicBezTo>
                <a:cubicBezTo>
                  <a:pt x="510" y="784"/>
                  <a:pt x="524" y="784"/>
                  <a:pt x="536" y="770"/>
                </a:cubicBezTo>
                <a:cubicBezTo>
                  <a:pt x="545" y="738"/>
                  <a:pt x="534" y="701"/>
                  <a:pt x="555" y="674"/>
                </a:cubicBezTo>
                <a:cubicBezTo>
                  <a:pt x="559" y="654"/>
                  <a:pt x="565" y="613"/>
                  <a:pt x="587" y="608"/>
                </a:cubicBezTo>
                <a:cubicBezTo>
                  <a:pt x="599" y="592"/>
                  <a:pt x="582" y="610"/>
                  <a:pt x="600" y="600"/>
                </a:cubicBezTo>
                <a:cubicBezTo>
                  <a:pt x="607" y="595"/>
                  <a:pt x="623" y="577"/>
                  <a:pt x="629" y="570"/>
                </a:cubicBezTo>
                <a:cubicBezTo>
                  <a:pt x="635" y="553"/>
                  <a:pt x="642" y="534"/>
                  <a:pt x="651" y="520"/>
                </a:cubicBezTo>
                <a:cubicBezTo>
                  <a:pt x="656" y="487"/>
                  <a:pt x="668" y="456"/>
                  <a:pt x="677" y="424"/>
                </a:cubicBezTo>
                <a:cubicBezTo>
                  <a:pt x="675" y="397"/>
                  <a:pt x="676" y="379"/>
                  <a:pt x="653" y="365"/>
                </a:cubicBezTo>
                <a:cubicBezTo>
                  <a:pt x="650" y="366"/>
                  <a:pt x="646" y="370"/>
                  <a:pt x="645" y="368"/>
                </a:cubicBezTo>
                <a:cubicBezTo>
                  <a:pt x="643" y="365"/>
                  <a:pt x="651" y="364"/>
                  <a:pt x="651" y="362"/>
                </a:cubicBezTo>
                <a:cubicBezTo>
                  <a:pt x="651" y="357"/>
                  <a:pt x="642" y="335"/>
                  <a:pt x="640" y="330"/>
                </a:cubicBezTo>
                <a:cubicBezTo>
                  <a:pt x="643" y="295"/>
                  <a:pt x="647" y="260"/>
                  <a:pt x="653" y="226"/>
                </a:cubicBezTo>
                <a:cubicBezTo>
                  <a:pt x="655" y="212"/>
                  <a:pt x="661" y="186"/>
                  <a:pt x="661" y="186"/>
                </a:cubicBezTo>
                <a:cubicBezTo>
                  <a:pt x="657" y="152"/>
                  <a:pt x="654" y="137"/>
                  <a:pt x="624" y="122"/>
                </a:cubicBezTo>
                <a:cubicBezTo>
                  <a:pt x="611" y="115"/>
                  <a:pt x="594" y="112"/>
                  <a:pt x="581" y="109"/>
                </a:cubicBezTo>
                <a:cubicBezTo>
                  <a:pt x="574" y="107"/>
                  <a:pt x="560" y="104"/>
                  <a:pt x="560" y="104"/>
                </a:cubicBezTo>
                <a:cubicBezTo>
                  <a:pt x="549" y="91"/>
                  <a:pt x="534" y="81"/>
                  <a:pt x="525" y="69"/>
                </a:cubicBezTo>
                <a:cubicBezTo>
                  <a:pt x="514" y="55"/>
                  <a:pt x="506" y="40"/>
                  <a:pt x="493" y="29"/>
                </a:cubicBezTo>
                <a:cubicBezTo>
                  <a:pt x="489" y="16"/>
                  <a:pt x="481" y="10"/>
                  <a:pt x="469" y="8"/>
                </a:cubicBezTo>
                <a:cubicBezTo>
                  <a:pt x="449" y="0"/>
                  <a:pt x="458" y="3"/>
                  <a:pt x="443" y="0"/>
                </a:cubicBezTo>
                <a:cubicBezTo>
                  <a:pt x="434" y="2"/>
                  <a:pt x="419" y="8"/>
                  <a:pt x="419" y="8"/>
                </a:cubicBezTo>
                <a:cubicBezTo>
                  <a:pt x="413" y="27"/>
                  <a:pt x="411" y="51"/>
                  <a:pt x="400" y="69"/>
                </a:cubicBezTo>
                <a:cubicBezTo>
                  <a:pt x="382" y="96"/>
                  <a:pt x="355" y="115"/>
                  <a:pt x="333" y="138"/>
                </a:cubicBezTo>
                <a:cubicBezTo>
                  <a:pt x="310" y="160"/>
                  <a:pt x="287" y="186"/>
                  <a:pt x="261" y="205"/>
                </a:cubicBezTo>
                <a:cubicBezTo>
                  <a:pt x="242" y="217"/>
                  <a:pt x="201" y="231"/>
                  <a:pt x="179" y="240"/>
                </a:cubicBezTo>
                <a:cubicBezTo>
                  <a:pt x="162" y="253"/>
                  <a:pt x="151" y="265"/>
                  <a:pt x="141" y="285"/>
                </a:cubicBezTo>
                <a:cubicBezTo>
                  <a:pt x="135" y="306"/>
                  <a:pt x="130" y="327"/>
                  <a:pt x="125" y="349"/>
                </a:cubicBezTo>
                <a:cubicBezTo>
                  <a:pt x="124" y="354"/>
                  <a:pt x="119" y="403"/>
                  <a:pt x="115" y="405"/>
                </a:cubicBezTo>
                <a:cubicBezTo>
                  <a:pt x="107" y="407"/>
                  <a:pt x="98" y="410"/>
                  <a:pt x="91" y="413"/>
                </a:cubicBezTo>
                <a:cubicBezTo>
                  <a:pt x="80" y="422"/>
                  <a:pt x="74" y="432"/>
                  <a:pt x="69" y="445"/>
                </a:cubicBezTo>
                <a:cubicBezTo>
                  <a:pt x="65" y="461"/>
                  <a:pt x="62" y="475"/>
                  <a:pt x="61" y="493"/>
                </a:cubicBezTo>
                <a:cubicBezTo>
                  <a:pt x="63" y="512"/>
                  <a:pt x="64" y="532"/>
                  <a:pt x="69" y="552"/>
                </a:cubicBezTo>
                <a:cubicBezTo>
                  <a:pt x="67" y="580"/>
                  <a:pt x="72" y="585"/>
                  <a:pt x="53" y="600"/>
                </a:cubicBezTo>
                <a:cubicBezTo>
                  <a:pt x="44" y="613"/>
                  <a:pt x="29" y="619"/>
                  <a:pt x="19" y="632"/>
                </a:cubicBezTo>
                <a:cubicBezTo>
                  <a:pt x="13" y="646"/>
                  <a:pt x="7" y="659"/>
                  <a:pt x="0" y="672"/>
                </a:cubicBezTo>
                <a:cubicBezTo>
                  <a:pt x="4" y="691"/>
                  <a:pt x="17" y="691"/>
                  <a:pt x="37" y="696"/>
                </a:cubicBezTo>
                <a:cubicBezTo>
                  <a:pt x="41" y="697"/>
                  <a:pt x="55" y="701"/>
                  <a:pt x="51" y="701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4515" name="Rectangle 1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05</a:t>
            </a:r>
          </a:p>
        </p:txBody>
      </p:sp>
      <p:sp>
        <p:nvSpPr>
          <p:cNvPr id="234516" name="Text Box 20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b="1">
                <a:latin typeface="Arial" charset="0"/>
                <a:cs typeface="+mn-cs"/>
              </a:rPr>
              <a:t>Handbook pg. 39-41</a:t>
            </a:r>
          </a:p>
        </p:txBody>
      </p:sp>
      <p:pic>
        <p:nvPicPr>
          <p:cNvPr id="234517" name="Picture 21" descr="Bethlehem from above, 43-10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850" y="4824413"/>
            <a:ext cx="2755900" cy="1666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9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234518" name="Picture 22" descr="Nazareth from northeast2, tb n050800 s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5900" y="250825"/>
            <a:ext cx="2259013" cy="16954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9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234519" name="Picture 23" descr="Capernaum aerial, 115-17tb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9813" y="223838"/>
            <a:ext cx="2725737" cy="18002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9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234520" name="Picture 24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6013" y="2924175"/>
            <a:ext cx="1673225" cy="12176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4521" name="Picture 25" descr="Jerusalem from Mt of Olives panorama, df 090101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7563" y="4645025"/>
            <a:ext cx="4343400" cy="14366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34522" name="Group 26"/>
          <p:cNvGrpSpPr>
            <a:grpSpLocks/>
          </p:cNvGrpSpPr>
          <p:nvPr/>
        </p:nvGrpSpPr>
        <p:grpSpPr bwMode="auto">
          <a:xfrm>
            <a:off x="5070475" y="1628775"/>
            <a:ext cx="2427288" cy="396875"/>
            <a:chOff x="4254" y="1128"/>
            <a:chExt cx="1529" cy="250"/>
          </a:xfrm>
        </p:grpSpPr>
        <p:sp>
          <p:nvSpPr>
            <p:cNvPr id="234523" name="Oval 27"/>
            <p:cNvSpPr>
              <a:spLocks noChangeArrowheads="1"/>
            </p:cNvSpPr>
            <p:nvPr/>
          </p:nvSpPr>
          <p:spPr bwMode="auto">
            <a:xfrm>
              <a:off x="4346" y="1215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FFFF00"/>
                </a:solidFill>
                <a:latin typeface="Comic Sans MS" charset="0"/>
                <a:cs typeface="+mn-cs"/>
              </a:endParaRPr>
            </a:p>
          </p:txBody>
        </p:sp>
        <p:sp>
          <p:nvSpPr>
            <p:cNvPr id="234524" name="Text Box 28"/>
            <p:cNvSpPr txBox="1">
              <a:spLocks noChangeArrowheads="1"/>
            </p:cNvSpPr>
            <p:nvPr/>
          </p:nvSpPr>
          <p:spPr bwMode="auto">
            <a:xfrm>
              <a:off x="4254" y="1128"/>
              <a:ext cx="152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b="1">
                  <a:latin typeface="Comic Sans MS" charset="0"/>
                  <a:cs typeface="+mn-cs"/>
                </a:rPr>
                <a:t>CAPERNAUM</a:t>
              </a:r>
            </a:p>
          </p:txBody>
        </p:sp>
      </p:grpSp>
      <p:sp>
        <p:nvSpPr>
          <p:cNvPr id="234525" name="Text Box 29"/>
          <p:cNvSpPr txBox="1">
            <a:spLocks noChangeArrowheads="1"/>
          </p:cNvSpPr>
          <p:nvPr/>
        </p:nvSpPr>
        <p:spPr bwMode="auto">
          <a:xfrm>
            <a:off x="231775" y="2052638"/>
            <a:ext cx="2090738" cy="30813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800" b="1">
                <a:solidFill>
                  <a:srgbClr val="FFFF00"/>
                </a:solidFill>
                <a:latin typeface="Arial" charset="0"/>
                <a:cs typeface="+mn-cs"/>
              </a:rPr>
              <a:t>SIX FOCAL POINTS OF  JESUS</a:t>
            </a:r>
            <a:r>
              <a:rPr lang="ja-JP" altLang="en-US" sz="2800" b="1">
                <a:solidFill>
                  <a:srgbClr val="FFFF00"/>
                </a:solidFill>
                <a:latin typeface="Arial"/>
                <a:cs typeface="+mn-cs"/>
              </a:rPr>
              <a:t>’</a:t>
            </a:r>
            <a:r>
              <a:rPr lang="en-US" sz="2800" b="1">
                <a:solidFill>
                  <a:srgbClr val="FFFF00"/>
                </a:solidFill>
                <a:latin typeface="Arial" charset="0"/>
                <a:cs typeface="+mn-cs"/>
              </a:rPr>
              <a:t> LIFE    AND TRAVELS</a:t>
            </a:r>
          </a:p>
        </p:txBody>
      </p:sp>
      <p:grpSp>
        <p:nvGrpSpPr>
          <p:cNvPr id="234526" name="Group 30"/>
          <p:cNvGrpSpPr>
            <a:grpSpLocks/>
          </p:cNvGrpSpPr>
          <p:nvPr/>
        </p:nvGrpSpPr>
        <p:grpSpPr bwMode="auto">
          <a:xfrm>
            <a:off x="4681538" y="2019300"/>
            <a:ext cx="2565400" cy="1651000"/>
            <a:chOff x="2949" y="1272"/>
            <a:chExt cx="1616" cy="1040"/>
          </a:xfrm>
        </p:grpSpPr>
        <p:sp>
          <p:nvSpPr>
            <p:cNvPr id="234527" name="AutoShape 31"/>
            <p:cNvSpPr>
              <a:spLocks noChangeArrowheads="1"/>
            </p:cNvSpPr>
            <p:nvPr/>
          </p:nvSpPr>
          <p:spPr bwMode="auto">
            <a:xfrm>
              <a:off x="3048" y="1272"/>
              <a:ext cx="192" cy="136"/>
            </a:xfrm>
            <a:prstGeom prst="pentagon">
              <a:avLst/>
            </a:prstGeom>
            <a:solidFill>
              <a:schemeClr val="tx1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34528" name="Text Box 32"/>
            <p:cNvSpPr txBox="1">
              <a:spLocks noChangeArrowheads="1"/>
            </p:cNvSpPr>
            <p:nvPr/>
          </p:nvSpPr>
          <p:spPr bwMode="auto">
            <a:xfrm>
              <a:off x="2949" y="1908"/>
              <a:ext cx="1616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600" b="1">
                  <a:solidFill>
                    <a:srgbClr val="00FFFF"/>
                  </a:solidFill>
                  <a:latin typeface="Comic Sans MS" charset="0"/>
                  <a:cs typeface="+mn-cs"/>
                </a:rPr>
                <a:t>CANA</a:t>
              </a:r>
            </a:p>
          </p:txBody>
        </p:sp>
        <p:sp>
          <p:nvSpPr>
            <p:cNvPr id="234529" name="AutoShape 33"/>
            <p:cNvSpPr>
              <a:spLocks noChangeArrowheads="1"/>
            </p:cNvSpPr>
            <p:nvPr/>
          </p:nvSpPr>
          <p:spPr bwMode="auto">
            <a:xfrm rot="-7715819">
              <a:off x="3009" y="1582"/>
              <a:ext cx="826" cy="261"/>
            </a:xfrm>
            <a:prstGeom prst="notchedRightArrow">
              <a:avLst>
                <a:gd name="adj1" fmla="val 50000"/>
                <a:gd name="adj2" fmla="val 79119"/>
              </a:avLst>
            </a:prstGeom>
            <a:solidFill>
              <a:srgbClr val="00FF00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grpSp>
        <p:nvGrpSpPr>
          <p:cNvPr id="234530" name="Group 34"/>
          <p:cNvGrpSpPr>
            <a:grpSpLocks/>
          </p:cNvGrpSpPr>
          <p:nvPr/>
        </p:nvGrpSpPr>
        <p:grpSpPr bwMode="auto">
          <a:xfrm>
            <a:off x="4443413" y="1827213"/>
            <a:ext cx="4124325" cy="1004887"/>
            <a:chOff x="2757" y="1148"/>
            <a:chExt cx="2598" cy="633"/>
          </a:xfrm>
        </p:grpSpPr>
        <p:sp>
          <p:nvSpPr>
            <p:cNvPr id="234531" name="Oval 35"/>
            <p:cNvSpPr>
              <a:spLocks noChangeArrowheads="1"/>
            </p:cNvSpPr>
            <p:nvPr/>
          </p:nvSpPr>
          <p:spPr bwMode="auto">
            <a:xfrm>
              <a:off x="2757" y="1148"/>
              <a:ext cx="584" cy="183"/>
            </a:xfrm>
            <a:prstGeom prst="ellips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48166" name="Group 36"/>
            <p:cNvGrpSpPr>
              <a:grpSpLocks/>
            </p:cNvGrpSpPr>
            <p:nvPr/>
          </p:nvGrpSpPr>
          <p:grpSpPr bwMode="auto">
            <a:xfrm>
              <a:off x="3191" y="1323"/>
              <a:ext cx="2164" cy="458"/>
              <a:chOff x="3191" y="1323"/>
              <a:chExt cx="2164" cy="458"/>
            </a:xfrm>
          </p:grpSpPr>
          <p:sp>
            <p:nvSpPr>
              <p:cNvPr id="234533" name="Text Box 37"/>
              <p:cNvSpPr txBox="1">
                <a:spLocks noChangeArrowheads="1"/>
              </p:cNvSpPr>
              <p:nvPr/>
            </p:nvSpPr>
            <p:spPr bwMode="auto">
              <a:xfrm>
                <a:off x="3739" y="1377"/>
                <a:ext cx="1616" cy="40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600" b="1">
                    <a:solidFill>
                      <a:srgbClr val="FFFF00"/>
                    </a:solidFill>
                    <a:latin typeface="Comic Sans MS" charset="0"/>
                    <a:cs typeface="+mn-cs"/>
                  </a:rPr>
                  <a:t>GALILEE</a:t>
                </a:r>
              </a:p>
            </p:txBody>
          </p:sp>
          <p:sp>
            <p:nvSpPr>
              <p:cNvPr id="234534" name="AutoShape 38"/>
              <p:cNvSpPr>
                <a:spLocks noChangeArrowheads="1"/>
              </p:cNvSpPr>
              <p:nvPr/>
            </p:nvSpPr>
            <p:spPr bwMode="auto">
              <a:xfrm rot="-9339341">
                <a:off x="3191" y="1323"/>
                <a:ext cx="744" cy="261"/>
              </a:xfrm>
              <a:prstGeom prst="notchedRightArrow">
                <a:avLst>
                  <a:gd name="adj1" fmla="val 50000"/>
                  <a:gd name="adj2" fmla="val 71264"/>
                </a:avLst>
              </a:prstGeom>
              <a:solidFill>
                <a:srgbClr val="FF00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</p:grpSp>
      <p:sp>
        <p:nvSpPr>
          <p:cNvPr id="234535" name="AutoShape 39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4536" name="Rectangle 40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4537" name="Line 41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4538" name="Line 42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4539" name="Line 43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4540" name="Line 44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4541" name="Line 45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4542" name="Rectangle 46"/>
          <p:cNvSpPr>
            <a:spLocks noChangeArrowheads="1"/>
          </p:cNvSpPr>
          <p:nvPr/>
        </p:nvSpPr>
        <p:spPr bwMode="auto">
          <a:xfrm>
            <a:off x="8034338" y="3429000"/>
            <a:ext cx="6381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000000"/>
                </a:solidFill>
                <a:latin typeface="Chicago" charset="0"/>
                <a:cs typeface="+mn-cs"/>
              </a:rPr>
              <a:t>JESUS</a:t>
            </a:r>
          </a:p>
        </p:txBody>
      </p:sp>
      <p:sp>
        <p:nvSpPr>
          <p:cNvPr id="234543" name="Rectangle 47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4544" name="Line 48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4545" name="Line 49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4546" name="Rectangle 50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4547" name="Rectangle 51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4548" name="Rectangle 52"/>
          <p:cNvSpPr>
            <a:spLocks noChangeArrowheads="1"/>
          </p:cNvSpPr>
          <p:nvPr/>
        </p:nvSpPr>
        <p:spPr bwMode="auto">
          <a:xfrm>
            <a:off x="8229600" y="3614738"/>
            <a:ext cx="406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cs typeface="+mn-cs"/>
              </a:rPr>
              <a:t>Life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34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34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3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34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3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34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34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4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3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34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3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34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34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517" grpId="0" animBg="1" autoUpdateAnimBg="0"/>
      <p:bldP spid="234518" grpId="0" animBg="1" autoUpdateAnimBg="0"/>
      <p:bldP spid="234519" grpId="0" animBg="1" autoUpdateAnimBg="0"/>
      <p:bldP spid="234525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sp>
        <p:nvSpPr>
          <p:cNvPr id="236547" name="Text Box 3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latin typeface="Comic Sans MS" charset="0"/>
                <a:cs typeface="+mn-cs"/>
              </a:rPr>
              <a:t>Jesus Traveled His Land:</a:t>
            </a:r>
          </a:p>
        </p:txBody>
      </p:sp>
      <p:sp>
        <p:nvSpPr>
          <p:cNvPr id="236548" name="Rectangle 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06</a:t>
            </a:r>
          </a:p>
        </p:txBody>
      </p:sp>
      <p:sp>
        <p:nvSpPr>
          <p:cNvPr id="236549" name="Text Box 5"/>
          <p:cNvSpPr txBox="1">
            <a:spLocks noChangeArrowheads="1"/>
          </p:cNvSpPr>
          <p:nvPr/>
        </p:nvSpPr>
        <p:spPr bwMode="auto">
          <a:xfrm>
            <a:off x="177006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latin typeface="Comic Sans MS" charset="0"/>
                <a:cs typeface="+mn-cs"/>
              </a:rPr>
              <a:t>John 2:1-11</a:t>
            </a:r>
          </a:p>
        </p:txBody>
      </p:sp>
      <p:pic>
        <p:nvPicPr>
          <p:cNvPr id="50181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549275"/>
            <a:ext cx="7869238" cy="571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51" name="Text Box 7"/>
          <p:cNvSpPr txBox="1">
            <a:spLocks noChangeArrowheads="1"/>
          </p:cNvSpPr>
          <p:nvPr/>
        </p:nvSpPr>
        <p:spPr bwMode="auto">
          <a:xfrm>
            <a:off x="817563" y="5673725"/>
            <a:ext cx="73691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  <a:latin typeface="Comic Sans MS" charset="0"/>
                <a:cs typeface="+mn-cs"/>
              </a:rPr>
              <a:t>Cana: Site of Jesus</a:t>
            </a:r>
            <a:r>
              <a:rPr lang="ja-JP" altLang="en-US" b="1">
                <a:solidFill>
                  <a:srgbClr val="FFFF00"/>
                </a:solidFill>
                <a:latin typeface="Arial"/>
                <a:cs typeface="+mn-cs"/>
              </a:rPr>
              <a:t>’</a:t>
            </a:r>
            <a:r>
              <a:rPr lang="en-US" b="1">
                <a:solidFill>
                  <a:srgbClr val="FFFF00"/>
                </a:solidFill>
                <a:latin typeface="Comic Sans MS" charset="0"/>
                <a:cs typeface="+mn-cs"/>
              </a:rPr>
              <a:t> First Recorded Miracle!</a:t>
            </a:r>
          </a:p>
        </p:txBody>
      </p:sp>
      <p:sp>
        <p:nvSpPr>
          <p:cNvPr id="236552" name="Rectangle 8"/>
          <p:cNvSpPr>
            <a:spLocks noChangeArrowheads="1"/>
          </p:cNvSpPr>
          <p:nvPr/>
        </p:nvSpPr>
        <p:spPr bwMode="auto">
          <a:xfrm>
            <a:off x="606425" y="577850"/>
            <a:ext cx="7869238" cy="5716588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6553" name="Rectangle 9"/>
          <p:cNvSpPr>
            <a:spLocks noChangeArrowheads="1"/>
          </p:cNvSpPr>
          <p:nvPr/>
        </p:nvSpPr>
        <p:spPr bwMode="auto">
          <a:xfrm>
            <a:off x="8034338" y="3429000"/>
            <a:ext cx="6381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000000"/>
                </a:solidFill>
                <a:latin typeface="Chicago" charset="0"/>
                <a:cs typeface="+mn-cs"/>
              </a:rPr>
              <a:t>JESUS</a:t>
            </a:r>
          </a:p>
        </p:txBody>
      </p:sp>
      <p:sp>
        <p:nvSpPr>
          <p:cNvPr id="236554" name="AutoShape 10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6555" name="Rectangle 11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6556" name="Line 12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6557" name="Line 13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6558" name="Line 14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6559" name="Line 15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6560" name="Line 16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6561" name="Rectangle 17"/>
          <p:cNvSpPr>
            <a:spLocks noChangeArrowheads="1"/>
          </p:cNvSpPr>
          <p:nvPr/>
        </p:nvSpPr>
        <p:spPr bwMode="auto">
          <a:xfrm>
            <a:off x="8034338" y="3429000"/>
            <a:ext cx="6381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000000"/>
                </a:solidFill>
                <a:latin typeface="Chicago" charset="0"/>
                <a:cs typeface="+mn-cs"/>
              </a:rPr>
              <a:t>JESUS</a:t>
            </a:r>
          </a:p>
        </p:txBody>
      </p:sp>
      <p:sp>
        <p:nvSpPr>
          <p:cNvPr id="236562" name="Rectangle 18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6563" name="Line 19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6564" name="Line 20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6565" name="Rectangle 21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6566" name="Rectangle 22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6567" name="Rectangle 23"/>
          <p:cNvSpPr>
            <a:spLocks noChangeArrowheads="1"/>
          </p:cNvSpPr>
          <p:nvPr/>
        </p:nvSpPr>
        <p:spPr bwMode="auto">
          <a:xfrm>
            <a:off x="8229600" y="3614738"/>
            <a:ext cx="406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cs typeface="+mn-cs"/>
              </a:rPr>
              <a:t>Life</a:t>
            </a:r>
          </a:p>
        </p:txBody>
      </p:sp>
    </p:spTree>
  </p:cSld>
  <p:clrMapOvr>
    <a:masterClrMapping/>
  </p:clrMapOvr>
  <p:transition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Herod Built to Honor Caesar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4038600" cy="457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>
                <a:cs typeface="+mn-cs"/>
              </a:rPr>
              <a:t>Caesarea</a:t>
            </a:r>
          </a:p>
        </p:txBody>
      </p:sp>
      <p:sp>
        <p:nvSpPr>
          <p:cNvPr id="166916" name="Rectangle 4"/>
          <p:cNvSpPr>
            <a:spLocks noChangeArrowheads="1"/>
          </p:cNvSpPr>
          <p:nvPr/>
        </p:nvSpPr>
        <p:spPr bwMode="auto">
          <a:xfrm>
            <a:off x="0" y="1524000"/>
            <a:ext cx="29718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15364" name="Group 5"/>
          <p:cNvGrpSpPr>
            <a:grpSpLocks/>
          </p:cNvGrpSpPr>
          <p:nvPr/>
        </p:nvGrpSpPr>
        <p:grpSpPr bwMode="auto">
          <a:xfrm>
            <a:off x="1295400" y="1752600"/>
            <a:ext cx="7848600" cy="3890963"/>
            <a:chOff x="192" y="1680"/>
            <a:chExt cx="4944" cy="2451"/>
          </a:xfrm>
        </p:grpSpPr>
        <p:pic>
          <p:nvPicPr>
            <p:cNvPr id="166918" name="Picture 6" descr="CaesareaDock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680"/>
              <a:ext cx="4944" cy="2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</p:pic>
        <p:pic>
          <p:nvPicPr>
            <p:cNvPr id="15368" name="Picture 7" descr="CaesareaDock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680"/>
              <a:ext cx="3408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6920" name="Picture 8" descr="CaesareaDockPresen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562350"/>
            <a:ext cx="4114800" cy="329565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6921" name="Text Box 9"/>
          <p:cNvSpPr txBox="1">
            <a:spLocks noChangeArrowheads="1"/>
          </p:cNvSpPr>
          <p:nvPr/>
        </p:nvSpPr>
        <p:spPr bwMode="auto">
          <a:xfrm>
            <a:off x="8305800" y="73025"/>
            <a:ext cx="766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cs typeface="+mn-cs"/>
              </a:rPr>
              <a:t>103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cs typeface="+mn-cs"/>
              </a:rPr>
              <a:t>7</a:t>
            </a:r>
          </a:p>
        </p:txBody>
      </p:sp>
      <p:sp>
        <p:nvSpPr>
          <p:cNvPr id="237571" name="Line 3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7572" name="AutoShape 4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7573" name="Rectangle 5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7574" name="Line 6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7575" name="Line 7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7576" name="Line 8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7577" name="Line 9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7578" name="Line 10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7579" name="Rectangle 11"/>
          <p:cNvSpPr>
            <a:spLocks noChangeArrowheads="1"/>
          </p:cNvSpPr>
          <p:nvPr/>
        </p:nvSpPr>
        <p:spPr bwMode="auto">
          <a:xfrm>
            <a:off x="8034338" y="3429000"/>
            <a:ext cx="6381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000000"/>
                </a:solidFill>
                <a:latin typeface="Chicago" charset="0"/>
                <a:cs typeface="+mn-cs"/>
              </a:rPr>
              <a:t>JESUS</a:t>
            </a:r>
          </a:p>
        </p:txBody>
      </p:sp>
      <p:sp>
        <p:nvSpPr>
          <p:cNvPr id="237580" name="Rectangle 12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7581" name="Line 13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7582" name="Line 14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7583" name="Rectangle 15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7584" name="Rectangle 16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7585" name="Rectangle 17"/>
          <p:cNvSpPr>
            <a:spLocks noChangeArrowheads="1"/>
          </p:cNvSpPr>
          <p:nvPr/>
        </p:nvSpPr>
        <p:spPr bwMode="auto">
          <a:xfrm>
            <a:off x="8229600" y="3614738"/>
            <a:ext cx="406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cs typeface="+mn-cs"/>
              </a:rPr>
              <a:t>Life</a:t>
            </a:r>
          </a:p>
        </p:txBody>
      </p:sp>
      <p:sp>
        <p:nvSpPr>
          <p:cNvPr id="237586" name="Text Box 18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237587" name="Rectangle 1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07</a:t>
            </a:r>
          </a:p>
        </p:txBody>
      </p:sp>
      <p:sp>
        <p:nvSpPr>
          <p:cNvPr id="237588" name="Text Box 20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b="1">
                <a:latin typeface="Arial" charset="0"/>
                <a:cs typeface="+mn-cs"/>
              </a:rPr>
              <a:t>Handbook pg. 39-41</a:t>
            </a:r>
          </a:p>
        </p:txBody>
      </p:sp>
      <p:sp>
        <p:nvSpPr>
          <p:cNvPr id="237589" name="Text Box 21"/>
          <p:cNvSpPr txBox="1">
            <a:spLocks noChangeArrowheads="1"/>
          </p:cNvSpPr>
          <p:nvPr/>
        </p:nvSpPr>
        <p:spPr bwMode="auto">
          <a:xfrm>
            <a:off x="8572500" y="646588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>
                <a:solidFill>
                  <a:srgbClr val="FFFFFF"/>
                </a:solidFill>
                <a:latin typeface="Comic Sans MS" charset="0"/>
                <a:cs typeface="+mn-cs"/>
              </a:rPr>
              <a:t>1</a:t>
            </a:r>
          </a:p>
        </p:txBody>
      </p:sp>
      <p:grpSp>
        <p:nvGrpSpPr>
          <p:cNvPr id="237590" name="Group 22"/>
          <p:cNvGrpSpPr>
            <a:grpSpLocks/>
          </p:cNvGrpSpPr>
          <p:nvPr/>
        </p:nvGrpSpPr>
        <p:grpSpPr bwMode="auto">
          <a:xfrm>
            <a:off x="3140075" y="544513"/>
            <a:ext cx="3870325" cy="5302250"/>
            <a:chOff x="1968" y="496"/>
            <a:chExt cx="2400" cy="3340"/>
          </a:xfrm>
        </p:grpSpPr>
        <p:pic>
          <p:nvPicPr>
            <p:cNvPr id="237591" name="Picture 2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4"/>
              <a:ext cx="2378" cy="33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7592" name="Rectangle 24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237593" name="Oval 25"/>
          <p:cNvSpPr>
            <a:spLocks noChangeArrowheads="1"/>
          </p:cNvSpPr>
          <p:nvPr/>
        </p:nvSpPr>
        <p:spPr bwMode="auto">
          <a:xfrm rot="240000">
            <a:off x="4368800" y="1919288"/>
            <a:ext cx="1206500" cy="2446337"/>
          </a:xfrm>
          <a:prstGeom prst="ellipse">
            <a:avLst/>
          </a:prstGeom>
          <a:noFill/>
          <a:ln w="50800">
            <a:solidFill>
              <a:srgbClr val="EEFF4B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237594" name="Group 26"/>
          <p:cNvGrpSpPr>
            <a:grpSpLocks/>
          </p:cNvGrpSpPr>
          <p:nvPr/>
        </p:nvGrpSpPr>
        <p:grpSpPr bwMode="auto">
          <a:xfrm>
            <a:off x="4318000" y="1123950"/>
            <a:ext cx="1633538" cy="1169988"/>
            <a:chOff x="2720" y="708"/>
            <a:chExt cx="1029" cy="737"/>
          </a:xfrm>
        </p:grpSpPr>
        <p:sp>
          <p:nvSpPr>
            <p:cNvPr id="237595" name="Line 27"/>
            <p:cNvSpPr>
              <a:spLocks noChangeShapeType="1"/>
            </p:cNvSpPr>
            <p:nvPr/>
          </p:nvSpPr>
          <p:spPr bwMode="auto">
            <a:xfrm flipV="1">
              <a:off x="3461" y="1243"/>
              <a:ext cx="288" cy="202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37596" name="Line 28"/>
            <p:cNvSpPr>
              <a:spLocks noChangeShapeType="1"/>
            </p:cNvSpPr>
            <p:nvPr/>
          </p:nvSpPr>
          <p:spPr bwMode="auto">
            <a:xfrm flipV="1">
              <a:off x="3168" y="708"/>
              <a:ext cx="4" cy="47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37597" name="Line 29"/>
            <p:cNvSpPr>
              <a:spLocks noChangeShapeType="1"/>
            </p:cNvSpPr>
            <p:nvPr/>
          </p:nvSpPr>
          <p:spPr bwMode="auto">
            <a:xfrm flipV="1">
              <a:off x="3352" y="868"/>
              <a:ext cx="232" cy="37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37598" name="Line 30"/>
            <p:cNvSpPr>
              <a:spLocks noChangeShapeType="1"/>
            </p:cNvSpPr>
            <p:nvPr/>
          </p:nvSpPr>
          <p:spPr bwMode="auto">
            <a:xfrm flipH="1" flipV="1">
              <a:off x="2884" y="936"/>
              <a:ext cx="132" cy="33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37599" name="Line 31"/>
            <p:cNvSpPr>
              <a:spLocks noChangeShapeType="1"/>
            </p:cNvSpPr>
            <p:nvPr/>
          </p:nvSpPr>
          <p:spPr bwMode="auto">
            <a:xfrm flipH="1" flipV="1">
              <a:off x="2720" y="1196"/>
              <a:ext cx="212" cy="192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grpSp>
        <p:nvGrpSpPr>
          <p:cNvPr id="237600" name="Group 32"/>
          <p:cNvGrpSpPr>
            <a:grpSpLocks/>
          </p:cNvGrpSpPr>
          <p:nvPr/>
        </p:nvGrpSpPr>
        <p:grpSpPr bwMode="auto">
          <a:xfrm>
            <a:off x="1585913" y="3376613"/>
            <a:ext cx="1957387" cy="2044700"/>
            <a:chOff x="1968" y="496"/>
            <a:chExt cx="2400" cy="3340"/>
          </a:xfrm>
        </p:grpSpPr>
        <p:pic>
          <p:nvPicPr>
            <p:cNvPr id="237601" name="Picture 33"/>
            <p:cNvPicPr>
              <a:picLocks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4"/>
              <a:ext cx="2379" cy="33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7602" name="Rectangle 34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grpSp>
        <p:nvGrpSpPr>
          <p:cNvPr id="237603" name="Group 35"/>
          <p:cNvGrpSpPr>
            <a:grpSpLocks/>
          </p:cNvGrpSpPr>
          <p:nvPr/>
        </p:nvGrpSpPr>
        <p:grpSpPr bwMode="auto">
          <a:xfrm>
            <a:off x="7204075" y="1181100"/>
            <a:ext cx="1109663" cy="1481138"/>
            <a:chOff x="1968" y="496"/>
            <a:chExt cx="2400" cy="3340"/>
          </a:xfrm>
        </p:grpSpPr>
        <p:pic>
          <p:nvPicPr>
            <p:cNvPr id="237604" name="Picture 36"/>
            <p:cNvPicPr>
              <a:picLocks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3"/>
              <a:ext cx="2379" cy="3326"/>
            </a:xfrm>
            <a:prstGeom prst="rect">
              <a:avLst/>
            </a:prstGeom>
            <a:noFill/>
            <a:ln>
              <a:noFill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7605" name="Rectangle 37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237606" name="Rectangle 38"/>
          <p:cNvSpPr>
            <a:spLocks noChangeArrowheads="1"/>
          </p:cNvSpPr>
          <p:nvPr/>
        </p:nvSpPr>
        <p:spPr bwMode="auto">
          <a:xfrm>
            <a:off x="430213" y="5724525"/>
            <a:ext cx="8408987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Think of the shape of a thistle...</a:t>
            </a:r>
          </a:p>
        </p:txBody>
      </p:sp>
      <p:grpSp>
        <p:nvGrpSpPr>
          <p:cNvPr id="237607" name="Group 39"/>
          <p:cNvGrpSpPr>
            <a:grpSpLocks/>
          </p:cNvGrpSpPr>
          <p:nvPr/>
        </p:nvGrpSpPr>
        <p:grpSpPr bwMode="auto">
          <a:xfrm>
            <a:off x="509588" y="979488"/>
            <a:ext cx="2497137" cy="3082925"/>
            <a:chOff x="1968" y="496"/>
            <a:chExt cx="2400" cy="3340"/>
          </a:xfrm>
        </p:grpSpPr>
        <p:pic>
          <p:nvPicPr>
            <p:cNvPr id="237608" name="Picture 4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5"/>
              <a:ext cx="2379" cy="33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7609" name="Rectangle 41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grpSp>
        <p:nvGrpSpPr>
          <p:cNvPr id="237610" name="Group 42"/>
          <p:cNvGrpSpPr>
            <a:grpSpLocks/>
          </p:cNvGrpSpPr>
          <p:nvPr/>
        </p:nvGrpSpPr>
        <p:grpSpPr bwMode="auto">
          <a:xfrm>
            <a:off x="6140450" y="3262313"/>
            <a:ext cx="1895475" cy="2222500"/>
            <a:chOff x="1968" y="496"/>
            <a:chExt cx="2400" cy="3340"/>
          </a:xfrm>
        </p:grpSpPr>
        <p:pic>
          <p:nvPicPr>
            <p:cNvPr id="237611" name="Picture 43"/>
            <p:cNvPicPr>
              <a:picLocks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3"/>
              <a:ext cx="2378" cy="3326"/>
            </a:xfrm>
            <a:prstGeom prst="rect">
              <a:avLst/>
            </a:prstGeom>
            <a:noFill/>
            <a:ln>
              <a:noFill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7612" name="Rectangle 44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7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7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7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7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7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9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8125" y="681038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52928" dir="29019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3250" name="Group 3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239620" name="Oval 4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FFFF00"/>
                </a:solidFill>
                <a:latin typeface="Comic Sans MS" charset="0"/>
                <a:cs typeface="+mn-cs"/>
              </a:endParaRPr>
            </a:p>
          </p:txBody>
        </p:sp>
        <p:sp>
          <p:nvSpPr>
            <p:cNvPr id="239621" name="Oval 5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FFFF00"/>
                </a:solidFill>
                <a:latin typeface="Comic Sans MS" charset="0"/>
                <a:cs typeface="+mn-cs"/>
              </a:endParaRPr>
            </a:p>
          </p:txBody>
        </p:sp>
        <p:sp>
          <p:nvSpPr>
            <p:cNvPr id="239622" name="Oval 6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FFFF00"/>
                </a:solidFill>
                <a:latin typeface="Comic Sans MS" charset="0"/>
                <a:cs typeface="+mn-cs"/>
              </a:endParaRPr>
            </a:p>
          </p:txBody>
        </p:sp>
        <p:sp>
          <p:nvSpPr>
            <p:cNvPr id="239623" name="Oval 7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FFFF00"/>
                </a:solidFill>
                <a:latin typeface="Comic Sans MS" charset="0"/>
                <a:cs typeface="+mn-cs"/>
              </a:endParaRPr>
            </a:p>
          </p:txBody>
        </p:sp>
      </p:grpSp>
      <p:sp>
        <p:nvSpPr>
          <p:cNvPr id="239624" name="Rectangle 8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9625" name="Rectangle 9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9626" name="Oval 10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9627" name="Line 11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9628" name="Line 12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9629" name="Line 13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9630" name="Line 14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9631" name="Line 15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9632" name="Rectangle 16"/>
          <p:cNvSpPr>
            <a:spLocks noChangeArrowheads="1"/>
          </p:cNvSpPr>
          <p:nvPr/>
        </p:nvSpPr>
        <p:spPr bwMode="auto">
          <a:xfrm>
            <a:off x="430213" y="5915025"/>
            <a:ext cx="8408987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The Thistle Route of Jesus</a:t>
            </a:r>
            <a:r>
              <a:rPr lang="ja-JP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’</a:t>
            </a: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 Travels...</a:t>
            </a:r>
          </a:p>
        </p:txBody>
      </p:sp>
      <p:sp>
        <p:nvSpPr>
          <p:cNvPr id="239633" name="AutoShape 17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9634" name="Rectangle 18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9635" name="Line 19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9636" name="Line 20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9637" name="Line 21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9638" name="Line 22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9639" name="Line 23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9640" name="Rectangle 24"/>
          <p:cNvSpPr>
            <a:spLocks noChangeArrowheads="1"/>
          </p:cNvSpPr>
          <p:nvPr/>
        </p:nvSpPr>
        <p:spPr bwMode="auto">
          <a:xfrm>
            <a:off x="8034338" y="3429000"/>
            <a:ext cx="6381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000000"/>
                </a:solidFill>
                <a:latin typeface="Chicago" charset="0"/>
                <a:cs typeface="+mn-cs"/>
              </a:rPr>
              <a:t>JESUS</a:t>
            </a:r>
          </a:p>
        </p:txBody>
      </p:sp>
      <p:sp>
        <p:nvSpPr>
          <p:cNvPr id="239641" name="Rectangle 25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9642" name="Line 26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9643" name="Line 27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9644" name="Rectangle 28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9645" name="Rectangle 29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9646" name="Rectangle 30"/>
          <p:cNvSpPr>
            <a:spLocks noChangeArrowheads="1"/>
          </p:cNvSpPr>
          <p:nvPr/>
        </p:nvSpPr>
        <p:spPr bwMode="auto">
          <a:xfrm>
            <a:off x="8229600" y="3614738"/>
            <a:ext cx="406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cs typeface="+mn-cs"/>
              </a:rPr>
              <a:t>Life</a:t>
            </a:r>
          </a:p>
        </p:txBody>
      </p:sp>
      <p:sp>
        <p:nvSpPr>
          <p:cNvPr id="239647" name="Text Box 31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239648" name="Rectangle 3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cs typeface="+mn-cs"/>
              </a:rPr>
              <a:t>7</a:t>
            </a:r>
          </a:p>
        </p:txBody>
      </p:sp>
      <p:sp>
        <p:nvSpPr>
          <p:cNvPr id="239649" name="Line 33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9650" name="Rectangle 3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08</a:t>
            </a:r>
          </a:p>
        </p:txBody>
      </p:sp>
      <p:sp>
        <p:nvSpPr>
          <p:cNvPr id="239651" name="Text Box 35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b="1">
                <a:latin typeface="Arial" charset="0"/>
                <a:cs typeface="+mn-cs"/>
              </a:rPr>
              <a:t>Handbook pg. 39-41</a:t>
            </a:r>
          </a:p>
        </p:txBody>
      </p:sp>
      <p:sp>
        <p:nvSpPr>
          <p:cNvPr id="239652" name="Text Box 36"/>
          <p:cNvSpPr txBox="1">
            <a:spLocks noChangeArrowheads="1"/>
          </p:cNvSpPr>
          <p:nvPr/>
        </p:nvSpPr>
        <p:spPr bwMode="auto">
          <a:xfrm>
            <a:off x="1801813" y="23813"/>
            <a:ext cx="5957887" cy="2746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>
                <a:latin typeface="Comic Sans MS" charset="0"/>
                <a:cs typeface="+mn-cs"/>
              </a:rPr>
              <a:t>Acts 17:16-34</a:t>
            </a:r>
          </a:p>
        </p:txBody>
      </p:sp>
      <p:sp>
        <p:nvSpPr>
          <p:cNvPr id="239653" name="Text Box 37"/>
          <p:cNvSpPr txBox="1">
            <a:spLocks noChangeArrowheads="1"/>
          </p:cNvSpPr>
          <p:nvPr/>
        </p:nvSpPr>
        <p:spPr bwMode="auto">
          <a:xfrm>
            <a:off x="8572500" y="64643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>
                <a:solidFill>
                  <a:srgbClr val="FFFFFF"/>
                </a:solidFill>
                <a:latin typeface="Comic Sans MS" charset="0"/>
                <a:cs typeface="+mn-cs"/>
              </a:rPr>
              <a:t>1</a:t>
            </a:r>
          </a:p>
        </p:txBody>
      </p:sp>
      <p:sp>
        <p:nvSpPr>
          <p:cNvPr id="239654" name="AutoShape 38"/>
          <p:cNvSpPr>
            <a:spLocks noChangeArrowheads="1"/>
          </p:cNvSpPr>
          <p:nvPr/>
        </p:nvSpPr>
        <p:spPr bwMode="auto">
          <a:xfrm>
            <a:off x="3884613" y="472757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9655" name="AutoShape 39"/>
          <p:cNvSpPr>
            <a:spLocks noChangeArrowheads="1"/>
          </p:cNvSpPr>
          <p:nvPr/>
        </p:nvSpPr>
        <p:spPr bwMode="auto">
          <a:xfrm>
            <a:off x="4451350" y="181292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9656" name="AutoShape 40"/>
          <p:cNvSpPr>
            <a:spLocks noChangeArrowheads="1"/>
          </p:cNvSpPr>
          <p:nvPr/>
        </p:nvSpPr>
        <p:spPr bwMode="auto">
          <a:xfrm>
            <a:off x="4102100" y="312102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9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9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9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9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9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9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54" grpId="0" animBg="1"/>
      <p:bldP spid="239655" grpId="0" animBg="1"/>
      <p:bldP spid="23965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8125" y="681038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52928" dir="29019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41667" name="Rectangle 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cs typeface="+mn-cs"/>
              </a:rPr>
              <a:t>7</a:t>
            </a:r>
          </a:p>
        </p:txBody>
      </p:sp>
      <p:sp>
        <p:nvSpPr>
          <p:cNvPr id="241668" name="Line 4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55300" name="Group 5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241670" name="Oval 6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FFFF00"/>
                </a:solidFill>
                <a:latin typeface="Comic Sans MS" charset="0"/>
                <a:cs typeface="+mn-cs"/>
              </a:endParaRPr>
            </a:p>
          </p:txBody>
        </p:sp>
        <p:sp>
          <p:nvSpPr>
            <p:cNvPr id="241671" name="Oval 7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FFFF00"/>
                </a:solidFill>
                <a:latin typeface="Comic Sans MS" charset="0"/>
                <a:cs typeface="+mn-cs"/>
              </a:endParaRPr>
            </a:p>
          </p:txBody>
        </p:sp>
        <p:sp>
          <p:nvSpPr>
            <p:cNvPr id="241672" name="Oval 8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FFFF00"/>
                </a:solidFill>
                <a:latin typeface="Comic Sans MS" charset="0"/>
                <a:cs typeface="+mn-cs"/>
              </a:endParaRPr>
            </a:p>
          </p:txBody>
        </p:sp>
        <p:sp>
          <p:nvSpPr>
            <p:cNvPr id="241673" name="Oval 9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FFFF00"/>
                </a:solidFill>
                <a:latin typeface="Comic Sans MS" charset="0"/>
                <a:cs typeface="+mn-cs"/>
              </a:endParaRPr>
            </a:p>
          </p:txBody>
        </p:sp>
      </p:grpSp>
      <p:sp>
        <p:nvSpPr>
          <p:cNvPr id="241674" name="Rectangle 10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1675" name="Oval 11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1676" name="Rectangle 12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1677" name="Rectangle 13"/>
          <p:cNvSpPr>
            <a:spLocks noChangeArrowheads="1"/>
          </p:cNvSpPr>
          <p:nvPr/>
        </p:nvSpPr>
        <p:spPr bwMode="auto">
          <a:xfrm>
            <a:off x="277813" y="4035425"/>
            <a:ext cx="2405062" cy="121920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b="1">
                <a:latin typeface="Krone" charset="0"/>
                <a:cs typeface="+mn-cs"/>
              </a:rPr>
              <a:t>1. THE LORD</a:t>
            </a:r>
            <a:r>
              <a:rPr lang="ja-JP" altLang="en-US" sz="2000" b="1">
                <a:latin typeface="Arial"/>
                <a:cs typeface="+mn-cs"/>
              </a:rPr>
              <a:t>’</a:t>
            </a:r>
            <a:r>
              <a:rPr lang="en-US" sz="2000" b="1">
                <a:latin typeface="Krone" charset="0"/>
                <a:cs typeface="+mn-cs"/>
              </a:rPr>
              <a:t>S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b="1">
                <a:latin typeface="Krone" charset="0"/>
                <a:cs typeface="+mn-cs"/>
              </a:rPr>
              <a:t>FIRST 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b="1">
                <a:solidFill>
                  <a:srgbClr val="FFFF00"/>
                </a:solidFill>
                <a:latin typeface="Krone" charset="0"/>
                <a:cs typeface="+mn-cs"/>
              </a:rPr>
              <a:t>JERUSALEM</a:t>
            </a:r>
            <a:r>
              <a:rPr lang="en-US" sz="2000" b="1">
                <a:latin typeface="Krone" charset="0"/>
                <a:cs typeface="+mn-cs"/>
              </a:rPr>
              <a:t>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b="1">
                <a:latin typeface="Krone" charset="0"/>
                <a:cs typeface="+mn-cs"/>
              </a:rPr>
              <a:t>MINISTRY</a:t>
            </a:r>
          </a:p>
        </p:txBody>
      </p:sp>
      <p:sp>
        <p:nvSpPr>
          <p:cNvPr id="241678" name="Oval 14"/>
          <p:cNvSpPr>
            <a:spLocks noChangeArrowheads="1"/>
          </p:cNvSpPr>
          <p:nvPr/>
        </p:nvSpPr>
        <p:spPr bwMode="auto">
          <a:xfrm>
            <a:off x="558800" y="3843338"/>
            <a:ext cx="549275" cy="550862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1679" name="Oval 15"/>
          <p:cNvSpPr>
            <a:spLocks noChangeArrowheads="1"/>
          </p:cNvSpPr>
          <p:nvPr/>
        </p:nvSpPr>
        <p:spPr bwMode="auto">
          <a:xfrm>
            <a:off x="4356100" y="40005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1680" name="Line 16"/>
          <p:cNvSpPr>
            <a:spLocks noChangeShapeType="1"/>
          </p:cNvSpPr>
          <p:nvPr/>
        </p:nvSpPr>
        <p:spPr bwMode="auto">
          <a:xfrm flipV="1">
            <a:off x="2565400" y="43640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1681" name="Rectangle 17"/>
          <p:cNvSpPr>
            <a:spLocks noChangeArrowheads="1"/>
          </p:cNvSpPr>
          <p:nvPr/>
        </p:nvSpPr>
        <p:spPr bwMode="auto">
          <a:xfrm>
            <a:off x="430213" y="5915025"/>
            <a:ext cx="8408987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The Thistle Route of Jesus</a:t>
            </a:r>
            <a:r>
              <a:rPr lang="ja-JP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’</a:t>
            </a: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 Travels...</a:t>
            </a:r>
          </a:p>
        </p:txBody>
      </p:sp>
      <p:sp>
        <p:nvSpPr>
          <p:cNvPr id="241682" name="Text Box 18"/>
          <p:cNvSpPr txBox="1">
            <a:spLocks noChangeArrowheads="1"/>
          </p:cNvSpPr>
          <p:nvPr/>
        </p:nvSpPr>
        <p:spPr bwMode="auto">
          <a:xfrm>
            <a:off x="1773238" y="9525"/>
            <a:ext cx="332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latin typeface="Comic Sans MS" charset="0"/>
                <a:cs typeface="+mn-cs"/>
              </a:rPr>
              <a:t>John 2:13-2:25</a:t>
            </a:r>
          </a:p>
        </p:txBody>
      </p:sp>
      <p:sp>
        <p:nvSpPr>
          <p:cNvPr id="241683" name="AutoShape 19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1684" name="Rectangle 20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1685" name="Line 21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1686" name="Line 22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1687" name="Line 23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1688" name="Line 24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1689" name="Line 25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1690" name="Rectangle 26"/>
          <p:cNvSpPr>
            <a:spLocks noChangeArrowheads="1"/>
          </p:cNvSpPr>
          <p:nvPr/>
        </p:nvSpPr>
        <p:spPr bwMode="auto">
          <a:xfrm>
            <a:off x="8034338" y="3429000"/>
            <a:ext cx="6381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000000"/>
                </a:solidFill>
                <a:latin typeface="Chicago" charset="0"/>
                <a:cs typeface="+mn-cs"/>
              </a:rPr>
              <a:t>JESUS</a:t>
            </a:r>
          </a:p>
        </p:txBody>
      </p:sp>
      <p:sp>
        <p:nvSpPr>
          <p:cNvPr id="241691" name="Rectangle 27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1692" name="Line 28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1693" name="Line 29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1694" name="Rectangle 30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1695" name="Rectangle 31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1696" name="Rectangle 32"/>
          <p:cNvSpPr>
            <a:spLocks noChangeArrowheads="1"/>
          </p:cNvSpPr>
          <p:nvPr/>
        </p:nvSpPr>
        <p:spPr bwMode="auto">
          <a:xfrm>
            <a:off x="8229600" y="3614738"/>
            <a:ext cx="406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cs typeface="+mn-cs"/>
              </a:rPr>
              <a:t>Life</a:t>
            </a:r>
          </a:p>
        </p:txBody>
      </p:sp>
      <p:sp>
        <p:nvSpPr>
          <p:cNvPr id="241697" name="Text Box 3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241698" name="Text Box 34"/>
          <p:cNvSpPr txBox="1">
            <a:spLocks noChangeArrowheads="1"/>
          </p:cNvSpPr>
          <p:nvPr/>
        </p:nvSpPr>
        <p:spPr bwMode="auto">
          <a:xfrm>
            <a:off x="0" y="427038"/>
            <a:ext cx="4548188" cy="636587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srgbClr val="FFFF00"/>
                </a:solidFill>
                <a:latin typeface="Comic Sans MS" charset="0"/>
                <a:cs typeface="+mn-cs"/>
              </a:rPr>
              <a:t>STUDY HELP #07</a:t>
            </a:r>
          </a:p>
        </p:txBody>
      </p:sp>
      <p:sp>
        <p:nvSpPr>
          <p:cNvPr id="241699" name="Oval 35"/>
          <p:cNvSpPr>
            <a:spLocks noChangeArrowheads="1"/>
          </p:cNvSpPr>
          <p:nvPr/>
        </p:nvSpPr>
        <p:spPr bwMode="auto">
          <a:xfrm>
            <a:off x="788988" y="4565650"/>
            <a:ext cx="2047875" cy="395288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1700" name="Rectangle 3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09</a:t>
            </a:r>
          </a:p>
        </p:txBody>
      </p:sp>
      <p:sp>
        <p:nvSpPr>
          <p:cNvPr id="241701" name="Text Box 37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b="1">
                <a:latin typeface="Arial" charset="0"/>
                <a:cs typeface="+mn-cs"/>
              </a:rPr>
              <a:t>Handbook pg. 39-41</a:t>
            </a:r>
          </a:p>
        </p:txBody>
      </p:sp>
      <p:sp>
        <p:nvSpPr>
          <p:cNvPr id="241702" name="Text Box 38"/>
          <p:cNvSpPr txBox="1">
            <a:spLocks noChangeArrowheads="1"/>
          </p:cNvSpPr>
          <p:nvPr/>
        </p:nvSpPr>
        <p:spPr bwMode="auto">
          <a:xfrm>
            <a:off x="8572500" y="64643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>
                <a:solidFill>
                  <a:srgbClr val="FFFFFF"/>
                </a:solidFill>
                <a:latin typeface="Comic Sans MS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1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1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1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1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1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1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698" grpId="0" animBg="1" autoUpdateAnimBg="0"/>
      <p:bldP spid="24169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cs typeface="+mn-cs"/>
              </a:rPr>
              <a:t>7</a:t>
            </a:r>
          </a:p>
        </p:txBody>
      </p:sp>
      <p:sp>
        <p:nvSpPr>
          <p:cNvPr id="243715" name="Line 3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3716" name="Text Box 4"/>
          <p:cNvSpPr txBox="1">
            <a:spLocks noChangeArrowheads="1"/>
          </p:cNvSpPr>
          <p:nvPr/>
        </p:nvSpPr>
        <p:spPr bwMode="auto">
          <a:xfrm>
            <a:off x="1793875" y="0"/>
            <a:ext cx="332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latin typeface="Comic Sans MS" charset="0"/>
                <a:cs typeface="+mn-cs"/>
              </a:rPr>
              <a:t>John 2:13-2:25</a:t>
            </a:r>
          </a:p>
        </p:txBody>
      </p:sp>
      <p:sp>
        <p:nvSpPr>
          <p:cNvPr id="243717" name="Text Box 5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243718" name="Rectangle 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10</a:t>
            </a:r>
          </a:p>
        </p:txBody>
      </p:sp>
      <p:sp>
        <p:nvSpPr>
          <p:cNvPr id="243719" name="Text Box 7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b="1">
                <a:latin typeface="Arial" charset="0"/>
                <a:cs typeface="+mn-cs"/>
              </a:rPr>
              <a:t>Handbook pg. 39-41</a:t>
            </a:r>
          </a:p>
        </p:txBody>
      </p:sp>
      <p:pic>
        <p:nvPicPr>
          <p:cNvPr id="243720" name="Picture 8" descr="Herod's Temple from northeast, tb n0201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0" y="601663"/>
            <a:ext cx="7912100" cy="57007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 l="16014" t="29329" r="20380" b="10347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43721" name="AutoShape 9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3722" name="Rectangle 10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3723" name="Line 11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3724" name="Line 12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3725" name="Line 13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3726" name="Line 14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3727" name="Line 15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3728" name="Rectangle 16"/>
          <p:cNvSpPr>
            <a:spLocks noChangeArrowheads="1"/>
          </p:cNvSpPr>
          <p:nvPr/>
        </p:nvSpPr>
        <p:spPr bwMode="auto">
          <a:xfrm>
            <a:off x="8034338" y="3429000"/>
            <a:ext cx="6381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000000"/>
                </a:solidFill>
                <a:latin typeface="Chicago" charset="0"/>
                <a:cs typeface="+mn-cs"/>
              </a:rPr>
              <a:t>JESUS</a:t>
            </a:r>
          </a:p>
        </p:txBody>
      </p:sp>
      <p:sp>
        <p:nvSpPr>
          <p:cNvPr id="243729" name="Rectangle 17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3730" name="Line 18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3731" name="Line 19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3732" name="Rectangle 20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3733" name="Rectangle 21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3734" name="Rectangle 22"/>
          <p:cNvSpPr>
            <a:spLocks noChangeArrowheads="1"/>
          </p:cNvSpPr>
          <p:nvPr/>
        </p:nvSpPr>
        <p:spPr bwMode="auto">
          <a:xfrm>
            <a:off x="8229600" y="3614738"/>
            <a:ext cx="406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cs typeface="+mn-cs"/>
              </a:rPr>
              <a:t>Life</a:t>
            </a:r>
          </a:p>
        </p:txBody>
      </p:sp>
      <p:sp>
        <p:nvSpPr>
          <p:cNvPr id="243735" name="Rectangle 23"/>
          <p:cNvSpPr>
            <a:spLocks noChangeArrowheads="1"/>
          </p:cNvSpPr>
          <p:nvPr/>
        </p:nvSpPr>
        <p:spPr bwMode="auto">
          <a:xfrm>
            <a:off x="596900" y="5664200"/>
            <a:ext cx="7962900" cy="6604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3736" name="Rectangle 24"/>
          <p:cNvSpPr>
            <a:spLocks noChangeArrowheads="1"/>
          </p:cNvSpPr>
          <p:nvPr/>
        </p:nvSpPr>
        <p:spPr bwMode="auto">
          <a:xfrm>
            <a:off x="315913" y="5605463"/>
            <a:ext cx="8408987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Herod the Great</a:t>
            </a:r>
            <a:r>
              <a:rPr lang="ja-JP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’</a:t>
            </a: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s Jerusalem Temple</a:t>
            </a:r>
          </a:p>
        </p:txBody>
      </p:sp>
    </p:spTree>
  </p:cSld>
  <p:clrMapOvr>
    <a:masterClrMapping/>
  </p:clrMapOvr>
  <p:transition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Text Box 2"/>
          <p:cNvSpPr txBox="1">
            <a:spLocks noChangeArrowheads="1"/>
          </p:cNvSpPr>
          <p:nvPr/>
        </p:nvSpPr>
        <p:spPr bwMode="auto">
          <a:xfrm>
            <a:off x="1792288" y="0"/>
            <a:ext cx="332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latin typeface="Comic Sans MS" charset="0"/>
                <a:cs typeface="+mn-cs"/>
              </a:rPr>
              <a:t>John 2:13-2:25</a:t>
            </a:r>
          </a:p>
        </p:txBody>
      </p:sp>
      <p:sp>
        <p:nvSpPr>
          <p:cNvPr id="245763" name="Text Box 3"/>
          <p:cNvSpPr txBox="1">
            <a:spLocks noChangeArrowheads="1"/>
          </p:cNvSpPr>
          <p:nvPr/>
        </p:nvSpPr>
        <p:spPr bwMode="auto">
          <a:xfrm>
            <a:off x="774700" y="5905500"/>
            <a:ext cx="2070100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00"/>
                </a:solidFill>
                <a:latin typeface="Comic Sans MS" charset="0"/>
                <a:cs typeface="+mn-cs"/>
              </a:rPr>
              <a:t>Location Credit:                 Holyland Hotel, Jerusalem</a:t>
            </a:r>
          </a:p>
        </p:txBody>
      </p:sp>
      <p:sp>
        <p:nvSpPr>
          <p:cNvPr id="245764" name="Text Box 4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245765" name="Rectangle 5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11</a:t>
            </a:r>
          </a:p>
        </p:txBody>
      </p:sp>
      <p:sp>
        <p:nvSpPr>
          <p:cNvPr id="245766" name="Text Box 6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b="1">
                <a:latin typeface="Arial" charset="0"/>
                <a:cs typeface="+mn-cs"/>
              </a:rPr>
              <a:t>Handbook pg. 39-41</a:t>
            </a:r>
          </a:p>
        </p:txBody>
      </p:sp>
      <p:sp>
        <p:nvSpPr>
          <p:cNvPr id="245767" name="Text Box 7"/>
          <p:cNvSpPr txBox="1">
            <a:spLocks noChangeArrowheads="1"/>
          </p:cNvSpPr>
          <p:nvPr/>
        </p:nvSpPr>
        <p:spPr bwMode="auto">
          <a:xfrm>
            <a:off x="5673725" y="808038"/>
            <a:ext cx="2463800" cy="180022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FEA18"/>
                </a:solidFill>
                <a:latin typeface="Comic Sans MS" charset="0"/>
                <a:cs typeface="+mn-cs"/>
              </a:rPr>
              <a:t>JERUSALEM IN THE TIME OF JESUS</a:t>
            </a:r>
          </a:p>
        </p:txBody>
      </p:sp>
      <p:sp>
        <p:nvSpPr>
          <p:cNvPr id="245768" name="Text Box 8"/>
          <p:cNvSpPr txBox="1">
            <a:spLocks noChangeArrowheads="1"/>
          </p:cNvSpPr>
          <p:nvPr/>
        </p:nvSpPr>
        <p:spPr bwMode="auto">
          <a:xfrm>
            <a:off x="581025" y="3930650"/>
            <a:ext cx="2593975" cy="3667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800" b="1">
                <a:solidFill>
                  <a:srgbClr val="FFFF00"/>
                </a:solidFill>
                <a:latin typeface="Comic Sans MS" charset="0"/>
                <a:cs typeface="+mn-cs"/>
              </a:rPr>
              <a:t>The Surrounding City</a:t>
            </a:r>
          </a:p>
        </p:txBody>
      </p:sp>
      <p:sp>
        <p:nvSpPr>
          <p:cNvPr id="245769" name="Text Box 9"/>
          <p:cNvSpPr txBox="1">
            <a:spLocks noChangeArrowheads="1"/>
          </p:cNvSpPr>
          <p:nvPr/>
        </p:nvSpPr>
        <p:spPr bwMode="auto">
          <a:xfrm>
            <a:off x="1023938" y="4811713"/>
            <a:ext cx="2633662" cy="91598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800" b="1">
                <a:solidFill>
                  <a:srgbClr val="FFFF00"/>
                </a:solidFill>
                <a:latin typeface="Comic Sans MS" charset="0"/>
                <a:cs typeface="+mn-cs"/>
              </a:rPr>
              <a:t>The Temple Mount, The Temple,       Antonia Fortress</a:t>
            </a:r>
          </a:p>
        </p:txBody>
      </p:sp>
      <p:grpSp>
        <p:nvGrpSpPr>
          <p:cNvPr id="245770" name="Group 10"/>
          <p:cNvGrpSpPr>
            <a:grpSpLocks/>
          </p:cNvGrpSpPr>
          <p:nvPr/>
        </p:nvGrpSpPr>
        <p:grpSpPr bwMode="auto">
          <a:xfrm>
            <a:off x="762000" y="660400"/>
            <a:ext cx="4787900" cy="3200400"/>
            <a:chOff x="480" y="416"/>
            <a:chExt cx="3016" cy="2016"/>
          </a:xfrm>
        </p:grpSpPr>
        <p:pic>
          <p:nvPicPr>
            <p:cNvPr id="245771" name="Picture 11"/>
            <p:cNvPicPr>
              <a:picLocks noChangeAspect="1" noChangeArrowheads="1"/>
            </p:cNvPicPr>
            <p:nvPr/>
          </p:nvPicPr>
          <p:blipFill>
            <a:blip r:embed="rId3">
              <a:lum bright="-6000" contrast="1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" y="433"/>
              <a:ext cx="2998" cy="19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6A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35003" dir="2928844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45772" name="Rectangle 12"/>
            <p:cNvSpPr>
              <a:spLocks noChangeArrowheads="1"/>
            </p:cNvSpPr>
            <p:nvPr/>
          </p:nvSpPr>
          <p:spPr bwMode="auto">
            <a:xfrm>
              <a:off x="480" y="416"/>
              <a:ext cx="2984" cy="2016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grpSp>
        <p:nvGrpSpPr>
          <p:cNvPr id="245773" name="Group 13"/>
          <p:cNvGrpSpPr>
            <a:grpSpLocks/>
          </p:cNvGrpSpPr>
          <p:nvPr/>
        </p:nvGrpSpPr>
        <p:grpSpPr bwMode="auto">
          <a:xfrm>
            <a:off x="3670300" y="3035300"/>
            <a:ext cx="4740275" cy="3200400"/>
            <a:chOff x="2312" y="1912"/>
            <a:chExt cx="2986" cy="2016"/>
          </a:xfrm>
        </p:grpSpPr>
        <p:pic>
          <p:nvPicPr>
            <p:cNvPr id="245774" name="Picture 1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3" y="1932"/>
              <a:ext cx="2975" cy="1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8980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45775" name="Rectangle 15"/>
            <p:cNvSpPr>
              <a:spLocks noChangeArrowheads="1"/>
            </p:cNvSpPr>
            <p:nvPr/>
          </p:nvSpPr>
          <p:spPr bwMode="auto">
            <a:xfrm>
              <a:off x="2312" y="1912"/>
              <a:ext cx="2984" cy="2016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245776" name="AutoShape 16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5777" name="Rectangle 17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5778" name="Line 18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5779" name="Line 19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5780" name="Line 20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5781" name="Line 21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5782" name="Line 22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5783" name="Rectangle 23"/>
          <p:cNvSpPr>
            <a:spLocks noChangeArrowheads="1"/>
          </p:cNvSpPr>
          <p:nvPr/>
        </p:nvSpPr>
        <p:spPr bwMode="auto">
          <a:xfrm>
            <a:off x="8034338" y="3429000"/>
            <a:ext cx="6381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000000"/>
                </a:solidFill>
                <a:latin typeface="Chicago" charset="0"/>
                <a:cs typeface="+mn-cs"/>
              </a:rPr>
              <a:t>JESUS</a:t>
            </a:r>
          </a:p>
        </p:txBody>
      </p:sp>
      <p:sp>
        <p:nvSpPr>
          <p:cNvPr id="245784" name="Rectangle 24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5785" name="Line 25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5786" name="Line 26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5787" name="Rectangle 27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5788" name="Rectangle 28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5789" name="Rectangle 29"/>
          <p:cNvSpPr>
            <a:spLocks noChangeArrowheads="1"/>
          </p:cNvSpPr>
          <p:nvPr/>
        </p:nvSpPr>
        <p:spPr bwMode="auto">
          <a:xfrm>
            <a:off x="8229600" y="3614738"/>
            <a:ext cx="406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cs typeface="+mn-cs"/>
              </a:rPr>
              <a:t>Life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5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5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45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5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8" grpId="0" autoUpdateAnimBg="0"/>
      <p:bldP spid="245769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Text Box 2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600" b="1">
              <a:latin typeface="Comic Sans MS" charset="0"/>
              <a:cs typeface="+mn-cs"/>
            </a:endParaRPr>
          </a:p>
        </p:txBody>
      </p:sp>
      <p:sp>
        <p:nvSpPr>
          <p:cNvPr id="247811" name="Text Box 3"/>
          <p:cNvSpPr txBox="1">
            <a:spLocks noChangeArrowheads="1"/>
          </p:cNvSpPr>
          <p:nvPr/>
        </p:nvSpPr>
        <p:spPr bwMode="auto">
          <a:xfrm>
            <a:off x="177006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latin typeface="Comic Sans MS" charset="0"/>
                <a:cs typeface="+mn-cs"/>
              </a:rPr>
              <a:t>Mark 11:27</a:t>
            </a:r>
          </a:p>
        </p:txBody>
      </p:sp>
      <p:sp>
        <p:nvSpPr>
          <p:cNvPr id="247812" name="AutoShape 4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7813" name="Rectangle 5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7814" name="Line 6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7815" name="Line 7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7816" name="Line 8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7817" name="Line 9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7818" name="Line 10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7819" name="Rectangle 11"/>
          <p:cNvSpPr>
            <a:spLocks noChangeArrowheads="1"/>
          </p:cNvSpPr>
          <p:nvPr/>
        </p:nvSpPr>
        <p:spPr bwMode="auto">
          <a:xfrm>
            <a:off x="8034338" y="3429000"/>
            <a:ext cx="6381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000000"/>
                </a:solidFill>
                <a:latin typeface="Chicago" charset="0"/>
                <a:cs typeface="+mn-cs"/>
              </a:rPr>
              <a:t>JESUS</a:t>
            </a:r>
          </a:p>
        </p:txBody>
      </p:sp>
      <p:sp>
        <p:nvSpPr>
          <p:cNvPr id="247820" name="Rectangle 12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7821" name="Line 13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7822" name="Line 14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7823" name="Rectangle 15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7824" name="Rectangle 16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7825" name="Rectangle 17"/>
          <p:cNvSpPr>
            <a:spLocks noChangeArrowheads="1"/>
          </p:cNvSpPr>
          <p:nvPr/>
        </p:nvSpPr>
        <p:spPr bwMode="auto">
          <a:xfrm>
            <a:off x="8229600" y="3614738"/>
            <a:ext cx="406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cs typeface="+mn-cs"/>
              </a:rPr>
              <a:t>Life</a:t>
            </a:r>
          </a:p>
        </p:txBody>
      </p:sp>
      <p:sp>
        <p:nvSpPr>
          <p:cNvPr id="247826" name="Text Box 18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247827" name="Rectangle 19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12</a:t>
            </a:r>
          </a:p>
        </p:txBody>
      </p:sp>
      <p:sp>
        <p:nvSpPr>
          <p:cNvPr id="247828" name="Text Box 20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b="1">
                <a:latin typeface="Arial" charset="0"/>
                <a:cs typeface="+mn-cs"/>
              </a:rPr>
              <a:t>Handbook pg. 39-41</a:t>
            </a:r>
          </a:p>
        </p:txBody>
      </p:sp>
      <p:sp>
        <p:nvSpPr>
          <p:cNvPr id="247829" name="Text Box 21"/>
          <p:cNvSpPr txBox="1">
            <a:spLocks noChangeArrowheads="1"/>
          </p:cNvSpPr>
          <p:nvPr/>
        </p:nvSpPr>
        <p:spPr bwMode="auto">
          <a:xfrm>
            <a:off x="774700" y="5905500"/>
            <a:ext cx="2070100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00"/>
                </a:solidFill>
                <a:latin typeface="Comic Sans MS" charset="0"/>
                <a:cs typeface="+mn-cs"/>
              </a:rPr>
              <a:t>Location Credit:                 Holyland Hotel, Jerusalem</a:t>
            </a:r>
          </a:p>
        </p:txBody>
      </p:sp>
      <p:grpSp>
        <p:nvGrpSpPr>
          <p:cNvPr id="61461" name="Group 22"/>
          <p:cNvGrpSpPr>
            <a:grpSpLocks/>
          </p:cNvGrpSpPr>
          <p:nvPr/>
        </p:nvGrpSpPr>
        <p:grpSpPr bwMode="auto">
          <a:xfrm>
            <a:off x="760413" y="660400"/>
            <a:ext cx="4738687" cy="3200400"/>
            <a:chOff x="479" y="416"/>
            <a:chExt cx="2985" cy="2016"/>
          </a:xfrm>
        </p:grpSpPr>
        <p:pic>
          <p:nvPicPr>
            <p:cNvPr id="247831" name="Picture 23"/>
            <p:cNvPicPr>
              <a:picLocks noChangeAspect="1" noChangeArrowheads="1"/>
            </p:cNvPicPr>
            <p:nvPr/>
          </p:nvPicPr>
          <p:blipFill>
            <a:blip r:embed="rId3" cstate="screen">
              <a:lum bright="-6000" contras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" y="423"/>
              <a:ext cx="2981" cy="19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17088" dir="2436078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47832" name="Rectangle 24"/>
            <p:cNvSpPr>
              <a:spLocks noChangeArrowheads="1"/>
            </p:cNvSpPr>
            <p:nvPr/>
          </p:nvSpPr>
          <p:spPr bwMode="auto">
            <a:xfrm>
              <a:off x="480" y="416"/>
              <a:ext cx="2984" cy="2016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grpSp>
        <p:nvGrpSpPr>
          <p:cNvPr id="61462" name="Group 25"/>
          <p:cNvGrpSpPr>
            <a:grpSpLocks/>
          </p:cNvGrpSpPr>
          <p:nvPr/>
        </p:nvGrpSpPr>
        <p:grpSpPr bwMode="auto">
          <a:xfrm>
            <a:off x="3670300" y="3035300"/>
            <a:ext cx="4737100" cy="3200400"/>
            <a:chOff x="2312" y="1912"/>
            <a:chExt cx="2984" cy="2016"/>
          </a:xfrm>
        </p:grpSpPr>
        <p:pic>
          <p:nvPicPr>
            <p:cNvPr id="247834" name="Picture 26"/>
            <p:cNvPicPr>
              <a:picLocks noChangeAspect="1" noChangeArrowheads="1"/>
            </p:cNvPicPr>
            <p:nvPr/>
          </p:nvPicPr>
          <p:blipFill>
            <a:blip r:embed="rId4">
              <a:lum bright="-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6" y="1926"/>
              <a:ext cx="2967" cy="1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81320" dir="2319588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47835" name="Rectangle 27"/>
            <p:cNvSpPr>
              <a:spLocks noChangeArrowheads="1"/>
            </p:cNvSpPr>
            <p:nvPr/>
          </p:nvSpPr>
          <p:spPr bwMode="auto">
            <a:xfrm>
              <a:off x="2312" y="1912"/>
              <a:ext cx="2984" cy="2016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247836" name="Text Box 28"/>
          <p:cNvSpPr txBox="1">
            <a:spLocks noChangeArrowheads="1"/>
          </p:cNvSpPr>
          <p:nvPr/>
        </p:nvSpPr>
        <p:spPr bwMode="auto">
          <a:xfrm>
            <a:off x="5673725" y="808038"/>
            <a:ext cx="2463800" cy="180022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FEA18"/>
                </a:solidFill>
                <a:latin typeface="Comic Sans MS" charset="0"/>
                <a:cs typeface="+mn-cs"/>
              </a:rPr>
              <a:t>JERUSALEM IN THE TIME OF JESUS</a:t>
            </a:r>
          </a:p>
        </p:txBody>
      </p:sp>
      <p:sp>
        <p:nvSpPr>
          <p:cNvPr id="247837" name="Text Box 29"/>
          <p:cNvSpPr txBox="1">
            <a:spLocks noChangeArrowheads="1"/>
          </p:cNvSpPr>
          <p:nvPr/>
        </p:nvSpPr>
        <p:spPr bwMode="auto">
          <a:xfrm>
            <a:off x="581025" y="3930650"/>
            <a:ext cx="2593975" cy="641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800" b="1">
                <a:solidFill>
                  <a:srgbClr val="FFFF00"/>
                </a:solidFill>
                <a:latin typeface="Comic Sans MS" charset="0"/>
                <a:cs typeface="+mn-cs"/>
              </a:rPr>
              <a:t>The Temple Mount</a:t>
            </a:r>
            <a:r>
              <a:rPr lang="ja-JP" altLang="en-US" sz="1800" b="1">
                <a:solidFill>
                  <a:srgbClr val="FFFF00"/>
                </a:solidFill>
                <a:latin typeface="Arial"/>
                <a:cs typeface="+mn-cs"/>
              </a:rPr>
              <a:t>’</a:t>
            </a:r>
            <a:r>
              <a:rPr lang="en-US" sz="1800" b="1">
                <a:solidFill>
                  <a:srgbClr val="FFFF00"/>
                </a:solidFill>
                <a:latin typeface="Comic Sans MS" charset="0"/>
                <a:cs typeface="+mn-cs"/>
              </a:rPr>
              <a:t>s Southern Steps</a:t>
            </a:r>
          </a:p>
        </p:txBody>
      </p:sp>
      <p:sp>
        <p:nvSpPr>
          <p:cNvPr id="247838" name="Text Box 30"/>
          <p:cNvSpPr txBox="1">
            <a:spLocks noChangeArrowheads="1"/>
          </p:cNvSpPr>
          <p:nvPr/>
        </p:nvSpPr>
        <p:spPr bwMode="auto">
          <a:xfrm>
            <a:off x="1023938" y="5370513"/>
            <a:ext cx="2633662" cy="3667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800" b="1">
                <a:solidFill>
                  <a:srgbClr val="FFFF00"/>
                </a:solidFill>
                <a:latin typeface="Comic Sans MS" charset="0"/>
                <a:cs typeface="+mn-cs"/>
              </a:rPr>
              <a:t>The Eastern Gate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7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47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37" grpId="0" autoUpdateAnimBg="0"/>
      <p:bldP spid="247838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63490" name="Group 3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249860" name="Oval 4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FFFF00"/>
                </a:solidFill>
                <a:latin typeface="Comic Sans MS" charset="0"/>
                <a:cs typeface="+mn-cs"/>
              </a:endParaRPr>
            </a:p>
          </p:txBody>
        </p:sp>
        <p:sp>
          <p:nvSpPr>
            <p:cNvPr id="249861" name="Oval 5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FFFF00"/>
                </a:solidFill>
                <a:latin typeface="Comic Sans MS" charset="0"/>
                <a:cs typeface="+mn-cs"/>
              </a:endParaRPr>
            </a:p>
          </p:txBody>
        </p:sp>
        <p:sp>
          <p:nvSpPr>
            <p:cNvPr id="249862" name="Oval 6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FFFF00"/>
                </a:solidFill>
                <a:latin typeface="Comic Sans MS" charset="0"/>
                <a:cs typeface="+mn-cs"/>
              </a:endParaRPr>
            </a:p>
          </p:txBody>
        </p:sp>
        <p:sp>
          <p:nvSpPr>
            <p:cNvPr id="249863" name="Oval 7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FFFF00"/>
                </a:solidFill>
                <a:latin typeface="Comic Sans MS" charset="0"/>
                <a:cs typeface="+mn-cs"/>
              </a:endParaRPr>
            </a:p>
          </p:txBody>
        </p:sp>
      </p:grpSp>
      <p:sp>
        <p:nvSpPr>
          <p:cNvPr id="249864" name="Rectangle 8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9865" name="Oval 9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9866" name="Rectangle 10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9867" name="Oval 11"/>
          <p:cNvSpPr>
            <a:spLocks noChangeArrowheads="1"/>
          </p:cNvSpPr>
          <p:nvPr/>
        </p:nvSpPr>
        <p:spPr bwMode="auto">
          <a:xfrm>
            <a:off x="3670300" y="2959100"/>
            <a:ext cx="1600200" cy="642938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9868" name="Rectangle 12"/>
          <p:cNvSpPr>
            <a:spLocks noChangeArrowheads="1"/>
          </p:cNvSpPr>
          <p:nvPr/>
        </p:nvSpPr>
        <p:spPr bwMode="auto">
          <a:xfrm>
            <a:off x="430213" y="5915025"/>
            <a:ext cx="8408987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The Thistle Route of Jesus</a:t>
            </a:r>
            <a:r>
              <a:rPr lang="ja-JP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’</a:t>
            </a: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 Travels...</a:t>
            </a:r>
          </a:p>
        </p:txBody>
      </p:sp>
      <p:pic>
        <p:nvPicPr>
          <p:cNvPr id="24986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5963" y="931863"/>
            <a:ext cx="2784475" cy="2087562"/>
          </a:xfrm>
          <a:prstGeom prst="rect">
            <a:avLst/>
          </a:prstGeom>
          <a:noFill/>
          <a:ln w="57150">
            <a:solidFill>
              <a:srgbClr val="33CC33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49870" name="Text Box 14"/>
          <p:cNvSpPr txBox="1">
            <a:spLocks noChangeArrowheads="1"/>
          </p:cNvSpPr>
          <p:nvPr/>
        </p:nvSpPr>
        <p:spPr bwMode="auto">
          <a:xfrm>
            <a:off x="1784350" y="0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latin typeface="Comic Sans MS" charset="0"/>
                <a:cs typeface="+mn-cs"/>
              </a:rPr>
              <a:t>John 4:1-6</a:t>
            </a:r>
          </a:p>
        </p:txBody>
      </p:sp>
      <p:grpSp>
        <p:nvGrpSpPr>
          <p:cNvPr id="63498" name="Group 1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49872" name="AutoShape 16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49873" name="Rectangle 17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49874" name="Line 18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49875" name="Line 19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49876" name="Line 20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49877" name="Line 21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49878" name="Line 22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49879" name="Rectangle 23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49880" name="Rectangle 24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49881" name="Line 25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49882" name="Line 26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49883" name="Rectangle 27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49884" name="Rectangle 28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49885" name="Rectangle 29"/>
            <p:cNvSpPr>
              <a:spLocks noChangeArrowheads="1"/>
            </p:cNvSpPr>
            <p:nvPr/>
          </p:nvSpPr>
          <p:spPr bwMode="auto">
            <a:xfrm>
              <a:off x="5184" y="2277"/>
              <a:ext cx="2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cs typeface="+mn-cs"/>
                </a:rPr>
                <a:t>Life</a:t>
              </a:r>
            </a:p>
          </p:txBody>
        </p:sp>
      </p:grpSp>
      <p:sp>
        <p:nvSpPr>
          <p:cNvPr id="249886" name="Text Box 30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249887" name="Oval 31"/>
          <p:cNvSpPr>
            <a:spLocks noChangeArrowheads="1"/>
          </p:cNvSpPr>
          <p:nvPr/>
        </p:nvSpPr>
        <p:spPr bwMode="auto">
          <a:xfrm>
            <a:off x="788988" y="2640013"/>
            <a:ext cx="2047875" cy="4572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9888" name="Oval 32"/>
          <p:cNvSpPr>
            <a:spLocks noChangeArrowheads="1"/>
          </p:cNvSpPr>
          <p:nvPr/>
        </p:nvSpPr>
        <p:spPr bwMode="auto">
          <a:xfrm>
            <a:off x="3690938" y="4618038"/>
            <a:ext cx="1204912" cy="592137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9889" name="Oval 33"/>
          <p:cNvSpPr>
            <a:spLocks noChangeArrowheads="1"/>
          </p:cNvSpPr>
          <p:nvPr/>
        </p:nvSpPr>
        <p:spPr bwMode="auto">
          <a:xfrm>
            <a:off x="4249738" y="1689100"/>
            <a:ext cx="1204912" cy="592138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249890" name="Group 34"/>
          <p:cNvGrpSpPr>
            <a:grpSpLocks/>
          </p:cNvGrpSpPr>
          <p:nvPr/>
        </p:nvGrpSpPr>
        <p:grpSpPr bwMode="auto">
          <a:xfrm>
            <a:off x="549275" y="2279650"/>
            <a:ext cx="3681413" cy="1096963"/>
            <a:chOff x="353" y="1418"/>
            <a:chExt cx="2319" cy="691"/>
          </a:xfrm>
        </p:grpSpPr>
        <p:sp>
          <p:nvSpPr>
            <p:cNvPr id="249891" name="Rectangle 35"/>
            <p:cNvSpPr>
              <a:spLocks noChangeArrowheads="1"/>
            </p:cNvSpPr>
            <p:nvPr/>
          </p:nvSpPr>
          <p:spPr bwMode="auto">
            <a:xfrm>
              <a:off x="353" y="1543"/>
              <a:ext cx="1299" cy="566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sz="2000" b="1">
                  <a:latin typeface="Krone" charset="0"/>
                  <a:cs typeface="+mn-cs"/>
                </a:rPr>
                <a:t>2. THE</a:t>
              </a:r>
            </a:p>
            <a:p>
              <a:pPr algn="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sz="2000" b="1">
                  <a:solidFill>
                    <a:schemeClr val="tx2"/>
                  </a:solidFill>
                  <a:latin typeface="Krone" charset="0"/>
                  <a:cs typeface="+mn-cs"/>
                </a:rPr>
                <a:t>SAMARITAN</a:t>
              </a:r>
              <a:endParaRPr lang="en-US" sz="2000" b="1">
                <a:latin typeface="Krone" charset="0"/>
                <a:cs typeface="+mn-cs"/>
              </a:endParaRPr>
            </a:p>
            <a:p>
              <a:pPr algn="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sz="2000" b="1">
                  <a:latin typeface="Krone" charset="0"/>
                  <a:cs typeface="+mn-cs"/>
                </a:rPr>
                <a:t>TRANSIT</a:t>
              </a:r>
            </a:p>
          </p:txBody>
        </p:sp>
        <p:sp>
          <p:nvSpPr>
            <p:cNvPr id="249892" name="Line 36"/>
            <p:cNvSpPr>
              <a:spLocks noChangeShapeType="1"/>
            </p:cNvSpPr>
            <p:nvPr/>
          </p:nvSpPr>
          <p:spPr bwMode="auto">
            <a:xfrm>
              <a:off x="1539" y="1707"/>
              <a:ext cx="1133" cy="298"/>
            </a:xfrm>
            <a:prstGeom prst="lin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blurRad="635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49893" name="Oval 37"/>
            <p:cNvSpPr>
              <a:spLocks noChangeArrowheads="1"/>
            </p:cNvSpPr>
            <p:nvPr/>
          </p:nvSpPr>
          <p:spPr bwMode="auto">
            <a:xfrm>
              <a:off x="946" y="1418"/>
              <a:ext cx="346" cy="347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249894" name="Text Box 38"/>
          <p:cNvSpPr txBox="1">
            <a:spLocks noChangeArrowheads="1"/>
          </p:cNvSpPr>
          <p:nvPr/>
        </p:nvSpPr>
        <p:spPr bwMode="auto">
          <a:xfrm>
            <a:off x="8594725" y="64262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>
                <a:solidFill>
                  <a:srgbClr val="FFFFFF"/>
                </a:solidFill>
                <a:latin typeface="Comic Sans MS" charset="0"/>
                <a:cs typeface="+mn-cs"/>
              </a:rPr>
              <a:t>3</a:t>
            </a:r>
          </a:p>
        </p:txBody>
      </p:sp>
      <p:sp>
        <p:nvSpPr>
          <p:cNvPr id="249895" name="Rectangle 39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cs typeface="+mn-cs"/>
              </a:rPr>
              <a:t>7</a:t>
            </a:r>
          </a:p>
        </p:txBody>
      </p:sp>
      <p:sp>
        <p:nvSpPr>
          <p:cNvPr id="249896" name="Line 40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9897" name="Rectangle 41"/>
          <p:cNvSpPr>
            <a:spLocks noChangeArrowheads="1"/>
          </p:cNvSpPr>
          <p:nvPr/>
        </p:nvSpPr>
        <p:spPr bwMode="auto">
          <a:xfrm>
            <a:off x="277813" y="4022725"/>
            <a:ext cx="2405062" cy="1219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b="1">
                <a:solidFill>
                  <a:srgbClr val="FFFF00"/>
                </a:solidFill>
                <a:latin typeface="Krone" charset="0"/>
                <a:cs typeface="+mn-cs"/>
              </a:rPr>
              <a:t>1. THE LORD</a:t>
            </a:r>
            <a:r>
              <a:rPr lang="ja-JP" altLang="en-US" sz="2000" b="1">
                <a:solidFill>
                  <a:srgbClr val="FFFF00"/>
                </a:solidFill>
                <a:latin typeface="Arial"/>
                <a:cs typeface="+mn-cs"/>
              </a:rPr>
              <a:t>’</a:t>
            </a:r>
            <a:r>
              <a:rPr lang="en-US" sz="2000" b="1">
                <a:solidFill>
                  <a:srgbClr val="FFFF00"/>
                </a:solidFill>
                <a:latin typeface="Krone" charset="0"/>
                <a:cs typeface="+mn-cs"/>
              </a:rPr>
              <a:t>S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b="1">
                <a:solidFill>
                  <a:srgbClr val="FFFF00"/>
                </a:solidFill>
                <a:latin typeface="Krone" charset="0"/>
                <a:cs typeface="+mn-cs"/>
              </a:rPr>
              <a:t>FIRST 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b="1">
                <a:solidFill>
                  <a:srgbClr val="FFFF00"/>
                </a:solidFill>
                <a:latin typeface="Krone" charset="0"/>
                <a:cs typeface="+mn-cs"/>
              </a:rPr>
              <a:t>JERUSALEM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b="1">
                <a:solidFill>
                  <a:srgbClr val="FFFF00"/>
                </a:solidFill>
                <a:latin typeface="Krone" charset="0"/>
                <a:cs typeface="+mn-cs"/>
              </a:rPr>
              <a:t>MINISTRY</a:t>
            </a:r>
          </a:p>
        </p:txBody>
      </p:sp>
      <p:sp>
        <p:nvSpPr>
          <p:cNvPr id="249898" name="Oval 42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9899" name="Line 43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49900" name="Rectangle 44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13</a:t>
            </a:r>
          </a:p>
        </p:txBody>
      </p:sp>
      <p:sp>
        <p:nvSpPr>
          <p:cNvPr id="249901" name="Text Box 45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b="1">
                <a:latin typeface="Arial" charset="0"/>
                <a:cs typeface="+mn-cs"/>
              </a:rPr>
              <a:t>Handbook pg. 39-41</a:t>
            </a:r>
          </a:p>
        </p:txBody>
      </p:sp>
      <p:grpSp>
        <p:nvGrpSpPr>
          <p:cNvPr id="249902" name="Group 46"/>
          <p:cNvGrpSpPr>
            <a:grpSpLocks/>
          </p:cNvGrpSpPr>
          <p:nvPr/>
        </p:nvGrpSpPr>
        <p:grpSpPr bwMode="auto">
          <a:xfrm>
            <a:off x="5021263" y="3751263"/>
            <a:ext cx="2870200" cy="1957387"/>
            <a:chOff x="3163" y="2363"/>
            <a:chExt cx="1808" cy="1233"/>
          </a:xfrm>
        </p:grpSpPr>
        <p:sp>
          <p:nvSpPr>
            <p:cNvPr id="249903" name="Rectangle 47"/>
            <p:cNvSpPr>
              <a:spLocks noChangeArrowheads="1"/>
            </p:cNvSpPr>
            <p:nvPr/>
          </p:nvSpPr>
          <p:spPr bwMode="auto">
            <a:xfrm>
              <a:off x="3194" y="2409"/>
              <a:ext cx="1777" cy="11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63514" name="Group 48"/>
            <p:cNvGrpSpPr>
              <a:grpSpLocks/>
            </p:cNvGrpSpPr>
            <p:nvPr/>
          </p:nvGrpSpPr>
          <p:grpSpPr bwMode="auto">
            <a:xfrm>
              <a:off x="3163" y="2363"/>
              <a:ext cx="1728" cy="1147"/>
              <a:chOff x="3163" y="2363"/>
              <a:chExt cx="1728" cy="1147"/>
            </a:xfrm>
          </p:grpSpPr>
          <p:pic>
            <p:nvPicPr>
              <p:cNvPr id="249905" name="Picture 49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9221"/>
              <a:stretch>
                <a:fillRect/>
              </a:stretch>
            </p:blipFill>
            <p:spPr bwMode="auto">
              <a:xfrm>
                <a:off x="3163" y="2363"/>
                <a:ext cx="1728" cy="1147"/>
              </a:xfrm>
              <a:prstGeom prst="rect">
                <a:avLst/>
              </a:prstGeom>
              <a:noFill/>
              <a:ln w="5715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125724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249906" name="Text Box 50"/>
              <p:cNvSpPr txBox="1">
                <a:spLocks noChangeArrowheads="1"/>
              </p:cNvSpPr>
              <p:nvPr/>
            </p:nvSpPr>
            <p:spPr bwMode="auto">
              <a:xfrm>
                <a:off x="3366" y="3137"/>
                <a:ext cx="1509" cy="36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29783" dir="1514402" algn="ctr" rotWithShape="0">
                  <a:schemeClr val="folHlink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r">
                  <a:lnSpc>
                    <a:spcPct val="80000"/>
                  </a:lnSpc>
                  <a:spcBef>
                    <a:spcPct val="50000"/>
                  </a:spcBef>
                  <a:defRPr/>
                </a:pPr>
                <a:r>
                  <a:rPr lang="en-US" sz="2000" b="1" i="1">
                    <a:solidFill>
                      <a:schemeClr val="bg2"/>
                    </a:solidFill>
                    <a:latin typeface="Arial" charset="0"/>
                    <a:cs typeface="+mn-cs"/>
                  </a:rPr>
                  <a:t>SHILOH:                      The Tabernacle</a:t>
                </a:r>
                <a:endParaRPr lang="en-US" sz="1800" b="1" i="1">
                  <a:solidFill>
                    <a:schemeClr val="bg2"/>
                  </a:solidFill>
                  <a:latin typeface="Comic Sans MS" charset="0"/>
                  <a:cs typeface="+mn-cs"/>
                </a:endParaRPr>
              </a:p>
            </p:txBody>
          </p:sp>
        </p:grp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9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9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9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9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9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9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49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9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98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98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9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9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9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67" grpId="0" animBg="1"/>
      <p:bldP spid="249887" grpId="0" animBg="1"/>
      <p:bldP spid="249888" grpId="0" animBg="1"/>
      <p:bldP spid="24988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65538" name="Group 3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251908" name="Oval 4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FFFF00"/>
                </a:solidFill>
                <a:latin typeface="Comic Sans MS" charset="0"/>
                <a:cs typeface="+mn-cs"/>
              </a:endParaRPr>
            </a:p>
          </p:txBody>
        </p:sp>
        <p:sp>
          <p:nvSpPr>
            <p:cNvPr id="251909" name="Oval 5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FFFF00"/>
                </a:solidFill>
                <a:latin typeface="Comic Sans MS" charset="0"/>
                <a:cs typeface="+mn-cs"/>
              </a:endParaRPr>
            </a:p>
          </p:txBody>
        </p:sp>
        <p:sp>
          <p:nvSpPr>
            <p:cNvPr id="251910" name="Oval 6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FFFF00"/>
                </a:solidFill>
                <a:latin typeface="Comic Sans MS" charset="0"/>
                <a:cs typeface="+mn-cs"/>
              </a:endParaRPr>
            </a:p>
          </p:txBody>
        </p:sp>
        <p:sp>
          <p:nvSpPr>
            <p:cNvPr id="251911" name="Oval 7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FFFF00"/>
                </a:solidFill>
                <a:latin typeface="Comic Sans MS" charset="0"/>
                <a:cs typeface="+mn-cs"/>
              </a:endParaRPr>
            </a:p>
          </p:txBody>
        </p:sp>
      </p:grpSp>
      <p:sp>
        <p:nvSpPr>
          <p:cNvPr id="251912" name="Rectangle 8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51913" name="Oval 9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51914" name="Rectangle 10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51915" name="Rectangle 11"/>
          <p:cNvSpPr>
            <a:spLocks noChangeArrowheads="1"/>
          </p:cNvSpPr>
          <p:nvPr/>
        </p:nvSpPr>
        <p:spPr bwMode="auto">
          <a:xfrm>
            <a:off x="611188" y="2449513"/>
            <a:ext cx="2062162" cy="8985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b="1">
                <a:solidFill>
                  <a:srgbClr val="FFFF00"/>
                </a:solidFill>
                <a:latin typeface="Krone" charset="0"/>
                <a:cs typeface="+mn-cs"/>
              </a:rPr>
              <a:t>2. THE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b="1">
                <a:solidFill>
                  <a:srgbClr val="FFFF00"/>
                </a:solidFill>
                <a:latin typeface="Krone" charset="0"/>
                <a:cs typeface="+mn-cs"/>
              </a:rPr>
              <a:t>SAMARITAN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b="1">
                <a:solidFill>
                  <a:srgbClr val="FFFF00"/>
                </a:solidFill>
                <a:latin typeface="Krone" charset="0"/>
                <a:cs typeface="+mn-cs"/>
              </a:rPr>
              <a:t>TRANSIT</a:t>
            </a:r>
          </a:p>
        </p:txBody>
      </p:sp>
      <p:sp>
        <p:nvSpPr>
          <p:cNvPr id="251916" name="Line 12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51917" name="Line 13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51918" name="Rectangle 14"/>
          <p:cNvSpPr>
            <a:spLocks noChangeArrowheads="1"/>
          </p:cNvSpPr>
          <p:nvPr/>
        </p:nvSpPr>
        <p:spPr bwMode="auto">
          <a:xfrm>
            <a:off x="14288" y="822325"/>
            <a:ext cx="2608262" cy="8985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b="1">
                <a:latin typeface="Krone" charset="0"/>
                <a:cs typeface="+mn-cs"/>
              </a:rPr>
              <a:t>3. THE GALILEAN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b="1">
                <a:latin typeface="Krone" charset="0"/>
                <a:cs typeface="+mn-cs"/>
              </a:rPr>
              <a:t>MINISTRY AT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b="1">
                <a:solidFill>
                  <a:srgbClr val="FFFF00"/>
                </a:solidFill>
                <a:latin typeface="Krone" charset="0"/>
                <a:cs typeface="+mn-cs"/>
              </a:rPr>
              <a:t>CAPERNAUM</a:t>
            </a:r>
            <a:endParaRPr lang="en-US" sz="2000" b="1">
              <a:latin typeface="Krone" charset="0"/>
              <a:cs typeface="+mn-cs"/>
            </a:endParaRPr>
          </a:p>
        </p:txBody>
      </p:sp>
      <p:sp>
        <p:nvSpPr>
          <p:cNvPr id="251919" name="Line 15"/>
          <p:cNvSpPr>
            <a:spLocks noChangeShapeType="1"/>
          </p:cNvSpPr>
          <p:nvPr/>
        </p:nvSpPr>
        <p:spPr bwMode="auto">
          <a:xfrm>
            <a:off x="2566988" y="1236663"/>
            <a:ext cx="2581275" cy="592137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51920" name="Oval 16"/>
          <p:cNvSpPr>
            <a:spLocks noChangeArrowheads="1"/>
          </p:cNvSpPr>
          <p:nvPr/>
        </p:nvSpPr>
        <p:spPr bwMode="auto">
          <a:xfrm>
            <a:off x="163513" y="628650"/>
            <a:ext cx="549275" cy="550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FF0000"/>
              </a:solidFill>
              <a:latin typeface="Comic Sans MS" charset="0"/>
              <a:cs typeface="+mn-cs"/>
            </a:endParaRPr>
          </a:p>
        </p:txBody>
      </p:sp>
      <p:sp>
        <p:nvSpPr>
          <p:cNvPr id="251921" name="Oval 17"/>
          <p:cNvSpPr>
            <a:spLocks noChangeArrowheads="1"/>
          </p:cNvSpPr>
          <p:nvPr/>
        </p:nvSpPr>
        <p:spPr bwMode="auto">
          <a:xfrm>
            <a:off x="4191000" y="1371600"/>
            <a:ext cx="1828800" cy="1752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51922" name="Rectangle 18"/>
          <p:cNvSpPr>
            <a:spLocks noChangeArrowheads="1"/>
          </p:cNvSpPr>
          <p:nvPr/>
        </p:nvSpPr>
        <p:spPr bwMode="auto">
          <a:xfrm>
            <a:off x="430213" y="5915025"/>
            <a:ext cx="8408987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The Thistle Route of Jesus</a:t>
            </a:r>
            <a:r>
              <a:rPr lang="ja-JP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’</a:t>
            </a: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 Travels...</a:t>
            </a:r>
          </a:p>
        </p:txBody>
      </p:sp>
      <p:sp>
        <p:nvSpPr>
          <p:cNvPr id="251923" name="Text Box 19"/>
          <p:cNvSpPr txBox="1">
            <a:spLocks noChangeArrowheads="1"/>
          </p:cNvSpPr>
          <p:nvPr/>
        </p:nvSpPr>
        <p:spPr bwMode="auto">
          <a:xfrm>
            <a:off x="1773238" y="0"/>
            <a:ext cx="35718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latin typeface="Comic Sans MS" charset="0"/>
                <a:cs typeface="+mn-cs"/>
              </a:rPr>
              <a:t>Matt. 4:13-16; 9:1</a:t>
            </a:r>
          </a:p>
        </p:txBody>
      </p:sp>
      <p:grpSp>
        <p:nvGrpSpPr>
          <p:cNvPr id="65551" name="Group 20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51925" name="Rectangle 21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51926" name="AutoShape 22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1927" name="Rectangle 23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1928" name="Line 24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1929" name="Line 25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1930" name="Line 26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1931" name="Line 27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1932" name="Line 28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1933" name="Rectangle 29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51934" name="Rectangle 30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1935" name="Line 31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1936" name="Line 32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1937" name="Rectangle 33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1938" name="Rectangle 34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1939" name="Rectangle 35"/>
            <p:cNvSpPr>
              <a:spLocks noChangeArrowheads="1"/>
            </p:cNvSpPr>
            <p:nvPr/>
          </p:nvSpPr>
          <p:spPr bwMode="auto">
            <a:xfrm>
              <a:off x="5184" y="2277"/>
              <a:ext cx="2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cs typeface="+mn-cs"/>
                </a:rPr>
                <a:t>Life</a:t>
              </a:r>
            </a:p>
          </p:txBody>
        </p:sp>
      </p:grpSp>
      <p:sp>
        <p:nvSpPr>
          <p:cNvPr id="251940" name="Text Box 36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251941" name="Oval 37"/>
          <p:cNvSpPr>
            <a:spLocks noChangeArrowheads="1"/>
          </p:cNvSpPr>
          <p:nvPr/>
        </p:nvSpPr>
        <p:spPr bwMode="auto">
          <a:xfrm>
            <a:off x="654050" y="1344613"/>
            <a:ext cx="2047875" cy="4572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51942" name="Rectangle 38"/>
          <p:cNvSpPr>
            <a:spLocks noChangeArrowheads="1"/>
          </p:cNvSpPr>
          <p:nvPr/>
        </p:nvSpPr>
        <p:spPr bwMode="auto">
          <a:xfrm>
            <a:off x="277813" y="4022725"/>
            <a:ext cx="2405062" cy="1219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b="1">
                <a:solidFill>
                  <a:srgbClr val="FFFF00"/>
                </a:solidFill>
                <a:latin typeface="Krone" charset="0"/>
                <a:cs typeface="+mn-cs"/>
              </a:rPr>
              <a:t>1. THE LORD</a:t>
            </a:r>
            <a:r>
              <a:rPr lang="ja-JP" altLang="en-US" sz="2000" b="1">
                <a:solidFill>
                  <a:srgbClr val="FFFF00"/>
                </a:solidFill>
                <a:latin typeface="Arial"/>
                <a:cs typeface="+mn-cs"/>
              </a:rPr>
              <a:t>’</a:t>
            </a:r>
            <a:r>
              <a:rPr lang="en-US" sz="2000" b="1">
                <a:solidFill>
                  <a:srgbClr val="FFFF00"/>
                </a:solidFill>
                <a:latin typeface="Krone" charset="0"/>
                <a:cs typeface="+mn-cs"/>
              </a:rPr>
              <a:t>S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b="1">
                <a:solidFill>
                  <a:srgbClr val="FFFF00"/>
                </a:solidFill>
                <a:latin typeface="Krone" charset="0"/>
                <a:cs typeface="+mn-cs"/>
              </a:rPr>
              <a:t>FIRST 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b="1">
                <a:solidFill>
                  <a:srgbClr val="FFFF00"/>
                </a:solidFill>
                <a:latin typeface="Krone" charset="0"/>
                <a:cs typeface="+mn-cs"/>
              </a:rPr>
              <a:t>JERUSALEM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b="1">
                <a:solidFill>
                  <a:srgbClr val="FFFF00"/>
                </a:solidFill>
                <a:latin typeface="Krone" charset="0"/>
                <a:cs typeface="+mn-cs"/>
              </a:rPr>
              <a:t>MINISTRY</a:t>
            </a:r>
          </a:p>
        </p:txBody>
      </p:sp>
      <p:sp>
        <p:nvSpPr>
          <p:cNvPr id="251943" name="Oval 39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51944" name="Line 40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51945" name="Rectangle 41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14</a:t>
            </a:r>
          </a:p>
        </p:txBody>
      </p:sp>
      <p:sp>
        <p:nvSpPr>
          <p:cNvPr id="251946" name="Text Box 42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b="1">
                <a:latin typeface="Arial" charset="0"/>
                <a:cs typeface="+mn-cs"/>
              </a:rPr>
              <a:t>Handbook pg. 39-41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1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1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1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1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1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921" grpId="0" animBg="1"/>
      <p:bldP spid="25194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253955" name="Picture 3" descr="Southern shore of Galilee from above, tb n0407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375" y="619125"/>
            <a:ext cx="7986713" cy="564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3956" name="Text Box 4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latin typeface="Comic Sans MS" charset="0"/>
                <a:cs typeface="+mn-cs"/>
              </a:rPr>
              <a:t>Jesus Traveled His Land:</a:t>
            </a:r>
          </a:p>
        </p:txBody>
      </p:sp>
      <p:sp>
        <p:nvSpPr>
          <p:cNvPr id="253957" name="Text Box 5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latin typeface="Comic Sans MS" charset="0"/>
                <a:cs typeface="+mn-cs"/>
              </a:rPr>
              <a:t>Northwestern Shore, Sea of Galilee</a:t>
            </a:r>
          </a:p>
        </p:txBody>
      </p:sp>
      <p:grpSp>
        <p:nvGrpSpPr>
          <p:cNvPr id="253958" name="Group 6"/>
          <p:cNvGrpSpPr>
            <a:grpSpLocks/>
          </p:cNvGrpSpPr>
          <p:nvPr/>
        </p:nvGrpSpPr>
        <p:grpSpPr bwMode="auto">
          <a:xfrm>
            <a:off x="1447800" y="1806575"/>
            <a:ext cx="4206875" cy="744538"/>
            <a:chOff x="912" y="1138"/>
            <a:chExt cx="2650" cy="469"/>
          </a:xfrm>
        </p:grpSpPr>
        <p:sp>
          <p:nvSpPr>
            <p:cNvPr id="253959" name="Oval 7"/>
            <p:cNvSpPr>
              <a:spLocks noChangeArrowheads="1"/>
            </p:cNvSpPr>
            <p:nvPr/>
          </p:nvSpPr>
          <p:spPr bwMode="auto">
            <a:xfrm>
              <a:off x="1531" y="1401"/>
              <a:ext cx="1368" cy="20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46662" dir="3284183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3960" name="Text Box 8"/>
            <p:cNvSpPr txBox="1">
              <a:spLocks noChangeArrowheads="1"/>
            </p:cNvSpPr>
            <p:nvPr/>
          </p:nvSpPr>
          <p:spPr bwMode="auto">
            <a:xfrm>
              <a:off x="912" y="1138"/>
              <a:ext cx="2650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800" b="1">
                  <a:latin typeface="Comic Sans MS" charset="0"/>
                  <a:cs typeface="+mn-cs"/>
                </a:rPr>
                <a:t>Capernaum: Ministry Headquarters</a:t>
              </a:r>
            </a:p>
          </p:txBody>
        </p:sp>
      </p:grpSp>
      <p:sp>
        <p:nvSpPr>
          <p:cNvPr id="253961" name="Rectangle 9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15</a:t>
            </a:r>
          </a:p>
        </p:txBody>
      </p:sp>
      <p:sp>
        <p:nvSpPr>
          <p:cNvPr id="253962" name="Rectangle 10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67592" name="Group 11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53964" name="Rectangle 12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53965" name="AutoShape 13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3966" name="Rectangle 14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3967" name="Line 15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3968" name="Line 16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3969" name="Line 17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3970" name="Line 18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3971" name="Line 19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3972" name="Rectangle 20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53973" name="Rectangle 21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3974" name="Line 22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3975" name="Line 23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3976" name="Rectangle 24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3977" name="Rectangle 25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3978" name="Rectangle 26"/>
            <p:cNvSpPr>
              <a:spLocks noChangeArrowheads="1"/>
            </p:cNvSpPr>
            <p:nvPr/>
          </p:nvSpPr>
          <p:spPr bwMode="auto">
            <a:xfrm>
              <a:off x="5184" y="2277"/>
              <a:ext cx="2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cs typeface="+mn-cs"/>
                </a:rPr>
                <a:t>Life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39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39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254979" name="Picture 3" descr="Capernaum area aerial, 115-20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50" y="612775"/>
            <a:ext cx="7948613" cy="566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4980" name="Text Box 4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latin typeface="Comic Sans MS" charset="0"/>
                <a:cs typeface="+mn-cs"/>
              </a:rPr>
              <a:t>Jesus Traveled His Land:</a:t>
            </a:r>
          </a:p>
        </p:txBody>
      </p:sp>
      <p:sp>
        <p:nvSpPr>
          <p:cNvPr id="254981" name="Text Box 5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latin typeface="Comic Sans MS" charset="0"/>
                <a:cs typeface="+mn-cs"/>
              </a:rPr>
              <a:t>Approaching Capernaum By Air</a:t>
            </a:r>
          </a:p>
        </p:txBody>
      </p:sp>
      <p:sp>
        <p:nvSpPr>
          <p:cNvPr id="254982" name="Rectangle 6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16</a:t>
            </a:r>
          </a:p>
        </p:txBody>
      </p:sp>
      <p:sp>
        <p:nvSpPr>
          <p:cNvPr id="254983" name="Rectangle 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68615" name="Group 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54985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54986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4987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4988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4989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4990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4991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4992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4993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54994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4995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4996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4997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4998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4999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cs typeface="+mn-cs"/>
                </a:rPr>
                <a:t>Life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aesarea Rui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8800" cy="731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0" y="0"/>
            <a:ext cx="4800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Caesarea Ruins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256003" name="Picture 3" descr="Capernaum area aerial, 115-19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913" y="595313"/>
            <a:ext cx="7983537" cy="570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6004" name="Text Box 4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latin typeface="Comic Sans MS" charset="0"/>
                <a:cs typeface="+mn-cs"/>
              </a:rPr>
              <a:t>Jesus Traveled His Land:</a:t>
            </a:r>
          </a:p>
        </p:txBody>
      </p:sp>
      <p:sp>
        <p:nvSpPr>
          <p:cNvPr id="256005" name="Rectangle 5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17</a:t>
            </a:r>
          </a:p>
        </p:txBody>
      </p:sp>
      <p:sp>
        <p:nvSpPr>
          <p:cNvPr id="256006" name="Text Box 6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latin typeface="Comic Sans MS" charset="0"/>
                <a:cs typeface="+mn-cs"/>
              </a:rPr>
              <a:t>Approaching Capernaum By Air</a:t>
            </a:r>
          </a:p>
        </p:txBody>
      </p:sp>
      <p:sp>
        <p:nvSpPr>
          <p:cNvPr id="256007" name="Rectangle 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69639" name="Group 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56009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56010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6011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6012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6013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6014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6015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6016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6017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56018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6019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6020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6021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6022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6023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cs typeface="+mn-cs"/>
                </a:rPr>
                <a:t>Life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257027" name="Picture 3" descr="Capernaum aerial, 115-18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608013"/>
            <a:ext cx="79121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7028" name="Text Box 4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latin typeface="Comic Sans MS" charset="0"/>
                <a:cs typeface="+mn-cs"/>
              </a:rPr>
              <a:t>Jesus Traveled His Land:</a:t>
            </a:r>
          </a:p>
        </p:txBody>
      </p:sp>
      <p:sp>
        <p:nvSpPr>
          <p:cNvPr id="257029" name="Oval 5"/>
          <p:cNvSpPr>
            <a:spLocks noChangeArrowheads="1"/>
          </p:cNvSpPr>
          <p:nvPr/>
        </p:nvSpPr>
        <p:spPr bwMode="auto">
          <a:xfrm>
            <a:off x="1747838" y="2370138"/>
            <a:ext cx="3181350" cy="752475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800" b="1">
              <a:solidFill>
                <a:srgbClr val="FFFF00"/>
              </a:solidFill>
              <a:latin typeface="Comic Sans MS" charset="0"/>
              <a:cs typeface="+mn-cs"/>
            </a:endParaRPr>
          </a:p>
        </p:txBody>
      </p:sp>
      <p:sp>
        <p:nvSpPr>
          <p:cNvPr id="257030" name="Rectangle 6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18</a:t>
            </a:r>
          </a:p>
        </p:txBody>
      </p:sp>
      <p:sp>
        <p:nvSpPr>
          <p:cNvPr id="257031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latin typeface="Comic Sans MS" charset="0"/>
                <a:cs typeface="+mn-cs"/>
              </a:rPr>
              <a:t>Approaching Capernaum By Air</a:t>
            </a:r>
          </a:p>
        </p:txBody>
      </p:sp>
      <p:sp>
        <p:nvSpPr>
          <p:cNvPr id="257032" name="Rectangle 8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70664" name="Group 9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57034" name="Rectangle 10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57035" name="AutoShape 1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7036" name="Rectangle 1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7037" name="Line 1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7038" name="Line 1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7039" name="Line 1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7040" name="Line 1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7041" name="Line 1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7042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57043" name="Rectangle 1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7044" name="Line 2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7045" name="Line 2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7046" name="Rectangle 2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7047" name="Rectangle 2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7048" name="Rectangle 24"/>
            <p:cNvSpPr>
              <a:spLocks noChangeArrowheads="1"/>
            </p:cNvSpPr>
            <p:nvPr/>
          </p:nvSpPr>
          <p:spPr bwMode="auto">
            <a:xfrm>
              <a:off x="5184" y="2277"/>
              <a:ext cx="2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cs typeface="+mn-cs"/>
                </a:rPr>
                <a:t>Life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7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7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029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258051" name="Picture 3" descr="Capernaum view from Sea of Galilee boat, 53-31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675" y="622300"/>
            <a:ext cx="7983538" cy="564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8052" name="Text Box 4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latin typeface="Comic Sans MS" charset="0"/>
                <a:cs typeface="+mn-cs"/>
              </a:rPr>
              <a:t>Jesus Traveled His Land:</a:t>
            </a:r>
          </a:p>
        </p:txBody>
      </p:sp>
      <p:sp>
        <p:nvSpPr>
          <p:cNvPr id="258053" name="Text Box 5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latin typeface="Comic Sans MS" charset="0"/>
                <a:cs typeface="+mn-cs"/>
              </a:rPr>
              <a:t>Approaching Capernaum By Boat</a:t>
            </a:r>
          </a:p>
        </p:txBody>
      </p:sp>
      <p:sp>
        <p:nvSpPr>
          <p:cNvPr id="258054" name="Rectangle 6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19</a:t>
            </a:r>
          </a:p>
        </p:txBody>
      </p:sp>
      <p:sp>
        <p:nvSpPr>
          <p:cNvPr id="258055" name="Rectangle 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71687" name="Group 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58057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58058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8059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8060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8061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8062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8063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8064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8065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58066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8067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8068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8069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8070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8071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cs typeface="+mn-cs"/>
                </a:rPr>
                <a:t>Life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259075" name="Picture 3" descr="Capernaum from boat2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300" y="611188"/>
            <a:ext cx="7899400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9076" name="Text Box 4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latin typeface="Comic Sans MS" charset="0"/>
                <a:cs typeface="+mn-cs"/>
              </a:rPr>
              <a:t>Jesus Traveled His Land:</a:t>
            </a:r>
          </a:p>
        </p:txBody>
      </p:sp>
      <p:sp>
        <p:nvSpPr>
          <p:cNvPr id="259077" name="Rectangle 5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20</a:t>
            </a:r>
          </a:p>
        </p:txBody>
      </p:sp>
      <p:sp>
        <p:nvSpPr>
          <p:cNvPr id="259078" name="Text Box 6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latin typeface="Comic Sans MS" charset="0"/>
                <a:cs typeface="+mn-cs"/>
              </a:rPr>
              <a:t>Approaching Capernaum By Boat</a:t>
            </a:r>
          </a:p>
        </p:txBody>
      </p:sp>
      <p:sp>
        <p:nvSpPr>
          <p:cNvPr id="259079" name="Rectangle 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72711" name="Group 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59081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59082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9083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9084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9085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9086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9087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9088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9089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59090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9091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9092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9093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9094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9095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cs typeface="+mn-cs"/>
                </a:rPr>
                <a:t>Life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260099" name="Picture 3" descr="Capernaum from boat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688" y="587375"/>
            <a:ext cx="7823200" cy="567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0100" name="Text Box 4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latin typeface="Comic Sans MS" charset="0"/>
                <a:cs typeface="+mn-cs"/>
              </a:rPr>
              <a:t>Jesus Traveled His Land:</a:t>
            </a:r>
          </a:p>
        </p:txBody>
      </p:sp>
      <p:sp>
        <p:nvSpPr>
          <p:cNvPr id="260101" name="Rectangle 5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21</a:t>
            </a:r>
          </a:p>
        </p:txBody>
      </p:sp>
      <p:sp>
        <p:nvSpPr>
          <p:cNvPr id="260102" name="Text Box 6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latin typeface="Comic Sans MS" charset="0"/>
                <a:cs typeface="+mn-cs"/>
              </a:rPr>
              <a:t>Approaching Capernaum By Boat</a:t>
            </a:r>
          </a:p>
        </p:txBody>
      </p:sp>
      <p:sp>
        <p:nvSpPr>
          <p:cNvPr id="260103" name="Rectangle 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73735" name="Group 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60105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60106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0107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0108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0109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0110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0111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0112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0113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60114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0115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0116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0117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0118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0119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cs typeface="+mn-cs"/>
                </a:rPr>
                <a:t>Life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261123" name="Picture 3" descr="Capernaum synagogue from boat, tb n0630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800" y="655638"/>
            <a:ext cx="7966075" cy="561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1124" name="Text Box 4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latin typeface="Comic Sans MS" charset="0"/>
                <a:cs typeface="+mn-cs"/>
              </a:rPr>
              <a:t>Jesus Traveled His Land:</a:t>
            </a:r>
          </a:p>
        </p:txBody>
      </p:sp>
      <p:sp>
        <p:nvSpPr>
          <p:cNvPr id="261125" name="Text Box 5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latin typeface="Comic Sans MS" charset="0"/>
                <a:cs typeface="+mn-cs"/>
              </a:rPr>
              <a:t>Approaching Capernaum: The Synagogue</a:t>
            </a:r>
          </a:p>
        </p:txBody>
      </p:sp>
      <p:sp>
        <p:nvSpPr>
          <p:cNvPr id="261126" name="Rectangle 6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22</a:t>
            </a:r>
          </a:p>
        </p:txBody>
      </p:sp>
      <p:sp>
        <p:nvSpPr>
          <p:cNvPr id="261127" name="Rectangle 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74759" name="Group 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61129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61130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1131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1132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1133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1134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1135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1136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1137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61138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1139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1140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1141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1142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1143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cs typeface="+mn-cs"/>
                </a:rPr>
                <a:t>Life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262147" name="Picture 3" descr="Capernaum entrance, 53-36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238" y="628650"/>
            <a:ext cx="7904162" cy="564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2148" name="Text Box 4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latin typeface="Comic Sans MS" charset="0"/>
                <a:cs typeface="+mn-cs"/>
              </a:rPr>
              <a:t>Jesus Traveled His Land:</a:t>
            </a:r>
          </a:p>
        </p:txBody>
      </p:sp>
      <p:sp>
        <p:nvSpPr>
          <p:cNvPr id="262149" name="Text Box 5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latin typeface="Comic Sans MS" charset="0"/>
                <a:cs typeface="+mn-cs"/>
              </a:rPr>
              <a:t>Entering </a:t>
            </a:r>
            <a:r>
              <a:rPr lang="ja-JP" altLang="en-US" b="1">
                <a:latin typeface="Arial"/>
                <a:cs typeface="+mn-cs"/>
              </a:rPr>
              <a:t>“</a:t>
            </a:r>
            <a:r>
              <a:rPr lang="en-US" b="1">
                <a:latin typeface="Comic Sans MS" charset="0"/>
                <a:cs typeface="+mn-cs"/>
              </a:rPr>
              <a:t>The Town of Jesus</a:t>
            </a:r>
            <a:r>
              <a:rPr lang="ja-JP" altLang="en-US" b="1">
                <a:latin typeface="Arial"/>
                <a:cs typeface="+mn-cs"/>
              </a:rPr>
              <a:t>”</a:t>
            </a:r>
            <a:endParaRPr lang="en-US" b="1">
              <a:latin typeface="Comic Sans MS" charset="0"/>
              <a:cs typeface="+mn-cs"/>
            </a:endParaRPr>
          </a:p>
        </p:txBody>
      </p:sp>
      <p:sp>
        <p:nvSpPr>
          <p:cNvPr id="262150" name="Rectangle 6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23</a:t>
            </a:r>
          </a:p>
        </p:txBody>
      </p:sp>
      <p:sp>
        <p:nvSpPr>
          <p:cNvPr id="262151" name="Rectangle 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75783" name="Group 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62153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62154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2155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2156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2157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2158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2159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2160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2161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62162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2163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2164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2165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2166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2167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cs typeface="+mn-cs"/>
                </a:rPr>
                <a:t>Life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263171" name="Picture 3" descr="Capernaum synagogue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713" y="620713"/>
            <a:ext cx="7953375" cy="569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3172" name="Text Box 4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latin typeface="Comic Sans MS" charset="0"/>
                <a:cs typeface="+mn-cs"/>
              </a:rPr>
              <a:t>Jesus Traveled His Land:</a:t>
            </a:r>
          </a:p>
        </p:txBody>
      </p:sp>
      <p:sp>
        <p:nvSpPr>
          <p:cNvPr id="263173" name="Text Box 5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latin typeface="Comic Sans MS" charset="0"/>
                <a:cs typeface="+mn-cs"/>
              </a:rPr>
              <a:t>The Later Capernaum Synagogue</a:t>
            </a:r>
          </a:p>
        </p:txBody>
      </p:sp>
      <p:sp>
        <p:nvSpPr>
          <p:cNvPr id="263174" name="Rectangle 6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24</a:t>
            </a:r>
          </a:p>
        </p:txBody>
      </p:sp>
      <p:sp>
        <p:nvSpPr>
          <p:cNvPr id="263175" name="Rectangle 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76807" name="Group 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63177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63178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3179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3180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3181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3182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3183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3184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3185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63186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3187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3188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3189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3190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3191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cs typeface="+mn-cs"/>
                </a:rPr>
                <a:t>Life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264195" name="Picture 3" descr="Capernaum synagogue panorama, df 1003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988" y="600075"/>
            <a:ext cx="7881937" cy="567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4196" name="Text Box 4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latin typeface="Comic Sans MS" charset="0"/>
                <a:cs typeface="+mn-cs"/>
              </a:rPr>
              <a:t>Jesus Traveled His Land:</a:t>
            </a:r>
          </a:p>
        </p:txBody>
      </p:sp>
      <p:sp>
        <p:nvSpPr>
          <p:cNvPr id="264197" name="Text Box 5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latin typeface="Comic Sans MS" charset="0"/>
                <a:cs typeface="+mn-cs"/>
              </a:rPr>
              <a:t>The Later Capernaum Synagogue</a:t>
            </a:r>
          </a:p>
        </p:txBody>
      </p:sp>
      <p:sp>
        <p:nvSpPr>
          <p:cNvPr id="264198" name="Rectangle 6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25</a:t>
            </a:r>
          </a:p>
        </p:txBody>
      </p:sp>
      <p:sp>
        <p:nvSpPr>
          <p:cNvPr id="264199" name="Rectangle 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77831" name="Group 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64201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64202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4203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4204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4205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4206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4207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4208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4209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64210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4211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4212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4213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4214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4215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cs typeface="+mn-cs"/>
                </a:rPr>
                <a:t>Life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2" descr="Capernaum synagogue interior2, tb q10260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888" y="595313"/>
            <a:ext cx="7869237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5219" name="Text Box 3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600" b="1">
              <a:latin typeface="Comic Sans MS" charset="0"/>
              <a:cs typeface="+mn-cs"/>
            </a:endParaRPr>
          </a:p>
        </p:txBody>
      </p:sp>
      <p:sp>
        <p:nvSpPr>
          <p:cNvPr id="265220" name="Text Box 4"/>
          <p:cNvSpPr txBox="1">
            <a:spLocks noChangeArrowheads="1"/>
          </p:cNvSpPr>
          <p:nvPr/>
        </p:nvSpPr>
        <p:spPr bwMode="auto">
          <a:xfrm>
            <a:off x="177641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latin typeface="Comic Sans MS" charset="0"/>
                <a:cs typeface="+mn-cs"/>
              </a:rPr>
              <a:t>Mark 1:21; John 6:59</a:t>
            </a:r>
          </a:p>
        </p:txBody>
      </p:sp>
      <p:sp>
        <p:nvSpPr>
          <p:cNvPr id="265221" name="Text Box 5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265222" name="Rectangle 6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26</a:t>
            </a:r>
          </a:p>
        </p:txBody>
      </p:sp>
      <p:sp>
        <p:nvSpPr>
          <p:cNvPr id="265223" name="Text Box 7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latin typeface="Comic Sans MS" charset="0"/>
                <a:cs typeface="+mn-cs"/>
              </a:rPr>
              <a:t>Jesus Traveled His Land:</a:t>
            </a:r>
          </a:p>
        </p:txBody>
      </p:sp>
      <p:sp>
        <p:nvSpPr>
          <p:cNvPr id="265224" name="Text Box 8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latin typeface="Comic Sans MS" charset="0"/>
                <a:cs typeface="+mn-cs"/>
              </a:rPr>
              <a:t>The Later Capernaum Synagogue</a:t>
            </a:r>
          </a:p>
        </p:txBody>
      </p:sp>
      <p:sp>
        <p:nvSpPr>
          <p:cNvPr id="265225" name="Rectangle 9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78857" name="Group 10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65227" name="AutoShape 1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5228" name="Rectangle 1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5229" name="Line 1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5230" name="Line 1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5231" name="Line 1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5232" name="Line 1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5233" name="Line 1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5234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65235" name="Rectangle 1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5236" name="Line 2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5237" name="Line 2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5238" name="Rectangle 2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5239" name="Rectangle 2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5240" name="Rectangle 24"/>
            <p:cNvSpPr>
              <a:spLocks noChangeArrowheads="1"/>
            </p:cNvSpPr>
            <p:nvPr/>
          </p:nvSpPr>
          <p:spPr bwMode="auto">
            <a:xfrm>
              <a:off x="5184" y="2277"/>
              <a:ext cx="2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cs typeface="+mn-cs"/>
                </a:rPr>
                <a:t>Life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2971800"/>
            <a:ext cx="7924800" cy="3962400"/>
          </a:xfrm>
          <a:gradFill rotWithShape="1">
            <a:gsLst>
              <a:gs pos="0">
                <a:schemeClr val="accent1">
                  <a:alpha val="8100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n-US">
                <a:cs typeface="+mn-cs"/>
              </a:rPr>
              <a:t>Pilate was noted in some historical references, but some scholars doubted his existence due to no archaeological evidence mentioning him</a:t>
            </a:r>
          </a:p>
          <a:p>
            <a:pPr eaLnBrk="1" hangingPunct="1">
              <a:defRPr/>
            </a:pPr>
            <a:r>
              <a:rPr lang="en-US">
                <a:cs typeface="+mn-cs"/>
              </a:rPr>
              <a:t>But in 1961 this inscription was unearthed</a:t>
            </a:r>
          </a:p>
          <a:p>
            <a:pPr eaLnBrk="1" hangingPunct="1">
              <a:defRPr/>
            </a:pPr>
            <a:r>
              <a:rPr lang="en-US">
                <a:cs typeface="+mn-cs"/>
              </a:rPr>
              <a:t>It was found on a piece of stone re-used as part of a landing for a theatre in Caesarea</a:t>
            </a:r>
          </a:p>
          <a:p>
            <a:pPr eaLnBrk="1" hangingPunct="1">
              <a:defRPr/>
            </a:pPr>
            <a:r>
              <a:rPr lang="en-US">
                <a:cs typeface="+mn-cs"/>
              </a:rPr>
              <a:t>It is the first archaeological reference to Pilate</a:t>
            </a:r>
          </a:p>
        </p:txBody>
      </p:sp>
      <p:pic>
        <p:nvPicPr>
          <p:cNvPr id="171011" name="Picture 3" descr="Pil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-57150"/>
            <a:ext cx="7924800" cy="527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2" name="Text Box 4"/>
          <p:cNvSpPr txBox="1">
            <a:spLocks noChangeArrowheads="1"/>
          </p:cNvSpPr>
          <p:nvPr/>
        </p:nvSpPr>
        <p:spPr bwMode="auto">
          <a:xfrm>
            <a:off x="152400" y="914400"/>
            <a:ext cx="3429000" cy="20415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3200">
                <a:latin typeface="Arial"/>
                <a:cs typeface="+mn-cs"/>
              </a:rPr>
              <a:t>“</a:t>
            </a:r>
            <a:r>
              <a:rPr lang="en-US" sz="3200">
                <a:latin typeface="Garamond" charset="0"/>
                <a:cs typeface="+mn-cs"/>
              </a:rPr>
              <a:t>To the people of Caesarea Tiberium,</a:t>
            </a:r>
          </a:p>
          <a:p>
            <a:pPr>
              <a:defRPr/>
            </a:pPr>
            <a:r>
              <a:rPr lang="en-US" sz="3200">
                <a:latin typeface="Garamond" charset="0"/>
                <a:cs typeface="+mn-cs"/>
              </a:rPr>
              <a:t>Pontius Pilate, Prefect of Judea.</a:t>
            </a:r>
            <a:r>
              <a:rPr lang="ja-JP" altLang="en-US" sz="3200">
                <a:latin typeface="Arial"/>
                <a:cs typeface="+mn-cs"/>
              </a:rPr>
              <a:t>”</a:t>
            </a:r>
            <a:endParaRPr lang="en-US" sz="3200">
              <a:latin typeface="Garamond" charset="0"/>
              <a:cs typeface="+mn-cs"/>
            </a:endParaRPr>
          </a:p>
        </p:txBody>
      </p:sp>
      <p:sp>
        <p:nvSpPr>
          <p:cNvPr id="171013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457200" y="-228600"/>
            <a:ext cx="8001000" cy="1143000"/>
          </a:xfrm>
          <a:gradFill rotWithShape="1">
            <a:gsLst>
              <a:gs pos="0">
                <a:schemeClr val="accent1">
                  <a:alpha val="89999"/>
                </a:schemeClr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89999"/>
                </a:schemeClr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The Pilate Inscription</a:t>
            </a:r>
          </a:p>
        </p:txBody>
      </p:sp>
      <p:sp>
        <p:nvSpPr>
          <p:cNvPr id="171014" name="Text Box 6"/>
          <p:cNvSpPr txBox="1">
            <a:spLocks noChangeArrowheads="1"/>
          </p:cNvSpPr>
          <p:nvPr/>
        </p:nvSpPr>
        <p:spPr bwMode="auto">
          <a:xfrm>
            <a:off x="8382000" y="73025"/>
            <a:ext cx="766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cs typeface="+mn-cs"/>
              </a:rPr>
              <a:t>105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71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71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71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71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71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71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71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71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71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171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171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171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267267" name="Picture 3" descr="Capernaum synagogue with earlier basalt level2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50" y="590550"/>
            <a:ext cx="7894638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7268" name="Text Box 4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latin typeface="Comic Sans MS" charset="0"/>
                <a:cs typeface="+mn-cs"/>
              </a:rPr>
              <a:t>Jesus Traveled His Land:</a:t>
            </a: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latin typeface="Comic Sans MS" charset="0"/>
                <a:cs typeface="+mn-cs"/>
              </a:rPr>
              <a:t>The Basalt Streets of Capernaum</a:t>
            </a:r>
          </a:p>
        </p:txBody>
      </p:sp>
      <p:sp>
        <p:nvSpPr>
          <p:cNvPr id="267270" name="Rectangle 6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27</a:t>
            </a:r>
          </a:p>
        </p:txBody>
      </p:sp>
      <p:sp>
        <p:nvSpPr>
          <p:cNvPr id="267271" name="Rectangle 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80903" name="Group 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67273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67274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7275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7276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7277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7278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7279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7280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7281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67282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7283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7284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7285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7286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7287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cs typeface="+mn-cs"/>
                </a:rPr>
                <a:t>Life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268291" name="Picture 3" descr="Capernaum synagogue with 1st c level, df 1003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525" y="600075"/>
            <a:ext cx="7900988" cy="568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8292" name="Text Box 4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latin typeface="Comic Sans MS" charset="0"/>
                <a:cs typeface="+mn-cs"/>
              </a:rPr>
              <a:t>Jesus Traveled His Land:</a:t>
            </a:r>
          </a:p>
        </p:txBody>
      </p:sp>
      <p:sp>
        <p:nvSpPr>
          <p:cNvPr id="268293" name="Text Box 5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latin typeface="Comic Sans MS" charset="0"/>
                <a:cs typeface="+mn-cs"/>
              </a:rPr>
              <a:t>The Basalt Streets of Capernaum</a:t>
            </a:r>
          </a:p>
        </p:txBody>
      </p:sp>
      <p:sp>
        <p:nvSpPr>
          <p:cNvPr id="268294" name="Rectangle 6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28</a:t>
            </a:r>
          </a:p>
        </p:txBody>
      </p:sp>
      <p:sp>
        <p:nvSpPr>
          <p:cNvPr id="268295" name="Rectangle 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81927" name="Group 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68297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68298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8299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8300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8301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8302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8303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8304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8305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68306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8307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8308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8309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8310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8311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cs typeface="+mn-cs"/>
                </a:rPr>
                <a:t>Life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269315" name="Picture 3" descr="Capernaum basalt insulae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475" y="596900"/>
            <a:ext cx="7891463" cy="564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9316" name="Text Box 4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latin typeface="Comic Sans MS" charset="0"/>
                <a:cs typeface="+mn-cs"/>
              </a:rPr>
              <a:t>Jesus Traveled His Land:</a:t>
            </a:r>
          </a:p>
        </p:txBody>
      </p:sp>
      <p:sp>
        <p:nvSpPr>
          <p:cNvPr id="269317" name="Text Box 5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latin typeface="Comic Sans MS" charset="0"/>
                <a:cs typeface="+mn-cs"/>
              </a:rPr>
              <a:t>Protecting Peter</a:t>
            </a:r>
            <a:r>
              <a:rPr lang="ja-JP" altLang="en-US" b="1">
                <a:latin typeface="Arial"/>
                <a:cs typeface="+mn-cs"/>
              </a:rPr>
              <a:t>’</a:t>
            </a:r>
            <a:r>
              <a:rPr lang="en-US" b="1">
                <a:latin typeface="Comic Sans MS" charset="0"/>
                <a:cs typeface="+mn-cs"/>
              </a:rPr>
              <a:t>s House in Capernaum</a:t>
            </a:r>
          </a:p>
        </p:txBody>
      </p:sp>
      <p:sp>
        <p:nvSpPr>
          <p:cNvPr id="269318" name="Rectangle 6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29</a:t>
            </a:r>
          </a:p>
        </p:txBody>
      </p:sp>
      <p:sp>
        <p:nvSpPr>
          <p:cNvPr id="269319" name="Rectangle 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82951" name="Group 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69321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69322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9323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9324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9325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9326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9327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9328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9329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69330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9331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9332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9333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9334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9335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cs typeface="+mn-cs"/>
                </a:rPr>
                <a:t>Life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270339" name="Picture 3" descr="Capernaum Byzantine remains over Peter's house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838" y="558800"/>
            <a:ext cx="7927975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 t="236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0340" name="Text Box 4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accent1"/>
                </a:solidFill>
                <a:latin typeface="Comic Sans MS" charset="0"/>
                <a:cs typeface="+mn-cs"/>
              </a:rPr>
              <a:t>Jesus Traveled His Land:</a:t>
            </a:r>
          </a:p>
        </p:txBody>
      </p:sp>
      <p:sp>
        <p:nvSpPr>
          <p:cNvPr id="270341" name="Text Box 5"/>
          <p:cNvSpPr txBox="1">
            <a:spLocks noChangeArrowheads="1"/>
          </p:cNvSpPr>
          <p:nvPr/>
        </p:nvSpPr>
        <p:spPr bwMode="auto">
          <a:xfrm>
            <a:off x="1084263" y="5495925"/>
            <a:ext cx="6827837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chemeClr val="accent1"/>
                </a:solidFill>
                <a:latin typeface="Comic Sans MS" charset="0"/>
                <a:cs typeface="+mn-cs"/>
              </a:rPr>
              <a:t>The Remains of Peter</a:t>
            </a:r>
            <a:r>
              <a:rPr lang="ja-JP" altLang="en-US" b="1">
                <a:solidFill>
                  <a:schemeClr val="accent1"/>
                </a:solidFill>
                <a:latin typeface="Arial"/>
                <a:cs typeface="+mn-cs"/>
              </a:rPr>
              <a:t>’</a:t>
            </a:r>
            <a:r>
              <a:rPr lang="en-US" b="1">
                <a:solidFill>
                  <a:schemeClr val="accent1"/>
                </a:solidFill>
                <a:latin typeface="Comic Sans MS" charset="0"/>
                <a:cs typeface="+mn-cs"/>
              </a:rPr>
              <a:t>s House in Capernaum</a:t>
            </a:r>
          </a:p>
        </p:txBody>
      </p:sp>
      <p:sp>
        <p:nvSpPr>
          <p:cNvPr id="270342" name="Rectangle 6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30</a:t>
            </a:r>
          </a:p>
        </p:txBody>
      </p:sp>
      <p:sp>
        <p:nvSpPr>
          <p:cNvPr id="270343" name="Rectangle 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83975" name="Group 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70345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70346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0347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0348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0349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0350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0351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0352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0353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70354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0355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0356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0357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0358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0359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cs typeface="+mn-cs"/>
                </a:rPr>
                <a:t>Life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271363" name="Picture 3" descr="Sunset from Kursi, tb n1118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238" y="628650"/>
            <a:ext cx="7870825" cy="559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1364" name="Text Box 4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latin typeface="Comic Sans MS" charset="0"/>
                <a:cs typeface="+mn-cs"/>
              </a:rPr>
              <a:t>Jesus Traveled His Land:</a:t>
            </a:r>
          </a:p>
        </p:txBody>
      </p:sp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latin typeface="Comic Sans MS" charset="0"/>
                <a:cs typeface="+mn-cs"/>
              </a:rPr>
              <a:t>Sunset On the Sea of Galilee</a:t>
            </a:r>
          </a:p>
        </p:txBody>
      </p:sp>
      <p:sp>
        <p:nvSpPr>
          <p:cNvPr id="271366" name="Rectangle 6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31</a:t>
            </a:r>
          </a:p>
        </p:txBody>
      </p:sp>
      <p:sp>
        <p:nvSpPr>
          <p:cNvPr id="271367" name="Rectangle 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84999" name="Group 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71369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71370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1371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1372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1373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1374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1375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1376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1377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71378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1379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1380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1381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1382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1383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cs typeface="+mn-cs"/>
                </a:rPr>
                <a:t>Life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sp>
        <p:nvSpPr>
          <p:cNvPr id="272387" name="Rectangle 3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32</a:t>
            </a:r>
          </a:p>
        </p:txBody>
      </p:sp>
      <p:pic>
        <p:nvPicPr>
          <p:cNvPr id="272388" name="Picture 4" descr="Mount of Beatitudes, tb n0630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38" y="619125"/>
            <a:ext cx="7772400" cy="556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2389" name="Text Box 5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latin typeface="Comic Sans MS" charset="0"/>
                <a:cs typeface="+mn-cs"/>
              </a:rPr>
              <a:t>Jesus Traveled His Land:</a:t>
            </a:r>
          </a:p>
        </p:txBody>
      </p:sp>
      <p:sp>
        <p:nvSpPr>
          <p:cNvPr id="272390" name="Text Box 6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latin typeface="Comic Sans MS" charset="0"/>
                <a:cs typeface="+mn-cs"/>
              </a:rPr>
              <a:t>Mount of the Beatitudes</a:t>
            </a:r>
          </a:p>
        </p:txBody>
      </p:sp>
      <p:sp>
        <p:nvSpPr>
          <p:cNvPr id="272391" name="Rectangle 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86023" name="Group 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72393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72394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2395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2396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2397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2398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2399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2400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2401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72402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2403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2404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2405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2406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2407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cs typeface="+mn-cs"/>
                </a:rPr>
                <a:t>Life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273411" name="Picture 3" descr="View of Sea of Galilee and Arbel from Upper Galilee, 104-19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0" y="614363"/>
            <a:ext cx="7851775" cy="556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3412" name="Text Box 4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latin typeface="Comic Sans MS" charset="0"/>
                <a:cs typeface="+mn-cs"/>
              </a:rPr>
              <a:t>Jesus Traveled His Land:</a:t>
            </a:r>
          </a:p>
        </p:txBody>
      </p:sp>
      <p:sp>
        <p:nvSpPr>
          <p:cNvPr id="273413" name="Text Box 5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latin typeface="Comic Sans MS" charset="0"/>
                <a:cs typeface="+mn-cs"/>
              </a:rPr>
              <a:t>On the Heights of the Galilee</a:t>
            </a:r>
          </a:p>
        </p:txBody>
      </p:sp>
      <p:sp>
        <p:nvSpPr>
          <p:cNvPr id="273414" name="Rectangle 6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33</a:t>
            </a:r>
          </a:p>
        </p:txBody>
      </p:sp>
      <p:sp>
        <p:nvSpPr>
          <p:cNvPr id="273415" name="Rectangle 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87047" name="Group 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73417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73418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3419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3420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3421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3422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3423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3424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3425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73426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3427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3428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3429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3430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3431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cs typeface="+mn-cs"/>
                </a:rPr>
                <a:t>Life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274435" name="Picture 3" descr="Mountains of Upper Galilee, 04010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50" y="604838"/>
            <a:ext cx="7908925" cy="567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4436" name="Text Box 4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latin typeface="Comic Sans MS" charset="0"/>
                <a:cs typeface="+mn-cs"/>
              </a:rPr>
              <a:t>Jesus Traveled His Land:</a:t>
            </a:r>
          </a:p>
        </p:txBody>
      </p:sp>
      <p:sp>
        <p:nvSpPr>
          <p:cNvPr id="274437" name="Text Box 5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latin typeface="Comic Sans MS" charset="0"/>
                <a:cs typeface="+mn-cs"/>
              </a:rPr>
              <a:t>The Galilee</a:t>
            </a:r>
            <a:r>
              <a:rPr lang="ja-JP" altLang="en-US" b="1">
                <a:latin typeface="Arial"/>
                <a:cs typeface="+mn-cs"/>
              </a:rPr>
              <a:t>’</a:t>
            </a:r>
            <a:r>
              <a:rPr lang="en-US" b="1">
                <a:latin typeface="Comic Sans MS" charset="0"/>
                <a:cs typeface="+mn-cs"/>
              </a:rPr>
              <a:t>s High Country</a:t>
            </a:r>
          </a:p>
        </p:txBody>
      </p:sp>
      <p:sp>
        <p:nvSpPr>
          <p:cNvPr id="274438" name="Rectangle 6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34</a:t>
            </a:r>
          </a:p>
        </p:txBody>
      </p:sp>
      <p:sp>
        <p:nvSpPr>
          <p:cNvPr id="274439" name="Rectangle 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88071" name="Group 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74441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74442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4443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4444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4445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4446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4447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4448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4449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74450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4451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4452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4453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4454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4455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cs typeface="+mn-cs"/>
                </a:rPr>
                <a:t>Life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275459" name="Picture 3" descr="Banias cave2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538" y="612775"/>
            <a:ext cx="7881937" cy="561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5460" name="Rectangle 4"/>
          <p:cNvSpPr>
            <a:spLocks noChangeArrowheads="1"/>
          </p:cNvSpPr>
          <p:nvPr/>
        </p:nvSpPr>
        <p:spPr bwMode="auto">
          <a:xfrm>
            <a:off x="1028700" y="5080000"/>
            <a:ext cx="7005638" cy="1016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75461" name="Text Box 5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  <a:latin typeface="Comic Sans MS" charset="0"/>
                <a:cs typeface="+mn-cs"/>
              </a:rPr>
              <a:t>Jesus Traveled His Land:</a:t>
            </a:r>
          </a:p>
        </p:txBody>
      </p:sp>
      <p:sp>
        <p:nvSpPr>
          <p:cNvPr id="275462" name="Text Box 6"/>
          <p:cNvSpPr txBox="1">
            <a:spLocks noChangeArrowheads="1"/>
          </p:cNvSpPr>
          <p:nvPr/>
        </p:nvSpPr>
        <p:spPr bwMode="auto">
          <a:xfrm>
            <a:off x="896938" y="5495925"/>
            <a:ext cx="7415212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  <a:latin typeface="Comic Sans MS" charset="0"/>
                <a:cs typeface="+mn-cs"/>
              </a:rPr>
              <a:t>Caesarea Philippi -- To Peter: </a:t>
            </a:r>
            <a:r>
              <a:rPr lang="ja-JP" altLang="en-US" b="1">
                <a:solidFill>
                  <a:srgbClr val="FFFF00"/>
                </a:solidFill>
                <a:latin typeface="Arial"/>
                <a:cs typeface="+mn-cs"/>
              </a:rPr>
              <a:t>“</a:t>
            </a:r>
            <a:r>
              <a:rPr lang="en-US" b="1">
                <a:solidFill>
                  <a:srgbClr val="FFFF00"/>
                </a:solidFill>
                <a:latin typeface="Comic Sans MS" charset="0"/>
                <a:cs typeface="+mn-cs"/>
              </a:rPr>
              <a:t>…on this rock!</a:t>
            </a:r>
            <a:r>
              <a:rPr lang="ja-JP" altLang="en-US" b="1">
                <a:solidFill>
                  <a:srgbClr val="FFFF00"/>
                </a:solidFill>
                <a:latin typeface="Arial"/>
                <a:cs typeface="+mn-cs"/>
              </a:rPr>
              <a:t>”</a:t>
            </a:r>
            <a:endParaRPr lang="en-US" b="1">
              <a:solidFill>
                <a:srgbClr val="FFFF00"/>
              </a:solidFill>
              <a:latin typeface="Comic Sans MS" charset="0"/>
              <a:cs typeface="+mn-cs"/>
            </a:endParaRPr>
          </a:p>
        </p:txBody>
      </p:sp>
      <p:sp>
        <p:nvSpPr>
          <p:cNvPr id="275463" name="Rectangle 7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35</a:t>
            </a:r>
          </a:p>
        </p:txBody>
      </p:sp>
      <p:sp>
        <p:nvSpPr>
          <p:cNvPr id="275464" name="Text Box 8"/>
          <p:cNvSpPr txBox="1">
            <a:spLocks noChangeArrowheads="1"/>
          </p:cNvSpPr>
          <p:nvPr/>
        </p:nvSpPr>
        <p:spPr bwMode="auto">
          <a:xfrm>
            <a:off x="177006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latin typeface="Comic Sans MS" charset="0"/>
                <a:cs typeface="+mn-cs"/>
              </a:rPr>
              <a:t>Matt 16:13-28</a:t>
            </a:r>
          </a:p>
        </p:txBody>
      </p:sp>
      <p:sp>
        <p:nvSpPr>
          <p:cNvPr id="275465" name="Rectangle 9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89097" name="Group 10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75467" name="Rectangle 11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75468" name="AutoShape 12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5469" name="Rectangle 13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5470" name="Line 14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5471" name="Line 15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5472" name="Line 16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5473" name="Line 17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5474" name="Line 18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5475" name="Rectangle 19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75476" name="Rectangle 20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5477" name="Line 21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5478" name="Line 22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5479" name="Rectangle 23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5480" name="Rectangle 24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5481" name="Rectangle 25"/>
            <p:cNvSpPr>
              <a:spLocks noChangeArrowheads="1"/>
            </p:cNvSpPr>
            <p:nvPr/>
          </p:nvSpPr>
          <p:spPr bwMode="auto">
            <a:xfrm>
              <a:off x="5184" y="2277"/>
              <a:ext cx="2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cs typeface="+mn-cs"/>
                </a:rPr>
                <a:t>Life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276483" name="Picture 3" descr="Nahal Senir, tb n0516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238" y="608013"/>
            <a:ext cx="7824787" cy="563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6484" name="Text Box 4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latin typeface="Comic Sans MS" charset="0"/>
                <a:cs typeface="+mn-cs"/>
              </a:rPr>
              <a:t>Jesus Traveled His Land:</a:t>
            </a:r>
          </a:p>
        </p:txBody>
      </p:sp>
      <p:sp>
        <p:nvSpPr>
          <p:cNvPr id="276485" name="Text Box 5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latin typeface="Comic Sans MS" charset="0"/>
                <a:cs typeface="+mn-cs"/>
              </a:rPr>
              <a:t>Waters of the Upper Jordan</a:t>
            </a:r>
          </a:p>
        </p:txBody>
      </p:sp>
      <p:sp>
        <p:nvSpPr>
          <p:cNvPr id="276486" name="Rectangle 6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36</a:t>
            </a:r>
          </a:p>
        </p:txBody>
      </p:sp>
      <p:sp>
        <p:nvSpPr>
          <p:cNvPr id="276487" name="Rectangle 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90119" name="Group 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76489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76490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6491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6492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6493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6494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6495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6496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6497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76498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6499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6500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6501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6502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6503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cs typeface="+mn-cs"/>
                </a:rPr>
                <a:t>Life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324600" y="1143000"/>
            <a:ext cx="2819400" cy="33528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Northern Israel:</a:t>
            </a:r>
            <a:br>
              <a:rPr lang="en-US">
                <a:cs typeface="+mj-cs"/>
              </a:rPr>
            </a:br>
            <a:r>
              <a:rPr lang="en-US">
                <a:cs typeface="+mj-cs"/>
              </a:rPr>
              <a:t>• Caesarea</a:t>
            </a:r>
            <a:br>
              <a:rPr lang="en-US">
                <a:cs typeface="+mj-cs"/>
              </a:rPr>
            </a:br>
            <a:r>
              <a:rPr lang="en-US">
                <a:cs typeface="+mj-cs"/>
              </a:rPr>
              <a:t>• Galilee</a:t>
            </a:r>
            <a:br>
              <a:rPr lang="en-US">
                <a:cs typeface="+mj-cs"/>
              </a:rPr>
            </a:br>
            <a:r>
              <a:rPr lang="en-US">
                <a:cs typeface="+mj-cs"/>
              </a:rPr>
              <a:t>• Decapolis</a:t>
            </a:r>
          </a:p>
        </p:txBody>
      </p:sp>
      <p:pic>
        <p:nvPicPr>
          <p:cNvPr id="21506" name="Picture 3" descr="19 NT Politic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1438"/>
            <a:ext cx="6292850" cy="700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20" name="Text Box 4"/>
          <p:cNvSpPr txBox="1">
            <a:spLocks noChangeArrowheads="1"/>
          </p:cNvSpPr>
          <p:nvPr/>
        </p:nvSpPr>
        <p:spPr bwMode="auto">
          <a:xfrm>
            <a:off x="8494713" y="73025"/>
            <a:ext cx="573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cs typeface="+mn-cs"/>
              </a:rPr>
              <a:t>85</a:t>
            </a:r>
          </a:p>
        </p:txBody>
      </p:sp>
      <p:sp>
        <p:nvSpPr>
          <p:cNvPr id="162821" name="Line 5"/>
          <p:cNvSpPr>
            <a:spLocks noChangeShapeType="1"/>
          </p:cNvSpPr>
          <p:nvPr/>
        </p:nvSpPr>
        <p:spPr bwMode="auto">
          <a:xfrm flipH="1" flipV="1">
            <a:off x="3048000" y="2286000"/>
            <a:ext cx="3352800" cy="1143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62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277507" name="Picture 3" descr="Jordan River aerial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713" y="674688"/>
            <a:ext cx="7842250" cy="555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7508" name="Text Box 4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latin typeface="Comic Sans MS" charset="0"/>
                <a:cs typeface="+mn-cs"/>
              </a:rPr>
              <a:t>Jesus Traveled His Land:</a:t>
            </a:r>
          </a:p>
        </p:txBody>
      </p:sp>
      <p:sp>
        <p:nvSpPr>
          <p:cNvPr id="277509" name="Text Box 5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latin typeface="Comic Sans MS" charset="0"/>
                <a:cs typeface="+mn-cs"/>
              </a:rPr>
              <a:t>The River Jordan Moves South</a:t>
            </a:r>
          </a:p>
        </p:txBody>
      </p:sp>
      <p:sp>
        <p:nvSpPr>
          <p:cNvPr id="277510" name="Rectangle 6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37</a:t>
            </a:r>
          </a:p>
        </p:txBody>
      </p:sp>
      <p:sp>
        <p:nvSpPr>
          <p:cNvPr id="277511" name="Rectangle 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91143" name="Group 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77513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77514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7515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7516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7517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7518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7519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7520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7521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77522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7523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7524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7525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7526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7527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cs typeface="+mn-cs"/>
                </a:rPr>
                <a:t>Life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278531" name="Picture 3" descr="Banias waterfall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300" y="547688"/>
            <a:ext cx="7937500" cy="574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8532" name="Text Box 4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latin typeface="Comic Sans MS" charset="0"/>
                <a:cs typeface="+mn-cs"/>
              </a:rPr>
              <a:t>Jesus Traveled His Land:</a:t>
            </a:r>
          </a:p>
        </p:txBody>
      </p:sp>
      <p:sp>
        <p:nvSpPr>
          <p:cNvPr id="278533" name="Text Box 5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latin typeface="Comic Sans MS" charset="0"/>
                <a:cs typeface="+mn-cs"/>
              </a:rPr>
              <a:t>The Galilee</a:t>
            </a:r>
            <a:r>
              <a:rPr lang="ja-JP" altLang="en-US" b="1">
                <a:latin typeface="Arial"/>
                <a:cs typeface="+mn-cs"/>
              </a:rPr>
              <a:t>’</a:t>
            </a:r>
            <a:r>
              <a:rPr lang="en-US" b="1">
                <a:latin typeface="Comic Sans MS" charset="0"/>
                <a:cs typeface="+mn-cs"/>
              </a:rPr>
              <a:t>s Bountiful Waters</a:t>
            </a:r>
          </a:p>
        </p:txBody>
      </p:sp>
      <p:sp>
        <p:nvSpPr>
          <p:cNvPr id="278534" name="Rectangle 6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38</a:t>
            </a:r>
          </a:p>
        </p:txBody>
      </p:sp>
      <p:sp>
        <p:nvSpPr>
          <p:cNvPr id="278535" name="Rectangle 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92167" name="Group 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78537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78538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8539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8540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8541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8542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8543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8544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8545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00"/>
                  </a:solidFill>
                  <a:latin typeface="Chicago" charset="0"/>
                  <a:cs typeface="+mn-cs"/>
                </a:rPr>
                <a:t>JESUS</a:t>
              </a:r>
            </a:p>
          </p:txBody>
        </p:sp>
        <p:sp>
          <p:nvSpPr>
            <p:cNvPr id="278546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8547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8548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8549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8550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8551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cs typeface="+mn-cs"/>
                </a:rPr>
                <a:t>Life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324600" y="1143000"/>
            <a:ext cx="2819400" cy="33528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Northern Israel:</a:t>
            </a:r>
            <a:br>
              <a:rPr lang="en-US">
                <a:cs typeface="+mj-cs"/>
              </a:rPr>
            </a:br>
            <a:r>
              <a:rPr lang="en-US">
                <a:cs typeface="+mj-cs"/>
              </a:rPr>
              <a:t>• Caesarea</a:t>
            </a:r>
            <a:br>
              <a:rPr lang="en-US">
                <a:cs typeface="+mj-cs"/>
              </a:rPr>
            </a:br>
            <a:r>
              <a:rPr lang="en-US">
                <a:cs typeface="+mj-cs"/>
              </a:rPr>
              <a:t>• Galilee</a:t>
            </a:r>
            <a:br>
              <a:rPr lang="en-US">
                <a:cs typeface="+mj-cs"/>
              </a:rPr>
            </a:br>
            <a:r>
              <a:rPr lang="en-US">
                <a:cs typeface="+mj-cs"/>
              </a:rPr>
              <a:t>• Decapolis</a:t>
            </a:r>
          </a:p>
        </p:txBody>
      </p:sp>
      <p:pic>
        <p:nvPicPr>
          <p:cNvPr id="93186" name="Picture 3" descr="19 NT Politic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1438"/>
            <a:ext cx="6292850" cy="700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4" name="Text Box 4"/>
          <p:cNvSpPr txBox="1">
            <a:spLocks noChangeArrowheads="1"/>
          </p:cNvSpPr>
          <p:nvPr/>
        </p:nvSpPr>
        <p:spPr bwMode="auto">
          <a:xfrm>
            <a:off x="8494713" y="73025"/>
            <a:ext cx="573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cs typeface="+mn-cs"/>
              </a:rPr>
              <a:t>85</a:t>
            </a:r>
          </a:p>
        </p:txBody>
      </p:sp>
      <p:sp>
        <p:nvSpPr>
          <p:cNvPr id="168965" name="Line 5"/>
          <p:cNvSpPr>
            <a:spLocks noChangeShapeType="1"/>
          </p:cNvSpPr>
          <p:nvPr/>
        </p:nvSpPr>
        <p:spPr bwMode="auto">
          <a:xfrm flipH="1" flipV="1">
            <a:off x="4114800" y="3886200"/>
            <a:ext cx="2286000" cy="304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68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5105400" y="609600"/>
            <a:ext cx="3810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>
                <a:cs typeface="+mj-cs"/>
              </a:rPr>
              <a:t>Greek Cities in Israel</a:t>
            </a:r>
            <a:endParaRPr lang="en-US" sz="4000">
              <a:cs typeface="+mj-cs"/>
            </a:endParaRPr>
          </a:p>
        </p:txBody>
      </p:sp>
      <p:pic>
        <p:nvPicPr>
          <p:cNvPr id="95234" name="Picture 3" descr="Hasmonean Jokes00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68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Jerash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81000"/>
            <a:ext cx="9296400" cy="72390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3059" name="Rectangle 3"/>
          <p:cNvSpPr>
            <a:spLocks noGrp="1" noChangeArrowheads="1"/>
          </p:cNvSpPr>
          <p:nvPr>
            <p:ph type="title"/>
          </p:nvPr>
        </p:nvSpPr>
        <p:spPr>
          <a:xfrm>
            <a:off x="6553200" y="-76200"/>
            <a:ext cx="2286000" cy="19812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>
                <a:solidFill>
                  <a:schemeClr val="tx1"/>
                </a:solidFill>
                <a:cs typeface="+mj-cs"/>
              </a:rPr>
              <a:t>Jerash </a:t>
            </a:r>
            <a:br>
              <a:rPr lang="en-US" sz="4000">
                <a:solidFill>
                  <a:schemeClr val="tx1"/>
                </a:solidFill>
                <a:cs typeface="+mj-cs"/>
              </a:rPr>
            </a:br>
            <a:r>
              <a:rPr lang="en-US" sz="4000">
                <a:solidFill>
                  <a:schemeClr val="tx1"/>
                </a:solidFill>
                <a:cs typeface="+mj-cs"/>
              </a:rPr>
              <a:t>of the Decapolis</a:t>
            </a:r>
          </a:p>
        </p:txBody>
      </p:sp>
    </p:spTree>
  </p:cSld>
  <p:clrMapOvr>
    <a:masterClrMapping/>
  </p:clrMapOvr>
  <p:transition>
    <p:dissolv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Jerash000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242888"/>
            <a:ext cx="9144000" cy="7600951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5107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-228600"/>
            <a:ext cx="57150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chemeClr val="tx1"/>
                </a:solidFill>
                <a:cs typeface="+mj-cs"/>
              </a:rPr>
              <a:t>Jerash in Its Glory Days</a:t>
            </a:r>
          </a:p>
        </p:txBody>
      </p:sp>
    </p:spTree>
  </p:cSld>
  <p:clrMapOvr>
    <a:masterClrMapping/>
  </p:clrMapOvr>
  <p:transition spd="slow">
    <p:randomBar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WordArt 2" descr="Paper bag"/>
          <p:cNvSpPr>
            <a:spLocks noChangeArrowheads="1" noChangeShapeType="1" noTextEdit="1"/>
          </p:cNvSpPr>
          <p:nvPr/>
        </p:nvSpPr>
        <p:spPr bwMode="auto">
          <a:xfrm>
            <a:off x="1143000" y="1828800"/>
            <a:ext cx="8286750" cy="2641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TopLeft">
                <a:rot lat="0" lon="20519997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en-US" sz="9600" kern="1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  <a:ea typeface="Arial Black"/>
                <a:cs typeface="Arial Black"/>
              </a:rPr>
              <a:t>THANK YOU</a:t>
            </a:r>
          </a:p>
        </p:txBody>
      </p:sp>
      <p:sp>
        <p:nvSpPr>
          <p:cNvPr id="218115" name="Text Box 3"/>
          <p:cNvSpPr txBox="1">
            <a:spLocks noChangeArrowheads="1"/>
          </p:cNvSpPr>
          <p:nvPr/>
        </p:nvSpPr>
        <p:spPr bwMode="auto">
          <a:xfrm>
            <a:off x="2667000" y="5105400"/>
            <a:ext cx="647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>
                <a:latin typeface="Copperplate Gothic Bold" charset="0"/>
                <a:cs typeface="+mn-cs"/>
              </a:rPr>
              <a:t>By Samuel and Michael</a:t>
            </a:r>
          </a:p>
        </p:txBody>
      </p:sp>
      <p:sp>
        <p:nvSpPr>
          <p:cNvPr id="218116" name="Rectangle 4"/>
          <p:cNvSpPr>
            <a:spLocks noChangeArrowheads="1"/>
          </p:cNvSpPr>
          <p:nvPr/>
        </p:nvSpPr>
        <p:spPr bwMode="auto">
          <a:xfrm>
            <a:off x="0" y="0"/>
            <a:ext cx="9144000" cy="70104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Black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218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218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la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15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381000"/>
            <a:ext cx="7772400" cy="1736725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Note on Greek &amp; Hebrew Fonts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514600"/>
            <a:ext cx="8001000" cy="3124200"/>
          </a:xfrm>
        </p:spPr>
        <p:txBody>
          <a:bodyPr/>
          <a:lstStyle/>
          <a:p>
            <a:pPr eaLnBrk="1" hangingPunct="1">
              <a:defRPr/>
            </a:pPr>
            <a:r>
              <a:rPr lang="en-US" sz="2500" b="1">
                <a:solidFill>
                  <a:srgbClr val="FFFFFF"/>
                </a:solidFill>
                <a:effectLst/>
                <a:latin typeface="Verdana" charset="0"/>
                <a:cs typeface="+mn-cs"/>
              </a:rPr>
              <a:t>BWHEBB, BWHEBL [Hebrew]; BWGRKL, BWGRKN, and BWGRKI [Greek] Postscript® Type 1 and TrueType™ fonts Copyright © 1994-2002 BibleWorks, LLC. All rights reserved. These Biblical Greek and Hebrew fonts are used with permission and are from BibleWorks, software for Biblical exegesis and research.</a:t>
            </a:r>
            <a:endParaRPr lang="en-US" sz="5400" b="1">
              <a:solidFill>
                <a:srgbClr val="FFFFFF"/>
              </a:solidFill>
              <a:cs typeface="+mn-cs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3000055079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FFFF"/>
                </a:solidFill>
                <a:latin typeface="Arial" charset="0"/>
                <a:cs typeface="Arial" charset="0"/>
              </a:rPr>
              <a:t>Get this presentation for free!</a:t>
            </a:r>
            <a:endParaRPr lang="en-US" sz="14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 Geography link at 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54B5DC-E929-88BF-E15B-778C3E989865}"/>
              </a:ext>
            </a:extLst>
          </p:cNvPr>
          <p:cNvSpPr txBox="1"/>
          <p:nvPr/>
        </p:nvSpPr>
        <p:spPr>
          <a:xfrm>
            <a:off x="10867869" y="205365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30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Sea of Galile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114300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>
                <a:cs typeface="+mj-cs"/>
              </a:rPr>
              <a:t>Capernaum on the Sea of Galilee</a:t>
            </a:r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>
            <a:off x="2057400" y="914400"/>
            <a:ext cx="4876800" cy="68580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8494713" y="73025"/>
            <a:ext cx="573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2"/>
                </a:solidFill>
                <a:cs typeface="+mn-cs"/>
              </a:rPr>
              <a:t>88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0" y="274638"/>
            <a:ext cx="2362200" cy="1249362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>
                <a:cs typeface="+mj-cs"/>
              </a:rPr>
              <a:t>The Sea of Galilee</a:t>
            </a:r>
          </a:p>
        </p:txBody>
      </p:sp>
      <p:sp>
        <p:nvSpPr>
          <p:cNvPr id="70659" name="Rectangle 3"/>
          <p:cNvSpPr>
            <a:spLocks noRot="1" noChangeArrowheads="1"/>
          </p:cNvSpPr>
          <p:nvPr/>
        </p:nvSpPr>
        <p:spPr bwMode="auto">
          <a:xfrm>
            <a:off x="5943600" y="1524000"/>
            <a:ext cx="2819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+mn-cs"/>
              </a:rPr>
              <a:t>(North shore looking east))</a:t>
            </a:r>
          </a:p>
        </p:txBody>
      </p:sp>
      <p:pic>
        <p:nvPicPr>
          <p:cNvPr id="25603" name="Picture 4" descr="arb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5200" y="2603500"/>
            <a:ext cx="6908800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0" y="274638"/>
            <a:ext cx="2362200" cy="1249362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>
                <a:cs typeface="+mj-cs"/>
              </a:rPr>
              <a:t>The Sea of Galilee</a:t>
            </a:r>
          </a:p>
        </p:txBody>
      </p:sp>
      <p:pic>
        <p:nvPicPr>
          <p:cNvPr id="27650" name="Picture 3" descr="Sea of Galilee00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22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Rectangle 4"/>
          <p:cNvSpPr>
            <a:spLocks noRot="1" noChangeArrowheads="1"/>
          </p:cNvSpPr>
          <p:nvPr/>
        </p:nvSpPr>
        <p:spPr bwMode="auto">
          <a:xfrm>
            <a:off x="5943600" y="1752600"/>
            <a:ext cx="2819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+mn-cs"/>
              </a:rPr>
              <a:t>(South shore looking east))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Modern Net Fishing</a:t>
            </a:r>
          </a:p>
        </p:txBody>
      </p:sp>
      <p:pic>
        <p:nvPicPr>
          <p:cNvPr id="29698" name="Picture 2" descr="Slide1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401 Pools of Bethesda\sr\Pools of Bethesda excavations from east, tb n051401 sr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rea aerial, 115-19tb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erial, 115-18tb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Sea of Galilee\Capernaum view from Sea of Galilee boat, 53-31tb.j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from boat2, tb n011500 sr.jp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from boat, tb n011500 sr.jp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1 Galilee adds\070100 Detroit trip\sr\Capernaum synagogue from boat, tb n063000 sr.jp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Sea of Galilee\Capernaum entrance, 53-36tb.jp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synagogue, tb n011500 sr.jp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Sea of Galilee\sr\Capernaum synagogue panorama, df 100301.jp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 2002\01 Galilee\Capernaum\sr\Capernaum synagogue interior2, tb q102602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ah\Bethlehem\Bethlehem sr\Shepherd with flock, 43-30tb sr.jp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synagogue with earlier basalt level2, tb n011500 sr.jp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Sea of Galilee\sr\Capernaum synagogue with 1st c level, df 100301.jp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basalt insulae, tb n011500 sr.jp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Byzantine remains over Peter's house, tb n011500 sr.jp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1 Galilee\temp sr\Sunset from Kursi, tb n111800 sr.jp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1 Galilee adds\070100 Detroit trip\sr\Mount of Beatitudes, tb n063000 sr.jp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Galilee\View of Sea of Galilee and Arbel from Upper Galilee, 104-19tb.jp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Plain of Asher\sr\Mountains of Upper Galilee, 040102.jp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500 Golan\Sr\Banias cave2, tb n011500 sr.jp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52600 Hike adds\sr\Nahal Senir, tb n0516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ah\Bethlehem\Bethlehem sr\Bethlehem from above, 43-10tb sr.jp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Huleh Basin\sr\Jordan River aerial.jp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500 Golan\Sr\Banias waterfall, tb n011500 sr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050800 Scout Trip\sr\Nazareth from northeast2, tb n050800 sr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erial, 115-17tb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Holyland Hotel\sr\Herod's Temple from northeast, tb n020101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40700 Last day\Sr\Southern shore of Galilee from above, tb n040700 sr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rea aerial, 115-20tb.jpg"/>
</p:tagLst>
</file>

<file path=ppt/theme/theme1.xml><?xml version="1.0" encoding="utf-8"?>
<a:theme xmlns:a="http://schemas.openxmlformats.org/drawingml/2006/main" name="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Balance</Template>
  <TotalTime>2020</TotalTime>
  <Words>1054</Words>
  <Application>Microsoft Macintosh PowerPoint</Application>
  <PresentationFormat>On-screen Show (4:3)</PresentationFormat>
  <Paragraphs>368</Paragraphs>
  <Slides>59</Slides>
  <Notes>33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82" baseType="lpstr">
      <vt:lpstr>Chicago</vt:lpstr>
      <vt:lpstr>Krone</vt:lpstr>
      <vt:lpstr>Times</vt:lpstr>
      <vt:lpstr>Arial</vt:lpstr>
      <vt:lpstr>Arial Black</vt:lpstr>
      <vt:lpstr>Comic Sans MS</vt:lpstr>
      <vt:lpstr>Copperplate Gothic Bold</vt:lpstr>
      <vt:lpstr>Garamond</vt:lpstr>
      <vt:lpstr>Helvetica</vt:lpstr>
      <vt:lpstr>Monotype Sorts</vt:lpstr>
      <vt:lpstr>Tahoma</vt:lpstr>
      <vt:lpstr>Times New Roman</vt:lpstr>
      <vt:lpstr>Verdana</vt:lpstr>
      <vt:lpstr>Wingdings</vt:lpstr>
      <vt:lpstr>Balance</vt:lpstr>
      <vt:lpstr>untitled 3</vt:lpstr>
      <vt:lpstr>Default Design</vt:lpstr>
      <vt:lpstr>Blank Presentation</vt:lpstr>
      <vt:lpstr>Beam</vt:lpstr>
      <vt:lpstr>Azure</vt:lpstr>
      <vt:lpstr>Stream</vt:lpstr>
      <vt:lpstr>Orbit</vt:lpstr>
      <vt:lpstr>CorelPhotoPaint.Image.9</vt:lpstr>
      <vt:lpstr>Northern Israel: • Caesarea • Galilee • Decapolis</vt:lpstr>
      <vt:lpstr>Herod Built to Honor Caesar</vt:lpstr>
      <vt:lpstr>Caesarea Ruins</vt:lpstr>
      <vt:lpstr>The Pilate Inscription</vt:lpstr>
      <vt:lpstr>Northern Israel: • Caesarea • Galilee • Decapolis</vt:lpstr>
      <vt:lpstr>Capernaum on the Sea of Galilee</vt:lpstr>
      <vt:lpstr>The Sea of Galilee</vt:lpstr>
      <vt:lpstr>The Sea of Galilee</vt:lpstr>
      <vt:lpstr>Modern Net Fishing</vt:lpstr>
      <vt:lpstr>Night shift is normal for fishermen</vt:lpstr>
      <vt:lpstr>St. Peter's Fish</vt:lpstr>
      <vt:lpstr>NASA View of the Lake</vt:lpstr>
      <vt:lpstr>Peter was a Jewish businessman from Capernaum</vt:lpstr>
      <vt:lpstr>Capernaum Today</vt:lpstr>
      <vt:lpstr>Tiberias on the Sea of Galilee</vt:lpstr>
      <vt:lpstr>Down the Coast . . . Tiberias!</vt:lpstr>
      <vt:lpstr>TBB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Northern Israel: • Caesarea • Galilee • Decapolis</vt:lpstr>
      <vt:lpstr>Greek Cities in Israel</vt:lpstr>
      <vt:lpstr>Jerash  of the Decapolis</vt:lpstr>
      <vt:lpstr>Jerash in Its Glory Days</vt:lpstr>
      <vt:lpstr>Black</vt:lpstr>
      <vt:lpstr>Note on Greek &amp; Hebrew Fonts</vt:lpstr>
      <vt:lpstr>Black</vt:lpstr>
      <vt:lpstr>Bible Geography link at BibleStudyDownloads.org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Social-Economic Context</dc:title>
  <dc:creator>Rick Griffith</dc:creator>
  <cp:lastModifiedBy>Rick Griffith</cp:lastModifiedBy>
  <cp:revision>116</cp:revision>
  <dcterms:created xsi:type="dcterms:W3CDTF">2003-01-31T03:07:18Z</dcterms:created>
  <dcterms:modified xsi:type="dcterms:W3CDTF">2023-01-13T19:45:53Z</dcterms:modified>
</cp:coreProperties>
</file>