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8"/>
  </p:notesMasterIdLst>
  <p:sldIdLst>
    <p:sldId id="256" r:id="rId3"/>
    <p:sldId id="257" r:id="rId4"/>
    <p:sldId id="267" r:id="rId5"/>
    <p:sldId id="274" r:id="rId6"/>
    <p:sldId id="258" r:id="rId7"/>
    <p:sldId id="263" r:id="rId8"/>
    <p:sldId id="265" r:id="rId9"/>
    <p:sldId id="266" r:id="rId10"/>
    <p:sldId id="271" r:id="rId11"/>
    <p:sldId id="268" r:id="rId12"/>
    <p:sldId id="269" r:id="rId13"/>
    <p:sldId id="270" r:id="rId14"/>
    <p:sldId id="273" r:id="rId15"/>
    <p:sldId id="379" r:id="rId16"/>
    <p:sldId id="3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8"/>
    <p:restoredTop sz="83425" autoAdjust="0"/>
  </p:normalViewPr>
  <p:slideViewPr>
    <p:cSldViewPr snapToGrid="0">
      <p:cViewPr varScale="1">
        <p:scale>
          <a:sx n="100" d="100"/>
          <a:sy n="100" d="100"/>
        </p:scale>
        <p:origin x="68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7BBE5-1F4A-4D75-9BD8-6AD9B50BABE0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E4EE-35D7-41C1-9539-5F4FA9E3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هنالك اكثر من 1000 موقع يقدم أدوات </a:t>
            </a:r>
            <a:r>
              <a:rPr lang="en-US" dirty="0"/>
              <a:t>AI </a:t>
            </a:r>
            <a:r>
              <a:rPr lang="ar-JO" dirty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Artificial Intelligence (AI)</a:t>
            </a:r>
          </a:p>
        </p:txBody>
      </p:sp>
    </p:spTree>
    <p:extLst>
      <p:ext uri="{BB962C8B-B14F-4D97-AF65-F5344CB8AC3E}">
        <p14:creationId xmlns:p14="http://schemas.microsoft.com/office/powerpoint/2010/main" val="410506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8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4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4E4EE-35D7-41C1-9539-5F4FA9E3D0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6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4497-80CF-4B40-B90B-9834689B3277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0A34-73C7-4784-9527-F33872A02655}" type="datetime1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57E0-39FF-4A94-8AD6-360902C6C864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1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0CD3-A57D-4348-AC0D-C6FD9B2EF11F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61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0E5B-00CD-462E-AEF1-641086457690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47AA-3A0A-417B-9931-97C62AE1DF89}" type="datetime1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42DB-8652-47F5-A69F-DD7BFD8ECF6A}" type="datetime1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B135-051A-4F23-95EB-436FD6D5940B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BB8B-DD34-40AC-9265-4A5005A73D12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245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51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5A76-DEE2-4835-94EE-26F578DD296B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70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36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52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60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13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006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19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97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111-BDBF-4AA3-BC2C-4CF2A791393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465D-ADA3-48F0-9454-A3ED3FA52853}" type="datetime1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2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EC3A-318E-4687-AE18-62C97205FC09}" type="datetime1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8CD2-4C03-4A64-B18D-8DFC9B36584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5625-70ED-48AA-AFA7-DAFD55BC8F4F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4E13-DAFD-4A63-A835-0E91637970E5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549A-F418-4792-9BC2-978448E1F980}" type="datetime1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FB1B7C-A775-49E7-8D0D-DBF8261622B6}" type="datetime1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EC0C-CF19-423D-AF40-3F524AF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03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45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hyperlink" Target="https://pngimg.com/download/196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windows-logo-microsoft-310290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://www.techzim.co.zw/2017/09/samsung-dethroned-intel-as-biggest-chip-make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gptzero.me/app/welcome" TargetMode="External"/><Relationship Id="rId13" Type="http://schemas.openxmlformats.org/officeDocument/2006/relationships/image" Target="../media/image45.png"/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crosspla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11" Type="http://schemas.openxmlformats.org/officeDocument/2006/relationships/hyperlink" Target="https://www.reassessnetwork.org/" TargetMode="External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hyperlink" Target="https://undetectable.ai/" TargetMode="External"/><Relationship Id="rId9" Type="http://schemas.openxmlformats.org/officeDocument/2006/relationships/image" Target="../media/image42.png"/><Relationship Id="rId14" Type="http://schemas.openxmlformats.org/officeDocument/2006/relationships/hyperlink" Target="https://contentatscale.a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sourceforge.net/projects/seb/" TargetMode="Externa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pngimg.com/png/85354-text-question-blog-questions-logo-any" TargetMode="Externa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rd.google.com/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12" Type="http://schemas.openxmlformats.org/officeDocument/2006/relationships/hyperlink" Target="https://learngpt.art/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q=Bing+AI&amp;showconv=1&amp;FORM=hpcodx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5" Type="http://schemas.openxmlformats.org/officeDocument/2006/relationships/image" Target="../media/image20.png"/><Relationship Id="rId10" Type="http://schemas.openxmlformats.org/officeDocument/2006/relationships/hyperlink" Target="https://poe.com/" TargetMode="External"/><Relationship Id="rId4" Type="http://schemas.openxmlformats.org/officeDocument/2006/relationships/hyperlink" Target="https://chat.openai.com/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s://www.araby.a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ytr.me/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2.jpg"/><Relationship Id="rId7" Type="http://schemas.openxmlformats.org/officeDocument/2006/relationships/image" Target="../media/image23.jpeg"/><Relationship Id="rId12" Type="http://schemas.openxmlformats.org/officeDocument/2006/relationships/hyperlink" Target="https://www.araby.ai/" TargetMode="Externa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ashkeel.alsharek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dtune.com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5" Type="http://schemas.openxmlformats.org/officeDocument/2006/relationships/image" Target="../media/image26.png"/><Relationship Id="rId10" Type="http://schemas.openxmlformats.org/officeDocument/2006/relationships/hyperlink" Target="https://www.mybib.com/tools/turabian-citation-generator" TargetMode="External"/><Relationship Id="rId4" Type="http://schemas.openxmlformats.org/officeDocument/2006/relationships/hyperlink" Target="https://try.quillbot.com/mlsfkwnf9euj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s://sahehly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scale.media/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12.jpg"/><Relationship Id="rId7" Type="http://schemas.openxmlformats.org/officeDocument/2006/relationships/image" Target="../media/image29.jpeg"/><Relationship Id="rId12" Type="http://schemas.openxmlformats.org/officeDocument/2006/relationships/hyperlink" Target="https://neural.love/" TargetMode="Externa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ideogram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ctorizer.ai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png"/><Relationship Id="rId10" Type="http://schemas.openxmlformats.org/officeDocument/2006/relationships/hyperlink" Target="https://palette.fm/" TargetMode="External"/><Relationship Id="rId4" Type="http://schemas.openxmlformats.org/officeDocument/2006/relationships/hyperlink" Target="https://leonardo.ai/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s://www.logoai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ovepdf.com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.askyourpdf.com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s://typeset.io/" TargetMode="External"/><Relationship Id="rId4" Type="http://schemas.openxmlformats.org/officeDocument/2006/relationships/hyperlink" Target="https://www.chatpdf.com/" TargetMode="Externa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licit.org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q=Bing+AI&amp;showconv=1&amp;FORM=hpcodx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hyperlink" Target="https://typeset.io/" TargetMode="External"/><Relationship Id="rId4" Type="http://schemas.openxmlformats.org/officeDocument/2006/relationships/hyperlink" Target="https://consensus.app/search/" TargetMode="Externa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232F-F841-64A4-16AB-0D2C4F4F2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8" y="348587"/>
            <a:ext cx="9558021" cy="2010833"/>
          </a:xfrm>
        </p:spPr>
        <p:txBody>
          <a:bodyPr anchor="t"/>
          <a:lstStyle/>
          <a:p>
            <a:pPr algn="ctr" rtl="1"/>
            <a:r>
              <a:rPr lang="ar-JO" sz="6000" dirty="0">
                <a:latin typeface="El Messiri SemiBold" pitchFamily="2" charset="-78"/>
                <a:cs typeface="El Messiri SemiBold" pitchFamily="2" charset="-78"/>
              </a:rPr>
              <a:t>حرب ال</a:t>
            </a:r>
            <a:r>
              <a:rPr lang="en-US" sz="6000" dirty="0">
                <a:solidFill>
                  <a:srgbClr val="FFFF00"/>
                </a:solidFill>
                <a:latin typeface="El Messiri SemiBold" pitchFamily="2" charset="-78"/>
                <a:cs typeface="El Messiri SemiBold" pitchFamily="2" charset="-78"/>
              </a:rPr>
              <a:t>AI</a:t>
            </a:r>
            <a:r>
              <a:rPr lang="en-US" sz="6000" dirty="0">
                <a:latin typeface="El Messiri SemiBold" pitchFamily="2" charset="-78"/>
                <a:cs typeface="El Messiri SemiBold" pitchFamily="2" charset="-78"/>
              </a:rPr>
              <a:t> </a:t>
            </a:r>
            <a:r>
              <a:rPr lang="ar-JO" sz="6000" dirty="0">
                <a:latin typeface="El Messiri SemiBold" pitchFamily="2" charset="-78"/>
                <a:cs typeface="El Messiri SemiBold" pitchFamily="2" charset="-78"/>
              </a:rPr>
              <a:t> قد ابتدأت</a:t>
            </a:r>
            <a:r>
              <a:rPr lang="en-US" sz="6000" dirty="0">
                <a:latin typeface="El Messiri SemiBold" pitchFamily="2" charset="-78"/>
                <a:cs typeface="El Messiri SemiBold" pitchFamily="2" charset="-78"/>
              </a:rPr>
              <a:t>!</a:t>
            </a:r>
            <a:br>
              <a:rPr lang="ar-JO" sz="6000" dirty="0">
                <a:latin typeface="El Messiri SemiBold" pitchFamily="2" charset="-78"/>
                <a:cs typeface="El Messiri SemiBold" pitchFamily="2" charset="-78"/>
              </a:rPr>
            </a:br>
            <a:r>
              <a:rPr lang="en-US" sz="5400" dirty="0">
                <a:latin typeface="El Messiri SemiBold" pitchFamily="2" charset="-78"/>
                <a:cs typeface="El Messiri SemiBold" pitchFamily="2" charset="-78"/>
              </a:rPr>
              <a:t>The </a:t>
            </a:r>
            <a:r>
              <a:rPr lang="en-US" sz="5400" dirty="0">
                <a:solidFill>
                  <a:srgbClr val="FFFF00"/>
                </a:solidFill>
                <a:latin typeface="El Messiri SemiBold" pitchFamily="2" charset="-78"/>
                <a:cs typeface="El Messiri SemiBold" pitchFamily="2" charset="-78"/>
              </a:rPr>
              <a:t>AI</a:t>
            </a:r>
            <a:r>
              <a:rPr lang="en-US" sz="5400" dirty="0">
                <a:latin typeface="El Messiri SemiBold" pitchFamily="2" charset="-78"/>
                <a:cs typeface="El Messiri SemiBold" pitchFamily="2" charset="-78"/>
              </a:rPr>
              <a:t> War has Begun!</a:t>
            </a:r>
            <a:endParaRPr lang="en-US" sz="6000" dirty="0">
              <a:solidFill>
                <a:srgbClr val="FFFF00"/>
              </a:solidFill>
              <a:latin typeface="El Messiri SemiBold" pitchFamily="2" charset="-78"/>
              <a:cs typeface="El Messiri SemiBold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33492-3224-C2AC-8B58-2EEE1497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75C32-3F9E-D887-2647-2792667118C3}"/>
              </a:ext>
            </a:extLst>
          </p:cNvPr>
          <p:cNvSpPr txBox="1"/>
          <p:nvPr/>
        </p:nvSpPr>
        <p:spPr>
          <a:xfrm>
            <a:off x="144947" y="1726600"/>
            <a:ext cx="2866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lumMod val="25000"/>
                    <a:lumOff val="75000"/>
                  </a:srgbClr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lumMod val="50000"/>
                    <a:lumOff val="50000"/>
                  </a:srgbClr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 Messiri SemiBold" pitchFamily="2" charset="-78"/>
                <a:ea typeface="+mj-ea"/>
                <a:cs typeface="El Messiri SemiBold" pitchFamily="2" charset="-78"/>
              </a:rPr>
              <a:t>.com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30C1B-292F-F66F-A45C-D03144276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9486" y="2493431"/>
            <a:ext cx="2175933" cy="1294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2B8E3-30A1-DBA3-3E1D-A4127C72E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5844" y="2402653"/>
            <a:ext cx="1191171" cy="1191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6D7E12-8282-1D8F-5E5F-203EEA7E4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18035" y="2271206"/>
            <a:ext cx="1495149" cy="8410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D4558B-0E79-DCF8-3926-B89214ED5D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0119" y="3931514"/>
            <a:ext cx="4534277" cy="1772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B865EE-BC44-6AAB-3087-69E250F8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62700"/>
            <a:ext cx="12192000" cy="4953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Youel Jalil Ma'ayeh, 2023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706577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7F9AC0-F56E-9349-2ED8-59E3D58B6890}"/>
              </a:ext>
            </a:extLst>
          </p:cNvPr>
          <p:cNvSpPr txBox="1">
            <a:spLocks/>
          </p:cNvSpPr>
          <p:nvPr/>
        </p:nvSpPr>
        <p:spPr>
          <a:xfrm>
            <a:off x="2063263" y="140553"/>
            <a:ext cx="8289278" cy="922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Plagiarism detection associated with AI tools</a:t>
            </a:r>
          </a:p>
        </p:txBody>
      </p:sp>
      <p:pic>
        <p:nvPicPr>
          <p:cNvPr id="6146" name="Picture 2" descr="Undetectable - We turn your flagged AI content into high-quality writing,  that matches your brand, and is indistinguishable from human-written text.">
            <a:hlinkClick r:id="rId4"/>
            <a:extLst>
              <a:ext uri="{FF2B5EF4-FFF2-40B4-BE49-F238E27FC236}">
                <a16:creationId xmlns:a16="http://schemas.microsoft.com/office/drawing/2014/main" id="{C34AA1C5-E854-714E-D52A-C01A6F13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06" y="2598120"/>
            <a:ext cx="4695825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>
            <a:hlinkClick r:id="rId6"/>
            <a:extLst>
              <a:ext uri="{FF2B5EF4-FFF2-40B4-BE49-F238E27FC236}">
                <a16:creationId xmlns:a16="http://schemas.microsoft.com/office/drawing/2014/main" id="{CE2C1B96-E884-62B6-A359-EFD84DCC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65" y="1012018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09D86-BB84-8579-7194-6ED1F362F912}"/>
              </a:ext>
            </a:extLst>
          </p:cNvPr>
          <p:cNvSpPr txBox="1"/>
          <p:nvPr/>
        </p:nvSpPr>
        <p:spPr>
          <a:xfrm>
            <a:off x="0" y="1830861"/>
            <a:ext cx="9660891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Can you confirm whether you are the author of this paragraph?</a:t>
            </a:r>
          </a:p>
        </p:txBody>
      </p:sp>
      <p:pic>
        <p:nvPicPr>
          <p:cNvPr id="6150" name="Picture 6">
            <a:hlinkClick r:id="rId8"/>
            <a:extLst>
              <a:ext uri="{FF2B5EF4-FFF2-40B4-BE49-F238E27FC236}">
                <a16:creationId xmlns:a16="http://schemas.microsoft.com/office/drawing/2014/main" id="{DD1B6D22-AC95-362E-B053-52C2BE1F8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3752"/>
          <a:stretch/>
        </p:blipFill>
        <p:spPr bwMode="auto">
          <a:xfrm>
            <a:off x="464666" y="2708129"/>
            <a:ext cx="3245893" cy="9715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7AA1D-E831-7630-8D4C-BC2C3E9374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13" y="5502376"/>
            <a:ext cx="6496050" cy="123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C141F0F5-BC02-A3D6-8A3A-2526159B64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8567" y="5570232"/>
            <a:ext cx="3053307" cy="922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BFFB3-BDB4-383E-41AF-736F97F41C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062" y="4520442"/>
            <a:ext cx="3674386" cy="9220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F7479D03-AD4B-AB5E-C559-64A6C920E5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115" y="4137666"/>
            <a:ext cx="4759184" cy="765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>
            <a:hlinkClick r:id="rId16"/>
            <a:extLst>
              <a:ext uri="{FF2B5EF4-FFF2-40B4-BE49-F238E27FC236}">
                <a16:creationId xmlns:a16="http://schemas.microsoft.com/office/drawing/2014/main" id="{46BB8FEE-1BD2-90A6-1108-77C23F4856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41507" y="3044538"/>
            <a:ext cx="1246463" cy="127028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4FBF7-74E2-8D12-FE8A-33F454CE3C6A}"/>
              </a:ext>
            </a:extLst>
          </p:cNvPr>
          <p:cNvSpPr txBox="1"/>
          <p:nvPr/>
        </p:nvSpPr>
        <p:spPr>
          <a:xfrm>
            <a:off x="0" y="1295400"/>
            <a:ext cx="9660891" cy="5847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/>
              <a:t>هل يمكنك تأكيد ما إذا كنتَ مؤلف هذه الفقرة؟</a:t>
            </a:r>
          </a:p>
        </p:txBody>
      </p:sp>
    </p:spTree>
    <p:extLst>
      <p:ext uri="{BB962C8B-B14F-4D97-AF65-F5344CB8AC3E}">
        <p14:creationId xmlns:p14="http://schemas.microsoft.com/office/powerpoint/2010/main" val="3375750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4E5CF-085E-B1CA-5551-2510A8025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288" y="1744834"/>
            <a:ext cx="3033023" cy="1684166"/>
          </a:xfrm>
          <a:prstGeom prst="round2DiagRect">
            <a:avLst>
              <a:gd name="adj1" fmla="val 8623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Safe Exam Browser">
            <a:hlinkClick r:id="rId5"/>
            <a:extLst>
              <a:ext uri="{FF2B5EF4-FFF2-40B4-BE49-F238E27FC236}">
                <a16:creationId xmlns:a16="http://schemas.microsoft.com/office/drawing/2014/main" id="{0970112B-EE42-31F1-A457-9EF98CE0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28" y="1744834"/>
            <a:ext cx="1740252" cy="1740252"/>
          </a:xfrm>
          <a:prstGeom prst="round2DiagRect">
            <a:avLst>
              <a:gd name="adj1" fmla="val 8623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B782A-CB46-3DB5-05B8-4ACDE25C0B59}"/>
              </a:ext>
            </a:extLst>
          </p:cNvPr>
          <p:cNvSpPr txBox="1"/>
          <p:nvPr/>
        </p:nvSpPr>
        <p:spPr>
          <a:xfrm>
            <a:off x="0" y="4345354"/>
            <a:ext cx="11800113" cy="19389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للتعامل مع الامتحانات </a:t>
            </a:r>
            <a:r>
              <a:rPr lang="en-US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Online</a:t>
            </a:r>
            <a:r>
              <a:rPr lang="ar-JO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:</a:t>
            </a:r>
            <a:r>
              <a:rPr lang="en-US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 </a:t>
            </a:r>
            <a:r>
              <a:rPr lang="ar-JO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 </a:t>
            </a:r>
          </a:p>
          <a:p>
            <a:pPr algn="ctr" rtl="1"/>
            <a:r>
              <a:rPr lang="ar-JO" sz="2400" dirty="0">
                <a:latin typeface="Cairo SemiBold" pitchFamily="2" charset="-78"/>
                <a:cs typeface="Cairo SemiBold" pitchFamily="2" charset="-78"/>
              </a:rPr>
              <a:t>- تنزيل </a:t>
            </a:r>
            <a:r>
              <a:rPr lang="en-US" sz="2400" dirty="0">
                <a:latin typeface="Cairo SemiBold" pitchFamily="2" charset="-78"/>
                <a:cs typeface="Cairo SemiBold" pitchFamily="2" charset="-78"/>
              </a:rPr>
              <a:t>Safe Exam Browser</a:t>
            </a:r>
            <a:r>
              <a:rPr lang="ar-JO" sz="2400" dirty="0">
                <a:latin typeface="Cairo SemiBold" pitchFamily="2" charset="-78"/>
                <a:cs typeface="Cairo SemiBold" pitchFamily="2" charset="-78"/>
              </a:rPr>
              <a:t> على اللابتوب والموبايل. </a:t>
            </a:r>
            <a:br>
              <a:rPr lang="ar-JO" sz="2400" dirty="0">
                <a:latin typeface="Cairo SemiBold" pitchFamily="2" charset="-78"/>
                <a:cs typeface="Cairo SemiBold" pitchFamily="2" charset="-78"/>
              </a:rPr>
            </a:br>
            <a:endParaRPr lang="en-US" sz="2400" dirty="0">
              <a:latin typeface="Cairo SemiBold" pitchFamily="2" charset="-78"/>
              <a:cs typeface="Cairo SemiBold" pitchFamily="2" charset="-78"/>
            </a:endParaRPr>
          </a:p>
          <a:p>
            <a:pPr algn="ctr" rtl="1"/>
            <a:r>
              <a:rPr lang="en-US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  <a:t>To handle online exam:</a:t>
            </a:r>
            <a:br>
              <a:rPr lang="en-US" sz="2400" dirty="0">
                <a:solidFill>
                  <a:srgbClr val="FFFF00"/>
                </a:solidFill>
                <a:latin typeface="Cairo SemiBold" pitchFamily="2" charset="-78"/>
                <a:cs typeface="Cairo SemiBold" pitchFamily="2" charset="-78"/>
              </a:rPr>
            </a:br>
            <a:r>
              <a:rPr lang="en-US" sz="2400" dirty="0">
                <a:latin typeface="Cairo SemiBold" pitchFamily="2" charset="-78"/>
                <a:cs typeface="Cairo SemiBold" pitchFamily="2" charset="-78"/>
              </a:rPr>
              <a:t>- Students Should Download “Safe Exam Browser” on laptops and mobiles.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FBFCF-D479-22CF-0817-FA9E90A5B98D}"/>
              </a:ext>
            </a:extLst>
          </p:cNvPr>
          <p:cNvSpPr txBox="1">
            <a:spLocks/>
          </p:cNvSpPr>
          <p:nvPr/>
        </p:nvSpPr>
        <p:spPr>
          <a:xfrm>
            <a:off x="2063262" y="245297"/>
            <a:ext cx="8289278" cy="922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Plagiarism detection associated with AI tools</a:t>
            </a:r>
          </a:p>
        </p:txBody>
      </p:sp>
    </p:spTree>
    <p:extLst>
      <p:ext uri="{BB962C8B-B14F-4D97-AF65-F5344CB8AC3E}">
        <p14:creationId xmlns:p14="http://schemas.microsoft.com/office/powerpoint/2010/main" val="6495068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B782A-CB46-3DB5-05B8-4ACDE25C0B59}"/>
              </a:ext>
            </a:extLst>
          </p:cNvPr>
          <p:cNvSpPr txBox="1"/>
          <p:nvPr/>
        </p:nvSpPr>
        <p:spPr>
          <a:xfrm>
            <a:off x="6553199" y="2126263"/>
            <a:ext cx="5442331" cy="410144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r" rtl="1">
              <a:lnSpc>
                <a:spcPts val="3500"/>
              </a:lnSpc>
            </a:pPr>
            <a:r>
              <a:rPr lang="ar-JO" sz="28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للتعامل مع الأبحاث (الاقتراحات):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28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مناقشة البحث مع الطالب. ومشاركة الطلاب الاخرين في حلقة النقاش.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28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مقارنة أبحاث الطالب السابقة (من حيث الأسلوب والطرح وسلامة اللغة ..الخ) مع الجديد. 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28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كتابة الملاحظات لكل طالب في ملفه للاطلاع عليه من الأساتذة الاخرين.</a:t>
            </a:r>
          </a:p>
          <a:p>
            <a:pPr marL="342900" indent="-342900" algn="r" rtl="1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ar-JO" sz="2800" dirty="0"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rPr>
              <a:t>زيادة عدد صفحات البحث.</a:t>
            </a:r>
            <a:endParaRPr lang="en-US" sz="2800" dirty="0">
              <a:latin typeface="GE SS Two Light" panose="020A0503020102020204" pitchFamily="18" charset="-78"/>
              <a:ea typeface="GE SS Two Light" panose="020A0503020102020204" pitchFamily="18" charset="-78"/>
              <a:cs typeface="GE SS Two Light" panose="020A0503020102020204" pitchFamily="18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31D97-DCC6-09A1-D9EC-9F62C36836A2}"/>
              </a:ext>
            </a:extLst>
          </p:cNvPr>
          <p:cNvSpPr txBox="1">
            <a:spLocks/>
          </p:cNvSpPr>
          <p:nvPr/>
        </p:nvSpPr>
        <p:spPr>
          <a:xfrm>
            <a:off x="2063262" y="145601"/>
            <a:ext cx="8289278" cy="9228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Plagiarism detection associated with AI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D79E5-7DE3-32D0-FE21-84349D13F6F6}"/>
              </a:ext>
            </a:extLst>
          </p:cNvPr>
          <p:cNvSpPr txBox="1"/>
          <p:nvPr/>
        </p:nvSpPr>
        <p:spPr>
          <a:xfrm>
            <a:off x="0" y="1700762"/>
            <a:ext cx="6559826" cy="452694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defPPr>
              <a:defRPr lang="en-US"/>
            </a:defPPr>
            <a:lvl1pPr algn="r" rtl="1">
              <a:lnSpc>
                <a:spcPts val="4000"/>
              </a:lnSpc>
              <a:defRPr sz="2200">
                <a:solidFill>
                  <a:schemeClr val="lt1"/>
                </a:solidFill>
                <a:latin typeface="GE SS Two Light" panose="020A0503020102020204" pitchFamily="18" charset="-78"/>
                <a:ea typeface="GE SS Two Light" panose="020A0503020102020204" pitchFamily="18" charset="-78"/>
                <a:cs typeface="GE SS Two Light" panose="020A0503020102020204" pitchFamily="18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ts val="35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deal with research papers (suggestions):</a:t>
            </a:r>
          </a:p>
          <a:p>
            <a:pPr marL="342900" indent="-342900" algn="l" rtl="0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Discuss the paper with the student and engage other students in the panel discussion.</a:t>
            </a:r>
          </a:p>
          <a:p>
            <a:pPr marL="342900" indent="-342900" algn="l" rtl="0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Compare the student's previous research (in terms of style, substance, language integrity, etc.) with the new one. </a:t>
            </a:r>
          </a:p>
          <a:p>
            <a:pPr marL="342900" indent="-342900" algn="l" rtl="0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notes for each student in his file for review by other teachers.</a:t>
            </a:r>
          </a:p>
          <a:p>
            <a:pPr marL="342900" indent="-342900" algn="l" rtl="0">
              <a:lnSpc>
                <a:spcPts val="35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pages in the research paper.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EA4D7-A33F-02DC-6BB4-3155B1629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" t="12576" r="5645"/>
          <a:stretch/>
        </p:blipFill>
        <p:spPr>
          <a:xfrm>
            <a:off x="-124731" y="295729"/>
            <a:ext cx="2699587" cy="640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697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50ABA-0B82-579C-5CCE-251F62144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99149" y="1063416"/>
            <a:ext cx="6089265" cy="43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64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Artificial Intelligence link at BibleStudyDownloads.org</a:t>
            </a:r>
            <a:endParaRPr lang="en-US" sz="1333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Download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54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317" y="1413844"/>
            <a:ext cx="8450683" cy="76768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أسباب التطور السريع لأدوات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- سلباً وايجاباً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51C6EA-F684-E5F6-94C0-56BEEA2AD78C}"/>
              </a:ext>
            </a:extLst>
          </p:cNvPr>
          <p:cNvSpPr txBox="1">
            <a:spLocks/>
          </p:cNvSpPr>
          <p:nvPr/>
        </p:nvSpPr>
        <p:spPr>
          <a:xfrm>
            <a:off x="5082791" y="329212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12AA5C-8713-58A6-1D5E-0DAA3FDA79BC}"/>
              </a:ext>
            </a:extLst>
          </p:cNvPr>
          <p:cNvSpPr txBox="1">
            <a:spLocks/>
          </p:cNvSpPr>
          <p:nvPr/>
        </p:nvSpPr>
        <p:spPr>
          <a:xfrm>
            <a:off x="4353460" y="4890396"/>
            <a:ext cx="7721603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كشف السرقات الأدبية المرتبط بأدوات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A67C1E-C0A3-C7B8-973F-CD03094A73B1}"/>
              </a:ext>
            </a:extLst>
          </p:cNvPr>
          <p:cNvSpPr txBox="1">
            <a:spLocks/>
          </p:cNvSpPr>
          <p:nvPr/>
        </p:nvSpPr>
        <p:spPr>
          <a:xfrm>
            <a:off x="3810000" y="2352984"/>
            <a:ext cx="8450683" cy="767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Reasons for the rapid development of AI tools – both positive and negative.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8E9D7F-909F-699E-0E34-BB55D4631436}"/>
              </a:ext>
            </a:extLst>
          </p:cNvPr>
          <p:cNvSpPr txBox="1">
            <a:spLocks/>
          </p:cNvSpPr>
          <p:nvPr/>
        </p:nvSpPr>
        <p:spPr>
          <a:xfrm>
            <a:off x="5151474" y="4091260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Some useful AI tools and websites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2805F3-F889-72C2-FD35-8F7C572E8C71}"/>
              </a:ext>
            </a:extLst>
          </p:cNvPr>
          <p:cNvSpPr txBox="1">
            <a:spLocks/>
          </p:cNvSpPr>
          <p:nvPr/>
        </p:nvSpPr>
        <p:spPr>
          <a:xfrm>
            <a:off x="4422143" y="5689532"/>
            <a:ext cx="7721603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Detecting plagiarism using AI tools</a:t>
            </a:r>
          </a:p>
        </p:txBody>
      </p:sp>
    </p:spTree>
    <p:extLst>
      <p:ext uri="{BB962C8B-B14F-4D97-AF65-F5344CB8AC3E}">
        <p14:creationId xmlns:p14="http://schemas.microsoft.com/office/powerpoint/2010/main" val="2554475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0C99-7ADB-EE34-3950-2FC16566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08312"/>
            <a:ext cx="5714999" cy="4800671"/>
          </a:xfrm>
        </p:spPr>
        <p:txBody>
          <a:bodyPr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r>
              <a:rPr lang="ar-JO" sz="1800" dirty="0">
                <a:latin typeface="Alilato ExtLt" pitchFamily="2" charset="-78"/>
                <a:cs typeface="Alilato ExtLt" pitchFamily="2" charset="-78"/>
              </a:rPr>
              <a:t>1. </a:t>
            </a:r>
            <a: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التقدم التكنولوجي :</a:t>
            </a:r>
            <a:br>
              <a:rPr lang="ar-JO" sz="1800" dirty="0">
                <a:latin typeface="Alilato ExtLt" pitchFamily="2" charset="-78"/>
                <a:cs typeface="Alilato ExtLt" pitchFamily="2" charset="-78"/>
              </a:rPr>
            </a:br>
            <a:r>
              <a:rPr lang="ar-JO" sz="1800" dirty="0">
                <a:latin typeface="Alilato ExtLt" pitchFamily="2" charset="-78"/>
                <a:cs typeface="Alilato ExtLt" pitchFamily="2" charset="-78"/>
              </a:rPr>
              <a:t> عصر السرعة يتطلب حلول سريعة وهذا ما يقدمه الذكاء الاصطناعي</a:t>
            </a:r>
            <a:endParaRPr lang="en-US" sz="1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br>
              <a:rPr lang="ar-JO" sz="1800" dirty="0">
                <a:latin typeface="Alilato ExtLt" pitchFamily="2" charset="-78"/>
                <a:cs typeface="Alilato ExtLt" pitchFamily="2" charset="-78"/>
              </a:rPr>
            </a:br>
            <a:endParaRPr lang="ar-JO" sz="6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ar-JO" sz="1800" dirty="0">
                <a:latin typeface="Alilato ExtLt" pitchFamily="2" charset="-78"/>
                <a:cs typeface="Alilato ExtLt" pitchFamily="2" charset="-78"/>
              </a:rPr>
              <a:t>2</a:t>
            </a:r>
            <a: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. المنافسة: </a:t>
            </a:r>
            <a:b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</a:br>
            <a:r>
              <a:rPr lang="ar-JO" sz="1800" dirty="0">
                <a:latin typeface="Alilato ExtLt" pitchFamily="2" charset="-78"/>
                <a:cs typeface="Alilato ExtLt" pitchFamily="2" charset="-78"/>
              </a:rPr>
              <a:t>تتنافس شركات التكنولوجيا الكبرى (</a:t>
            </a:r>
            <a:r>
              <a:rPr lang="en-US" sz="1800" dirty="0">
                <a:latin typeface="Alilato ExtLt" pitchFamily="2" charset="-78"/>
                <a:cs typeface="Alilato ExtLt" pitchFamily="2" charset="-78"/>
              </a:rPr>
              <a:t>Google، </a:t>
            </a:r>
            <a:r>
              <a:rPr lang="ar-JO" sz="1800" dirty="0">
                <a:latin typeface="Alilato ExtLt" pitchFamily="2" charset="-78"/>
                <a:cs typeface="Alilato ExtLt" pitchFamily="2" charset="-78"/>
              </a:rPr>
              <a:t>و</a:t>
            </a:r>
            <a:r>
              <a:rPr lang="en-US" sz="1800" dirty="0">
                <a:latin typeface="Alilato ExtLt" pitchFamily="2" charset="-78"/>
                <a:cs typeface="Alilato ExtLt" pitchFamily="2" charset="-78"/>
              </a:rPr>
              <a:t>Microsoft، </a:t>
            </a:r>
            <a:r>
              <a:rPr lang="ar-JO" sz="1800" dirty="0">
                <a:latin typeface="Alilato ExtLt" pitchFamily="2" charset="-78"/>
                <a:cs typeface="Alilato ExtLt" pitchFamily="2" charset="-78"/>
              </a:rPr>
              <a:t>و</a:t>
            </a:r>
            <a:r>
              <a:rPr lang="en-US" sz="1800" dirty="0">
                <a:latin typeface="Alilato ExtLt" pitchFamily="2" charset="-78"/>
                <a:cs typeface="Alilato ExtLt" pitchFamily="2" charset="-78"/>
              </a:rPr>
              <a:t>Apple، </a:t>
            </a:r>
            <a:r>
              <a:rPr lang="ar-JO" sz="1800" dirty="0">
                <a:latin typeface="Alilato ExtLt" pitchFamily="2" charset="-78"/>
                <a:cs typeface="Alilato ExtLt" pitchFamily="2" charset="-78"/>
              </a:rPr>
              <a:t>وغيرها) على تطوير وتطبيق تقنيات الذكاء الاصطناعي الأكثر تقدمًا. 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ar-JO" sz="1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ar-JO" sz="1800" dirty="0">
                <a:latin typeface="Alilato ExtLt" pitchFamily="2" charset="-78"/>
                <a:cs typeface="Alilato ExtLt" pitchFamily="2" charset="-78"/>
              </a:rPr>
              <a:t>3. </a:t>
            </a:r>
            <a: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سهولة التعامل وسرعة الوصول الى المعلومة: </a:t>
            </a:r>
            <a:br>
              <a:rPr lang="ar-JO" sz="1800" dirty="0">
                <a:latin typeface="Alilato ExtLt" pitchFamily="2" charset="-78"/>
                <a:cs typeface="Alilato ExtLt" pitchFamily="2" charset="-78"/>
              </a:rPr>
            </a:br>
            <a:r>
              <a:rPr lang="ar-JO" sz="1800" dirty="0">
                <a:latin typeface="Alilato ExtLt" pitchFamily="2" charset="-78"/>
                <a:cs typeface="Alilato ExtLt" pitchFamily="2" charset="-78"/>
              </a:rPr>
              <a:t>تستطيع الوصول الى المعلومة بكبسة واحدة.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ar-JO" sz="1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4. التخلص من الخصوصية: </a:t>
            </a:r>
            <a:br>
              <a:rPr lang="ar-JO" sz="1800" dirty="0">
                <a:latin typeface="Alilato ExtLt" pitchFamily="2" charset="-78"/>
                <a:cs typeface="Alilato ExtLt" pitchFamily="2" charset="-78"/>
              </a:rPr>
            </a:br>
            <a:r>
              <a:rPr lang="ar-JO" sz="1800" dirty="0">
                <a:latin typeface="Alilato ExtLt" pitchFamily="2" charset="-78"/>
                <a:cs typeface="Alilato ExtLt" pitchFamily="2" charset="-78"/>
              </a:rPr>
              <a:t>الانسان يمتلك حب الاكتشاف والبحث عن كل شي غامض، لهذا  فان </a:t>
            </a:r>
            <a:r>
              <a:rPr lang="en-US" sz="1800" dirty="0">
                <a:latin typeface="Alilato ExtLt" pitchFamily="2" charset="-78"/>
                <a:cs typeface="Alilato ExtLt" pitchFamily="2" charset="-78"/>
              </a:rPr>
              <a:t>AI</a:t>
            </a:r>
            <a:r>
              <a:rPr lang="ar-JO" sz="1800" dirty="0">
                <a:latin typeface="Alilato ExtLt" pitchFamily="2" charset="-78"/>
                <a:cs typeface="Alilato ExtLt" pitchFamily="2" charset="-78"/>
              </a:rPr>
              <a:t>  تحقق ذلك. فغالبًا ما يقوم الذكاء الاصطناعي بجمع البينات العامة والخاصة بكميات كبيرة من اجل الوصول للمعلومة التنافسية الافضل (مما قد يؤدي إلى مخاوف تتعلق بالخصوصية).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45078-5A51-5476-468B-26D65068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31" y="171550"/>
            <a:ext cx="8450683" cy="76768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أسباب التطور السريع لأدوات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- سلباً وايجاباً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23CA2D-0471-D49A-715D-F9F736ADAD3E}"/>
              </a:ext>
            </a:extLst>
          </p:cNvPr>
          <p:cNvSpPr txBox="1">
            <a:spLocks/>
          </p:cNvSpPr>
          <p:nvPr/>
        </p:nvSpPr>
        <p:spPr>
          <a:xfrm>
            <a:off x="5605670" y="1908312"/>
            <a:ext cx="6586330" cy="4800671"/>
          </a:xfrm>
          <a:prstGeom prst="rect">
            <a:avLst/>
          </a:prstGeom>
        </p:spPr>
        <p:txBody>
          <a:bodyPr vert="horz" lIns="91440" tIns="9144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1. Technological Advancement: </a:t>
            </a:r>
            <a:br>
              <a:rPr lang="en-US" sz="1600" dirty="0">
                <a:latin typeface="Alilato ExtLt" pitchFamily="2" charset="-78"/>
                <a:cs typeface="Alilato ExtLt" pitchFamily="2" charset="-78"/>
              </a:rPr>
            </a:br>
            <a:r>
              <a:rPr lang="en-US" sz="1600" dirty="0">
                <a:latin typeface="Alilato ExtLt" pitchFamily="2" charset="-78"/>
                <a:cs typeface="Alilato ExtLt" pitchFamily="2" charset="-78"/>
              </a:rPr>
              <a:t>The fast-paced world demands rapid solutions, and this is precisely what artificial intelligence (AI) offers.</a:t>
            </a:r>
          </a:p>
          <a:p>
            <a:pPr algn="ctr">
              <a:spcBef>
                <a:spcPts val="0"/>
              </a:spcBef>
              <a:buAutoNum type="arabicPeriod"/>
            </a:pPr>
            <a:endParaRPr lang="en-US" sz="16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2. Competition: </a:t>
            </a:r>
            <a:br>
              <a:rPr lang="en-US" sz="1600" dirty="0">
                <a:latin typeface="Alilato ExtLt" pitchFamily="2" charset="-78"/>
                <a:cs typeface="Alilato ExtLt" pitchFamily="2" charset="-78"/>
              </a:rPr>
            </a:br>
            <a:r>
              <a:rPr lang="en-US" sz="1600" dirty="0">
                <a:latin typeface="Alilato ExtLt" pitchFamily="2" charset="-78"/>
                <a:cs typeface="Alilato ExtLt" pitchFamily="2" charset="-78"/>
              </a:rPr>
              <a:t>Major technology companies (Google, Microsoft, Apple, and others) compete to develop and implement the most advanced AI technologies.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3. Ease of Use and Rapid Access to Information: </a:t>
            </a:r>
            <a:br>
              <a:rPr lang="en-US" sz="16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</a:br>
            <a:r>
              <a:rPr lang="en-US" sz="1600" dirty="0">
                <a:latin typeface="Alilato ExtLt" pitchFamily="2" charset="-78"/>
                <a:cs typeface="Alilato ExtLt" pitchFamily="2" charset="-78"/>
              </a:rPr>
              <a:t>You can access information with a single click.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4. Privacy Concerns: </a:t>
            </a:r>
            <a:br>
              <a:rPr lang="en-US" sz="1600" dirty="0">
                <a:latin typeface="Alilato ExtLt" pitchFamily="2" charset="-78"/>
                <a:cs typeface="Alilato ExtLt" pitchFamily="2" charset="-78"/>
              </a:rPr>
            </a:br>
            <a:r>
              <a:rPr lang="en-US" sz="1600" dirty="0">
                <a:latin typeface="Alilato ExtLt" pitchFamily="2" charset="-78"/>
                <a:cs typeface="Alilato ExtLt" pitchFamily="2" charset="-78"/>
              </a:rPr>
              <a:t>Humans possess a natural inclination to explore and seek out the unknown, and AI fulfills this need. AI often collects vast amounts of public and private data to gain a competitive edge (which can lead to privacy concerns).</a:t>
            </a:r>
            <a:endParaRPr lang="ar-JO" sz="16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A38A39-BB49-0500-3CA1-CD5434286B49}"/>
              </a:ext>
            </a:extLst>
          </p:cNvPr>
          <p:cNvSpPr txBox="1">
            <a:spLocks/>
          </p:cNvSpPr>
          <p:nvPr/>
        </p:nvSpPr>
        <p:spPr>
          <a:xfrm>
            <a:off x="1414669" y="981384"/>
            <a:ext cx="8450683" cy="767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Reasons for the rapid development of AI tools – both positive and negative.</a:t>
            </a:r>
          </a:p>
        </p:txBody>
      </p:sp>
    </p:spTree>
    <p:extLst>
      <p:ext uri="{BB962C8B-B14F-4D97-AF65-F5344CB8AC3E}">
        <p14:creationId xmlns:p14="http://schemas.microsoft.com/office/powerpoint/2010/main" val="88881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0C99-7ADB-EE34-3950-2FC16566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799"/>
            <a:ext cx="5903843" cy="217666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 rtl="1">
              <a:spcBef>
                <a:spcPts val="0"/>
              </a:spcBef>
              <a:buNone/>
            </a:pPr>
            <a:r>
              <a:rPr lang="en-US" sz="1800" dirty="0">
                <a:latin typeface="Alilato ExtLt" pitchFamily="2" charset="-78"/>
                <a:cs typeface="Alilato ExtLt" pitchFamily="2" charset="-78"/>
              </a:rPr>
              <a:t>5</a:t>
            </a:r>
            <a: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. سوق العمل !  </a:t>
            </a:r>
            <a:br>
              <a:rPr lang="ar-JO" sz="1800" dirty="0">
                <a:latin typeface="Alilato ExtLt" pitchFamily="2" charset="-78"/>
                <a:cs typeface="Alilato ExtLt" pitchFamily="2" charset="-78"/>
              </a:rPr>
            </a:br>
            <a:r>
              <a:rPr lang="ar-JO" sz="1800" dirty="0">
                <a:latin typeface="Alilato ExtLt" pitchFamily="2" charset="-78"/>
                <a:cs typeface="Alilato ExtLt" pitchFamily="2" charset="-78"/>
              </a:rPr>
              <a:t>نظرًا لأن تقدم الذكاء الاصطناعي يؤدي إلى الأتمتة في مجالات عديدة، هذا الامر سيقلل من الوقت والمجهود لتقديم الخدمات للزبائن وبالنتيجة زيادة الجودة والتخلص من بعض الوظائف!</a:t>
            </a:r>
            <a:endParaRPr lang="en-US" sz="1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endParaRPr lang="en-US" sz="1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800" dirty="0">
                <a:latin typeface="Alilato ExtLt" pitchFamily="2" charset="-78"/>
                <a:cs typeface="Alilato ExtLt" pitchFamily="2" charset="-78"/>
              </a:rPr>
              <a:t>6</a:t>
            </a:r>
            <a:r>
              <a:rPr lang="ar-JO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. زيادة الأرباح وتقليل التكاليف</a:t>
            </a:r>
            <a:br>
              <a:rPr lang="ar-JO" sz="1800" dirty="0">
                <a:latin typeface="Alilato ExtLt" pitchFamily="2" charset="-78"/>
                <a:cs typeface="Alilato ExtLt" pitchFamily="2" charset="-78"/>
              </a:rPr>
            </a:br>
            <a:r>
              <a:rPr lang="ar-JO" sz="1800" dirty="0">
                <a:latin typeface="Alilato ExtLt" pitchFamily="2" charset="-78"/>
                <a:cs typeface="Alilato ExtLt" pitchFamily="2" charset="-78"/>
              </a:rPr>
              <a:t> لا يوجد حاجة لاستئجار المباني للعمل او الدراسة. فالغرف الافتراضية أصبحت مُتاحة.</a:t>
            </a:r>
            <a:endParaRPr lang="en-US" sz="18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45078-5A51-5476-468B-26D65068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31" y="171550"/>
            <a:ext cx="8450683" cy="76768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أسباب التطور السريع لأدوات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- سلباً وايجاباً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36A34-A659-CFB6-B38E-E354B683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2" y="4249229"/>
            <a:ext cx="4329594" cy="2437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08889-058F-096D-0BB3-D4AE84FFD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058" b="27468"/>
          <a:stretch/>
        </p:blipFill>
        <p:spPr>
          <a:xfrm>
            <a:off x="6736143" y="4585383"/>
            <a:ext cx="4678115" cy="163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022F01-6A3F-0330-46A9-D8AD633A8751}"/>
              </a:ext>
            </a:extLst>
          </p:cNvPr>
          <p:cNvSpPr txBox="1">
            <a:spLocks/>
          </p:cNvSpPr>
          <p:nvPr/>
        </p:nvSpPr>
        <p:spPr>
          <a:xfrm>
            <a:off x="6248400" y="1828799"/>
            <a:ext cx="5903843" cy="2574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en-US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5. The Job Market!</a:t>
            </a:r>
            <a:r>
              <a:rPr lang="en-US" sz="1800" dirty="0">
                <a:latin typeface="Alilato ExtLt" pitchFamily="2" charset="-78"/>
                <a:cs typeface="Alilato ExtLt" pitchFamily="2" charset="-78"/>
              </a:rPr>
              <a:t> 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800" dirty="0">
                <a:latin typeface="Alilato ExtLt" pitchFamily="2" charset="-78"/>
                <a:cs typeface="Alilato ExtLt" pitchFamily="2" charset="-78"/>
              </a:rPr>
              <a:t>As artificial intelligence advances, automating many fields will reduce the time and effort required to deliver customer services, ultimately improving quality and eliminating some jobs!</a:t>
            </a:r>
          </a:p>
          <a:p>
            <a:pPr marL="0" indent="0" algn="ctr" rtl="1">
              <a:spcBef>
                <a:spcPts val="0"/>
              </a:spcBef>
              <a:buNone/>
            </a:pPr>
            <a:endParaRPr lang="en-US" sz="1800" dirty="0">
              <a:latin typeface="Alilato ExtLt" pitchFamily="2" charset="-78"/>
              <a:cs typeface="Alilato ExtLt" pitchFamily="2" charset="-78"/>
            </a:endParaRP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800" dirty="0">
                <a:solidFill>
                  <a:srgbClr val="FFFF00"/>
                </a:solidFill>
                <a:latin typeface="Alilato ExtLt" pitchFamily="2" charset="-78"/>
                <a:cs typeface="Alilato ExtLt" pitchFamily="2" charset="-78"/>
              </a:rPr>
              <a:t>6. Increased Profits and Reduced Costs: </a:t>
            </a:r>
          </a:p>
          <a:p>
            <a:pPr marL="0" indent="0" algn="ctr" rtl="1">
              <a:spcBef>
                <a:spcPts val="0"/>
              </a:spcBef>
              <a:buNone/>
            </a:pPr>
            <a:r>
              <a:rPr lang="en-US" sz="1800" dirty="0">
                <a:latin typeface="Alilato ExtLt" pitchFamily="2" charset="-78"/>
                <a:cs typeface="Alilato ExtLt" pitchFamily="2" charset="-78"/>
              </a:rPr>
              <a:t>There's no need to rent physical buildings for work or study. Virtual classrooms are now readily available.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478F3F-0DDC-5A66-97E0-FDFEB19AFAFB}"/>
              </a:ext>
            </a:extLst>
          </p:cNvPr>
          <p:cNvSpPr txBox="1">
            <a:spLocks/>
          </p:cNvSpPr>
          <p:nvPr/>
        </p:nvSpPr>
        <p:spPr>
          <a:xfrm>
            <a:off x="1414669" y="981384"/>
            <a:ext cx="8450683" cy="767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Reasons for the rapid development of AI tools – both positive and negative.</a:t>
            </a:r>
          </a:p>
        </p:txBody>
      </p:sp>
    </p:spTree>
    <p:extLst>
      <p:ext uri="{BB962C8B-B14F-4D97-AF65-F5344CB8AC3E}">
        <p14:creationId xmlns:p14="http://schemas.microsoft.com/office/powerpoint/2010/main" val="18467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id="{D0881A14-4D48-F2BF-0B0C-F51FD5260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92" y="2718411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hlinkClick r:id="rId6"/>
            <a:extLst>
              <a:ext uri="{FF2B5EF4-FFF2-40B4-BE49-F238E27FC236}">
                <a16:creationId xmlns:a16="http://schemas.microsoft.com/office/drawing/2014/main" id="{64732DB4-A246-A9B2-7948-0437A6BE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1" y="2718412"/>
            <a:ext cx="1956547" cy="195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8"/>
            <a:extLst>
              <a:ext uri="{FF2B5EF4-FFF2-40B4-BE49-F238E27FC236}">
                <a16:creationId xmlns:a16="http://schemas.microsoft.com/office/drawing/2014/main" id="{4BB8A5B7-C418-305B-50FA-1FD1510F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30" y="2718411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10"/>
            <a:extLst>
              <a:ext uri="{FF2B5EF4-FFF2-40B4-BE49-F238E27FC236}">
                <a16:creationId xmlns:a16="http://schemas.microsoft.com/office/drawing/2014/main" id="{FE2252B2-B02D-6287-F6D9-BB1089DF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99" y="2718411"/>
            <a:ext cx="1956547" cy="1956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0" y="1798733"/>
            <a:ext cx="1035254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400">
                <a:solidFill>
                  <a:schemeClr val="lt1"/>
                </a:solidFill>
                <a:latin typeface="El Messiri Medium" pitchFamily="2" charset="-78"/>
                <a:cs typeface="El Messiri Medium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ar-JO" dirty="0"/>
              <a:t>1- مواقع للذكاء الاصطناعي التفاعلي</a:t>
            </a:r>
            <a:r>
              <a:rPr lang="en-US" dirty="0"/>
              <a:t> </a:t>
            </a:r>
            <a:r>
              <a:rPr lang="ar-JO" dirty="0"/>
              <a:t>البحثي</a:t>
            </a:r>
            <a:endParaRPr lang="en-US" dirty="0"/>
          </a:p>
          <a:p>
            <a:pPr algn="ctr"/>
            <a:r>
              <a:rPr lang="en-US" dirty="0"/>
              <a:t> 1- Interactive AI research sites</a:t>
            </a:r>
          </a:p>
        </p:txBody>
      </p:sp>
      <p:pic>
        <p:nvPicPr>
          <p:cNvPr id="11" name="Picture 10">
            <a:hlinkClick r:id="rId12"/>
            <a:extLst>
              <a:ext uri="{FF2B5EF4-FFF2-40B4-BE49-F238E27FC236}">
                <a16:creationId xmlns:a16="http://schemas.microsoft.com/office/drawing/2014/main" id="{3F84CA02-E9F0-B0D1-28D8-F8724B5ADC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18829" y="5326404"/>
            <a:ext cx="4910934" cy="727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8" name="Picture 2">
            <a:hlinkClick r:id="rId14"/>
            <a:extLst>
              <a:ext uri="{FF2B5EF4-FFF2-40B4-BE49-F238E27FC236}">
                <a16:creationId xmlns:a16="http://schemas.microsoft.com/office/drawing/2014/main" id="{DDEC5D38-F3F9-3CC9-016F-1CE8BA53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1" y="5313194"/>
            <a:ext cx="1439990" cy="1439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100" name="Picture 4" descr="Perplexity AI Launches iOS Version of Conversational Answer Engine,  Announces $25.6M Series A Round Led by NEA">
            <a:hlinkClick r:id="rId16"/>
            <a:extLst>
              <a:ext uri="{FF2B5EF4-FFF2-40B4-BE49-F238E27FC236}">
                <a16:creationId xmlns:a16="http://schemas.microsoft.com/office/drawing/2014/main" id="{CC4FAAEB-6312-D9C2-ECE9-07F34C7C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2" y="5313194"/>
            <a:ext cx="295275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889F64-7460-296A-E5EC-36578B2EE408}"/>
              </a:ext>
            </a:extLst>
          </p:cNvPr>
          <p:cNvSpPr txBox="1">
            <a:spLocks/>
          </p:cNvSpPr>
          <p:nvPr/>
        </p:nvSpPr>
        <p:spPr>
          <a:xfrm>
            <a:off x="4149988" y="86908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Some useful AI tools and websites</a:t>
            </a:r>
          </a:p>
        </p:txBody>
      </p:sp>
    </p:spTree>
    <p:extLst>
      <p:ext uri="{BB962C8B-B14F-4D97-AF65-F5344CB8AC3E}">
        <p14:creationId xmlns:p14="http://schemas.microsoft.com/office/powerpoint/2010/main" val="379395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0" y="1739860"/>
            <a:ext cx="1035254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rtl="1">
              <a:defRPr sz="2400">
                <a:solidFill>
                  <a:schemeClr val="lt1"/>
                </a:solidFill>
                <a:latin typeface="El Messiri Medium" pitchFamily="2" charset="-78"/>
                <a:cs typeface="El Messiri Medium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JO" dirty="0"/>
              <a:t>2- مواقع الخاصة بإعادة صياغة النصوص والتصحيح اللغوي والنحوي</a:t>
            </a:r>
            <a:endParaRPr lang="en-US" dirty="0"/>
          </a:p>
          <a:p>
            <a:r>
              <a:rPr lang="en-US" dirty="0"/>
              <a:t>2- Sites for paraphrasing texts and linguistic and grammatical correction</a:t>
            </a: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1C82AB5C-6D46-04AF-F6F3-8377296C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347" y="2999616"/>
            <a:ext cx="2007976" cy="1832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6"/>
            <a:extLst>
              <a:ext uri="{FF2B5EF4-FFF2-40B4-BE49-F238E27FC236}">
                <a16:creationId xmlns:a16="http://schemas.microsoft.com/office/drawing/2014/main" id="{DEC08D24-5994-6A17-862C-1575AA95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52" y="2999616"/>
            <a:ext cx="2007976" cy="183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8"/>
            <a:extLst>
              <a:ext uri="{FF2B5EF4-FFF2-40B4-BE49-F238E27FC236}">
                <a16:creationId xmlns:a16="http://schemas.microsoft.com/office/drawing/2014/main" id="{08849079-BBB9-5022-7BEA-2554E85C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85" y="3091194"/>
            <a:ext cx="2007976" cy="174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📖 MyBib – A New FREE APA, Harvard, &amp; MLA Citation Generator">
            <a:hlinkClick r:id="rId10"/>
            <a:extLst>
              <a:ext uri="{FF2B5EF4-FFF2-40B4-BE49-F238E27FC236}">
                <a16:creationId xmlns:a16="http://schemas.microsoft.com/office/drawing/2014/main" id="{DC4BF87C-6428-A41F-972D-91893EAE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2" y="3091194"/>
            <a:ext cx="2792684" cy="174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2"/>
            <a:extLst>
              <a:ext uri="{FF2B5EF4-FFF2-40B4-BE49-F238E27FC236}">
                <a16:creationId xmlns:a16="http://schemas.microsoft.com/office/drawing/2014/main" id="{D969790C-EEAB-919E-F21A-C46EE013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76" y="5070419"/>
            <a:ext cx="1844852" cy="1844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6E827D-B823-C2DE-5B27-2BD2930D6AD2}"/>
              </a:ext>
            </a:extLst>
          </p:cNvPr>
          <p:cNvSpPr txBox="1"/>
          <p:nvPr/>
        </p:nvSpPr>
        <p:spPr>
          <a:xfrm>
            <a:off x="9528347" y="5551955"/>
            <a:ext cx="143999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JO" sz="2400" dirty="0">
                <a:latin typeface="El Messiri Medium" pitchFamily="2" charset="-78"/>
                <a:cs typeface="El Messiri Medium" pitchFamily="2" charset="-78"/>
              </a:rPr>
              <a:t>عربي</a:t>
            </a:r>
            <a:endParaRPr lang="en-US" sz="2400" dirty="0">
              <a:latin typeface="El Messiri Medium" pitchFamily="2" charset="-78"/>
              <a:cs typeface="El Messiri Medium" pitchFamily="2" charset="-78"/>
            </a:endParaRPr>
          </a:p>
          <a:p>
            <a:pPr algn="ctr" rtl="1"/>
            <a:r>
              <a:rPr lang="en-US" sz="2400" dirty="0">
                <a:latin typeface="El Messiri Medium" pitchFamily="2" charset="-78"/>
                <a:cs typeface="El Messiri Medium" pitchFamily="2" charset="-78"/>
              </a:rPr>
              <a:t>Arabic</a:t>
            </a:r>
          </a:p>
        </p:txBody>
      </p:sp>
      <p:pic>
        <p:nvPicPr>
          <p:cNvPr id="1033" name="Picture 9">
            <a:hlinkClick r:id="rId14"/>
            <a:extLst>
              <a:ext uri="{FF2B5EF4-FFF2-40B4-BE49-F238E27FC236}">
                <a16:creationId xmlns:a16="http://schemas.microsoft.com/office/drawing/2014/main" id="{86B39B99-549D-4699-B289-9681FF69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86" y="5045644"/>
            <a:ext cx="1830452" cy="183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hlinkClick r:id="rId16"/>
            <a:extLst>
              <a:ext uri="{FF2B5EF4-FFF2-40B4-BE49-F238E27FC236}">
                <a16:creationId xmlns:a16="http://schemas.microsoft.com/office/drawing/2014/main" id="{577A02C2-483A-2B23-EF00-093BFE84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47" y="5045644"/>
            <a:ext cx="1830452" cy="183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8D4053-478F-7F35-A126-5C4FF57533B4}"/>
              </a:ext>
            </a:extLst>
          </p:cNvPr>
          <p:cNvSpPr txBox="1">
            <a:spLocks/>
          </p:cNvSpPr>
          <p:nvPr/>
        </p:nvSpPr>
        <p:spPr>
          <a:xfrm>
            <a:off x="4149988" y="86908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Some useful AI tools and websites</a:t>
            </a:r>
          </a:p>
        </p:txBody>
      </p:sp>
    </p:spTree>
    <p:extLst>
      <p:ext uri="{BB962C8B-B14F-4D97-AF65-F5344CB8AC3E}">
        <p14:creationId xmlns:p14="http://schemas.microsoft.com/office/powerpoint/2010/main" val="388745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1" y="1759903"/>
            <a:ext cx="1035254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2400">
                <a:solidFill>
                  <a:schemeClr val="lt1"/>
                </a:solidFill>
                <a:latin typeface="El Messiri Medium" pitchFamily="2" charset="-78"/>
                <a:cs typeface="El Messiri Medium" pitchFamily="2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ar-JO" dirty="0"/>
              <a:t>3- مواقع الخاصة بأنشاء الصور وتحسين جودتها</a:t>
            </a:r>
            <a:endParaRPr lang="en-US" dirty="0"/>
          </a:p>
          <a:p>
            <a:pPr algn="ctr"/>
            <a:r>
              <a:rPr lang="en-US" dirty="0"/>
              <a:t>3- Sites for creating images and improving their quality</a:t>
            </a:r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id="{76B143F2-D976-8EDF-A337-3A4BEDFD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27" y="2925112"/>
            <a:ext cx="2074573" cy="2074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hlinkClick r:id="rId6"/>
            <a:extLst>
              <a:ext uri="{FF2B5EF4-FFF2-40B4-BE49-F238E27FC236}">
                <a16:creationId xmlns:a16="http://schemas.microsoft.com/office/drawing/2014/main" id="{ACC962FE-4ED7-5614-F34B-4FE4B3D0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8" y="4466286"/>
            <a:ext cx="2074573" cy="207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8"/>
            <a:extLst>
              <a:ext uri="{FF2B5EF4-FFF2-40B4-BE49-F238E27FC236}">
                <a16:creationId xmlns:a16="http://schemas.microsoft.com/office/drawing/2014/main" id="{86721816-CDEE-BC72-B229-3AA6B00B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17" y="4483275"/>
            <a:ext cx="2074573" cy="207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10"/>
            <a:extLst>
              <a:ext uri="{FF2B5EF4-FFF2-40B4-BE49-F238E27FC236}">
                <a16:creationId xmlns:a16="http://schemas.microsoft.com/office/drawing/2014/main" id="{F94B1D60-2A7E-7F16-2EA8-208542D4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3" y="4483275"/>
            <a:ext cx="2074573" cy="207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12"/>
            <a:extLst>
              <a:ext uri="{FF2B5EF4-FFF2-40B4-BE49-F238E27FC236}">
                <a16:creationId xmlns:a16="http://schemas.microsoft.com/office/drawing/2014/main" id="{012EF245-AA88-2BA4-442E-CBD330DB03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2340" y="5416861"/>
            <a:ext cx="1858598" cy="12685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Design A New Logo &amp; Brand You Love! - LogoAi.com">
            <a:hlinkClick r:id="rId14"/>
            <a:extLst>
              <a:ext uri="{FF2B5EF4-FFF2-40B4-BE49-F238E27FC236}">
                <a16:creationId xmlns:a16="http://schemas.microsoft.com/office/drawing/2014/main" id="{E65A5AEA-25A0-3800-8510-910F4D8B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29" y="2910076"/>
            <a:ext cx="3886200" cy="118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6"/>
            <a:extLst>
              <a:ext uri="{FF2B5EF4-FFF2-40B4-BE49-F238E27FC236}">
                <a16:creationId xmlns:a16="http://schemas.microsoft.com/office/drawing/2014/main" id="{389C4868-1019-54F4-A52E-2131E25DB1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7969" y="3519674"/>
            <a:ext cx="2884842" cy="885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C5B39D-6427-C455-DAFE-46F8C1B153EA}"/>
              </a:ext>
            </a:extLst>
          </p:cNvPr>
          <p:cNvSpPr txBox="1">
            <a:spLocks/>
          </p:cNvSpPr>
          <p:nvPr/>
        </p:nvSpPr>
        <p:spPr>
          <a:xfrm>
            <a:off x="4149988" y="86908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Some useful AI tools and websites</a:t>
            </a:r>
          </a:p>
        </p:txBody>
      </p:sp>
    </p:spTree>
    <p:extLst>
      <p:ext uri="{BB962C8B-B14F-4D97-AF65-F5344CB8AC3E}">
        <p14:creationId xmlns:p14="http://schemas.microsoft.com/office/powerpoint/2010/main" val="2894576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1" y="1641867"/>
            <a:ext cx="1035254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defPPr>
              <a:defRPr lang="en-US"/>
            </a:defPPr>
            <a:lvl1pPr algn="r" rtl="1">
              <a:defRPr sz="2400">
                <a:latin typeface="El Messiri Medium" pitchFamily="2" charset="-78"/>
                <a:cs typeface="El Messiri Medium" pitchFamily="2" charset="-78"/>
              </a:defRPr>
            </a:lvl1pPr>
          </a:lstStyle>
          <a:p>
            <a:pPr algn="ctr"/>
            <a:r>
              <a:rPr lang="en-US" dirty="0"/>
              <a:t>4</a:t>
            </a:r>
            <a:r>
              <a:rPr lang="ar-JO" dirty="0"/>
              <a:t>- مواقع التعامل مع ملفات ال </a:t>
            </a:r>
            <a:r>
              <a:rPr lang="en-US" dirty="0"/>
              <a:t>PDF</a:t>
            </a:r>
            <a:r>
              <a:rPr lang="ar-JO" dirty="0"/>
              <a:t> واستخراج المعلومات منها</a:t>
            </a:r>
            <a:endParaRPr lang="en-US" dirty="0"/>
          </a:p>
          <a:p>
            <a:pPr algn="ctr"/>
            <a:r>
              <a:rPr lang="en-US" dirty="0"/>
              <a:t>4- Sites for dealing with PDF files and extracting information from them</a:t>
            </a:r>
          </a:p>
        </p:txBody>
      </p:sp>
      <p:pic>
        <p:nvPicPr>
          <p:cNvPr id="3074" name="Picture 2">
            <a:hlinkClick r:id="rId4"/>
            <a:extLst>
              <a:ext uri="{FF2B5EF4-FFF2-40B4-BE49-F238E27FC236}">
                <a16:creationId xmlns:a16="http://schemas.microsoft.com/office/drawing/2014/main" id="{043380B1-FF87-D401-826E-48ACD67D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21" y="2466092"/>
            <a:ext cx="2458508" cy="245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6"/>
            <a:extLst>
              <a:ext uri="{FF2B5EF4-FFF2-40B4-BE49-F238E27FC236}">
                <a16:creationId xmlns:a16="http://schemas.microsoft.com/office/drawing/2014/main" id="{1D5B1219-0704-7DCF-6F96-6B1D2743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38" y="2474382"/>
            <a:ext cx="2458508" cy="245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rId8"/>
            <a:extLst>
              <a:ext uri="{FF2B5EF4-FFF2-40B4-BE49-F238E27FC236}">
                <a16:creationId xmlns:a16="http://schemas.microsoft.com/office/drawing/2014/main" id="{A1074413-39FC-B105-4118-9CCC4F19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09" y="3264604"/>
            <a:ext cx="2458508" cy="245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AI Chat for scientific PDFs | SciSpace">
            <a:hlinkClick r:id="rId10"/>
            <a:extLst>
              <a:ext uri="{FF2B5EF4-FFF2-40B4-BE49-F238E27FC236}">
                <a16:creationId xmlns:a16="http://schemas.microsoft.com/office/drawing/2014/main" id="{5DA87EE8-BE60-709F-53D5-5F271E69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58" y="5339952"/>
            <a:ext cx="4371975" cy="104775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F34150-05A3-4C61-C686-C3D0A7BECFB7}"/>
              </a:ext>
            </a:extLst>
          </p:cNvPr>
          <p:cNvSpPr txBox="1">
            <a:spLocks/>
          </p:cNvSpPr>
          <p:nvPr/>
        </p:nvSpPr>
        <p:spPr>
          <a:xfrm>
            <a:off x="4149988" y="86908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Some useful AI tools and websites</a:t>
            </a:r>
          </a:p>
        </p:txBody>
      </p:sp>
    </p:spTree>
    <p:extLst>
      <p:ext uri="{BB962C8B-B14F-4D97-AF65-F5344CB8AC3E}">
        <p14:creationId xmlns:p14="http://schemas.microsoft.com/office/powerpoint/2010/main" val="374602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9E6-2391-2BBE-2AA7-B82EE66D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225757"/>
            <a:ext cx="6339340" cy="627683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r" rtl="1"/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بعض أدوات ومواقع 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AI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المُفيدة</a:t>
            </a:r>
            <a:r>
              <a:rPr lang="en-US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:</a:t>
            </a:r>
            <a:r>
              <a:rPr lang="ar-JO" sz="36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 </a:t>
            </a:r>
            <a:endParaRPr lang="en-US" sz="3600" dirty="0">
              <a:latin typeface="El Messiri" pitchFamily="2" charset="-78"/>
              <a:ea typeface="GE SS Two Light" panose="020A0503020102020204" pitchFamily="18" charset="-78"/>
              <a:cs typeface="El Messiri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F8F72-C3C3-A596-3CBA-C2687478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EC0C-CF19-423D-AF40-3F524AF6D0E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A18C8-5997-A665-624F-28CCB4708032}"/>
              </a:ext>
            </a:extLst>
          </p:cNvPr>
          <p:cNvSpPr txBox="1"/>
          <p:nvPr/>
        </p:nvSpPr>
        <p:spPr>
          <a:xfrm>
            <a:off x="0" y="1951878"/>
            <a:ext cx="10352540" cy="8309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b">
            <a:spAutoFit/>
          </a:bodyPr>
          <a:lstStyle>
            <a:defPPr>
              <a:defRPr lang="en-US"/>
            </a:defPPr>
            <a:lvl1pPr algn="r" rtl="1">
              <a:defRPr sz="2400">
                <a:latin typeface="El Messiri Medium" pitchFamily="2" charset="-78"/>
                <a:cs typeface="El Messiri Medium" pitchFamily="2" charset="-78"/>
              </a:defRPr>
            </a:lvl1pPr>
          </a:lstStyle>
          <a:p>
            <a:pPr algn="ctr"/>
            <a:r>
              <a:rPr lang="en-US" dirty="0"/>
              <a:t>5</a:t>
            </a:r>
            <a:r>
              <a:rPr lang="ar-JO" dirty="0"/>
              <a:t>- مواقع تقوم بالاقتباس من الكتب والأبحاث والمواقع مع التوثيق</a:t>
            </a:r>
            <a:endParaRPr lang="en-US" dirty="0"/>
          </a:p>
          <a:p>
            <a:pPr algn="ctr"/>
            <a:r>
              <a:rPr lang="en-US" dirty="0"/>
              <a:t>5- Sites that quote books, research and sites with Citation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7D7DB52A-CF6E-7084-2885-F4A628077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057" y="2986221"/>
            <a:ext cx="3244426" cy="1850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>
            <a:hlinkClick r:id="rId6"/>
            <a:extLst>
              <a:ext uri="{FF2B5EF4-FFF2-40B4-BE49-F238E27FC236}">
                <a16:creationId xmlns:a16="http://schemas.microsoft.com/office/drawing/2014/main" id="{6933159B-9CFB-7694-5A13-32A5A634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90" y="5039895"/>
            <a:ext cx="1460559" cy="146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48424328-F69C-1C36-D63A-514F8F499F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t="580" r="6605" b="580"/>
          <a:stretch/>
        </p:blipFill>
        <p:spPr>
          <a:xfrm>
            <a:off x="1942029" y="2986221"/>
            <a:ext cx="3578578" cy="186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7" descr="AI Chat for scientific PDFs | SciSpace">
            <a:hlinkClick r:id="rId10"/>
            <a:extLst>
              <a:ext uri="{FF2B5EF4-FFF2-40B4-BE49-F238E27FC236}">
                <a16:creationId xmlns:a16="http://schemas.microsoft.com/office/drawing/2014/main" id="{23103D52-239A-DF1F-D3DC-2EE0FA9B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19" y="5122061"/>
            <a:ext cx="4371975" cy="104775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138E00-13FD-F6EE-7C66-75718724B96A}"/>
              </a:ext>
            </a:extLst>
          </p:cNvPr>
          <p:cNvSpPr txBox="1">
            <a:spLocks/>
          </p:cNvSpPr>
          <p:nvPr/>
        </p:nvSpPr>
        <p:spPr>
          <a:xfrm>
            <a:off x="4149988" y="869084"/>
            <a:ext cx="6203306" cy="6276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en-US" sz="2800" dirty="0">
                <a:latin typeface="El Messiri" pitchFamily="2" charset="-78"/>
                <a:ea typeface="GE SS Two Light" panose="020A0503020102020204" pitchFamily="18" charset="-78"/>
                <a:cs typeface="El Messiri" pitchFamily="2" charset="-78"/>
              </a:rPr>
              <a:t>Some useful AI tools and websites</a:t>
            </a:r>
          </a:p>
        </p:txBody>
      </p:sp>
    </p:spTree>
    <p:extLst>
      <p:ext uri="{BB962C8B-B14F-4D97-AF65-F5344CB8AC3E}">
        <p14:creationId xmlns:p14="http://schemas.microsoft.com/office/powerpoint/2010/main" val="2801865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3">
      <a:dk1>
        <a:srgbClr val="002060"/>
      </a:dk1>
      <a:lt1>
        <a:sysClr val="window" lastClr="FFFFFF"/>
      </a:lt1>
      <a:dk2>
        <a:srgbClr val="002060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3610</TotalTime>
  <Words>894</Words>
  <Application>Microsoft Macintosh PowerPoint</Application>
  <PresentationFormat>Widescreen</PresentationFormat>
  <Paragraphs>108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Alilato ExtLt</vt:lpstr>
      <vt:lpstr>Cairo SemiBold</vt:lpstr>
      <vt:lpstr>El Messiri</vt:lpstr>
      <vt:lpstr>El Messiri Medium</vt:lpstr>
      <vt:lpstr>El Messiri SemiBold</vt:lpstr>
      <vt:lpstr>GE SS Two Light</vt:lpstr>
      <vt:lpstr>ＭＳ Ｐゴシック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Orbit</vt:lpstr>
      <vt:lpstr>حرب الAI  قد ابتدأت! The AI War has Begun!</vt:lpstr>
      <vt:lpstr>أسباب التطور السريع لأدوات AI- سلباً وايجاباً</vt:lpstr>
      <vt:lpstr>أسباب التطور السريع لأدوات AI- سلباً وايجاباً</vt:lpstr>
      <vt:lpstr>أسباب التطور السريع لأدوات AI- سلباً وايجاباً</vt:lpstr>
      <vt:lpstr>بعض أدوات ومواقع AI المُفيدة: </vt:lpstr>
      <vt:lpstr>بعض أدوات ومواقع AI المُفيدة: </vt:lpstr>
      <vt:lpstr>بعض أدوات ومواقع AI المُفيدة: </vt:lpstr>
      <vt:lpstr>بعض أدوات ومواقع AI المُفيدة: </vt:lpstr>
      <vt:lpstr>بعض أدوات ومواقع AI المُفيدة: </vt:lpstr>
      <vt:lpstr>PowerPoint Presentation</vt:lpstr>
      <vt:lpstr>PowerPoint Presentation</vt:lpstr>
      <vt:lpstr>PowerPoint Presentation</vt:lpstr>
      <vt:lpstr>PowerPoint Presentation</vt:lpstr>
      <vt:lpstr>Black</vt:lpstr>
      <vt:lpstr>Artificial Intelligence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حرب الAI  قد ابتدأت! The AI War has Begun!</dc:title>
  <dc:creator>Joel Maayeh</dc:creator>
  <cp:lastModifiedBy>Rick Griffith</cp:lastModifiedBy>
  <cp:revision>41</cp:revision>
  <dcterms:created xsi:type="dcterms:W3CDTF">2023-08-19T20:48:28Z</dcterms:created>
  <dcterms:modified xsi:type="dcterms:W3CDTF">2026-05-11T08:12:30Z</dcterms:modified>
</cp:coreProperties>
</file>