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2"/>
  </p:notesMasterIdLst>
  <p:sldIdLst>
    <p:sldId id="256" r:id="rId3"/>
    <p:sldId id="257" r:id="rId4"/>
    <p:sldId id="258" r:id="rId5"/>
    <p:sldId id="259" r:id="rId6"/>
    <p:sldId id="260" r:id="rId7"/>
    <p:sldId id="261" r:id="rId8"/>
    <p:sldId id="262" r:id="rId9"/>
    <p:sldId id="379" r:id="rId10"/>
    <p:sldId id="38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46"/>
    <p:restoredTop sz="94726"/>
  </p:normalViewPr>
  <p:slideViewPr>
    <p:cSldViewPr snapToGrid="0">
      <p:cViewPr varScale="1">
        <p:scale>
          <a:sx n="114" d="100"/>
          <a:sy n="114" d="100"/>
        </p:scale>
        <p:origin x="17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C1814-4EC3-5D47-A910-4AA141AC784E}" type="datetimeFigureOut">
              <a:rPr lang="en-US" smtClean="0"/>
              <a:t>5/11/26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15F51-1D0E-E14C-B5FC-72F146A0F341}" type="slidenum">
              <a:rPr lang="en-US" smtClean="0"/>
              <a:t>‹#›</a:t>
            </a:fld>
            <a:endParaRPr lang="en-US"/>
          </a:p>
        </p:txBody>
      </p:sp>
    </p:spTree>
    <p:extLst>
      <p:ext uri="{BB962C8B-B14F-4D97-AF65-F5344CB8AC3E}">
        <p14:creationId xmlns:p14="http://schemas.microsoft.com/office/powerpoint/2010/main" val="1217938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Artificial Intelligence (AI)</a:t>
            </a:r>
          </a:p>
        </p:txBody>
      </p:sp>
    </p:spTree>
    <p:extLst>
      <p:ext uri="{BB962C8B-B14F-4D97-AF65-F5344CB8AC3E}">
        <p14:creationId xmlns:p14="http://schemas.microsoft.com/office/powerpoint/2010/main" val="410506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7FC2360-59D4-5340-BF7F-91B8713DEDFC}" type="datetimeFigureOut">
              <a:t>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248567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FC2360-59D4-5340-BF7F-91B8713DEDFC}" type="datetimeFigureOut">
              <a:t>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359704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FC2360-59D4-5340-BF7F-91B8713DEDFC}" type="datetimeFigureOut">
              <a:t>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677418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57521020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25443147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723302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46416020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93162214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6842719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98581863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6896733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FC2360-59D4-5340-BF7F-91B8713DEDFC}" type="datetimeFigureOut">
              <a:t>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752174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18344309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30847320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1175093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7FC2360-59D4-5340-BF7F-91B8713DEDFC}" type="datetimeFigureOut">
              <a:t>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1200981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7FC2360-59D4-5340-BF7F-91B8713DEDFC}" type="datetimeFigureOut">
              <a:t>5/11/26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23630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7FC2360-59D4-5340-BF7F-91B8713DEDFC}" type="datetimeFigureOut">
              <a:t>5/11/26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222894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7FC2360-59D4-5340-BF7F-91B8713DEDFC}" type="datetimeFigureOut">
              <a:t>5/11/26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386286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C2360-59D4-5340-BF7F-91B8713DEDFC}" type="datetimeFigureOut">
              <a:t>5/11/26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38594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7FC2360-59D4-5340-BF7F-91B8713DEDFC}" type="datetimeFigureOut">
              <a:t>5/11/26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131936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7FC2360-59D4-5340-BF7F-91B8713DEDFC}" type="datetimeFigureOut">
              <a:t>5/11/26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239738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37FC2360-59D4-5340-BF7F-91B8713DEDFC}" type="datetimeFigureOut">
              <a:t>5/11/26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E284BB6D-87FA-874F-984C-3E1D52FF79B9}" type="slidenum">
              <a:t>‹#›</a:t>
            </a:fld>
            <a:endParaRPr lang="en-US"/>
          </a:p>
        </p:txBody>
      </p:sp>
    </p:spTree>
    <p:extLst>
      <p:ext uri="{BB962C8B-B14F-4D97-AF65-F5344CB8AC3E}">
        <p14:creationId xmlns:p14="http://schemas.microsoft.com/office/powerpoint/2010/main" val="15224483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169743508"/>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20B1-A2E5-50A8-22A3-ED40AC76CC44}"/>
              </a:ext>
            </a:extLst>
          </p:cNvPr>
          <p:cNvSpPr>
            <a:spLocks noGrp="1"/>
          </p:cNvSpPr>
          <p:nvPr>
            <p:ph type="ctrTitle"/>
          </p:nvPr>
        </p:nvSpPr>
        <p:spPr/>
        <p:txBody>
          <a:bodyPr/>
          <a:lstStyle/>
          <a:p>
            <a:r>
              <a:rPr lang="en-US"/>
              <a:t>AI</a:t>
            </a:r>
          </a:p>
        </p:txBody>
      </p:sp>
      <p:sp>
        <p:nvSpPr>
          <p:cNvPr id="3" name="Subtitle 2">
            <a:extLst>
              <a:ext uri="{FF2B5EF4-FFF2-40B4-BE49-F238E27FC236}">
                <a16:creationId xmlns:a16="http://schemas.microsoft.com/office/drawing/2014/main" id="{612A4D7B-7117-92AA-D903-C5FA734637E8}"/>
              </a:ext>
            </a:extLst>
          </p:cNvPr>
          <p:cNvSpPr>
            <a:spLocks noGrp="1"/>
          </p:cNvSpPr>
          <p:nvPr>
            <p:ph type="subTitle" idx="1"/>
          </p:nvPr>
        </p:nvSpPr>
        <p:spPr/>
        <p:txBody>
          <a:bodyPr/>
          <a:lstStyle/>
          <a:p>
            <a:r>
              <a:rPr lang="en-US"/>
              <a:t>Artificial Intelligence</a:t>
            </a:r>
          </a:p>
        </p:txBody>
      </p:sp>
      <p:pic>
        <p:nvPicPr>
          <p:cNvPr id="1026" name="Picture 2" descr="What is AI? | Free Online Course | Be Connected">
            <a:extLst>
              <a:ext uri="{FF2B5EF4-FFF2-40B4-BE49-F238E27FC236}">
                <a16:creationId xmlns:a16="http://schemas.microsoft.com/office/drawing/2014/main" id="{AFF11EB6-C3DE-91A7-5F58-B81088E7C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83" y="0"/>
            <a:ext cx="1257927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C06F500-FC9A-DEB2-E897-328BF9601218}"/>
              </a:ext>
            </a:extLst>
          </p:cNvPr>
          <p:cNvSpPr txBox="1">
            <a:spLocks/>
          </p:cNvSpPr>
          <p:nvPr/>
        </p:nvSpPr>
        <p:spPr>
          <a:xfrm>
            <a:off x="2620537" y="4159405"/>
            <a:ext cx="6400800" cy="1709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effectLst>
                  <a:glow rad="228600">
                    <a:schemeClr val="bg1">
                      <a:alpha val="82000"/>
                    </a:schemeClr>
                  </a:glow>
                </a:effectLst>
              </a:rPr>
              <a:t>A Summary of "Artificial Intelligence Policy for Student Academic Use"</a:t>
            </a:r>
            <a:br>
              <a:rPr lang="en-US" sz="2400" b="1" dirty="0">
                <a:effectLst>
                  <a:glow rad="228600">
                    <a:schemeClr val="bg1">
                      <a:alpha val="82000"/>
                    </a:schemeClr>
                  </a:glow>
                </a:effectLst>
              </a:rPr>
            </a:br>
            <a:r>
              <a:rPr lang="en-US" sz="2400" b="1" dirty="0">
                <a:effectLst>
                  <a:glow rad="228600">
                    <a:schemeClr val="bg1">
                      <a:alpha val="82000"/>
                    </a:schemeClr>
                  </a:glow>
                </a:effectLst>
              </a:rPr>
              <a:t> (Columbia Theological Seminary, April 2024), 2</a:t>
            </a:r>
          </a:p>
        </p:txBody>
      </p:sp>
      <p:sp>
        <p:nvSpPr>
          <p:cNvPr id="7" name="Rectangle 6">
            <a:extLst>
              <a:ext uri="{FF2B5EF4-FFF2-40B4-BE49-F238E27FC236}">
                <a16:creationId xmlns:a16="http://schemas.microsoft.com/office/drawing/2014/main" id="{505CAEF8-E3A3-7B48-EAC6-D161848B9787}"/>
              </a:ext>
            </a:extLst>
          </p:cNvPr>
          <p:cNvSpPr>
            <a:spLocks noChangeArrowheads="1"/>
          </p:cNvSpPr>
          <p:nvPr/>
        </p:nvSpPr>
        <p:spPr bwMode="auto">
          <a:xfrm>
            <a:off x="0" y="5903173"/>
            <a:ext cx="12192000" cy="954827"/>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buClr>
                <a:srgbClr val="FFCC00"/>
              </a:buClr>
              <a:buSzPct val="70000"/>
              <a:defRPr/>
            </a:pPr>
            <a:r>
              <a:rPr lang="en-US" sz="2667" b="1" kern="0" dirty="0">
                <a:solidFill>
                  <a:srgbClr val="FFFFFF"/>
                </a:solidFill>
                <a:effectLst>
                  <a:outerShdw blurRad="38100" dist="38100" dir="2700000" algn="tl">
                    <a:srgbClr val="000000"/>
                  </a:outerShdw>
                </a:effectLst>
                <a:latin typeface="Arial"/>
                <a:cs typeface="Arial"/>
              </a:rPr>
              <a:t>Dr. Rick Griffith • Jordan Evangelical Theological Seminary</a:t>
            </a:r>
            <a:br>
              <a:rPr lang="en-US" sz="2667" b="1" kern="0" dirty="0">
                <a:solidFill>
                  <a:srgbClr val="FFFFFF"/>
                </a:solidFill>
                <a:effectLst>
                  <a:outerShdw blurRad="38100" dist="38100" dir="2700000" algn="tl">
                    <a:srgbClr val="000000"/>
                  </a:outerShdw>
                </a:effectLst>
                <a:latin typeface="Arial"/>
                <a:cs typeface="Arial"/>
              </a:rPr>
            </a:br>
            <a:r>
              <a:rPr lang="en-US" sz="2667" b="1" kern="0" dirty="0">
                <a:solidFill>
                  <a:srgbClr val="FFFFFF"/>
                </a:solidFill>
                <a:effectLst>
                  <a:outerShdw blurRad="38100" dist="38100" dir="2700000" algn="tl">
                    <a:srgbClr val="000000"/>
                  </a:outerShdw>
                </a:effectLst>
                <a:latin typeface="Arial"/>
                <a:cs typeface="Arial"/>
              </a:rPr>
              <a:t>BibleStudyDownloads.org</a:t>
            </a:r>
          </a:p>
        </p:txBody>
      </p:sp>
    </p:spTree>
    <p:extLst>
      <p:ext uri="{BB962C8B-B14F-4D97-AF65-F5344CB8AC3E}">
        <p14:creationId xmlns:p14="http://schemas.microsoft.com/office/powerpoint/2010/main" val="4239862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AI networking? How it automates your infrastructure (but ...">
            <a:extLst>
              <a:ext uri="{FF2B5EF4-FFF2-40B4-BE49-F238E27FC236}">
                <a16:creationId xmlns:a16="http://schemas.microsoft.com/office/drawing/2014/main" id="{EAFB1306-383D-00B1-6C3B-2DA0C82EB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429" y="0"/>
            <a:ext cx="9851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4FFEE53-815A-393D-0459-1014AEA15384}"/>
              </a:ext>
            </a:extLst>
          </p:cNvPr>
          <p:cNvSpPr>
            <a:spLocks noGrp="1"/>
          </p:cNvSpPr>
          <p:nvPr>
            <p:ph type="title"/>
          </p:nvPr>
        </p:nvSpPr>
        <p:spPr/>
        <p:txBody>
          <a:bodyPr/>
          <a:lstStyle/>
          <a:p>
            <a:r>
              <a:rPr lang="en-US" b="1">
                <a:effectLst>
                  <a:glow rad="228600">
                    <a:schemeClr val="bg1">
                      <a:alpha val="82000"/>
                    </a:schemeClr>
                  </a:glow>
                </a:effectLst>
              </a:rPr>
              <a:t>Types of AI</a:t>
            </a:r>
          </a:p>
        </p:txBody>
      </p:sp>
      <p:sp>
        <p:nvSpPr>
          <p:cNvPr id="3" name="Title 1">
            <a:extLst>
              <a:ext uri="{FF2B5EF4-FFF2-40B4-BE49-F238E27FC236}">
                <a16:creationId xmlns:a16="http://schemas.microsoft.com/office/drawing/2014/main" id="{041437FC-4E3E-CC0C-FBE5-1EB66E564E3B}"/>
              </a:ext>
            </a:extLst>
          </p:cNvPr>
          <p:cNvSpPr txBox="1">
            <a:spLocks/>
          </p:cNvSpPr>
          <p:nvPr/>
        </p:nvSpPr>
        <p:spPr>
          <a:xfrm>
            <a:off x="838200" y="1752600"/>
            <a:ext cx="10515600" cy="37548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6075" indent="-346075"/>
            <a:r>
              <a:rPr lang="en-US" b="1">
                <a:effectLst>
                  <a:glow rad="228600">
                    <a:schemeClr val="bg1">
                      <a:alpha val="82000"/>
                    </a:schemeClr>
                  </a:glow>
                </a:effectLst>
              </a:rPr>
              <a:t>• </a:t>
            </a:r>
            <a:r>
              <a:rPr lang="en-US" b="1">
                <a:solidFill>
                  <a:srgbClr val="FFFF00"/>
                </a:solidFill>
                <a:effectLst>
                  <a:glow rad="228600">
                    <a:schemeClr val="bg1">
                      <a:alpha val="82000"/>
                    </a:schemeClr>
                  </a:glow>
                </a:effectLst>
              </a:rPr>
              <a:t>Generative AI</a:t>
            </a:r>
            <a:r>
              <a:rPr lang="en-US" b="1">
                <a:effectLst>
                  <a:glow rad="228600">
                    <a:schemeClr val="bg1">
                      <a:alpha val="82000"/>
                    </a:schemeClr>
                  </a:glow>
                </a:effectLst>
              </a:rPr>
              <a:t>: any AI functionality that creates original content from user inputs </a:t>
            </a:r>
            <a:br>
              <a:rPr lang="en-US" b="1">
                <a:effectLst>
                  <a:glow rad="228600">
                    <a:schemeClr val="bg1">
                      <a:alpha val="82000"/>
                    </a:schemeClr>
                  </a:glow>
                </a:effectLst>
              </a:rPr>
            </a:br>
            <a:r>
              <a:rPr lang="en-US" b="1">
                <a:effectLst>
                  <a:glow rad="228600">
                    <a:schemeClr val="bg1">
                      <a:alpha val="82000"/>
                    </a:schemeClr>
                  </a:glow>
                </a:effectLst>
              </a:rPr>
              <a:t>(Examples: ChatGPT, DALL-E, Grammarly Go).</a:t>
            </a:r>
          </a:p>
          <a:p>
            <a:pPr marL="346075" indent="-346075"/>
            <a:endParaRPr lang="en-US" b="1">
              <a:effectLst>
                <a:glow rad="228600">
                  <a:schemeClr val="bg1">
                    <a:alpha val="82000"/>
                  </a:schemeClr>
                </a:glow>
              </a:effectLst>
            </a:endParaRPr>
          </a:p>
          <a:p>
            <a:pPr marL="346075" indent="-346075"/>
            <a:r>
              <a:rPr lang="en-US" b="1">
                <a:effectLst>
                  <a:glow rad="228600">
                    <a:schemeClr val="bg1">
                      <a:alpha val="82000"/>
                    </a:schemeClr>
                  </a:glow>
                </a:effectLst>
              </a:rPr>
              <a:t>• </a:t>
            </a:r>
            <a:r>
              <a:rPr lang="en-US" b="1">
                <a:solidFill>
                  <a:srgbClr val="FFFF00"/>
                </a:solidFill>
                <a:effectLst>
                  <a:glow rad="228600">
                    <a:schemeClr val="bg1">
                      <a:alpha val="82000"/>
                    </a:schemeClr>
                  </a:glow>
                </a:effectLst>
              </a:rPr>
              <a:t>Assistive AI</a:t>
            </a:r>
            <a:r>
              <a:rPr lang="en-US" b="1">
                <a:effectLst>
                  <a:glow rad="228600">
                    <a:schemeClr val="bg1">
                      <a:alpha val="82000"/>
                    </a:schemeClr>
                  </a:glow>
                </a:effectLst>
              </a:rPr>
              <a:t>: any AI functionality that aids the user in producing their own original content or refining the user’s original content without generating any substantive content itself </a:t>
            </a:r>
            <a:br>
              <a:rPr lang="en-US" b="1">
                <a:effectLst>
                  <a:glow rad="228600">
                    <a:schemeClr val="bg1">
                      <a:alpha val="82000"/>
                    </a:schemeClr>
                  </a:glow>
                </a:effectLst>
              </a:rPr>
            </a:br>
            <a:r>
              <a:rPr lang="en-US" b="1">
                <a:effectLst>
                  <a:glow rad="228600">
                    <a:schemeClr val="bg1">
                      <a:alpha val="82000"/>
                    </a:schemeClr>
                  </a:glow>
                </a:effectLst>
              </a:rPr>
              <a:t>(Examples: Grammarly, Microsoft Editor).</a:t>
            </a:r>
          </a:p>
        </p:txBody>
      </p:sp>
      <p:sp>
        <p:nvSpPr>
          <p:cNvPr id="4" name="Title 1">
            <a:extLst>
              <a:ext uri="{FF2B5EF4-FFF2-40B4-BE49-F238E27FC236}">
                <a16:creationId xmlns:a16="http://schemas.microsoft.com/office/drawing/2014/main" id="{16D38EFC-50EB-442E-BA2A-9BCE332D7339}"/>
              </a:ext>
            </a:extLst>
          </p:cNvPr>
          <p:cNvSpPr txBox="1">
            <a:spLocks/>
          </p:cNvSpPr>
          <p:nvPr/>
        </p:nvSpPr>
        <p:spPr>
          <a:xfrm>
            <a:off x="0" y="5857103"/>
            <a:ext cx="11936627" cy="903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a:effectLst>
                  <a:glow rad="228600">
                    <a:schemeClr val="bg1">
                      <a:alpha val="82000"/>
                    </a:schemeClr>
                  </a:glow>
                </a:effectLst>
              </a:rPr>
              <a:t>"Artificial Intelligence Policy for Student Academic Use"</a:t>
            </a:r>
            <a:br>
              <a:rPr lang="en-US" sz="2400" b="1">
                <a:effectLst>
                  <a:glow rad="228600">
                    <a:schemeClr val="bg1">
                      <a:alpha val="82000"/>
                    </a:schemeClr>
                  </a:glow>
                </a:effectLst>
              </a:rPr>
            </a:br>
            <a:r>
              <a:rPr lang="en-US" sz="2400" b="1">
                <a:effectLst>
                  <a:glow rad="228600">
                    <a:schemeClr val="bg1">
                      <a:alpha val="82000"/>
                    </a:schemeClr>
                  </a:glow>
                </a:effectLst>
              </a:rPr>
              <a:t> (Columbia Theological Seminary, April 2024), 2</a:t>
            </a:r>
          </a:p>
        </p:txBody>
      </p:sp>
    </p:spTree>
    <p:extLst>
      <p:ext uri="{BB962C8B-B14F-4D97-AF65-F5344CB8AC3E}">
        <p14:creationId xmlns:p14="http://schemas.microsoft.com/office/powerpoint/2010/main" val="263474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CD24-8743-D217-BDD8-72091E110EFE}"/>
            </a:ext>
          </a:extLst>
        </p:cNvPr>
        <p:cNvGrpSpPr/>
        <p:nvPr/>
      </p:nvGrpSpPr>
      <p:grpSpPr>
        <a:xfrm>
          <a:off x="0" y="0"/>
          <a:ext cx="0" cy="0"/>
          <a:chOff x="0" y="0"/>
          <a:chExt cx="0" cy="0"/>
        </a:xfrm>
      </p:grpSpPr>
      <p:pic>
        <p:nvPicPr>
          <p:cNvPr id="2050" name="Picture 2" descr="What is AI networking? How it automates your infrastructure (but ...">
            <a:extLst>
              <a:ext uri="{FF2B5EF4-FFF2-40B4-BE49-F238E27FC236}">
                <a16:creationId xmlns:a16="http://schemas.microsoft.com/office/drawing/2014/main" id="{898F8390-FDD2-BA1A-9A1A-382F3B56C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429" y="0"/>
            <a:ext cx="9851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970893-FB80-878C-262F-4DB69DCE0215}"/>
              </a:ext>
            </a:extLst>
          </p:cNvPr>
          <p:cNvSpPr>
            <a:spLocks noGrp="1"/>
          </p:cNvSpPr>
          <p:nvPr>
            <p:ph type="title"/>
          </p:nvPr>
        </p:nvSpPr>
        <p:spPr/>
        <p:txBody>
          <a:bodyPr/>
          <a:lstStyle/>
          <a:p>
            <a:r>
              <a:rPr lang="en-US" b="1">
                <a:effectLst>
                  <a:glow rad="228600">
                    <a:schemeClr val="bg1">
                      <a:alpha val="82000"/>
                    </a:schemeClr>
                  </a:glow>
                </a:effectLst>
              </a:rPr>
              <a:t>Assistive AI Policy</a:t>
            </a:r>
          </a:p>
        </p:txBody>
      </p:sp>
      <p:sp>
        <p:nvSpPr>
          <p:cNvPr id="3" name="Title 1">
            <a:extLst>
              <a:ext uri="{FF2B5EF4-FFF2-40B4-BE49-F238E27FC236}">
                <a16:creationId xmlns:a16="http://schemas.microsoft.com/office/drawing/2014/main" id="{22AA8F2A-C3D6-A8C2-5096-779A8CCC5139}"/>
              </a:ext>
            </a:extLst>
          </p:cNvPr>
          <p:cNvSpPr txBox="1">
            <a:spLocks/>
          </p:cNvSpPr>
          <p:nvPr/>
        </p:nvSpPr>
        <p:spPr>
          <a:xfrm>
            <a:off x="838200" y="1752600"/>
            <a:ext cx="10515600" cy="375482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1113" indent="-11113"/>
            <a:r>
              <a:rPr lang="en-US" b="1">
                <a:effectLst>
                  <a:glow rad="228600">
                    <a:schemeClr val="bg1">
                      <a:alpha val="82000"/>
                    </a:schemeClr>
                  </a:glow>
                </a:effectLst>
              </a:rPr>
              <a:t>Any use of assistive AI technology is considered permissible and does not need to be cited.</a:t>
            </a:r>
          </a:p>
          <a:p>
            <a:pPr marL="11113" indent="-11113"/>
            <a:endParaRPr lang="en-US" b="1">
              <a:effectLst>
                <a:glow rad="228600">
                  <a:schemeClr val="bg1">
                    <a:alpha val="82000"/>
                  </a:schemeClr>
                </a:glow>
              </a:effectLst>
            </a:endParaRPr>
          </a:p>
          <a:p>
            <a:pPr marL="11113" indent="-11113"/>
            <a:r>
              <a:rPr lang="en-US" b="1">
                <a:effectLst>
                  <a:glow rad="228600">
                    <a:schemeClr val="bg1">
                      <a:alpha val="82000"/>
                    </a:schemeClr>
                  </a:glow>
                </a:effectLst>
              </a:rPr>
              <a:t>Students should be aware that some assistive AI tools have now begun to incorporate elements of generative AI technology as well. Therefore, students are responsible for distinguishing between these two AI functions, even within the same AI tool, and using them in accordance with Seminary policy.</a:t>
            </a:r>
          </a:p>
        </p:txBody>
      </p:sp>
      <p:sp>
        <p:nvSpPr>
          <p:cNvPr id="4" name="Title 1">
            <a:extLst>
              <a:ext uri="{FF2B5EF4-FFF2-40B4-BE49-F238E27FC236}">
                <a16:creationId xmlns:a16="http://schemas.microsoft.com/office/drawing/2014/main" id="{B698195F-C1CF-3629-BD8B-70B434B7447C}"/>
              </a:ext>
            </a:extLst>
          </p:cNvPr>
          <p:cNvSpPr txBox="1">
            <a:spLocks/>
          </p:cNvSpPr>
          <p:nvPr/>
        </p:nvSpPr>
        <p:spPr>
          <a:xfrm>
            <a:off x="0" y="5857103"/>
            <a:ext cx="11936627" cy="903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a:effectLst>
                  <a:glow rad="228600">
                    <a:schemeClr val="bg1">
                      <a:alpha val="82000"/>
                    </a:schemeClr>
                  </a:glow>
                </a:effectLst>
              </a:rPr>
              <a:t>"Artificial Intelligence Policy for Student Academic Use"</a:t>
            </a:r>
            <a:br>
              <a:rPr lang="en-US" sz="2400" b="1">
                <a:effectLst>
                  <a:glow rad="228600">
                    <a:schemeClr val="bg1">
                      <a:alpha val="82000"/>
                    </a:schemeClr>
                  </a:glow>
                </a:effectLst>
              </a:rPr>
            </a:br>
            <a:r>
              <a:rPr lang="en-US" sz="2400" b="1">
                <a:effectLst>
                  <a:glow rad="228600">
                    <a:schemeClr val="bg1">
                      <a:alpha val="82000"/>
                    </a:schemeClr>
                  </a:glow>
                </a:effectLst>
              </a:rPr>
              <a:t> (Columbia Theological Seminary, April 2024), 2</a:t>
            </a:r>
          </a:p>
        </p:txBody>
      </p:sp>
    </p:spTree>
    <p:extLst>
      <p:ext uri="{BB962C8B-B14F-4D97-AF65-F5344CB8AC3E}">
        <p14:creationId xmlns:p14="http://schemas.microsoft.com/office/powerpoint/2010/main" val="16316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70F0C-7554-3AC3-5B89-CD75F7F167B3}"/>
            </a:ext>
          </a:extLst>
        </p:cNvPr>
        <p:cNvGrpSpPr/>
        <p:nvPr/>
      </p:nvGrpSpPr>
      <p:grpSpPr>
        <a:xfrm>
          <a:off x="0" y="0"/>
          <a:ext cx="0" cy="0"/>
          <a:chOff x="0" y="0"/>
          <a:chExt cx="0" cy="0"/>
        </a:xfrm>
      </p:grpSpPr>
      <p:pic>
        <p:nvPicPr>
          <p:cNvPr id="2050" name="Picture 2" descr="What is AI networking? How it automates your infrastructure (but ...">
            <a:extLst>
              <a:ext uri="{FF2B5EF4-FFF2-40B4-BE49-F238E27FC236}">
                <a16:creationId xmlns:a16="http://schemas.microsoft.com/office/drawing/2014/main" id="{87FBD11B-D705-8896-B1C1-D2AC499A9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429" y="0"/>
            <a:ext cx="9851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3341B9-DE36-5A51-553C-C42B467B5514}"/>
              </a:ext>
            </a:extLst>
          </p:cNvPr>
          <p:cNvSpPr>
            <a:spLocks noGrp="1"/>
          </p:cNvSpPr>
          <p:nvPr>
            <p:ph type="title"/>
          </p:nvPr>
        </p:nvSpPr>
        <p:spPr/>
        <p:txBody>
          <a:bodyPr/>
          <a:lstStyle/>
          <a:p>
            <a:r>
              <a:rPr lang="en-US" b="1">
                <a:effectLst>
                  <a:glow rad="228600">
                    <a:schemeClr val="bg1">
                      <a:alpha val="82000"/>
                    </a:schemeClr>
                  </a:glow>
                </a:effectLst>
              </a:rPr>
              <a:t>Generative AI Policy for Coursework</a:t>
            </a:r>
          </a:p>
        </p:txBody>
      </p:sp>
      <p:sp>
        <p:nvSpPr>
          <p:cNvPr id="3" name="Title 1">
            <a:extLst>
              <a:ext uri="{FF2B5EF4-FFF2-40B4-BE49-F238E27FC236}">
                <a16:creationId xmlns:a16="http://schemas.microsoft.com/office/drawing/2014/main" id="{178BE960-97B3-A2F5-1F97-11A3DB6DE675}"/>
              </a:ext>
            </a:extLst>
          </p:cNvPr>
          <p:cNvSpPr txBox="1">
            <a:spLocks/>
          </p:cNvSpPr>
          <p:nvPr/>
        </p:nvSpPr>
        <p:spPr>
          <a:xfrm>
            <a:off x="838200" y="1752600"/>
            <a:ext cx="10515600" cy="375482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1113" indent="-11113"/>
            <a:r>
              <a:rPr lang="en-US" b="1">
                <a:effectLst>
                  <a:glow rad="228600">
                    <a:schemeClr val="bg1">
                      <a:alpha val="82000"/>
                    </a:schemeClr>
                  </a:glow>
                </a:effectLst>
              </a:rPr>
              <a:t>Faculty Rights</a:t>
            </a:r>
          </a:p>
          <a:p>
            <a:pPr marL="11113" indent="-11113"/>
            <a:endParaRPr lang="en-US" b="1">
              <a:effectLst>
                <a:glow rad="228600">
                  <a:schemeClr val="bg1">
                    <a:alpha val="82000"/>
                  </a:schemeClr>
                </a:glow>
              </a:effectLst>
            </a:endParaRPr>
          </a:p>
          <a:p>
            <a:pPr marL="11113" indent="-11113"/>
            <a:r>
              <a:rPr lang="en-US" b="1">
                <a:effectLst>
                  <a:glow rad="228600">
                    <a:schemeClr val="bg1">
                      <a:alpha val="82000"/>
                    </a:schemeClr>
                  </a:glow>
                </a:effectLst>
              </a:rPr>
              <a:t>Faculty reserve the right to allow, restrict, or prohibit the use of generative AI for their courses as best befits their content and planned learning outcomes. Faculty will communicate such policies clearly in their syllabi. Students should defer to any course-specific guidelines provided by the instructor. It is the instructor’s responsibility to clearly communicate the guidelines and the student’s responsibility to familiarize themselves with and adhere to these guidelines.</a:t>
            </a:r>
          </a:p>
        </p:txBody>
      </p:sp>
      <p:sp>
        <p:nvSpPr>
          <p:cNvPr id="4" name="Title 1">
            <a:extLst>
              <a:ext uri="{FF2B5EF4-FFF2-40B4-BE49-F238E27FC236}">
                <a16:creationId xmlns:a16="http://schemas.microsoft.com/office/drawing/2014/main" id="{1710E025-BB08-7390-FF45-35FE850663A1}"/>
              </a:ext>
            </a:extLst>
          </p:cNvPr>
          <p:cNvSpPr txBox="1">
            <a:spLocks/>
          </p:cNvSpPr>
          <p:nvPr/>
        </p:nvSpPr>
        <p:spPr>
          <a:xfrm>
            <a:off x="0" y="5857103"/>
            <a:ext cx="11936627" cy="903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a:effectLst>
                  <a:glow rad="228600">
                    <a:schemeClr val="bg1">
                      <a:alpha val="82000"/>
                    </a:schemeClr>
                  </a:glow>
                </a:effectLst>
              </a:rPr>
              <a:t>"Artificial Intelligence Policy for Student Academic Use"</a:t>
            </a:r>
            <a:br>
              <a:rPr lang="en-US" sz="2400" b="1">
                <a:effectLst>
                  <a:glow rad="228600">
                    <a:schemeClr val="bg1">
                      <a:alpha val="82000"/>
                    </a:schemeClr>
                  </a:glow>
                </a:effectLst>
              </a:rPr>
            </a:br>
            <a:r>
              <a:rPr lang="en-US" sz="2400" b="1">
                <a:effectLst>
                  <a:glow rad="228600">
                    <a:schemeClr val="bg1">
                      <a:alpha val="82000"/>
                    </a:schemeClr>
                  </a:glow>
                </a:effectLst>
              </a:rPr>
              <a:t> (Columbia Theological Seminary, April 2024), 2</a:t>
            </a:r>
          </a:p>
        </p:txBody>
      </p:sp>
      <p:sp>
        <p:nvSpPr>
          <p:cNvPr id="5" name="TextBox 4">
            <a:extLst>
              <a:ext uri="{FF2B5EF4-FFF2-40B4-BE49-F238E27FC236}">
                <a16:creationId xmlns:a16="http://schemas.microsoft.com/office/drawing/2014/main" id="{3D9FD2F0-1D68-34E8-1729-A4DB4C58EB91}"/>
              </a:ext>
            </a:extLst>
          </p:cNvPr>
          <p:cNvSpPr txBox="1"/>
          <p:nvPr/>
        </p:nvSpPr>
        <p:spPr>
          <a:xfrm>
            <a:off x="10923373" y="-4572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38454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A463E-6A7C-1F49-D08A-39D643223069}"/>
            </a:ext>
          </a:extLst>
        </p:cNvPr>
        <p:cNvGrpSpPr/>
        <p:nvPr/>
      </p:nvGrpSpPr>
      <p:grpSpPr>
        <a:xfrm>
          <a:off x="0" y="0"/>
          <a:ext cx="0" cy="0"/>
          <a:chOff x="0" y="0"/>
          <a:chExt cx="0" cy="0"/>
        </a:xfrm>
      </p:grpSpPr>
      <p:pic>
        <p:nvPicPr>
          <p:cNvPr id="2050" name="Picture 2" descr="What is AI networking? How it automates your infrastructure (but ...">
            <a:extLst>
              <a:ext uri="{FF2B5EF4-FFF2-40B4-BE49-F238E27FC236}">
                <a16:creationId xmlns:a16="http://schemas.microsoft.com/office/drawing/2014/main" id="{3A16DA44-D599-EAAD-022A-A6147B2EE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429" y="0"/>
            <a:ext cx="9851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8411F3-B696-703B-A65D-423F0F522DA5}"/>
              </a:ext>
            </a:extLst>
          </p:cNvPr>
          <p:cNvSpPr>
            <a:spLocks noGrp="1"/>
          </p:cNvSpPr>
          <p:nvPr>
            <p:ph type="title"/>
          </p:nvPr>
        </p:nvSpPr>
        <p:spPr/>
        <p:txBody>
          <a:bodyPr/>
          <a:lstStyle/>
          <a:p>
            <a:r>
              <a:rPr lang="en-US" b="1">
                <a:effectLst>
                  <a:glow rad="228600">
                    <a:schemeClr val="bg1">
                      <a:alpha val="82000"/>
                    </a:schemeClr>
                  </a:glow>
                </a:effectLst>
              </a:rPr>
              <a:t>Generative AI Policy for Coursework</a:t>
            </a:r>
          </a:p>
        </p:txBody>
      </p:sp>
      <p:sp>
        <p:nvSpPr>
          <p:cNvPr id="3" name="Title 1">
            <a:extLst>
              <a:ext uri="{FF2B5EF4-FFF2-40B4-BE49-F238E27FC236}">
                <a16:creationId xmlns:a16="http://schemas.microsoft.com/office/drawing/2014/main" id="{6AD2BFF5-A46E-028F-0A82-D32EE685EFD7}"/>
              </a:ext>
            </a:extLst>
          </p:cNvPr>
          <p:cNvSpPr txBox="1">
            <a:spLocks/>
          </p:cNvSpPr>
          <p:nvPr/>
        </p:nvSpPr>
        <p:spPr>
          <a:xfrm>
            <a:off x="838200" y="1752600"/>
            <a:ext cx="10789508" cy="3754821"/>
          </a:xfrm>
          <a:prstGeom prst="rect">
            <a:avLst/>
          </a:prstGeom>
        </p:spPr>
        <p:txBody>
          <a:bodyPr vert="horz" lIns="91440" tIns="45720" rIns="91440" bIns="45720" rtlCol="0" anchor="ctr">
            <a:noAutofit/>
          </a:bodyPr>
          <a:lstStyle>
            <a:defPPr>
              <a:defRPr lang="en-US"/>
            </a:defPPr>
            <a:lvl1pPr marL="11113" indent="-11113" defTabSz="914400">
              <a:lnSpc>
                <a:spcPct val="90000"/>
              </a:lnSpc>
              <a:spcBef>
                <a:spcPct val="0"/>
              </a:spcBef>
              <a:buNone/>
              <a:defRPr sz="4400" b="1">
                <a:effectLst>
                  <a:glow rad="228600">
                    <a:schemeClr val="bg1">
                      <a:alpha val="82000"/>
                    </a:schemeClr>
                  </a:glow>
                </a:effectLst>
                <a:latin typeface="+mj-lt"/>
                <a:ea typeface="+mj-ea"/>
                <a:cs typeface="+mj-cs"/>
              </a:defRPr>
            </a:lvl1pPr>
          </a:lstStyle>
          <a:p>
            <a:r>
              <a:rPr lang="en-US" sz="3200"/>
              <a:t>Responsible and Ethical Use</a:t>
            </a:r>
          </a:p>
          <a:p>
            <a:endParaRPr lang="en-US" sz="3200"/>
          </a:p>
          <a:p>
            <a:r>
              <a:rPr lang="en-US" sz="3200"/>
              <a:t>Generative AI tools have been developed to provide different types of augmented assistance to users, such as content production, composition feedback, and creative assistance. Certain academic tasks stand to benefit from the use of generative AI tools; thus, Columbia Theological Seminary supports responsible experimentation with and use of generative AI tools.</a:t>
            </a:r>
          </a:p>
        </p:txBody>
      </p:sp>
      <p:sp>
        <p:nvSpPr>
          <p:cNvPr id="4" name="Title 1">
            <a:extLst>
              <a:ext uri="{FF2B5EF4-FFF2-40B4-BE49-F238E27FC236}">
                <a16:creationId xmlns:a16="http://schemas.microsoft.com/office/drawing/2014/main" id="{D08E3289-D37D-3F28-A8EA-D463D07A4D1D}"/>
              </a:ext>
            </a:extLst>
          </p:cNvPr>
          <p:cNvSpPr txBox="1">
            <a:spLocks/>
          </p:cNvSpPr>
          <p:nvPr/>
        </p:nvSpPr>
        <p:spPr>
          <a:xfrm>
            <a:off x="0" y="5857103"/>
            <a:ext cx="11936627" cy="903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a:effectLst>
                  <a:glow rad="228600">
                    <a:schemeClr val="bg1">
                      <a:alpha val="82000"/>
                    </a:schemeClr>
                  </a:glow>
                </a:effectLst>
              </a:rPr>
              <a:t>"Artificial Intelligence Policy for Student Academic Use"</a:t>
            </a:r>
            <a:br>
              <a:rPr lang="en-US" sz="2400" b="1">
                <a:effectLst>
                  <a:glow rad="228600">
                    <a:schemeClr val="bg1">
                      <a:alpha val="82000"/>
                    </a:schemeClr>
                  </a:glow>
                </a:effectLst>
              </a:rPr>
            </a:br>
            <a:r>
              <a:rPr lang="en-US" sz="2400" b="1">
                <a:effectLst>
                  <a:glow rad="228600">
                    <a:schemeClr val="bg1">
                      <a:alpha val="82000"/>
                    </a:schemeClr>
                  </a:glow>
                </a:effectLst>
              </a:rPr>
              <a:t> (Columbia Theological Seminary, April 2024), 2</a:t>
            </a:r>
          </a:p>
        </p:txBody>
      </p:sp>
      <p:sp>
        <p:nvSpPr>
          <p:cNvPr id="5" name="TextBox 4">
            <a:extLst>
              <a:ext uri="{FF2B5EF4-FFF2-40B4-BE49-F238E27FC236}">
                <a16:creationId xmlns:a16="http://schemas.microsoft.com/office/drawing/2014/main" id="{428D2272-19DD-DC27-12F8-B4239292C359}"/>
              </a:ext>
            </a:extLst>
          </p:cNvPr>
          <p:cNvSpPr txBox="1"/>
          <p:nvPr/>
        </p:nvSpPr>
        <p:spPr>
          <a:xfrm>
            <a:off x="10923373" y="-4572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06754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DA782-5B6B-0091-A387-AE31F905828D}"/>
            </a:ext>
          </a:extLst>
        </p:cNvPr>
        <p:cNvGrpSpPr/>
        <p:nvPr/>
      </p:nvGrpSpPr>
      <p:grpSpPr>
        <a:xfrm>
          <a:off x="0" y="0"/>
          <a:ext cx="0" cy="0"/>
          <a:chOff x="0" y="0"/>
          <a:chExt cx="0" cy="0"/>
        </a:xfrm>
      </p:grpSpPr>
      <p:pic>
        <p:nvPicPr>
          <p:cNvPr id="2050" name="Picture 2" descr="What is AI networking? How it automates your infrastructure (but ...">
            <a:extLst>
              <a:ext uri="{FF2B5EF4-FFF2-40B4-BE49-F238E27FC236}">
                <a16:creationId xmlns:a16="http://schemas.microsoft.com/office/drawing/2014/main" id="{B5D90E55-9B1A-94CB-77D5-249071FB3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429" y="0"/>
            <a:ext cx="9851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978499-FC3D-223B-96ED-F400B86EE246}"/>
              </a:ext>
            </a:extLst>
          </p:cNvPr>
          <p:cNvSpPr>
            <a:spLocks noGrp="1"/>
          </p:cNvSpPr>
          <p:nvPr>
            <p:ph type="title"/>
          </p:nvPr>
        </p:nvSpPr>
        <p:spPr/>
        <p:txBody>
          <a:bodyPr/>
          <a:lstStyle/>
          <a:p>
            <a:r>
              <a:rPr lang="en-US" b="1">
                <a:effectLst>
                  <a:glow rad="228600">
                    <a:schemeClr val="bg1">
                      <a:alpha val="82000"/>
                    </a:schemeClr>
                  </a:glow>
                </a:effectLst>
              </a:rPr>
              <a:t>Generative AI Policy for Coursework</a:t>
            </a:r>
          </a:p>
        </p:txBody>
      </p:sp>
      <p:sp>
        <p:nvSpPr>
          <p:cNvPr id="3" name="Title 1">
            <a:extLst>
              <a:ext uri="{FF2B5EF4-FFF2-40B4-BE49-F238E27FC236}">
                <a16:creationId xmlns:a16="http://schemas.microsoft.com/office/drawing/2014/main" id="{30362C17-D6AE-994D-D9D9-616B0FCF1C8D}"/>
              </a:ext>
            </a:extLst>
          </p:cNvPr>
          <p:cNvSpPr txBox="1">
            <a:spLocks/>
          </p:cNvSpPr>
          <p:nvPr/>
        </p:nvSpPr>
        <p:spPr>
          <a:xfrm>
            <a:off x="838199" y="1752600"/>
            <a:ext cx="10999573" cy="3754821"/>
          </a:xfrm>
          <a:prstGeom prst="rect">
            <a:avLst/>
          </a:prstGeom>
        </p:spPr>
        <p:txBody>
          <a:bodyPr vert="horz" lIns="91440" tIns="45720" rIns="91440" bIns="45720" rtlCol="0" anchor="ctr">
            <a:noAutofit/>
          </a:bodyPr>
          <a:lstStyle>
            <a:defPPr>
              <a:defRPr lang="en-US"/>
            </a:defPPr>
            <a:lvl1pPr marL="11113" indent="-11113" defTabSz="914400">
              <a:lnSpc>
                <a:spcPct val="90000"/>
              </a:lnSpc>
              <a:spcBef>
                <a:spcPct val="0"/>
              </a:spcBef>
              <a:buNone/>
              <a:defRPr sz="4400" b="1">
                <a:effectLst>
                  <a:glow rad="228600">
                    <a:schemeClr val="bg1">
                      <a:alpha val="82000"/>
                    </a:schemeClr>
                  </a:glow>
                </a:effectLst>
                <a:latin typeface="+mj-lt"/>
                <a:ea typeface="+mj-ea"/>
                <a:cs typeface="+mj-cs"/>
              </a:defRPr>
            </a:lvl1pPr>
          </a:lstStyle>
          <a:p>
            <a:r>
              <a:rPr lang="en-US" sz="3200"/>
              <a:t>Irresponsible and Unethical Use of AI Tools</a:t>
            </a:r>
          </a:p>
          <a:p>
            <a:endParaRPr lang="en-US" sz="3200"/>
          </a:p>
          <a:p>
            <a:r>
              <a:rPr lang="en-US" sz="3200"/>
              <a:t>AI output can be wrongfully used to substitute for a student’s own mental and spiritual engagement with sacred texts and scholarly works; when the use of AI tools circumvents effortful learning, students will not develop the skills in critical analysis, theological reflection, and clear communication that are essential to supporting the mission of the church.</a:t>
            </a:r>
          </a:p>
        </p:txBody>
      </p:sp>
      <p:sp>
        <p:nvSpPr>
          <p:cNvPr id="4" name="Title 1">
            <a:extLst>
              <a:ext uri="{FF2B5EF4-FFF2-40B4-BE49-F238E27FC236}">
                <a16:creationId xmlns:a16="http://schemas.microsoft.com/office/drawing/2014/main" id="{85B4526C-402C-1245-8D14-DE5EFD345050}"/>
              </a:ext>
            </a:extLst>
          </p:cNvPr>
          <p:cNvSpPr txBox="1">
            <a:spLocks/>
          </p:cNvSpPr>
          <p:nvPr/>
        </p:nvSpPr>
        <p:spPr>
          <a:xfrm>
            <a:off x="0" y="5857103"/>
            <a:ext cx="11936627" cy="903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a:effectLst>
                  <a:glow rad="228600">
                    <a:schemeClr val="bg1">
                      <a:alpha val="82000"/>
                    </a:schemeClr>
                  </a:glow>
                </a:effectLst>
              </a:rPr>
              <a:t>"Artificial Intelligence Policy for Student Academic Use"</a:t>
            </a:r>
            <a:br>
              <a:rPr lang="en-US" sz="2400" b="1">
                <a:effectLst>
                  <a:glow rad="228600">
                    <a:schemeClr val="bg1">
                      <a:alpha val="82000"/>
                    </a:schemeClr>
                  </a:glow>
                </a:effectLst>
              </a:rPr>
            </a:br>
            <a:r>
              <a:rPr lang="en-US" sz="2400" b="1">
                <a:effectLst>
                  <a:glow rad="228600">
                    <a:schemeClr val="bg1">
                      <a:alpha val="82000"/>
                    </a:schemeClr>
                  </a:glow>
                </a:effectLst>
              </a:rPr>
              <a:t> (Columbia Theological Seminary, April 2024), 3</a:t>
            </a:r>
          </a:p>
        </p:txBody>
      </p:sp>
      <p:sp>
        <p:nvSpPr>
          <p:cNvPr id="5" name="TextBox 4">
            <a:extLst>
              <a:ext uri="{FF2B5EF4-FFF2-40B4-BE49-F238E27FC236}">
                <a16:creationId xmlns:a16="http://schemas.microsoft.com/office/drawing/2014/main" id="{960A2CD3-1EEB-BE96-6207-9BCF2984D486}"/>
              </a:ext>
            </a:extLst>
          </p:cNvPr>
          <p:cNvSpPr txBox="1"/>
          <p:nvPr/>
        </p:nvSpPr>
        <p:spPr>
          <a:xfrm>
            <a:off x="10923373" y="-4572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78074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919AB-D4A4-D226-0436-751AD17BF3D4}"/>
            </a:ext>
          </a:extLst>
        </p:cNvPr>
        <p:cNvGrpSpPr/>
        <p:nvPr/>
      </p:nvGrpSpPr>
      <p:grpSpPr>
        <a:xfrm>
          <a:off x="0" y="0"/>
          <a:ext cx="0" cy="0"/>
          <a:chOff x="0" y="0"/>
          <a:chExt cx="0" cy="0"/>
        </a:xfrm>
      </p:grpSpPr>
      <p:pic>
        <p:nvPicPr>
          <p:cNvPr id="2050" name="Picture 2" descr="What is AI networking? How it automates your infrastructure (but ...">
            <a:extLst>
              <a:ext uri="{FF2B5EF4-FFF2-40B4-BE49-F238E27FC236}">
                <a16:creationId xmlns:a16="http://schemas.microsoft.com/office/drawing/2014/main" id="{2963B85B-77DD-1490-B563-9E984E08D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429" y="0"/>
            <a:ext cx="9851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83EF801-D77F-5113-96BC-D9824A889825}"/>
              </a:ext>
            </a:extLst>
          </p:cNvPr>
          <p:cNvSpPr>
            <a:spLocks noGrp="1"/>
          </p:cNvSpPr>
          <p:nvPr>
            <p:ph type="title"/>
          </p:nvPr>
        </p:nvSpPr>
        <p:spPr/>
        <p:txBody>
          <a:bodyPr vert="horz" lIns="91440" tIns="45720" rIns="91440" bIns="45720" rtlCol="0" anchor="ctr">
            <a:normAutofit/>
          </a:bodyPr>
          <a:lstStyle/>
          <a:p>
            <a:r>
              <a:rPr lang="en-US" b="1">
                <a:effectLst>
                  <a:glow rad="228600">
                    <a:schemeClr val="bg1">
                      <a:alpha val="82000"/>
                    </a:schemeClr>
                  </a:glow>
                </a:effectLst>
              </a:rPr>
              <a:t>Cautions for All Users</a:t>
            </a:r>
          </a:p>
        </p:txBody>
      </p:sp>
      <p:sp>
        <p:nvSpPr>
          <p:cNvPr id="3" name="Title 1">
            <a:extLst>
              <a:ext uri="{FF2B5EF4-FFF2-40B4-BE49-F238E27FC236}">
                <a16:creationId xmlns:a16="http://schemas.microsoft.com/office/drawing/2014/main" id="{780954C7-01B2-CFFF-C7EC-A51EAE85E0EC}"/>
              </a:ext>
            </a:extLst>
          </p:cNvPr>
          <p:cNvSpPr txBox="1">
            <a:spLocks/>
          </p:cNvSpPr>
          <p:nvPr/>
        </p:nvSpPr>
        <p:spPr>
          <a:xfrm>
            <a:off x="838199" y="1752600"/>
            <a:ext cx="10999573" cy="3754821"/>
          </a:xfrm>
          <a:prstGeom prst="rect">
            <a:avLst/>
          </a:prstGeom>
        </p:spPr>
        <p:txBody>
          <a:bodyPr vert="horz" lIns="91440" tIns="45720" rIns="91440" bIns="45720" rtlCol="0" anchor="ctr">
            <a:noAutofit/>
          </a:bodyPr>
          <a:lstStyle>
            <a:defPPr>
              <a:defRPr lang="en-US"/>
            </a:defPPr>
            <a:lvl1pPr marL="11113" indent="-11113" defTabSz="914400">
              <a:lnSpc>
                <a:spcPct val="90000"/>
              </a:lnSpc>
              <a:spcBef>
                <a:spcPct val="0"/>
              </a:spcBef>
              <a:buNone/>
              <a:defRPr sz="3200" b="1">
                <a:effectLst>
                  <a:glow rad="228600">
                    <a:schemeClr val="bg1">
                      <a:alpha val="82000"/>
                    </a:schemeClr>
                  </a:glow>
                </a:effectLst>
                <a:latin typeface="+mj-lt"/>
                <a:ea typeface="+mj-ea"/>
                <a:cs typeface="+mj-cs"/>
              </a:defRPr>
            </a:lvl1pPr>
          </a:lstStyle>
          <a:p>
            <a:pPr marL="457200" indent="-457200">
              <a:buFont typeface="Arial" panose="020B0604020202020204" pitchFamily="34" charset="0"/>
              <a:buChar char="•"/>
            </a:pPr>
            <a:r>
              <a:rPr lang="en-US"/>
              <a:t>Fabricated Information (Generative AI)</a:t>
            </a:r>
          </a:p>
          <a:p>
            <a:pPr marL="457200" indent="-457200">
              <a:buFont typeface="Arial" panose="020B0604020202020204" pitchFamily="34" charset="0"/>
              <a:buChar char="•"/>
            </a:pPr>
            <a:r>
              <a:rPr lang="en-US"/>
              <a:t>Information Security and Data Privacy (Generative AI)</a:t>
            </a:r>
          </a:p>
          <a:p>
            <a:pPr marL="457200" indent="-457200">
              <a:buFont typeface="Arial" panose="020B0604020202020204" pitchFamily="34" charset="0"/>
              <a:buChar char="•"/>
            </a:pPr>
            <a:r>
              <a:rPr lang="en-US"/>
              <a:t>Bias (Generative AI)</a:t>
            </a:r>
          </a:p>
          <a:p>
            <a:pPr marL="457200" indent="-457200">
              <a:buFont typeface="Arial" panose="020B0604020202020204" pitchFamily="34" charset="0"/>
              <a:buChar char="•"/>
            </a:pPr>
            <a:r>
              <a:rPr lang="en-US"/>
              <a:t>Lack of Dialogue (Assistive AI)</a:t>
            </a:r>
          </a:p>
          <a:p>
            <a:pPr marL="0" indent="0"/>
            <a:endParaRPr lang="en-US"/>
          </a:p>
        </p:txBody>
      </p:sp>
      <p:sp>
        <p:nvSpPr>
          <p:cNvPr id="4" name="Title 1">
            <a:extLst>
              <a:ext uri="{FF2B5EF4-FFF2-40B4-BE49-F238E27FC236}">
                <a16:creationId xmlns:a16="http://schemas.microsoft.com/office/drawing/2014/main" id="{C0004010-0EA3-7CF6-3F02-B0EBD57059BA}"/>
              </a:ext>
            </a:extLst>
          </p:cNvPr>
          <p:cNvSpPr txBox="1">
            <a:spLocks/>
          </p:cNvSpPr>
          <p:nvPr/>
        </p:nvSpPr>
        <p:spPr>
          <a:xfrm>
            <a:off x="0" y="5857103"/>
            <a:ext cx="11936627" cy="903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a:effectLst>
                  <a:glow rad="228600">
                    <a:schemeClr val="bg1">
                      <a:alpha val="82000"/>
                    </a:schemeClr>
                  </a:glow>
                </a:effectLst>
              </a:rPr>
              <a:t>"Artificial Intelligence Policy for Student Academic Use"</a:t>
            </a:r>
            <a:br>
              <a:rPr lang="en-US" sz="2400" b="1">
                <a:effectLst>
                  <a:glow rad="228600">
                    <a:schemeClr val="bg1">
                      <a:alpha val="82000"/>
                    </a:schemeClr>
                  </a:glow>
                </a:effectLst>
              </a:rPr>
            </a:br>
            <a:r>
              <a:rPr lang="en-US" sz="2400" b="1">
                <a:effectLst>
                  <a:glow rad="228600">
                    <a:schemeClr val="bg1">
                      <a:alpha val="82000"/>
                    </a:schemeClr>
                  </a:glow>
                </a:effectLst>
              </a:rPr>
              <a:t> (Columbia Theological Seminary, April 2024), 4</a:t>
            </a:r>
          </a:p>
        </p:txBody>
      </p:sp>
      <p:sp>
        <p:nvSpPr>
          <p:cNvPr id="5" name="TextBox 4">
            <a:extLst>
              <a:ext uri="{FF2B5EF4-FFF2-40B4-BE49-F238E27FC236}">
                <a16:creationId xmlns:a16="http://schemas.microsoft.com/office/drawing/2014/main" id="{EDB88DF9-709B-E890-F4F1-6679370771B2}"/>
              </a:ext>
            </a:extLst>
          </p:cNvPr>
          <p:cNvSpPr txBox="1"/>
          <p:nvPr/>
        </p:nvSpPr>
        <p:spPr>
          <a:xfrm>
            <a:off x="10923373" y="-4572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2657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24427441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200" b="1" dirty="0">
                <a:solidFill>
                  <a:srgbClr val="FFFFFF"/>
                </a:solidFill>
                <a:latin typeface="Arial" charset="0"/>
                <a:ea typeface="ＭＳ Ｐゴシック" charset="0"/>
              </a:rPr>
              <a:t>Artificial Intelligence link at BibleStudyDownloads.org</a:t>
            </a:r>
            <a:endParaRPr lang="en-US" sz="1333"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36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Download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513954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48</TotalTime>
  <Words>568</Words>
  <Application>Microsoft Macintosh PowerPoint</Application>
  <PresentationFormat>Widescreen</PresentationFormat>
  <Paragraphs>40</Paragraphs>
  <Slides>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ＭＳ Ｐゴシック</vt:lpstr>
      <vt:lpstr>Aptos</vt:lpstr>
      <vt:lpstr>Aptos Display</vt:lpstr>
      <vt:lpstr>Arial</vt:lpstr>
      <vt:lpstr>Times New Roman</vt:lpstr>
      <vt:lpstr>Wingdings</vt:lpstr>
      <vt:lpstr>Office Theme</vt:lpstr>
      <vt:lpstr>Orbit</vt:lpstr>
      <vt:lpstr>AI</vt:lpstr>
      <vt:lpstr>Types of AI</vt:lpstr>
      <vt:lpstr>Assistive AI Policy</vt:lpstr>
      <vt:lpstr>Generative AI Policy for Coursework</vt:lpstr>
      <vt:lpstr>Generative AI Policy for Coursework</vt:lpstr>
      <vt:lpstr>Generative AI Policy for Coursework</vt:lpstr>
      <vt:lpstr>Cautions for All Users</vt:lpstr>
      <vt:lpstr>Black</vt:lpstr>
      <vt:lpstr>Artificial Intelligence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Rick Griffith</dc:creator>
  <cp:lastModifiedBy>Rick Griffith</cp:lastModifiedBy>
  <cp:revision>14</cp:revision>
  <dcterms:created xsi:type="dcterms:W3CDTF">2025-03-17T08:21:52Z</dcterms:created>
  <dcterms:modified xsi:type="dcterms:W3CDTF">2026-05-11T08:23:36Z</dcterms:modified>
</cp:coreProperties>
</file>