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8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1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6" r:id="rId2"/>
    <p:sldMasterId id="2147483788" r:id="rId3"/>
    <p:sldMasterId id="2147483802" r:id="rId4"/>
    <p:sldMasterId id="2147483826" r:id="rId5"/>
    <p:sldMasterId id="2147483838" r:id="rId6"/>
    <p:sldMasterId id="2147483850" r:id="rId7"/>
    <p:sldMasterId id="2147483864" r:id="rId8"/>
    <p:sldMasterId id="2147483913" r:id="rId9"/>
    <p:sldMasterId id="2147483925" r:id="rId10"/>
    <p:sldMasterId id="2147483937" r:id="rId11"/>
    <p:sldMasterId id="2147483997" r:id="rId12"/>
    <p:sldMasterId id="2147484044" r:id="rId13"/>
    <p:sldMasterId id="2147484056" r:id="rId14"/>
    <p:sldMasterId id="2147484070" r:id="rId15"/>
    <p:sldMasterId id="2147484082" r:id="rId16"/>
    <p:sldMasterId id="2147484094" r:id="rId17"/>
    <p:sldMasterId id="2147484106" r:id="rId18"/>
    <p:sldMasterId id="2147484118" r:id="rId19"/>
    <p:sldMasterId id="2147484130" r:id="rId20"/>
    <p:sldMasterId id="2147484142" r:id="rId21"/>
    <p:sldMasterId id="2147484154" r:id="rId22"/>
    <p:sldMasterId id="2147484167" r:id="rId23"/>
    <p:sldMasterId id="2147484179" r:id="rId24"/>
    <p:sldMasterId id="2147484194" r:id="rId25"/>
    <p:sldMasterId id="2147484209" r:id="rId26"/>
    <p:sldMasterId id="2147484221" r:id="rId27"/>
    <p:sldMasterId id="2147484233" r:id="rId28"/>
  </p:sldMasterIdLst>
  <p:notesMasterIdLst>
    <p:notesMasterId r:id="rId105"/>
  </p:notesMasterIdLst>
  <p:sldIdLst>
    <p:sldId id="435" r:id="rId29"/>
    <p:sldId id="432" r:id="rId30"/>
    <p:sldId id="430" r:id="rId31"/>
    <p:sldId id="433" r:id="rId32"/>
    <p:sldId id="473" r:id="rId33"/>
    <p:sldId id="474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485" r:id="rId43"/>
    <p:sldId id="565" r:id="rId44"/>
    <p:sldId id="487" r:id="rId45"/>
    <p:sldId id="554" r:id="rId46"/>
    <p:sldId id="533" r:id="rId47"/>
    <p:sldId id="555" r:id="rId48"/>
    <p:sldId id="556" r:id="rId49"/>
    <p:sldId id="492" r:id="rId50"/>
    <p:sldId id="503" r:id="rId51"/>
    <p:sldId id="495" r:id="rId52"/>
    <p:sldId id="493" r:id="rId53"/>
    <p:sldId id="504" r:id="rId54"/>
    <p:sldId id="505" r:id="rId55"/>
    <p:sldId id="551" r:id="rId56"/>
    <p:sldId id="549" r:id="rId57"/>
    <p:sldId id="557" r:id="rId58"/>
    <p:sldId id="494" r:id="rId59"/>
    <p:sldId id="550" r:id="rId60"/>
    <p:sldId id="541" r:id="rId61"/>
    <p:sldId id="459" r:id="rId62"/>
    <p:sldId id="539" r:id="rId63"/>
    <p:sldId id="534" r:id="rId64"/>
    <p:sldId id="535" r:id="rId65"/>
    <p:sldId id="536" r:id="rId66"/>
    <p:sldId id="537" r:id="rId67"/>
    <p:sldId id="538" r:id="rId68"/>
    <p:sldId id="512" r:id="rId69"/>
    <p:sldId id="513" r:id="rId70"/>
    <p:sldId id="514" r:id="rId71"/>
    <p:sldId id="515" r:id="rId72"/>
    <p:sldId id="516" r:id="rId73"/>
    <p:sldId id="517" r:id="rId74"/>
    <p:sldId id="518" r:id="rId75"/>
    <p:sldId id="519" r:id="rId76"/>
    <p:sldId id="523" r:id="rId77"/>
    <p:sldId id="522" r:id="rId78"/>
    <p:sldId id="520" r:id="rId79"/>
    <p:sldId id="521" r:id="rId80"/>
    <p:sldId id="524" r:id="rId81"/>
    <p:sldId id="525" r:id="rId82"/>
    <p:sldId id="526" r:id="rId83"/>
    <p:sldId id="552" r:id="rId84"/>
    <p:sldId id="553" r:id="rId85"/>
    <p:sldId id="542" r:id="rId86"/>
    <p:sldId id="543" r:id="rId87"/>
    <p:sldId id="544" r:id="rId88"/>
    <p:sldId id="545" r:id="rId89"/>
    <p:sldId id="546" r:id="rId90"/>
    <p:sldId id="547" r:id="rId91"/>
    <p:sldId id="548" r:id="rId92"/>
    <p:sldId id="558" r:id="rId93"/>
    <p:sldId id="466" r:id="rId94"/>
    <p:sldId id="564" r:id="rId95"/>
    <p:sldId id="559" r:id="rId96"/>
    <p:sldId id="560" r:id="rId97"/>
    <p:sldId id="561" r:id="rId98"/>
    <p:sldId id="562" r:id="rId99"/>
    <p:sldId id="563" r:id="rId100"/>
    <p:sldId id="531" r:id="rId101"/>
    <p:sldId id="532" r:id="rId102"/>
    <p:sldId id="320" r:id="rId103"/>
    <p:sldId id="540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0EE10"/>
    <a:srgbClr val="055B3E"/>
    <a:srgbClr val="7C08C4"/>
    <a:srgbClr val="CF8AF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 autoAdjust="0"/>
    <p:restoredTop sz="96433" autoAdjust="0"/>
  </p:normalViewPr>
  <p:slideViewPr>
    <p:cSldViewPr snapToGrid="0" snapToObjects="1">
      <p:cViewPr varScale="1">
        <p:scale>
          <a:sx n="90" d="100"/>
          <a:sy n="90" d="100"/>
        </p:scale>
        <p:origin x="-104" y="-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73.xml"/><Relationship Id="rId102" Type="http://schemas.openxmlformats.org/officeDocument/2006/relationships/slide" Target="slides/slide74.xml"/><Relationship Id="rId103" Type="http://schemas.openxmlformats.org/officeDocument/2006/relationships/slide" Target="slides/slide75.xml"/><Relationship Id="rId104" Type="http://schemas.openxmlformats.org/officeDocument/2006/relationships/slide" Target="slides/slide76.xml"/><Relationship Id="rId105" Type="http://schemas.openxmlformats.org/officeDocument/2006/relationships/notesMaster" Target="notesMasters/notes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2.xml"/><Relationship Id="rId31" Type="http://schemas.openxmlformats.org/officeDocument/2006/relationships/slide" Target="slides/slide3.xml"/><Relationship Id="rId32" Type="http://schemas.openxmlformats.org/officeDocument/2006/relationships/slide" Target="slides/slide4.xml"/><Relationship Id="rId33" Type="http://schemas.openxmlformats.org/officeDocument/2006/relationships/slide" Target="slides/slide5.xml"/><Relationship Id="rId34" Type="http://schemas.openxmlformats.org/officeDocument/2006/relationships/slide" Target="slides/slide6.xml"/><Relationship Id="rId35" Type="http://schemas.openxmlformats.org/officeDocument/2006/relationships/slide" Target="slides/slide7.xml"/><Relationship Id="rId36" Type="http://schemas.openxmlformats.org/officeDocument/2006/relationships/slide" Target="slides/slide8.xml"/><Relationship Id="rId37" Type="http://schemas.openxmlformats.org/officeDocument/2006/relationships/slide" Target="slides/slide9.xml"/><Relationship Id="rId38" Type="http://schemas.openxmlformats.org/officeDocument/2006/relationships/slide" Target="slides/slide10.xml"/><Relationship Id="rId39" Type="http://schemas.openxmlformats.org/officeDocument/2006/relationships/slide" Target="slides/slide11.xml"/><Relationship Id="rId50" Type="http://schemas.openxmlformats.org/officeDocument/2006/relationships/slide" Target="slides/slide22.xml"/><Relationship Id="rId51" Type="http://schemas.openxmlformats.org/officeDocument/2006/relationships/slide" Target="slides/slide23.xml"/><Relationship Id="rId52" Type="http://schemas.openxmlformats.org/officeDocument/2006/relationships/slide" Target="slides/slide24.xml"/><Relationship Id="rId53" Type="http://schemas.openxmlformats.org/officeDocument/2006/relationships/slide" Target="slides/slide25.xml"/><Relationship Id="rId54" Type="http://schemas.openxmlformats.org/officeDocument/2006/relationships/slide" Target="slides/slide26.xml"/><Relationship Id="rId55" Type="http://schemas.openxmlformats.org/officeDocument/2006/relationships/slide" Target="slides/slide27.xml"/><Relationship Id="rId56" Type="http://schemas.openxmlformats.org/officeDocument/2006/relationships/slide" Target="slides/slide28.xml"/><Relationship Id="rId57" Type="http://schemas.openxmlformats.org/officeDocument/2006/relationships/slide" Target="slides/slide29.xml"/><Relationship Id="rId58" Type="http://schemas.openxmlformats.org/officeDocument/2006/relationships/slide" Target="slides/slide30.xml"/><Relationship Id="rId59" Type="http://schemas.openxmlformats.org/officeDocument/2006/relationships/slide" Target="slides/slide31.xml"/><Relationship Id="rId70" Type="http://schemas.openxmlformats.org/officeDocument/2006/relationships/slide" Target="slides/slide42.xml"/><Relationship Id="rId71" Type="http://schemas.openxmlformats.org/officeDocument/2006/relationships/slide" Target="slides/slide43.xml"/><Relationship Id="rId72" Type="http://schemas.openxmlformats.org/officeDocument/2006/relationships/slide" Target="slides/slide44.xml"/><Relationship Id="rId73" Type="http://schemas.openxmlformats.org/officeDocument/2006/relationships/slide" Target="slides/slide45.xml"/><Relationship Id="rId74" Type="http://schemas.openxmlformats.org/officeDocument/2006/relationships/slide" Target="slides/slide46.xml"/><Relationship Id="rId75" Type="http://schemas.openxmlformats.org/officeDocument/2006/relationships/slide" Target="slides/slide47.xml"/><Relationship Id="rId76" Type="http://schemas.openxmlformats.org/officeDocument/2006/relationships/slide" Target="slides/slide48.xml"/><Relationship Id="rId77" Type="http://schemas.openxmlformats.org/officeDocument/2006/relationships/slide" Target="slides/slide49.xml"/><Relationship Id="rId78" Type="http://schemas.openxmlformats.org/officeDocument/2006/relationships/slide" Target="slides/slide50.xml"/><Relationship Id="rId79" Type="http://schemas.openxmlformats.org/officeDocument/2006/relationships/slide" Target="slides/slide51.xml"/><Relationship Id="rId110" Type="http://schemas.openxmlformats.org/officeDocument/2006/relationships/tableStyles" Target="tableStyles.xml"/><Relationship Id="rId90" Type="http://schemas.openxmlformats.org/officeDocument/2006/relationships/slide" Target="slides/slide62.xml"/><Relationship Id="rId91" Type="http://schemas.openxmlformats.org/officeDocument/2006/relationships/slide" Target="slides/slide63.xml"/><Relationship Id="rId92" Type="http://schemas.openxmlformats.org/officeDocument/2006/relationships/slide" Target="slides/slide64.xml"/><Relationship Id="rId93" Type="http://schemas.openxmlformats.org/officeDocument/2006/relationships/slide" Target="slides/slide65.xml"/><Relationship Id="rId94" Type="http://schemas.openxmlformats.org/officeDocument/2006/relationships/slide" Target="slides/slide66.xml"/><Relationship Id="rId95" Type="http://schemas.openxmlformats.org/officeDocument/2006/relationships/slide" Target="slides/slide67.xml"/><Relationship Id="rId96" Type="http://schemas.openxmlformats.org/officeDocument/2006/relationships/slide" Target="slides/slide68.xml"/><Relationship Id="rId97" Type="http://schemas.openxmlformats.org/officeDocument/2006/relationships/slide" Target="slides/slide69.xml"/><Relationship Id="rId98" Type="http://schemas.openxmlformats.org/officeDocument/2006/relationships/slide" Target="slides/slide70.xml"/><Relationship Id="rId99" Type="http://schemas.openxmlformats.org/officeDocument/2006/relationships/slide" Target="slides/slide71.xml"/><Relationship Id="rId111" Type="http://schemas.microsoft.com/office/2015/10/relationships/revisionInfo" Target="revisionInfo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" Target="slides/slide1.xml"/><Relationship Id="rId40" Type="http://schemas.openxmlformats.org/officeDocument/2006/relationships/slide" Target="slides/slide12.xml"/><Relationship Id="rId41" Type="http://schemas.openxmlformats.org/officeDocument/2006/relationships/slide" Target="slides/slide13.xml"/><Relationship Id="rId42" Type="http://schemas.openxmlformats.org/officeDocument/2006/relationships/slide" Target="slides/slide14.xml"/><Relationship Id="rId43" Type="http://schemas.openxmlformats.org/officeDocument/2006/relationships/slide" Target="slides/slide15.xml"/><Relationship Id="rId44" Type="http://schemas.openxmlformats.org/officeDocument/2006/relationships/slide" Target="slides/slide16.xml"/><Relationship Id="rId45" Type="http://schemas.openxmlformats.org/officeDocument/2006/relationships/slide" Target="slides/slide17.xml"/><Relationship Id="rId46" Type="http://schemas.openxmlformats.org/officeDocument/2006/relationships/slide" Target="slides/slide18.xml"/><Relationship Id="rId47" Type="http://schemas.openxmlformats.org/officeDocument/2006/relationships/slide" Target="slides/slide19.xml"/><Relationship Id="rId48" Type="http://schemas.openxmlformats.org/officeDocument/2006/relationships/slide" Target="slides/slide20.xml"/><Relationship Id="rId49" Type="http://schemas.openxmlformats.org/officeDocument/2006/relationships/slide" Target="slides/slide21.xml"/><Relationship Id="rId60" Type="http://schemas.openxmlformats.org/officeDocument/2006/relationships/slide" Target="slides/slide32.xml"/><Relationship Id="rId61" Type="http://schemas.openxmlformats.org/officeDocument/2006/relationships/slide" Target="slides/slide33.xml"/><Relationship Id="rId62" Type="http://schemas.openxmlformats.org/officeDocument/2006/relationships/slide" Target="slides/slide34.xml"/><Relationship Id="rId63" Type="http://schemas.openxmlformats.org/officeDocument/2006/relationships/slide" Target="slides/slide35.xml"/><Relationship Id="rId64" Type="http://schemas.openxmlformats.org/officeDocument/2006/relationships/slide" Target="slides/slide36.xml"/><Relationship Id="rId65" Type="http://schemas.openxmlformats.org/officeDocument/2006/relationships/slide" Target="slides/slide37.xml"/><Relationship Id="rId66" Type="http://schemas.openxmlformats.org/officeDocument/2006/relationships/slide" Target="slides/slide38.xml"/><Relationship Id="rId67" Type="http://schemas.openxmlformats.org/officeDocument/2006/relationships/slide" Target="slides/slide39.xml"/><Relationship Id="rId68" Type="http://schemas.openxmlformats.org/officeDocument/2006/relationships/slide" Target="slides/slide40.xml"/><Relationship Id="rId69" Type="http://schemas.openxmlformats.org/officeDocument/2006/relationships/slide" Target="slides/slide41.xml"/><Relationship Id="rId100" Type="http://schemas.openxmlformats.org/officeDocument/2006/relationships/slide" Target="slides/slide72.xml"/><Relationship Id="rId80" Type="http://schemas.openxmlformats.org/officeDocument/2006/relationships/slide" Target="slides/slide52.xml"/><Relationship Id="rId81" Type="http://schemas.openxmlformats.org/officeDocument/2006/relationships/slide" Target="slides/slide53.xml"/><Relationship Id="rId82" Type="http://schemas.openxmlformats.org/officeDocument/2006/relationships/slide" Target="slides/slide54.xml"/><Relationship Id="rId83" Type="http://schemas.openxmlformats.org/officeDocument/2006/relationships/slide" Target="slides/slide55.xml"/><Relationship Id="rId84" Type="http://schemas.openxmlformats.org/officeDocument/2006/relationships/slide" Target="slides/slide56.xml"/><Relationship Id="rId85" Type="http://schemas.openxmlformats.org/officeDocument/2006/relationships/slide" Target="slides/slide57.xml"/><Relationship Id="rId86" Type="http://schemas.openxmlformats.org/officeDocument/2006/relationships/slide" Target="slides/slide58.xml"/><Relationship Id="rId87" Type="http://schemas.openxmlformats.org/officeDocument/2006/relationships/slide" Target="slides/slide59.xml"/><Relationship Id="rId88" Type="http://schemas.openxmlformats.org/officeDocument/2006/relationships/slide" Target="slides/slide60.xml"/><Relationship Id="rId89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11/2/18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27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9CA219-88BF-D444-9DAA-ABAD1AA474E6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12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116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2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544450A-1382-9847-A228-3AEE09FC310B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13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136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36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7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F94574-8B2F-134E-B8AE-3824ED43AE8C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21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D5DB8C6-5944-8A4E-B3ED-155A9AD00407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cs typeface="ＭＳ Ｐゴシック" charset="0"/>
              </a:rPr>
              <a:t>Verse 26</a:t>
            </a:r>
          </a:p>
          <a:p>
            <a:pPr eaLnBrk="1" hangingPunct="1"/>
            <a:r>
              <a:rPr lang="en-US" b="1" dirty="0">
                <a:cs typeface="ＭＳ Ｐゴシック" charset="0"/>
              </a:rPr>
              <a:t>Why did the crowd search for Jesus?</a:t>
            </a:r>
          </a:p>
          <a:p>
            <a:pPr eaLnBrk="1" hangingPunct="1"/>
            <a:r>
              <a:rPr lang="en-US" dirty="0">
                <a:cs typeface="ＭＳ Ｐゴシック" charset="0"/>
              </a:rPr>
              <a:t>The crowd wants follow a prophet who will provide free food and political deliverance. </a:t>
            </a:r>
          </a:p>
        </p:txBody>
      </p:sp>
    </p:spTree>
    <p:extLst>
      <p:ext uri="{BB962C8B-B14F-4D97-AF65-F5344CB8AC3E}">
        <p14:creationId xmlns:p14="http://schemas.microsoft.com/office/powerpoint/2010/main" val="19156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87B4205-3B0F-A446-A05A-C37AA2D90F5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0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在保罗的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时期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，蜡封的信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件的意思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：（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）发件人加盖印章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，表示其拥有权在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蜡封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之内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（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）保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隌内容保密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。结果是，收件人可以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肯定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内容是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受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保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障和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安全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的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。</a:t>
            </a:r>
          </a:p>
          <a:p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57458E07-723F-A140-8C6E-3AB94ED009F8}" type="slidenum">
              <a:rPr lang="en-US" altLang="zh-CN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18</a:t>
            </a:fld>
            <a:endParaRPr lang="en-US" altLang="zh-CN" sz="12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27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F98E878-51A3-C34C-A787-BDBB3CE58239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19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68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68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4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Paul used this background to assure his readers their salvation by noting that the Holy Spirit HIMSELF was the seal of their salvation (Eph. 1:13-14).</a:t>
            </a:r>
          </a:p>
          <a:p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保罗用这样的背景下，以保证他的读者们的救赎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是单靠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圣灵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确保的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（弗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1:13-14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）。</a:t>
            </a:r>
          </a:p>
          <a:p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ECACF143-19DA-D64B-AE87-80B3850C0DE1}" type="slidenum">
              <a:rPr lang="en-US" altLang="zh-CN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20</a:t>
            </a:fld>
            <a:endParaRPr lang="en-US" altLang="zh-CN" sz="12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71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同样的概念出现在罗马书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10:9-10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。</a:t>
            </a:r>
            <a:b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希腊</a:t>
            </a:r>
            <a:r>
              <a:rPr lang="zh-TW" altLang="en-US" dirty="0">
                <a:latin typeface="Times New Roman" charset="0"/>
                <a:ea typeface="ＭＳ Ｐゴシック" charset="0"/>
                <a:cs typeface="ＭＳ Ｐゴシック" charset="0"/>
              </a:rPr>
              <a:t>文是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引述约翰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F </a:t>
            </a:r>
            <a:r>
              <a:rPr lang="en-US" altLang="zh-CN" dirty="0" err="1">
                <a:latin typeface="Times New Roman" charset="0"/>
                <a:ea typeface="ＭＳ Ｐゴシック" charset="0"/>
                <a:cs typeface="ＭＳ Ｐゴシック" charset="0"/>
              </a:rPr>
              <a:t>Walvoord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，罗伊二祖克和达拉斯神学院，圣经知识评论：。圣经博览会（惠顿，</a:t>
            </a:r>
            <a:r>
              <a:rPr lang="en-US" altLang="zh-TW" dirty="0">
                <a:latin typeface="Times New Roman" charset="0"/>
                <a:ea typeface="ＭＳ Ｐゴシック" charset="0"/>
                <a:cs typeface="ＭＳ Ｐゴシック" charset="0"/>
              </a:rPr>
              <a:t>IL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：维克多图书，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1983- c1985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），</a:t>
            </a:r>
            <a: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  <a:t>2:481</a:t>
            </a: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。</a:t>
            </a:r>
          </a:p>
          <a:p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9EF68308-90D6-6246-8F3D-5B35BA529CD7}" type="slidenum">
              <a:rPr lang="en-US" altLang="zh-CN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21</a:t>
            </a:fld>
            <a:endParaRPr lang="en-US" altLang="zh-CN" sz="12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44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1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1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E88C96-5DE2-854A-BE73-403D5A7F51C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8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70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5EEAA8A-4892-364B-BA3C-F471724161C8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11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49224E2-315E-6540-8987-E9C6D2F4D53F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25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3315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31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0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62551214-432E-0B40-A30F-D7CDB7B2E45A}" type="slidenum">
              <a:rPr lang="en-US" sz="1200">
                <a:solidFill>
                  <a:prstClr val="black"/>
                </a:solidFill>
                <a:latin typeface="Times New Roman" charset="0"/>
              </a:rPr>
              <a:pPr/>
              <a:t>26</a:t>
            </a:fld>
            <a:endParaRPr lang="en-US" sz="1200" dirty="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0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25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A1C8DE19-1066-804E-85D7-F41F3C992FAA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28</a:t>
            </a:fld>
            <a:endParaRPr lang="en-US" altLang="zh-CN" sz="12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12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12BB8F69-9411-964B-AEA6-743BFD5A16E3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zh-CN" sz="1200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21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623A7F-7D0A-A045-934C-57BEFF3E79CE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72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2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50122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AEE5DF-427B-B140-A97A-C701D1DE0DFA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31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352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52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718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02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70ED8D-4CC0-1347-9ECD-43303CFBE5FD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5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B0874B-D723-4F44-B2DB-AF30269199E9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6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4603F8-2316-7646-88D3-2D7964B940FD}" type="slidenum">
              <a:rPr lang="en-US" sz="1200">
                <a:solidFill>
                  <a:prstClr val="black"/>
                </a:solidFill>
              </a:rPr>
              <a:pPr/>
              <a:t>36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6275"/>
            <a:ext cx="4603750" cy="3452813"/>
          </a:xfrm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4513"/>
            <a:ext cx="5011738" cy="41275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9950" tIns="44975" rIns="89950" bIns="44975"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52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69AC0F-C45B-0B45-9B4A-080FBD48824B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94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69AC0F-C45B-0B45-9B4A-080FBD48824B}" type="slidenum">
              <a:rPr lang="en-US" sz="1200">
                <a:solidFill>
                  <a:prstClr val="black"/>
                </a:solidFill>
              </a:rPr>
              <a:pPr/>
              <a:t>38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8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70ED8D-4CC0-1347-9ECD-43303CFBE5FD}" type="slidenum">
              <a:rPr lang="en-US" sz="1200">
                <a:solidFill>
                  <a:prstClr val="black"/>
                </a:solidFill>
              </a:rPr>
              <a:pPr eaLnBrk="1" hangingPunct="1"/>
              <a:t>40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82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0C8AF50-B1BA-704F-B51E-141E3DE0BF28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16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7B6F856-2F25-764B-B261-752A39821FE1}" type="slidenum">
              <a:rPr lang="en-US" sz="1200">
                <a:solidFill>
                  <a:prstClr val="black"/>
                </a:solidFill>
              </a:rPr>
              <a:pPr/>
              <a:t>42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05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62DE52-44CD-C248-A00D-CE800226CCA9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46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C18C987-0508-D74E-A1AC-B02F05087968}" type="slidenum">
              <a:rPr lang="en-US" sz="1200">
                <a:solidFill>
                  <a:prstClr val="black"/>
                </a:solidFill>
              </a:rPr>
              <a:pPr/>
              <a:t>44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0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08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9FDE9-4B2D-884B-BE4B-021913485B0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61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036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C00C7-367B-A646-8BA3-BE46484F8B5E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967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E5C002-8283-F542-AF74-4B3B3C0C0502}" type="slidenum">
              <a:rPr lang="en-US" sz="1200">
                <a:solidFill>
                  <a:prstClr val="black"/>
                </a:solidFill>
              </a:rPr>
              <a:pPr/>
              <a:t>49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623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89BF192-C374-FD42-8E56-877E9648ABC9}" type="slidenum">
              <a:rPr lang="en-US" sz="1200">
                <a:solidFill>
                  <a:prstClr val="black"/>
                </a:solidFill>
              </a:rPr>
              <a:pPr/>
              <a:t>50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844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1F992F-60DA-D84E-BEEC-07259467103C}" type="slidenum">
              <a:rPr lang="en-US" sz="1200">
                <a:solidFill>
                  <a:prstClr val="black"/>
                </a:solidFill>
              </a:rPr>
              <a:pPr/>
              <a:t>51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875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5AC637-9AF4-294B-873E-01C8FC31618B}" type="slidenum">
              <a:rPr lang="en-US" sz="1200">
                <a:solidFill>
                  <a:prstClr val="black"/>
                </a:solidFill>
              </a:rPr>
              <a:pPr/>
              <a:t>52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842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0A5F3F-4288-DB41-A879-C5A2B398DFD6}" type="slidenum">
              <a:rPr lang="en-US" sz="1200">
                <a:solidFill>
                  <a:prstClr val="black"/>
                </a:solidFill>
              </a:rPr>
              <a:pPr/>
              <a:t>53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804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AF07BC-D7BB-3F47-AE68-344367FC7882}" type="slidenum">
              <a:rPr lang="en-US" sz="1200">
                <a:solidFill>
                  <a:prstClr val="black"/>
                </a:solidFill>
              </a:rPr>
              <a:pPr/>
              <a:t>54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8487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2AAD1C-FA3A-B145-AFF2-166DB955F3F4}" type="slidenum">
              <a:rPr lang="en-US" sz="1200">
                <a:solidFill>
                  <a:prstClr val="black"/>
                </a:solidFill>
              </a:rPr>
              <a:pPr/>
              <a:t>55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24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EC1B3F-AC84-4F48-9B35-2A5EABCCF645}" type="slidenum">
              <a:rPr lang="en-US" sz="1200">
                <a:solidFill>
                  <a:prstClr val="black"/>
                </a:solidFill>
              </a:rPr>
              <a:pPr/>
              <a:t>66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162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29C8BAA-B1FE-A747-AAD7-1B7F1C54447E}" type="slidenum">
              <a:rPr lang="en-GB" sz="1200">
                <a:solidFill>
                  <a:prstClr val="white"/>
                </a:solidFill>
              </a:rPr>
              <a:pPr/>
              <a:t>67</a:t>
            </a:fld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5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55A050-C97D-FD4A-A396-44C8DC071F29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6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3983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83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730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0D416F3-DF53-42F5-8BD9-8EC16E9469B9}" type="slidenum">
              <a:rPr lang="en-US" altLang="en-US" sz="1200">
                <a:solidFill>
                  <a:prstClr val="black"/>
                </a:solidFill>
              </a:rPr>
              <a:pPr/>
              <a:t>68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59722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8E3BCA3-9335-4889-9C1C-532E5EA54FB0}" type="slidenum">
              <a:rPr lang="en-US" altLang="en-US" sz="1200">
                <a:solidFill>
                  <a:prstClr val="black"/>
                </a:solidFill>
              </a:rPr>
              <a:pPr/>
              <a:t>69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316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dirty="0">
                <a:latin typeface="Arial" pitchFamily="34" charset="0"/>
                <a:ea typeface="ＭＳ Ｐゴシック" pitchFamily="34" charset="-128"/>
              </a:rPr>
              <a:t>*Prevenient Grace: please refer to Dr Griffith’s notes page 266d.</a:t>
            </a:r>
          </a:p>
          <a:p>
            <a:pPr eaLnBrk="1" hangingPunct="1">
              <a:buFontTx/>
              <a:buChar char="•"/>
            </a:pPr>
            <a:r>
              <a:rPr lang="ja-JP" altLang="en-US" dirty="0">
                <a:latin typeface="Arial" pitchFamily="34" charset="0"/>
                <a:ea typeface="ＭＳ Ｐゴシック" pitchFamily="34" charset="-128"/>
              </a:rPr>
              <a:t>请参考顾立凯的新约笔记第</a:t>
            </a:r>
            <a:r>
              <a:rPr lang="en-US" altLang="ja-JP" dirty="0">
                <a:latin typeface="Arial" pitchFamily="34" charset="0"/>
                <a:ea typeface="ＭＳ Ｐゴシック" pitchFamily="34" charset="-128"/>
              </a:rPr>
              <a:t> 266d</a:t>
            </a:r>
            <a:r>
              <a:rPr lang="ja-JP" altLang="en-US" dirty="0">
                <a:latin typeface="Arial" pitchFamily="34" charset="0"/>
                <a:ea typeface="ＭＳ Ｐゴシック" pitchFamily="34" charset="-128"/>
              </a:rPr>
              <a:t>页。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0407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784B7DE-ACBD-4884-AE78-6B5B083A1287}" type="slidenum">
              <a:rPr lang="en-US" altLang="en-US" sz="1200">
                <a:solidFill>
                  <a:prstClr val="black"/>
                </a:solidFill>
              </a:rPr>
              <a:pPr/>
              <a:t>70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318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30271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385EDC1-FF1A-4AD5-8237-BC297570E7FC}" type="slidenum">
              <a:rPr lang="en-US" altLang="en-US" sz="1200">
                <a:solidFill>
                  <a:prstClr val="black"/>
                </a:solidFill>
              </a:rPr>
              <a:pPr/>
              <a:t>71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320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0727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3EDE9D9-441F-4BC1-98C0-EBCB917A2CF4}" type="slidenum">
              <a:rPr lang="en-US" altLang="en-US" sz="1200">
                <a:solidFill>
                  <a:prstClr val="black"/>
                </a:solidFill>
              </a:rPr>
              <a:pPr/>
              <a:t>72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322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1399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8A41DB-3C36-6449-9373-1EA56DABCFD1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73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124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1DF89-A8A3-4585-A69A-C5CAE86A8C2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3698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76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8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BC85A3F-BAFE-1E4B-8B16-7E30731FB9AA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7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024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24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5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A117744-DA80-B34E-B400-D6CBF7C28437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US" sz="12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265770-3049-DC40-BA7A-E5C04F922F8A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9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065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65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3B559E-4CF6-F246-8F44-8EDD528B6E5A}" type="slidenum">
              <a:rPr lang="en-GB" sz="1200">
                <a:solidFill>
                  <a:srgbClr val="FFFFFF"/>
                </a:solidFill>
                <a:latin typeface="Comic Sans MS" charset="0"/>
              </a:rPr>
              <a:pPr eaLnBrk="1" hangingPunct="1"/>
              <a:t>10</a:t>
            </a:fld>
            <a:endParaRPr lang="en-GB" sz="1200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4085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8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8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7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4.jpe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B8EA-51A3-DD48-91B4-D35B8CC7F7AE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169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37C18-16DE-1945-9759-DAD965E2B8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54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B94CE-24BD-8C4F-8F4D-E311EEC1003E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07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053C3-05A6-D547-96A6-6E89FDEAB160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143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538FF-0AF0-A048-A326-E8DC6B5FD80B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775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6506-55E6-0643-B97A-D4B7481478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6852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70B99-7C1D-6D48-A912-E24F3CC65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0041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2434-96AA-D74D-B1C2-13B13E677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1941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3C43-EA74-F041-9B43-70D4A34E7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7780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79D8-02F2-6047-8A24-1AC8AD74D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239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FF98-D66D-3A4E-A60F-0E21774AB2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821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804B0-137F-5F44-9D78-7AD6E6DBA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0389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C086-E862-5D40-BDD4-516BAF77D6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5608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0812A-E882-6F47-99B9-F54F960F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5943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CDD4C-6556-7D47-9583-CD143B2F1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857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A2CA-5FD7-1F4F-B047-C6D6DBB6F8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4873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06A8-B516-F34A-9326-AA6C716440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458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BB85-1A84-2840-9183-377D76B476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437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B8F62-DD8F-C84F-85DB-8DF0DC41B1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247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474E-6343-A342-BBDD-C7369F664B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1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17199-6FFF-0D45-8CC6-D2B3EA237E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598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C735F-25FE-BD42-A5CF-83129A1A2C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434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3EEE9-DB05-3042-B86D-07C520C7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258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C8E55-7AAD-C84D-B100-5CF96000E3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694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0275E-2844-1E4A-97C7-CFCA4E996C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66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6096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E748-2F91-604A-B970-5F398BBA82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176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F50C2-D163-4838-950E-474EDB8A950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4084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70AA2-1C16-4F6D-A117-F7EA595E66A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6569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212F7-90D0-41F8-B7C0-388B4CB91F3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92500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E481B-4F94-4A70-AC9A-C96710A15B2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208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0BB6B-CF76-48AE-A52B-3E6584F49CA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9971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A72AB-C501-434C-98E5-734BE523A92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6112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10400-C046-483D-AE32-F2514624644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4809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B01E9-7A57-4E0E-A1DA-0A9BFB9AA2F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2689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C31CD-254E-46BD-AE8F-5032358FFCE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046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E1799-EAB4-4C20-86C1-7D59FF58E15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6720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51450-2720-477A-BE6D-DEB06AA5DB7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79795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8B8B22-B8E7-3943-A6B3-6502993FAF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573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250ED43-631A-0142-ADF8-190EF909B8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929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9E8B1C-43CF-0740-A2EE-4C977010FC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85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320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20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B6975-B4E4-BF48-906C-73B5ECA59E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003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81490E6-D5D6-3244-B90B-3759794577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075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FD44D9C-FA1E-2640-9E4E-9E8133016B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935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C25C3D1-C1B3-DC4E-AABD-209B10EEFC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01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B934BC3-C426-B947-8B55-55E35CD95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622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E89C9AB-0813-EF42-B753-493D3A6C4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37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FFC6047-8CAC-4440-A944-E72254B89B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661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310F2C0-1D32-9A48-AA70-D89514AAB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206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D12223B-5AD6-F744-998D-22D78E6945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5967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7977C65-64AF-554A-BAD0-317E83614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330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60D19CF-8E1C-9143-8C0D-74C7861A06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92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F91F4-7D56-A04B-BF89-500C2690A38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6828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90" indent="0" algn="ctr">
              <a:buNone/>
              <a:defRPr/>
            </a:lvl4pPr>
            <a:lvl5pPr marL="1827585" indent="0" algn="ctr">
              <a:buNone/>
              <a:defRPr/>
            </a:lvl5pPr>
            <a:lvl6pPr marL="2284479" indent="0" algn="ctr">
              <a:buNone/>
              <a:defRPr/>
            </a:lvl6pPr>
            <a:lvl7pPr marL="2741378" indent="0" algn="ctr">
              <a:buNone/>
              <a:defRPr/>
            </a:lvl7pPr>
            <a:lvl8pPr marL="3198268" indent="0" algn="ctr">
              <a:buNone/>
              <a:defRPr/>
            </a:lvl8pPr>
            <a:lvl9pPr marL="36551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C07BF-83E0-F344-B763-134C914763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969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5FB99-BB75-0940-BEDC-4A3AED16CE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997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90" indent="0">
              <a:buNone/>
              <a:defRPr sz="1400"/>
            </a:lvl4pPr>
            <a:lvl5pPr marL="1827585" indent="0">
              <a:buNone/>
              <a:defRPr sz="1400"/>
            </a:lvl5pPr>
            <a:lvl6pPr marL="2284479" indent="0">
              <a:buNone/>
              <a:defRPr sz="1400"/>
            </a:lvl6pPr>
            <a:lvl7pPr marL="2741378" indent="0">
              <a:buNone/>
              <a:defRPr sz="1400"/>
            </a:lvl7pPr>
            <a:lvl8pPr marL="3198268" indent="0">
              <a:buNone/>
              <a:defRPr sz="1400"/>
            </a:lvl8pPr>
            <a:lvl9pPr marL="36551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DCD40-5EE7-C341-9182-9E29512498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65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C4427-193E-5541-A98F-5EBB73736A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35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912855-A899-5A40-B4E1-D0A4808796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54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2D98D-E287-7744-AFFE-CF8C183C36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445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F9FE0-0FB3-654C-962C-E18AF103FF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419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22881-C3D7-364F-A32F-160E5C5DE0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484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36EF2-F2C7-3D4B-B70E-CC7FD0746D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433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FE5FF-2BF6-6E44-8777-367A0CDC44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18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3D87F2-168D-8B43-9194-DB9388F904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529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57793-EC15-A44C-94CD-1C81726C07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318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600200"/>
            <a:ext cx="6858000" cy="1828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25399" dir="162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50800" dist="25399" dir="162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 typeface="Wingdings" charset="0"/>
              <a:buNone/>
              <a:defRPr sz="2800" i="1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48535-945D-904A-8219-EFFABA66A6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502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7A866-5638-CD41-A371-F5CD5B5F49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753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90" indent="0">
              <a:buNone/>
              <a:defRPr sz="1400"/>
            </a:lvl4pPr>
            <a:lvl5pPr marL="1827585" indent="0">
              <a:buNone/>
              <a:defRPr sz="1400"/>
            </a:lvl5pPr>
            <a:lvl6pPr marL="2284479" indent="0">
              <a:buNone/>
              <a:defRPr sz="1400"/>
            </a:lvl6pPr>
            <a:lvl7pPr marL="2741378" indent="0">
              <a:buNone/>
              <a:defRPr sz="1400"/>
            </a:lvl7pPr>
            <a:lvl8pPr marL="3198268" indent="0">
              <a:buNone/>
              <a:defRPr sz="1400"/>
            </a:lvl8pPr>
            <a:lvl9pPr marL="36551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11D71-3FDF-2149-87AE-9598DF7B3E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895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A4A60-5DE8-1249-9F89-66C441CF9D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917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8301F-3A2A-AC43-9AED-6934B8DC8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719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D325F-6848-AE45-B73D-66F452E7F6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05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DEF9E-289B-6C42-8FFD-BD91E59D4D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912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092E1-CE4D-AC4B-86FE-40EAE74F10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211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D6BD-5A4F-514D-8176-430B851030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1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60913-5BA8-CF49-A4C7-9CCA75F44F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064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E6325-2CC6-454D-9C16-A3F92BE2C3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763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58E1F-6140-A545-B88B-56C20B512F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952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90" indent="0" algn="ctr">
              <a:buNone/>
              <a:defRPr/>
            </a:lvl4pPr>
            <a:lvl5pPr marL="1827585" indent="0" algn="ctr">
              <a:buNone/>
              <a:defRPr/>
            </a:lvl5pPr>
            <a:lvl6pPr marL="2284479" indent="0" algn="ctr">
              <a:buNone/>
              <a:defRPr/>
            </a:lvl6pPr>
            <a:lvl7pPr marL="2741378" indent="0" algn="ctr">
              <a:buNone/>
              <a:defRPr/>
            </a:lvl7pPr>
            <a:lvl8pPr marL="3198268" indent="0" algn="ctr">
              <a:buNone/>
              <a:defRPr/>
            </a:lvl8pPr>
            <a:lvl9pPr marL="36551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AA40-39EF-5647-B662-2C19DFCABF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35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E8720-31A4-9141-93BC-468D794BE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534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90" indent="0">
              <a:buNone/>
              <a:defRPr sz="1400"/>
            </a:lvl4pPr>
            <a:lvl5pPr marL="1827585" indent="0">
              <a:buNone/>
              <a:defRPr sz="1400"/>
            </a:lvl5pPr>
            <a:lvl6pPr marL="2284479" indent="0">
              <a:buNone/>
              <a:defRPr sz="1400"/>
            </a:lvl6pPr>
            <a:lvl7pPr marL="2741378" indent="0">
              <a:buNone/>
              <a:defRPr sz="1400"/>
            </a:lvl7pPr>
            <a:lvl8pPr marL="3198268" indent="0">
              <a:buNone/>
              <a:defRPr sz="1400"/>
            </a:lvl8pPr>
            <a:lvl9pPr marL="36551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F3F7F-8144-6744-B725-62B38CCEC4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524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7E63-1A9F-2140-B771-ED8DDF5F34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271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42415-86E9-0A42-9E59-AC28AAFA2B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384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14335-2C15-A447-AA59-EB094CF8C1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6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F4099-C770-ED40-A742-B53C179C70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125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6C719-03C8-5245-9F7D-6EA185DD4A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496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9C8AF-F3D0-9B4D-9456-68494F3CD7A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199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E116A-D42C-F14C-AD8A-9C1E16F0C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665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7618-D461-7B4B-BC06-34DEB6ECE1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60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DA2F-3DD0-FA49-9074-FB8ED4F3A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112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fld id="{4FF9F589-DBBC-D840-9619-94C112D0505C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801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77A7B-80D2-CA4B-BADA-6AA28C80E447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237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90" indent="0">
              <a:buNone/>
              <a:defRPr sz="1400"/>
            </a:lvl4pPr>
            <a:lvl5pPr marL="1827585" indent="0">
              <a:buNone/>
              <a:defRPr sz="1400"/>
            </a:lvl5pPr>
            <a:lvl6pPr marL="2284479" indent="0">
              <a:buNone/>
              <a:defRPr sz="1400"/>
            </a:lvl6pPr>
            <a:lvl7pPr marL="2741378" indent="0">
              <a:buNone/>
              <a:defRPr sz="1400"/>
            </a:lvl7pPr>
            <a:lvl8pPr marL="3198268" indent="0">
              <a:buNone/>
              <a:defRPr sz="1400"/>
            </a:lvl8pPr>
            <a:lvl9pPr marL="36551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C05D6-D54A-E445-BB33-430AD74E7CDC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028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ADE91-0A25-D545-8A9D-C352E855B2ED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524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90" indent="0">
              <a:buNone/>
              <a:defRPr sz="1600" b="1"/>
            </a:lvl4pPr>
            <a:lvl5pPr marL="1827585" indent="0">
              <a:buNone/>
              <a:defRPr sz="1600" b="1"/>
            </a:lvl5pPr>
            <a:lvl6pPr marL="2284479" indent="0">
              <a:buNone/>
              <a:defRPr sz="1600" b="1"/>
            </a:lvl6pPr>
            <a:lvl7pPr marL="2741378" indent="0">
              <a:buNone/>
              <a:defRPr sz="1600" b="1"/>
            </a:lvl7pPr>
            <a:lvl8pPr marL="3198268" indent="0">
              <a:buNone/>
              <a:defRPr sz="1600" b="1"/>
            </a:lvl8pPr>
            <a:lvl9pPr marL="36551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4C931-CF5E-A048-A266-08BD1F9BD59C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50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D0F5F-0E2E-4647-A93C-CEEBF40534CA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80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5402B-0278-FD4D-9DD1-2BAF33F3038C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1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8D33C-F418-1E45-BBCC-0636A3331E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11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D7F6A-B344-E149-AB99-DE9486D5FB76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015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90" indent="0">
              <a:buNone/>
              <a:defRPr sz="2000"/>
            </a:lvl4pPr>
            <a:lvl5pPr marL="1827585" indent="0">
              <a:buNone/>
              <a:defRPr sz="2000"/>
            </a:lvl5pPr>
            <a:lvl6pPr marL="2284479" indent="0">
              <a:buNone/>
              <a:defRPr sz="2000"/>
            </a:lvl6pPr>
            <a:lvl7pPr marL="2741378" indent="0">
              <a:buNone/>
              <a:defRPr sz="2000"/>
            </a:lvl7pPr>
            <a:lvl8pPr marL="3198268" indent="0">
              <a:buNone/>
              <a:defRPr sz="2000"/>
            </a:lvl8pPr>
            <a:lvl9pPr marL="36551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90" indent="0">
              <a:buNone/>
              <a:defRPr sz="900"/>
            </a:lvl4pPr>
            <a:lvl5pPr marL="1827585" indent="0">
              <a:buNone/>
              <a:defRPr sz="900"/>
            </a:lvl5pPr>
            <a:lvl6pPr marL="2284479" indent="0">
              <a:buNone/>
              <a:defRPr sz="900"/>
            </a:lvl6pPr>
            <a:lvl7pPr marL="2741378" indent="0">
              <a:buNone/>
              <a:defRPr sz="900"/>
            </a:lvl7pPr>
            <a:lvl8pPr marL="3198268" indent="0">
              <a:buNone/>
              <a:defRPr sz="900"/>
            </a:lvl8pPr>
            <a:lvl9pPr marL="36551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31BF9-0FBA-274A-9FAA-059AD1F15246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390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C00DC-59BE-2A42-BA00-1FF444172BE3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206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FB605-B809-724A-B092-8A37D33D3B0F}" type="slidenum">
              <a:rPr lang="en-US">
                <a:solidFill>
                  <a:srgbClr val="482400"/>
                </a:solidFill>
              </a:rPr>
              <a:pPr/>
              <a:t>‹#›</a:t>
            </a:fld>
            <a:endParaRPr lang="en-US" dirty="0">
              <a:solidFill>
                <a:srgbClr val="482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732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A18D-07D5-9E46-801E-51ED13FB18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6960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8EB9-93BF-D647-9001-A277E50BBF4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105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449DA-4AB6-E045-95F8-36C2DCD3B6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377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B748-4C88-C140-A721-6ECD7F68EC9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515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A4CE-938A-2C44-81BF-C528470EC4C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9198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63BD5-F9FB-E244-9E2F-696A3AD616F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9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7AED0-1479-ED41-8D71-7654D56363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294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0D0B-CE20-F942-81C8-B3910DD4C66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846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915A-85D6-E94B-A621-F0872F638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082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1E2B-DBA9-2644-80C3-2F3FD5F04F1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950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36A3-AB02-F64B-A4FA-58BE0F27DF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374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3BDD9-D868-B646-AC7D-BAF18216E7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154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8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600200"/>
            <a:ext cx="73152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8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7315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60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B0991-AD2F-E34E-A622-E5ACFAAA2500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9977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15C19-E24C-E44E-93EB-FD9A1308ED0D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121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0E3BC-B721-2F41-A3B5-184C091A1FD6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040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B8B37-5B0E-204C-B50F-6228AAF2B454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0566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C8996-5288-074F-9E7A-789A4BE6EDDD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8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4A8CA-B934-664A-B2C5-F2A16B6D235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178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720B0-D8EF-ED49-AA98-B48CA66F2209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6520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4537E-ABA8-D84A-8C8D-AC00CBBE9A5B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510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15A83-05D0-644E-AF30-7C6BB6FA1672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7692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0EC88-2E12-3540-9445-40D7363E97EC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2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090C-69E7-E746-87DF-96FCE35B5DF2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016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1A31-6F37-4244-B016-FCCA13C2A65F}" type="slidenum">
              <a:rPr lang="zh-CN" alt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735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228050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9271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5288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7288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217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09412-84BF-6243-80E9-A2D801E00C3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369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871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64975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0320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363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0470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0634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0875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92922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F367-CB63-4B45-9061-4586F5064D6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8732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0D5E-D82C-E447-A5D0-E4BF872E0F01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995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AD04-744F-674A-907C-6E7C3F8C0193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58748-7DC6-6D44-8EA3-6190655C1DF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923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B984-4AD1-D945-82B5-F48891FDEFE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313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A190A-A60A-B540-BC1C-E8ABCBEA0E4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033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BE3C-9214-894A-B335-68E1B313735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114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4926-44C9-4146-8A96-1F3315F03AC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755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A7B02-C85E-1548-8C44-437058840F9B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453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5465-81D6-4740-9A1D-C92CB0CFAE92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370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EBAF-E07B-374C-8DEA-D92F834DA0E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491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8FAE-091E-1F4D-A7AD-A8C5683E423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7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E1C4-AB6A-004D-842C-DE951A1F1AF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082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8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600200"/>
            <a:ext cx="73152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98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7315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6000"/>
            <a:ext cx="1676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8203-3DAB-A746-BA89-AD1EC243FCE4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691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637A1-45AF-9B42-82A5-077535E5BF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212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7C5E3-2BF0-C44D-B847-DA9017C4A557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17814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F28AD-CA6B-2245-AA18-8A53164285CF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01419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71AF-7453-1C44-B80C-A8CEA9720C94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49859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75AEF-02FB-D34D-B218-B9345480F56A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38819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1D17A-716B-D74C-881F-51BF34191CFC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48151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D2D2-DE2F-664E-A9EE-2B9041E7D187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65318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98508-F9A2-5C4A-BE64-F16F6DD854DF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5874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8B07-9E42-A746-A454-F318C3E6DC8D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6023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CD0BA-6C94-4C40-B430-C41D4B246D6F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7359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3E97-FF5D-2444-9E92-51EE1136B44E}" type="slidenum">
              <a:rPr lang="en-US">
                <a:solidFill>
                  <a:srgbClr val="27277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6858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D3451-3110-7849-BA4D-3E82588E0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9727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778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7693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00071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933663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8610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4551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474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9679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4883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02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5A18-058D-CB40-9548-EDBC4142E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529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1465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241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766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8581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7746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72621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79383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570409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52601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1777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D59F-8A3D-8243-B5C1-E8D39BA61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1051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676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4949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67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152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610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4770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4592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2794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7099CE-1B56-4E62-A833-7BE6739D952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055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0EE92-6187-4534-AC77-F7CD91A600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2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6F05C-C048-424F-B03E-2CEFDCFBDD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2768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EAE66-5ECC-430B-8639-DA09DD3218F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3384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CD7A0-AB40-47FE-B372-2729396E2B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300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E121-75E8-416E-AA7A-5784C476D65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8298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C1FD5-A12F-42AB-A286-02C4AC7322E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6369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07123-62A5-4F03-B73D-ADA0136FCE2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2982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54A01-E405-461D-B83F-59837D49DDF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5402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5C0BA-0C42-4725-A706-02926F0E882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1937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0709D-5DB3-4BBC-B363-03A5C5BB4D4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87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AEB4B1-016B-4121-888A-4C3AAC2A5DE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8720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320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320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BF0D2-6CEB-44C0-A8DB-F9315A53780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83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D5CE-9747-F540-AB7A-474E3CD23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157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1E370-5B23-4BFB-967B-C7023A924EF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77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AF470-DBDF-43C5-B797-3C86EF98F63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8498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18D29-664A-4220-B12E-455FE2748B1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7500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4EB0E-02FF-46D1-B5F3-AE5A8FBB70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5154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2084E3-A684-4527-90A8-24E75BACE6E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0205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7FBD4-62C8-40F6-A682-B44B6CF5EA2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4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133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6DB51-DCF4-49EC-9A15-DFFC4901973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7759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272ABC-CC3E-49E4-9DE5-2B2792ADB8D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7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6446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ADFF3F-37CB-4DE0-B578-09DFB73B7ED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0326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05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A40F-21DD-44DD-BF20-FBD51A83923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7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427B5-A034-3B47-A8B6-B20C4D6D28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5497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1ED2ED-2136-214F-86A7-8274B5E8FAF4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2387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C9A5AC-4EE3-584D-8596-35CB6DE49E52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9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542C01-2D71-B844-A664-6DF4155B129B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5179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78CD0D5-F1F5-9942-8C7C-79F8442B3BF1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2515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2DAFDF-95AB-A943-8657-43C66E4E227B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1678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96BF229-A951-074A-BCC3-5A790CE2AEF5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483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0177C3-DE6D-104C-9E13-1317B5E9B74A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1151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98A779-20BC-2C49-B46F-F58BE9CC8C99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381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3154989-779F-C943-BF78-09DCCAA8D3A1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946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F62B970-E6F9-2F4F-AB9B-6E514D293E8D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67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07A9-4ECC-0C49-BCCA-F4DC692F2C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2404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6332E1-B513-5048-A657-E8D9D465D4C3}" type="slidenum">
              <a:rPr lang="en-US" sz="240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65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D1C63-AF6A-2F48-B4E9-4B8207409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92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BBA6D-A09F-7743-9EEB-BB607F987A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38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D9C7D-77E9-934D-B865-C03D98E92D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9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344D-3F35-C847-9E4D-E6942A040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417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0AABE-A642-554C-BD63-DA3E021B1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4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E74DB-EBC2-184C-9361-F0790C9A5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09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17DD0BF-A08F-204A-8481-9AF352ADC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64215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30F88D-19D8-CD4C-8F75-1196A64AB1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97717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5AF944-55EC-B544-AB7C-EA2735419F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51938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D2C460-02F8-0E4E-A184-64FDC2A2A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5386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DFA78B-9810-7541-B306-FB73B29227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6558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8B2828-ADF4-8847-AEF2-72AAA1E77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1983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200DCE-2B3C-5045-9833-C78B22DF62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0146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563DA66-10A9-2347-B701-B9B22878B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99972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C1FE5B-0E0D-5248-A004-BF5E6546E8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436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4A93F9-4E83-0E42-A062-1F00E0C598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2760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409D6A-87D7-B04D-B519-0FD5414DCB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05744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21F476-66F2-DF44-987F-CB64FD8D4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7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9DE22-9CED-9B4A-A4B3-EBCA500361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938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7F5930-FBDF-2149-861A-22A331B184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37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70E4B5-BA55-634B-958A-3044DB8F67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35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321A1C-9A5D-7744-BED6-EB2653A74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23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023111-8F00-EB48-80FF-DAE01DED56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954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DE9914-02D4-B54C-9A70-D740DF3E4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09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21A4DE-3A71-6849-8D71-46DAB57899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62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99D650-6077-1346-9C59-CA5ED12D7E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71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8B989A-1651-274E-81D5-47ADEE2A2B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32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CD41C4-9953-D549-B8FB-D541029226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4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71ED2ED-2136-214F-86A7-8274B5E8FAF4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80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C9A5AC-4EE3-584D-8596-35CB6DE49E52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10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542C01-2D71-B844-A664-6DF4155B129B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14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78CD0D5-F1F5-9942-8C7C-79F8442B3BF1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966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2DAFDF-95AB-A943-8657-43C66E4E227B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03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96BF229-A951-074A-BCC3-5A790CE2AEF5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79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0177C3-DE6D-104C-9E13-1317B5E9B74A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7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698A779-20BC-2C49-B46F-F58BE9CC8C99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03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3154989-779F-C943-BF78-09DCCAA8D3A1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97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F62B970-E6F9-2F4F-AB9B-6E514D293E8D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9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latin typeface="Times New Roman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6332E1-B513-5048-A657-E8D9D465D4C3}" type="slidenum">
              <a:rPr lang="en-US" sz="240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9139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/>
              </a:defRPr>
            </a:lvl1pPr>
          </a:lstStyle>
          <a:p>
            <a:pPr>
              <a:defRPr/>
            </a:pPr>
            <a:fld id="{E47B3D6A-1B77-6646-9FAB-2560F3A4CB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162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33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33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3657600" cy="1822450"/>
          </a:xfrm>
        </p:spPr>
        <p:txBody>
          <a:bodyPr anchor="b"/>
          <a:lstStyle>
            <a:lvl1pPr marL="0" indent="0">
              <a:buFont typeface="Wingdings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2667000" y="6553200"/>
            <a:ext cx="19050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195888" y="6553200"/>
            <a:ext cx="3279775" cy="30480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25" y="5962650"/>
            <a:ext cx="587375" cy="885825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17918D88-7D68-0C4D-8296-FC78DD8D1D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0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EC26C-C72D-AD4E-BD5B-27DEA70C93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11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93E80-86D9-6E45-9A0D-A1D6A3E80F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0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3ACE7-C99A-524A-9D4C-1561748375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44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1D9F2-62DE-2A42-98C9-33F80120F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15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D25CB-1870-1446-A58B-DAB20E3FB9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689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5DBE-27F8-3041-AB8A-3509B1EE0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313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3BE78-21C7-DC4A-8B20-5249360DE4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9738B-DAE0-EB41-96AD-A71C72760E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22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2E3B4-05A7-D24A-BA1C-8BEE01C6C6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323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0"/>
            <a:ext cx="20002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0"/>
            <a:ext cx="58483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43C6-7A90-C84F-A5C9-6FBC489A78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352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2972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8271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712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22249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0625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9689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3658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56154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564376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31464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3353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116013" y="0"/>
            <a:ext cx="8027987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070214"/>
              </a:gs>
            </a:gsLst>
            <a:path path="rect">
              <a:fillToRect l="50000" t="50000" r="50000" b="50000"/>
            </a:path>
            <a:tileRect/>
          </a:gradFill>
          <a:ln w="12700" cap="sq" cmpd="sng" algn="ctr">
            <a:solidFill>
              <a:srgbClr val="200B5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0" y="0"/>
            <a:ext cx="1828800" cy="6856413"/>
            <a:chOff x="0" y="0"/>
            <a:chExt cx="1152" cy="4319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52" cy="10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0" y="2400"/>
              <a:ext cx="1152" cy="191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pic>
          <p:nvPicPr>
            <p:cNvPr id="8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"/>
              <a:ext cx="1152" cy="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1676400"/>
            <a:ext cx="6934200" cy="21161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911350" y="3968750"/>
            <a:ext cx="6400800" cy="1752600"/>
          </a:xfrm>
        </p:spPr>
        <p:txBody>
          <a:bodyPr/>
          <a:lstStyle>
            <a:lvl1pPr marL="0" indent="0">
              <a:buFont typeface="Symbol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7DEEF-5164-2649-B215-FC4E9E4B3D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10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BD85-7901-4C4A-B161-7AFAC97B0EDA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841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49852-898C-534C-AE8E-2D2C0F85A0B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180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08971-D9EB-4D47-8B71-D8A3BF22AD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822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9FF3-FF72-1542-83A1-64FBF284445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540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F2D39-1164-EF4B-886C-F5DDC7A4568B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9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Relationship Id="rId11" Type="http://schemas.openxmlformats.org/officeDocument/2006/relationships/theme" Target="../theme/theme12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38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3.xml"/><Relationship Id="rId8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8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3.xml"/><Relationship Id="rId15" Type="http://schemas.openxmlformats.org/officeDocument/2006/relationships/theme" Target="../theme/theme24.xml"/><Relationship Id="rId1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6.xml"/><Relationship Id="rId8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59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77.xml"/><Relationship Id="rId15" Type="http://schemas.openxmlformats.org/officeDocument/2006/relationships/theme" Target="../theme/theme25.xml"/><Relationship Id="rId1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8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4.xml"/><Relationship Id="rId8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7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9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298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0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08.xml"/><Relationship Id="rId10" Type="http://schemas.openxmlformats.org/officeDocument/2006/relationships/slideLayout" Target="../slideLayouts/slideLayout30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152525" y="0"/>
            <a:ext cx="8027988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070214"/>
              </a:gs>
            </a:gsLst>
            <a:path path="rect">
              <a:fillToRect l="50000" t="50000" r="50000" b="50000"/>
            </a:path>
            <a:tileRect/>
          </a:gradFill>
          <a:ln w="12700" cap="sq" cmpd="sng" algn="ctr">
            <a:solidFill>
              <a:srgbClr val="200B5B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0" y="0"/>
            <a:ext cx="1143000" cy="6856413"/>
            <a:chOff x="0" y="0"/>
            <a:chExt cx="720" cy="4319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720" cy="33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1034" name="Rectangle 4"/>
            <p:cNvSpPr>
              <a:spLocks noChangeArrowheads="1"/>
            </p:cNvSpPr>
            <p:nvPr/>
          </p:nvSpPr>
          <p:spPr bwMode="auto">
            <a:xfrm>
              <a:off x="0" y="2016"/>
              <a:ext cx="720" cy="230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  <p:pic>
          <p:nvPicPr>
            <p:cNvPr id="1035" name="Picture 5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"/>
              <a:ext cx="720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772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2" charset="0"/>
                <a:ea typeface="Times New Roman" pitchFamily="-112" charset="0"/>
                <a:cs typeface="Times New Roman" pitchFamily="-112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2" charset="0"/>
                <a:ea typeface="Times New Roman" pitchFamily="-112" charset="0"/>
                <a:cs typeface="Times New Roman" pitchFamily="-112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cs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D07B79-9BCE-3F41-B82E-B29CF84F38BA}" type="slidenum">
              <a:rPr lang="en-US">
                <a:solidFill>
                  <a:srgbClr val="EAEAEA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EAEAEA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62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Times New Roman" pitchFamily="-11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Times New Roman" pitchFamily="-11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Times New Roman" pitchFamily="-11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Times New Roman" pitchFamily="-11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Times New Roman" pitchFamily="-111" charset="0"/>
          <a:cs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Times New Roman" pitchFamily="-111" charset="0"/>
          <a:cs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Times New Roman" pitchFamily="-111" charset="0"/>
          <a:cs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Times New Roman" pitchFamily="-111" charset="0"/>
          <a:cs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Symbol" charset="0"/>
        <a:buChar char="¨"/>
        <a:defRPr sz="3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chemeClr val="tx1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C2A49A1-B744-154F-BF70-1B4AA0DC2927}" type="slidenum">
              <a:rPr lang="en-US" sz="1400">
                <a:solidFill>
                  <a:srgbClr val="000000"/>
                </a:solidFill>
                <a:ea typeface="ＭＳ Ｐゴシック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6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23363" cy="6846888"/>
            <a:chOff x="0" y="0"/>
            <a:chExt cx="5747" cy="4313"/>
          </a:xfrm>
        </p:grpSpPr>
        <p:grpSp>
          <p:nvGrpSpPr>
            <p:cNvPr id="37896" name="Group 3"/>
            <p:cNvGrpSpPr>
              <a:grpSpLocks/>
            </p:cNvGrpSpPr>
            <p:nvPr/>
          </p:nvGrpSpPr>
          <p:grpSpPr bwMode="auto">
            <a:xfrm>
              <a:off x="0" y="0"/>
              <a:ext cx="2045" cy="1635"/>
              <a:chOff x="0" y="0"/>
              <a:chExt cx="2045" cy="1635"/>
            </a:xfrm>
          </p:grpSpPr>
          <p:sp>
            <p:nvSpPr>
              <p:cNvPr id="37916" name="Freeform 4"/>
              <p:cNvSpPr>
                <a:spLocks/>
              </p:cNvSpPr>
              <p:nvPr/>
            </p:nvSpPr>
            <p:spPr bwMode="ltGray">
              <a:xfrm>
                <a:off x="12" y="64"/>
                <a:ext cx="213" cy="189"/>
              </a:xfrm>
              <a:custGeom>
                <a:avLst/>
                <a:gdLst>
                  <a:gd name="T0" fmla="*/ 192 w 213"/>
                  <a:gd name="T1" fmla="*/ 174 h 189"/>
                  <a:gd name="T2" fmla="*/ 200 w 213"/>
                  <a:gd name="T3" fmla="*/ 170 h 189"/>
                  <a:gd name="T4" fmla="*/ 208 w 213"/>
                  <a:gd name="T5" fmla="*/ 166 h 189"/>
                  <a:gd name="T6" fmla="*/ 212 w 213"/>
                  <a:gd name="T7" fmla="*/ 156 h 189"/>
                  <a:gd name="T8" fmla="*/ 210 w 213"/>
                  <a:gd name="T9" fmla="*/ 144 h 189"/>
                  <a:gd name="T10" fmla="*/ 208 w 213"/>
                  <a:gd name="T11" fmla="*/ 136 h 189"/>
                  <a:gd name="T12" fmla="*/ 202 w 213"/>
                  <a:gd name="T13" fmla="*/ 128 h 189"/>
                  <a:gd name="T14" fmla="*/ 196 w 213"/>
                  <a:gd name="T15" fmla="*/ 122 h 189"/>
                  <a:gd name="T16" fmla="*/ 188 w 213"/>
                  <a:gd name="T17" fmla="*/ 114 h 189"/>
                  <a:gd name="T18" fmla="*/ 182 w 213"/>
                  <a:gd name="T19" fmla="*/ 106 h 189"/>
                  <a:gd name="T20" fmla="*/ 176 w 213"/>
                  <a:gd name="T21" fmla="*/ 96 h 189"/>
                  <a:gd name="T22" fmla="*/ 170 w 213"/>
                  <a:gd name="T23" fmla="*/ 86 h 189"/>
                  <a:gd name="T24" fmla="*/ 168 w 213"/>
                  <a:gd name="T25" fmla="*/ 72 h 189"/>
                  <a:gd name="T26" fmla="*/ 164 w 213"/>
                  <a:gd name="T27" fmla="*/ 64 h 189"/>
                  <a:gd name="T28" fmla="*/ 158 w 213"/>
                  <a:gd name="T29" fmla="*/ 56 h 189"/>
                  <a:gd name="T30" fmla="*/ 152 w 213"/>
                  <a:gd name="T31" fmla="*/ 50 h 189"/>
                  <a:gd name="T32" fmla="*/ 142 w 213"/>
                  <a:gd name="T33" fmla="*/ 42 h 189"/>
                  <a:gd name="T34" fmla="*/ 136 w 213"/>
                  <a:gd name="T35" fmla="*/ 34 h 189"/>
                  <a:gd name="T36" fmla="*/ 124 w 213"/>
                  <a:gd name="T37" fmla="*/ 20 h 189"/>
                  <a:gd name="T38" fmla="*/ 114 w 213"/>
                  <a:gd name="T39" fmla="*/ 14 h 189"/>
                  <a:gd name="T40" fmla="*/ 104 w 213"/>
                  <a:gd name="T41" fmla="*/ 6 h 189"/>
                  <a:gd name="T42" fmla="*/ 94 w 213"/>
                  <a:gd name="T43" fmla="*/ 0 h 189"/>
                  <a:gd name="T44" fmla="*/ 82 w 213"/>
                  <a:gd name="T45" fmla="*/ 0 h 189"/>
                  <a:gd name="T46" fmla="*/ 74 w 213"/>
                  <a:gd name="T47" fmla="*/ 0 h 189"/>
                  <a:gd name="T48" fmla="*/ 66 w 213"/>
                  <a:gd name="T49" fmla="*/ 0 h 189"/>
                  <a:gd name="T50" fmla="*/ 60 w 213"/>
                  <a:gd name="T51" fmla="*/ 6 h 189"/>
                  <a:gd name="T52" fmla="*/ 52 w 213"/>
                  <a:gd name="T53" fmla="*/ 10 h 189"/>
                  <a:gd name="T54" fmla="*/ 46 w 213"/>
                  <a:gd name="T55" fmla="*/ 16 h 189"/>
                  <a:gd name="T56" fmla="*/ 40 w 213"/>
                  <a:gd name="T57" fmla="*/ 22 h 189"/>
                  <a:gd name="T58" fmla="*/ 32 w 213"/>
                  <a:gd name="T59" fmla="*/ 28 h 189"/>
                  <a:gd name="T60" fmla="*/ 22 w 213"/>
                  <a:gd name="T61" fmla="*/ 36 h 189"/>
                  <a:gd name="T62" fmla="*/ 16 w 213"/>
                  <a:gd name="T63" fmla="*/ 44 h 189"/>
                  <a:gd name="T64" fmla="*/ 12 w 213"/>
                  <a:gd name="T65" fmla="*/ 52 h 189"/>
                  <a:gd name="T66" fmla="*/ 6 w 213"/>
                  <a:gd name="T67" fmla="*/ 58 h 189"/>
                  <a:gd name="T68" fmla="*/ 4 w 213"/>
                  <a:gd name="T69" fmla="*/ 66 h 189"/>
                  <a:gd name="T70" fmla="*/ 2 w 213"/>
                  <a:gd name="T71" fmla="*/ 74 h 189"/>
                  <a:gd name="T72" fmla="*/ 0 w 213"/>
                  <a:gd name="T73" fmla="*/ 84 h 189"/>
                  <a:gd name="T74" fmla="*/ 2 w 213"/>
                  <a:gd name="T75" fmla="*/ 94 h 189"/>
                  <a:gd name="T76" fmla="*/ 6 w 213"/>
                  <a:gd name="T77" fmla="*/ 102 h 189"/>
                  <a:gd name="T78" fmla="*/ 14 w 213"/>
                  <a:gd name="T79" fmla="*/ 110 h 189"/>
                  <a:gd name="T80" fmla="*/ 16 w 213"/>
                  <a:gd name="T81" fmla="*/ 118 h 189"/>
                  <a:gd name="T82" fmla="*/ 22 w 213"/>
                  <a:gd name="T83" fmla="*/ 124 h 189"/>
                  <a:gd name="T84" fmla="*/ 34 w 213"/>
                  <a:gd name="T85" fmla="*/ 134 h 189"/>
                  <a:gd name="T86" fmla="*/ 42 w 213"/>
                  <a:gd name="T87" fmla="*/ 138 h 189"/>
                  <a:gd name="T88" fmla="*/ 50 w 213"/>
                  <a:gd name="T89" fmla="*/ 142 h 189"/>
                  <a:gd name="T90" fmla="*/ 60 w 213"/>
                  <a:gd name="T91" fmla="*/ 148 h 189"/>
                  <a:gd name="T92" fmla="*/ 72 w 213"/>
                  <a:gd name="T93" fmla="*/ 150 h 189"/>
                  <a:gd name="T94" fmla="*/ 80 w 213"/>
                  <a:gd name="T95" fmla="*/ 154 h 189"/>
                  <a:gd name="T96" fmla="*/ 88 w 213"/>
                  <a:gd name="T97" fmla="*/ 160 h 189"/>
                  <a:gd name="T98" fmla="*/ 100 w 213"/>
                  <a:gd name="T99" fmla="*/ 166 h 189"/>
                  <a:gd name="T100" fmla="*/ 108 w 213"/>
                  <a:gd name="T101" fmla="*/ 168 h 189"/>
                  <a:gd name="T102" fmla="*/ 118 w 213"/>
                  <a:gd name="T103" fmla="*/ 170 h 189"/>
                  <a:gd name="T104" fmla="*/ 130 w 213"/>
                  <a:gd name="T105" fmla="*/ 172 h 189"/>
                  <a:gd name="T106" fmla="*/ 138 w 213"/>
                  <a:gd name="T107" fmla="*/ 172 h 189"/>
                  <a:gd name="T108" fmla="*/ 150 w 213"/>
                  <a:gd name="T109" fmla="*/ 176 h 189"/>
                  <a:gd name="T110" fmla="*/ 154 w 213"/>
                  <a:gd name="T111" fmla="*/ 184 h 189"/>
                  <a:gd name="T112" fmla="*/ 162 w 213"/>
                  <a:gd name="T113" fmla="*/ 186 h 189"/>
                  <a:gd name="T114" fmla="*/ 172 w 213"/>
                  <a:gd name="T115" fmla="*/ 188 h 189"/>
                  <a:gd name="T116" fmla="*/ 182 w 213"/>
                  <a:gd name="T117" fmla="*/ 188 h 189"/>
                  <a:gd name="T118" fmla="*/ 192 w 213"/>
                  <a:gd name="T119" fmla="*/ 182 h 189"/>
                  <a:gd name="T120" fmla="*/ 192 w 213"/>
                  <a:gd name="T121" fmla="*/ 178 h 18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13" h="189">
                    <a:moveTo>
                      <a:pt x="192" y="178"/>
                    </a:moveTo>
                    <a:lnTo>
                      <a:pt x="192" y="174"/>
                    </a:lnTo>
                    <a:lnTo>
                      <a:pt x="196" y="172"/>
                    </a:lnTo>
                    <a:lnTo>
                      <a:pt x="200" y="170"/>
                    </a:lnTo>
                    <a:lnTo>
                      <a:pt x="204" y="168"/>
                    </a:lnTo>
                    <a:lnTo>
                      <a:pt x="208" y="166"/>
                    </a:lnTo>
                    <a:lnTo>
                      <a:pt x="210" y="162"/>
                    </a:lnTo>
                    <a:lnTo>
                      <a:pt x="212" y="156"/>
                    </a:lnTo>
                    <a:lnTo>
                      <a:pt x="212" y="152"/>
                    </a:lnTo>
                    <a:lnTo>
                      <a:pt x="210" y="144"/>
                    </a:lnTo>
                    <a:lnTo>
                      <a:pt x="210" y="140"/>
                    </a:lnTo>
                    <a:lnTo>
                      <a:pt x="208" y="136"/>
                    </a:lnTo>
                    <a:lnTo>
                      <a:pt x="206" y="132"/>
                    </a:lnTo>
                    <a:lnTo>
                      <a:pt x="202" y="128"/>
                    </a:lnTo>
                    <a:lnTo>
                      <a:pt x="198" y="126"/>
                    </a:lnTo>
                    <a:lnTo>
                      <a:pt x="196" y="122"/>
                    </a:lnTo>
                    <a:lnTo>
                      <a:pt x="190" y="118"/>
                    </a:lnTo>
                    <a:lnTo>
                      <a:pt x="188" y="114"/>
                    </a:lnTo>
                    <a:lnTo>
                      <a:pt x="184" y="110"/>
                    </a:lnTo>
                    <a:lnTo>
                      <a:pt x="182" y="106"/>
                    </a:lnTo>
                    <a:lnTo>
                      <a:pt x="180" y="102"/>
                    </a:lnTo>
                    <a:lnTo>
                      <a:pt x="176" y="96"/>
                    </a:lnTo>
                    <a:lnTo>
                      <a:pt x="174" y="92"/>
                    </a:lnTo>
                    <a:lnTo>
                      <a:pt x="170" y="86"/>
                    </a:lnTo>
                    <a:lnTo>
                      <a:pt x="168" y="82"/>
                    </a:lnTo>
                    <a:lnTo>
                      <a:pt x="168" y="72"/>
                    </a:lnTo>
                    <a:lnTo>
                      <a:pt x="166" y="68"/>
                    </a:lnTo>
                    <a:lnTo>
                      <a:pt x="164" y="64"/>
                    </a:lnTo>
                    <a:lnTo>
                      <a:pt x="160" y="60"/>
                    </a:lnTo>
                    <a:lnTo>
                      <a:pt x="158" y="56"/>
                    </a:lnTo>
                    <a:lnTo>
                      <a:pt x="154" y="54"/>
                    </a:lnTo>
                    <a:lnTo>
                      <a:pt x="152" y="50"/>
                    </a:lnTo>
                    <a:lnTo>
                      <a:pt x="148" y="48"/>
                    </a:lnTo>
                    <a:lnTo>
                      <a:pt x="142" y="42"/>
                    </a:lnTo>
                    <a:lnTo>
                      <a:pt x="138" y="38"/>
                    </a:lnTo>
                    <a:lnTo>
                      <a:pt x="136" y="34"/>
                    </a:lnTo>
                    <a:lnTo>
                      <a:pt x="126" y="24"/>
                    </a:lnTo>
                    <a:lnTo>
                      <a:pt x="124" y="20"/>
                    </a:lnTo>
                    <a:lnTo>
                      <a:pt x="118" y="16"/>
                    </a:lnTo>
                    <a:lnTo>
                      <a:pt x="114" y="14"/>
                    </a:lnTo>
                    <a:lnTo>
                      <a:pt x="108" y="8"/>
                    </a:lnTo>
                    <a:lnTo>
                      <a:pt x="104" y="6"/>
                    </a:lnTo>
                    <a:lnTo>
                      <a:pt x="102" y="2"/>
                    </a:lnTo>
                    <a:lnTo>
                      <a:pt x="94" y="0"/>
                    </a:lnTo>
                    <a:lnTo>
                      <a:pt x="90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4"/>
                    </a:lnTo>
                    <a:lnTo>
                      <a:pt x="60" y="6"/>
                    </a:lnTo>
                    <a:lnTo>
                      <a:pt x="56" y="8"/>
                    </a:lnTo>
                    <a:lnTo>
                      <a:pt x="52" y="10"/>
                    </a:lnTo>
                    <a:lnTo>
                      <a:pt x="50" y="14"/>
                    </a:lnTo>
                    <a:lnTo>
                      <a:pt x="46" y="16"/>
                    </a:lnTo>
                    <a:lnTo>
                      <a:pt x="42" y="18"/>
                    </a:lnTo>
                    <a:lnTo>
                      <a:pt x="40" y="22"/>
                    </a:lnTo>
                    <a:lnTo>
                      <a:pt x="36" y="24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2" y="36"/>
                    </a:lnTo>
                    <a:lnTo>
                      <a:pt x="20" y="40"/>
                    </a:lnTo>
                    <a:lnTo>
                      <a:pt x="16" y="44"/>
                    </a:lnTo>
                    <a:lnTo>
                      <a:pt x="14" y="48"/>
                    </a:lnTo>
                    <a:lnTo>
                      <a:pt x="12" y="52"/>
                    </a:lnTo>
                    <a:lnTo>
                      <a:pt x="8" y="54"/>
                    </a:lnTo>
                    <a:lnTo>
                      <a:pt x="6" y="58"/>
                    </a:lnTo>
                    <a:lnTo>
                      <a:pt x="4" y="62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4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2" y="94"/>
                    </a:lnTo>
                    <a:lnTo>
                      <a:pt x="4" y="98"/>
                    </a:lnTo>
                    <a:lnTo>
                      <a:pt x="6" y="102"/>
                    </a:lnTo>
                    <a:lnTo>
                      <a:pt x="10" y="104"/>
                    </a:lnTo>
                    <a:lnTo>
                      <a:pt x="14" y="110"/>
                    </a:lnTo>
                    <a:lnTo>
                      <a:pt x="14" y="114"/>
                    </a:lnTo>
                    <a:lnTo>
                      <a:pt x="16" y="118"/>
                    </a:lnTo>
                    <a:lnTo>
                      <a:pt x="20" y="120"/>
                    </a:lnTo>
                    <a:lnTo>
                      <a:pt x="22" y="124"/>
                    </a:lnTo>
                    <a:lnTo>
                      <a:pt x="26" y="128"/>
                    </a:lnTo>
                    <a:lnTo>
                      <a:pt x="34" y="134"/>
                    </a:lnTo>
                    <a:lnTo>
                      <a:pt x="38" y="136"/>
                    </a:lnTo>
                    <a:lnTo>
                      <a:pt x="42" y="138"/>
                    </a:lnTo>
                    <a:lnTo>
                      <a:pt x="46" y="140"/>
                    </a:lnTo>
                    <a:lnTo>
                      <a:pt x="50" y="142"/>
                    </a:lnTo>
                    <a:lnTo>
                      <a:pt x="56" y="146"/>
                    </a:lnTo>
                    <a:lnTo>
                      <a:pt x="60" y="148"/>
                    </a:lnTo>
                    <a:lnTo>
                      <a:pt x="68" y="150"/>
                    </a:lnTo>
                    <a:lnTo>
                      <a:pt x="72" y="150"/>
                    </a:lnTo>
                    <a:lnTo>
                      <a:pt x="76" y="152"/>
                    </a:lnTo>
                    <a:lnTo>
                      <a:pt x="80" y="154"/>
                    </a:lnTo>
                    <a:lnTo>
                      <a:pt x="84" y="158"/>
                    </a:lnTo>
                    <a:lnTo>
                      <a:pt x="88" y="160"/>
                    </a:lnTo>
                    <a:lnTo>
                      <a:pt x="96" y="164"/>
                    </a:lnTo>
                    <a:lnTo>
                      <a:pt x="100" y="166"/>
                    </a:lnTo>
                    <a:lnTo>
                      <a:pt x="104" y="166"/>
                    </a:lnTo>
                    <a:lnTo>
                      <a:pt x="108" y="168"/>
                    </a:lnTo>
                    <a:lnTo>
                      <a:pt x="114" y="170"/>
                    </a:lnTo>
                    <a:lnTo>
                      <a:pt x="118" y="170"/>
                    </a:lnTo>
                    <a:lnTo>
                      <a:pt x="122" y="172"/>
                    </a:lnTo>
                    <a:lnTo>
                      <a:pt x="130" y="172"/>
                    </a:lnTo>
                    <a:lnTo>
                      <a:pt x="134" y="172"/>
                    </a:lnTo>
                    <a:lnTo>
                      <a:pt x="138" y="172"/>
                    </a:lnTo>
                    <a:lnTo>
                      <a:pt x="146" y="174"/>
                    </a:lnTo>
                    <a:lnTo>
                      <a:pt x="150" y="176"/>
                    </a:lnTo>
                    <a:lnTo>
                      <a:pt x="152" y="180"/>
                    </a:lnTo>
                    <a:lnTo>
                      <a:pt x="154" y="184"/>
                    </a:lnTo>
                    <a:lnTo>
                      <a:pt x="158" y="184"/>
                    </a:lnTo>
                    <a:lnTo>
                      <a:pt x="162" y="186"/>
                    </a:lnTo>
                    <a:lnTo>
                      <a:pt x="168" y="186"/>
                    </a:lnTo>
                    <a:lnTo>
                      <a:pt x="172" y="188"/>
                    </a:lnTo>
                    <a:lnTo>
                      <a:pt x="176" y="188"/>
                    </a:lnTo>
                    <a:lnTo>
                      <a:pt x="182" y="188"/>
                    </a:lnTo>
                    <a:lnTo>
                      <a:pt x="186" y="186"/>
                    </a:lnTo>
                    <a:lnTo>
                      <a:pt x="192" y="182"/>
                    </a:lnTo>
                    <a:lnTo>
                      <a:pt x="192" y="17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7" name="Freeform 5"/>
              <p:cNvSpPr>
                <a:spLocks/>
              </p:cNvSpPr>
              <p:nvPr/>
            </p:nvSpPr>
            <p:spPr bwMode="ltGray">
              <a:xfrm>
                <a:off x="256" y="276"/>
                <a:ext cx="107" cy="95"/>
              </a:xfrm>
              <a:custGeom>
                <a:avLst/>
                <a:gdLst>
                  <a:gd name="T0" fmla="*/ 48 w 107"/>
                  <a:gd name="T1" fmla="*/ 92 h 95"/>
                  <a:gd name="T2" fmla="*/ 56 w 107"/>
                  <a:gd name="T3" fmla="*/ 92 h 95"/>
                  <a:gd name="T4" fmla="*/ 64 w 107"/>
                  <a:gd name="T5" fmla="*/ 90 h 95"/>
                  <a:gd name="T6" fmla="*/ 72 w 107"/>
                  <a:gd name="T7" fmla="*/ 90 h 95"/>
                  <a:gd name="T8" fmla="*/ 80 w 107"/>
                  <a:gd name="T9" fmla="*/ 90 h 95"/>
                  <a:gd name="T10" fmla="*/ 88 w 107"/>
                  <a:gd name="T11" fmla="*/ 88 h 95"/>
                  <a:gd name="T12" fmla="*/ 96 w 107"/>
                  <a:gd name="T13" fmla="*/ 88 h 95"/>
                  <a:gd name="T14" fmla="*/ 104 w 107"/>
                  <a:gd name="T15" fmla="*/ 84 h 95"/>
                  <a:gd name="T16" fmla="*/ 106 w 107"/>
                  <a:gd name="T17" fmla="*/ 76 h 95"/>
                  <a:gd name="T18" fmla="*/ 106 w 107"/>
                  <a:gd name="T19" fmla="*/ 68 h 95"/>
                  <a:gd name="T20" fmla="*/ 104 w 107"/>
                  <a:gd name="T21" fmla="*/ 60 h 95"/>
                  <a:gd name="T22" fmla="*/ 100 w 107"/>
                  <a:gd name="T23" fmla="*/ 54 h 95"/>
                  <a:gd name="T24" fmla="*/ 96 w 107"/>
                  <a:gd name="T25" fmla="*/ 44 h 95"/>
                  <a:gd name="T26" fmla="*/ 90 w 107"/>
                  <a:gd name="T27" fmla="*/ 38 h 95"/>
                  <a:gd name="T28" fmla="*/ 72 w 107"/>
                  <a:gd name="T29" fmla="*/ 22 h 95"/>
                  <a:gd name="T30" fmla="*/ 64 w 107"/>
                  <a:gd name="T31" fmla="*/ 18 h 95"/>
                  <a:gd name="T32" fmla="*/ 56 w 107"/>
                  <a:gd name="T33" fmla="*/ 10 h 95"/>
                  <a:gd name="T34" fmla="*/ 48 w 107"/>
                  <a:gd name="T35" fmla="*/ 4 h 95"/>
                  <a:gd name="T36" fmla="*/ 38 w 107"/>
                  <a:gd name="T37" fmla="*/ 0 h 95"/>
                  <a:gd name="T38" fmla="*/ 30 w 107"/>
                  <a:gd name="T39" fmla="*/ 0 h 95"/>
                  <a:gd name="T40" fmla="*/ 20 w 107"/>
                  <a:gd name="T41" fmla="*/ 2 h 95"/>
                  <a:gd name="T42" fmla="*/ 12 w 107"/>
                  <a:gd name="T43" fmla="*/ 4 h 95"/>
                  <a:gd name="T44" fmla="*/ 6 w 107"/>
                  <a:gd name="T45" fmla="*/ 12 h 95"/>
                  <a:gd name="T46" fmla="*/ 4 w 107"/>
                  <a:gd name="T47" fmla="*/ 20 h 95"/>
                  <a:gd name="T48" fmla="*/ 0 w 107"/>
                  <a:gd name="T49" fmla="*/ 28 h 95"/>
                  <a:gd name="T50" fmla="*/ 0 w 107"/>
                  <a:gd name="T51" fmla="*/ 38 h 95"/>
                  <a:gd name="T52" fmla="*/ 0 w 107"/>
                  <a:gd name="T53" fmla="*/ 50 h 95"/>
                  <a:gd name="T54" fmla="*/ 2 w 107"/>
                  <a:gd name="T55" fmla="*/ 60 h 95"/>
                  <a:gd name="T56" fmla="*/ 2 w 107"/>
                  <a:gd name="T57" fmla="*/ 68 h 95"/>
                  <a:gd name="T58" fmla="*/ 8 w 107"/>
                  <a:gd name="T59" fmla="*/ 72 h 95"/>
                  <a:gd name="T60" fmla="*/ 16 w 107"/>
                  <a:gd name="T61" fmla="*/ 76 h 95"/>
                  <a:gd name="T62" fmla="*/ 22 w 107"/>
                  <a:gd name="T63" fmla="*/ 84 h 95"/>
                  <a:gd name="T64" fmla="*/ 30 w 107"/>
                  <a:gd name="T65" fmla="*/ 88 h 95"/>
                  <a:gd name="T66" fmla="*/ 40 w 107"/>
                  <a:gd name="T67" fmla="*/ 94 h 95"/>
                  <a:gd name="T68" fmla="*/ 48 w 107"/>
                  <a:gd name="T69" fmla="*/ 94 h 95"/>
                  <a:gd name="T70" fmla="*/ 56 w 107"/>
                  <a:gd name="T71" fmla="*/ 94 h 95"/>
                  <a:gd name="T72" fmla="*/ 66 w 107"/>
                  <a:gd name="T73" fmla="*/ 94 h 95"/>
                  <a:gd name="T74" fmla="*/ 74 w 107"/>
                  <a:gd name="T75" fmla="*/ 94 h 95"/>
                  <a:gd name="T76" fmla="*/ 82 w 107"/>
                  <a:gd name="T77" fmla="*/ 90 h 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07" h="95">
                    <a:moveTo>
                      <a:pt x="40" y="92"/>
                    </a:moveTo>
                    <a:lnTo>
                      <a:pt x="48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64" y="90"/>
                    </a:lnTo>
                    <a:lnTo>
                      <a:pt x="68" y="90"/>
                    </a:lnTo>
                    <a:lnTo>
                      <a:pt x="72" y="90"/>
                    </a:lnTo>
                    <a:lnTo>
                      <a:pt x="76" y="90"/>
                    </a:lnTo>
                    <a:lnTo>
                      <a:pt x="80" y="90"/>
                    </a:lnTo>
                    <a:lnTo>
                      <a:pt x="84" y="88"/>
                    </a:lnTo>
                    <a:lnTo>
                      <a:pt x="88" y="88"/>
                    </a:lnTo>
                    <a:lnTo>
                      <a:pt x="92" y="88"/>
                    </a:lnTo>
                    <a:lnTo>
                      <a:pt x="96" y="88"/>
                    </a:lnTo>
                    <a:lnTo>
                      <a:pt x="100" y="86"/>
                    </a:lnTo>
                    <a:lnTo>
                      <a:pt x="104" y="84"/>
                    </a:lnTo>
                    <a:lnTo>
                      <a:pt x="106" y="80"/>
                    </a:lnTo>
                    <a:lnTo>
                      <a:pt x="106" y="76"/>
                    </a:lnTo>
                    <a:lnTo>
                      <a:pt x="106" y="72"/>
                    </a:lnTo>
                    <a:lnTo>
                      <a:pt x="106" y="68"/>
                    </a:lnTo>
                    <a:lnTo>
                      <a:pt x="104" y="64"/>
                    </a:lnTo>
                    <a:lnTo>
                      <a:pt x="104" y="60"/>
                    </a:lnTo>
                    <a:lnTo>
                      <a:pt x="104" y="56"/>
                    </a:lnTo>
                    <a:lnTo>
                      <a:pt x="100" y="54"/>
                    </a:lnTo>
                    <a:lnTo>
                      <a:pt x="98" y="50"/>
                    </a:lnTo>
                    <a:lnTo>
                      <a:pt x="96" y="44"/>
                    </a:lnTo>
                    <a:lnTo>
                      <a:pt x="92" y="42"/>
                    </a:lnTo>
                    <a:lnTo>
                      <a:pt x="90" y="38"/>
                    </a:lnTo>
                    <a:lnTo>
                      <a:pt x="76" y="26"/>
                    </a:lnTo>
                    <a:lnTo>
                      <a:pt x="72" y="22"/>
                    </a:lnTo>
                    <a:lnTo>
                      <a:pt x="68" y="20"/>
                    </a:lnTo>
                    <a:lnTo>
                      <a:pt x="64" y="18"/>
                    </a:lnTo>
                    <a:lnTo>
                      <a:pt x="62" y="14"/>
                    </a:lnTo>
                    <a:lnTo>
                      <a:pt x="56" y="10"/>
                    </a:lnTo>
                    <a:lnTo>
                      <a:pt x="52" y="8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0" y="2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10" y="8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4" y="20"/>
                    </a:lnTo>
                    <a:lnTo>
                      <a:pt x="2" y="24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2" y="60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6" y="76"/>
                    </a:lnTo>
                    <a:lnTo>
                      <a:pt x="20" y="80"/>
                    </a:lnTo>
                    <a:lnTo>
                      <a:pt x="22" y="84"/>
                    </a:lnTo>
                    <a:lnTo>
                      <a:pt x="26" y="86"/>
                    </a:lnTo>
                    <a:lnTo>
                      <a:pt x="30" y="88"/>
                    </a:lnTo>
                    <a:lnTo>
                      <a:pt x="34" y="90"/>
                    </a:lnTo>
                    <a:lnTo>
                      <a:pt x="40" y="94"/>
                    </a:lnTo>
                    <a:lnTo>
                      <a:pt x="44" y="94"/>
                    </a:lnTo>
                    <a:lnTo>
                      <a:pt x="48" y="94"/>
                    </a:lnTo>
                    <a:lnTo>
                      <a:pt x="52" y="94"/>
                    </a:lnTo>
                    <a:lnTo>
                      <a:pt x="56" y="94"/>
                    </a:lnTo>
                    <a:lnTo>
                      <a:pt x="60" y="94"/>
                    </a:lnTo>
                    <a:lnTo>
                      <a:pt x="66" y="94"/>
                    </a:lnTo>
                    <a:lnTo>
                      <a:pt x="70" y="94"/>
                    </a:lnTo>
                    <a:lnTo>
                      <a:pt x="74" y="94"/>
                    </a:lnTo>
                    <a:lnTo>
                      <a:pt x="78" y="92"/>
                    </a:lnTo>
                    <a:lnTo>
                      <a:pt x="82" y="90"/>
                    </a:lnTo>
                    <a:lnTo>
                      <a:pt x="84" y="8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8" name="Freeform 6"/>
              <p:cNvSpPr>
                <a:spLocks/>
              </p:cNvSpPr>
              <p:nvPr/>
            </p:nvSpPr>
            <p:spPr bwMode="ltGray">
              <a:xfrm>
                <a:off x="0" y="296"/>
                <a:ext cx="159" cy="113"/>
              </a:xfrm>
              <a:custGeom>
                <a:avLst/>
                <a:gdLst>
                  <a:gd name="T0" fmla="*/ 148 w 159"/>
                  <a:gd name="T1" fmla="*/ 96 h 113"/>
                  <a:gd name="T2" fmla="*/ 152 w 159"/>
                  <a:gd name="T3" fmla="*/ 90 h 113"/>
                  <a:gd name="T4" fmla="*/ 148 w 159"/>
                  <a:gd name="T5" fmla="*/ 82 h 113"/>
                  <a:gd name="T6" fmla="*/ 142 w 159"/>
                  <a:gd name="T7" fmla="*/ 76 h 113"/>
                  <a:gd name="T8" fmla="*/ 134 w 159"/>
                  <a:gd name="T9" fmla="*/ 72 h 113"/>
                  <a:gd name="T10" fmla="*/ 128 w 159"/>
                  <a:gd name="T11" fmla="*/ 62 h 113"/>
                  <a:gd name="T12" fmla="*/ 122 w 159"/>
                  <a:gd name="T13" fmla="*/ 54 h 113"/>
                  <a:gd name="T14" fmla="*/ 116 w 159"/>
                  <a:gd name="T15" fmla="*/ 48 h 113"/>
                  <a:gd name="T16" fmla="*/ 108 w 159"/>
                  <a:gd name="T17" fmla="*/ 42 h 113"/>
                  <a:gd name="T18" fmla="*/ 102 w 159"/>
                  <a:gd name="T19" fmla="*/ 34 h 113"/>
                  <a:gd name="T20" fmla="*/ 88 w 159"/>
                  <a:gd name="T21" fmla="*/ 24 h 113"/>
                  <a:gd name="T22" fmla="*/ 80 w 159"/>
                  <a:gd name="T23" fmla="*/ 16 h 113"/>
                  <a:gd name="T24" fmla="*/ 72 w 159"/>
                  <a:gd name="T25" fmla="*/ 10 h 113"/>
                  <a:gd name="T26" fmla="*/ 62 w 159"/>
                  <a:gd name="T27" fmla="*/ 4 h 113"/>
                  <a:gd name="T28" fmla="*/ 50 w 159"/>
                  <a:gd name="T29" fmla="*/ 0 h 113"/>
                  <a:gd name="T30" fmla="*/ 42 w 159"/>
                  <a:gd name="T31" fmla="*/ 0 h 113"/>
                  <a:gd name="T32" fmla="*/ 34 w 159"/>
                  <a:gd name="T33" fmla="*/ 4 h 113"/>
                  <a:gd name="T34" fmla="*/ 28 w 159"/>
                  <a:gd name="T35" fmla="*/ 12 h 113"/>
                  <a:gd name="T36" fmla="*/ 22 w 159"/>
                  <a:gd name="T37" fmla="*/ 18 h 113"/>
                  <a:gd name="T38" fmla="*/ 14 w 159"/>
                  <a:gd name="T39" fmla="*/ 24 h 113"/>
                  <a:gd name="T40" fmla="*/ 10 w 159"/>
                  <a:gd name="T41" fmla="*/ 32 h 113"/>
                  <a:gd name="T42" fmla="*/ 4 w 159"/>
                  <a:gd name="T43" fmla="*/ 40 h 113"/>
                  <a:gd name="T44" fmla="*/ 0 w 159"/>
                  <a:gd name="T45" fmla="*/ 48 h 113"/>
                  <a:gd name="T46" fmla="*/ 0 w 159"/>
                  <a:gd name="T47" fmla="*/ 56 h 113"/>
                  <a:gd name="T48" fmla="*/ 0 w 159"/>
                  <a:gd name="T49" fmla="*/ 64 h 113"/>
                  <a:gd name="T50" fmla="*/ 0 w 159"/>
                  <a:gd name="T51" fmla="*/ 72 h 113"/>
                  <a:gd name="T52" fmla="*/ 4 w 159"/>
                  <a:gd name="T53" fmla="*/ 78 h 113"/>
                  <a:gd name="T54" fmla="*/ 12 w 159"/>
                  <a:gd name="T55" fmla="*/ 86 h 113"/>
                  <a:gd name="T56" fmla="*/ 20 w 159"/>
                  <a:gd name="T57" fmla="*/ 90 h 113"/>
                  <a:gd name="T58" fmla="*/ 30 w 159"/>
                  <a:gd name="T59" fmla="*/ 92 h 113"/>
                  <a:gd name="T60" fmla="*/ 36 w 159"/>
                  <a:gd name="T61" fmla="*/ 96 h 113"/>
                  <a:gd name="T62" fmla="*/ 42 w 159"/>
                  <a:gd name="T63" fmla="*/ 102 h 113"/>
                  <a:gd name="T64" fmla="*/ 48 w 159"/>
                  <a:gd name="T65" fmla="*/ 108 h 113"/>
                  <a:gd name="T66" fmla="*/ 56 w 159"/>
                  <a:gd name="T67" fmla="*/ 108 h 113"/>
                  <a:gd name="T68" fmla="*/ 64 w 159"/>
                  <a:gd name="T69" fmla="*/ 110 h 113"/>
                  <a:gd name="T70" fmla="*/ 72 w 159"/>
                  <a:gd name="T71" fmla="*/ 110 h 113"/>
                  <a:gd name="T72" fmla="*/ 82 w 159"/>
                  <a:gd name="T73" fmla="*/ 110 h 113"/>
                  <a:gd name="T74" fmla="*/ 92 w 159"/>
                  <a:gd name="T75" fmla="*/ 108 h 113"/>
                  <a:gd name="T76" fmla="*/ 102 w 159"/>
                  <a:gd name="T77" fmla="*/ 108 h 113"/>
                  <a:gd name="T78" fmla="*/ 114 w 159"/>
                  <a:gd name="T79" fmla="*/ 110 h 113"/>
                  <a:gd name="T80" fmla="*/ 124 w 159"/>
                  <a:gd name="T81" fmla="*/ 110 h 113"/>
                  <a:gd name="T82" fmla="*/ 132 w 159"/>
                  <a:gd name="T83" fmla="*/ 110 h 113"/>
                  <a:gd name="T84" fmla="*/ 142 w 159"/>
                  <a:gd name="T85" fmla="*/ 110 h 113"/>
                  <a:gd name="T86" fmla="*/ 150 w 159"/>
                  <a:gd name="T87" fmla="*/ 112 h 113"/>
                  <a:gd name="T88" fmla="*/ 158 w 159"/>
                  <a:gd name="T89" fmla="*/ 110 h 113"/>
                  <a:gd name="T90" fmla="*/ 158 w 159"/>
                  <a:gd name="T91" fmla="*/ 102 h 11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9" h="113">
                    <a:moveTo>
                      <a:pt x="156" y="98"/>
                    </a:moveTo>
                    <a:lnTo>
                      <a:pt x="148" y="96"/>
                    </a:lnTo>
                    <a:lnTo>
                      <a:pt x="152" y="94"/>
                    </a:lnTo>
                    <a:lnTo>
                      <a:pt x="152" y="90"/>
                    </a:lnTo>
                    <a:lnTo>
                      <a:pt x="150" y="86"/>
                    </a:lnTo>
                    <a:lnTo>
                      <a:pt x="148" y="82"/>
                    </a:lnTo>
                    <a:lnTo>
                      <a:pt x="144" y="80"/>
                    </a:lnTo>
                    <a:lnTo>
                      <a:pt x="142" y="76"/>
                    </a:lnTo>
                    <a:lnTo>
                      <a:pt x="138" y="74"/>
                    </a:lnTo>
                    <a:lnTo>
                      <a:pt x="134" y="72"/>
                    </a:lnTo>
                    <a:lnTo>
                      <a:pt x="130" y="66"/>
                    </a:lnTo>
                    <a:lnTo>
                      <a:pt x="128" y="62"/>
                    </a:lnTo>
                    <a:lnTo>
                      <a:pt x="126" y="58"/>
                    </a:lnTo>
                    <a:lnTo>
                      <a:pt x="122" y="54"/>
                    </a:lnTo>
                    <a:lnTo>
                      <a:pt x="118" y="52"/>
                    </a:lnTo>
                    <a:lnTo>
                      <a:pt x="116" y="48"/>
                    </a:lnTo>
                    <a:lnTo>
                      <a:pt x="112" y="44"/>
                    </a:lnTo>
                    <a:lnTo>
                      <a:pt x="108" y="42"/>
                    </a:lnTo>
                    <a:lnTo>
                      <a:pt x="104" y="38"/>
                    </a:lnTo>
                    <a:lnTo>
                      <a:pt x="102" y="34"/>
                    </a:lnTo>
                    <a:lnTo>
                      <a:pt x="98" y="32"/>
                    </a:lnTo>
                    <a:lnTo>
                      <a:pt x="88" y="24"/>
                    </a:lnTo>
                    <a:lnTo>
                      <a:pt x="86" y="20"/>
                    </a:lnTo>
                    <a:lnTo>
                      <a:pt x="80" y="16"/>
                    </a:lnTo>
                    <a:lnTo>
                      <a:pt x="76" y="14"/>
                    </a:lnTo>
                    <a:lnTo>
                      <a:pt x="72" y="10"/>
                    </a:lnTo>
                    <a:lnTo>
                      <a:pt x="68" y="8"/>
                    </a:lnTo>
                    <a:lnTo>
                      <a:pt x="62" y="4"/>
                    </a:lnTo>
                    <a:lnTo>
                      <a:pt x="58" y="2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4" y="4"/>
                    </a:lnTo>
                    <a:lnTo>
                      <a:pt x="30" y="8"/>
                    </a:lnTo>
                    <a:lnTo>
                      <a:pt x="28" y="12"/>
                    </a:lnTo>
                    <a:lnTo>
                      <a:pt x="24" y="14"/>
                    </a:lnTo>
                    <a:lnTo>
                      <a:pt x="22" y="18"/>
                    </a:lnTo>
                    <a:lnTo>
                      <a:pt x="18" y="20"/>
                    </a:lnTo>
                    <a:lnTo>
                      <a:pt x="14" y="24"/>
                    </a:lnTo>
                    <a:lnTo>
                      <a:pt x="12" y="28"/>
                    </a:lnTo>
                    <a:lnTo>
                      <a:pt x="10" y="32"/>
                    </a:lnTo>
                    <a:lnTo>
                      <a:pt x="8" y="36"/>
                    </a:lnTo>
                    <a:lnTo>
                      <a:pt x="4" y="40"/>
                    </a:lnTo>
                    <a:lnTo>
                      <a:pt x="2" y="44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4" y="78"/>
                    </a:lnTo>
                    <a:lnTo>
                      <a:pt x="8" y="82"/>
                    </a:lnTo>
                    <a:lnTo>
                      <a:pt x="12" y="86"/>
                    </a:lnTo>
                    <a:lnTo>
                      <a:pt x="16" y="86"/>
                    </a:lnTo>
                    <a:lnTo>
                      <a:pt x="20" y="90"/>
                    </a:lnTo>
                    <a:lnTo>
                      <a:pt x="26" y="92"/>
                    </a:lnTo>
                    <a:lnTo>
                      <a:pt x="30" y="92"/>
                    </a:lnTo>
                    <a:lnTo>
                      <a:pt x="34" y="92"/>
                    </a:lnTo>
                    <a:lnTo>
                      <a:pt x="36" y="96"/>
                    </a:lnTo>
                    <a:lnTo>
                      <a:pt x="40" y="98"/>
                    </a:lnTo>
                    <a:lnTo>
                      <a:pt x="42" y="102"/>
                    </a:lnTo>
                    <a:lnTo>
                      <a:pt x="44" y="106"/>
                    </a:lnTo>
                    <a:lnTo>
                      <a:pt x="48" y="108"/>
                    </a:lnTo>
                    <a:lnTo>
                      <a:pt x="52" y="108"/>
                    </a:lnTo>
                    <a:lnTo>
                      <a:pt x="56" y="108"/>
                    </a:lnTo>
                    <a:lnTo>
                      <a:pt x="60" y="108"/>
                    </a:lnTo>
                    <a:lnTo>
                      <a:pt x="64" y="110"/>
                    </a:lnTo>
                    <a:lnTo>
                      <a:pt x="68" y="110"/>
                    </a:lnTo>
                    <a:lnTo>
                      <a:pt x="72" y="110"/>
                    </a:lnTo>
                    <a:lnTo>
                      <a:pt x="76" y="110"/>
                    </a:lnTo>
                    <a:lnTo>
                      <a:pt x="82" y="110"/>
                    </a:lnTo>
                    <a:lnTo>
                      <a:pt x="86" y="110"/>
                    </a:lnTo>
                    <a:lnTo>
                      <a:pt x="92" y="108"/>
                    </a:lnTo>
                    <a:lnTo>
                      <a:pt x="96" y="108"/>
                    </a:lnTo>
                    <a:lnTo>
                      <a:pt x="102" y="108"/>
                    </a:lnTo>
                    <a:lnTo>
                      <a:pt x="106" y="108"/>
                    </a:lnTo>
                    <a:lnTo>
                      <a:pt x="114" y="110"/>
                    </a:lnTo>
                    <a:lnTo>
                      <a:pt x="118" y="110"/>
                    </a:lnTo>
                    <a:lnTo>
                      <a:pt x="124" y="110"/>
                    </a:lnTo>
                    <a:lnTo>
                      <a:pt x="128" y="110"/>
                    </a:lnTo>
                    <a:lnTo>
                      <a:pt x="132" y="110"/>
                    </a:lnTo>
                    <a:lnTo>
                      <a:pt x="136" y="110"/>
                    </a:lnTo>
                    <a:lnTo>
                      <a:pt x="142" y="110"/>
                    </a:lnTo>
                    <a:lnTo>
                      <a:pt x="146" y="112"/>
                    </a:lnTo>
                    <a:lnTo>
                      <a:pt x="150" y="112"/>
                    </a:lnTo>
                    <a:lnTo>
                      <a:pt x="154" y="110"/>
                    </a:lnTo>
                    <a:lnTo>
                      <a:pt x="158" y="110"/>
                    </a:lnTo>
                    <a:lnTo>
                      <a:pt x="158" y="106"/>
                    </a:lnTo>
                    <a:lnTo>
                      <a:pt x="158" y="102"/>
                    </a:lnTo>
                    <a:lnTo>
                      <a:pt x="156" y="9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9" name="Freeform 7"/>
              <p:cNvSpPr>
                <a:spLocks/>
              </p:cNvSpPr>
              <p:nvPr/>
            </p:nvSpPr>
            <p:spPr bwMode="ltGray">
              <a:xfrm>
                <a:off x="258" y="278"/>
                <a:ext cx="101" cy="87"/>
              </a:xfrm>
              <a:custGeom>
                <a:avLst/>
                <a:gdLst>
                  <a:gd name="T0" fmla="*/ 50 w 101"/>
                  <a:gd name="T1" fmla="*/ 86 h 87"/>
                  <a:gd name="T2" fmla="*/ 58 w 101"/>
                  <a:gd name="T3" fmla="*/ 84 h 87"/>
                  <a:gd name="T4" fmla="*/ 68 w 101"/>
                  <a:gd name="T5" fmla="*/ 82 h 87"/>
                  <a:gd name="T6" fmla="*/ 78 w 101"/>
                  <a:gd name="T7" fmla="*/ 82 h 87"/>
                  <a:gd name="T8" fmla="*/ 88 w 101"/>
                  <a:gd name="T9" fmla="*/ 80 h 87"/>
                  <a:gd name="T10" fmla="*/ 96 w 101"/>
                  <a:gd name="T11" fmla="*/ 78 h 87"/>
                  <a:gd name="T12" fmla="*/ 100 w 101"/>
                  <a:gd name="T13" fmla="*/ 70 h 87"/>
                  <a:gd name="T14" fmla="*/ 100 w 101"/>
                  <a:gd name="T15" fmla="*/ 62 h 87"/>
                  <a:gd name="T16" fmla="*/ 96 w 101"/>
                  <a:gd name="T17" fmla="*/ 52 h 87"/>
                  <a:gd name="T18" fmla="*/ 90 w 101"/>
                  <a:gd name="T19" fmla="*/ 44 h 87"/>
                  <a:gd name="T20" fmla="*/ 82 w 101"/>
                  <a:gd name="T21" fmla="*/ 40 h 87"/>
                  <a:gd name="T22" fmla="*/ 74 w 101"/>
                  <a:gd name="T23" fmla="*/ 34 h 87"/>
                  <a:gd name="T24" fmla="*/ 66 w 101"/>
                  <a:gd name="T25" fmla="*/ 26 h 87"/>
                  <a:gd name="T26" fmla="*/ 58 w 101"/>
                  <a:gd name="T27" fmla="*/ 18 h 87"/>
                  <a:gd name="T28" fmla="*/ 52 w 101"/>
                  <a:gd name="T29" fmla="*/ 12 h 87"/>
                  <a:gd name="T30" fmla="*/ 44 w 101"/>
                  <a:gd name="T31" fmla="*/ 8 h 87"/>
                  <a:gd name="T32" fmla="*/ 34 w 101"/>
                  <a:gd name="T33" fmla="*/ 2 h 87"/>
                  <a:gd name="T34" fmla="*/ 26 w 101"/>
                  <a:gd name="T35" fmla="*/ 0 h 87"/>
                  <a:gd name="T36" fmla="*/ 18 w 101"/>
                  <a:gd name="T37" fmla="*/ 0 h 87"/>
                  <a:gd name="T38" fmla="*/ 12 w 101"/>
                  <a:gd name="T39" fmla="*/ 6 h 87"/>
                  <a:gd name="T40" fmla="*/ 6 w 101"/>
                  <a:gd name="T41" fmla="*/ 12 h 87"/>
                  <a:gd name="T42" fmla="*/ 4 w 101"/>
                  <a:gd name="T43" fmla="*/ 20 h 87"/>
                  <a:gd name="T44" fmla="*/ 2 w 101"/>
                  <a:gd name="T45" fmla="*/ 28 h 87"/>
                  <a:gd name="T46" fmla="*/ 0 w 101"/>
                  <a:gd name="T47" fmla="*/ 38 h 87"/>
                  <a:gd name="T48" fmla="*/ 0 w 101"/>
                  <a:gd name="T49" fmla="*/ 50 h 87"/>
                  <a:gd name="T50" fmla="*/ 2 w 101"/>
                  <a:gd name="T51" fmla="*/ 58 h 87"/>
                  <a:gd name="T52" fmla="*/ 6 w 101"/>
                  <a:gd name="T53" fmla="*/ 62 h 87"/>
                  <a:gd name="T54" fmla="*/ 12 w 101"/>
                  <a:gd name="T55" fmla="*/ 66 h 87"/>
                  <a:gd name="T56" fmla="*/ 18 w 101"/>
                  <a:gd name="T57" fmla="*/ 74 h 87"/>
                  <a:gd name="T58" fmla="*/ 26 w 101"/>
                  <a:gd name="T59" fmla="*/ 78 h 87"/>
                  <a:gd name="T60" fmla="*/ 34 w 101"/>
                  <a:gd name="T61" fmla="*/ 84 h 87"/>
                  <a:gd name="T62" fmla="*/ 46 w 101"/>
                  <a:gd name="T63" fmla="*/ 86 h 87"/>
                  <a:gd name="T64" fmla="*/ 54 w 101"/>
                  <a:gd name="T65" fmla="*/ 86 h 87"/>
                  <a:gd name="T66" fmla="*/ 62 w 101"/>
                  <a:gd name="T67" fmla="*/ 84 h 87"/>
                  <a:gd name="T68" fmla="*/ 72 w 101"/>
                  <a:gd name="T69" fmla="*/ 80 h 87"/>
                  <a:gd name="T70" fmla="*/ 78 w 101"/>
                  <a:gd name="T71" fmla="*/ 82 h 8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1" h="87">
                    <a:moveTo>
                      <a:pt x="46" y="86"/>
                    </a:moveTo>
                    <a:lnTo>
                      <a:pt x="50" y="86"/>
                    </a:lnTo>
                    <a:lnTo>
                      <a:pt x="54" y="86"/>
                    </a:lnTo>
                    <a:lnTo>
                      <a:pt x="58" y="84"/>
                    </a:lnTo>
                    <a:lnTo>
                      <a:pt x="64" y="82"/>
                    </a:lnTo>
                    <a:lnTo>
                      <a:pt x="68" y="82"/>
                    </a:lnTo>
                    <a:lnTo>
                      <a:pt x="74" y="82"/>
                    </a:lnTo>
                    <a:lnTo>
                      <a:pt x="78" y="82"/>
                    </a:lnTo>
                    <a:lnTo>
                      <a:pt x="84" y="80"/>
                    </a:lnTo>
                    <a:lnTo>
                      <a:pt x="88" y="80"/>
                    </a:lnTo>
                    <a:lnTo>
                      <a:pt x="92" y="80"/>
                    </a:lnTo>
                    <a:lnTo>
                      <a:pt x="96" y="78"/>
                    </a:lnTo>
                    <a:lnTo>
                      <a:pt x="98" y="74"/>
                    </a:lnTo>
                    <a:lnTo>
                      <a:pt x="100" y="70"/>
                    </a:lnTo>
                    <a:lnTo>
                      <a:pt x="100" y="66"/>
                    </a:lnTo>
                    <a:lnTo>
                      <a:pt x="100" y="62"/>
                    </a:lnTo>
                    <a:lnTo>
                      <a:pt x="100" y="58"/>
                    </a:lnTo>
                    <a:lnTo>
                      <a:pt x="96" y="52"/>
                    </a:lnTo>
                    <a:lnTo>
                      <a:pt x="92" y="48"/>
                    </a:lnTo>
                    <a:lnTo>
                      <a:pt x="90" y="44"/>
                    </a:lnTo>
                    <a:lnTo>
                      <a:pt x="86" y="42"/>
                    </a:lnTo>
                    <a:lnTo>
                      <a:pt x="82" y="40"/>
                    </a:lnTo>
                    <a:lnTo>
                      <a:pt x="80" y="36"/>
                    </a:lnTo>
                    <a:lnTo>
                      <a:pt x="74" y="34"/>
                    </a:lnTo>
                    <a:lnTo>
                      <a:pt x="70" y="28"/>
                    </a:lnTo>
                    <a:lnTo>
                      <a:pt x="66" y="26"/>
                    </a:lnTo>
                    <a:lnTo>
                      <a:pt x="64" y="22"/>
                    </a:lnTo>
                    <a:lnTo>
                      <a:pt x="58" y="18"/>
                    </a:lnTo>
                    <a:lnTo>
                      <a:pt x="54" y="16"/>
                    </a:lnTo>
                    <a:lnTo>
                      <a:pt x="52" y="12"/>
                    </a:lnTo>
                    <a:lnTo>
                      <a:pt x="48" y="10"/>
                    </a:lnTo>
                    <a:lnTo>
                      <a:pt x="44" y="8"/>
                    </a:lnTo>
                    <a:lnTo>
                      <a:pt x="40" y="6"/>
                    </a:lnTo>
                    <a:lnTo>
                      <a:pt x="34" y="2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4"/>
                    </a:lnTo>
                    <a:lnTo>
                      <a:pt x="12" y="6"/>
                    </a:lnTo>
                    <a:lnTo>
                      <a:pt x="10" y="10"/>
                    </a:lnTo>
                    <a:lnTo>
                      <a:pt x="6" y="12"/>
                    </a:lnTo>
                    <a:lnTo>
                      <a:pt x="4" y="16"/>
                    </a:lnTo>
                    <a:lnTo>
                      <a:pt x="4" y="20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2" y="58"/>
                    </a:lnTo>
                    <a:lnTo>
                      <a:pt x="2" y="62"/>
                    </a:lnTo>
                    <a:lnTo>
                      <a:pt x="6" y="62"/>
                    </a:lnTo>
                    <a:lnTo>
                      <a:pt x="10" y="62"/>
                    </a:lnTo>
                    <a:lnTo>
                      <a:pt x="12" y="66"/>
                    </a:lnTo>
                    <a:lnTo>
                      <a:pt x="14" y="70"/>
                    </a:lnTo>
                    <a:lnTo>
                      <a:pt x="18" y="74"/>
                    </a:lnTo>
                    <a:lnTo>
                      <a:pt x="22" y="76"/>
                    </a:lnTo>
                    <a:lnTo>
                      <a:pt x="26" y="78"/>
                    </a:lnTo>
                    <a:lnTo>
                      <a:pt x="30" y="82"/>
                    </a:lnTo>
                    <a:lnTo>
                      <a:pt x="34" y="84"/>
                    </a:lnTo>
                    <a:lnTo>
                      <a:pt x="38" y="86"/>
                    </a:lnTo>
                    <a:lnTo>
                      <a:pt x="46" y="86"/>
                    </a:lnTo>
                    <a:lnTo>
                      <a:pt x="50" y="86"/>
                    </a:lnTo>
                    <a:lnTo>
                      <a:pt x="54" y="86"/>
                    </a:lnTo>
                    <a:lnTo>
                      <a:pt x="58" y="84"/>
                    </a:lnTo>
                    <a:lnTo>
                      <a:pt x="62" y="84"/>
                    </a:lnTo>
                    <a:lnTo>
                      <a:pt x="68" y="80"/>
                    </a:lnTo>
                    <a:lnTo>
                      <a:pt x="72" y="80"/>
                    </a:lnTo>
                    <a:lnTo>
                      <a:pt x="76" y="82"/>
                    </a:lnTo>
                    <a:lnTo>
                      <a:pt x="78" y="8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0" name="Freeform 8"/>
              <p:cNvSpPr>
                <a:spLocks/>
              </p:cNvSpPr>
              <p:nvPr/>
            </p:nvSpPr>
            <p:spPr bwMode="ltGray">
              <a:xfrm>
                <a:off x="240" y="630"/>
                <a:ext cx="65" cy="75"/>
              </a:xfrm>
              <a:custGeom>
                <a:avLst/>
                <a:gdLst>
                  <a:gd name="T0" fmla="*/ 18 w 65"/>
                  <a:gd name="T1" fmla="*/ 0 h 75"/>
                  <a:gd name="T2" fmla="*/ 22 w 65"/>
                  <a:gd name="T3" fmla="*/ 0 h 75"/>
                  <a:gd name="T4" fmla="*/ 26 w 65"/>
                  <a:gd name="T5" fmla="*/ 2 h 75"/>
                  <a:gd name="T6" fmla="*/ 30 w 65"/>
                  <a:gd name="T7" fmla="*/ 2 h 75"/>
                  <a:gd name="T8" fmla="*/ 34 w 65"/>
                  <a:gd name="T9" fmla="*/ 4 h 75"/>
                  <a:gd name="T10" fmla="*/ 36 w 65"/>
                  <a:gd name="T11" fmla="*/ 8 h 75"/>
                  <a:gd name="T12" fmla="*/ 38 w 65"/>
                  <a:gd name="T13" fmla="*/ 12 h 75"/>
                  <a:gd name="T14" fmla="*/ 42 w 65"/>
                  <a:gd name="T15" fmla="*/ 14 h 75"/>
                  <a:gd name="T16" fmla="*/ 46 w 65"/>
                  <a:gd name="T17" fmla="*/ 18 h 75"/>
                  <a:gd name="T18" fmla="*/ 48 w 65"/>
                  <a:gd name="T19" fmla="*/ 22 h 75"/>
                  <a:gd name="T20" fmla="*/ 52 w 65"/>
                  <a:gd name="T21" fmla="*/ 24 h 75"/>
                  <a:gd name="T22" fmla="*/ 54 w 65"/>
                  <a:gd name="T23" fmla="*/ 28 h 75"/>
                  <a:gd name="T24" fmla="*/ 56 w 65"/>
                  <a:gd name="T25" fmla="*/ 32 h 75"/>
                  <a:gd name="T26" fmla="*/ 60 w 65"/>
                  <a:gd name="T27" fmla="*/ 34 h 75"/>
                  <a:gd name="T28" fmla="*/ 62 w 65"/>
                  <a:gd name="T29" fmla="*/ 38 h 75"/>
                  <a:gd name="T30" fmla="*/ 64 w 65"/>
                  <a:gd name="T31" fmla="*/ 42 h 75"/>
                  <a:gd name="T32" fmla="*/ 64 w 65"/>
                  <a:gd name="T33" fmla="*/ 46 h 75"/>
                  <a:gd name="T34" fmla="*/ 64 w 65"/>
                  <a:gd name="T35" fmla="*/ 50 h 75"/>
                  <a:gd name="T36" fmla="*/ 58 w 65"/>
                  <a:gd name="T37" fmla="*/ 50 h 75"/>
                  <a:gd name="T38" fmla="*/ 54 w 65"/>
                  <a:gd name="T39" fmla="*/ 52 h 75"/>
                  <a:gd name="T40" fmla="*/ 50 w 65"/>
                  <a:gd name="T41" fmla="*/ 54 h 75"/>
                  <a:gd name="T42" fmla="*/ 50 w 65"/>
                  <a:gd name="T43" fmla="*/ 58 h 75"/>
                  <a:gd name="T44" fmla="*/ 46 w 65"/>
                  <a:gd name="T45" fmla="*/ 62 h 75"/>
                  <a:gd name="T46" fmla="*/ 44 w 65"/>
                  <a:gd name="T47" fmla="*/ 66 h 75"/>
                  <a:gd name="T48" fmla="*/ 42 w 65"/>
                  <a:gd name="T49" fmla="*/ 70 h 75"/>
                  <a:gd name="T50" fmla="*/ 38 w 65"/>
                  <a:gd name="T51" fmla="*/ 72 h 75"/>
                  <a:gd name="T52" fmla="*/ 34 w 65"/>
                  <a:gd name="T53" fmla="*/ 74 h 75"/>
                  <a:gd name="T54" fmla="*/ 30 w 65"/>
                  <a:gd name="T55" fmla="*/ 74 h 75"/>
                  <a:gd name="T56" fmla="*/ 26 w 65"/>
                  <a:gd name="T57" fmla="*/ 74 h 75"/>
                  <a:gd name="T58" fmla="*/ 22 w 65"/>
                  <a:gd name="T59" fmla="*/ 74 h 75"/>
                  <a:gd name="T60" fmla="*/ 18 w 65"/>
                  <a:gd name="T61" fmla="*/ 74 h 75"/>
                  <a:gd name="T62" fmla="*/ 14 w 65"/>
                  <a:gd name="T63" fmla="*/ 72 h 75"/>
                  <a:gd name="T64" fmla="*/ 10 w 65"/>
                  <a:gd name="T65" fmla="*/ 68 h 75"/>
                  <a:gd name="T66" fmla="*/ 6 w 65"/>
                  <a:gd name="T67" fmla="*/ 66 h 75"/>
                  <a:gd name="T68" fmla="*/ 2 w 65"/>
                  <a:gd name="T69" fmla="*/ 64 h 75"/>
                  <a:gd name="T70" fmla="*/ 0 w 65"/>
                  <a:gd name="T71" fmla="*/ 60 h 75"/>
                  <a:gd name="T72" fmla="*/ 0 w 65"/>
                  <a:gd name="T73" fmla="*/ 54 h 75"/>
                  <a:gd name="T74" fmla="*/ 0 w 65"/>
                  <a:gd name="T75" fmla="*/ 50 h 75"/>
                  <a:gd name="T76" fmla="*/ 0 w 65"/>
                  <a:gd name="T77" fmla="*/ 46 h 75"/>
                  <a:gd name="T78" fmla="*/ 0 w 65"/>
                  <a:gd name="T79" fmla="*/ 42 h 75"/>
                  <a:gd name="T80" fmla="*/ 0 w 65"/>
                  <a:gd name="T81" fmla="*/ 36 h 75"/>
                  <a:gd name="T82" fmla="*/ 0 w 65"/>
                  <a:gd name="T83" fmla="*/ 32 h 75"/>
                  <a:gd name="T84" fmla="*/ 0 w 65"/>
                  <a:gd name="T85" fmla="*/ 28 h 75"/>
                  <a:gd name="T86" fmla="*/ 0 w 65"/>
                  <a:gd name="T87" fmla="*/ 24 h 75"/>
                  <a:gd name="T88" fmla="*/ 4 w 65"/>
                  <a:gd name="T89" fmla="*/ 22 h 75"/>
                  <a:gd name="T90" fmla="*/ 10 w 65"/>
                  <a:gd name="T91" fmla="*/ 20 h 75"/>
                  <a:gd name="T92" fmla="*/ 12 w 65"/>
                  <a:gd name="T93" fmla="*/ 16 h 75"/>
                  <a:gd name="T94" fmla="*/ 14 w 65"/>
                  <a:gd name="T95" fmla="*/ 12 h 75"/>
                  <a:gd name="T96" fmla="*/ 16 w 65"/>
                  <a:gd name="T97" fmla="*/ 8 h 75"/>
                  <a:gd name="T98" fmla="*/ 18 w 65"/>
                  <a:gd name="T99" fmla="*/ 4 h 75"/>
                  <a:gd name="T100" fmla="*/ 20 w 65"/>
                  <a:gd name="T101" fmla="*/ 0 h 75"/>
                  <a:gd name="T102" fmla="*/ 18 w 65"/>
                  <a:gd name="T103" fmla="*/ 0 h 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5" h="75">
                    <a:moveTo>
                      <a:pt x="18" y="0"/>
                    </a:moveTo>
                    <a:lnTo>
                      <a:pt x="22" y="0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4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42" y="14"/>
                    </a:lnTo>
                    <a:lnTo>
                      <a:pt x="46" y="18"/>
                    </a:lnTo>
                    <a:lnTo>
                      <a:pt x="48" y="22"/>
                    </a:lnTo>
                    <a:lnTo>
                      <a:pt x="52" y="24"/>
                    </a:lnTo>
                    <a:lnTo>
                      <a:pt x="54" y="28"/>
                    </a:lnTo>
                    <a:lnTo>
                      <a:pt x="56" y="32"/>
                    </a:lnTo>
                    <a:lnTo>
                      <a:pt x="60" y="34"/>
                    </a:lnTo>
                    <a:lnTo>
                      <a:pt x="62" y="38"/>
                    </a:lnTo>
                    <a:lnTo>
                      <a:pt x="64" y="42"/>
                    </a:lnTo>
                    <a:lnTo>
                      <a:pt x="64" y="46"/>
                    </a:lnTo>
                    <a:lnTo>
                      <a:pt x="64" y="50"/>
                    </a:lnTo>
                    <a:lnTo>
                      <a:pt x="58" y="50"/>
                    </a:lnTo>
                    <a:lnTo>
                      <a:pt x="54" y="52"/>
                    </a:lnTo>
                    <a:lnTo>
                      <a:pt x="50" y="54"/>
                    </a:lnTo>
                    <a:lnTo>
                      <a:pt x="50" y="58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2" y="70"/>
                    </a:lnTo>
                    <a:lnTo>
                      <a:pt x="38" y="72"/>
                    </a:lnTo>
                    <a:lnTo>
                      <a:pt x="34" y="74"/>
                    </a:lnTo>
                    <a:lnTo>
                      <a:pt x="30" y="74"/>
                    </a:lnTo>
                    <a:lnTo>
                      <a:pt x="26" y="74"/>
                    </a:lnTo>
                    <a:lnTo>
                      <a:pt x="22" y="74"/>
                    </a:lnTo>
                    <a:lnTo>
                      <a:pt x="18" y="74"/>
                    </a:lnTo>
                    <a:lnTo>
                      <a:pt x="14" y="72"/>
                    </a:lnTo>
                    <a:lnTo>
                      <a:pt x="10" y="68"/>
                    </a:lnTo>
                    <a:lnTo>
                      <a:pt x="6" y="66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4" y="22"/>
                    </a:lnTo>
                    <a:lnTo>
                      <a:pt x="10" y="20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6" y="8"/>
                    </a:lnTo>
                    <a:lnTo>
                      <a:pt x="18" y="4"/>
                    </a:lnTo>
                    <a:lnTo>
                      <a:pt x="20" y="0"/>
                    </a:lnTo>
                    <a:lnTo>
                      <a:pt x="18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1" name="Freeform 9"/>
              <p:cNvSpPr>
                <a:spLocks/>
              </p:cNvSpPr>
              <p:nvPr/>
            </p:nvSpPr>
            <p:spPr bwMode="ltGray">
              <a:xfrm>
                <a:off x="338" y="494"/>
                <a:ext cx="135" cy="157"/>
              </a:xfrm>
              <a:custGeom>
                <a:avLst/>
                <a:gdLst>
                  <a:gd name="T0" fmla="*/ 62 w 135"/>
                  <a:gd name="T1" fmla="*/ 0 h 157"/>
                  <a:gd name="T2" fmla="*/ 70 w 135"/>
                  <a:gd name="T3" fmla="*/ 6 h 157"/>
                  <a:gd name="T4" fmla="*/ 78 w 135"/>
                  <a:gd name="T5" fmla="*/ 12 h 157"/>
                  <a:gd name="T6" fmla="*/ 88 w 135"/>
                  <a:gd name="T7" fmla="*/ 22 h 157"/>
                  <a:gd name="T8" fmla="*/ 100 w 135"/>
                  <a:gd name="T9" fmla="*/ 34 h 157"/>
                  <a:gd name="T10" fmla="*/ 108 w 135"/>
                  <a:gd name="T11" fmla="*/ 44 h 157"/>
                  <a:gd name="T12" fmla="*/ 112 w 135"/>
                  <a:gd name="T13" fmla="*/ 52 h 157"/>
                  <a:gd name="T14" fmla="*/ 122 w 135"/>
                  <a:gd name="T15" fmla="*/ 60 h 157"/>
                  <a:gd name="T16" fmla="*/ 128 w 135"/>
                  <a:gd name="T17" fmla="*/ 68 h 157"/>
                  <a:gd name="T18" fmla="*/ 132 w 135"/>
                  <a:gd name="T19" fmla="*/ 76 h 157"/>
                  <a:gd name="T20" fmla="*/ 134 w 135"/>
                  <a:gd name="T21" fmla="*/ 84 h 157"/>
                  <a:gd name="T22" fmla="*/ 134 w 135"/>
                  <a:gd name="T23" fmla="*/ 96 h 157"/>
                  <a:gd name="T24" fmla="*/ 134 w 135"/>
                  <a:gd name="T25" fmla="*/ 104 h 157"/>
                  <a:gd name="T26" fmla="*/ 134 w 135"/>
                  <a:gd name="T27" fmla="*/ 112 h 157"/>
                  <a:gd name="T28" fmla="*/ 130 w 135"/>
                  <a:gd name="T29" fmla="*/ 122 h 157"/>
                  <a:gd name="T30" fmla="*/ 124 w 135"/>
                  <a:gd name="T31" fmla="*/ 128 h 157"/>
                  <a:gd name="T32" fmla="*/ 120 w 135"/>
                  <a:gd name="T33" fmla="*/ 136 h 157"/>
                  <a:gd name="T34" fmla="*/ 110 w 135"/>
                  <a:gd name="T35" fmla="*/ 146 h 157"/>
                  <a:gd name="T36" fmla="*/ 102 w 135"/>
                  <a:gd name="T37" fmla="*/ 152 h 157"/>
                  <a:gd name="T38" fmla="*/ 94 w 135"/>
                  <a:gd name="T39" fmla="*/ 154 h 157"/>
                  <a:gd name="T40" fmla="*/ 86 w 135"/>
                  <a:gd name="T41" fmla="*/ 156 h 157"/>
                  <a:gd name="T42" fmla="*/ 78 w 135"/>
                  <a:gd name="T43" fmla="*/ 156 h 157"/>
                  <a:gd name="T44" fmla="*/ 64 w 135"/>
                  <a:gd name="T45" fmla="*/ 156 h 157"/>
                  <a:gd name="T46" fmla="*/ 52 w 135"/>
                  <a:gd name="T47" fmla="*/ 156 h 157"/>
                  <a:gd name="T48" fmla="*/ 44 w 135"/>
                  <a:gd name="T49" fmla="*/ 150 h 157"/>
                  <a:gd name="T50" fmla="*/ 36 w 135"/>
                  <a:gd name="T51" fmla="*/ 142 h 157"/>
                  <a:gd name="T52" fmla="*/ 26 w 135"/>
                  <a:gd name="T53" fmla="*/ 134 h 157"/>
                  <a:gd name="T54" fmla="*/ 20 w 135"/>
                  <a:gd name="T55" fmla="*/ 126 h 157"/>
                  <a:gd name="T56" fmla="*/ 14 w 135"/>
                  <a:gd name="T57" fmla="*/ 120 h 157"/>
                  <a:gd name="T58" fmla="*/ 10 w 135"/>
                  <a:gd name="T59" fmla="*/ 112 h 157"/>
                  <a:gd name="T60" fmla="*/ 4 w 135"/>
                  <a:gd name="T61" fmla="*/ 106 h 157"/>
                  <a:gd name="T62" fmla="*/ 2 w 135"/>
                  <a:gd name="T63" fmla="*/ 98 h 157"/>
                  <a:gd name="T64" fmla="*/ 2 w 135"/>
                  <a:gd name="T65" fmla="*/ 90 h 157"/>
                  <a:gd name="T66" fmla="*/ 2 w 135"/>
                  <a:gd name="T67" fmla="*/ 82 h 157"/>
                  <a:gd name="T68" fmla="*/ 0 w 135"/>
                  <a:gd name="T69" fmla="*/ 72 h 157"/>
                  <a:gd name="T70" fmla="*/ 2 w 135"/>
                  <a:gd name="T71" fmla="*/ 62 h 157"/>
                  <a:gd name="T72" fmla="*/ 6 w 135"/>
                  <a:gd name="T73" fmla="*/ 54 h 157"/>
                  <a:gd name="T74" fmla="*/ 16 w 135"/>
                  <a:gd name="T75" fmla="*/ 48 h 157"/>
                  <a:gd name="T76" fmla="*/ 22 w 135"/>
                  <a:gd name="T77" fmla="*/ 40 h 157"/>
                  <a:gd name="T78" fmla="*/ 26 w 135"/>
                  <a:gd name="T79" fmla="*/ 30 h 157"/>
                  <a:gd name="T80" fmla="*/ 30 w 135"/>
                  <a:gd name="T81" fmla="*/ 22 h 157"/>
                  <a:gd name="T82" fmla="*/ 38 w 135"/>
                  <a:gd name="T83" fmla="*/ 16 h 157"/>
                  <a:gd name="T84" fmla="*/ 46 w 135"/>
                  <a:gd name="T85" fmla="*/ 10 h 157"/>
                  <a:gd name="T86" fmla="*/ 54 w 135"/>
                  <a:gd name="T87" fmla="*/ 6 h 157"/>
                  <a:gd name="T88" fmla="*/ 60 w 135"/>
                  <a:gd name="T89" fmla="*/ 0 h 15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5" h="157">
                    <a:moveTo>
                      <a:pt x="58" y="0"/>
                    </a:moveTo>
                    <a:lnTo>
                      <a:pt x="62" y="0"/>
                    </a:lnTo>
                    <a:lnTo>
                      <a:pt x="66" y="2"/>
                    </a:lnTo>
                    <a:lnTo>
                      <a:pt x="70" y="6"/>
                    </a:lnTo>
                    <a:lnTo>
                      <a:pt x="74" y="8"/>
                    </a:lnTo>
                    <a:lnTo>
                      <a:pt x="78" y="12"/>
                    </a:lnTo>
                    <a:lnTo>
                      <a:pt x="82" y="14"/>
                    </a:lnTo>
                    <a:lnTo>
                      <a:pt x="88" y="22"/>
                    </a:lnTo>
                    <a:lnTo>
                      <a:pt x="90" y="26"/>
                    </a:lnTo>
                    <a:lnTo>
                      <a:pt x="100" y="34"/>
                    </a:lnTo>
                    <a:lnTo>
                      <a:pt x="104" y="36"/>
                    </a:lnTo>
                    <a:lnTo>
                      <a:pt x="108" y="44"/>
                    </a:lnTo>
                    <a:lnTo>
                      <a:pt x="110" y="48"/>
                    </a:lnTo>
                    <a:lnTo>
                      <a:pt x="112" y="52"/>
                    </a:lnTo>
                    <a:lnTo>
                      <a:pt x="118" y="56"/>
                    </a:lnTo>
                    <a:lnTo>
                      <a:pt x="122" y="60"/>
                    </a:lnTo>
                    <a:lnTo>
                      <a:pt x="126" y="64"/>
                    </a:lnTo>
                    <a:lnTo>
                      <a:pt x="128" y="68"/>
                    </a:lnTo>
                    <a:lnTo>
                      <a:pt x="130" y="72"/>
                    </a:lnTo>
                    <a:lnTo>
                      <a:pt x="132" y="76"/>
                    </a:lnTo>
                    <a:lnTo>
                      <a:pt x="134" y="80"/>
                    </a:lnTo>
                    <a:lnTo>
                      <a:pt x="134" y="84"/>
                    </a:lnTo>
                    <a:lnTo>
                      <a:pt x="134" y="88"/>
                    </a:lnTo>
                    <a:lnTo>
                      <a:pt x="134" y="96"/>
                    </a:lnTo>
                    <a:lnTo>
                      <a:pt x="134" y="100"/>
                    </a:lnTo>
                    <a:lnTo>
                      <a:pt x="134" y="104"/>
                    </a:lnTo>
                    <a:lnTo>
                      <a:pt x="134" y="108"/>
                    </a:lnTo>
                    <a:lnTo>
                      <a:pt x="134" y="112"/>
                    </a:lnTo>
                    <a:lnTo>
                      <a:pt x="132" y="116"/>
                    </a:lnTo>
                    <a:lnTo>
                      <a:pt x="130" y="122"/>
                    </a:lnTo>
                    <a:lnTo>
                      <a:pt x="128" y="126"/>
                    </a:lnTo>
                    <a:lnTo>
                      <a:pt x="124" y="128"/>
                    </a:lnTo>
                    <a:lnTo>
                      <a:pt x="122" y="132"/>
                    </a:lnTo>
                    <a:lnTo>
                      <a:pt x="120" y="136"/>
                    </a:lnTo>
                    <a:lnTo>
                      <a:pt x="116" y="140"/>
                    </a:lnTo>
                    <a:lnTo>
                      <a:pt x="110" y="146"/>
                    </a:lnTo>
                    <a:lnTo>
                      <a:pt x="106" y="150"/>
                    </a:lnTo>
                    <a:lnTo>
                      <a:pt x="102" y="152"/>
                    </a:lnTo>
                    <a:lnTo>
                      <a:pt x="98" y="154"/>
                    </a:lnTo>
                    <a:lnTo>
                      <a:pt x="94" y="154"/>
                    </a:lnTo>
                    <a:lnTo>
                      <a:pt x="90" y="156"/>
                    </a:lnTo>
                    <a:lnTo>
                      <a:pt x="86" y="156"/>
                    </a:lnTo>
                    <a:lnTo>
                      <a:pt x="82" y="156"/>
                    </a:lnTo>
                    <a:lnTo>
                      <a:pt x="78" y="156"/>
                    </a:lnTo>
                    <a:lnTo>
                      <a:pt x="74" y="156"/>
                    </a:lnTo>
                    <a:lnTo>
                      <a:pt x="64" y="156"/>
                    </a:lnTo>
                    <a:lnTo>
                      <a:pt x="60" y="156"/>
                    </a:lnTo>
                    <a:lnTo>
                      <a:pt x="52" y="156"/>
                    </a:lnTo>
                    <a:lnTo>
                      <a:pt x="48" y="152"/>
                    </a:lnTo>
                    <a:lnTo>
                      <a:pt x="44" y="150"/>
                    </a:lnTo>
                    <a:lnTo>
                      <a:pt x="40" y="146"/>
                    </a:lnTo>
                    <a:lnTo>
                      <a:pt x="36" y="142"/>
                    </a:lnTo>
                    <a:lnTo>
                      <a:pt x="32" y="140"/>
                    </a:lnTo>
                    <a:lnTo>
                      <a:pt x="26" y="134"/>
                    </a:lnTo>
                    <a:lnTo>
                      <a:pt x="22" y="130"/>
                    </a:lnTo>
                    <a:lnTo>
                      <a:pt x="20" y="126"/>
                    </a:lnTo>
                    <a:lnTo>
                      <a:pt x="16" y="124"/>
                    </a:lnTo>
                    <a:lnTo>
                      <a:pt x="14" y="120"/>
                    </a:lnTo>
                    <a:lnTo>
                      <a:pt x="12" y="116"/>
                    </a:lnTo>
                    <a:lnTo>
                      <a:pt x="10" y="112"/>
                    </a:lnTo>
                    <a:lnTo>
                      <a:pt x="8" y="108"/>
                    </a:lnTo>
                    <a:lnTo>
                      <a:pt x="4" y="106"/>
                    </a:lnTo>
                    <a:lnTo>
                      <a:pt x="4" y="102"/>
                    </a:lnTo>
                    <a:lnTo>
                      <a:pt x="2" y="98"/>
                    </a:lnTo>
                    <a:lnTo>
                      <a:pt x="2" y="94"/>
                    </a:lnTo>
                    <a:lnTo>
                      <a:pt x="2" y="90"/>
                    </a:lnTo>
                    <a:lnTo>
                      <a:pt x="2" y="86"/>
                    </a:lnTo>
                    <a:lnTo>
                      <a:pt x="2" y="82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2" y="62"/>
                    </a:lnTo>
                    <a:lnTo>
                      <a:pt x="4" y="58"/>
                    </a:lnTo>
                    <a:lnTo>
                      <a:pt x="6" y="54"/>
                    </a:lnTo>
                    <a:lnTo>
                      <a:pt x="12" y="52"/>
                    </a:lnTo>
                    <a:lnTo>
                      <a:pt x="16" y="48"/>
                    </a:lnTo>
                    <a:lnTo>
                      <a:pt x="20" y="44"/>
                    </a:lnTo>
                    <a:lnTo>
                      <a:pt x="22" y="40"/>
                    </a:lnTo>
                    <a:lnTo>
                      <a:pt x="24" y="34"/>
                    </a:lnTo>
                    <a:lnTo>
                      <a:pt x="26" y="30"/>
                    </a:lnTo>
                    <a:lnTo>
                      <a:pt x="28" y="26"/>
                    </a:lnTo>
                    <a:lnTo>
                      <a:pt x="30" y="22"/>
                    </a:lnTo>
                    <a:lnTo>
                      <a:pt x="34" y="22"/>
                    </a:lnTo>
                    <a:lnTo>
                      <a:pt x="38" y="16"/>
                    </a:lnTo>
                    <a:lnTo>
                      <a:pt x="40" y="12"/>
                    </a:lnTo>
                    <a:lnTo>
                      <a:pt x="46" y="10"/>
                    </a:lnTo>
                    <a:lnTo>
                      <a:pt x="50" y="8"/>
                    </a:lnTo>
                    <a:lnTo>
                      <a:pt x="54" y="6"/>
                    </a:lnTo>
                    <a:lnTo>
                      <a:pt x="56" y="2"/>
                    </a:lnTo>
                    <a:lnTo>
                      <a:pt x="60" y="0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2" name="Freeform 10"/>
              <p:cNvSpPr>
                <a:spLocks/>
              </p:cNvSpPr>
              <p:nvPr/>
            </p:nvSpPr>
            <p:spPr bwMode="ltGray">
              <a:xfrm>
                <a:off x="382" y="340"/>
                <a:ext cx="29" cy="21"/>
              </a:xfrm>
              <a:custGeom>
                <a:avLst/>
                <a:gdLst>
                  <a:gd name="T0" fmla="*/ 8 w 29"/>
                  <a:gd name="T1" fmla="*/ 0 h 21"/>
                  <a:gd name="T2" fmla="*/ 12 w 29"/>
                  <a:gd name="T3" fmla="*/ 0 h 21"/>
                  <a:gd name="T4" fmla="*/ 18 w 29"/>
                  <a:gd name="T5" fmla="*/ 0 h 21"/>
                  <a:gd name="T6" fmla="*/ 22 w 29"/>
                  <a:gd name="T7" fmla="*/ 2 h 21"/>
                  <a:gd name="T8" fmla="*/ 24 w 29"/>
                  <a:gd name="T9" fmla="*/ 6 h 21"/>
                  <a:gd name="T10" fmla="*/ 26 w 29"/>
                  <a:gd name="T11" fmla="*/ 10 h 21"/>
                  <a:gd name="T12" fmla="*/ 28 w 29"/>
                  <a:gd name="T13" fmla="*/ 14 h 21"/>
                  <a:gd name="T14" fmla="*/ 24 w 29"/>
                  <a:gd name="T15" fmla="*/ 16 h 21"/>
                  <a:gd name="T16" fmla="*/ 20 w 29"/>
                  <a:gd name="T17" fmla="*/ 18 h 21"/>
                  <a:gd name="T18" fmla="*/ 16 w 29"/>
                  <a:gd name="T19" fmla="*/ 20 h 21"/>
                  <a:gd name="T20" fmla="*/ 10 w 29"/>
                  <a:gd name="T21" fmla="*/ 20 h 21"/>
                  <a:gd name="T22" fmla="*/ 6 w 29"/>
                  <a:gd name="T23" fmla="*/ 18 h 21"/>
                  <a:gd name="T24" fmla="*/ 4 w 29"/>
                  <a:gd name="T25" fmla="*/ 14 h 21"/>
                  <a:gd name="T26" fmla="*/ 0 w 29"/>
                  <a:gd name="T27" fmla="*/ 10 h 21"/>
                  <a:gd name="T28" fmla="*/ 0 w 29"/>
                  <a:gd name="T29" fmla="*/ 6 h 21"/>
                  <a:gd name="T30" fmla="*/ 4 w 29"/>
                  <a:gd name="T31" fmla="*/ 4 h 21"/>
                  <a:gd name="T32" fmla="*/ 6 w 29"/>
                  <a:gd name="T33" fmla="*/ 0 h 21"/>
                  <a:gd name="T34" fmla="*/ 8 w 29"/>
                  <a:gd name="T35" fmla="*/ 0 h 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9" h="21">
                    <a:moveTo>
                      <a:pt x="8" y="0"/>
                    </a:moveTo>
                    <a:lnTo>
                      <a:pt x="12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4" y="6"/>
                    </a:lnTo>
                    <a:lnTo>
                      <a:pt x="26" y="10"/>
                    </a:lnTo>
                    <a:lnTo>
                      <a:pt x="28" y="14"/>
                    </a:lnTo>
                    <a:lnTo>
                      <a:pt x="24" y="16"/>
                    </a:lnTo>
                    <a:lnTo>
                      <a:pt x="20" y="18"/>
                    </a:lnTo>
                    <a:lnTo>
                      <a:pt x="16" y="20"/>
                    </a:lnTo>
                    <a:lnTo>
                      <a:pt x="10" y="20"/>
                    </a:lnTo>
                    <a:lnTo>
                      <a:pt x="6" y="18"/>
                    </a:lnTo>
                    <a:lnTo>
                      <a:pt x="4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3" name="Freeform 11"/>
              <p:cNvSpPr>
                <a:spLocks/>
              </p:cNvSpPr>
              <p:nvPr/>
            </p:nvSpPr>
            <p:spPr bwMode="ltGray">
              <a:xfrm>
                <a:off x="644" y="246"/>
                <a:ext cx="117" cy="75"/>
              </a:xfrm>
              <a:custGeom>
                <a:avLst/>
                <a:gdLst>
                  <a:gd name="T0" fmla="*/ 4 w 117"/>
                  <a:gd name="T1" fmla="*/ 16 h 75"/>
                  <a:gd name="T2" fmla="*/ 6 w 117"/>
                  <a:gd name="T3" fmla="*/ 8 h 75"/>
                  <a:gd name="T4" fmla="*/ 12 w 117"/>
                  <a:gd name="T5" fmla="*/ 0 h 75"/>
                  <a:gd name="T6" fmla="*/ 20 w 117"/>
                  <a:gd name="T7" fmla="*/ 0 h 75"/>
                  <a:gd name="T8" fmla="*/ 28 w 117"/>
                  <a:gd name="T9" fmla="*/ 0 h 75"/>
                  <a:gd name="T10" fmla="*/ 38 w 117"/>
                  <a:gd name="T11" fmla="*/ 0 h 75"/>
                  <a:gd name="T12" fmla="*/ 46 w 117"/>
                  <a:gd name="T13" fmla="*/ 0 h 75"/>
                  <a:gd name="T14" fmla="*/ 54 w 117"/>
                  <a:gd name="T15" fmla="*/ 0 h 75"/>
                  <a:gd name="T16" fmla="*/ 58 w 117"/>
                  <a:gd name="T17" fmla="*/ 8 h 75"/>
                  <a:gd name="T18" fmla="*/ 64 w 117"/>
                  <a:gd name="T19" fmla="*/ 16 h 75"/>
                  <a:gd name="T20" fmla="*/ 72 w 117"/>
                  <a:gd name="T21" fmla="*/ 24 h 75"/>
                  <a:gd name="T22" fmla="*/ 78 w 117"/>
                  <a:gd name="T23" fmla="*/ 30 h 75"/>
                  <a:gd name="T24" fmla="*/ 86 w 117"/>
                  <a:gd name="T25" fmla="*/ 32 h 75"/>
                  <a:gd name="T26" fmla="*/ 94 w 117"/>
                  <a:gd name="T27" fmla="*/ 32 h 75"/>
                  <a:gd name="T28" fmla="*/ 102 w 117"/>
                  <a:gd name="T29" fmla="*/ 36 h 75"/>
                  <a:gd name="T30" fmla="*/ 104 w 117"/>
                  <a:gd name="T31" fmla="*/ 44 h 75"/>
                  <a:gd name="T32" fmla="*/ 110 w 117"/>
                  <a:gd name="T33" fmla="*/ 50 h 75"/>
                  <a:gd name="T34" fmla="*/ 112 w 117"/>
                  <a:gd name="T35" fmla="*/ 58 h 75"/>
                  <a:gd name="T36" fmla="*/ 112 w 117"/>
                  <a:gd name="T37" fmla="*/ 62 h 75"/>
                  <a:gd name="T38" fmla="*/ 104 w 117"/>
                  <a:gd name="T39" fmla="*/ 70 h 75"/>
                  <a:gd name="T40" fmla="*/ 96 w 117"/>
                  <a:gd name="T41" fmla="*/ 72 h 75"/>
                  <a:gd name="T42" fmla="*/ 88 w 117"/>
                  <a:gd name="T43" fmla="*/ 74 h 75"/>
                  <a:gd name="T44" fmla="*/ 78 w 117"/>
                  <a:gd name="T45" fmla="*/ 74 h 75"/>
                  <a:gd name="T46" fmla="*/ 70 w 117"/>
                  <a:gd name="T47" fmla="*/ 74 h 75"/>
                  <a:gd name="T48" fmla="*/ 58 w 117"/>
                  <a:gd name="T49" fmla="*/ 72 h 75"/>
                  <a:gd name="T50" fmla="*/ 50 w 117"/>
                  <a:gd name="T51" fmla="*/ 66 h 75"/>
                  <a:gd name="T52" fmla="*/ 42 w 117"/>
                  <a:gd name="T53" fmla="*/ 64 h 75"/>
                  <a:gd name="T54" fmla="*/ 34 w 117"/>
                  <a:gd name="T55" fmla="*/ 64 h 75"/>
                  <a:gd name="T56" fmla="*/ 24 w 117"/>
                  <a:gd name="T57" fmla="*/ 60 h 75"/>
                  <a:gd name="T58" fmla="*/ 16 w 117"/>
                  <a:gd name="T59" fmla="*/ 60 h 75"/>
                  <a:gd name="T60" fmla="*/ 8 w 117"/>
                  <a:gd name="T61" fmla="*/ 54 h 75"/>
                  <a:gd name="T62" fmla="*/ 4 w 117"/>
                  <a:gd name="T63" fmla="*/ 46 h 75"/>
                  <a:gd name="T64" fmla="*/ 0 w 117"/>
                  <a:gd name="T65" fmla="*/ 38 h 75"/>
                  <a:gd name="T66" fmla="*/ 0 w 117"/>
                  <a:gd name="T67" fmla="*/ 30 h 75"/>
                  <a:gd name="T68" fmla="*/ 0 w 117"/>
                  <a:gd name="T69" fmla="*/ 22 h 75"/>
                  <a:gd name="T70" fmla="*/ 4 w 117"/>
                  <a:gd name="T71" fmla="*/ 16 h 7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7" h="75">
                    <a:moveTo>
                      <a:pt x="2" y="20"/>
                    </a:moveTo>
                    <a:lnTo>
                      <a:pt x="4" y="16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4"/>
                    </a:lnTo>
                    <a:lnTo>
                      <a:pt x="58" y="8"/>
                    </a:lnTo>
                    <a:lnTo>
                      <a:pt x="62" y="12"/>
                    </a:lnTo>
                    <a:lnTo>
                      <a:pt x="64" y="16"/>
                    </a:lnTo>
                    <a:lnTo>
                      <a:pt x="68" y="20"/>
                    </a:lnTo>
                    <a:lnTo>
                      <a:pt x="72" y="24"/>
                    </a:lnTo>
                    <a:lnTo>
                      <a:pt x="76" y="26"/>
                    </a:lnTo>
                    <a:lnTo>
                      <a:pt x="78" y="30"/>
                    </a:lnTo>
                    <a:lnTo>
                      <a:pt x="82" y="30"/>
                    </a:lnTo>
                    <a:lnTo>
                      <a:pt x="86" y="32"/>
                    </a:lnTo>
                    <a:lnTo>
                      <a:pt x="90" y="32"/>
                    </a:lnTo>
                    <a:lnTo>
                      <a:pt x="94" y="32"/>
                    </a:lnTo>
                    <a:lnTo>
                      <a:pt x="98" y="32"/>
                    </a:lnTo>
                    <a:lnTo>
                      <a:pt x="102" y="36"/>
                    </a:lnTo>
                    <a:lnTo>
                      <a:pt x="104" y="40"/>
                    </a:lnTo>
                    <a:lnTo>
                      <a:pt x="104" y="44"/>
                    </a:lnTo>
                    <a:lnTo>
                      <a:pt x="108" y="46"/>
                    </a:lnTo>
                    <a:lnTo>
                      <a:pt x="110" y="50"/>
                    </a:lnTo>
                    <a:lnTo>
                      <a:pt x="112" y="54"/>
                    </a:lnTo>
                    <a:lnTo>
                      <a:pt x="112" y="58"/>
                    </a:lnTo>
                    <a:lnTo>
                      <a:pt x="116" y="62"/>
                    </a:lnTo>
                    <a:lnTo>
                      <a:pt x="112" y="62"/>
                    </a:lnTo>
                    <a:lnTo>
                      <a:pt x="106" y="66"/>
                    </a:lnTo>
                    <a:lnTo>
                      <a:pt x="104" y="70"/>
                    </a:lnTo>
                    <a:lnTo>
                      <a:pt x="100" y="72"/>
                    </a:lnTo>
                    <a:lnTo>
                      <a:pt x="96" y="72"/>
                    </a:lnTo>
                    <a:lnTo>
                      <a:pt x="92" y="74"/>
                    </a:lnTo>
                    <a:lnTo>
                      <a:pt x="88" y="74"/>
                    </a:lnTo>
                    <a:lnTo>
                      <a:pt x="84" y="74"/>
                    </a:lnTo>
                    <a:lnTo>
                      <a:pt x="78" y="74"/>
                    </a:lnTo>
                    <a:lnTo>
                      <a:pt x="74" y="74"/>
                    </a:lnTo>
                    <a:lnTo>
                      <a:pt x="70" y="74"/>
                    </a:lnTo>
                    <a:lnTo>
                      <a:pt x="64" y="74"/>
                    </a:lnTo>
                    <a:lnTo>
                      <a:pt x="58" y="72"/>
                    </a:lnTo>
                    <a:lnTo>
                      <a:pt x="54" y="70"/>
                    </a:lnTo>
                    <a:lnTo>
                      <a:pt x="50" y="66"/>
                    </a:lnTo>
                    <a:lnTo>
                      <a:pt x="46" y="66"/>
                    </a:lnTo>
                    <a:lnTo>
                      <a:pt x="42" y="64"/>
                    </a:lnTo>
                    <a:lnTo>
                      <a:pt x="38" y="64"/>
                    </a:lnTo>
                    <a:lnTo>
                      <a:pt x="34" y="64"/>
                    </a:lnTo>
                    <a:lnTo>
                      <a:pt x="30" y="62"/>
                    </a:lnTo>
                    <a:lnTo>
                      <a:pt x="24" y="60"/>
                    </a:lnTo>
                    <a:lnTo>
                      <a:pt x="20" y="60"/>
                    </a:lnTo>
                    <a:lnTo>
                      <a:pt x="16" y="60"/>
                    </a:lnTo>
                    <a:lnTo>
                      <a:pt x="12" y="58"/>
                    </a:lnTo>
                    <a:lnTo>
                      <a:pt x="8" y="54"/>
                    </a:lnTo>
                    <a:lnTo>
                      <a:pt x="4" y="50"/>
                    </a:lnTo>
                    <a:lnTo>
                      <a:pt x="4" y="46"/>
                    </a:lnTo>
                    <a:lnTo>
                      <a:pt x="0" y="42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2" y="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4" name="Freeform 12"/>
              <p:cNvSpPr>
                <a:spLocks/>
              </p:cNvSpPr>
              <p:nvPr/>
            </p:nvSpPr>
            <p:spPr bwMode="ltGray">
              <a:xfrm>
                <a:off x="952" y="128"/>
                <a:ext cx="93" cy="121"/>
              </a:xfrm>
              <a:custGeom>
                <a:avLst/>
                <a:gdLst>
                  <a:gd name="T0" fmla="*/ 58 w 93"/>
                  <a:gd name="T1" fmla="*/ 116 h 121"/>
                  <a:gd name="T2" fmla="*/ 62 w 93"/>
                  <a:gd name="T3" fmla="*/ 108 h 121"/>
                  <a:gd name="T4" fmla="*/ 66 w 93"/>
                  <a:gd name="T5" fmla="*/ 100 h 121"/>
                  <a:gd name="T6" fmla="*/ 72 w 93"/>
                  <a:gd name="T7" fmla="*/ 90 h 121"/>
                  <a:gd name="T8" fmla="*/ 80 w 93"/>
                  <a:gd name="T9" fmla="*/ 80 h 121"/>
                  <a:gd name="T10" fmla="*/ 84 w 93"/>
                  <a:gd name="T11" fmla="*/ 72 h 121"/>
                  <a:gd name="T12" fmla="*/ 86 w 93"/>
                  <a:gd name="T13" fmla="*/ 64 h 121"/>
                  <a:gd name="T14" fmla="*/ 88 w 93"/>
                  <a:gd name="T15" fmla="*/ 56 h 121"/>
                  <a:gd name="T16" fmla="*/ 90 w 93"/>
                  <a:gd name="T17" fmla="*/ 48 h 121"/>
                  <a:gd name="T18" fmla="*/ 92 w 93"/>
                  <a:gd name="T19" fmla="*/ 30 h 121"/>
                  <a:gd name="T20" fmla="*/ 88 w 93"/>
                  <a:gd name="T21" fmla="*/ 22 h 121"/>
                  <a:gd name="T22" fmla="*/ 82 w 93"/>
                  <a:gd name="T23" fmla="*/ 12 h 121"/>
                  <a:gd name="T24" fmla="*/ 74 w 93"/>
                  <a:gd name="T25" fmla="*/ 8 h 121"/>
                  <a:gd name="T26" fmla="*/ 66 w 93"/>
                  <a:gd name="T27" fmla="*/ 2 h 121"/>
                  <a:gd name="T28" fmla="*/ 56 w 93"/>
                  <a:gd name="T29" fmla="*/ 0 h 121"/>
                  <a:gd name="T30" fmla="*/ 44 w 93"/>
                  <a:gd name="T31" fmla="*/ 0 h 121"/>
                  <a:gd name="T32" fmla="*/ 36 w 93"/>
                  <a:gd name="T33" fmla="*/ 6 h 121"/>
                  <a:gd name="T34" fmla="*/ 28 w 93"/>
                  <a:gd name="T35" fmla="*/ 10 h 121"/>
                  <a:gd name="T36" fmla="*/ 20 w 93"/>
                  <a:gd name="T37" fmla="*/ 12 h 121"/>
                  <a:gd name="T38" fmla="*/ 12 w 93"/>
                  <a:gd name="T39" fmla="*/ 16 h 121"/>
                  <a:gd name="T40" fmla="*/ 6 w 93"/>
                  <a:gd name="T41" fmla="*/ 22 h 121"/>
                  <a:gd name="T42" fmla="*/ 0 w 93"/>
                  <a:gd name="T43" fmla="*/ 28 h 121"/>
                  <a:gd name="T44" fmla="*/ 0 w 93"/>
                  <a:gd name="T45" fmla="*/ 36 h 121"/>
                  <a:gd name="T46" fmla="*/ 0 w 93"/>
                  <a:gd name="T47" fmla="*/ 44 h 121"/>
                  <a:gd name="T48" fmla="*/ 2 w 93"/>
                  <a:gd name="T49" fmla="*/ 52 h 121"/>
                  <a:gd name="T50" fmla="*/ 4 w 93"/>
                  <a:gd name="T51" fmla="*/ 60 h 121"/>
                  <a:gd name="T52" fmla="*/ 8 w 93"/>
                  <a:gd name="T53" fmla="*/ 68 h 121"/>
                  <a:gd name="T54" fmla="*/ 18 w 93"/>
                  <a:gd name="T55" fmla="*/ 76 h 121"/>
                  <a:gd name="T56" fmla="*/ 24 w 93"/>
                  <a:gd name="T57" fmla="*/ 82 h 121"/>
                  <a:gd name="T58" fmla="*/ 28 w 93"/>
                  <a:gd name="T59" fmla="*/ 88 h 121"/>
                  <a:gd name="T60" fmla="*/ 30 w 93"/>
                  <a:gd name="T61" fmla="*/ 98 h 121"/>
                  <a:gd name="T62" fmla="*/ 36 w 93"/>
                  <a:gd name="T63" fmla="*/ 108 h 121"/>
                  <a:gd name="T64" fmla="*/ 42 w 93"/>
                  <a:gd name="T65" fmla="*/ 114 h 121"/>
                  <a:gd name="T66" fmla="*/ 48 w 93"/>
                  <a:gd name="T67" fmla="*/ 120 h 121"/>
                  <a:gd name="T68" fmla="*/ 56 w 93"/>
                  <a:gd name="T69" fmla="*/ 120 h 12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3" h="121">
                    <a:moveTo>
                      <a:pt x="56" y="120"/>
                    </a:moveTo>
                    <a:lnTo>
                      <a:pt x="58" y="116"/>
                    </a:lnTo>
                    <a:lnTo>
                      <a:pt x="60" y="112"/>
                    </a:lnTo>
                    <a:lnTo>
                      <a:pt x="62" y="108"/>
                    </a:lnTo>
                    <a:lnTo>
                      <a:pt x="64" y="104"/>
                    </a:lnTo>
                    <a:lnTo>
                      <a:pt x="66" y="100"/>
                    </a:lnTo>
                    <a:lnTo>
                      <a:pt x="68" y="96"/>
                    </a:lnTo>
                    <a:lnTo>
                      <a:pt x="72" y="90"/>
                    </a:lnTo>
                    <a:lnTo>
                      <a:pt x="74" y="86"/>
                    </a:lnTo>
                    <a:lnTo>
                      <a:pt x="80" y="80"/>
                    </a:lnTo>
                    <a:lnTo>
                      <a:pt x="82" y="76"/>
                    </a:lnTo>
                    <a:lnTo>
                      <a:pt x="84" y="72"/>
                    </a:lnTo>
                    <a:lnTo>
                      <a:pt x="84" y="68"/>
                    </a:lnTo>
                    <a:lnTo>
                      <a:pt x="86" y="64"/>
                    </a:lnTo>
                    <a:lnTo>
                      <a:pt x="86" y="60"/>
                    </a:lnTo>
                    <a:lnTo>
                      <a:pt x="88" y="56"/>
                    </a:lnTo>
                    <a:lnTo>
                      <a:pt x="90" y="52"/>
                    </a:lnTo>
                    <a:lnTo>
                      <a:pt x="90" y="48"/>
                    </a:lnTo>
                    <a:lnTo>
                      <a:pt x="90" y="44"/>
                    </a:lnTo>
                    <a:lnTo>
                      <a:pt x="92" y="30"/>
                    </a:lnTo>
                    <a:lnTo>
                      <a:pt x="90" y="26"/>
                    </a:lnTo>
                    <a:lnTo>
                      <a:pt x="88" y="22"/>
                    </a:lnTo>
                    <a:lnTo>
                      <a:pt x="86" y="18"/>
                    </a:lnTo>
                    <a:lnTo>
                      <a:pt x="82" y="12"/>
                    </a:lnTo>
                    <a:lnTo>
                      <a:pt x="78" y="10"/>
                    </a:lnTo>
                    <a:lnTo>
                      <a:pt x="74" y="8"/>
                    </a:lnTo>
                    <a:lnTo>
                      <a:pt x="70" y="4"/>
                    </a:lnTo>
                    <a:lnTo>
                      <a:pt x="66" y="2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0" y="2"/>
                    </a:lnTo>
                    <a:lnTo>
                      <a:pt x="36" y="6"/>
                    </a:lnTo>
                    <a:lnTo>
                      <a:pt x="32" y="8"/>
                    </a:lnTo>
                    <a:lnTo>
                      <a:pt x="28" y="10"/>
                    </a:lnTo>
                    <a:lnTo>
                      <a:pt x="24" y="12"/>
                    </a:lnTo>
                    <a:lnTo>
                      <a:pt x="20" y="12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8" y="18"/>
                    </a:lnTo>
                    <a:lnTo>
                      <a:pt x="6" y="22"/>
                    </a:lnTo>
                    <a:lnTo>
                      <a:pt x="2" y="24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2" y="52"/>
                    </a:lnTo>
                    <a:lnTo>
                      <a:pt x="2" y="56"/>
                    </a:lnTo>
                    <a:lnTo>
                      <a:pt x="4" y="60"/>
                    </a:lnTo>
                    <a:lnTo>
                      <a:pt x="6" y="64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8" y="76"/>
                    </a:lnTo>
                    <a:lnTo>
                      <a:pt x="20" y="80"/>
                    </a:lnTo>
                    <a:lnTo>
                      <a:pt x="24" y="82"/>
                    </a:lnTo>
                    <a:lnTo>
                      <a:pt x="28" y="84"/>
                    </a:lnTo>
                    <a:lnTo>
                      <a:pt x="28" y="88"/>
                    </a:lnTo>
                    <a:lnTo>
                      <a:pt x="30" y="94"/>
                    </a:lnTo>
                    <a:lnTo>
                      <a:pt x="30" y="98"/>
                    </a:lnTo>
                    <a:lnTo>
                      <a:pt x="34" y="104"/>
                    </a:lnTo>
                    <a:lnTo>
                      <a:pt x="36" y="108"/>
                    </a:lnTo>
                    <a:lnTo>
                      <a:pt x="40" y="110"/>
                    </a:lnTo>
                    <a:lnTo>
                      <a:pt x="42" y="114"/>
                    </a:lnTo>
                    <a:lnTo>
                      <a:pt x="44" y="118"/>
                    </a:lnTo>
                    <a:lnTo>
                      <a:pt x="48" y="120"/>
                    </a:lnTo>
                    <a:lnTo>
                      <a:pt x="52" y="120"/>
                    </a:lnTo>
                    <a:lnTo>
                      <a:pt x="56" y="1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5" name="Freeform 13"/>
              <p:cNvSpPr>
                <a:spLocks/>
              </p:cNvSpPr>
              <p:nvPr/>
            </p:nvSpPr>
            <p:spPr bwMode="ltGray">
              <a:xfrm>
                <a:off x="1140" y="302"/>
                <a:ext cx="31" cy="35"/>
              </a:xfrm>
              <a:custGeom>
                <a:avLst/>
                <a:gdLst>
                  <a:gd name="T0" fmla="*/ 6 w 31"/>
                  <a:gd name="T1" fmla="*/ 0 h 35"/>
                  <a:gd name="T2" fmla="*/ 10 w 31"/>
                  <a:gd name="T3" fmla="*/ 2 h 35"/>
                  <a:gd name="T4" fmla="*/ 14 w 31"/>
                  <a:gd name="T5" fmla="*/ 2 h 35"/>
                  <a:gd name="T6" fmla="*/ 18 w 31"/>
                  <a:gd name="T7" fmla="*/ 2 h 35"/>
                  <a:gd name="T8" fmla="*/ 24 w 31"/>
                  <a:gd name="T9" fmla="*/ 6 h 35"/>
                  <a:gd name="T10" fmla="*/ 26 w 31"/>
                  <a:gd name="T11" fmla="*/ 10 h 35"/>
                  <a:gd name="T12" fmla="*/ 28 w 31"/>
                  <a:gd name="T13" fmla="*/ 14 h 35"/>
                  <a:gd name="T14" fmla="*/ 30 w 31"/>
                  <a:gd name="T15" fmla="*/ 18 h 35"/>
                  <a:gd name="T16" fmla="*/ 30 w 31"/>
                  <a:gd name="T17" fmla="*/ 22 h 35"/>
                  <a:gd name="T18" fmla="*/ 30 w 31"/>
                  <a:gd name="T19" fmla="*/ 26 h 35"/>
                  <a:gd name="T20" fmla="*/ 28 w 31"/>
                  <a:gd name="T21" fmla="*/ 30 h 35"/>
                  <a:gd name="T22" fmla="*/ 24 w 31"/>
                  <a:gd name="T23" fmla="*/ 32 h 35"/>
                  <a:gd name="T24" fmla="*/ 18 w 31"/>
                  <a:gd name="T25" fmla="*/ 34 h 35"/>
                  <a:gd name="T26" fmla="*/ 14 w 31"/>
                  <a:gd name="T27" fmla="*/ 32 h 35"/>
                  <a:gd name="T28" fmla="*/ 10 w 31"/>
                  <a:gd name="T29" fmla="*/ 30 h 35"/>
                  <a:gd name="T30" fmla="*/ 8 w 31"/>
                  <a:gd name="T31" fmla="*/ 26 h 35"/>
                  <a:gd name="T32" fmla="*/ 4 w 31"/>
                  <a:gd name="T33" fmla="*/ 24 h 35"/>
                  <a:gd name="T34" fmla="*/ 0 w 31"/>
                  <a:gd name="T35" fmla="*/ 22 h 35"/>
                  <a:gd name="T36" fmla="*/ 0 w 31"/>
                  <a:gd name="T37" fmla="*/ 18 h 35"/>
                  <a:gd name="T38" fmla="*/ 0 w 31"/>
                  <a:gd name="T39" fmla="*/ 14 h 35"/>
                  <a:gd name="T40" fmla="*/ 0 w 31"/>
                  <a:gd name="T41" fmla="*/ 10 h 35"/>
                  <a:gd name="T42" fmla="*/ 0 w 31"/>
                  <a:gd name="T43" fmla="*/ 6 h 35"/>
                  <a:gd name="T44" fmla="*/ 4 w 31"/>
                  <a:gd name="T45" fmla="*/ 2 h 35"/>
                  <a:gd name="T46" fmla="*/ 6 w 31"/>
                  <a:gd name="T47" fmla="*/ 0 h 3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1" h="35">
                    <a:moveTo>
                      <a:pt x="6" y="0"/>
                    </a:moveTo>
                    <a:lnTo>
                      <a:pt x="10" y="2"/>
                    </a:lnTo>
                    <a:lnTo>
                      <a:pt x="14" y="2"/>
                    </a:lnTo>
                    <a:lnTo>
                      <a:pt x="18" y="2"/>
                    </a:lnTo>
                    <a:lnTo>
                      <a:pt x="24" y="6"/>
                    </a:lnTo>
                    <a:lnTo>
                      <a:pt x="26" y="10"/>
                    </a:lnTo>
                    <a:lnTo>
                      <a:pt x="28" y="14"/>
                    </a:lnTo>
                    <a:lnTo>
                      <a:pt x="30" y="18"/>
                    </a:lnTo>
                    <a:lnTo>
                      <a:pt x="30" y="22"/>
                    </a:lnTo>
                    <a:lnTo>
                      <a:pt x="30" y="26"/>
                    </a:lnTo>
                    <a:lnTo>
                      <a:pt x="28" y="30"/>
                    </a:lnTo>
                    <a:lnTo>
                      <a:pt x="24" y="32"/>
                    </a:lnTo>
                    <a:lnTo>
                      <a:pt x="18" y="34"/>
                    </a:lnTo>
                    <a:lnTo>
                      <a:pt x="14" y="32"/>
                    </a:lnTo>
                    <a:lnTo>
                      <a:pt x="10" y="30"/>
                    </a:lnTo>
                    <a:lnTo>
                      <a:pt x="8" y="26"/>
                    </a:lnTo>
                    <a:lnTo>
                      <a:pt x="4" y="24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4" y="2"/>
                    </a:lnTo>
                    <a:lnTo>
                      <a:pt x="6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6" name="Freeform 14"/>
              <p:cNvSpPr>
                <a:spLocks/>
              </p:cNvSpPr>
              <p:nvPr/>
            </p:nvSpPr>
            <p:spPr bwMode="ltGray">
              <a:xfrm>
                <a:off x="1124" y="0"/>
                <a:ext cx="219" cy="235"/>
              </a:xfrm>
              <a:custGeom>
                <a:avLst/>
                <a:gdLst>
                  <a:gd name="T0" fmla="*/ 86 w 219"/>
                  <a:gd name="T1" fmla="*/ 234 h 235"/>
                  <a:gd name="T2" fmla="*/ 98 w 219"/>
                  <a:gd name="T3" fmla="*/ 234 h 235"/>
                  <a:gd name="T4" fmla="*/ 112 w 219"/>
                  <a:gd name="T5" fmla="*/ 230 h 235"/>
                  <a:gd name="T6" fmla="*/ 126 w 219"/>
                  <a:gd name="T7" fmla="*/ 218 h 235"/>
                  <a:gd name="T8" fmla="*/ 138 w 219"/>
                  <a:gd name="T9" fmla="*/ 204 h 235"/>
                  <a:gd name="T10" fmla="*/ 146 w 219"/>
                  <a:gd name="T11" fmla="*/ 190 h 235"/>
                  <a:gd name="T12" fmla="*/ 146 w 219"/>
                  <a:gd name="T13" fmla="*/ 182 h 235"/>
                  <a:gd name="T14" fmla="*/ 150 w 219"/>
                  <a:gd name="T15" fmla="*/ 168 h 235"/>
                  <a:gd name="T16" fmla="*/ 160 w 219"/>
                  <a:gd name="T17" fmla="*/ 158 h 235"/>
                  <a:gd name="T18" fmla="*/ 176 w 219"/>
                  <a:gd name="T19" fmla="*/ 142 h 235"/>
                  <a:gd name="T20" fmla="*/ 186 w 219"/>
                  <a:gd name="T21" fmla="*/ 126 h 235"/>
                  <a:gd name="T22" fmla="*/ 196 w 219"/>
                  <a:gd name="T23" fmla="*/ 118 h 235"/>
                  <a:gd name="T24" fmla="*/ 210 w 219"/>
                  <a:gd name="T25" fmla="*/ 108 h 235"/>
                  <a:gd name="T26" fmla="*/ 218 w 219"/>
                  <a:gd name="T27" fmla="*/ 94 h 235"/>
                  <a:gd name="T28" fmla="*/ 218 w 219"/>
                  <a:gd name="T29" fmla="*/ 72 h 235"/>
                  <a:gd name="T30" fmla="*/ 216 w 219"/>
                  <a:gd name="T31" fmla="*/ 60 h 235"/>
                  <a:gd name="T32" fmla="*/ 200 w 219"/>
                  <a:gd name="T33" fmla="*/ 48 h 235"/>
                  <a:gd name="T34" fmla="*/ 188 w 219"/>
                  <a:gd name="T35" fmla="*/ 44 h 235"/>
                  <a:gd name="T36" fmla="*/ 172 w 219"/>
                  <a:gd name="T37" fmla="*/ 32 h 235"/>
                  <a:gd name="T38" fmla="*/ 162 w 219"/>
                  <a:gd name="T39" fmla="*/ 22 h 235"/>
                  <a:gd name="T40" fmla="*/ 144 w 219"/>
                  <a:gd name="T41" fmla="*/ 12 h 235"/>
                  <a:gd name="T42" fmla="*/ 132 w 219"/>
                  <a:gd name="T43" fmla="*/ 8 h 235"/>
                  <a:gd name="T44" fmla="*/ 114 w 219"/>
                  <a:gd name="T45" fmla="*/ 2 h 235"/>
                  <a:gd name="T46" fmla="*/ 98 w 219"/>
                  <a:gd name="T47" fmla="*/ 0 h 235"/>
                  <a:gd name="T48" fmla="*/ 80 w 219"/>
                  <a:gd name="T49" fmla="*/ 0 h 235"/>
                  <a:gd name="T50" fmla="*/ 68 w 219"/>
                  <a:gd name="T51" fmla="*/ 0 h 235"/>
                  <a:gd name="T52" fmla="*/ 52 w 219"/>
                  <a:gd name="T53" fmla="*/ 6 h 235"/>
                  <a:gd name="T54" fmla="*/ 40 w 219"/>
                  <a:gd name="T55" fmla="*/ 16 h 235"/>
                  <a:gd name="T56" fmla="*/ 26 w 219"/>
                  <a:gd name="T57" fmla="*/ 28 h 235"/>
                  <a:gd name="T58" fmla="*/ 16 w 219"/>
                  <a:gd name="T59" fmla="*/ 38 h 235"/>
                  <a:gd name="T60" fmla="*/ 6 w 219"/>
                  <a:gd name="T61" fmla="*/ 48 h 235"/>
                  <a:gd name="T62" fmla="*/ 2 w 219"/>
                  <a:gd name="T63" fmla="*/ 60 h 235"/>
                  <a:gd name="T64" fmla="*/ 0 w 219"/>
                  <a:gd name="T65" fmla="*/ 72 h 235"/>
                  <a:gd name="T66" fmla="*/ 0 w 219"/>
                  <a:gd name="T67" fmla="*/ 86 h 235"/>
                  <a:gd name="T68" fmla="*/ 0 w 219"/>
                  <a:gd name="T69" fmla="*/ 102 h 235"/>
                  <a:gd name="T70" fmla="*/ 4 w 219"/>
                  <a:gd name="T71" fmla="*/ 116 h 235"/>
                  <a:gd name="T72" fmla="*/ 10 w 219"/>
                  <a:gd name="T73" fmla="*/ 126 h 235"/>
                  <a:gd name="T74" fmla="*/ 22 w 219"/>
                  <a:gd name="T75" fmla="*/ 142 h 235"/>
                  <a:gd name="T76" fmla="*/ 26 w 219"/>
                  <a:gd name="T77" fmla="*/ 154 h 235"/>
                  <a:gd name="T78" fmla="*/ 34 w 219"/>
                  <a:gd name="T79" fmla="*/ 166 h 235"/>
                  <a:gd name="T80" fmla="*/ 38 w 219"/>
                  <a:gd name="T81" fmla="*/ 180 h 235"/>
                  <a:gd name="T82" fmla="*/ 38 w 219"/>
                  <a:gd name="T83" fmla="*/ 194 h 235"/>
                  <a:gd name="T84" fmla="*/ 42 w 219"/>
                  <a:gd name="T85" fmla="*/ 208 h 235"/>
                  <a:gd name="T86" fmla="*/ 52 w 219"/>
                  <a:gd name="T87" fmla="*/ 216 h 235"/>
                  <a:gd name="T88" fmla="*/ 64 w 219"/>
                  <a:gd name="T89" fmla="*/ 222 h 235"/>
                  <a:gd name="T90" fmla="*/ 76 w 219"/>
                  <a:gd name="T91" fmla="*/ 230 h 23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19" h="235">
                    <a:moveTo>
                      <a:pt x="74" y="230"/>
                    </a:moveTo>
                    <a:lnTo>
                      <a:pt x="82" y="232"/>
                    </a:lnTo>
                    <a:lnTo>
                      <a:pt x="86" y="234"/>
                    </a:lnTo>
                    <a:lnTo>
                      <a:pt x="90" y="234"/>
                    </a:lnTo>
                    <a:lnTo>
                      <a:pt x="94" y="234"/>
                    </a:lnTo>
                    <a:lnTo>
                      <a:pt x="98" y="234"/>
                    </a:lnTo>
                    <a:lnTo>
                      <a:pt x="104" y="234"/>
                    </a:lnTo>
                    <a:lnTo>
                      <a:pt x="108" y="232"/>
                    </a:lnTo>
                    <a:lnTo>
                      <a:pt x="112" y="230"/>
                    </a:lnTo>
                    <a:lnTo>
                      <a:pt x="120" y="228"/>
                    </a:lnTo>
                    <a:lnTo>
                      <a:pt x="122" y="224"/>
                    </a:lnTo>
                    <a:lnTo>
                      <a:pt x="126" y="218"/>
                    </a:lnTo>
                    <a:lnTo>
                      <a:pt x="130" y="214"/>
                    </a:lnTo>
                    <a:lnTo>
                      <a:pt x="136" y="208"/>
                    </a:lnTo>
                    <a:lnTo>
                      <a:pt x="138" y="204"/>
                    </a:lnTo>
                    <a:lnTo>
                      <a:pt x="142" y="198"/>
                    </a:lnTo>
                    <a:lnTo>
                      <a:pt x="144" y="194"/>
                    </a:lnTo>
                    <a:lnTo>
                      <a:pt x="146" y="190"/>
                    </a:lnTo>
                    <a:lnTo>
                      <a:pt x="148" y="186"/>
                    </a:lnTo>
                    <a:lnTo>
                      <a:pt x="150" y="182"/>
                    </a:lnTo>
                    <a:lnTo>
                      <a:pt x="146" y="182"/>
                    </a:lnTo>
                    <a:lnTo>
                      <a:pt x="146" y="176"/>
                    </a:lnTo>
                    <a:lnTo>
                      <a:pt x="148" y="172"/>
                    </a:lnTo>
                    <a:lnTo>
                      <a:pt x="150" y="168"/>
                    </a:lnTo>
                    <a:lnTo>
                      <a:pt x="154" y="164"/>
                    </a:lnTo>
                    <a:lnTo>
                      <a:pt x="156" y="160"/>
                    </a:lnTo>
                    <a:lnTo>
                      <a:pt x="160" y="158"/>
                    </a:lnTo>
                    <a:lnTo>
                      <a:pt x="164" y="156"/>
                    </a:lnTo>
                    <a:lnTo>
                      <a:pt x="172" y="146"/>
                    </a:lnTo>
                    <a:lnTo>
                      <a:pt x="176" y="142"/>
                    </a:lnTo>
                    <a:lnTo>
                      <a:pt x="178" y="138"/>
                    </a:lnTo>
                    <a:lnTo>
                      <a:pt x="180" y="134"/>
                    </a:lnTo>
                    <a:lnTo>
                      <a:pt x="186" y="126"/>
                    </a:lnTo>
                    <a:lnTo>
                      <a:pt x="190" y="124"/>
                    </a:lnTo>
                    <a:lnTo>
                      <a:pt x="194" y="122"/>
                    </a:lnTo>
                    <a:lnTo>
                      <a:pt x="196" y="118"/>
                    </a:lnTo>
                    <a:lnTo>
                      <a:pt x="200" y="116"/>
                    </a:lnTo>
                    <a:lnTo>
                      <a:pt x="206" y="110"/>
                    </a:lnTo>
                    <a:lnTo>
                      <a:pt x="210" y="108"/>
                    </a:lnTo>
                    <a:lnTo>
                      <a:pt x="212" y="104"/>
                    </a:lnTo>
                    <a:lnTo>
                      <a:pt x="216" y="100"/>
                    </a:lnTo>
                    <a:lnTo>
                      <a:pt x="218" y="94"/>
                    </a:lnTo>
                    <a:lnTo>
                      <a:pt x="218" y="90"/>
                    </a:lnTo>
                    <a:lnTo>
                      <a:pt x="218" y="80"/>
                    </a:lnTo>
                    <a:lnTo>
                      <a:pt x="218" y="72"/>
                    </a:lnTo>
                    <a:lnTo>
                      <a:pt x="218" y="68"/>
                    </a:lnTo>
                    <a:lnTo>
                      <a:pt x="218" y="64"/>
                    </a:lnTo>
                    <a:lnTo>
                      <a:pt x="216" y="60"/>
                    </a:lnTo>
                    <a:lnTo>
                      <a:pt x="212" y="56"/>
                    </a:lnTo>
                    <a:lnTo>
                      <a:pt x="208" y="54"/>
                    </a:lnTo>
                    <a:lnTo>
                      <a:pt x="200" y="48"/>
                    </a:lnTo>
                    <a:lnTo>
                      <a:pt x="196" y="46"/>
                    </a:lnTo>
                    <a:lnTo>
                      <a:pt x="192" y="46"/>
                    </a:lnTo>
                    <a:lnTo>
                      <a:pt x="188" y="44"/>
                    </a:lnTo>
                    <a:lnTo>
                      <a:pt x="178" y="38"/>
                    </a:lnTo>
                    <a:lnTo>
                      <a:pt x="174" y="36"/>
                    </a:lnTo>
                    <a:lnTo>
                      <a:pt x="172" y="32"/>
                    </a:lnTo>
                    <a:lnTo>
                      <a:pt x="168" y="28"/>
                    </a:lnTo>
                    <a:lnTo>
                      <a:pt x="164" y="26"/>
                    </a:lnTo>
                    <a:lnTo>
                      <a:pt x="162" y="22"/>
                    </a:lnTo>
                    <a:lnTo>
                      <a:pt x="158" y="20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0" y="10"/>
                    </a:lnTo>
                    <a:lnTo>
                      <a:pt x="136" y="8"/>
                    </a:lnTo>
                    <a:lnTo>
                      <a:pt x="132" y="8"/>
                    </a:lnTo>
                    <a:lnTo>
                      <a:pt x="122" y="4"/>
                    </a:lnTo>
                    <a:lnTo>
                      <a:pt x="118" y="4"/>
                    </a:lnTo>
                    <a:lnTo>
                      <a:pt x="114" y="2"/>
                    </a:lnTo>
                    <a:lnTo>
                      <a:pt x="110" y="2"/>
                    </a:lnTo>
                    <a:lnTo>
                      <a:pt x="106" y="2"/>
                    </a:lnTo>
                    <a:lnTo>
                      <a:pt x="98" y="0"/>
                    </a:lnTo>
                    <a:lnTo>
                      <a:pt x="94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4" y="2"/>
                    </a:lnTo>
                    <a:lnTo>
                      <a:pt x="56" y="4"/>
                    </a:lnTo>
                    <a:lnTo>
                      <a:pt x="52" y="6"/>
                    </a:lnTo>
                    <a:lnTo>
                      <a:pt x="46" y="10"/>
                    </a:lnTo>
                    <a:lnTo>
                      <a:pt x="42" y="12"/>
                    </a:lnTo>
                    <a:lnTo>
                      <a:pt x="40" y="16"/>
                    </a:lnTo>
                    <a:lnTo>
                      <a:pt x="32" y="22"/>
                    </a:lnTo>
                    <a:lnTo>
                      <a:pt x="28" y="24"/>
                    </a:lnTo>
                    <a:lnTo>
                      <a:pt x="26" y="28"/>
                    </a:lnTo>
                    <a:lnTo>
                      <a:pt x="20" y="30"/>
                    </a:lnTo>
                    <a:lnTo>
                      <a:pt x="18" y="34"/>
                    </a:lnTo>
                    <a:lnTo>
                      <a:pt x="16" y="38"/>
                    </a:lnTo>
                    <a:lnTo>
                      <a:pt x="12" y="42"/>
                    </a:lnTo>
                    <a:lnTo>
                      <a:pt x="10" y="46"/>
                    </a:lnTo>
                    <a:lnTo>
                      <a:pt x="6" y="48"/>
                    </a:lnTo>
                    <a:lnTo>
                      <a:pt x="4" y="52"/>
                    </a:lnTo>
                    <a:lnTo>
                      <a:pt x="4" y="56"/>
                    </a:lnTo>
                    <a:lnTo>
                      <a:pt x="2" y="60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0" y="90"/>
                    </a:lnTo>
                    <a:lnTo>
                      <a:pt x="0" y="94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2" y="110"/>
                    </a:lnTo>
                    <a:lnTo>
                      <a:pt x="4" y="116"/>
                    </a:lnTo>
                    <a:lnTo>
                      <a:pt x="6" y="120"/>
                    </a:lnTo>
                    <a:lnTo>
                      <a:pt x="10" y="122"/>
                    </a:lnTo>
                    <a:lnTo>
                      <a:pt x="10" y="126"/>
                    </a:lnTo>
                    <a:lnTo>
                      <a:pt x="14" y="132"/>
                    </a:lnTo>
                    <a:lnTo>
                      <a:pt x="18" y="136"/>
                    </a:lnTo>
                    <a:lnTo>
                      <a:pt x="22" y="142"/>
                    </a:lnTo>
                    <a:lnTo>
                      <a:pt x="22" y="146"/>
                    </a:lnTo>
                    <a:lnTo>
                      <a:pt x="24" y="150"/>
                    </a:lnTo>
                    <a:lnTo>
                      <a:pt x="26" y="154"/>
                    </a:lnTo>
                    <a:lnTo>
                      <a:pt x="30" y="158"/>
                    </a:lnTo>
                    <a:lnTo>
                      <a:pt x="30" y="162"/>
                    </a:lnTo>
                    <a:lnTo>
                      <a:pt x="34" y="166"/>
                    </a:lnTo>
                    <a:lnTo>
                      <a:pt x="34" y="170"/>
                    </a:lnTo>
                    <a:lnTo>
                      <a:pt x="36" y="174"/>
                    </a:lnTo>
                    <a:lnTo>
                      <a:pt x="38" y="180"/>
                    </a:lnTo>
                    <a:lnTo>
                      <a:pt x="38" y="184"/>
                    </a:lnTo>
                    <a:lnTo>
                      <a:pt x="38" y="190"/>
                    </a:lnTo>
                    <a:lnTo>
                      <a:pt x="38" y="194"/>
                    </a:lnTo>
                    <a:lnTo>
                      <a:pt x="38" y="198"/>
                    </a:lnTo>
                    <a:lnTo>
                      <a:pt x="38" y="202"/>
                    </a:lnTo>
                    <a:lnTo>
                      <a:pt x="42" y="208"/>
                    </a:lnTo>
                    <a:lnTo>
                      <a:pt x="44" y="212"/>
                    </a:lnTo>
                    <a:lnTo>
                      <a:pt x="48" y="214"/>
                    </a:lnTo>
                    <a:lnTo>
                      <a:pt x="52" y="216"/>
                    </a:lnTo>
                    <a:lnTo>
                      <a:pt x="56" y="218"/>
                    </a:lnTo>
                    <a:lnTo>
                      <a:pt x="60" y="220"/>
                    </a:lnTo>
                    <a:lnTo>
                      <a:pt x="64" y="222"/>
                    </a:lnTo>
                    <a:lnTo>
                      <a:pt x="70" y="224"/>
                    </a:lnTo>
                    <a:lnTo>
                      <a:pt x="72" y="228"/>
                    </a:lnTo>
                    <a:lnTo>
                      <a:pt x="76" y="230"/>
                    </a:lnTo>
                    <a:lnTo>
                      <a:pt x="80" y="228"/>
                    </a:lnTo>
                    <a:lnTo>
                      <a:pt x="74" y="23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7" name="Freeform 15"/>
              <p:cNvSpPr>
                <a:spLocks/>
              </p:cNvSpPr>
              <p:nvPr/>
            </p:nvSpPr>
            <p:spPr bwMode="ltGray">
              <a:xfrm>
                <a:off x="1132" y="224"/>
                <a:ext cx="67" cy="71"/>
              </a:xfrm>
              <a:custGeom>
                <a:avLst/>
                <a:gdLst>
                  <a:gd name="T0" fmla="*/ 38 w 67"/>
                  <a:gd name="T1" fmla="*/ 70 h 71"/>
                  <a:gd name="T2" fmla="*/ 44 w 67"/>
                  <a:gd name="T3" fmla="*/ 70 h 71"/>
                  <a:gd name="T4" fmla="*/ 48 w 67"/>
                  <a:gd name="T5" fmla="*/ 68 h 71"/>
                  <a:gd name="T6" fmla="*/ 50 w 67"/>
                  <a:gd name="T7" fmla="*/ 64 h 71"/>
                  <a:gd name="T8" fmla="*/ 54 w 67"/>
                  <a:gd name="T9" fmla="*/ 62 h 71"/>
                  <a:gd name="T10" fmla="*/ 56 w 67"/>
                  <a:gd name="T11" fmla="*/ 58 h 71"/>
                  <a:gd name="T12" fmla="*/ 60 w 67"/>
                  <a:gd name="T13" fmla="*/ 56 h 71"/>
                  <a:gd name="T14" fmla="*/ 62 w 67"/>
                  <a:gd name="T15" fmla="*/ 52 h 71"/>
                  <a:gd name="T16" fmla="*/ 62 w 67"/>
                  <a:gd name="T17" fmla="*/ 48 h 71"/>
                  <a:gd name="T18" fmla="*/ 64 w 67"/>
                  <a:gd name="T19" fmla="*/ 44 h 71"/>
                  <a:gd name="T20" fmla="*/ 64 w 67"/>
                  <a:gd name="T21" fmla="*/ 40 h 71"/>
                  <a:gd name="T22" fmla="*/ 64 w 67"/>
                  <a:gd name="T23" fmla="*/ 36 h 71"/>
                  <a:gd name="T24" fmla="*/ 66 w 67"/>
                  <a:gd name="T25" fmla="*/ 32 h 71"/>
                  <a:gd name="T26" fmla="*/ 66 w 67"/>
                  <a:gd name="T27" fmla="*/ 28 h 71"/>
                  <a:gd name="T28" fmla="*/ 66 w 67"/>
                  <a:gd name="T29" fmla="*/ 24 h 71"/>
                  <a:gd name="T30" fmla="*/ 66 w 67"/>
                  <a:gd name="T31" fmla="*/ 20 h 71"/>
                  <a:gd name="T32" fmla="*/ 60 w 67"/>
                  <a:gd name="T33" fmla="*/ 16 h 71"/>
                  <a:gd name="T34" fmla="*/ 58 w 67"/>
                  <a:gd name="T35" fmla="*/ 12 h 71"/>
                  <a:gd name="T36" fmla="*/ 54 w 67"/>
                  <a:gd name="T37" fmla="*/ 12 h 71"/>
                  <a:gd name="T38" fmla="*/ 50 w 67"/>
                  <a:gd name="T39" fmla="*/ 8 h 71"/>
                  <a:gd name="T40" fmla="*/ 46 w 67"/>
                  <a:gd name="T41" fmla="*/ 6 h 71"/>
                  <a:gd name="T42" fmla="*/ 42 w 67"/>
                  <a:gd name="T43" fmla="*/ 4 h 71"/>
                  <a:gd name="T44" fmla="*/ 36 w 67"/>
                  <a:gd name="T45" fmla="*/ 2 h 71"/>
                  <a:gd name="T46" fmla="*/ 32 w 67"/>
                  <a:gd name="T47" fmla="*/ 0 h 71"/>
                  <a:gd name="T48" fmla="*/ 26 w 67"/>
                  <a:gd name="T49" fmla="*/ 0 h 71"/>
                  <a:gd name="T50" fmla="*/ 22 w 67"/>
                  <a:gd name="T51" fmla="*/ 0 h 71"/>
                  <a:gd name="T52" fmla="*/ 12 w 67"/>
                  <a:gd name="T53" fmla="*/ 0 h 71"/>
                  <a:gd name="T54" fmla="*/ 8 w 67"/>
                  <a:gd name="T55" fmla="*/ 4 h 71"/>
                  <a:gd name="T56" fmla="*/ 4 w 67"/>
                  <a:gd name="T57" fmla="*/ 6 h 71"/>
                  <a:gd name="T58" fmla="*/ 2 w 67"/>
                  <a:gd name="T59" fmla="*/ 10 h 71"/>
                  <a:gd name="T60" fmla="*/ 0 w 67"/>
                  <a:gd name="T61" fmla="*/ 14 h 71"/>
                  <a:gd name="T62" fmla="*/ 0 w 67"/>
                  <a:gd name="T63" fmla="*/ 18 h 71"/>
                  <a:gd name="T64" fmla="*/ 0 w 67"/>
                  <a:gd name="T65" fmla="*/ 22 h 71"/>
                  <a:gd name="T66" fmla="*/ 0 w 67"/>
                  <a:gd name="T67" fmla="*/ 26 h 71"/>
                  <a:gd name="T68" fmla="*/ 0 w 67"/>
                  <a:gd name="T69" fmla="*/ 30 h 71"/>
                  <a:gd name="T70" fmla="*/ 0 w 67"/>
                  <a:gd name="T71" fmla="*/ 34 h 71"/>
                  <a:gd name="T72" fmla="*/ 0 w 67"/>
                  <a:gd name="T73" fmla="*/ 38 h 71"/>
                  <a:gd name="T74" fmla="*/ 4 w 67"/>
                  <a:gd name="T75" fmla="*/ 40 h 71"/>
                  <a:gd name="T76" fmla="*/ 8 w 67"/>
                  <a:gd name="T77" fmla="*/ 42 h 71"/>
                  <a:gd name="T78" fmla="*/ 12 w 67"/>
                  <a:gd name="T79" fmla="*/ 48 h 71"/>
                  <a:gd name="T80" fmla="*/ 14 w 67"/>
                  <a:gd name="T81" fmla="*/ 52 h 71"/>
                  <a:gd name="T82" fmla="*/ 18 w 67"/>
                  <a:gd name="T83" fmla="*/ 54 h 71"/>
                  <a:gd name="T84" fmla="*/ 22 w 67"/>
                  <a:gd name="T85" fmla="*/ 56 h 71"/>
                  <a:gd name="T86" fmla="*/ 28 w 67"/>
                  <a:gd name="T87" fmla="*/ 62 h 71"/>
                  <a:gd name="T88" fmla="*/ 32 w 67"/>
                  <a:gd name="T89" fmla="*/ 64 h 71"/>
                  <a:gd name="T90" fmla="*/ 34 w 67"/>
                  <a:gd name="T91" fmla="*/ 68 h 71"/>
                  <a:gd name="T92" fmla="*/ 38 w 67"/>
                  <a:gd name="T93" fmla="*/ 70 h 71"/>
                  <a:gd name="T94" fmla="*/ 42 w 67"/>
                  <a:gd name="T95" fmla="*/ 70 h 71"/>
                  <a:gd name="T96" fmla="*/ 38 w 67"/>
                  <a:gd name="T97" fmla="*/ 70 h 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" h="71">
                    <a:moveTo>
                      <a:pt x="38" y="70"/>
                    </a:moveTo>
                    <a:lnTo>
                      <a:pt x="44" y="70"/>
                    </a:lnTo>
                    <a:lnTo>
                      <a:pt x="48" y="68"/>
                    </a:lnTo>
                    <a:lnTo>
                      <a:pt x="50" y="64"/>
                    </a:lnTo>
                    <a:lnTo>
                      <a:pt x="54" y="62"/>
                    </a:lnTo>
                    <a:lnTo>
                      <a:pt x="56" y="58"/>
                    </a:lnTo>
                    <a:lnTo>
                      <a:pt x="60" y="56"/>
                    </a:lnTo>
                    <a:lnTo>
                      <a:pt x="62" y="52"/>
                    </a:lnTo>
                    <a:lnTo>
                      <a:pt x="62" y="48"/>
                    </a:lnTo>
                    <a:lnTo>
                      <a:pt x="64" y="44"/>
                    </a:lnTo>
                    <a:lnTo>
                      <a:pt x="64" y="40"/>
                    </a:lnTo>
                    <a:lnTo>
                      <a:pt x="64" y="36"/>
                    </a:lnTo>
                    <a:lnTo>
                      <a:pt x="66" y="32"/>
                    </a:lnTo>
                    <a:lnTo>
                      <a:pt x="66" y="28"/>
                    </a:lnTo>
                    <a:lnTo>
                      <a:pt x="66" y="24"/>
                    </a:lnTo>
                    <a:lnTo>
                      <a:pt x="66" y="20"/>
                    </a:lnTo>
                    <a:lnTo>
                      <a:pt x="60" y="16"/>
                    </a:lnTo>
                    <a:lnTo>
                      <a:pt x="58" y="12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6" y="6"/>
                    </a:lnTo>
                    <a:lnTo>
                      <a:pt x="42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4" y="40"/>
                    </a:lnTo>
                    <a:lnTo>
                      <a:pt x="8" y="42"/>
                    </a:lnTo>
                    <a:lnTo>
                      <a:pt x="12" y="48"/>
                    </a:lnTo>
                    <a:lnTo>
                      <a:pt x="14" y="52"/>
                    </a:lnTo>
                    <a:lnTo>
                      <a:pt x="18" y="54"/>
                    </a:lnTo>
                    <a:lnTo>
                      <a:pt x="22" y="56"/>
                    </a:lnTo>
                    <a:lnTo>
                      <a:pt x="28" y="62"/>
                    </a:lnTo>
                    <a:lnTo>
                      <a:pt x="32" y="64"/>
                    </a:lnTo>
                    <a:lnTo>
                      <a:pt x="34" y="68"/>
                    </a:lnTo>
                    <a:lnTo>
                      <a:pt x="38" y="70"/>
                    </a:lnTo>
                    <a:lnTo>
                      <a:pt x="42" y="70"/>
                    </a:lnTo>
                    <a:lnTo>
                      <a:pt x="38" y="7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8" name="Freeform 16"/>
              <p:cNvSpPr>
                <a:spLocks/>
              </p:cNvSpPr>
              <p:nvPr/>
            </p:nvSpPr>
            <p:spPr bwMode="ltGray">
              <a:xfrm>
                <a:off x="1602" y="398"/>
                <a:ext cx="39" cy="29"/>
              </a:xfrm>
              <a:custGeom>
                <a:avLst/>
                <a:gdLst>
                  <a:gd name="T0" fmla="*/ 2 w 39"/>
                  <a:gd name="T1" fmla="*/ 26 h 29"/>
                  <a:gd name="T2" fmla="*/ 2 w 39"/>
                  <a:gd name="T3" fmla="*/ 22 h 29"/>
                  <a:gd name="T4" fmla="*/ 0 w 39"/>
                  <a:gd name="T5" fmla="*/ 18 h 29"/>
                  <a:gd name="T6" fmla="*/ 0 w 39"/>
                  <a:gd name="T7" fmla="*/ 14 h 29"/>
                  <a:gd name="T8" fmla="*/ 2 w 39"/>
                  <a:gd name="T9" fmla="*/ 10 h 29"/>
                  <a:gd name="T10" fmla="*/ 6 w 39"/>
                  <a:gd name="T11" fmla="*/ 10 h 29"/>
                  <a:gd name="T12" fmla="*/ 8 w 39"/>
                  <a:gd name="T13" fmla="*/ 6 h 29"/>
                  <a:gd name="T14" fmla="*/ 8 w 39"/>
                  <a:gd name="T15" fmla="*/ 2 h 29"/>
                  <a:gd name="T16" fmla="*/ 12 w 39"/>
                  <a:gd name="T17" fmla="*/ 2 h 29"/>
                  <a:gd name="T18" fmla="*/ 16 w 39"/>
                  <a:gd name="T19" fmla="*/ 2 h 29"/>
                  <a:gd name="T20" fmla="*/ 22 w 39"/>
                  <a:gd name="T21" fmla="*/ 2 h 29"/>
                  <a:gd name="T22" fmla="*/ 26 w 39"/>
                  <a:gd name="T23" fmla="*/ 2 h 29"/>
                  <a:gd name="T24" fmla="*/ 30 w 39"/>
                  <a:gd name="T25" fmla="*/ 0 h 29"/>
                  <a:gd name="T26" fmla="*/ 34 w 39"/>
                  <a:gd name="T27" fmla="*/ 0 h 29"/>
                  <a:gd name="T28" fmla="*/ 36 w 39"/>
                  <a:gd name="T29" fmla="*/ 4 h 29"/>
                  <a:gd name="T30" fmla="*/ 38 w 39"/>
                  <a:gd name="T31" fmla="*/ 8 h 29"/>
                  <a:gd name="T32" fmla="*/ 38 w 39"/>
                  <a:gd name="T33" fmla="*/ 12 h 29"/>
                  <a:gd name="T34" fmla="*/ 38 w 39"/>
                  <a:gd name="T35" fmla="*/ 16 h 29"/>
                  <a:gd name="T36" fmla="*/ 34 w 39"/>
                  <a:gd name="T37" fmla="*/ 16 h 29"/>
                  <a:gd name="T38" fmla="*/ 30 w 39"/>
                  <a:gd name="T39" fmla="*/ 16 h 29"/>
                  <a:gd name="T40" fmla="*/ 30 w 39"/>
                  <a:gd name="T41" fmla="*/ 20 h 29"/>
                  <a:gd name="T42" fmla="*/ 30 w 39"/>
                  <a:gd name="T43" fmla="*/ 24 h 29"/>
                  <a:gd name="T44" fmla="*/ 26 w 39"/>
                  <a:gd name="T45" fmla="*/ 26 h 29"/>
                  <a:gd name="T46" fmla="*/ 18 w 39"/>
                  <a:gd name="T47" fmla="*/ 28 h 29"/>
                  <a:gd name="T48" fmla="*/ 14 w 39"/>
                  <a:gd name="T49" fmla="*/ 28 h 29"/>
                  <a:gd name="T50" fmla="*/ 10 w 39"/>
                  <a:gd name="T51" fmla="*/ 28 h 29"/>
                  <a:gd name="T52" fmla="*/ 6 w 39"/>
                  <a:gd name="T53" fmla="*/ 28 h 29"/>
                  <a:gd name="T54" fmla="*/ 2 w 39"/>
                  <a:gd name="T55" fmla="*/ 28 h 29"/>
                  <a:gd name="T56" fmla="*/ 2 w 39"/>
                  <a:gd name="T57" fmla="*/ 26 h 2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9" h="29">
                    <a:moveTo>
                      <a:pt x="2" y="26"/>
                    </a:moveTo>
                    <a:lnTo>
                      <a:pt x="2" y="22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6" y="2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6" y="4"/>
                    </a:lnTo>
                    <a:lnTo>
                      <a:pt x="38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30" y="16"/>
                    </a:lnTo>
                    <a:lnTo>
                      <a:pt x="30" y="20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18" y="28"/>
                    </a:lnTo>
                    <a:lnTo>
                      <a:pt x="14" y="28"/>
                    </a:lnTo>
                    <a:lnTo>
                      <a:pt x="10" y="28"/>
                    </a:lnTo>
                    <a:lnTo>
                      <a:pt x="6" y="28"/>
                    </a:lnTo>
                    <a:lnTo>
                      <a:pt x="2" y="28"/>
                    </a:lnTo>
                    <a:lnTo>
                      <a:pt x="2" y="26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29" name="Freeform 17"/>
              <p:cNvSpPr>
                <a:spLocks/>
              </p:cNvSpPr>
              <p:nvPr/>
            </p:nvSpPr>
            <p:spPr bwMode="ltGray">
              <a:xfrm>
                <a:off x="1434" y="448"/>
                <a:ext cx="47" cy="53"/>
              </a:xfrm>
              <a:custGeom>
                <a:avLst/>
                <a:gdLst>
                  <a:gd name="T0" fmla="*/ 2 w 47"/>
                  <a:gd name="T1" fmla="*/ 50 h 53"/>
                  <a:gd name="T2" fmla="*/ 6 w 47"/>
                  <a:gd name="T3" fmla="*/ 50 h 53"/>
                  <a:gd name="T4" fmla="*/ 10 w 47"/>
                  <a:gd name="T5" fmla="*/ 50 h 53"/>
                  <a:gd name="T6" fmla="*/ 14 w 47"/>
                  <a:gd name="T7" fmla="*/ 50 h 53"/>
                  <a:gd name="T8" fmla="*/ 20 w 47"/>
                  <a:gd name="T9" fmla="*/ 48 h 53"/>
                  <a:gd name="T10" fmla="*/ 24 w 47"/>
                  <a:gd name="T11" fmla="*/ 48 h 53"/>
                  <a:gd name="T12" fmla="*/ 30 w 47"/>
                  <a:gd name="T13" fmla="*/ 48 h 53"/>
                  <a:gd name="T14" fmla="*/ 34 w 47"/>
                  <a:gd name="T15" fmla="*/ 48 h 53"/>
                  <a:gd name="T16" fmla="*/ 36 w 47"/>
                  <a:gd name="T17" fmla="*/ 44 h 53"/>
                  <a:gd name="T18" fmla="*/ 38 w 47"/>
                  <a:gd name="T19" fmla="*/ 40 h 53"/>
                  <a:gd name="T20" fmla="*/ 42 w 47"/>
                  <a:gd name="T21" fmla="*/ 36 h 53"/>
                  <a:gd name="T22" fmla="*/ 46 w 47"/>
                  <a:gd name="T23" fmla="*/ 32 h 53"/>
                  <a:gd name="T24" fmla="*/ 46 w 47"/>
                  <a:gd name="T25" fmla="*/ 28 h 53"/>
                  <a:gd name="T26" fmla="*/ 46 w 47"/>
                  <a:gd name="T27" fmla="*/ 24 h 53"/>
                  <a:gd name="T28" fmla="*/ 44 w 47"/>
                  <a:gd name="T29" fmla="*/ 20 h 53"/>
                  <a:gd name="T30" fmla="*/ 40 w 47"/>
                  <a:gd name="T31" fmla="*/ 12 h 53"/>
                  <a:gd name="T32" fmla="*/ 40 w 47"/>
                  <a:gd name="T33" fmla="*/ 8 h 53"/>
                  <a:gd name="T34" fmla="*/ 40 w 47"/>
                  <a:gd name="T35" fmla="*/ 4 h 53"/>
                  <a:gd name="T36" fmla="*/ 40 w 47"/>
                  <a:gd name="T37" fmla="*/ 0 h 53"/>
                  <a:gd name="T38" fmla="*/ 34 w 47"/>
                  <a:gd name="T39" fmla="*/ 0 h 53"/>
                  <a:gd name="T40" fmla="*/ 28 w 47"/>
                  <a:gd name="T41" fmla="*/ 2 h 53"/>
                  <a:gd name="T42" fmla="*/ 28 w 47"/>
                  <a:gd name="T43" fmla="*/ 6 h 53"/>
                  <a:gd name="T44" fmla="*/ 24 w 47"/>
                  <a:gd name="T45" fmla="*/ 8 h 53"/>
                  <a:gd name="T46" fmla="*/ 20 w 47"/>
                  <a:gd name="T47" fmla="*/ 8 h 53"/>
                  <a:gd name="T48" fmla="*/ 18 w 47"/>
                  <a:gd name="T49" fmla="*/ 12 h 53"/>
                  <a:gd name="T50" fmla="*/ 18 w 47"/>
                  <a:gd name="T51" fmla="*/ 16 h 53"/>
                  <a:gd name="T52" fmla="*/ 18 w 47"/>
                  <a:gd name="T53" fmla="*/ 20 h 53"/>
                  <a:gd name="T54" fmla="*/ 18 w 47"/>
                  <a:gd name="T55" fmla="*/ 24 h 53"/>
                  <a:gd name="T56" fmla="*/ 18 w 47"/>
                  <a:gd name="T57" fmla="*/ 30 h 53"/>
                  <a:gd name="T58" fmla="*/ 16 w 47"/>
                  <a:gd name="T59" fmla="*/ 34 h 53"/>
                  <a:gd name="T60" fmla="*/ 10 w 47"/>
                  <a:gd name="T61" fmla="*/ 36 h 53"/>
                  <a:gd name="T62" fmla="*/ 6 w 47"/>
                  <a:gd name="T63" fmla="*/ 38 h 53"/>
                  <a:gd name="T64" fmla="*/ 2 w 47"/>
                  <a:gd name="T65" fmla="*/ 40 h 53"/>
                  <a:gd name="T66" fmla="*/ 0 w 47"/>
                  <a:gd name="T67" fmla="*/ 44 h 53"/>
                  <a:gd name="T68" fmla="*/ 0 w 47"/>
                  <a:gd name="T69" fmla="*/ 48 h 53"/>
                  <a:gd name="T70" fmla="*/ 0 w 47"/>
                  <a:gd name="T71" fmla="*/ 52 h 53"/>
                  <a:gd name="T72" fmla="*/ 2 w 47"/>
                  <a:gd name="T73" fmla="*/ 50 h 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7" h="53">
                    <a:moveTo>
                      <a:pt x="2" y="50"/>
                    </a:moveTo>
                    <a:lnTo>
                      <a:pt x="6" y="50"/>
                    </a:lnTo>
                    <a:lnTo>
                      <a:pt x="10" y="50"/>
                    </a:lnTo>
                    <a:lnTo>
                      <a:pt x="14" y="50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30" y="48"/>
                    </a:lnTo>
                    <a:lnTo>
                      <a:pt x="34" y="48"/>
                    </a:lnTo>
                    <a:lnTo>
                      <a:pt x="36" y="44"/>
                    </a:lnTo>
                    <a:lnTo>
                      <a:pt x="38" y="40"/>
                    </a:lnTo>
                    <a:lnTo>
                      <a:pt x="42" y="36"/>
                    </a:lnTo>
                    <a:lnTo>
                      <a:pt x="46" y="32"/>
                    </a:lnTo>
                    <a:lnTo>
                      <a:pt x="46" y="28"/>
                    </a:lnTo>
                    <a:lnTo>
                      <a:pt x="46" y="24"/>
                    </a:lnTo>
                    <a:lnTo>
                      <a:pt x="44" y="20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8" y="2"/>
                    </a:lnTo>
                    <a:lnTo>
                      <a:pt x="28" y="6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8" y="12"/>
                    </a:lnTo>
                    <a:lnTo>
                      <a:pt x="18" y="16"/>
                    </a:lnTo>
                    <a:lnTo>
                      <a:pt x="18" y="20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2" y="40"/>
                    </a:lnTo>
                    <a:lnTo>
                      <a:pt x="0" y="44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2" y="5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0" name="Freeform 18"/>
              <p:cNvSpPr>
                <a:spLocks/>
              </p:cNvSpPr>
              <p:nvPr/>
            </p:nvSpPr>
            <p:spPr bwMode="ltGray">
              <a:xfrm>
                <a:off x="1750" y="230"/>
                <a:ext cx="171" cy="95"/>
              </a:xfrm>
              <a:custGeom>
                <a:avLst/>
                <a:gdLst>
                  <a:gd name="T0" fmla="*/ 10 w 171"/>
                  <a:gd name="T1" fmla="*/ 92 h 95"/>
                  <a:gd name="T2" fmla="*/ 18 w 171"/>
                  <a:gd name="T3" fmla="*/ 92 h 95"/>
                  <a:gd name="T4" fmla="*/ 26 w 171"/>
                  <a:gd name="T5" fmla="*/ 90 h 95"/>
                  <a:gd name="T6" fmla="*/ 34 w 171"/>
                  <a:gd name="T7" fmla="*/ 90 h 95"/>
                  <a:gd name="T8" fmla="*/ 42 w 171"/>
                  <a:gd name="T9" fmla="*/ 90 h 95"/>
                  <a:gd name="T10" fmla="*/ 48 w 171"/>
                  <a:gd name="T11" fmla="*/ 86 h 95"/>
                  <a:gd name="T12" fmla="*/ 56 w 171"/>
                  <a:gd name="T13" fmla="*/ 82 h 95"/>
                  <a:gd name="T14" fmla="*/ 66 w 171"/>
                  <a:gd name="T15" fmla="*/ 84 h 95"/>
                  <a:gd name="T16" fmla="*/ 76 w 171"/>
                  <a:gd name="T17" fmla="*/ 84 h 95"/>
                  <a:gd name="T18" fmla="*/ 86 w 171"/>
                  <a:gd name="T19" fmla="*/ 84 h 95"/>
                  <a:gd name="T20" fmla="*/ 94 w 171"/>
                  <a:gd name="T21" fmla="*/ 84 h 95"/>
                  <a:gd name="T22" fmla="*/ 102 w 171"/>
                  <a:gd name="T23" fmla="*/ 82 h 95"/>
                  <a:gd name="T24" fmla="*/ 110 w 171"/>
                  <a:gd name="T25" fmla="*/ 78 h 95"/>
                  <a:gd name="T26" fmla="*/ 120 w 171"/>
                  <a:gd name="T27" fmla="*/ 76 h 95"/>
                  <a:gd name="T28" fmla="*/ 130 w 171"/>
                  <a:gd name="T29" fmla="*/ 72 h 95"/>
                  <a:gd name="T30" fmla="*/ 138 w 171"/>
                  <a:gd name="T31" fmla="*/ 68 h 95"/>
                  <a:gd name="T32" fmla="*/ 148 w 171"/>
                  <a:gd name="T33" fmla="*/ 62 h 95"/>
                  <a:gd name="T34" fmla="*/ 156 w 171"/>
                  <a:gd name="T35" fmla="*/ 56 h 95"/>
                  <a:gd name="T36" fmla="*/ 162 w 171"/>
                  <a:gd name="T37" fmla="*/ 46 h 95"/>
                  <a:gd name="T38" fmla="*/ 166 w 171"/>
                  <a:gd name="T39" fmla="*/ 38 h 95"/>
                  <a:gd name="T40" fmla="*/ 170 w 171"/>
                  <a:gd name="T41" fmla="*/ 30 h 95"/>
                  <a:gd name="T42" fmla="*/ 170 w 171"/>
                  <a:gd name="T43" fmla="*/ 20 h 95"/>
                  <a:gd name="T44" fmla="*/ 164 w 171"/>
                  <a:gd name="T45" fmla="*/ 14 h 95"/>
                  <a:gd name="T46" fmla="*/ 158 w 171"/>
                  <a:gd name="T47" fmla="*/ 8 h 95"/>
                  <a:gd name="T48" fmla="*/ 148 w 171"/>
                  <a:gd name="T49" fmla="*/ 0 h 95"/>
                  <a:gd name="T50" fmla="*/ 138 w 171"/>
                  <a:gd name="T51" fmla="*/ 0 h 95"/>
                  <a:gd name="T52" fmla="*/ 130 w 171"/>
                  <a:gd name="T53" fmla="*/ 0 h 95"/>
                  <a:gd name="T54" fmla="*/ 120 w 171"/>
                  <a:gd name="T55" fmla="*/ 2 h 95"/>
                  <a:gd name="T56" fmla="*/ 112 w 171"/>
                  <a:gd name="T57" fmla="*/ 6 h 95"/>
                  <a:gd name="T58" fmla="*/ 104 w 171"/>
                  <a:gd name="T59" fmla="*/ 10 h 95"/>
                  <a:gd name="T60" fmla="*/ 96 w 171"/>
                  <a:gd name="T61" fmla="*/ 16 h 95"/>
                  <a:gd name="T62" fmla="*/ 86 w 171"/>
                  <a:gd name="T63" fmla="*/ 24 h 95"/>
                  <a:gd name="T64" fmla="*/ 78 w 171"/>
                  <a:gd name="T65" fmla="*/ 28 h 95"/>
                  <a:gd name="T66" fmla="*/ 74 w 171"/>
                  <a:gd name="T67" fmla="*/ 36 h 95"/>
                  <a:gd name="T68" fmla="*/ 64 w 171"/>
                  <a:gd name="T69" fmla="*/ 44 h 95"/>
                  <a:gd name="T70" fmla="*/ 56 w 171"/>
                  <a:gd name="T71" fmla="*/ 52 h 95"/>
                  <a:gd name="T72" fmla="*/ 48 w 171"/>
                  <a:gd name="T73" fmla="*/ 60 h 95"/>
                  <a:gd name="T74" fmla="*/ 40 w 171"/>
                  <a:gd name="T75" fmla="*/ 66 h 95"/>
                  <a:gd name="T76" fmla="*/ 30 w 171"/>
                  <a:gd name="T77" fmla="*/ 68 h 95"/>
                  <a:gd name="T78" fmla="*/ 24 w 171"/>
                  <a:gd name="T79" fmla="*/ 72 h 95"/>
                  <a:gd name="T80" fmla="*/ 16 w 171"/>
                  <a:gd name="T81" fmla="*/ 74 h 95"/>
                  <a:gd name="T82" fmla="*/ 8 w 171"/>
                  <a:gd name="T83" fmla="*/ 78 h 95"/>
                  <a:gd name="T84" fmla="*/ 2 w 171"/>
                  <a:gd name="T85" fmla="*/ 86 h 95"/>
                  <a:gd name="T86" fmla="*/ 2 w 171"/>
                  <a:gd name="T87" fmla="*/ 94 h 9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71" h="95">
                    <a:moveTo>
                      <a:pt x="6" y="92"/>
                    </a:moveTo>
                    <a:lnTo>
                      <a:pt x="10" y="92"/>
                    </a:lnTo>
                    <a:lnTo>
                      <a:pt x="14" y="92"/>
                    </a:lnTo>
                    <a:lnTo>
                      <a:pt x="18" y="92"/>
                    </a:lnTo>
                    <a:lnTo>
                      <a:pt x="22" y="92"/>
                    </a:lnTo>
                    <a:lnTo>
                      <a:pt x="26" y="90"/>
                    </a:lnTo>
                    <a:lnTo>
                      <a:pt x="30" y="90"/>
                    </a:lnTo>
                    <a:lnTo>
                      <a:pt x="34" y="90"/>
                    </a:lnTo>
                    <a:lnTo>
                      <a:pt x="38" y="90"/>
                    </a:lnTo>
                    <a:lnTo>
                      <a:pt x="42" y="90"/>
                    </a:lnTo>
                    <a:lnTo>
                      <a:pt x="46" y="90"/>
                    </a:lnTo>
                    <a:lnTo>
                      <a:pt x="48" y="86"/>
                    </a:lnTo>
                    <a:lnTo>
                      <a:pt x="52" y="82"/>
                    </a:lnTo>
                    <a:lnTo>
                      <a:pt x="56" y="82"/>
                    </a:lnTo>
                    <a:lnTo>
                      <a:pt x="60" y="82"/>
                    </a:lnTo>
                    <a:lnTo>
                      <a:pt x="66" y="84"/>
                    </a:lnTo>
                    <a:lnTo>
                      <a:pt x="70" y="84"/>
                    </a:lnTo>
                    <a:lnTo>
                      <a:pt x="76" y="84"/>
                    </a:lnTo>
                    <a:lnTo>
                      <a:pt x="80" y="84"/>
                    </a:lnTo>
                    <a:lnTo>
                      <a:pt x="86" y="84"/>
                    </a:lnTo>
                    <a:lnTo>
                      <a:pt x="90" y="84"/>
                    </a:lnTo>
                    <a:lnTo>
                      <a:pt x="94" y="84"/>
                    </a:lnTo>
                    <a:lnTo>
                      <a:pt x="98" y="82"/>
                    </a:lnTo>
                    <a:lnTo>
                      <a:pt x="102" y="82"/>
                    </a:lnTo>
                    <a:lnTo>
                      <a:pt x="106" y="80"/>
                    </a:lnTo>
                    <a:lnTo>
                      <a:pt x="110" y="78"/>
                    </a:lnTo>
                    <a:lnTo>
                      <a:pt x="116" y="76"/>
                    </a:lnTo>
                    <a:lnTo>
                      <a:pt x="120" y="76"/>
                    </a:lnTo>
                    <a:lnTo>
                      <a:pt x="124" y="74"/>
                    </a:lnTo>
                    <a:lnTo>
                      <a:pt x="130" y="72"/>
                    </a:lnTo>
                    <a:lnTo>
                      <a:pt x="134" y="72"/>
                    </a:lnTo>
                    <a:lnTo>
                      <a:pt x="138" y="68"/>
                    </a:lnTo>
                    <a:lnTo>
                      <a:pt x="144" y="64"/>
                    </a:lnTo>
                    <a:lnTo>
                      <a:pt x="148" y="62"/>
                    </a:lnTo>
                    <a:lnTo>
                      <a:pt x="152" y="58"/>
                    </a:lnTo>
                    <a:lnTo>
                      <a:pt x="156" y="56"/>
                    </a:lnTo>
                    <a:lnTo>
                      <a:pt x="158" y="52"/>
                    </a:lnTo>
                    <a:lnTo>
                      <a:pt x="162" y="46"/>
                    </a:lnTo>
                    <a:lnTo>
                      <a:pt x="164" y="42"/>
                    </a:lnTo>
                    <a:lnTo>
                      <a:pt x="166" y="38"/>
                    </a:lnTo>
                    <a:lnTo>
                      <a:pt x="168" y="34"/>
                    </a:lnTo>
                    <a:lnTo>
                      <a:pt x="170" y="30"/>
                    </a:lnTo>
                    <a:lnTo>
                      <a:pt x="170" y="26"/>
                    </a:lnTo>
                    <a:lnTo>
                      <a:pt x="170" y="20"/>
                    </a:lnTo>
                    <a:lnTo>
                      <a:pt x="168" y="16"/>
                    </a:lnTo>
                    <a:lnTo>
                      <a:pt x="164" y="14"/>
                    </a:lnTo>
                    <a:lnTo>
                      <a:pt x="162" y="10"/>
                    </a:lnTo>
                    <a:lnTo>
                      <a:pt x="158" y="8"/>
                    </a:lnTo>
                    <a:lnTo>
                      <a:pt x="156" y="4"/>
                    </a:lnTo>
                    <a:lnTo>
                      <a:pt x="148" y="0"/>
                    </a:lnTo>
                    <a:lnTo>
                      <a:pt x="144" y="0"/>
                    </a:lnTo>
                    <a:lnTo>
                      <a:pt x="138" y="0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4" y="2"/>
                    </a:lnTo>
                    <a:lnTo>
                      <a:pt x="120" y="2"/>
                    </a:lnTo>
                    <a:lnTo>
                      <a:pt x="116" y="4"/>
                    </a:lnTo>
                    <a:lnTo>
                      <a:pt x="112" y="6"/>
                    </a:lnTo>
                    <a:lnTo>
                      <a:pt x="108" y="10"/>
                    </a:lnTo>
                    <a:lnTo>
                      <a:pt x="104" y="10"/>
                    </a:lnTo>
                    <a:lnTo>
                      <a:pt x="100" y="14"/>
                    </a:lnTo>
                    <a:lnTo>
                      <a:pt x="96" y="16"/>
                    </a:lnTo>
                    <a:lnTo>
                      <a:pt x="92" y="18"/>
                    </a:lnTo>
                    <a:lnTo>
                      <a:pt x="86" y="24"/>
                    </a:lnTo>
                    <a:lnTo>
                      <a:pt x="82" y="26"/>
                    </a:lnTo>
                    <a:lnTo>
                      <a:pt x="78" y="28"/>
                    </a:lnTo>
                    <a:lnTo>
                      <a:pt x="76" y="32"/>
                    </a:lnTo>
                    <a:lnTo>
                      <a:pt x="74" y="36"/>
                    </a:lnTo>
                    <a:lnTo>
                      <a:pt x="70" y="40"/>
                    </a:lnTo>
                    <a:lnTo>
                      <a:pt x="64" y="44"/>
                    </a:lnTo>
                    <a:lnTo>
                      <a:pt x="60" y="48"/>
                    </a:lnTo>
                    <a:lnTo>
                      <a:pt x="56" y="52"/>
                    </a:lnTo>
                    <a:lnTo>
                      <a:pt x="52" y="58"/>
                    </a:lnTo>
                    <a:lnTo>
                      <a:pt x="48" y="60"/>
                    </a:lnTo>
                    <a:lnTo>
                      <a:pt x="44" y="64"/>
                    </a:lnTo>
                    <a:lnTo>
                      <a:pt x="40" y="66"/>
                    </a:lnTo>
                    <a:lnTo>
                      <a:pt x="36" y="68"/>
                    </a:lnTo>
                    <a:lnTo>
                      <a:pt x="30" y="68"/>
                    </a:lnTo>
                    <a:lnTo>
                      <a:pt x="26" y="68"/>
                    </a:lnTo>
                    <a:lnTo>
                      <a:pt x="24" y="72"/>
                    </a:lnTo>
                    <a:lnTo>
                      <a:pt x="20" y="74"/>
                    </a:lnTo>
                    <a:lnTo>
                      <a:pt x="16" y="74"/>
                    </a:lnTo>
                    <a:lnTo>
                      <a:pt x="12" y="76"/>
                    </a:lnTo>
                    <a:lnTo>
                      <a:pt x="8" y="78"/>
                    </a:lnTo>
                    <a:lnTo>
                      <a:pt x="4" y="82"/>
                    </a:lnTo>
                    <a:lnTo>
                      <a:pt x="2" y="86"/>
                    </a:lnTo>
                    <a:lnTo>
                      <a:pt x="0" y="90"/>
                    </a:lnTo>
                    <a:lnTo>
                      <a:pt x="2" y="94"/>
                    </a:lnTo>
                    <a:lnTo>
                      <a:pt x="6" y="9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1" name="Freeform 19"/>
              <p:cNvSpPr>
                <a:spLocks/>
              </p:cNvSpPr>
              <p:nvPr/>
            </p:nvSpPr>
            <p:spPr bwMode="ltGray">
              <a:xfrm>
                <a:off x="1842" y="716"/>
                <a:ext cx="45" cy="29"/>
              </a:xfrm>
              <a:custGeom>
                <a:avLst/>
                <a:gdLst>
                  <a:gd name="T0" fmla="*/ 4 w 45"/>
                  <a:gd name="T1" fmla="*/ 18 h 29"/>
                  <a:gd name="T2" fmla="*/ 8 w 45"/>
                  <a:gd name="T3" fmla="*/ 20 h 29"/>
                  <a:gd name="T4" fmla="*/ 12 w 45"/>
                  <a:gd name="T5" fmla="*/ 22 h 29"/>
                  <a:gd name="T6" fmla="*/ 16 w 45"/>
                  <a:gd name="T7" fmla="*/ 22 h 29"/>
                  <a:gd name="T8" fmla="*/ 20 w 45"/>
                  <a:gd name="T9" fmla="*/ 24 h 29"/>
                  <a:gd name="T10" fmla="*/ 24 w 45"/>
                  <a:gd name="T11" fmla="*/ 26 h 29"/>
                  <a:gd name="T12" fmla="*/ 30 w 45"/>
                  <a:gd name="T13" fmla="*/ 26 h 29"/>
                  <a:gd name="T14" fmla="*/ 34 w 45"/>
                  <a:gd name="T15" fmla="*/ 26 h 29"/>
                  <a:gd name="T16" fmla="*/ 38 w 45"/>
                  <a:gd name="T17" fmla="*/ 28 h 29"/>
                  <a:gd name="T18" fmla="*/ 42 w 45"/>
                  <a:gd name="T19" fmla="*/ 26 h 29"/>
                  <a:gd name="T20" fmla="*/ 44 w 45"/>
                  <a:gd name="T21" fmla="*/ 22 h 29"/>
                  <a:gd name="T22" fmla="*/ 44 w 45"/>
                  <a:gd name="T23" fmla="*/ 18 h 29"/>
                  <a:gd name="T24" fmla="*/ 44 w 45"/>
                  <a:gd name="T25" fmla="*/ 14 h 29"/>
                  <a:gd name="T26" fmla="*/ 42 w 45"/>
                  <a:gd name="T27" fmla="*/ 10 h 29"/>
                  <a:gd name="T28" fmla="*/ 40 w 45"/>
                  <a:gd name="T29" fmla="*/ 6 h 29"/>
                  <a:gd name="T30" fmla="*/ 36 w 45"/>
                  <a:gd name="T31" fmla="*/ 4 h 29"/>
                  <a:gd name="T32" fmla="*/ 28 w 45"/>
                  <a:gd name="T33" fmla="*/ 4 h 29"/>
                  <a:gd name="T34" fmla="*/ 24 w 45"/>
                  <a:gd name="T35" fmla="*/ 2 h 29"/>
                  <a:gd name="T36" fmla="*/ 20 w 45"/>
                  <a:gd name="T37" fmla="*/ 2 h 29"/>
                  <a:gd name="T38" fmla="*/ 16 w 45"/>
                  <a:gd name="T39" fmla="*/ 2 h 29"/>
                  <a:gd name="T40" fmla="*/ 12 w 45"/>
                  <a:gd name="T41" fmla="*/ 0 h 29"/>
                  <a:gd name="T42" fmla="*/ 8 w 45"/>
                  <a:gd name="T43" fmla="*/ 2 h 29"/>
                  <a:gd name="T44" fmla="*/ 6 w 45"/>
                  <a:gd name="T45" fmla="*/ 6 h 29"/>
                  <a:gd name="T46" fmla="*/ 4 w 45"/>
                  <a:gd name="T47" fmla="*/ 10 h 29"/>
                  <a:gd name="T48" fmla="*/ 0 w 45"/>
                  <a:gd name="T49" fmla="*/ 12 h 29"/>
                  <a:gd name="T50" fmla="*/ 0 w 45"/>
                  <a:gd name="T51" fmla="*/ 16 h 29"/>
                  <a:gd name="T52" fmla="*/ 0 w 45"/>
                  <a:gd name="T53" fmla="*/ 20 h 29"/>
                  <a:gd name="T54" fmla="*/ 2 w 45"/>
                  <a:gd name="T55" fmla="*/ 24 h 29"/>
                  <a:gd name="T56" fmla="*/ 6 w 45"/>
                  <a:gd name="T57" fmla="*/ 24 h 29"/>
                  <a:gd name="T58" fmla="*/ 4 w 45"/>
                  <a:gd name="T59" fmla="*/ 18 h 2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5" h="29">
                    <a:moveTo>
                      <a:pt x="4" y="18"/>
                    </a:moveTo>
                    <a:lnTo>
                      <a:pt x="8" y="20"/>
                    </a:lnTo>
                    <a:lnTo>
                      <a:pt x="12" y="22"/>
                    </a:lnTo>
                    <a:lnTo>
                      <a:pt x="16" y="22"/>
                    </a:lnTo>
                    <a:lnTo>
                      <a:pt x="20" y="24"/>
                    </a:lnTo>
                    <a:lnTo>
                      <a:pt x="24" y="26"/>
                    </a:lnTo>
                    <a:lnTo>
                      <a:pt x="30" y="26"/>
                    </a:lnTo>
                    <a:lnTo>
                      <a:pt x="34" y="26"/>
                    </a:lnTo>
                    <a:lnTo>
                      <a:pt x="38" y="28"/>
                    </a:lnTo>
                    <a:lnTo>
                      <a:pt x="42" y="26"/>
                    </a:lnTo>
                    <a:lnTo>
                      <a:pt x="44" y="22"/>
                    </a:lnTo>
                    <a:lnTo>
                      <a:pt x="44" y="18"/>
                    </a:lnTo>
                    <a:lnTo>
                      <a:pt x="44" y="14"/>
                    </a:lnTo>
                    <a:lnTo>
                      <a:pt x="42" y="10"/>
                    </a:lnTo>
                    <a:lnTo>
                      <a:pt x="40" y="6"/>
                    </a:lnTo>
                    <a:lnTo>
                      <a:pt x="36" y="4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6" y="6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6" y="24"/>
                    </a:lnTo>
                    <a:lnTo>
                      <a:pt x="4" y="1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2" name="Freeform 20"/>
              <p:cNvSpPr>
                <a:spLocks/>
              </p:cNvSpPr>
              <p:nvPr/>
            </p:nvSpPr>
            <p:spPr bwMode="ltGray">
              <a:xfrm>
                <a:off x="1822" y="782"/>
                <a:ext cx="59" cy="45"/>
              </a:xfrm>
              <a:custGeom>
                <a:avLst/>
                <a:gdLst>
                  <a:gd name="T0" fmla="*/ 6 w 59"/>
                  <a:gd name="T1" fmla="*/ 24 h 45"/>
                  <a:gd name="T2" fmla="*/ 10 w 59"/>
                  <a:gd name="T3" fmla="*/ 28 h 45"/>
                  <a:gd name="T4" fmla="*/ 14 w 59"/>
                  <a:gd name="T5" fmla="*/ 30 h 45"/>
                  <a:gd name="T6" fmla="*/ 16 w 59"/>
                  <a:gd name="T7" fmla="*/ 34 h 45"/>
                  <a:gd name="T8" fmla="*/ 20 w 59"/>
                  <a:gd name="T9" fmla="*/ 34 h 45"/>
                  <a:gd name="T10" fmla="*/ 24 w 59"/>
                  <a:gd name="T11" fmla="*/ 38 h 45"/>
                  <a:gd name="T12" fmla="*/ 28 w 59"/>
                  <a:gd name="T13" fmla="*/ 40 h 45"/>
                  <a:gd name="T14" fmla="*/ 32 w 59"/>
                  <a:gd name="T15" fmla="*/ 42 h 45"/>
                  <a:gd name="T16" fmla="*/ 36 w 59"/>
                  <a:gd name="T17" fmla="*/ 42 h 45"/>
                  <a:gd name="T18" fmla="*/ 40 w 59"/>
                  <a:gd name="T19" fmla="*/ 42 h 45"/>
                  <a:gd name="T20" fmla="*/ 44 w 59"/>
                  <a:gd name="T21" fmla="*/ 44 h 45"/>
                  <a:gd name="T22" fmla="*/ 48 w 59"/>
                  <a:gd name="T23" fmla="*/ 44 h 45"/>
                  <a:gd name="T24" fmla="*/ 52 w 59"/>
                  <a:gd name="T25" fmla="*/ 42 h 45"/>
                  <a:gd name="T26" fmla="*/ 54 w 59"/>
                  <a:gd name="T27" fmla="*/ 38 h 45"/>
                  <a:gd name="T28" fmla="*/ 56 w 59"/>
                  <a:gd name="T29" fmla="*/ 34 h 45"/>
                  <a:gd name="T30" fmla="*/ 58 w 59"/>
                  <a:gd name="T31" fmla="*/ 30 h 45"/>
                  <a:gd name="T32" fmla="*/ 58 w 59"/>
                  <a:gd name="T33" fmla="*/ 26 h 45"/>
                  <a:gd name="T34" fmla="*/ 56 w 59"/>
                  <a:gd name="T35" fmla="*/ 22 h 45"/>
                  <a:gd name="T36" fmla="*/ 52 w 59"/>
                  <a:gd name="T37" fmla="*/ 18 h 45"/>
                  <a:gd name="T38" fmla="*/ 48 w 59"/>
                  <a:gd name="T39" fmla="*/ 16 h 45"/>
                  <a:gd name="T40" fmla="*/ 46 w 59"/>
                  <a:gd name="T41" fmla="*/ 12 h 45"/>
                  <a:gd name="T42" fmla="*/ 42 w 59"/>
                  <a:gd name="T43" fmla="*/ 10 h 45"/>
                  <a:gd name="T44" fmla="*/ 38 w 59"/>
                  <a:gd name="T45" fmla="*/ 8 h 45"/>
                  <a:gd name="T46" fmla="*/ 34 w 59"/>
                  <a:gd name="T47" fmla="*/ 4 h 45"/>
                  <a:gd name="T48" fmla="*/ 30 w 59"/>
                  <a:gd name="T49" fmla="*/ 2 h 45"/>
                  <a:gd name="T50" fmla="*/ 26 w 59"/>
                  <a:gd name="T51" fmla="*/ 2 h 45"/>
                  <a:gd name="T52" fmla="*/ 22 w 59"/>
                  <a:gd name="T53" fmla="*/ 0 h 45"/>
                  <a:gd name="T54" fmla="*/ 18 w 59"/>
                  <a:gd name="T55" fmla="*/ 2 h 45"/>
                  <a:gd name="T56" fmla="*/ 14 w 59"/>
                  <a:gd name="T57" fmla="*/ 4 h 45"/>
                  <a:gd name="T58" fmla="*/ 10 w 59"/>
                  <a:gd name="T59" fmla="*/ 6 h 45"/>
                  <a:gd name="T60" fmla="*/ 6 w 59"/>
                  <a:gd name="T61" fmla="*/ 8 h 45"/>
                  <a:gd name="T62" fmla="*/ 4 w 59"/>
                  <a:gd name="T63" fmla="*/ 12 h 45"/>
                  <a:gd name="T64" fmla="*/ 2 w 59"/>
                  <a:gd name="T65" fmla="*/ 16 h 45"/>
                  <a:gd name="T66" fmla="*/ 0 w 59"/>
                  <a:gd name="T67" fmla="*/ 20 h 45"/>
                  <a:gd name="T68" fmla="*/ 2 w 59"/>
                  <a:gd name="T69" fmla="*/ 24 h 45"/>
                  <a:gd name="T70" fmla="*/ 6 w 59"/>
                  <a:gd name="T71" fmla="*/ 24 h 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45">
                    <a:moveTo>
                      <a:pt x="6" y="24"/>
                    </a:moveTo>
                    <a:lnTo>
                      <a:pt x="10" y="28"/>
                    </a:lnTo>
                    <a:lnTo>
                      <a:pt x="14" y="30"/>
                    </a:lnTo>
                    <a:lnTo>
                      <a:pt x="16" y="34"/>
                    </a:lnTo>
                    <a:lnTo>
                      <a:pt x="20" y="34"/>
                    </a:lnTo>
                    <a:lnTo>
                      <a:pt x="24" y="38"/>
                    </a:lnTo>
                    <a:lnTo>
                      <a:pt x="28" y="40"/>
                    </a:lnTo>
                    <a:lnTo>
                      <a:pt x="32" y="42"/>
                    </a:lnTo>
                    <a:lnTo>
                      <a:pt x="36" y="42"/>
                    </a:lnTo>
                    <a:lnTo>
                      <a:pt x="40" y="42"/>
                    </a:lnTo>
                    <a:lnTo>
                      <a:pt x="44" y="44"/>
                    </a:lnTo>
                    <a:lnTo>
                      <a:pt x="48" y="44"/>
                    </a:lnTo>
                    <a:lnTo>
                      <a:pt x="52" y="42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30"/>
                    </a:lnTo>
                    <a:lnTo>
                      <a:pt x="58" y="26"/>
                    </a:lnTo>
                    <a:lnTo>
                      <a:pt x="56" y="22"/>
                    </a:lnTo>
                    <a:lnTo>
                      <a:pt x="52" y="18"/>
                    </a:lnTo>
                    <a:lnTo>
                      <a:pt x="48" y="16"/>
                    </a:lnTo>
                    <a:lnTo>
                      <a:pt x="46" y="12"/>
                    </a:lnTo>
                    <a:lnTo>
                      <a:pt x="42" y="10"/>
                    </a:lnTo>
                    <a:lnTo>
                      <a:pt x="38" y="8"/>
                    </a:lnTo>
                    <a:lnTo>
                      <a:pt x="34" y="4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0" y="6"/>
                    </a:lnTo>
                    <a:lnTo>
                      <a:pt x="6" y="8"/>
                    </a:lnTo>
                    <a:lnTo>
                      <a:pt x="4" y="12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6" y="2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3" name="Freeform 21"/>
              <p:cNvSpPr>
                <a:spLocks/>
              </p:cNvSpPr>
              <p:nvPr/>
            </p:nvSpPr>
            <p:spPr bwMode="ltGray">
              <a:xfrm>
                <a:off x="406" y="254"/>
                <a:ext cx="1075" cy="1067"/>
              </a:xfrm>
              <a:custGeom>
                <a:avLst/>
                <a:gdLst>
                  <a:gd name="T0" fmla="*/ 42 w 1075"/>
                  <a:gd name="T1" fmla="*/ 106 h 1067"/>
                  <a:gd name="T2" fmla="*/ 106 w 1075"/>
                  <a:gd name="T3" fmla="*/ 132 h 1067"/>
                  <a:gd name="T4" fmla="*/ 176 w 1075"/>
                  <a:gd name="T5" fmla="*/ 144 h 1067"/>
                  <a:gd name="T6" fmla="*/ 244 w 1075"/>
                  <a:gd name="T7" fmla="*/ 154 h 1067"/>
                  <a:gd name="T8" fmla="*/ 306 w 1075"/>
                  <a:gd name="T9" fmla="*/ 140 h 1067"/>
                  <a:gd name="T10" fmla="*/ 338 w 1075"/>
                  <a:gd name="T11" fmla="*/ 88 h 1067"/>
                  <a:gd name="T12" fmla="*/ 394 w 1075"/>
                  <a:gd name="T13" fmla="*/ 60 h 1067"/>
                  <a:gd name="T14" fmla="*/ 462 w 1075"/>
                  <a:gd name="T15" fmla="*/ 72 h 1067"/>
                  <a:gd name="T16" fmla="*/ 522 w 1075"/>
                  <a:gd name="T17" fmla="*/ 62 h 1067"/>
                  <a:gd name="T18" fmla="*/ 576 w 1075"/>
                  <a:gd name="T19" fmla="*/ 12 h 1067"/>
                  <a:gd name="T20" fmla="*/ 622 w 1075"/>
                  <a:gd name="T21" fmla="*/ 34 h 1067"/>
                  <a:gd name="T22" fmla="*/ 684 w 1075"/>
                  <a:gd name="T23" fmla="*/ 74 h 1067"/>
                  <a:gd name="T24" fmla="*/ 744 w 1075"/>
                  <a:gd name="T25" fmla="*/ 114 h 1067"/>
                  <a:gd name="T26" fmla="*/ 798 w 1075"/>
                  <a:gd name="T27" fmla="*/ 180 h 1067"/>
                  <a:gd name="T28" fmla="*/ 846 w 1075"/>
                  <a:gd name="T29" fmla="*/ 240 h 1067"/>
                  <a:gd name="T30" fmla="*/ 902 w 1075"/>
                  <a:gd name="T31" fmla="*/ 280 h 1067"/>
                  <a:gd name="T32" fmla="*/ 968 w 1075"/>
                  <a:gd name="T33" fmla="*/ 264 h 1067"/>
                  <a:gd name="T34" fmla="*/ 1010 w 1075"/>
                  <a:gd name="T35" fmla="*/ 252 h 1067"/>
                  <a:gd name="T36" fmla="*/ 956 w 1075"/>
                  <a:gd name="T37" fmla="*/ 322 h 1067"/>
                  <a:gd name="T38" fmla="*/ 940 w 1075"/>
                  <a:gd name="T39" fmla="*/ 392 h 1067"/>
                  <a:gd name="T40" fmla="*/ 984 w 1075"/>
                  <a:gd name="T41" fmla="*/ 418 h 1067"/>
                  <a:gd name="T42" fmla="*/ 1032 w 1075"/>
                  <a:gd name="T43" fmla="*/ 384 h 1067"/>
                  <a:gd name="T44" fmla="*/ 1074 w 1075"/>
                  <a:gd name="T45" fmla="*/ 442 h 1067"/>
                  <a:gd name="T46" fmla="*/ 1022 w 1075"/>
                  <a:gd name="T47" fmla="*/ 482 h 1067"/>
                  <a:gd name="T48" fmla="*/ 962 w 1075"/>
                  <a:gd name="T49" fmla="*/ 500 h 1067"/>
                  <a:gd name="T50" fmla="*/ 960 w 1075"/>
                  <a:gd name="T51" fmla="*/ 560 h 1067"/>
                  <a:gd name="T52" fmla="*/ 950 w 1075"/>
                  <a:gd name="T53" fmla="*/ 638 h 1067"/>
                  <a:gd name="T54" fmla="*/ 924 w 1075"/>
                  <a:gd name="T55" fmla="*/ 718 h 1067"/>
                  <a:gd name="T56" fmla="*/ 932 w 1075"/>
                  <a:gd name="T57" fmla="*/ 800 h 1067"/>
                  <a:gd name="T58" fmla="*/ 976 w 1075"/>
                  <a:gd name="T59" fmla="*/ 842 h 1067"/>
                  <a:gd name="T60" fmla="*/ 956 w 1075"/>
                  <a:gd name="T61" fmla="*/ 866 h 1067"/>
                  <a:gd name="T62" fmla="*/ 906 w 1075"/>
                  <a:gd name="T63" fmla="*/ 812 h 1067"/>
                  <a:gd name="T64" fmla="*/ 834 w 1075"/>
                  <a:gd name="T65" fmla="*/ 822 h 1067"/>
                  <a:gd name="T66" fmla="*/ 770 w 1075"/>
                  <a:gd name="T67" fmla="*/ 870 h 1067"/>
                  <a:gd name="T68" fmla="*/ 746 w 1075"/>
                  <a:gd name="T69" fmla="*/ 938 h 1067"/>
                  <a:gd name="T70" fmla="*/ 790 w 1075"/>
                  <a:gd name="T71" fmla="*/ 998 h 1067"/>
                  <a:gd name="T72" fmla="*/ 784 w 1075"/>
                  <a:gd name="T73" fmla="*/ 1064 h 1067"/>
                  <a:gd name="T74" fmla="*/ 726 w 1075"/>
                  <a:gd name="T75" fmla="*/ 1022 h 1067"/>
                  <a:gd name="T76" fmla="*/ 674 w 1075"/>
                  <a:gd name="T77" fmla="*/ 956 h 1067"/>
                  <a:gd name="T78" fmla="*/ 594 w 1075"/>
                  <a:gd name="T79" fmla="*/ 964 h 1067"/>
                  <a:gd name="T80" fmla="*/ 526 w 1075"/>
                  <a:gd name="T81" fmla="*/ 940 h 1067"/>
                  <a:gd name="T82" fmla="*/ 454 w 1075"/>
                  <a:gd name="T83" fmla="*/ 946 h 1067"/>
                  <a:gd name="T84" fmla="*/ 432 w 1075"/>
                  <a:gd name="T85" fmla="*/ 1016 h 1067"/>
                  <a:gd name="T86" fmla="*/ 400 w 1075"/>
                  <a:gd name="T87" fmla="*/ 972 h 1067"/>
                  <a:gd name="T88" fmla="*/ 350 w 1075"/>
                  <a:gd name="T89" fmla="*/ 914 h 1067"/>
                  <a:gd name="T90" fmla="*/ 276 w 1075"/>
                  <a:gd name="T91" fmla="*/ 938 h 1067"/>
                  <a:gd name="T92" fmla="*/ 264 w 1075"/>
                  <a:gd name="T93" fmla="*/ 900 h 1067"/>
                  <a:gd name="T94" fmla="*/ 252 w 1075"/>
                  <a:gd name="T95" fmla="*/ 828 h 1067"/>
                  <a:gd name="T96" fmla="*/ 178 w 1075"/>
                  <a:gd name="T97" fmla="*/ 770 h 1067"/>
                  <a:gd name="T98" fmla="*/ 158 w 1075"/>
                  <a:gd name="T99" fmla="*/ 836 h 1067"/>
                  <a:gd name="T100" fmla="*/ 98 w 1075"/>
                  <a:gd name="T101" fmla="*/ 894 h 1067"/>
                  <a:gd name="T102" fmla="*/ 40 w 1075"/>
                  <a:gd name="T103" fmla="*/ 856 h 1067"/>
                  <a:gd name="T104" fmla="*/ 64 w 1075"/>
                  <a:gd name="T105" fmla="*/ 782 h 1067"/>
                  <a:gd name="T106" fmla="*/ 132 w 1075"/>
                  <a:gd name="T107" fmla="*/ 744 h 1067"/>
                  <a:gd name="T108" fmla="*/ 178 w 1075"/>
                  <a:gd name="T109" fmla="*/ 700 h 1067"/>
                  <a:gd name="T110" fmla="*/ 150 w 1075"/>
                  <a:gd name="T111" fmla="*/ 552 h 1067"/>
                  <a:gd name="T112" fmla="*/ 118 w 1075"/>
                  <a:gd name="T113" fmla="*/ 470 h 1067"/>
                  <a:gd name="T114" fmla="*/ 110 w 1075"/>
                  <a:gd name="T115" fmla="*/ 384 h 1067"/>
                  <a:gd name="T116" fmla="*/ 74 w 1075"/>
                  <a:gd name="T117" fmla="*/ 316 h 1067"/>
                  <a:gd name="T118" fmla="*/ 126 w 1075"/>
                  <a:gd name="T119" fmla="*/ 304 h 1067"/>
                  <a:gd name="T120" fmla="*/ 96 w 1075"/>
                  <a:gd name="T121" fmla="*/ 240 h 1067"/>
                  <a:gd name="T122" fmla="*/ 38 w 1075"/>
                  <a:gd name="T123" fmla="*/ 164 h 10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075" h="1067">
                    <a:moveTo>
                      <a:pt x="8" y="138"/>
                    </a:moveTo>
                    <a:lnTo>
                      <a:pt x="6" y="134"/>
                    </a:lnTo>
                    <a:lnTo>
                      <a:pt x="2" y="134"/>
                    </a:lnTo>
                    <a:lnTo>
                      <a:pt x="2" y="130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4" y="122"/>
                    </a:lnTo>
                    <a:lnTo>
                      <a:pt x="8" y="122"/>
                    </a:lnTo>
                    <a:lnTo>
                      <a:pt x="12" y="122"/>
                    </a:lnTo>
                    <a:lnTo>
                      <a:pt x="16" y="118"/>
                    </a:lnTo>
                    <a:lnTo>
                      <a:pt x="20" y="116"/>
                    </a:lnTo>
                    <a:lnTo>
                      <a:pt x="22" y="112"/>
                    </a:lnTo>
                    <a:lnTo>
                      <a:pt x="24" y="108"/>
                    </a:lnTo>
                    <a:lnTo>
                      <a:pt x="32" y="106"/>
                    </a:lnTo>
                    <a:lnTo>
                      <a:pt x="36" y="106"/>
                    </a:lnTo>
                    <a:lnTo>
                      <a:pt x="42" y="106"/>
                    </a:lnTo>
                    <a:lnTo>
                      <a:pt x="42" y="110"/>
                    </a:lnTo>
                    <a:lnTo>
                      <a:pt x="46" y="112"/>
                    </a:lnTo>
                    <a:lnTo>
                      <a:pt x="50" y="114"/>
                    </a:lnTo>
                    <a:lnTo>
                      <a:pt x="54" y="114"/>
                    </a:lnTo>
                    <a:lnTo>
                      <a:pt x="58" y="114"/>
                    </a:lnTo>
                    <a:lnTo>
                      <a:pt x="62" y="116"/>
                    </a:lnTo>
                    <a:lnTo>
                      <a:pt x="66" y="118"/>
                    </a:lnTo>
                    <a:lnTo>
                      <a:pt x="72" y="120"/>
                    </a:lnTo>
                    <a:lnTo>
                      <a:pt x="76" y="122"/>
                    </a:lnTo>
                    <a:lnTo>
                      <a:pt x="82" y="126"/>
                    </a:lnTo>
                    <a:lnTo>
                      <a:pt x="86" y="128"/>
                    </a:lnTo>
                    <a:lnTo>
                      <a:pt x="90" y="128"/>
                    </a:lnTo>
                    <a:lnTo>
                      <a:pt x="94" y="130"/>
                    </a:lnTo>
                    <a:lnTo>
                      <a:pt x="98" y="130"/>
                    </a:lnTo>
                    <a:lnTo>
                      <a:pt x="102" y="130"/>
                    </a:lnTo>
                    <a:lnTo>
                      <a:pt x="106" y="132"/>
                    </a:lnTo>
                    <a:lnTo>
                      <a:pt x="110" y="132"/>
                    </a:lnTo>
                    <a:lnTo>
                      <a:pt x="114" y="132"/>
                    </a:lnTo>
                    <a:lnTo>
                      <a:pt x="122" y="132"/>
                    </a:lnTo>
                    <a:lnTo>
                      <a:pt x="126" y="132"/>
                    </a:lnTo>
                    <a:lnTo>
                      <a:pt x="130" y="134"/>
                    </a:lnTo>
                    <a:lnTo>
                      <a:pt x="132" y="138"/>
                    </a:lnTo>
                    <a:lnTo>
                      <a:pt x="136" y="138"/>
                    </a:lnTo>
                    <a:lnTo>
                      <a:pt x="140" y="140"/>
                    </a:lnTo>
                    <a:lnTo>
                      <a:pt x="148" y="142"/>
                    </a:lnTo>
                    <a:lnTo>
                      <a:pt x="152" y="144"/>
                    </a:lnTo>
                    <a:lnTo>
                      <a:pt x="156" y="144"/>
                    </a:lnTo>
                    <a:lnTo>
                      <a:pt x="160" y="144"/>
                    </a:lnTo>
                    <a:lnTo>
                      <a:pt x="164" y="144"/>
                    </a:lnTo>
                    <a:lnTo>
                      <a:pt x="168" y="144"/>
                    </a:lnTo>
                    <a:lnTo>
                      <a:pt x="172" y="144"/>
                    </a:lnTo>
                    <a:lnTo>
                      <a:pt x="176" y="144"/>
                    </a:lnTo>
                    <a:lnTo>
                      <a:pt x="180" y="144"/>
                    </a:lnTo>
                    <a:lnTo>
                      <a:pt x="184" y="144"/>
                    </a:lnTo>
                    <a:lnTo>
                      <a:pt x="188" y="144"/>
                    </a:lnTo>
                    <a:lnTo>
                      <a:pt x="192" y="144"/>
                    </a:lnTo>
                    <a:lnTo>
                      <a:pt x="196" y="144"/>
                    </a:lnTo>
                    <a:lnTo>
                      <a:pt x="200" y="144"/>
                    </a:lnTo>
                    <a:lnTo>
                      <a:pt x="204" y="144"/>
                    </a:lnTo>
                    <a:lnTo>
                      <a:pt x="208" y="144"/>
                    </a:lnTo>
                    <a:lnTo>
                      <a:pt x="212" y="146"/>
                    </a:lnTo>
                    <a:lnTo>
                      <a:pt x="216" y="148"/>
                    </a:lnTo>
                    <a:lnTo>
                      <a:pt x="220" y="150"/>
                    </a:lnTo>
                    <a:lnTo>
                      <a:pt x="224" y="152"/>
                    </a:lnTo>
                    <a:lnTo>
                      <a:pt x="230" y="152"/>
                    </a:lnTo>
                    <a:lnTo>
                      <a:pt x="234" y="152"/>
                    </a:lnTo>
                    <a:lnTo>
                      <a:pt x="238" y="152"/>
                    </a:lnTo>
                    <a:lnTo>
                      <a:pt x="244" y="154"/>
                    </a:lnTo>
                    <a:lnTo>
                      <a:pt x="248" y="154"/>
                    </a:lnTo>
                    <a:lnTo>
                      <a:pt x="254" y="154"/>
                    </a:lnTo>
                    <a:lnTo>
                      <a:pt x="258" y="154"/>
                    </a:lnTo>
                    <a:lnTo>
                      <a:pt x="262" y="154"/>
                    </a:lnTo>
                    <a:lnTo>
                      <a:pt x="268" y="154"/>
                    </a:lnTo>
                    <a:lnTo>
                      <a:pt x="272" y="154"/>
                    </a:lnTo>
                    <a:lnTo>
                      <a:pt x="276" y="152"/>
                    </a:lnTo>
                    <a:lnTo>
                      <a:pt x="278" y="148"/>
                    </a:lnTo>
                    <a:lnTo>
                      <a:pt x="280" y="144"/>
                    </a:lnTo>
                    <a:lnTo>
                      <a:pt x="286" y="144"/>
                    </a:lnTo>
                    <a:lnTo>
                      <a:pt x="290" y="144"/>
                    </a:lnTo>
                    <a:lnTo>
                      <a:pt x="294" y="144"/>
                    </a:lnTo>
                    <a:lnTo>
                      <a:pt x="298" y="144"/>
                    </a:lnTo>
                    <a:lnTo>
                      <a:pt x="302" y="144"/>
                    </a:lnTo>
                    <a:lnTo>
                      <a:pt x="306" y="144"/>
                    </a:lnTo>
                    <a:lnTo>
                      <a:pt x="306" y="140"/>
                    </a:lnTo>
                    <a:lnTo>
                      <a:pt x="310" y="138"/>
                    </a:lnTo>
                    <a:lnTo>
                      <a:pt x="314" y="138"/>
                    </a:lnTo>
                    <a:lnTo>
                      <a:pt x="318" y="136"/>
                    </a:lnTo>
                    <a:lnTo>
                      <a:pt x="322" y="136"/>
                    </a:lnTo>
                    <a:lnTo>
                      <a:pt x="324" y="132"/>
                    </a:lnTo>
                    <a:lnTo>
                      <a:pt x="326" y="128"/>
                    </a:lnTo>
                    <a:lnTo>
                      <a:pt x="330" y="128"/>
                    </a:lnTo>
                    <a:lnTo>
                      <a:pt x="334" y="126"/>
                    </a:lnTo>
                    <a:lnTo>
                      <a:pt x="334" y="122"/>
                    </a:lnTo>
                    <a:lnTo>
                      <a:pt x="336" y="118"/>
                    </a:lnTo>
                    <a:lnTo>
                      <a:pt x="336" y="114"/>
                    </a:lnTo>
                    <a:lnTo>
                      <a:pt x="338" y="110"/>
                    </a:lnTo>
                    <a:lnTo>
                      <a:pt x="338" y="106"/>
                    </a:lnTo>
                    <a:lnTo>
                      <a:pt x="338" y="98"/>
                    </a:lnTo>
                    <a:lnTo>
                      <a:pt x="338" y="94"/>
                    </a:lnTo>
                    <a:lnTo>
                      <a:pt x="338" y="88"/>
                    </a:lnTo>
                    <a:lnTo>
                      <a:pt x="338" y="84"/>
                    </a:lnTo>
                    <a:lnTo>
                      <a:pt x="340" y="80"/>
                    </a:lnTo>
                    <a:lnTo>
                      <a:pt x="340" y="76"/>
                    </a:lnTo>
                    <a:lnTo>
                      <a:pt x="344" y="72"/>
                    </a:lnTo>
                    <a:lnTo>
                      <a:pt x="348" y="72"/>
                    </a:lnTo>
                    <a:lnTo>
                      <a:pt x="352" y="70"/>
                    </a:lnTo>
                    <a:lnTo>
                      <a:pt x="356" y="68"/>
                    </a:lnTo>
                    <a:lnTo>
                      <a:pt x="360" y="68"/>
                    </a:lnTo>
                    <a:lnTo>
                      <a:pt x="366" y="64"/>
                    </a:lnTo>
                    <a:lnTo>
                      <a:pt x="370" y="64"/>
                    </a:lnTo>
                    <a:lnTo>
                      <a:pt x="374" y="62"/>
                    </a:lnTo>
                    <a:lnTo>
                      <a:pt x="378" y="62"/>
                    </a:lnTo>
                    <a:lnTo>
                      <a:pt x="382" y="60"/>
                    </a:lnTo>
                    <a:lnTo>
                      <a:pt x="386" y="60"/>
                    </a:lnTo>
                    <a:lnTo>
                      <a:pt x="390" y="60"/>
                    </a:lnTo>
                    <a:lnTo>
                      <a:pt x="394" y="60"/>
                    </a:lnTo>
                    <a:lnTo>
                      <a:pt x="392" y="52"/>
                    </a:lnTo>
                    <a:lnTo>
                      <a:pt x="398" y="54"/>
                    </a:lnTo>
                    <a:lnTo>
                      <a:pt x="402" y="56"/>
                    </a:lnTo>
                    <a:lnTo>
                      <a:pt x="404" y="60"/>
                    </a:lnTo>
                    <a:lnTo>
                      <a:pt x="410" y="66"/>
                    </a:lnTo>
                    <a:lnTo>
                      <a:pt x="416" y="70"/>
                    </a:lnTo>
                    <a:lnTo>
                      <a:pt x="420" y="70"/>
                    </a:lnTo>
                    <a:lnTo>
                      <a:pt x="424" y="70"/>
                    </a:lnTo>
                    <a:lnTo>
                      <a:pt x="428" y="70"/>
                    </a:lnTo>
                    <a:lnTo>
                      <a:pt x="432" y="70"/>
                    </a:lnTo>
                    <a:lnTo>
                      <a:pt x="438" y="72"/>
                    </a:lnTo>
                    <a:lnTo>
                      <a:pt x="442" y="72"/>
                    </a:lnTo>
                    <a:lnTo>
                      <a:pt x="446" y="72"/>
                    </a:lnTo>
                    <a:lnTo>
                      <a:pt x="452" y="72"/>
                    </a:lnTo>
                    <a:lnTo>
                      <a:pt x="456" y="72"/>
                    </a:lnTo>
                    <a:lnTo>
                      <a:pt x="462" y="72"/>
                    </a:lnTo>
                    <a:lnTo>
                      <a:pt x="466" y="72"/>
                    </a:lnTo>
                    <a:lnTo>
                      <a:pt x="470" y="72"/>
                    </a:lnTo>
                    <a:lnTo>
                      <a:pt x="474" y="70"/>
                    </a:lnTo>
                    <a:lnTo>
                      <a:pt x="478" y="70"/>
                    </a:lnTo>
                    <a:lnTo>
                      <a:pt x="482" y="70"/>
                    </a:lnTo>
                    <a:lnTo>
                      <a:pt x="486" y="70"/>
                    </a:lnTo>
                    <a:lnTo>
                      <a:pt x="490" y="70"/>
                    </a:lnTo>
                    <a:lnTo>
                      <a:pt x="492" y="66"/>
                    </a:lnTo>
                    <a:lnTo>
                      <a:pt x="492" y="62"/>
                    </a:lnTo>
                    <a:lnTo>
                      <a:pt x="496" y="62"/>
                    </a:lnTo>
                    <a:lnTo>
                      <a:pt x="502" y="62"/>
                    </a:lnTo>
                    <a:lnTo>
                      <a:pt x="506" y="64"/>
                    </a:lnTo>
                    <a:lnTo>
                      <a:pt x="510" y="64"/>
                    </a:lnTo>
                    <a:lnTo>
                      <a:pt x="514" y="64"/>
                    </a:lnTo>
                    <a:lnTo>
                      <a:pt x="518" y="62"/>
                    </a:lnTo>
                    <a:lnTo>
                      <a:pt x="522" y="62"/>
                    </a:lnTo>
                    <a:lnTo>
                      <a:pt x="528" y="60"/>
                    </a:lnTo>
                    <a:lnTo>
                      <a:pt x="532" y="58"/>
                    </a:lnTo>
                    <a:lnTo>
                      <a:pt x="536" y="54"/>
                    </a:lnTo>
                    <a:lnTo>
                      <a:pt x="540" y="50"/>
                    </a:lnTo>
                    <a:lnTo>
                      <a:pt x="542" y="46"/>
                    </a:lnTo>
                    <a:lnTo>
                      <a:pt x="546" y="46"/>
                    </a:lnTo>
                    <a:lnTo>
                      <a:pt x="554" y="44"/>
                    </a:lnTo>
                    <a:lnTo>
                      <a:pt x="558" y="42"/>
                    </a:lnTo>
                    <a:lnTo>
                      <a:pt x="562" y="40"/>
                    </a:lnTo>
                    <a:lnTo>
                      <a:pt x="564" y="36"/>
                    </a:lnTo>
                    <a:lnTo>
                      <a:pt x="566" y="32"/>
                    </a:lnTo>
                    <a:lnTo>
                      <a:pt x="570" y="30"/>
                    </a:lnTo>
                    <a:lnTo>
                      <a:pt x="574" y="28"/>
                    </a:lnTo>
                    <a:lnTo>
                      <a:pt x="576" y="24"/>
                    </a:lnTo>
                    <a:lnTo>
                      <a:pt x="576" y="20"/>
                    </a:lnTo>
                    <a:lnTo>
                      <a:pt x="576" y="12"/>
                    </a:lnTo>
                    <a:lnTo>
                      <a:pt x="578" y="6"/>
                    </a:lnTo>
                    <a:lnTo>
                      <a:pt x="580" y="2"/>
                    </a:lnTo>
                    <a:lnTo>
                      <a:pt x="584" y="0"/>
                    </a:lnTo>
                    <a:lnTo>
                      <a:pt x="588" y="0"/>
                    </a:lnTo>
                    <a:lnTo>
                      <a:pt x="592" y="0"/>
                    </a:lnTo>
                    <a:lnTo>
                      <a:pt x="598" y="0"/>
                    </a:lnTo>
                    <a:lnTo>
                      <a:pt x="602" y="0"/>
                    </a:lnTo>
                    <a:lnTo>
                      <a:pt x="604" y="4"/>
                    </a:lnTo>
                    <a:lnTo>
                      <a:pt x="604" y="8"/>
                    </a:lnTo>
                    <a:lnTo>
                      <a:pt x="606" y="12"/>
                    </a:lnTo>
                    <a:lnTo>
                      <a:pt x="610" y="14"/>
                    </a:lnTo>
                    <a:lnTo>
                      <a:pt x="612" y="18"/>
                    </a:lnTo>
                    <a:lnTo>
                      <a:pt x="614" y="22"/>
                    </a:lnTo>
                    <a:lnTo>
                      <a:pt x="616" y="26"/>
                    </a:lnTo>
                    <a:lnTo>
                      <a:pt x="620" y="30"/>
                    </a:lnTo>
                    <a:lnTo>
                      <a:pt x="622" y="34"/>
                    </a:lnTo>
                    <a:lnTo>
                      <a:pt x="624" y="38"/>
                    </a:lnTo>
                    <a:lnTo>
                      <a:pt x="626" y="42"/>
                    </a:lnTo>
                    <a:lnTo>
                      <a:pt x="630" y="46"/>
                    </a:lnTo>
                    <a:lnTo>
                      <a:pt x="634" y="50"/>
                    </a:lnTo>
                    <a:lnTo>
                      <a:pt x="636" y="54"/>
                    </a:lnTo>
                    <a:lnTo>
                      <a:pt x="638" y="58"/>
                    </a:lnTo>
                    <a:lnTo>
                      <a:pt x="642" y="60"/>
                    </a:lnTo>
                    <a:lnTo>
                      <a:pt x="644" y="64"/>
                    </a:lnTo>
                    <a:lnTo>
                      <a:pt x="648" y="66"/>
                    </a:lnTo>
                    <a:lnTo>
                      <a:pt x="652" y="68"/>
                    </a:lnTo>
                    <a:lnTo>
                      <a:pt x="656" y="72"/>
                    </a:lnTo>
                    <a:lnTo>
                      <a:pt x="660" y="72"/>
                    </a:lnTo>
                    <a:lnTo>
                      <a:pt x="670" y="74"/>
                    </a:lnTo>
                    <a:lnTo>
                      <a:pt x="674" y="74"/>
                    </a:lnTo>
                    <a:lnTo>
                      <a:pt x="678" y="74"/>
                    </a:lnTo>
                    <a:lnTo>
                      <a:pt x="684" y="74"/>
                    </a:lnTo>
                    <a:lnTo>
                      <a:pt x="686" y="78"/>
                    </a:lnTo>
                    <a:lnTo>
                      <a:pt x="690" y="82"/>
                    </a:lnTo>
                    <a:lnTo>
                      <a:pt x="694" y="84"/>
                    </a:lnTo>
                    <a:lnTo>
                      <a:pt x="698" y="84"/>
                    </a:lnTo>
                    <a:lnTo>
                      <a:pt x="702" y="88"/>
                    </a:lnTo>
                    <a:lnTo>
                      <a:pt x="706" y="90"/>
                    </a:lnTo>
                    <a:lnTo>
                      <a:pt x="712" y="94"/>
                    </a:lnTo>
                    <a:lnTo>
                      <a:pt x="714" y="98"/>
                    </a:lnTo>
                    <a:lnTo>
                      <a:pt x="718" y="100"/>
                    </a:lnTo>
                    <a:lnTo>
                      <a:pt x="722" y="100"/>
                    </a:lnTo>
                    <a:lnTo>
                      <a:pt x="726" y="100"/>
                    </a:lnTo>
                    <a:lnTo>
                      <a:pt x="730" y="102"/>
                    </a:lnTo>
                    <a:lnTo>
                      <a:pt x="734" y="104"/>
                    </a:lnTo>
                    <a:lnTo>
                      <a:pt x="736" y="108"/>
                    </a:lnTo>
                    <a:lnTo>
                      <a:pt x="740" y="112"/>
                    </a:lnTo>
                    <a:lnTo>
                      <a:pt x="744" y="114"/>
                    </a:lnTo>
                    <a:lnTo>
                      <a:pt x="748" y="118"/>
                    </a:lnTo>
                    <a:lnTo>
                      <a:pt x="752" y="120"/>
                    </a:lnTo>
                    <a:lnTo>
                      <a:pt x="756" y="122"/>
                    </a:lnTo>
                    <a:lnTo>
                      <a:pt x="760" y="124"/>
                    </a:lnTo>
                    <a:lnTo>
                      <a:pt x="764" y="128"/>
                    </a:lnTo>
                    <a:lnTo>
                      <a:pt x="768" y="130"/>
                    </a:lnTo>
                    <a:lnTo>
                      <a:pt x="770" y="134"/>
                    </a:lnTo>
                    <a:lnTo>
                      <a:pt x="774" y="138"/>
                    </a:lnTo>
                    <a:lnTo>
                      <a:pt x="776" y="142"/>
                    </a:lnTo>
                    <a:lnTo>
                      <a:pt x="782" y="146"/>
                    </a:lnTo>
                    <a:lnTo>
                      <a:pt x="786" y="148"/>
                    </a:lnTo>
                    <a:lnTo>
                      <a:pt x="786" y="168"/>
                    </a:lnTo>
                    <a:lnTo>
                      <a:pt x="790" y="170"/>
                    </a:lnTo>
                    <a:lnTo>
                      <a:pt x="794" y="172"/>
                    </a:lnTo>
                    <a:lnTo>
                      <a:pt x="796" y="176"/>
                    </a:lnTo>
                    <a:lnTo>
                      <a:pt x="798" y="180"/>
                    </a:lnTo>
                    <a:lnTo>
                      <a:pt x="802" y="182"/>
                    </a:lnTo>
                    <a:lnTo>
                      <a:pt x="804" y="186"/>
                    </a:lnTo>
                    <a:lnTo>
                      <a:pt x="806" y="190"/>
                    </a:lnTo>
                    <a:lnTo>
                      <a:pt x="808" y="194"/>
                    </a:lnTo>
                    <a:lnTo>
                      <a:pt x="814" y="198"/>
                    </a:lnTo>
                    <a:lnTo>
                      <a:pt x="816" y="202"/>
                    </a:lnTo>
                    <a:lnTo>
                      <a:pt x="820" y="208"/>
                    </a:lnTo>
                    <a:lnTo>
                      <a:pt x="824" y="214"/>
                    </a:lnTo>
                    <a:lnTo>
                      <a:pt x="828" y="218"/>
                    </a:lnTo>
                    <a:lnTo>
                      <a:pt x="832" y="222"/>
                    </a:lnTo>
                    <a:lnTo>
                      <a:pt x="834" y="226"/>
                    </a:lnTo>
                    <a:lnTo>
                      <a:pt x="834" y="232"/>
                    </a:lnTo>
                    <a:lnTo>
                      <a:pt x="838" y="234"/>
                    </a:lnTo>
                    <a:lnTo>
                      <a:pt x="842" y="234"/>
                    </a:lnTo>
                    <a:lnTo>
                      <a:pt x="846" y="236"/>
                    </a:lnTo>
                    <a:lnTo>
                      <a:pt x="846" y="240"/>
                    </a:lnTo>
                    <a:lnTo>
                      <a:pt x="850" y="242"/>
                    </a:lnTo>
                    <a:lnTo>
                      <a:pt x="852" y="246"/>
                    </a:lnTo>
                    <a:lnTo>
                      <a:pt x="856" y="248"/>
                    </a:lnTo>
                    <a:lnTo>
                      <a:pt x="860" y="250"/>
                    </a:lnTo>
                    <a:lnTo>
                      <a:pt x="862" y="254"/>
                    </a:lnTo>
                    <a:lnTo>
                      <a:pt x="868" y="258"/>
                    </a:lnTo>
                    <a:lnTo>
                      <a:pt x="870" y="262"/>
                    </a:lnTo>
                    <a:lnTo>
                      <a:pt x="874" y="264"/>
                    </a:lnTo>
                    <a:lnTo>
                      <a:pt x="874" y="268"/>
                    </a:lnTo>
                    <a:lnTo>
                      <a:pt x="878" y="272"/>
                    </a:lnTo>
                    <a:lnTo>
                      <a:pt x="880" y="276"/>
                    </a:lnTo>
                    <a:lnTo>
                      <a:pt x="884" y="278"/>
                    </a:lnTo>
                    <a:lnTo>
                      <a:pt x="888" y="280"/>
                    </a:lnTo>
                    <a:lnTo>
                      <a:pt x="894" y="280"/>
                    </a:lnTo>
                    <a:lnTo>
                      <a:pt x="898" y="280"/>
                    </a:lnTo>
                    <a:lnTo>
                      <a:pt x="902" y="280"/>
                    </a:lnTo>
                    <a:lnTo>
                      <a:pt x="906" y="280"/>
                    </a:lnTo>
                    <a:lnTo>
                      <a:pt x="910" y="280"/>
                    </a:lnTo>
                    <a:lnTo>
                      <a:pt x="914" y="280"/>
                    </a:lnTo>
                    <a:lnTo>
                      <a:pt x="918" y="280"/>
                    </a:lnTo>
                    <a:lnTo>
                      <a:pt x="922" y="282"/>
                    </a:lnTo>
                    <a:lnTo>
                      <a:pt x="926" y="282"/>
                    </a:lnTo>
                    <a:lnTo>
                      <a:pt x="932" y="282"/>
                    </a:lnTo>
                    <a:lnTo>
                      <a:pt x="936" y="280"/>
                    </a:lnTo>
                    <a:lnTo>
                      <a:pt x="940" y="280"/>
                    </a:lnTo>
                    <a:lnTo>
                      <a:pt x="942" y="276"/>
                    </a:lnTo>
                    <a:lnTo>
                      <a:pt x="948" y="274"/>
                    </a:lnTo>
                    <a:lnTo>
                      <a:pt x="952" y="272"/>
                    </a:lnTo>
                    <a:lnTo>
                      <a:pt x="956" y="270"/>
                    </a:lnTo>
                    <a:lnTo>
                      <a:pt x="960" y="268"/>
                    </a:lnTo>
                    <a:lnTo>
                      <a:pt x="964" y="266"/>
                    </a:lnTo>
                    <a:lnTo>
                      <a:pt x="968" y="264"/>
                    </a:lnTo>
                    <a:lnTo>
                      <a:pt x="972" y="262"/>
                    </a:lnTo>
                    <a:lnTo>
                      <a:pt x="974" y="258"/>
                    </a:lnTo>
                    <a:lnTo>
                      <a:pt x="978" y="258"/>
                    </a:lnTo>
                    <a:lnTo>
                      <a:pt x="980" y="254"/>
                    </a:lnTo>
                    <a:lnTo>
                      <a:pt x="986" y="252"/>
                    </a:lnTo>
                    <a:lnTo>
                      <a:pt x="990" y="252"/>
                    </a:lnTo>
                    <a:lnTo>
                      <a:pt x="994" y="252"/>
                    </a:lnTo>
                    <a:lnTo>
                      <a:pt x="998" y="250"/>
                    </a:lnTo>
                    <a:lnTo>
                      <a:pt x="1000" y="246"/>
                    </a:lnTo>
                    <a:lnTo>
                      <a:pt x="1004" y="242"/>
                    </a:lnTo>
                    <a:lnTo>
                      <a:pt x="1008" y="242"/>
                    </a:lnTo>
                    <a:lnTo>
                      <a:pt x="1012" y="242"/>
                    </a:lnTo>
                    <a:lnTo>
                      <a:pt x="1016" y="242"/>
                    </a:lnTo>
                    <a:lnTo>
                      <a:pt x="1018" y="246"/>
                    </a:lnTo>
                    <a:lnTo>
                      <a:pt x="1014" y="250"/>
                    </a:lnTo>
                    <a:lnTo>
                      <a:pt x="1010" y="252"/>
                    </a:lnTo>
                    <a:lnTo>
                      <a:pt x="1008" y="256"/>
                    </a:lnTo>
                    <a:lnTo>
                      <a:pt x="1006" y="260"/>
                    </a:lnTo>
                    <a:lnTo>
                      <a:pt x="1002" y="264"/>
                    </a:lnTo>
                    <a:lnTo>
                      <a:pt x="1000" y="268"/>
                    </a:lnTo>
                    <a:lnTo>
                      <a:pt x="998" y="274"/>
                    </a:lnTo>
                    <a:lnTo>
                      <a:pt x="996" y="278"/>
                    </a:lnTo>
                    <a:lnTo>
                      <a:pt x="990" y="284"/>
                    </a:lnTo>
                    <a:lnTo>
                      <a:pt x="988" y="288"/>
                    </a:lnTo>
                    <a:lnTo>
                      <a:pt x="984" y="294"/>
                    </a:lnTo>
                    <a:lnTo>
                      <a:pt x="980" y="296"/>
                    </a:lnTo>
                    <a:lnTo>
                      <a:pt x="972" y="302"/>
                    </a:lnTo>
                    <a:lnTo>
                      <a:pt x="970" y="306"/>
                    </a:lnTo>
                    <a:lnTo>
                      <a:pt x="966" y="308"/>
                    </a:lnTo>
                    <a:lnTo>
                      <a:pt x="964" y="312"/>
                    </a:lnTo>
                    <a:lnTo>
                      <a:pt x="960" y="316"/>
                    </a:lnTo>
                    <a:lnTo>
                      <a:pt x="956" y="322"/>
                    </a:lnTo>
                    <a:lnTo>
                      <a:pt x="954" y="326"/>
                    </a:lnTo>
                    <a:lnTo>
                      <a:pt x="952" y="330"/>
                    </a:lnTo>
                    <a:lnTo>
                      <a:pt x="952" y="334"/>
                    </a:lnTo>
                    <a:lnTo>
                      <a:pt x="950" y="338"/>
                    </a:lnTo>
                    <a:lnTo>
                      <a:pt x="950" y="342"/>
                    </a:lnTo>
                    <a:lnTo>
                      <a:pt x="950" y="346"/>
                    </a:lnTo>
                    <a:lnTo>
                      <a:pt x="950" y="350"/>
                    </a:lnTo>
                    <a:lnTo>
                      <a:pt x="950" y="354"/>
                    </a:lnTo>
                    <a:lnTo>
                      <a:pt x="942" y="356"/>
                    </a:lnTo>
                    <a:lnTo>
                      <a:pt x="942" y="360"/>
                    </a:lnTo>
                    <a:lnTo>
                      <a:pt x="942" y="368"/>
                    </a:lnTo>
                    <a:lnTo>
                      <a:pt x="942" y="372"/>
                    </a:lnTo>
                    <a:lnTo>
                      <a:pt x="940" y="376"/>
                    </a:lnTo>
                    <a:lnTo>
                      <a:pt x="940" y="380"/>
                    </a:lnTo>
                    <a:lnTo>
                      <a:pt x="940" y="388"/>
                    </a:lnTo>
                    <a:lnTo>
                      <a:pt x="940" y="392"/>
                    </a:lnTo>
                    <a:lnTo>
                      <a:pt x="940" y="396"/>
                    </a:lnTo>
                    <a:lnTo>
                      <a:pt x="940" y="400"/>
                    </a:lnTo>
                    <a:lnTo>
                      <a:pt x="940" y="406"/>
                    </a:lnTo>
                    <a:lnTo>
                      <a:pt x="940" y="410"/>
                    </a:lnTo>
                    <a:lnTo>
                      <a:pt x="940" y="414"/>
                    </a:lnTo>
                    <a:lnTo>
                      <a:pt x="944" y="414"/>
                    </a:lnTo>
                    <a:lnTo>
                      <a:pt x="950" y="414"/>
                    </a:lnTo>
                    <a:lnTo>
                      <a:pt x="954" y="416"/>
                    </a:lnTo>
                    <a:lnTo>
                      <a:pt x="958" y="416"/>
                    </a:lnTo>
                    <a:lnTo>
                      <a:pt x="962" y="418"/>
                    </a:lnTo>
                    <a:lnTo>
                      <a:pt x="966" y="420"/>
                    </a:lnTo>
                    <a:lnTo>
                      <a:pt x="968" y="424"/>
                    </a:lnTo>
                    <a:lnTo>
                      <a:pt x="974" y="426"/>
                    </a:lnTo>
                    <a:lnTo>
                      <a:pt x="978" y="426"/>
                    </a:lnTo>
                    <a:lnTo>
                      <a:pt x="982" y="422"/>
                    </a:lnTo>
                    <a:lnTo>
                      <a:pt x="984" y="418"/>
                    </a:lnTo>
                    <a:lnTo>
                      <a:pt x="986" y="414"/>
                    </a:lnTo>
                    <a:lnTo>
                      <a:pt x="986" y="410"/>
                    </a:lnTo>
                    <a:lnTo>
                      <a:pt x="986" y="406"/>
                    </a:lnTo>
                    <a:lnTo>
                      <a:pt x="988" y="402"/>
                    </a:lnTo>
                    <a:lnTo>
                      <a:pt x="992" y="402"/>
                    </a:lnTo>
                    <a:lnTo>
                      <a:pt x="994" y="398"/>
                    </a:lnTo>
                    <a:lnTo>
                      <a:pt x="998" y="398"/>
                    </a:lnTo>
                    <a:lnTo>
                      <a:pt x="1002" y="394"/>
                    </a:lnTo>
                    <a:lnTo>
                      <a:pt x="1006" y="392"/>
                    </a:lnTo>
                    <a:lnTo>
                      <a:pt x="1008" y="388"/>
                    </a:lnTo>
                    <a:lnTo>
                      <a:pt x="1012" y="386"/>
                    </a:lnTo>
                    <a:lnTo>
                      <a:pt x="1016" y="386"/>
                    </a:lnTo>
                    <a:lnTo>
                      <a:pt x="1020" y="384"/>
                    </a:lnTo>
                    <a:lnTo>
                      <a:pt x="1024" y="384"/>
                    </a:lnTo>
                    <a:lnTo>
                      <a:pt x="1028" y="384"/>
                    </a:lnTo>
                    <a:lnTo>
                      <a:pt x="1032" y="384"/>
                    </a:lnTo>
                    <a:lnTo>
                      <a:pt x="1036" y="384"/>
                    </a:lnTo>
                    <a:lnTo>
                      <a:pt x="1040" y="386"/>
                    </a:lnTo>
                    <a:lnTo>
                      <a:pt x="1046" y="390"/>
                    </a:lnTo>
                    <a:lnTo>
                      <a:pt x="1050" y="392"/>
                    </a:lnTo>
                    <a:lnTo>
                      <a:pt x="1056" y="394"/>
                    </a:lnTo>
                    <a:lnTo>
                      <a:pt x="1060" y="394"/>
                    </a:lnTo>
                    <a:lnTo>
                      <a:pt x="1062" y="398"/>
                    </a:lnTo>
                    <a:lnTo>
                      <a:pt x="1064" y="402"/>
                    </a:lnTo>
                    <a:lnTo>
                      <a:pt x="1066" y="406"/>
                    </a:lnTo>
                    <a:lnTo>
                      <a:pt x="1068" y="410"/>
                    </a:lnTo>
                    <a:lnTo>
                      <a:pt x="1070" y="414"/>
                    </a:lnTo>
                    <a:lnTo>
                      <a:pt x="1070" y="418"/>
                    </a:lnTo>
                    <a:lnTo>
                      <a:pt x="1072" y="426"/>
                    </a:lnTo>
                    <a:lnTo>
                      <a:pt x="1074" y="430"/>
                    </a:lnTo>
                    <a:lnTo>
                      <a:pt x="1074" y="438"/>
                    </a:lnTo>
                    <a:lnTo>
                      <a:pt x="1074" y="442"/>
                    </a:lnTo>
                    <a:lnTo>
                      <a:pt x="1072" y="450"/>
                    </a:lnTo>
                    <a:lnTo>
                      <a:pt x="1072" y="454"/>
                    </a:lnTo>
                    <a:lnTo>
                      <a:pt x="1070" y="458"/>
                    </a:lnTo>
                    <a:lnTo>
                      <a:pt x="1070" y="462"/>
                    </a:lnTo>
                    <a:lnTo>
                      <a:pt x="1070" y="466"/>
                    </a:lnTo>
                    <a:lnTo>
                      <a:pt x="1066" y="468"/>
                    </a:lnTo>
                    <a:lnTo>
                      <a:pt x="1062" y="472"/>
                    </a:lnTo>
                    <a:lnTo>
                      <a:pt x="1058" y="474"/>
                    </a:lnTo>
                    <a:lnTo>
                      <a:pt x="1054" y="476"/>
                    </a:lnTo>
                    <a:lnTo>
                      <a:pt x="1050" y="478"/>
                    </a:lnTo>
                    <a:lnTo>
                      <a:pt x="1044" y="480"/>
                    </a:lnTo>
                    <a:lnTo>
                      <a:pt x="1040" y="480"/>
                    </a:lnTo>
                    <a:lnTo>
                      <a:pt x="1036" y="480"/>
                    </a:lnTo>
                    <a:lnTo>
                      <a:pt x="1032" y="482"/>
                    </a:lnTo>
                    <a:lnTo>
                      <a:pt x="1028" y="482"/>
                    </a:lnTo>
                    <a:lnTo>
                      <a:pt x="1022" y="482"/>
                    </a:lnTo>
                    <a:lnTo>
                      <a:pt x="1018" y="482"/>
                    </a:lnTo>
                    <a:lnTo>
                      <a:pt x="1014" y="482"/>
                    </a:lnTo>
                    <a:lnTo>
                      <a:pt x="1010" y="482"/>
                    </a:lnTo>
                    <a:lnTo>
                      <a:pt x="1006" y="482"/>
                    </a:lnTo>
                    <a:lnTo>
                      <a:pt x="1004" y="478"/>
                    </a:lnTo>
                    <a:lnTo>
                      <a:pt x="1002" y="474"/>
                    </a:lnTo>
                    <a:lnTo>
                      <a:pt x="998" y="470"/>
                    </a:lnTo>
                    <a:lnTo>
                      <a:pt x="994" y="466"/>
                    </a:lnTo>
                    <a:lnTo>
                      <a:pt x="990" y="464"/>
                    </a:lnTo>
                    <a:lnTo>
                      <a:pt x="986" y="462"/>
                    </a:lnTo>
                    <a:lnTo>
                      <a:pt x="984" y="458"/>
                    </a:lnTo>
                    <a:lnTo>
                      <a:pt x="960" y="482"/>
                    </a:lnTo>
                    <a:lnTo>
                      <a:pt x="960" y="486"/>
                    </a:lnTo>
                    <a:lnTo>
                      <a:pt x="960" y="490"/>
                    </a:lnTo>
                    <a:lnTo>
                      <a:pt x="962" y="496"/>
                    </a:lnTo>
                    <a:lnTo>
                      <a:pt x="962" y="500"/>
                    </a:lnTo>
                    <a:lnTo>
                      <a:pt x="960" y="506"/>
                    </a:lnTo>
                    <a:lnTo>
                      <a:pt x="958" y="510"/>
                    </a:lnTo>
                    <a:lnTo>
                      <a:pt x="956" y="514"/>
                    </a:lnTo>
                    <a:lnTo>
                      <a:pt x="952" y="516"/>
                    </a:lnTo>
                    <a:lnTo>
                      <a:pt x="950" y="520"/>
                    </a:lnTo>
                    <a:lnTo>
                      <a:pt x="950" y="524"/>
                    </a:lnTo>
                    <a:lnTo>
                      <a:pt x="950" y="528"/>
                    </a:lnTo>
                    <a:lnTo>
                      <a:pt x="950" y="534"/>
                    </a:lnTo>
                    <a:lnTo>
                      <a:pt x="950" y="538"/>
                    </a:lnTo>
                    <a:lnTo>
                      <a:pt x="950" y="542"/>
                    </a:lnTo>
                    <a:lnTo>
                      <a:pt x="950" y="546"/>
                    </a:lnTo>
                    <a:lnTo>
                      <a:pt x="950" y="550"/>
                    </a:lnTo>
                    <a:lnTo>
                      <a:pt x="950" y="554"/>
                    </a:lnTo>
                    <a:lnTo>
                      <a:pt x="954" y="556"/>
                    </a:lnTo>
                    <a:lnTo>
                      <a:pt x="958" y="556"/>
                    </a:lnTo>
                    <a:lnTo>
                      <a:pt x="960" y="560"/>
                    </a:lnTo>
                    <a:lnTo>
                      <a:pt x="960" y="564"/>
                    </a:lnTo>
                    <a:lnTo>
                      <a:pt x="960" y="568"/>
                    </a:lnTo>
                    <a:lnTo>
                      <a:pt x="960" y="572"/>
                    </a:lnTo>
                    <a:lnTo>
                      <a:pt x="960" y="576"/>
                    </a:lnTo>
                    <a:lnTo>
                      <a:pt x="960" y="580"/>
                    </a:lnTo>
                    <a:lnTo>
                      <a:pt x="960" y="584"/>
                    </a:lnTo>
                    <a:lnTo>
                      <a:pt x="960" y="588"/>
                    </a:lnTo>
                    <a:lnTo>
                      <a:pt x="958" y="594"/>
                    </a:lnTo>
                    <a:lnTo>
                      <a:pt x="958" y="598"/>
                    </a:lnTo>
                    <a:lnTo>
                      <a:pt x="958" y="602"/>
                    </a:lnTo>
                    <a:lnTo>
                      <a:pt x="960" y="606"/>
                    </a:lnTo>
                    <a:lnTo>
                      <a:pt x="960" y="614"/>
                    </a:lnTo>
                    <a:lnTo>
                      <a:pt x="952" y="626"/>
                    </a:lnTo>
                    <a:lnTo>
                      <a:pt x="952" y="630"/>
                    </a:lnTo>
                    <a:lnTo>
                      <a:pt x="950" y="634"/>
                    </a:lnTo>
                    <a:lnTo>
                      <a:pt x="950" y="638"/>
                    </a:lnTo>
                    <a:lnTo>
                      <a:pt x="948" y="642"/>
                    </a:lnTo>
                    <a:lnTo>
                      <a:pt x="946" y="646"/>
                    </a:lnTo>
                    <a:lnTo>
                      <a:pt x="942" y="648"/>
                    </a:lnTo>
                    <a:lnTo>
                      <a:pt x="936" y="656"/>
                    </a:lnTo>
                    <a:lnTo>
                      <a:pt x="934" y="660"/>
                    </a:lnTo>
                    <a:lnTo>
                      <a:pt x="930" y="668"/>
                    </a:lnTo>
                    <a:lnTo>
                      <a:pt x="930" y="672"/>
                    </a:lnTo>
                    <a:lnTo>
                      <a:pt x="930" y="676"/>
                    </a:lnTo>
                    <a:lnTo>
                      <a:pt x="930" y="680"/>
                    </a:lnTo>
                    <a:lnTo>
                      <a:pt x="928" y="684"/>
                    </a:lnTo>
                    <a:lnTo>
                      <a:pt x="928" y="688"/>
                    </a:lnTo>
                    <a:lnTo>
                      <a:pt x="926" y="692"/>
                    </a:lnTo>
                    <a:lnTo>
                      <a:pt x="924" y="702"/>
                    </a:lnTo>
                    <a:lnTo>
                      <a:pt x="924" y="706"/>
                    </a:lnTo>
                    <a:lnTo>
                      <a:pt x="924" y="714"/>
                    </a:lnTo>
                    <a:lnTo>
                      <a:pt x="924" y="718"/>
                    </a:lnTo>
                    <a:lnTo>
                      <a:pt x="926" y="722"/>
                    </a:lnTo>
                    <a:lnTo>
                      <a:pt x="928" y="726"/>
                    </a:lnTo>
                    <a:lnTo>
                      <a:pt x="932" y="728"/>
                    </a:lnTo>
                    <a:lnTo>
                      <a:pt x="936" y="732"/>
                    </a:lnTo>
                    <a:lnTo>
                      <a:pt x="936" y="736"/>
                    </a:lnTo>
                    <a:lnTo>
                      <a:pt x="938" y="740"/>
                    </a:lnTo>
                    <a:lnTo>
                      <a:pt x="938" y="748"/>
                    </a:lnTo>
                    <a:lnTo>
                      <a:pt x="936" y="752"/>
                    </a:lnTo>
                    <a:lnTo>
                      <a:pt x="934" y="756"/>
                    </a:lnTo>
                    <a:lnTo>
                      <a:pt x="932" y="760"/>
                    </a:lnTo>
                    <a:lnTo>
                      <a:pt x="932" y="764"/>
                    </a:lnTo>
                    <a:lnTo>
                      <a:pt x="930" y="770"/>
                    </a:lnTo>
                    <a:lnTo>
                      <a:pt x="930" y="774"/>
                    </a:lnTo>
                    <a:lnTo>
                      <a:pt x="930" y="778"/>
                    </a:lnTo>
                    <a:lnTo>
                      <a:pt x="928" y="800"/>
                    </a:lnTo>
                    <a:lnTo>
                      <a:pt x="932" y="800"/>
                    </a:lnTo>
                    <a:lnTo>
                      <a:pt x="936" y="800"/>
                    </a:lnTo>
                    <a:lnTo>
                      <a:pt x="940" y="798"/>
                    </a:lnTo>
                    <a:lnTo>
                      <a:pt x="940" y="804"/>
                    </a:lnTo>
                    <a:lnTo>
                      <a:pt x="942" y="808"/>
                    </a:lnTo>
                    <a:lnTo>
                      <a:pt x="944" y="812"/>
                    </a:lnTo>
                    <a:lnTo>
                      <a:pt x="944" y="816"/>
                    </a:lnTo>
                    <a:lnTo>
                      <a:pt x="944" y="820"/>
                    </a:lnTo>
                    <a:lnTo>
                      <a:pt x="948" y="822"/>
                    </a:lnTo>
                    <a:lnTo>
                      <a:pt x="952" y="822"/>
                    </a:lnTo>
                    <a:lnTo>
                      <a:pt x="956" y="822"/>
                    </a:lnTo>
                    <a:lnTo>
                      <a:pt x="960" y="824"/>
                    </a:lnTo>
                    <a:lnTo>
                      <a:pt x="962" y="828"/>
                    </a:lnTo>
                    <a:lnTo>
                      <a:pt x="966" y="832"/>
                    </a:lnTo>
                    <a:lnTo>
                      <a:pt x="970" y="836"/>
                    </a:lnTo>
                    <a:lnTo>
                      <a:pt x="972" y="840"/>
                    </a:lnTo>
                    <a:lnTo>
                      <a:pt x="976" y="842"/>
                    </a:lnTo>
                    <a:lnTo>
                      <a:pt x="978" y="846"/>
                    </a:lnTo>
                    <a:lnTo>
                      <a:pt x="982" y="848"/>
                    </a:lnTo>
                    <a:lnTo>
                      <a:pt x="984" y="852"/>
                    </a:lnTo>
                    <a:lnTo>
                      <a:pt x="986" y="856"/>
                    </a:lnTo>
                    <a:lnTo>
                      <a:pt x="988" y="860"/>
                    </a:lnTo>
                    <a:lnTo>
                      <a:pt x="990" y="864"/>
                    </a:lnTo>
                    <a:lnTo>
                      <a:pt x="990" y="868"/>
                    </a:lnTo>
                    <a:lnTo>
                      <a:pt x="988" y="872"/>
                    </a:lnTo>
                    <a:lnTo>
                      <a:pt x="984" y="876"/>
                    </a:lnTo>
                    <a:lnTo>
                      <a:pt x="978" y="878"/>
                    </a:lnTo>
                    <a:lnTo>
                      <a:pt x="974" y="878"/>
                    </a:lnTo>
                    <a:lnTo>
                      <a:pt x="970" y="878"/>
                    </a:lnTo>
                    <a:lnTo>
                      <a:pt x="966" y="876"/>
                    </a:lnTo>
                    <a:lnTo>
                      <a:pt x="962" y="874"/>
                    </a:lnTo>
                    <a:lnTo>
                      <a:pt x="958" y="870"/>
                    </a:lnTo>
                    <a:lnTo>
                      <a:pt x="956" y="866"/>
                    </a:lnTo>
                    <a:lnTo>
                      <a:pt x="952" y="862"/>
                    </a:lnTo>
                    <a:lnTo>
                      <a:pt x="948" y="860"/>
                    </a:lnTo>
                    <a:lnTo>
                      <a:pt x="946" y="856"/>
                    </a:lnTo>
                    <a:lnTo>
                      <a:pt x="942" y="854"/>
                    </a:lnTo>
                    <a:lnTo>
                      <a:pt x="938" y="848"/>
                    </a:lnTo>
                    <a:lnTo>
                      <a:pt x="938" y="844"/>
                    </a:lnTo>
                    <a:lnTo>
                      <a:pt x="936" y="840"/>
                    </a:lnTo>
                    <a:lnTo>
                      <a:pt x="934" y="836"/>
                    </a:lnTo>
                    <a:lnTo>
                      <a:pt x="932" y="832"/>
                    </a:lnTo>
                    <a:lnTo>
                      <a:pt x="930" y="828"/>
                    </a:lnTo>
                    <a:lnTo>
                      <a:pt x="926" y="826"/>
                    </a:lnTo>
                    <a:lnTo>
                      <a:pt x="922" y="824"/>
                    </a:lnTo>
                    <a:lnTo>
                      <a:pt x="918" y="822"/>
                    </a:lnTo>
                    <a:lnTo>
                      <a:pt x="914" y="820"/>
                    </a:lnTo>
                    <a:lnTo>
                      <a:pt x="912" y="816"/>
                    </a:lnTo>
                    <a:lnTo>
                      <a:pt x="906" y="812"/>
                    </a:lnTo>
                    <a:lnTo>
                      <a:pt x="902" y="810"/>
                    </a:lnTo>
                    <a:lnTo>
                      <a:pt x="898" y="808"/>
                    </a:lnTo>
                    <a:lnTo>
                      <a:pt x="888" y="804"/>
                    </a:lnTo>
                    <a:lnTo>
                      <a:pt x="884" y="802"/>
                    </a:lnTo>
                    <a:lnTo>
                      <a:pt x="880" y="802"/>
                    </a:lnTo>
                    <a:lnTo>
                      <a:pt x="874" y="802"/>
                    </a:lnTo>
                    <a:lnTo>
                      <a:pt x="870" y="804"/>
                    </a:lnTo>
                    <a:lnTo>
                      <a:pt x="866" y="804"/>
                    </a:lnTo>
                    <a:lnTo>
                      <a:pt x="862" y="806"/>
                    </a:lnTo>
                    <a:lnTo>
                      <a:pt x="858" y="808"/>
                    </a:lnTo>
                    <a:lnTo>
                      <a:pt x="854" y="810"/>
                    </a:lnTo>
                    <a:lnTo>
                      <a:pt x="850" y="810"/>
                    </a:lnTo>
                    <a:lnTo>
                      <a:pt x="846" y="814"/>
                    </a:lnTo>
                    <a:lnTo>
                      <a:pt x="842" y="816"/>
                    </a:lnTo>
                    <a:lnTo>
                      <a:pt x="838" y="818"/>
                    </a:lnTo>
                    <a:lnTo>
                      <a:pt x="834" y="822"/>
                    </a:lnTo>
                    <a:lnTo>
                      <a:pt x="830" y="824"/>
                    </a:lnTo>
                    <a:lnTo>
                      <a:pt x="826" y="826"/>
                    </a:lnTo>
                    <a:lnTo>
                      <a:pt x="822" y="830"/>
                    </a:lnTo>
                    <a:lnTo>
                      <a:pt x="818" y="832"/>
                    </a:lnTo>
                    <a:lnTo>
                      <a:pt x="814" y="834"/>
                    </a:lnTo>
                    <a:lnTo>
                      <a:pt x="814" y="838"/>
                    </a:lnTo>
                    <a:lnTo>
                      <a:pt x="806" y="844"/>
                    </a:lnTo>
                    <a:lnTo>
                      <a:pt x="804" y="848"/>
                    </a:lnTo>
                    <a:lnTo>
                      <a:pt x="800" y="850"/>
                    </a:lnTo>
                    <a:lnTo>
                      <a:pt x="794" y="854"/>
                    </a:lnTo>
                    <a:lnTo>
                      <a:pt x="790" y="854"/>
                    </a:lnTo>
                    <a:lnTo>
                      <a:pt x="784" y="858"/>
                    </a:lnTo>
                    <a:lnTo>
                      <a:pt x="782" y="862"/>
                    </a:lnTo>
                    <a:lnTo>
                      <a:pt x="778" y="864"/>
                    </a:lnTo>
                    <a:lnTo>
                      <a:pt x="774" y="866"/>
                    </a:lnTo>
                    <a:lnTo>
                      <a:pt x="770" y="870"/>
                    </a:lnTo>
                    <a:lnTo>
                      <a:pt x="768" y="874"/>
                    </a:lnTo>
                    <a:lnTo>
                      <a:pt x="762" y="878"/>
                    </a:lnTo>
                    <a:lnTo>
                      <a:pt x="758" y="880"/>
                    </a:lnTo>
                    <a:lnTo>
                      <a:pt x="756" y="884"/>
                    </a:lnTo>
                    <a:lnTo>
                      <a:pt x="756" y="888"/>
                    </a:lnTo>
                    <a:lnTo>
                      <a:pt x="754" y="892"/>
                    </a:lnTo>
                    <a:lnTo>
                      <a:pt x="754" y="896"/>
                    </a:lnTo>
                    <a:lnTo>
                      <a:pt x="752" y="900"/>
                    </a:lnTo>
                    <a:lnTo>
                      <a:pt x="746" y="906"/>
                    </a:lnTo>
                    <a:lnTo>
                      <a:pt x="746" y="910"/>
                    </a:lnTo>
                    <a:lnTo>
                      <a:pt x="746" y="916"/>
                    </a:lnTo>
                    <a:lnTo>
                      <a:pt x="746" y="920"/>
                    </a:lnTo>
                    <a:lnTo>
                      <a:pt x="746" y="924"/>
                    </a:lnTo>
                    <a:lnTo>
                      <a:pt x="746" y="928"/>
                    </a:lnTo>
                    <a:lnTo>
                      <a:pt x="746" y="932"/>
                    </a:lnTo>
                    <a:lnTo>
                      <a:pt x="746" y="938"/>
                    </a:lnTo>
                    <a:lnTo>
                      <a:pt x="748" y="942"/>
                    </a:lnTo>
                    <a:lnTo>
                      <a:pt x="752" y="942"/>
                    </a:lnTo>
                    <a:lnTo>
                      <a:pt x="756" y="948"/>
                    </a:lnTo>
                    <a:lnTo>
                      <a:pt x="758" y="952"/>
                    </a:lnTo>
                    <a:lnTo>
                      <a:pt x="760" y="956"/>
                    </a:lnTo>
                    <a:lnTo>
                      <a:pt x="762" y="960"/>
                    </a:lnTo>
                    <a:lnTo>
                      <a:pt x="766" y="962"/>
                    </a:lnTo>
                    <a:lnTo>
                      <a:pt x="766" y="966"/>
                    </a:lnTo>
                    <a:lnTo>
                      <a:pt x="770" y="970"/>
                    </a:lnTo>
                    <a:lnTo>
                      <a:pt x="772" y="974"/>
                    </a:lnTo>
                    <a:lnTo>
                      <a:pt x="774" y="978"/>
                    </a:lnTo>
                    <a:lnTo>
                      <a:pt x="778" y="984"/>
                    </a:lnTo>
                    <a:lnTo>
                      <a:pt x="780" y="988"/>
                    </a:lnTo>
                    <a:lnTo>
                      <a:pt x="784" y="990"/>
                    </a:lnTo>
                    <a:lnTo>
                      <a:pt x="788" y="994"/>
                    </a:lnTo>
                    <a:lnTo>
                      <a:pt x="790" y="998"/>
                    </a:lnTo>
                    <a:lnTo>
                      <a:pt x="794" y="1002"/>
                    </a:lnTo>
                    <a:lnTo>
                      <a:pt x="794" y="1008"/>
                    </a:lnTo>
                    <a:lnTo>
                      <a:pt x="794" y="1012"/>
                    </a:lnTo>
                    <a:lnTo>
                      <a:pt x="794" y="1016"/>
                    </a:lnTo>
                    <a:lnTo>
                      <a:pt x="794" y="1022"/>
                    </a:lnTo>
                    <a:lnTo>
                      <a:pt x="794" y="1026"/>
                    </a:lnTo>
                    <a:lnTo>
                      <a:pt x="794" y="1030"/>
                    </a:lnTo>
                    <a:lnTo>
                      <a:pt x="794" y="1034"/>
                    </a:lnTo>
                    <a:lnTo>
                      <a:pt x="792" y="1038"/>
                    </a:lnTo>
                    <a:lnTo>
                      <a:pt x="792" y="1042"/>
                    </a:lnTo>
                    <a:lnTo>
                      <a:pt x="792" y="1046"/>
                    </a:lnTo>
                    <a:lnTo>
                      <a:pt x="792" y="1050"/>
                    </a:lnTo>
                    <a:lnTo>
                      <a:pt x="792" y="1054"/>
                    </a:lnTo>
                    <a:lnTo>
                      <a:pt x="792" y="1058"/>
                    </a:lnTo>
                    <a:lnTo>
                      <a:pt x="788" y="1060"/>
                    </a:lnTo>
                    <a:lnTo>
                      <a:pt x="784" y="1064"/>
                    </a:lnTo>
                    <a:lnTo>
                      <a:pt x="780" y="1064"/>
                    </a:lnTo>
                    <a:lnTo>
                      <a:pt x="776" y="1066"/>
                    </a:lnTo>
                    <a:lnTo>
                      <a:pt x="772" y="1066"/>
                    </a:lnTo>
                    <a:lnTo>
                      <a:pt x="766" y="1062"/>
                    </a:lnTo>
                    <a:lnTo>
                      <a:pt x="762" y="1060"/>
                    </a:lnTo>
                    <a:lnTo>
                      <a:pt x="760" y="1056"/>
                    </a:lnTo>
                    <a:lnTo>
                      <a:pt x="756" y="1056"/>
                    </a:lnTo>
                    <a:lnTo>
                      <a:pt x="752" y="1054"/>
                    </a:lnTo>
                    <a:lnTo>
                      <a:pt x="750" y="1050"/>
                    </a:lnTo>
                    <a:lnTo>
                      <a:pt x="746" y="1048"/>
                    </a:lnTo>
                    <a:lnTo>
                      <a:pt x="742" y="1046"/>
                    </a:lnTo>
                    <a:lnTo>
                      <a:pt x="738" y="1042"/>
                    </a:lnTo>
                    <a:lnTo>
                      <a:pt x="734" y="1038"/>
                    </a:lnTo>
                    <a:lnTo>
                      <a:pt x="732" y="1034"/>
                    </a:lnTo>
                    <a:lnTo>
                      <a:pt x="730" y="1030"/>
                    </a:lnTo>
                    <a:lnTo>
                      <a:pt x="726" y="1022"/>
                    </a:lnTo>
                    <a:lnTo>
                      <a:pt x="726" y="1018"/>
                    </a:lnTo>
                    <a:lnTo>
                      <a:pt x="726" y="1014"/>
                    </a:lnTo>
                    <a:lnTo>
                      <a:pt x="724" y="1010"/>
                    </a:lnTo>
                    <a:lnTo>
                      <a:pt x="722" y="1006"/>
                    </a:lnTo>
                    <a:lnTo>
                      <a:pt x="720" y="1002"/>
                    </a:lnTo>
                    <a:lnTo>
                      <a:pt x="718" y="996"/>
                    </a:lnTo>
                    <a:lnTo>
                      <a:pt x="716" y="992"/>
                    </a:lnTo>
                    <a:lnTo>
                      <a:pt x="710" y="988"/>
                    </a:lnTo>
                    <a:lnTo>
                      <a:pt x="706" y="986"/>
                    </a:lnTo>
                    <a:lnTo>
                      <a:pt x="702" y="982"/>
                    </a:lnTo>
                    <a:lnTo>
                      <a:pt x="694" y="976"/>
                    </a:lnTo>
                    <a:lnTo>
                      <a:pt x="692" y="972"/>
                    </a:lnTo>
                    <a:lnTo>
                      <a:pt x="688" y="970"/>
                    </a:lnTo>
                    <a:lnTo>
                      <a:pt x="682" y="964"/>
                    </a:lnTo>
                    <a:lnTo>
                      <a:pt x="678" y="960"/>
                    </a:lnTo>
                    <a:lnTo>
                      <a:pt x="674" y="956"/>
                    </a:lnTo>
                    <a:lnTo>
                      <a:pt x="670" y="956"/>
                    </a:lnTo>
                    <a:lnTo>
                      <a:pt x="660" y="954"/>
                    </a:lnTo>
                    <a:lnTo>
                      <a:pt x="656" y="954"/>
                    </a:lnTo>
                    <a:lnTo>
                      <a:pt x="650" y="954"/>
                    </a:lnTo>
                    <a:lnTo>
                      <a:pt x="644" y="960"/>
                    </a:lnTo>
                    <a:lnTo>
                      <a:pt x="644" y="964"/>
                    </a:lnTo>
                    <a:lnTo>
                      <a:pt x="640" y="970"/>
                    </a:lnTo>
                    <a:lnTo>
                      <a:pt x="640" y="974"/>
                    </a:lnTo>
                    <a:lnTo>
                      <a:pt x="640" y="978"/>
                    </a:lnTo>
                    <a:lnTo>
                      <a:pt x="638" y="982"/>
                    </a:lnTo>
                    <a:lnTo>
                      <a:pt x="600" y="984"/>
                    </a:lnTo>
                    <a:lnTo>
                      <a:pt x="598" y="980"/>
                    </a:lnTo>
                    <a:lnTo>
                      <a:pt x="598" y="976"/>
                    </a:lnTo>
                    <a:lnTo>
                      <a:pt x="598" y="972"/>
                    </a:lnTo>
                    <a:lnTo>
                      <a:pt x="596" y="968"/>
                    </a:lnTo>
                    <a:lnTo>
                      <a:pt x="594" y="964"/>
                    </a:lnTo>
                    <a:lnTo>
                      <a:pt x="590" y="962"/>
                    </a:lnTo>
                    <a:lnTo>
                      <a:pt x="584" y="960"/>
                    </a:lnTo>
                    <a:lnTo>
                      <a:pt x="580" y="958"/>
                    </a:lnTo>
                    <a:lnTo>
                      <a:pt x="574" y="958"/>
                    </a:lnTo>
                    <a:lnTo>
                      <a:pt x="570" y="958"/>
                    </a:lnTo>
                    <a:lnTo>
                      <a:pt x="566" y="958"/>
                    </a:lnTo>
                    <a:lnTo>
                      <a:pt x="562" y="956"/>
                    </a:lnTo>
                    <a:lnTo>
                      <a:pt x="558" y="956"/>
                    </a:lnTo>
                    <a:lnTo>
                      <a:pt x="554" y="954"/>
                    </a:lnTo>
                    <a:lnTo>
                      <a:pt x="550" y="950"/>
                    </a:lnTo>
                    <a:lnTo>
                      <a:pt x="546" y="950"/>
                    </a:lnTo>
                    <a:lnTo>
                      <a:pt x="542" y="948"/>
                    </a:lnTo>
                    <a:lnTo>
                      <a:pt x="538" y="944"/>
                    </a:lnTo>
                    <a:lnTo>
                      <a:pt x="534" y="942"/>
                    </a:lnTo>
                    <a:lnTo>
                      <a:pt x="530" y="940"/>
                    </a:lnTo>
                    <a:lnTo>
                      <a:pt x="526" y="940"/>
                    </a:lnTo>
                    <a:lnTo>
                      <a:pt x="522" y="940"/>
                    </a:lnTo>
                    <a:lnTo>
                      <a:pt x="516" y="940"/>
                    </a:lnTo>
                    <a:lnTo>
                      <a:pt x="512" y="940"/>
                    </a:lnTo>
                    <a:lnTo>
                      <a:pt x="508" y="940"/>
                    </a:lnTo>
                    <a:lnTo>
                      <a:pt x="500" y="940"/>
                    </a:lnTo>
                    <a:lnTo>
                      <a:pt x="496" y="940"/>
                    </a:lnTo>
                    <a:lnTo>
                      <a:pt x="492" y="940"/>
                    </a:lnTo>
                    <a:lnTo>
                      <a:pt x="486" y="940"/>
                    </a:lnTo>
                    <a:lnTo>
                      <a:pt x="482" y="940"/>
                    </a:lnTo>
                    <a:lnTo>
                      <a:pt x="478" y="942"/>
                    </a:lnTo>
                    <a:lnTo>
                      <a:pt x="474" y="942"/>
                    </a:lnTo>
                    <a:lnTo>
                      <a:pt x="470" y="942"/>
                    </a:lnTo>
                    <a:lnTo>
                      <a:pt x="466" y="942"/>
                    </a:lnTo>
                    <a:lnTo>
                      <a:pt x="462" y="942"/>
                    </a:lnTo>
                    <a:lnTo>
                      <a:pt x="458" y="942"/>
                    </a:lnTo>
                    <a:lnTo>
                      <a:pt x="454" y="946"/>
                    </a:lnTo>
                    <a:lnTo>
                      <a:pt x="450" y="948"/>
                    </a:lnTo>
                    <a:lnTo>
                      <a:pt x="448" y="952"/>
                    </a:lnTo>
                    <a:lnTo>
                      <a:pt x="446" y="956"/>
                    </a:lnTo>
                    <a:lnTo>
                      <a:pt x="442" y="958"/>
                    </a:lnTo>
                    <a:lnTo>
                      <a:pt x="440" y="962"/>
                    </a:lnTo>
                    <a:lnTo>
                      <a:pt x="436" y="966"/>
                    </a:lnTo>
                    <a:lnTo>
                      <a:pt x="436" y="970"/>
                    </a:lnTo>
                    <a:lnTo>
                      <a:pt x="434" y="978"/>
                    </a:lnTo>
                    <a:lnTo>
                      <a:pt x="434" y="982"/>
                    </a:lnTo>
                    <a:lnTo>
                      <a:pt x="434" y="988"/>
                    </a:lnTo>
                    <a:lnTo>
                      <a:pt x="434" y="992"/>
                    </a:lnTo>
                    <a:lnTo>
                      <a:pt x="434" y="996"/>
                    </a:lnTo>
                    <a:lnTo>
                      <a:pt x="434" y="1002"/>
                    </a:lnTo>
                    <a:lnTo>
                      <a:pt x="434" y="1006"/>
                    </a:lnTo>
                    <a:lnTo>
                      <a:pt x="434" y="1010"/>
                    </a:lnTo>
                    <a:lnTo>
                      <a:pt x="432" y="1016"/>
                    </a:lnTo>
                    <a:lnTo>
                      <a:pt x="430" y="1020"/>
                    </a:lnTo>
                    <a:lnTo>
                      <a:pt x="426" y="1020"/>
                    </a:lnTo>
                    <a:lnTo>
                      <a:pt x="422" y="1022"/>
                    </a:lnTo>
                    <a:lnTo>
                      <a:pt x="418" y="1022"/>
                    </a:lnTo>
                    <a:lnTo>
                      <a:pt x="414" y="1018"/>
                    </a:lnTo>
                    <a:lnTo>
                      <a:pt x="412" y="1014"/>
                    </a:lnTo>
                    <a:lnTo>
                      <a:pt x="408" y="1012"/>
                    </a:lnTo>
                    <a:lnTo>
                      <a:pt x="408" y="1008"/>
                    </a:lnTo>
                    <a:lnTo>
                      <a:pt x="408" y="1004"/>
                    </a:lnTo>
                    <a:lnTo>
                      <a:pt x="408" y="1000"/>
                    </a:lnTo>
                    <a:lnTo>
                      <a:pt x="408" y="996"/>
                    </a:lnTo>
                    <a:lnTo>
                      <a:pt x="408" y="988"/>
                    </a:lnTo>
                    <a:lnTo>
                      <a:pt x="406" y="984"/>
                    </a:lnTo>
                    <a:lnTo>
                      <a:pt x="404" y="980"/>
                    </a:lnTo>
                    <a:lnTo>
                      <a:pt x="402" y="976"/>
                    </a:lnTo>
                    <a:lnTo>
                      <a:pt x="400" y="972"/>
                    </a:lnTo>
                    <a:lnTo>
                      <a:pt x="400" y="968"/>
                    </a:lnTo>
                    <a:lnTo>
                      <a:pt x="398" y="964"/>
                    </a:lnTo>
                    <a:lnTo>
                      <a:pt x="396" y="960"/>
                    </a:lnTo>
                    <a:lnTo>
                      <a:pt x="394" y="956"/>
                    </a:lnTo>
                    <a:lnTo>
                      <a:pt x="390" y="952"/>
                    </a:lnTo>
                    <a:lnTo>
                      <a:pt x="388" y="948"/>
                    </a:lnTo>
                    <a:lnTo>
                      <a:pt x="384" y="944"/>
                    </a:lnTo>
                    <a:lnTo>
                      <a:pt x="380" y="938"/>
                    </a:lnTo>
                    <a:lnTo>
                      <a:pt x="378" y="934"/>
                    </a:lnTo>
                    <a:lnTo>
                      <a:pt x="374" y="928"/>
                    </a:lnTo>
                    <a:lnTo>
                      <a:pt x="370" y="926"/>
                    </a:lnTo>
                    <a:lnTo>
                      <a:pt x="364" y="924"/>
                    </a:lnTo>
                    <a:lnTo>
                      <a:pt x="362" y="920"/>
                    </a:lnTo>
                    <a:lnTo>
                      <a:pt x="358" y="918"/>
                    </a:lnTo>
                    <a:lnTo>
                      <a:pt x="354" y="916"/>
                    </a:lnTo>
                    <a:lnTo>
                      <a:pt x="350" y="914"/>
                    </a:lnTo>
                    <a:lnTo>
                      <a:pt x="346" y="912"/>
                    </a:lnTo>
                    <a:lnTo>
                      <a:pt x="342" y="912"/>
                    </a:lnTo>
                    <a:lnTo>
                      <a:pt x="338" y="912"/>
                    </a:lnTo>
                    <a:lnTo>
                      <a:pt x="334" y="912"/>
                    </a:lnTo>
                    <a:lnTo>
                      <a:pt x="330" y="912"/>
                    </a:lnTo>
                    <a:lnTo>
                      <a:pt x="326" y="912"/>
                    </a:lnTo>
                    <a:lnTo>
                      <a:pt x="322" y="912"/>
                    </a:lnTo>
                    <a:lnTo>
                      <a:pt x="316" y="912"/>
                    </a:lnTo>
                    <a:lnTo>
                      <a:pt x="312" y="914"/>
                    </a:lnTo>
                    <a:lnTo>
                      <a:pt x="308" y="918"/>
                    </a:lnTo>
                    <a:lnTo>
                      <a:pt x="302" y="922"/>
                    </a:lnTo>
                    <a:lnTo>
                      <a:pt x="298" y="924"/>
                    </a:lnTo>
                    <a:lnTo>
                      <a:pt x="294" y="926"/>
                    </a:lnTo>
                    <a:lnTo>
                      <a:pt x="290" y="930"/>
                    </a:lnTo>
                    <a:lnTo>
                      <a:pt x="286" y="932"/>
                    </a:lnTo>
                    <a:lnTo>
                      <a:pt x="276" y="938"/>
                    </a:lnTo>
                    <a:lnTo>
                      <a:pt x="268" y="942"/>
                    </a:lnTo>
                    <a:lnTo>
                      <a:pt x="264" y="944"/>
                    </a:lnTo>
                    <a:lnTo>
                      <a:pt x="262" y="948"/>
                    </a:lnTo>
                    <a:lnTo>
                      <a:pt x="258" y="950"/>
                    </a:lnTo>
                    <a:lnTo>
                      <a:pt x="256" y="946"/>
                    </a:lnTo>
                    <a:lnTo>
                      <a:pt x="256" y="942"/>
                    </a:lnTo>
                    <a:lnTo>
                      <a:pt x="256" y="938"/>
                    </a:lnTo>
                    <a:lnTo>
                      <a:pt x="256" y="934"/>
                    </a:lnTo>
                    <a:lnTo>
                      <a:pt x="256" y="930"/>
                    </a:lnTo>
                    <a:lnTo>
                      <a:pt x="256" y="926"/>
                    </a:lnTo>
                    <a:lnTo>
                      <a:pt x="258" y="922"/>
                    </a:lnTo>
                    <a:lnTo>
                      <a:pt x="260" y="918"/>
                    </a:lnTo>
                    <a:lnTo>
                      <a:pt x="264" y="912"/>
                    </a:lnTo>
                    <a:lnTo>
                      <a:pt x="264" y="908"/>
                    </a:lnTo>
                    <a:lnTo>
                      <a:pt x="264" y="904"/>
                    </a:lnTo>
                    <a:lnTo>
                      <a:pt x="264" y="900"/>
                    </a:lnTo>
                    <a:lnTo>
                      <a:pt x="264" y="892"/>
                    </a:lnTo>
                    <a:lnTo>
                      <a:pt x="264" y="888"/>
                    </a:lnTo>
                    <a:lnTo>
                      <a:pt x="264" y="880"/>
                    </a:lnTo>
                    <a:lnTo>
                      <a:pt x="264" y="876"/>
                    </a:lnTo>
                    <a:lnTo>
                      <a:pt x="264" y="872"/>
                    </a:lnTo>
                    <a:lnTo>
                      <a:pt x="264" y="866"/>
                    </a:lnTo>
                    <a:lnTo>
                      <a:pt x="264" y="862"/>
                    </a:lnTo>
                    <a:lnTo>
                      <a:pt x="264" y="858"/>
                    </a:lnTo>
                    <a:lnTo>
                      <a:pt x="264" y="854"/>
                    </a:lnTo>
                    <a:lnTo>
                      <a:pt x="264" y="850"/>
                    </a:lnTo>
                    <a:lnTo>
                      <a:pt x="264" y="846"/>
                    </a:lnTo>
                    <a:lnTo>
                      <a:pt x="262" y="842"/>
                    </a:lnTo>
                    <a:lnTo>
                      <a:pt x="260" y="838"/>
                    </a:lnTo>
                    <a:lnTo>
                      <a:pt x="258" y="834"/>
                    </a:lnTo>
                    <a:lnTo>
                      <a:pt x="256" y="830"/>
                    </a:lnTo>
                    <a:lnTo>
                      <a:pt x="252" y="828"/>
                    </a:lnTo>
                    <a:lnTo>
                      <a:pt x="248" y="822"/>
                    </a:lnTo>
                    <a:lnTo>
                      <a:pt x="242" y="814"/>
                    </a:lnTo>
                    <a:lnTo>
                      <a:pt x="240" y="810"/>
                    </a:lnTo>
                    <a:lnTo>
                      <a:pt x="236" y="808"/>
                    </a:lnTo>
                    <a:lnTo>
                      <a:pt x="226" y="798"/>
                    </a:lnTo>
                    <a:lnTo>
                      <a:pt x="224" y="794"/>
                    </a:lnTo>
                    <a:lnTo>
                      <a:pt x="218" y="790"/>
                    </a:lnTo>
                    <a:lnTo>
                      <a:pt x="216" y="786"/>
                    </a:lnTo>
                    <a:lnTo>
                      <a:pt x="212" y="784"/>
                    </a:lnTo>
                    <a:lnTo>
                      <a:pt x="206" y="778"/>
                    </a:lnTo>
                    <a:lnTo>
                      <a:pt x="202" y="776"/>
                    </a:lnTo>
                    <a:lnTo>
                      <a:pt x="198" y="774"/>
                    </a:lnTo>
                    <a:lnTo>
                      <a:pt x="194" y="770"/>
                    </a:lnTo>
                    <a:lnTo>
                      <a:pt x="190" y="770"/>
                    </a:lnTo>
                    <a:lnTo>
                      <a:pt x="186" y="768"/>
                    </a:lnTo>
                    <a:lnTo>
                      <a:pt x="178" y="770"/>
                    </a:lnTo>
                    <a:lnTo>
                      <a:pt x="174" y="772"/>
                    </a:lnTo>
                    <a:lnTo>
                      <a:pt x="174" y="776"/>
                    </a:lnTo>
                    <a:lnTo>
                      <a:pt x="174" y="782"/>
                    </a:lnTo>
                    <a:lnTo>
                      <a:pt x="172" y="786"/>
                    </a:lnTo>
                    <a:lnTo>
                      <a:pt x="172" y="790"/>
                    </a:lnTo>
                    <a:lnTo>
                      <a:pt x="170" y="794"/>
                    </a:lnTo>
                    <a:lnTo>
                      <a:pt x="170" y="798"/>
                    </a:lnTo>
                    <a:lnTo>
                      <a:pt x="168" y="802"/>
                    </a:lnTo>
                    <a:lnTo>
                      <a:pt x="164" y="806"/>
                    </a:lnTo>
                    <a:lnTo>
                      <a:pt x="164" y="810"/>
                    </a:lnTo>
                    <a:lnTo>
                      <a:pt x="162" y="814"/>
                    </a:lnTo>
                    <a:lnTo>
                      <a:pt x="160" y="818"/>
                    </a:lnTo>
                    <a:lnTo>
                      <a:pt x="160" y="824"/>
                    </a:lnTo>
                    <a:lnTo>
                      <a:pt x="158" y="828"/>
                    </a:lnTo>
                    <a:lnTo>
                      <a:pt x="158" y="832"/>
                    </a:lnTo>
                    <a:lnTo>
                      <a:pt x="158" y="836"/>
                    </a:lnTo>
                    <a:lnTo>
                      <a:pt x="152" y="844"/>
                    </a:lnTo>
                    <a:lnTo>
                      <a:pt x="148" y="848"/>
                    </a:lnTo>
                    <a:lnTo>
                      <a:pt x="144" y="858"/>
                    </a:lnTo>
                    <a:lnTo>
                      <a:pt x="142" y="862"/>
                    </a:lnTo>
                    <a:lnTo>
                      <a:pt x="140" y="866"/>
                    </a:lnTo>
                    <a:lnTo>
                      <a:pt x="138" y="870"/>
                    </a:lnTo>
                    <a:lnTo>
                      <a:pt x="136" y="874"/>
                    </a:lnTo>
                    <a:lnTo>
                      <a:pt x="132" y="876"/>
                    </a:lnTo>
                    <a:lnTo>
                      <a:pt x="126" y="880"/>
                    </a:lnTo>
                    <a:lnTo>
                      <a:pt x="124" y="884"/>
                    </a:lnTo>
                    <a:lnTo>
                      <a:pt x="120" y="886"/>
                    </a:lnTo>
                    <a:lnTo>
                      <a:pt x="118" y="890"/>
                    </a:lnTo>
                    <a:lnTo>
                      <a:pt x="112" y="892"/>
                    </a:lnTo>
                    <a:lnTo>
                      <a:pt x="108" y="894"/>
                    </a:lnTo>
                    <a:lnTo>
                      <a:pt x="102" y="894"/>
                    </a:lnTo>
                    <a:lnTo>
                      <a:pt x="98" y="894"/>
                    </a:lnTo>
                    <a:lnTo>
                      <a:pt x="94" y="894"/>
                    </a:lnTo>
                    <a:lnTo>
                      <a:pt x="88" y="894"/>
                    </a:lnTo>
                    <a:lnTo>
                      <a:pt x="84" y="894"/>
                    </a:lnTo>
                    <a:lnTo>
                      <a:pt x="78" y="894"/>
                    </a:lnTo>
                    <a:lnTo>
                      <a:pt x="74" y="892"/>
                    </a:lnTo>
                    <a:lnTo>
                      <a:pt x="70" y="892"/>
                    </a:lnTo>
                    <a:lnTo>
                      <a:pt x="66" y="890"/>
                    </a:lnTo>
                    <a:lnTo>
                      <a:pt x="62" y="888"/>
                    </a:lnTo>
                    <a:lnTo>
                      <a:pt x="60" y="884"/>
                    </a:lnTo>
                    <a:lnTo>
                      <a:pt x="56" y="882"/>
                    </a:lnTo>
                    <a:lnTo>
                      <a:pt x="54" y="878"/>
                    </a:lnTo>
                    <a:lnTo>
                      <a:pt x="50" y="874"/>
                    </a:lnTo>
                    <a:lnTo>
                      <a:pt x="46" y="870"/>
                    </a:lnTo>
                    <a:lnTo>
                      <a:pt x="44" y="866"/>
                    </a:lnTo>
                    <a:lnTo>
                      <a:pt x="42" y="862"/>
                    </a:lnTo>
                    <a:lnTo>
                      <a:pt x="40" y="856"/>
                    </a:lnTo>
                    <a:lnTo>
                      <a:pt x="38" y="852"/>
                    </a:lnTo>
                    <a:lnTo>
                      <a:pt x="38" y="848"/>
                    </a:lnTo>
                    <a:lnTo>
                      <a:pt x="36" y="844"/>
                    </a:lnTo>
                    <a:lnTo>
                      <a:pt x="34" y="834"/>
                    </a:lnTo>
                    <a:lnTo>
                      <a:pt x="34" y="830"/>
                    </a:lnTo>
                    <a:lnTo>
                      <a:pt x="34" y="826"/>
                    </a:lnTo>
                    <a:lnTo>
                      <a:pt x="34" y="818"/>
                    </a:lnTo>
                    <a:lnTo>
                      <a:pt x="36" y="814"/>
                    </a:lnTo>
                    <a:lnTo>
                      <a:pt x="40" y="810"/>
                    </a:lnTo>
                    <a:lnTo>
                      <a:pt x="44" y="806"/>
                    </a:lnTo>
                    <a:lnTo>
                      <a:pt x="48" y="804"/>
                    </a:lnTo>
                    <a:lnTo>
                      <a:pt x="50" y="800"/>
                    </a:lnTo>
                    <a:lnTo>
                      <a:pt x="56" y="796"/>
                    </a:lnTo>
                    <a:lnTo>
                      <a:pt x="58" y="792"/>
                    </a:lnTo>
                    <a:lnTo>
                      <a:pt x="62" y="786"/>
                    </a:lnTo>
                    <a:lnTo>
                      <a:pt x="64" y="782"/>
                    </a:lnTo>
                    <a:lnTo>
                      <a:pt x="70" y="778"/>
                    </a:lnTo>
                    <a:lnTo>
                      <a:pt x="72" y="774"/>
                    </a:lnTo>
                    <a:lnTo>
                      <a:pt x="76" y="770"/>
                    </a:lnTo>
                    <a:lnTo>
                      <a:pt x="80" y="768"/>
                    </a:lnTo>
                    <a:lnTo>
                      <a:pt x="86" y="764"/>
                    </a:lnTo>
                    <a:lnTo>
                      <a:pt x="90" y="762"/>
                    </a:lnTo>
                    <a:lnTo>
                      <a:pt x="94" y="760"/>
                    </a:lnTo>
                    <a:lnTo>
                      <a:pt x="98" y="756"/>
                    </a:lnTo>
                    <a:lnTo>
                      <a:pt x="102" y="754"/>
                    </a:lnTo>
                    <a:lnTo>
                      <a:pt x="106" y="752"/>
                    </a:lnTo>
                    <a:lnTo>
                      <a:pt x="110" y="750"/>
                    </a:lnTo>
                    <a:lnTo>
                      <a:pt x="116" y="748"/>
                    </a:lnTo>
                    <a:lnTo>
                      <a:pt x="120" y="746"/>
                    </a:lnTo>
                    <a:lnTo>
                      <a:pt x="124" y="744"/>
                    </a:lnTo>
                    <a:lnTo>
                      <a:pt x="128" y="744"/>
                    </a:lnTo>
                    <a:lnTo>
                      <a:pt x="132" y="744"/>
                    </a:lnTo>
                    <a:lnTo>
                      <a:pt x="138" y="744"/>
                    </a:lnTo>
                    <a:lnTo>
                      <a:pt x="142" y="742"/>
                    </a:lnTo>
                    <a:lnTo>
                      <a:pt x="146" y="742"/>
                    </a:lnTo>
                    <a:lnTo>
                      <a:pt x="150" y="740"/>
                    </a:lnTo>
                    <a:lnTo>
                      <a:pt x="154" y="740"/>
                    </a:lnTo>
                    <a:lnTo>
                      <a:pt x="158" y="738"/>
                    </a:lnTo>
                    <a:lnTo>
                      <a:pt x="162" y="738"/>
                    </a:lnTo>
                    <a:lnTo>
                      <a:pt x="166" y="736"/>
                    </a:lnTo>
                    <a:lnTo>
                      <a:pt x="172" y="730"/>
                    </a:lnTo>
                    <a:lnTo>
                      <a:pt x="174" y="726"/>
                    </a:lnTo>
                    <a:lnTo>
                      <a:pt x="178" y="722"/>
                    </a:lnTo>
                    <a:lnTo>
                      <a:pt x="180" y="718"/>
                    </a:lnTo>
                    <a:lnTo>
                      <a:pt x="180" y="714"/>
                    </a:lnTo>
                    <a:lnTo>
                      <a:pt x="180" y="710"/>
                    </a:lnTo>
                    <a:lnTo>
                      <a:pt x="178" y="704"/>
                    </a:lnTo>
                    <a:lnTo>
                      <a:pt x="178" y="700"/>
                    </a:lnTo>
                    <a:lnTo>
                      <a:pt x="182" y="694"/>
                    </a:lnTo>
                    <a:lnTo>
                      <a:pt x="184" y="690"/>
                    </a:lnTo>
                    <a:lnTo>
                      <a:pt x="188" y="682"/>
                    </a:lnTo>
                    <a:lnTo>
                      <a:pt x="188" y="678"/>
                    </a:lnTo>
                    <a:lnTo>
                      <a:pt x="188" y="674"/>
                    </a:lnTo>
                    <a:lnTo>
                      <a:pt x="188" y="670"/>
                    </a:lnTo>
                    <a:lnTo>
                      <a:pt x="188" y="664"/>
                    </a:lnTo>
                    <a:lnTo>
                      <a:pt x="186" y="658"/>
                    </a:lnTo>
                    <a:lnTo>
                      <a:pt x="184" y="652"/>
                    </a:lnTo>
                    <a:lnTo>
                      <a:pt x="182" y="648"/>
                    </a:lnTo>
                    <a:lnTo>
                      <a:pt x="178" y="644"/>
                    </a:lnTo>
                    <a:lnTo>
                      <a:pt x="154" y="572"/>
                    </a:lnTo>
                    <a:lnTo>
                      <a:pt x="154" y="564"/>
                    </a:lnTo>
                    <a:lnTo>
                      <a:pt x="154" y="560"/>
                    </a:lnTo>
                    <a:lnTo>
                      <a:pt x="152" y="556"/>
                    </a:lnTo>
                    <a:lnTo>
                      <a:pt x="150" y="552"/>
                    </a:lnTo>
                    <a:lnTo>
                      <a:pt x="148" y="548"/>
                    </a:lnTo>
                    <a:lnTo>
                      <a:pt x="148" y="544"/>
                    </a:lnTo>
                    <a:lnTo>
                      <a:pt x="146" y="540"/>
                    </a:lnTo>
                    <a:lnTo>
                      <a:pt x="142" y="536"/>
                    </a:lnTo>
                    <a:lnTo>
                      <a:pt x="138" y="528"/>
                    </a:lnTo>
                    <a:lnTo>
                      <a:pt x="136" y="524"/>
                    </a:lnTo>
                    <a:lnTo>
                      <a:pt x="136" y="520"/>
                    </a:lnTo>
                    <a:lnTo>
                      <a:pt x="136" y="516"/>
                    </a:lnTo>
                    <a:lnTo>
                      <a:pt x="134" y="508"/>
                    </a:lnTo>
                    <a:lnTo>
                      <a:pt x="132" y="504"/>
                    </a:lnTo>
                    <a:lnTo>
                      <a:pt x="130" y="500"/>
                    </a:lnTo>
                    <a:lnTo>
                      <a:pt x="126" y="492"/>
                    </a:lnTo>
                    <a:lnTo>
                      <a:pt x="120" y="488"/>
                    </a:lnTo>
                    <a:lnTo>
                      <a:pt x="120" y="480"/>
                    </a:lnTo>
                    <a:lnTo>
                      <a:pt x="118" y="474"/>
                    </a:lnTo>
                    <a:lnTo>
                      <a:pt x="118" y="470"/>
                    </a:lnTo>
                    <a:lnTo>
                      <a:pt x="116" y="462"/>
                    </a:lnTo>
                    <a:lnTo>
                      <a:pt x="116" y="450"/>
                    </a:lnTo>
                    <a:lnTo>
                      <a:pt x="116" y="442"/>
                    </a:lnTo>
                    <a:lnTo>
                      <a:pt x="114" y="438"/>
                    </a:lnTo>
                    <a:lnTo>
                      <a:pt x="114" y="434"/>
                    </a:lnTo>
                    <a:lnTo>
                      <a:pt x="114" y="430"/>
                    </a:lnTo>
                    <a:lnTo>
                      <a:pt x="114" y="426"/>
                    </a:lnTo>
                    <a:lnTo>
                      <a:pt x="114" y="422"/>
                    </a:lnTo>
                    <a:lnTo>
                      <a:pt x="114" y="412"/>
                    </a:lnTo>
                    <a:lnTo>
                      <a:pt x="118" y="408"/>
                    </a:lnTo>
                    <a:lnTo>
                      <a:pt x="120" y="404"/>
                    </a:lnTo>
                    <a:lnTo>
                      <a:pt x="120" y="400"/>
                    </a:lnTo>
                    <a:lnTo>
                      <a:pt x="118" y="396"/>
                    </a:lnTo>
                    <a:lnTo>
                      <a:pt x="116" y="392"/>
                    </a:lnTo>
                    <a:lnTo>
                      <a:pt x="112" y="388"/>
                    </a:lnTo>
                    <a:lnTo>
                      <a:pt x="110" y="384"/>
                    </a:lnTo>
                    <a:lnTo>
                      <a:pt x="106" y="380"/>
                    </a:lnTo>
                    <a:lnTo>
                      <a:pt x="102" y="374"/>
                    </a:lnTo>
                    <a:lnTo>
                      <a:pt x="98" y="370"/>
                    </a:lnTo>
                    <a:lnTo>
                      <a:pt x="94" y="366"/>
                    </a:lnTo>
                    <a:lnTo>
                      <a:pt x="90" y="362"/>
                    </a:lnTo>
                    <a:lnTo>
                      <a:pt x="86" y="358"/>
                    </a:lnTo>
                    <a:lnTo>
                      <a:pt x="82" y="354"/>
                    </a:lnTo>
                    <a:lnTo>
                      <a:pt x="80" y="350"/>
                    </a:lnTo>
                    <a:lnTo>
                      <a:pt x="78" y="346"/>
                    </a:lnTo>
                    <a:lnTo>
                      <a:pt x="76" y="342"/>
                    </a:lnTo>
                    <a:lnTo>
                      <a:pt x="76" y="338"/>
                    </a:lnTo>
                    <a:lnTo>
                      <a:pt x="74" y="332"/>
                    </a:lnTo>
                    <a:lnTo>
                      <a:pt x="74" y="328"/>
                    </a:lnTo>
                    <a:lnTo>
                      <a:pt x="74" y="324"/>
                    </a:lnTo>
                    <a:lnTo>
                      <a:pt x="74" y="320"/>
                    </a:lnTo>
                    <a:lnTo>
                      <a:pt x="74" y="316"/>
                    </a:lnTo>
                    <a:lnTo>
                      <a:pt x="76" y="312"/>
                    </a:lnTo>
                    <a:lnTo>
                      <a:pt x="80" y="308"/>
                    </a:lnTo>
                    <a:lnTo>
                      <a:pt x="82" y="304"/>
                    </a:lnTo>
                    <a:lnTo>
                      <a:pt x="86" y="302"/>
                    </a:lnTo>
                    <a:lnTo>
                      <a:pt x="86" y="298"/>
                    </a:lnTo>
                    <a:lnTo>
                      <a:pt x="90" y="296"/>
                    </a:lnTo>
                    <a:lnTo>
                      <a:pt x="94" y="294"/>
                    </a:lnTo>
                    <a:lnTo>
                      <a:pt x="98" y="294"/>
                    </a:lnTo>
                    <a:lnTo>
                      <a:pt x="102" y="294"/>
                    </a:lnTo>
                    <a:lnTo>
                      <a:pt x="106" y="296"/>
                    </a:lnTo>
                    <a:lnTo>
                      <a:pt x="108" y="300"/>
                    </a:lnTo>
                    <a:lnTo>
                      <a:pt x="110" y="304"/>
                    </a:lnTo>
                    <a:lnTo>
                      <a:pt x="114" y="304"/>
                    </a:lnTo>
                    <a:lnTo>
                      <a:pt x="118" y="304"/>
                    </a:lnTo>
                    <a:lnTo>
                      <a:pt x="122" y="304"/>
                    </a:lnTo>
                    <a:lnTo>
                      <a:pt x="126" y="304"/>
                    </a:lnTo>
                    <a:lnTo>
                      <a:pt x="130" y="300"/>
                    </a:lnTo>
                    <a:lnTo>
                      <a:pt x="130" y="296"/>
                    </a:lnTo>
                    <a:lnTo>
                      <a:pt x="130" y="292"/>
                    </a:lnTo>
                    <a:lnTo>
                      <a:pt x="130" y="288"/>
                    </a:lnTo>
                    <a:lnTo>
                      <a:pt x="130" y="284"/>
                    </a:lnTo>
                    <a:lnTo>
                      <a:pt x="126" y="282"/>
                    </a:lnTo>
                    <a:lnTo>
                      <a:pt x="124" y="278"/>
                    </a:lnTo>
                    <a:lnTo>
                      <a:pt x="120" y="274"/>
                    </a:lnTo>
                    <a:lnTo>
                      <a:pt x="118" y="270"/>
                    </a:lnTo>
                    <a:lnTo>
                      <a:pt x="116" y="264"/>
                    </a:lnTo>
                    <a:lnTo>
                      <a:pt x="114" y="260"/>
                    </a:lnTo>
                    <a:lnTo>
                      <a:pt x="112" y="256"/>
                    </a:lnTo>
                    <a:lnTo>
                      <a:pt x="108" y="252"/>
                    </a:lnTo>
                    <a:lnTo>
                      <a:pt x="104" y="250"/>
                    </a:lnTo>
                    <a:lnTo>
                      <a:pt x="100" y="246"/>
                    </a:lnTo>
                    <a:lnTo>
                      <a:pt x="96" y="240"/>
                    </a:lnTo>
                    <a:lnTo>
                      <a:pt x="92" y="238"/>
                    </a:lnTo>
                    <a:lnTo>
                      <a:pt x="90" y="234"/>
                    </a:lnTo>
                    <a:lnTo>
                      <a:pt x="86" y="232"/>
                    </a:lnTo>
                    <a:lnTo>
                      <a:pt x="80" y="228"/>
                    </a:lnTo>
                    <a:lnTo>
                      <a:pt x="78" y="224"/>
                    </a:lnTo>
                    <a:lnTo>
                      <a:pt x="74" y="222"/>
                    </a:lnTo>
                    <a:lnTo>
                      <a:pt x="70" y="186"/>
                    </a:lnTo>
                    <a:lnTo>
                      <a:pt x="66" y="184"/>
                    </a:lnTo>
                    <a:lnTo>
                      <a:pt x="62" y="184"/>
                    </a:lnTo>
                    <a:lnTo>
                      <a:pt x="58" y="182"/>
                    </a:lnTo>
                    <a:lnTo>
                      <a:pt x="54" y="180"/>
                    </a:lnTo>
                    <a:lnTo>
                      <a:pt x="52" y="176"/>
                    </a:lnTo>
                    <a:lnTo>
                      <a:pt x="50" y="172"/>
                    </a:lnTo>
                    <a:lnTo>
                      <a:pt x="46" y="170"/>
                    </a:lnTo>
                    <a:lnTo>
                      <a:pt x="42" y="168"/>
                    </a:lnTo>
                    <a:lnTo>
                      <a:pt x="38" y="164"/>
                    </a:lnTo>
                    <a:lnTo>
                      <a:pt x="36" y="160"/>
                    </a:lnTo>
                    <a:lnTo>
                      <a:pt x="30" y="156"/>
                    </a:lnTo>
                    <a:lnTo>
                      <a:pt x="28" y="152"/>
                    </a:lnTo>
                    <a:lnTo>
                      <a:pt x="24" y="152"/>
                    </a:lnTo>
                    <a:lnTo>
                      <a:pt x="20" y="150"/>
                    </a:lnTo>
                    <a:lnTo>
                      <a:pt x="14" y="146"/>
                    </a:lnTo>
                    <a:lnTo>
                      <a:pt x="14" y="142"/>
                    </a:lnTo>
                    <a:lnTo>
                      <a:pt x="10" y="138"/>
                    </a:lnTo>
                    <a:lnTo>
                      <a:pt x="8" y="13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4" name="Freeform 22"/>
              <p:cNvSpPr>
                <a:spLocks/>
              </p:cNvSpPr>
              <p:nvPr/>
            </p:nvSpPr>
            <p:spPr bwMode="ltGray">
              <a:xfrm>
                <a:off x="626" y="1228"/>
                <a:ext cx="67" cy="73"/>
              </a:xfrm>
              <a:custGeom>
                <a:avLst/>
                <a:gdLst>
                  <a:gd name="T0" fmla="*/ 32 w 67"/>
                  <a:gd name="T1" fmla="*/ 66 h 73"/>
                  <a:gd name="T2" fmla="*/ 36 w 67"/>
                  <a:gd name="T3" fmla="*/ 66 h 73"/>
                  <a:gd name="T4" fmla="*/ 38 w 67"/>
                  <a:gd name="T5" fmla="*/ 62 h 73"/>
                  <a:gd name="T6" fmla="*/ 42 w 67"/>
                  <a:gd name="T7" fmla="*/ 60 h 73"/>
                  <a:gd name="T8" fmla="*/ 44 w 67"/>
                  <a:gd name="T9" fmla="*/ 56 h 73"/>
                  <a:gd name="T10" fmla="*/ 48 w 67"/>
                  <a:gd name="T11" fmla="*/ 54 h 73"/>
                  <a:gd name="T12" fmla="*/ 52 w 67"/>
                  <a:gd name="T13" fmla="*/ 50 h 73"/>
                  <a:gd name="T14" fmla="*/ 56 w 67"/>
                  <a:gd name="T15" fmla="*/ 46 h 73"/>
                  <a:gd name="T16" fmla="*/ 60 w 67"/>
                  <a:gd name="T17" fmla="*/ 44 h 73"/>
                  <a:gd name="T18" fmla="*/ 62 w 67"/>
                  <a:gd name="T19" fmla="*/ 40 h 73"/>
                  <a:gd name="T20" fmla="*/ 62 w 67"/>
                  <a:gd name="T21" fmla="*/ 36 h 73"/>
                  <a:gd name="T22" fmla="*/ 62 w 67"/>
                  <a:gd name="T23" fmla="*/ 32 h 73"/>
                  <a:gd name="T24" fmla="*/ 62 w 67"/>
                  <a:gd name="T25" fmla="*/ 28 h 73"/>
                  <a:gd name="T26" fmla="*/ 64 w 67"/>
                  <a:gd name="T27" fmla="*/ 24 h 73"/>
                  <a:gd name="T28" fmla="*/ 64 w 67"/>
                  <a:gd name="T29" fmla="*/ 20 h 73"/>
                  <a:gd name="T30" fmla="*/ 66 w 67"/>
                  <a:gd name="T31" fmla="*/ 16 h 73"/>
                  <a:gd name="T32" fmla="*/ 66 w 67"/>
                  <a:gd name="T33" fmla="*/ 12 h 73"/>
                  <a:gd name="T34" fmla="*/ 64 w 67"/>
                  <a:gd name="T35" fmla="*/ 8 h 73"/>
                  <a:gd name="T36" fmla="*/ 64 w 67"/>
                  <a:gd name="T37" fmla="*/ 4 h 73"/>
                  <a:gd name="T38" fmla="*/ 64 w 67"/>
                  <a:gd name="T39" fmla="*/ 0 h 73"/>
                  <a:gd name="T40" fmla="*/ 60 w 67"/>
                  <a:gd name="T41" fmla="*/ 0 h 73"/>
                  <a:gd name="T42" fmla="*/ 54 w 67"/>
                  <a:gd name="T43" fmla="*/ 0 h 73"/>
                  <a:gd name="T44" fmla="*/ 50 w 67"/>
                  <a:gd name="T45" fmla="*/ 0 h 73"/>
                  <a:gd name="T46" fmla="*/ 46 w 67"/>
                  <a:gd name="T47" fmla="*/ 2 h 73"/>
                  <a:gd name="T48" fmla="*/ 46 w 67"/>
                  <a:gd name="T49" fmla="*/ 6 h 73"/>
                  <a:gd name="T50" fmla="*/ 42 w 67"/>
                  <a:gd name="T51" fmla="*/ 8 h 73"/>
                  <a:gd name="T52" fmla="*/ 38 w 67"/>
                  <a:gd name="T53" fmla="*/ 10 h 73"/>
                  <a:gd name="T54" fmla="*/ 34 w 67"/>
                  <a:gd name="T55" fmla="*/ 10 h 73"/>
                  <a:gd name="T56" fmla="*/ 30 w 67"/>
                  <a:gd name="T57" fmla="*/ 10 h 73"/>
                  <a:gd name="T58" fmla="*/ 28 w 67"/>
                  <a:gd name="T59" fmla="*/ 14 h 73"/>
                  <a:gd name="T60" fmla="*/ 26 w 67"/>
                  <a:gd name="T61" fmla="*/ 18 h 73"/>
                  <a:gd name="T62" fmla="*/ 22 w 67"/>
                  <a:gd name="T63" fmla="*/ 20 h 73"/>
                  <a:gd name="T64" fmla="*/ 18 w 67"/>
                  <a:gd name="T65" fmla="*/ 18 h 73"/>
                  <a:gd name="T66" fmla="*/ 12 w 67"/>
                  <a:gd name="T67" fmla="*/ 20 h 73"/>
                  <a:gd name="T68" fmla="*/ 8 w 67"/>
                  <a:gd name="T69" fmla="*/ 22 h 73"/>
                  <a:gd name="T70" fmla="*/ 4 w 67"/>
                  <a:gd name="T71" fmla="*/ 24 h 73"/>
                  <a:gd name="T72" fmla="*/ 0 w 67"/>
                  <a:gd name="T73" fmla="*/ 26 h 73"/>
                  <a:gd name="T74" fmla="*/ 0 w 67"/>
                  <a:gd name="T75" fmla="*/ 30 h 73"/>
                  <a:gd name="T76" fmla="*/ 0 w 67"/>
                  <a:gd name="T77" fmla="*/ 34 h 73"/>
                  <a:gd name="T78" fmla="*/ 0 w 67"/>
                  <a:gd name="T79" fmla="*/ 38 h 73"/>
                  <a:gd name="T80" fmla="*/ 0 w 67"/>
                  <a:gd name="T81" fmla="*/ 42 h 73"/>
                  <a:gd name="T82" fmla="*/ 0 w 67"/>
                  <a:gd name="T83" fmla="*/ 46 h 73"/>
                  <a:gd name="T84" fmla="*/ 0 w 67"/>
                  <a:gd name="T85" fmla="*/ 50 h 73"/>
                  <a:gd name="T86" fmla="*/ 4 w 67"/>
                  <a:gd name="T87" fmla="*/ 52 h 73"/>
                  <a:gd name="T88" fmla="*/ 8 w 67"/>
                  <a:gd name="T89" fmla="*/ 54 h 73"/>
                  <a:gd name="T90" fmla="*/ 10 w 67"/>
                  <a:gd name="T91" fmla="*/ 58 h 73"/>
                  <a:gd name="T92" fmla="*/ 14 w 67"/>
                  <a:gd name="T93" fmla="*/ 60 h 73"/>
                  <a:gd name="T94" fmla="*/ 14 w 67"/>
                  <a:gd name="T95" fmla="*/ 64 h 73"/>
                  <a:gd name="T96" fmla="*/ 18 w 67"/>
                  <a:gd name="T97" fmla="*/ 66 h 73"/>
                  <a:gd name="T98" fmla="*/ 22 w 67"/>
                  <a:gd name="T99" fmla="*/ 66 h 73"/>
                  <a:gd name="T100" fmla="*/ 26 w 67"/>
                  <a:gd name="T101" fmla="*/ 70 h 73"/>
                  <a:gd name="T102" fmla="*/ 30 w 67"/>
                  <a:gd name="T103" fmla="*/ 72 h 73"/>
                  <a:gd name="T104" fmla="*/ 34 w 67"/>
                  <a:gd name="T105" fmla="*/ 72 h 73"/>
                  <a:gd name="T106" fmla="*/ 38 w 67"/>
                  <a:gd name="T107" fmla="*/ 70 h 73"/>
                  <a:gd name="T108" fmla="*/ 38 w 67"/>
                  <a:gd name="T109" fmla="*/ 66 h 73"/>
                  <a:gd name="T110" fmla="*/ 42 w 67"/>
                  <a:gd name="T111" fmla="*/ 64 h 73"/>
                  <a:gd name="T112" fmla="*/ 44 w 67"/>
                  <a:gd name="T113" fmla="*/ 62 h 7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7" h="73">
                    <a:moveTo>
                      <a:pt x="32" y="66"/>
                    </a:moveTo>
                    <a:lnTo>
                      <a:pt x="36" y="66"/>
                    </a:lnTo>
                    <a:lnTo>
                      <a:pt x="38" y="62"/>
                    </a:lnTo>
                    <a:lnTo>
                      <a:pt x="42" y="60"/>
                    </a:lnTo>
                    <a:lnTo>
                      <a:pt x="44" y="56"/>
                    </a:lnTo>
                    <a:lnTo>
                      <a:pt x="48" y="54"/>
                    </a:lnTo>
                    <a:lnTo>
                      <a:pt x="52" y="50"/>
                    </a:lnTo>
                    <a:lnTo>
                      <a:pt x="56" y="46"/>
                    </a:lnTo>
                    <a:lnTo>
                      <a:pt x="60" y="44"/>
                    </a:lnTo>
                    <a:lnTo>
                      <a:pt x="62" y="40"/>
                    </a:lnTo>
                    <a:lnTo>
                      <a:pt x="62" y="36"/>
                    </a:lnTo>
                    <a:lnTo>
                      <a:pt x="62" y="32"/>
                    </a:lnTo>
                    <a:lnTo>
                      <a:pt x="62" y="28"/>
                    </a:lnTo>
                    <a:lnTo>
                      <a:pt x="64" y="24"/>
                    </a:lnTo>
                    <a:lnTo>
                      <a:pt x="64" y="20"/>
                    </a:lnTo>
                    <a:lnTo>
                      <a:pt x="66" y="16"/>
                    </a:lnTo>
                    <a:lnTo>
                      <a:pt x="66" y="12"/>
                    </a:lnTo>
                    <a:lnTo>
                      <a:pt x="64" y="8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0" y="0"/>
                    </a:lnTo>
                    <a:lnTo>
                      <a:pt x="46" y="2"/>
                    </a:lnTo>
                    <a:lnTo>
                      <a:pt x="46" y="6"/>
                    </a:lnTo>
                    <a:lnTo>
                      <a:pt x="42" y="8"/>
                    </a:lnTo>
                    <a:lnTo>
                      <a:pt x="38" y="10"/>
                    </a:lnTo>
                    <a:lnTo>
                      <a:pt x="34" y="10"/>
                    </a:lnTo>
                    <a:lnTo>
                      <a:pt x="30" y="10"/>
                    </a:lnTo>
                    <a:lnTo>
                      <a:pt x="28" y="14"/>
                    </a:lnTo>
                    <a:lnTo>
                      <a:pt x="26" y="18"/>
                    </a:lnTo>
                    <a:lnTo>
                      <a:pt x="22" y="20"/>
                    </a:lnTo>
                    <a:lnTo>
                      <a:pt x="18" y="18"/>
                    </a:lnTo>
                    <a:lnTo>
                      <a:pt x="12" y="20"/>
                    </a:lnTo>
                    <a:lnTo>
                      <a:pt x="8" y="22"/>
                    </a:lnTo>
                    <a:lnTo>
                      <a:pt x="4" y="24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4" y="52"/>
                    </a:lnTo>
                    <a:lnTo>
                      <a:pt x="8" y="54"/>
                    </a:lnTo>
                    <a:lnTo>
                      <a:pt x="10" y="58"/>
                    </a:lnTo>
                    <a:lnTo>
                      <a:pt x="14" y="60"/>
                    </a:lnTo>
                    <a:lnTo>
                      <a:pt x="14" y="64"/>
                    </a:lnTo>
                    <a:lnTo>
                      <a:pt x="18" y="66"/>
                    </a:lnTo>
                    <a:lnTo>
                      <a:pt x="22" y="66"/>
                    </a:lnTo>
                    <a:lnTo>
                      <a:pt x="26" y="70"/>
                    </a:lnTo>
                    <a:lnTo>
                      <a:pt x="30" y="72"/>
                    </a:lnTo>
                    <a:lnTo>
                      <a:pt x="34" y="72"/>
                    </a:lnTo>
                    <a:lnTo>
                      <a:pt x="38" y="70"/>
                    </a:lnTo>
                    <a:lnTo>
                      <a:pt x="38" y="66"/>
                    </a:lnTo>
                    <a:lnTo>
                      <a:pt x="42" y="64"/>
                    </a:lnTo>
                    <a:lnTo>
                      <a:pt x="44" y="6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5" name="Freeform 23"/>
              <p:cNvSpPr>
                <a:spLocks/>
              </p:cNvSpPr>
              <p:nvPr/>
            </p:nvSpPr>
            <p:spPr bwMode="ltGray">
              <a:xfrm>
                <a:off x="788" y="1286"/>
                <a:ext cx="85" cy="161"/>
              </a:xfrm>
              <a:custGeom>
                <a:avLst/>
                <a:gdLst>
                  <a:gd name="T0" fmla="*/ 40 w 85"/>
                  <a:gd name="T1" fmla="*/ 0 h 161"/>
                  <a:gd name="T2" fmla="*/ 46 w 85"/>
                  <a:gd name="T3" fmla="*/ 6 h 161"/>
                  <a:gd name="T4" fmla="*/ 54 w 85"/>
                  <a:gd name="T5" fmla="*/ 10 h 161"/>
                  <a:gd name="T6" fmla="*/ 60 w 85"/>
                  <a:gd name="T7" fmla="*/ 18 h 161"/>
                  <a:gd name="T8" fmla="*/ 64 w 85"/>
                  <a:gd name="T9" fmla="*/ 26 h 161"/>
                  <a:gd name="T10" fmla="*/ 72 w 85"/>
                  <a:gd name="T11" fmla="*/ 34 h 161"/>
                  <a:gd name="T12" fmla="*/ 76 w 85"/>
                  <a:gd name="T13" fmla="*/ 44 h 161"/>
                  <a:gd name="T14" fmla="*/ 78 w 85"/>
                  <a:gd name="T15" fmla="*/ 52 h 161"/>
                  <a:gd name="T16" fmla="*/ 80 w 85"/>
                  <a:gd name="T17" fmla="*/ 60 h 161"/>
                  <a:gd name="T18" fmla="*/ 80 w 85"/>
                  <a:gd name="T19" fmla="*/ 70 h 161"/>
                  <a:gd name="T20" fmla="*/ 82 w 85"/>
                  <a:gd name="T21" fmla="*/ 80 h 161"/>
                  <a:gd name="T22" fmla="*/ 82 w 85"/>
                  <a:gd name="T23" fmla="*/ 88 h 161"/>
                  <a:gd name="T24" fmla="*/ 84 w 85"/>
                  <a:gd name="T25" fmla="*/ 96 h 161"/>
                  <a:gd name="T26" fmla="*/ 84 w 85"/>
                  <a:gd name="T27" fmla="*/ 110 h 161"/>
                  <a:gd name="T28" fmla="*/ 84 w 85"/>
                  <a:gd name="T29" fmla="*/ 120 h 161"/>
                  <a:gd name="T30" fmla="*/ 82 w 85"/>
                  <a:gd name="T31" fmla="*/ 128 h 161"/>
                  <a:gd name="T32" fmla="*/ 82 w 85"/>
                  <a:gd name="T33" fmla="*/ 136 h 161"/>
                  <a:gd name="T34" fmla="*/ 78 w 85"/>
                  <a:gd name="T35" fmla="*/ 146 h 161"/>
                  <a:gd name="T36" fmla="*/ 72 w 85"/>
                  <a:gd name="T37" fmla="*/ 152 h 161"/>
                  <a:gd name="T38" fmla="*/ 66 w 85"/>
                  <a:gd name="T39" fmla="*/ 158 h 161"/>
                  <a:gd name="T40" fmla="*/ 58 w 85"/>
                  <a:gd name="T41" fmla="*/ 160 h 161"/>
                  <a:gd name="T42" fmla="*/ 48 w 85"/>
                  <a:gd name="T43" fmla="*/ 160 h 161"/>
                  <a:gd name="T44" fmla="*/ 38 w 85"/>
                  <a:gd name="T45" fmla="*/ 160 h 161"/>
                  <a:gd name="T46" fmla="*/ 30 w 85"/>
                  <a:gd name="T47" fmla="*/ 160 h 161"/>
                  <a:gd name="T48" fmla="*/ 22 w 85"/>
                  <a:gd name="T49" fmla="*/ 158 h 161"/>
                  <a:gd name="T50" fmla="*/ 16 w 85"/>
                  <a:gd name="T51" fmla="*/ 152 h 161"/>
                  <a:gd name="T52" fmla="*/ 8 w 85"/>
                  <a:gd name="T53" fmla="*/ 146 h 161"/>
                  <a:gd name="T54" fmla="*/ 4 w 85"/>
                  <a:gd name="T55" fmla="*/ 138 h 161"/>
                  <a:gd name="T56" fmla="*/ 2 w 85"/>
                  <a:gd name="T57" fmla="*/ 128 h 161"/>
                  <a:gd name="T58" fmla="*/ 2 w 85"/>
                  <a:gd name="T59" fmla="*/ 116 h 161"/>
                  <a:gd name="T60" fmla="*/ 2 w 85"/>
                  <a:gd name="T61" fmla="*/ 108 h 161"/>
                  <a:gd name="T62" fmla="*/ 4 w 85"/>
                  <a:gd name="T63" fmla="*/ 100 h 161"/>
                  <a:gd name="T64" fmla="*/ 2 w 85"/>
                  <a:gd name="T65" fmla="*/ 92 h 161"/>
                  <a:gd name="T66" fmla="*/ 0 w 85"/>
                  <a:gd name="T67" fmla="*/ 80 h 161"/>
                  <a:gd name="T68" fmla="*/ 2 w 85"/>
                  <a:gd name="T69" fmla="*/ 70 h 161"/>
                  <a:gd name="T70" fmla="*/ 2 w 85"/>
                  <a:gd name="T71" fmla="*/ 62 h 161"/>
                  <a:gd name="T72" fmla="*/ 4 w 85"/>
                  <a:gd name="T73" fmla="*/ 54 h 161"/>
                  <a:gd name="T74" fmla="*/ 8 w 85"/>
                  <a:gd name="T75" fmla="*/ 46 h 161"/>
                  <a:gd name="T76" fmla="*/ 10 w 85"/>
                  <a:gd name="T77" fmla="*/ 36 h 161"/>
                  <a:gd name="T78" fmla="*/ 14 w 85"/>
                  <a:gd name="T79" fmla="*/ 26 h 161"/>
                  <a:gd name="T80" fmla="*/ 18 w 85"/>
                  <a:gd name="T81" fmla="*/ 18 h 161"/>
                  <a:gd name="T82" fmla="*/ 28 w 85"/>
                  <a:gd name="T83" fmla="*/ 10 h 161"/>
                  <a:gd name="T84" fmla="*/ 34 w 85"/>
                  <a:gd name="T85" fmla="*/ 4 h 161"/>
                  <a:gd name="T86" fmla="*/ 36 w 85"/>
                  <a:gd name="T87" fmla="*/ 0 h 1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85" h="161">
                    <a:moveTo>
                      <a:pt x="36" y="0"/>
                    </a:moveTo>
                    <a:lnTo>
                      <a:pt x="40" y="0"/>
                    </a:lnTo>
                    <a:lnTo>
                      <a:pt x="44" y="2"/>
                    </a:lnTo>
                    <a:lnTo>
                      <a:pt x="46" y="6"/>
                    </a:lnTo>
                    <a:lnTo>
                      <a:pt x="50" y="8"/>
                    </a:lnTo>
                    <a:lnTo>
                      <a:pt x="54" y="10"/>
                    </a:lnTo>
                    <a:lnTo>
                      <a:pt x="58" y="14"/>
                    </a:lnTo>
                    <a:lnTo>
                      <a:pt x="60" y="18"/>
                    </a:lnTo>
                    <a:lnTo>
                      <a:pt x="62" y="22"/>
                    </a:lnTo>
                    <a:lnTo>
                      <a:pt x="64" y="26"/>
                    </a:lnTo>
                    <a:lnTo>
                      <a:pt x="68" y="32"/>
                    </a:lnTo>
                    <a:lnTo>
                      <a:pt x="72" y="34"/>
                    </a:lnTo>
                    <a:lnTo>
                      <a:pt x="72" y="38"/>
                    </a:lnTo>
                    <a:lnTo>
                      <a:pt x="76" y="44"/>
                    </a:lnTo>
                    <a:lnTo>
                      <a:pt x="78" y="48"/>
                    </a:lnTo>
                    <a:lnTo>
                      <a:pt x="78" y="52"/>
                    </a:lnTo>
                    <a:lnTo>
                      <a:pt x="80" y="56"/>
                    </a:lnTo>
                    <a:lnTo>
                      <a:pt x="80" y="60"/>
                    </a:lnTo>
                    <a:lnTo>
                      <a:pt x="80" y="64"/>
                    </a:lnTo>
                    <a:lnTo>
                      <a:pt x="80" y="70"/>
                    </a:lnTo>
                    <a:lnTo>
                      <a:pt x="82" y="74"/>
                    </a:lnTo>
                    <a:lnTo>
                      <a:pt x="82" y="80"/>
                    </a:lnTo>
                    <a:lnTo>
                      <a:pt x="82" y="84"/>
                    </a:lnTo>
                    <a:lnTo>
                      <a:pt x="82" y="88"/>
                    </a:lnTo>
                    <a:lnTo>
                      <a:pt x="82" y="92"/>
                    </a:lnTo>
                    <a:lnTo>
                      <a:pt x="84" y="96"/>
                    </a:lnTo>
                    <a:lnTo>
                      <a:pt x="84" y="106"/>
                    </a:lnTo>
                    <a:lnTo>
                      <a:pt x="84" y="110"/>
                    </a:lnTo>
                    <a:lnTo>
                      <a:pt x="84" y="114"/>
                    </a:lnTo>
                    <a:lnTo>
                      <a:pt x="84" y="120"/>
                    </a:lnTo>
                    <a:lnTo>
                      <a:pt x="84" y="124"/>
                    </a:lnTo>
                    <a:lnTo>
                      <a:pt x="82" y="128"/>
                    </a:lnTo>
                    <a:lnTo>
                      <a:pt x="82" y="132"/>
                    </a:lnTo>
                    <a:lnTo>
                      <a:pt x="82" y="136"/>
                    </a:lnTo>
                    <a:lnTo>
                      <a:pt x="80" y="140"/>
                    </a:lnTo>
                    <a:lnTo>
                      <a:pt x="78" y="146"/>
                    </a:lnTo>
                    <a:lnTo>
                      <a:pt x="76" y="150"/>
                    </a:lnTo>
                    <a:lnTo>
                      <a:pt x="72" y="152"/>
                    </a:lnTo>
                    <a:lnTo>
                      <a:pt x="70" y="156"/>
                    </a:lnTo>
                    <a:lnTo>
                      <a:pt x="66" y="158"/>
                    </a:lnTo>
                    <a:lnTo>
                      <a:pt x="62" y="160"/>
                    </a:lnTo>
                    <a:lnTo>
                      <a:pt x="58" y="160"/>
                    </a:lnTo>
                    <a:lnTo>
                      <a:pt x="54" y="160"/>
                    </a:lnTo>
                    <a:lnTo>
                      <a:pt x="48" y="160"/>
                    </a:lnTo>
                    <a:lnTo>
                      <a:pt x="44" y="160"/>
                    </a:lnTo>
                    <a:lnTo>
                      <a:pt x="38" y="160"/>
                    </a:lnTo>
                    <a:lnTo>
                      <a:pt x="34" y="160"/>
                    </a:lnTo>
                    <a:lnTo>
                      <a:pt x="30" y="160"/>
                    </a:lnTo>
                    <a:lnTo>
                      <a:pt x="26" y="160"/>
                    </a:lnTo>
                    <a:lnTo>
                      <a:pt x="22" y="158"/>
                    </a:lnTo>
                    <a:lnTo>
                      <a:pt x="20" y="154"/>
                    </a:lnTo>
                    <a:lnTo>
                      <a:pt x="16" y="152"/>
                    </a:lnTo>
                    <a:lnTo>
                      <a:pt x="12" y="148"/>
                    </a:lnTo>
                    <a:lnTo>
                      <a:pt x="8" y="146"/>
                    </a:lnTo>
                    <a:lnTo>
                      <a:pt x="6" y="142"/>
                    </a:lnTo>
                    <a:lnTo>
                      <a:pt x="4" y="138"/>
                    </a:lnTo>
                    <a:lnTo>
                      <a:pt x="4" y="132"/>
                    </a:lnTo>
                    <a:lnTo>
                      <a:pt x="2" y="128"/>
                    </a:lnTo>
                    <a:lnTo>
                      <a:pt x="2" y="122"/>
                    </a:lnTo>
                    <a:lnTo>
                      <a:pt x="2" y="116"/>
                    </a:lnTo>
                    <a:lnTo>
                      <a:pt x="2" y="112"/>
                    </a:lnTo>
                    <a:lnTo>
                      <a:pt x="2" y="108"/>
                    </a:lnTo>
                    <a:lnTo>
                      <a:pt x="2" y="104"/>
                    </a:lnTo>
                    <a:lnTo>
                      <a:pt x="4" y="100"/>
                    </a:lnTo>
                    <a:lnTo>
                      <a:pt x="2" y="96"/>
                    </a:lnTo>
                    <a:lnTo>
                      <a:pt x="2" y="92"/>
                    </a:lnTo>
                    <a:lnTo>
                      <a:pt x="2" y="84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2" y="70"/>
                    </a:lnTo>
                    <a:lnTo>
                      <a:pt x="2" y="66"/>
                    </a:lnTo>
                    <a:lnTo>
                      <a:pt x="2" y="62"/>
                    </a:lnTo>
                    <a:lnTo>
                      <a:pt x="4" y="58"/>
                    </a:lnTo>
                    <a:lnTo>
                      <a:pt x="4" y="54"/>
                    </a:lnTo>
                    <a:lnTo>
                      <a:pt x="6" y="50"/>
                    </a:lnTo>
                    <a:lnTo>
                      <a:pt x="8" y="46"/>
                    </a:lnTo>
                    <a:lnTo>
                      <a:pt x="8" y="42"/>
                    </a:lnTo>
                    <a:lnTo>
                      <a:pt x="10" y="36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8" y="18"/>
                    </a:lnTo>
                    <a:lnTo>
                      <a:pt x="24" y="14"/>
                    </a:lnTo>
                    <a:lnTo>
                      <a:pt x="28" y="10"/>
                    </a:lnTo>
                    <a:lnTo>
                      <a:pt x="30" y="6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36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6" name="Freeform 24"/>
              <p:cNvSpPr>
                <a:spLocks/>
              </p:cNvSpPr>
              <p:nvPr/>
            </p:nvSpPr>
            <p:spPr bwMode="ltGray">
              <a:xfrm>
                <a:off x="940" y="1212"/>
                <a:ext cx="61" cy="73"/>
              </a:xfrm>
              <a:custGeom>
                <a:avLst/>
                <a:gdLst>
                  <a:gd name="T0" fmla="*/ 4 w 61"/>
                  <a:gd name="T1" fmla="*/ 0 h 73"/>
                  <a:gd name="T2" fmla="*/ 6 w 61"/>
                  <a:gd name="T3" fmla="*/ 4 h 73"/>
                  <a:gd name="T4" fmla="*/ 10 w 61"/>
                  <a:gd name="T5" fmla="*/ 6 h 73"/>
                  <a:gd name="T6" fmla="*/ 14 w 61"/>
                  <a:gd name="T7" fmla="*/ 10 h 73"/>
                  <a:gd name="T8" fmla="*/ 18 w 61"/>
                  <a:gd name="T9" fmla="*/ 10 h 73"/>
                  <a:gd name="T10" fmla="*/ 20 w 61"/>
                  <a:gd name="T11" fmla="*/ 14 h 73"/>
                  <a:gd name="T12" fmla="*/ 24 w 61"/>
                  <a:gd name="T13" fmla="*/ 18 h 73"/>
                  <a:gd name="T14" fmla="*/ 26 w 61"/>
                  <a:gd name="T15" fmla="*/ 22 h 73"/>
                  <a:gd name="T16" fmla="*/ 28 w 61"/>
                  <a:gd name="T17" fmla="*/ 26 h 73"/>
                  <a:gd name="T18" fmla="*/ 28 w 61"/>
                  <a:gd name="T19" fmla="*/ 30 h 73"/>
                  <a:gd name="T20" fmla="*/ 28 w 61"/>
                  <a:gd name="T21" fmla="*/ 34 h 73"/>
                  <a:gd name="T22" fmla="*/ 32 w 61"/>
                  <a:gd name="T23" fmla="*/ 34 h 73"/>
                  <a:gd name="T24" fmla="*/ 34 w 61"/>
                  <a:gd name="T25" fmla="*/ 30 h 73"/>
                  <a:gd name="T26" fmla="*/ 38 w 61"/>
                  <a:gd name="T27" fmla="*/ 28 h 73"/>
                  <a:gd name="T28" fmla="*/ 42 w 61"/>
                  <a:gd name="T29" fmla="*/ 28 h 73"/>
                  <a:gd name="T30" fmla="*/ 44 w 61"/>
                  <a:gd name="T31" fmla="*/ 32 h 73"/>
                  <a:gd name="T32" fmla="*/ 46 w 61"/>
                  <a:gd name="T33" fmla="*/ 36 h 73"/>
                  <a:gd name="T34" fmla="*/ 50 w 61"/>
                  <a:gd name="T35" fmla="*/ 36 h 73"/>
                  <a:gd name="T36" fmla="*/ 56 w 61"/>
                  <a:gd name="T37" fmla="*/ 42 h 73"/>
                  <a:gd name="T38" fmla="*/ 60 w 61"/>
                  <a:gd name="T39" fmla="*/ 44 h 73"/>
                  <a:gd name="T40" fmla="*/ 60 w 61"/>
                  <a:gd name="T41" fmla="*/ 48 h 73"/>
                  <a:gd name="T42" fmla="*/ 60 w 61"/>
                  <a:gd name="T43" fmla="*/ 52 h 73"/>
                  <a:gd name="T44" fmla="*/ 58 w 61"/>
                  <a:gd name="T45" fmla="*/ 56 h 73"/>
                  <a:gd name="T46" fmla="*/ 54 w 61"/>
                  <a:gd name="T47" fmla="*/ 58 h 73"/>
                  <a:gd name="T48" fmla="*/ 50 w 61"/>
                  <a:gd name="T49" fmla="*/ 62 h 73"/>
                  <a:gd name="T50" fmla="*/ 48 w 61"/>
                  <a:gd name="T51" fmla="*/ 66 h 73"/>
                  <a:gd name="T52" fmla="*/ 44 w 61"/>
                  <a:gd name="T53" fmla="*/ 68 h 73"/>
                  <a:gd name="T54" fmla="*/ 42 w 61"/>
                  <a:gd name="T55" fmla="*/ 72 h 73"/>
                  <a:gd name="T56" fmla="*/ 38 w 61"/>
                  <a:gd name="T57" fmla="*/ 72 h 73"/>
                  <a:gd name="T58" fmla="*/ 32 w 61"/>
                  <a:gd name="T59" fmla="*/ 72 h 73"/>
                  <a:gd name="T60" fmla="*/ 28 w 61"/>
                  <a:gd name="T61" fmla="*/ 70 h 73"/>
                  <a:gd name="T62" fmla="*/ 24 w 61"/>
                  <a:gd name="T63" fmla="*/ 66 h 73"/>
                  <a:gd name="T64" fmla="*/ 22 w 61"/>
                  <a:gd name="T65" fmla="*/ 62 h 73"/>
                  <a:gd name="T66" fmla="*/ 18 w 61"/>
                  <a:gd name="T67" fmla="*/ 60 h 73"/>
                  <a:gd name="T68" fmla="*/ 14 w 61"/>
                  <a:gd name="T69" fmla="*/ 58 h 73"/>
                  <a:gd name="T70" fmla="*/ 10 w 61"/>
                  <a:gd name="T71" fmla="*/ 56 h 73"/>
                  <a:gd name="T72" fmla="*/ 8 w 61"/>
                  <a:gd name="T73" fmla="*/ 52 h 73"/>
                  <a:gd name="T74" fmla="*/ 4 w 61"/>
                  <a:gd name="T75" fmla="*/ 50 h 73"/>
                  <a:gd name="T76" fmla="*/ 2 w 61"/>
                  <a:gd name="T77" fmla="*/ 44 h 73"/>
                  <a:gd name="T78" fmla="*/ 2 w 61"/>
                  <a:gd name="T79" fmla="*/ 38 h 73"/>
                  <a:gd name="T80" fmla="*/ 2 w 61"/>
                  <a:gd name="T81" fmla="*/ 34 h 73"/>
                  <a:gd name="T82" fmla="*/ 2 w 61"/>
                  <a:gd name="T83" fmla="*/ 30 h 73"/>
                  <a:gd name="T84" fmla="*/ 2 w 61"/>
                  <a:gd name="T85" fmla="*/ 26 h 73"/>
                  <a:gd name="T86" fmla="*/ 2 w 61"/>
                  <a:gd name="T87" fmla="*/ 22 h 73"/>
                  <a:gd name="T88" fmla="*/ 2 w 61"/>
                  <a:gd name="T89" fmla="*/ 18 h 73"/>
                  <a:gd name="T90" fmla="*/ 0 w 61"/>
                  <a:gd name="T91" fmla="*/ 14 h 73"/>
                  <a:gd name="T92" fmla="*/ 0 w 61"/>
                  <a:gd name="T93" fmla="*/ 10 h 73"/>
                  <a:gd name="T94" fmla="*/ 0 w 61"/>
                  <a:gd name="T95" fmla="*/ 6 h 73"/>
                  <a:gd name="T96" fmla="*/ 0 w 61"/>
                  <a:gd name="T97" fmla="*/ 2 h 73"/>
                  <a:gd name="T98" fmla="*/ 4 w 61"/>
                  <a:gd name="T99" fmla="*/ 0 h 73"/>
                  <a:gd name="T100" fmla="*/ 4 w 61"/>
                  <a:gd name="T101" fmla="*/ 0 h 7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1" h="73">
                    <a:moveTo>
                      <a:pt x="4" y="0"/>
                    </a:moveTo>
                    <a:lnTo>
                      <a:pt x="6" y="4"/>
                    </a:lnTo>
                    <a:lnTo>
                      <a:pt x="10" y="6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20" y="14"/>
                    </a:lnTo>
                    <a:lnTo>
                      <a:pt x="24" y="18"/>
                    </a:lnTo>
                    <a:lnTo>
                      <a:pt x="26" y="22"/>
                    </a:lnTo>
                    <a:lnTo>
                      <a:pt x="28" y="26"/>
                    </a:lnTo>
                    <a:lnTo>
                      <a:pt x="28" y="30"/>
                    </a:lnTo>
                    <a:lnTo>
                      <a:pt x="28" y="34"/>
                    </a:lnTo>
                    <a:lnTo>
                      <a:pt x="32" y="34"/>
                    </a:lnTo>
                    <a:lnTo>
                      <a:pt x="34" y="30"/>
                    </a:lnTo>
                    <a:lnTo>
                      <a:pt x="38" y="28"/>
                    </a:lnTo>
                    <a:lnTo>
                      <a:pt x="42" y="28"/>
                    </a:lnTo>
                    <a:lnTo>
                      <a:pt x="44" y="32"/>
                    </a:lnTo>
                    <a:lnTo>
                      <a:pt x="46" y="36"/>
                    </a:lnTo>
                    <a:lnTo>
                      <a:pt x="50" y="36"/>
                    </a:lnTo>
                    <a:lnTo>
                      <a:pt x="56" y="42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60" y="52"/>
                    </a:lnTo>
                    <a:lnTo>
                      <a:pt x="58" y="56"/>
                    </a:lnTo>
                    <a:lnTo>
                      <a:pt x="54" y="58"/>
                    </a:lnTo>
                    <a:lnTo>
                      <a:pt x="50" y="62"/>
                    </a:lnTo>
                    <a:lnTo>
                      <a:pt x="48" y="66"/>
                    </a:lnTo>
                    <a:lnTo>
                      <a:pt x="44" y="68"/>
                    </a:lnTo>
                    <a:lnTo>
                      <a:pt x="42" y="72"/>
                    </a:lnTo>
                    <a:lnTo>
                      <a:pt x="38" y="72"/>
                    </a:lnTo>
                    <a:lnTo>
                      <a:pt x="32" y="72"/>
                    </a:lnTo>
                    <a:lnTo>
                      <a:pt x="28" y="70"/>
                    </a:lnTo>
                    <a:lnTo>
                      <a:pt x="24" y="66"/>
                    </a:lnTo>
                    <a:lnTo>
                      <a:pt x="22" y="62"/>
                    </a:lnTo>
                    <a:lnTo>
                      <a:pt x="18" y="60"/>
                    </a:lnTo>
                    <a:lnTo>
                      <a:pt x="14" y="58"/>
                    </a:lnTo>
                    <a:lnTo>
                      <a:pt x="10" y="56"/>
                    </a:lnTo>
                    <a:lnTo>
                      <a:pt x="8" y="52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2" y="30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7" name="Freeform 25"/>
              <p:cNvSpPr>
                <a:spLocks/>
              </p:cNvSpPr>
              <p:nvPr/>
            </p:nvSpPr>
            <p:spPr bwMode="ltGray">
              <a:xfrm>
                <a:off x="946" y="1316"/>
                <a:ext cx="61" cy="61"/>
              </a:xfrm>
              <a:custGeom>
                <a:avLst/>
                <a:gdLst>
                  <a:gd name="T0" fmla="*/ 24 w 61"/>
                  <a:gd name="T1" fmla="*/ 0 h 61"/>
                  <a:gd name="T2" fmla="*/ 28 w 61"/>
                  <a:gd name="T3" fmla="*/ 0 h 61"/>
                  <a:gd name="T4" fmla="*/ 32 w 61"/>
                  <a:gd name="T5" fmla="*/ 0 h 61"/>
                  <a:gd name="T6" fmla="*/ 36 w 61"/>
                  <a:gd name="T7" fmla="*/ 0 h 61"/>
                  <a:gd name="T8" fmla="*/ 40 w 61"/>
                  <a:gd name="T9" fmla="*/ 0 h 61"/>
                  <a:gd name="T10" fmla="*/ 46 w 61"/>
                  <a:gd name="T11" fmla="*/ 2 h 61"/>
                  <a:gd name="T12" fmla="*/ 50 w 61"/>
                  <a:gd name="T13" fmla="*/ 4 h 61"/>
                  <a:gd name="T14" fmla="*/ 54 w 61"/>
                  <a:gd name="T15" fmla="*/ 6 h 61"/>
                  <a:gd name="T16" fmla="*/ 58 w 61"/>
                  <a:gd name="T17" fmla="*/ 12 h 61"/>
                  <a:gd name="T18" fmla="*/ 60 w 61"/>
                  <a:gd name="T19" fmla="*/ 16 h 61"/>
                  <a:gd name="T20" fmla="*/ 60 w 61"/>
                  <a:gd name="T21" fmla="*/ 20 h 61"/>
                  <a:gd name="T22" fmla="*/ 58 w 61"/>
                  <a:gd name="T23" fmla="*/ 26 h 61"/>
                  <a:gd name="T24" fmla="*/ 56 w 61"/>
                  <a:gd name="T25" fmla="*/ 30 h 61"/>
                  <a:gd name="T26" fmla="*/ 52 w 61"/>
                  <a:gd name="T27" fmla="*/ 32 h 61"/>
                  <a:gd name="T28" fmla="*/ 48 w 61"/>
                  <a:gd name="T29" fmla="*/ 34 h 61"/>
                  <a:gd name="T30" fmla="*/ 44 w 61"/>
                  <a:gd name="T31" fmla="*/ 36 h 61"/>
                  <a:gd name="T32" fmla="*/ 42 w 61"/>
                  <a:gd name="T33" fmla="*/ 40 h 61"/>
                  <a:gd name="T34" fmla="*/ 40 w 61"/>
                  <a:gd name="T35" fmla="*/ 44 h 61"/>
                  <a:gd name="T36" fmla="*/ 38 w 61"/>
                  <a:gd name="T37" fmla="*/ 48 h 61"/>
                  <a:gd name="T38" fmla="*/ 36 w 61"/>
                  <a:gd name="T39" fmla="*/ 52 h 61"/>
                  <a:gd name="T40" fmla="*/ 32 w 61"/>
                  <a:gd name="T41" fmla="*/ 56 h 61"/>
                  <a:gd name="T42" fmla="*/ 30 w 61"/>
                  <a:gd name="T43" fmla="*/ 60 h 61"/>
                  <a:gd name="T44" fmla="*/ 26 w 61"/>
                  <a:gd name="T45" fmla="*/ 60 h 61"/>
                  <a:gd name="T46" fmla="*/ 20 w 61"/>
                  <a:gd name="T47" fmla="*/ 60 h 61"/>
                  <a:gd name="T48" fmla="*/ 16 w 61"/>
                  <a:gd name="T49" fmla="*/ 58 h 61"/>
                  <a:gd name="T50" fmla="*/ 12 w 61"/>
                  <a:gd name="T51" fmla="*/ 56 h 61"/>
                  <a:gd name="T52" fmla="*/ 8 w 61"/>
                  <a:gd name="T53" fmla="*/ 54 h 61"/>
                  <a:gd name="T54" fmla="*/ 8 w 61"/>
                  <a:gd name="T55" fmla="*/ 50 h 61"/>
                  <a:gd name="T56" fmla="*/ 4 w 61"/>
                  <a:gd name="T57" fmla="*/ 46 h 61"/>
                  <a:gd name="T58" fmla="*/ 0 w 61"/>
                  <a:gd name="T59" fmla="*/ 34 h 61"/>
                  <a:gd name="T60" fmla="*/ 2 w 61"/>
                  <a:gd name="T61" fmla="*/ 28 h 61"/>
                  <a:gd name="T62" fmla="*/ 2 w 61"/>
                  <a:gd name="T63" fmla="*/ 24 h 61"/>
                  <a:gd name="T64" fmla="*/ 4 w 61"/>
                  <a:gd name="T65" fmla="*/ 20 h 61"/>
                  <a:gd name="T66" fmla="*/ 8 w 61"/>
                  <a:gd name="T67" fmla="*/ 18 h 61"/>
                  <a:gd name="T68" fmla="*/ 12 w 61"/>
                  <a:gd name="T69" fmla="*/ 16 h 61"/>
                  <a:gd name="T70" fmla="*/ 12 w 61"/>
                  <a:gd name="T71" fmla="*/ 12 h 61"/>
                  <a:gd name="T72" fmla="*/ 18 w 61"/>
                  <a:gd name="T73" fmla="*/ 8 h 61"/>
                  <a:gd name="T74" fmla="*/ 22 w 61"/>
                  <a:gd name="T75" fmla="*/ 10 h 61"/>
                  <a:gd name="T76" fmla="*/ 24 w 61"/>
                  <a:gd name="T77" fmla="*/ 6 h 61"/>
                  <a:gd name="T78" fmla="*/ 22 w 61"/>
                  <a:gd name="T79" fmla="*/ 2 h 61"/>
                  <a:gd name="T80" fmla="*/ 26 w 61"/>
                  <a:gd name="T81" fmla="*/ 0 h 61"/>
                  <a:gd name="T82" fmla="*/ 32 w 61"/>
                  <a:gd name="T83" fmla="*/ 0 h 61"/>
                  <a:gd name="T84" fmla="*/ 38 w 61"/>
                  <a:gd name="T85" fmla="*/ 0 h 61"/>
                  <a:gd name="T86" fmla="*/ 40 w 61"/>
                  <a:gd name="T87" fmla="*/ 0 h 6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1" h="61">
                    <a:moveTo>
                      <a:pt x="24" y="0"/>
                    </a:move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4"/>
                    </a:lnTo>
                    <a:lnTo>
                      <a:pt x="54" y="6"/>
                    </a:lnTo>
                    <a:lnTo>
                      <a:pt x="58" y="12"/>
                    </a:lnTo>
                    <a:lnTo>
                      <a:pt x="60" y="16"/>
                    </a:lnTo>
                    <a:lnTo>
                      <a:pt x="60" y="20"/>
                    </a:lnTo>
                    <a:lnTo>
                      <a:pt x="58" y="26"/>
                    </a:lnTo>
                    <a:lnTo>
                      <a:pt x="56" y="30"/>
                    </a:lnTo>
                    <a:lnTo>
                      <a:pt x="52" y="32"/>
                    </a:lnTo>
                    <a:lnTo>
                      <a:pt x="48" y="34"/>
                    </a:lnTo>
                    <a:lnTo>
                      <a:pt x="44" y="36"/>
                    </a:lnTo>
                    <a:lnTo>
                      <a:pt x="42" y="40"/>
                    </a:lnTo>
                    <a:lnTo>
                      <a:pt x="40" y="44"/>
                    </a:lnTo>
                    <a:lnTo>
                      <a:pt x="38" y="48"/>
                    </a:lnTo>
                    <a:lnTo>
                      <a:pt x="36" y="52"/>
                    </a:lnTo>
                    <a:lnTo>
                      <a:pt x="32" y="56"/>
                    </a:lnTo>
                    <a:lnTo>
                      <a:pt x="30" y="60"/>
                    </a:lnTo>
                    <a:lnTo>
                      <a:pt x="26" y="60"/>
                    </a:lnTo>
                    <a:lnTo>
                      <a:pt x="20" y="60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8" y="54"/>
                    </a:lnTo>
                    <a:lnTo>
                      <a:pt x="8" y="50"/>
                    </a:lnTo>
                    <a:lnTo>
                      <a:pt x="4" y="46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2" y="24"/>
                    </a:lnTo>
                    <a:lnTo>
                      <a:pt x="4" y="20"/>
                    </a:lnTo>
                    <a:lnTo>
                      <a:pt x="8" y="18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8" y="8"/>
                    </a:lnTo>
                    <a:lnTo>
                      <a:pt x="22" y="10"/>
                    </a:lnTo>
                    <a:lnTo>
                      <a:pt x="24" y="6"/>
                    </a:lnTo>
                    <a:lnTo>
                      <a:pt x="22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8" name="Freeform 26"/>
              <p:cNvSpPr>
                <a:spLocks/>
              </p:cNvSpPr>
              <p:nvPr/>
            </p:nvSpPr>
            <p:spPr bwMode="ltGray">
              <a:xfrm>
                <a:off x="1180" y="1148"/>
                <a:ext cx="47" cy="41"/>
              </a:xfrm>
              <a:custGeom>
                <a:avLst/>
                <a:gdLst>
                  <a:gd name="T0" fmla="*/ 12 w 47"/>
                  <a:gd name="T1" fmla="*/ 0 h 41"/>
                  <a:gd name="T2" fmla="*/ 16 w 47"/>
                  <a:gd name="T3" fmla="*/ 0 h 41"/>
                  <a:gd name="T4" fmla="*/ 20 w 47"/>
                  <a:gd name="T5" fmla="*/ 0 h 41"/>
                  <a:gd name="T6" fmla="*/ 24 w 47"/>
                  <a:gd name="T7" fmla="*/ 0 h 41"/>
                  <a:gd name="T8" fmla="*/ 28 w 47"/>
                  <a:gd name="T9" fmla="*/ 0 h 41"/>
                  <a:gd name="T10" fmla="*/ 32 w 47"/>
                  <a:gd name="T11" fmla="*/ 2 h 41"/>
                  <a:gd name="T12" fmla="*/ 36 w 47"/>
                  <a:gd name="T13" fmla="*/ 2 h 41"/>
                  <a:gd name="T14" fmla="*/ 38 w 47"/>
                  <a:gd name="T15" fmla="*/ 6 h 41"/>
                  <a:gd name="T16" fmla="*/ 42 w 47"/>
                  <a:gd name="T17" fmla="*/ 8 h 41"/>
                  <a:gd name="T18" fmla="*/ 44 w 47"/>
                  <a:gd name="T19" fmla="*/ 12 h 41"/>
                  <a:gd name="T20" fmla="*/ 46 w 47"/>
                  <a:gd name="T21" fmla="*/ 16 h 41"/>
                  <a:gd name="T22" fmla="*/ 46 w 47"/>
                  <a:gd name="T23" fmla="*/ 22 h 41"/>
                  <a:gd name="T24" fmla="*/ 46 w 47"/>
                  <a:gd name="T25" fmla="*/ 26 h 41"/>
                  <a:gd name="T26" fmla="*/ 46 w 47"/>
                  <a:gd name="T27" fmla="*/ 30 h 41"/>
                  <a:gd name="T28" fmla="*/ 44 w 47"/>
                  <a:gd name="T29" fmla="*/ 34 h 41"/>
                  <a:gd name="T30" fmla="*/ 44 w 47"/>
                  <a:gd name="T31" fmla="*/ 38 h 41"/>
                  <a:gd name="T32" fmla="*/ 40 w 47"/>
                  <a:gd name="T33" fmla="*/ 40 h 41"/>
                  <a:gd name="T34" fmla="*/ 36 w 47"/>
                  <a:gd name="T35" fmla="*/ 40 h 41"/>
                  <a:gd name="T36" fmla="*/ 32 w 47"/>
                  <a:gd name="T37" fmla="*/ 40 h 41"/>
                  <a:gd name="T38" fmla="*/ 28 w 47"/>
                  <a:gd name="T39" fmla="*/ 40 h 41"/>
                  <a:gd name="T40" fmla="*/ 24 w 47"/>
                  <a:gd name="T41" fmla="*/ 40 h 41"/>
                  <a:gd name="T42" fmla="*/ 20 w 47"/>
                  <a:gd name="T43" fmla="*/ 40 h 41"/>
                  <a:gd name="T44" fmla="*/ 16 w 47"/>
                  <a:gd name="T45" fmla="*/ 38 h 41"/>
                  <a:gd name="T46" fmla="*/ 14 w 47"/>
                  <a:gd name="T47" fmla="*/ 34 h 41"/>
                  <a:gd name="T48" fmla="*/ 10 w 47"/>
                  <a:gd name="T49" fmla="*/ 34 h 41"/>
                  <a:gd name="T50" fmla="*/ 6 w 47"/>
                  <a:gd name="T51" fmla="*/ 32 h 41"/>
                  <a:gd name="T52" fmla="*/ 2 w 47"/>
                  <a:gd name="T53" fmla="*/ 32 h 41"/>
                  <a:gd name="T54" fmla="*/ 0 w 47"/>
                  <a:gd name="T55" fmla="*/ 28 h 41"/>
                  <a:gd name="T56" fmla="*/ 0 w 47"/>
                  <a:gd name="T57" fmla="*/ 24 h 41"/>
                  <a:gd name="T58" fmla="*/ 0 w 47"/>
                  <a:gd name="T59" fmla="*/ 20 h 41"/>
                  <a:gd name="T60" fmla="*/ 0 w 47"/>
                  <a:gd name="T61" fmla="*/ 16 h 41"/>
                  <a:gd name="T62" fmla="*/ 0 w 47"/>
                  <a:gd name="T63" fmla="*/ 12 h 41"/>
                  <a:gd name="T64" fmla="*/ 0 w 47"/>
                  <a:gd name="T65" fmla="*/ 8 h 41"/>
                  <a:gd name="T66" fmla="*/ 4 w 47"/>
                  <a:gd name="T67" fmla="*/ 8 h 41"/>
                  <a:gd name="T68" fmla="*/ 8 w 47"/>
                  <a:gd name="T69" fmla="*/ 6 h 41"/>
                  <a:gd name="T70" fmla="*/ 12 w 47"/>
                  <a:gd name="T71" fmla="*/ 4 h 41"/>
                  <a:gd name="T72" fmla="*/ 14 w 47"/>
                  <a:gd name="T73" fmla="*/ 0 h 41"/>
                  <a:gd name="T74" fmla="*/ 12 w 47"/>
                  <a:gd name="T75" fmla="*/ 0 h 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7" h="41">
                    <a:moveTo>
                      <a:pt x="12" y="0"/>
                    </a:move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6" y="2"/>
                    </a:lnTo>
                    <a:lnTo>
                      <a:pt x="38" y="6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6" y="16"/>
                    </a:lnTo>
                    <a:lnTo>
                      <a:pt x="46" y="22"/>
                    </a:lnTo>
                    <a:lnTo>
                      <a:pt x="46" y="26"/>
                    </a:lnTo>
                    <a:lnTo>
                      <a:pt x="46" y="30"/>
                    </a:lnTo>
                    <a:lnTo>
                      <a:pt x="44" y="34"/>
                    </a:lnTo>
                    <a:lnTo>
                      <a:pt x="44" y="38"/>
                    </a:lnTo>
                    <a:lnTo>
                      <a:pt x="40" y="40"/>
                    </a:lnTo>
                    <a:lnTo>
                      <a:pt x="36" y="40"/>
                    </a:lnTo>
                    <a:lnTo>
                      <a:pt x="32" y="40"/>
                    </a:lnTo>
                    <a:lnTo>
                      <a:pt x="28" y="40"/>
                    </a:lnTo>
                    <a:lnTo>
                      <a:pt x="24" y="40"/>
                    </a:lnTo>
                    <a:lnTo>
                      <a:pt x="20" y="40"/>
                    </a:lnTo>
                    <a:lnTo>
                      <a:pt x="16" y="38"/>
                    </a:lnTo>
                    <a:lnTo>
                      <a:pt x="14" y="34"/>
                    </a:lnTo>
                    <a:lnTo>
                      <a:pt x="10" y="34"/>
                    </a:lnTo>
                    <a:lnTo>
                      <a:pt x="6" y="32"/>
                    </a:lnTo>
                    <a:lnTo>
                      <a:pt x="2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8" y="6"/>
                    </a:lnTo>
                    <a:lnTo>
                      <a:pt x="12" y="4"/>
                    </a:lnTo>
                    <a:lnTo>
                      <a:pt x="14" y="0"/>
                    </a:lnTo>
                    <a:lnTo>
                      <a:pt x="12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39" name="Freeform 27"/>
              <p:cNvSpPr>
                <a:spLocks/>
              </p:cNvSpPr>
              <p:nvPr/>
            </p:nvSpPr>
            <p:spPr bwMode="ltGray">
              <a:xfrm>
                <a:off x="1426" y="1146"/>
                <a:ext cx="71" cy="85"/>
              </a:xfrm>
              <a:custGeom>
                <a:avLst/>
                <a:gdLst>
                  <a:gd name="T0" fmla="*/ 2 w 71"/>
                  <a:gd name="T1" fmla="*/ 2 h 85"/>
                  <a:gd name="T2" fmla="*/ 6 w 71"/>
                  <a:gd name="T3" fmla="*/ 2 h 85"/>
                  <a:gd name="T4" fmla="*/ 10 w 71"/>
                  <a:gd name="T5" fmla="*/ 2 h 85"/>
                  <a:gd name="T6" fmla="*/ 14 w 71"/>
                  <a:gd name="T7" fmla="*/ 2 h 85"/>
                  <a:gd name="T8" fmla="*/ 18 w 71"/>
                  <a:gd name="T9" fmla="*/ 0 h 85"/>
                  <a:gd name="T10" fmla="*/ 22 w 71"/>
                  <a:gd name="T11" fmla="*/ 0 h 85"/>
                  <a:gd name="T12" fmla="*/ 26 w 71"/>
                  <a:gd name="T13" fmla="*/ 2 h 85"/>
                  <a:gd name="T14" fmla="*/ 30 w 71"/>
                  <a:gd name="T15" fmla="*/ 4 h 85"/>
                  <a:gd name="T16" fmla="*/ 34 w 71"/>
                  <a:gd name="T17" fmla="*/ 8 h 85"/>
                  <a:gd name="T18" fmla="*/ 38 w 71"/>
                  <a:gd name="T19" fmla="*/ 8 h 85"/>
                  <a:gd name="T20" fmla="*/ 42 w 71"/>
                  <a:gd name="T21" fmla="*/ 10 h 85"/>
                  <a:gd name="T22" fmla="*/ 46 w 71"/>
                  <a:gd name="T23" fmla="*/ 12 h 85"/>
                  <a:gd name="T24" fmla="*/ 50 w 71"/>
                  <a:gd name="T25" fmla="*/ 16 h 85"/>
                  <a:gd name="T26" fmla="*/ 54 w 71"/>
                  <a:gd name="T27" fmla="*/ 16 h 85"/>
                  <a:gd name="T28" fmla="*/ 56 w 71"/>
                  <a:gd name="T29" fmla="*/ 20 h 85"/>
                  <a:gd name="T30" fmla="*/ 60 w 71"/>
                  <a:gd name="T31" fmla="*/ 22 h 85"/>
                  <a:gd name="T32" fmla="*/ 64 w 71"/>
                  <a:gd name="T33" fmla="*/ 26 h 85"/>
                  <a:gd name="T34" fmla="*/ 66 w 71"/>
                  <a:gd name="T35" fmla="*/ 30 h 85"/>
                  <a:gd name="T36" fmla="*/ 70 w 71"/>
                  <a:gd name="T37" fmla="*/ 34 h 85"/>
                  <a:gd name="T38" fmla="*/ 70 w 71"/>
                  <a:gd name="T39" fmla="*/ 38 h 85"/>
                  <a:gd name="T40" fmla="*/ 70 w 71"/>
                  <a:gd name="T41" fmla="*/ 42 h 85"/>
                  <a:gd name="T42" fmla="*/ 70 w 71"/>
                  <a:gd name="T43" fmla="*/ 46 h 85"/>
                  <a:gd name="T44" fmla="*/ 70 w 71"/>
                  <a:gd name="T45" fmla="*/ 52 h 85"/>
                  <a:gd name="T46" fmla="*/ 70 w 71"/>
                  <a:gd name="T47" fmla="*/ 56 h 85"/>
                  <a:gd name="T48" fmla="*/ 70 w 71"/>
                  <a:gd name="T49" fmla="*/ 60 h 85"/>
                  <a:gd name="T50" fmla="*/ 68 w 71"/>
                  <a:gd name="T51" fmla="*/ 66 h 85"/>
                  <a:gd name="T52" fmla="*/ 68 w 71"/>
                  <a:gd name="T53" fmla="*/ 70 h 85"/>
                  <a:gd name="T54" fmla="*/ 68 w 71"/>
                  <a:gd name="T55" fmla="*/ 74 h 85"/>
                  <a:gd name="T56" fmla="*/ 68 w 71"/>
                  <a:gd name="T57" fmla="*/ 78 h 85"/>
                  <a:gd name="T58" fmla="*/ 66 w 71"/>
                  <a:gd name="T59" fmla="*/ 82 h 85"/>
                  <a:gd name="T60" fmla="*/ 58 w 71"/>
                  <a:gd name="T61" fmla="*/ 84 h 85"/>
                  <a:gd name="T62" fmla="*/ 54 w 71"/>
                  <a:gd name="T63" fmla="*/ 84 h 85"/>
                  <a:gd name="T64" fmla="*/ 48 w 71"/>
                  <a:gd name="T65" fmla="*/ 84 h 85"/>
                  <a:gd name="T66" fmla="*/ 42 w 71"/>
                  <a:gd name="T67" fmla="*/ 84 h 85"/>
                  <a:gd name="T68" fmla="*/ 38 w 71"/>
                  <a:gd name="T69" fmla="*/ 84 h 85"/>
                  <a:gd name="T70" fmla="*/ 34 w 71"/>
                  <a:gd name="T71" fmla="*/ 84 h 85"/>
                  <a:gd name="T72" fmla="*/ 30 w 71"/>
                  <a:gd name="T73" fmla="*/ 82 h 85"/>
                  <a:gd name="T74" fmla="*/ 26 w 71"/>
                  <a:gd name="T75" fmla="*/ 76 h 85"/>
                  <a:gd name="T76" fmla="*/ 24 w 71"/>
                  <a:gd name="T77" fmla="*/ 72 h 85"/>
                  <a:gd name="T78" fmla="*/ 20 w 71"/>
                  <a:gd name="T79" fmla="*/ 70 h 85"/>
                  <a:gd name="T80" fmla="*/ 16 w 71"/>
                  <a:gd name="T81" fmla="*/ 66 h 85"/>
                  <a:gd name="T82" fmla="*/ 12 w 71"/>
                  <a:gd name="T83" fmla="*/ 64 h 85"/>
                  <a:gd name="T84" fmla="*/ 12 w 71"/>
                  <a:gd name="T85" fmla="*/ 60 h 85"/>
                  <a:gd name="T86" fmla="*/ 12 w 71"/>
                  <a:gd name="T87" fmla="*/ 56 h 85"/>
                  <a:gd name="T88" fmla="*/ 10 w 71"/>
                  <a:gd name="T89" fmla="*/ 52 h 85"/>
                  <a:gd name="T90" fmla="*/ 10 w 71"/>
                  <a:gd name="T91" fmla="*/ 48 h 85"/>
                  <a:gd name="T92" fmla="*/ 6 w 71"/>
                  <a:gd name="T93" fmla="*/ 48 h 85"/>
                  <a:gd name="T94" fmla="*/ 6 w 71"/>
                  <a:gd name="T95" fmla="*/ 44 h 85"/>
                  <a:gd name="T96" fmla="*/ 4 w 71"/>
                  <a:gd name="T97" fmla="*/ 38 h 85"/>
                  <a:gd name="T98" fmla="*/ 6 w 71"/>
                  <a:gd name="T99" fmla="*/ 28 h 85"/>
                  <a:gd name="T100" fmla="*/ 4 w 71"/>
                  <a:gd name="T101" fmla="*/ 24 h 85"/>
                  <a:gd name="T102" fmla="*/ 2 w 71"/>
                  <a:gd name="T103" fmla="*/ 20 h 85"/>
                  <a:gd name="T104" fmla="*/ 0 w 71"/>
                  <a:gd name="T105" fmla="*/ 14 h 85"/>
                  <a:gd name="T106" fmla="*/ 0 w 71"/>
                  <a:gd name="T107" fmla="*/ 10 h 85"/>
                  <a:gd name="T108" fmla="*/ 0 w 71"/>
                  <a:gd name="T109" fmla="*/ 6 h 85"/>
                  <a:gd name="T110" fmla="*/ 2 w 71"/>
                  <a:gd name="T111" fmla="*/ 2 h 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1" h="85">
                    <a:moveTo>
                      <a:pt x="2" y="2"/>
                    </a:moveTo>
                    <a:lnTo>
                      <a:pt x="6" y="2"/>
                    </a:lnTo>
                    <a:lnTo>
                      <a:pt x="10" y="2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2"/>
                    </a:lnTo>
                    <a:lnTo>
                      <a:pt x="30" y="4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42" y="10"/>
                    </a:lnTo>
                    <a:lnTo>
                      <a:pt x="46" y="12"/>
                    </a:lnTo>
                    <a:lnTo>
                      <a:pt x="50" y="16"/>
                    </a:lnTo>
                    <a:lnTo>
                      <a:pt x="54" y="16"/>
                    </a:lnTo>
                    <a:lnTo>
                      <a:pt x="56" y="20"/>
                    </a:lnTo>
                    <a:lnTo>
                      <a:pt x="60" y="22"/>
                    </a:lnTo>
                    <a:lnTo>
                      <a:pt x="64" y="26"/>
                    </a:lnTo>
                    <a:lnTo>
                      <a:pt x="66" y="30"/>
                    </a:lnTo>
                    <a:lnTo>
                      <a:pt x="70" y="34"/>
                    </a:lnTo>
                    <a:lnTo>
                      <a:pt x="70" y="38"/>
                    </a:lnTo>
                    <a:lnTo>
                      <a:pt x="70" y="42"/>
                    </a:lnTo>
                    <a:lnTo>
                      <a:pt x="70" y="46"/>
                    </a:lnTo>
                    <a:lnTo>
                      <a:pt x="70" y="52"/>
                    </a:lnTo>
                    <a:lnTo>
                      <a:pt x="70" y="56"/>
                    </a:lnTo>
                    <a:lnTo>
                      <a:pt x="70" y="60"/>
                    </a:lnTo>
                    <a:lnTo>
                      <a:pt x="68" y="66"/>
                    </a:lnTo>
                    <a:lnTo>
                      <a:pt x="68" y="70"/>
                    </a:lnTo>
                    <a:lnTo>
                      <a:pt x="68" y="74"/>
                    </a:lnTo>
                    <a:lnTo>
                      <a:pt x="68" y="78"/>
                    </a:lnTo>
                    <a:lnTo>
                      <a:pt x="66" y="82"/>
                    </a:lnTo>
                    <a:lnTo>
                      <a:pt x="58" y="84"/>
                    </a:lnTo>
                    <a:lnTo>
                      <a:pt x="54" y="84"/>
                    </a:lnTo>
                    <a:lnTo>
                      <a:pt x="48" y="84"/>
                    </a:lnTo>
                    <a:lnTo>
                      <a:pt x="42" y="84"/>
                    </a:lnTo>
                    <a:lnTo>
                      <a:pt x="38" y="84"/>
                    </a:lnTo>
                    <a:lnTo>
                      <a:pt x="34" y="84"/>
                    </a:lnTo>
                    <a:lnTo>
                      <a:pt x="30" y="82"/>
                    </a:lnTo>
                    <a:lnTo>
                      <a:pt x="26" y="76"/>
                    </a:lnTo>
                    <a:lnTo>
                      <a:pt x="24" y="72"/>
                    </a:lnTo>
                    <a:lnTo>
                      <a:pt x="20" y="70"/>
                    </a:lnTo>
                    <a:lnTo>
                      <a:pt x="16" y="66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6" y="48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28"/>
                    </a:lnTo>
                    <a:lnTo>
                      <a:pt x="4" y="24"/>
                    </a:lnTo>
                    <a:lnTo>
                      <a:pt x="2" y="20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2" y="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0" name="Freeform 28"/>
              <p:cNvSpPr>
                <a:spLocks/>
              </p:cNvSpPr>
              <p:nvPr/>
            </p:nvSpPr>
            <p:spPr bwMode="ltGray">
              <a:xfrm>
                <a:off x="1412" y="1290"/>
                <a:ext cx="59" cy="71"/>
              </a:xfrm>
              <a:custGeom>
                <a:avLst/>
                <a:gdLst>
                  <a:gd name="T0" fmla="*/ 8 w 59"/>
                  <a:gd name="T1" fmla="*/ 0 h 71"/>
                  <a:gd name="T2" fmla="*/ 12 w 59"/>
                  <a:gd name="T3" fmla="*/ 2 h 71"/>
                  <a:gd name="T4" fmla="*/ 16 w 59"/>
                  <a:gd name="T5" fmla="*/ 2 h 71"/>
                  <a:gd name="T6" fmla="*/ 20 w 59"/>
                  <a:gd name="T7" fmla="*/ 2 h 71"/>
                  <a:gd name="T8" fmla="*/ 24 w 59"/>
                  <a:gd name="T9" fmla="*/ 2 h 71"/>
                  <a:gd name="T10" fmla="*/ 28 w 59"/>
                  <a:gd name="T11" fmla="*/ 2 h 71"/>
                  <a:gd name="T12" fmla="*/ 32 w 59"/>
                  <a:gd name="T13" fmla="*/ 4 h 71"/>
                  <a:gd name="T14" fmla="*/ 36 w 59"/>
                  <a:gd name="T15" fmla="*/ 4 h 71"/>
                  <a:gd name="T16" fmla="*/ 40 w 59"/>
                  <a:gd name="T17" fmla="*/ 8 h 71"/>
                  <a:gd name="T18" fmla="*/ 42 w 59"/>
                  <a:gd name="T19" fmla="*/ 12 h 71"/>
                  <a:gd name="T20" fmla="*/ 44 w 59"/>
                  <a:gd name="T21" fmla="*/ 16 h 71"/>
                  <a:gd name="T22" fmla="*/ 46 w 59"/>
                  <a:gd name="T23" fmla="*/ 20 h 71"/>
                  <a:gd name="T24" fmla="*/ 48 w 59"/>
                  <a:gd name="T25" fmla="*/ 24 h 71"/>
                  <a:gd name="T26" fmla="*/ 52 w 59"/>
                  <a:gd name="T27" fmla="*/ 26 h 71"/>
                  <a:gd name="T28" fmla="*/ 54 w 59"/>
                  <a:gd name="T29" fmla="*/ 32 h 71"/>
                  <a:gd name="T30" fmla="*/ 58 w 59"/>
                  <a:gd name="T31" fmla="*/ 38 h 71"/>
                  <a:gd name="T32" fmla="*/ 58 w 59"/>
                  <a:gd name="T33" fmla="*/ 42 h 71"/>
                  <a:gd name="T34" fmla="*/ 58 w 59"/>
                  <a:gd name="T35" fmla="*/ 48 h 71"/>
                  <a:gd name="T36" fmla="*/ 58 w 59"/>
                  <a:gd name="T37" fmla="*/ 52 h 71"/>
                  <a:gd name="T38" fmla="*/ 58 w 59"/>
                  <a:gd name="T39" fmla="*/ 56 h 71"/>
                  <a:gd name="T40" fmla="*/ 58 w 59"/>
                  <a:gd name="T41" fmla="*/ 60 h 71"/>
                  <a:gd name="T42" fmla="*/ 58 w 59"/>
                  <a:gd name="T43" fmla="*/ 64 h 71"/>
                  <a:gd name="T44" fmla="*/ 58 w 59"/>
                  <a:gd name="T45" fmla="*/ 68 h 71"/>
                  <a:gd name="T46" fmla="*/ 54 w 59"/>
                  <a:gd name="T47" fmla="*/ 68 h 71"/>
                  <a:gd name="T48" fmla="*/ 50 w 59"/>
                  <a:gd name="T49" fmla="*/ 70 h 71"/>
                  <a:gd name="T50" fmla="*/ 46 w 59"/>
                  <a:gd name="T51" fmla="*/ 70 h 71"/>
                  <a:gd name="T52" fmla="*/ 42 w 59"/>
                  <a:gd name="T53" fmla="*/ 70 h 71"/>
                  <a:gd name="T54" fmla="*/ 38 w 59"/>
                  <a:gd name="T55" fmla="*/ 70 h 71"/>
                  <a:gd name="T56" fmla="*/ 34 w 59"/>
                  <a:gd name="T57" fmla="*/ 70 h 71"/>
                  <a:gd name="T58" fmla="*/ 30 w 59"/>
                  <a:gd name="T59" fmla="*/ 68 h 71"/>
                  <a:gd name="T60" fmla="*/ 26 w 59"/>
                  <a:gd name="T61" fmla="*/ 66 h 71"/>
                  <a:gd name="T62" fmla="*/ 22 w 59"/>
                  <a:gd name="T63" fmla="*/ 62 h 71"/>
                  <a:gd name="T64" fmla="*/ 20 w 59"/>
                  <a:gd name="T65" fmla="*/ 58 h 71"/>
                  <a:gd name="T66" fmla="*/ 16 w 59"/>
                  <a:gd name="T67" fmla="*/ 54 h 71"/>
                  <a:gd name="T68" fmla="*/ 14 w 59"/>
                  <a:gd name="T69" fmla="*/ 50 h 71"/>
                  <a:gd name="T70" fmla="*/ 12 w 59"/>
                  <a:gd name="T71" fmla="*/ 46 h 71"/>
                  <a:gd name="T72" fmla="*/ 10 w 59"/>
                  <a:gd name="T73" fmla="*/ 42 h 71"/>
                  <a:gd name="T74" fmla="*/ 8 w 59"/>
                  <a:gd name="T75" fmla="*/ 38 h 71"/>
                  <a:gd name="T76" fmla="*/ 8 w 59"/>
                  <a:gd name="T77" fmla="*/ 34 h 71"/>
                  <a:gd name="T78" fmla="*/ 4 w 59"/>
                  <a:gd name="T79" fmla="*/ 28 h 71"/>
                  <a:gd name="T80" fmla="*/ 0 w 59"/>
                  <a:gd name="T81" fmla="*/ 24 h 71"/>
                  <a:gd name="T82" fmla="*/ 0 w 59"/>
                  <a:gd name="T83" fmla="*/ 20 h 71"/>
                  <a:gd name="T84" fmla="*/ 4 w 59"/>
                  <a:gd name="T85" fmla="*/ 20 h 71"/>
                  <a:gd name="T86" fmla="*/ 8 w 59"/>
                  <a:gd name="T87" fmla="*/ 20 h 71"/>
                  <a:gd name="T88" fmla="*/ 12 w 59"/>
                  <a:gd name="T89" fmla="*/ 20 h 71"/>
                  <a:gd name="T90" fmla="*/ 12 w 59"/>
                  <a:gd name="T91" fmla="*/ 16 h 71"/>
                  <a:gd name="T92" fmla="*/ 8 w 59"/>
                  <a:gd name="T93" fmla="*/ 12 h 71"/>
                  <a:gd name="T94" fmla="*/ 8 w 59"/>
                  <a:gd name="T95" fmla="*/ 8 h 71"/>
                  <a:gd name="T96" fmla="*/ 6 w 59"/>
                  <a:gd name="T97" fmla="*/ 4 h 71"/>
                  <a:gd name="T98" fmla="*/ 8 w 59"/>
                  <a:gd name="T99" fmla="*/ 0 h 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9" h="71">
                    <a:moveTo>
                      <a:pt x="8" y="0"/>
                    </a:moveTo>
                    <a:lnTo>
                      <a:pt x="12" y="2"/>
                    </a:lnTo>
                    <a:lnTo>
                      <a:pt x="16" y="2"/>
                    </a:lnTo>
                    <a:lnTo>
                      <a:pt x="20" y="2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40" y="8"/>
                    </a:lnTo>
                    <a:lnTo>
                      <a:pt x="42" y="12"/>
                    </a:lnTo>
                    <a:lnTo>
                      <a:pt x="44" y="16"/>
                    </a:lnTo>
                    <a:lnTo>
                      <a:pt x="46" y="20"/>
                    </a:lnTo>
                    <a:lnTo>
                      <a:pt x="48" y="24"/>
                    </a:lnTo>
                    <a:lnTo>
                      <a:pt x="52" y="26"/>
                    </a:lnTo>
                    <a:lnTo>
                      <a:pt x="54" y="32"/>
                    </a:lnTo>
                    <a:lnTo>
                      <a:pt x="58" y="38"/>
                    </a:lnTo>
                    <a:lnTo>
                      <a:pt x="58" y="42"/>
                    </a:lnTo>
                    <a:lnTo>
                      <a:pt x="58" y="48"/>
                    </a:lnTo>
                    <a:lnTo>
                      <a:pt x="58" y="52"/>
                    </a:lnTo>
                    <a:lnTo>
                      <a:pt x="58" y="56"/>
                    </a:lnTo>
                    <a:lnTo>
                      <a:pt x="58" y="60"/>
                    </a:lnTo>
                    <a:lnTo>
                      <a:pt x="58" y="64"/>
                    </a:lnTo>
                    <a:lnTo>
                      <a:pt x="58" y="68"/>
                    </a:lnTo>
                    <a:lnTo>
                      <a:pt x="54" y="68"/>
                    </a:lnTo>
                    <a:lnTo>
                      <a:pt x="50" y="70"/>
                    </a:lnTo>
                    <a:lnTo>
                      <a:pt x="46" y="70"/>
                    </a:lnTo>
                    <a:lnTo>
                      <a:pt x="42" y="70"/>
                    </a:lnTo>
                    <a:lnTo>
                      <a:pt x="38" y="70"/>
                    </a:lnTo>
                    <a:lnTo>
                      <a:pt x="34" y="70"/>
                    </a:lnTo>
                    <a:lnTo>
                      <a:pt x="30" y="68"/>
                    </a:lnTo>
                    <a:lnTo>
                      <a:pt x="26" y="66"/>
                    </a:lnTo>
                    <a:lnTo>
                      <a:pt x="22" y="62"/>
                    </a:lnTo>
                    <a:lnTo>
                      <a:pt x="20" y="58"/>
                    </a:lnTo>
                    <a:lnTo>
                      <a:pt x="16" y="54"/>
                    </a:lnTo>
                    <a:lnTo>
                      <a:pt x="14" y="50"/>
                    </a:lnTo>
                    <a:lnTo>
                      <a:pt x="12" y="46"/>
                    </a:lnTo>
                    <a:lnTo>
                      <a:pt x="10" y="42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4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6" y="4"/>
                    </a:lnTo>
                    <a:lnTo>
                      <a:pt x="8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1" name="Freeform 29"/>
              <p:cNvSpPr>
                <a:spLocks/>
              </p:cNvSpPr>
              <p:nvPr/>
            </p:nvSpPr>
            <p:spPr bwMode="ltGray">
              <a:xfrm>
                <a:off x="1190" y="1324"/>
                <a:ext cx="69" cy="123"/>
              </a:xfrm>
              <a:custGeom>
                <a:avLst/>
                <a:gdLst>
                  <a:gd name="T0" fmla="*/ 20 w 69"/>
                  <a:gd name="T1" fmla="*/ 0 h 123"/>
                  <a:gd name="T2" fmla="*/ 28 w 69"/>
                  <a:gd name="T3" fmla="*/ 4 h 123"/>
                  <a:gd name="T4" fmla="*/ 38 w 69"/>
                  <a:gd name="T5" fmla="*/ 8 h 123"/>
                  <a:gd name="T6" fmla="*/ 46 w 69"/>
                  <a:gd name="T7" fmla="*/ 12 h 123"/>
                  <a:gd name="T8" fmla="*/ 50 w 69"/>
                  <a:gd name="T9" fmla="*/ 20 h 123"/>
                  <a:gd name="T10" fmla="*/ 56 w 69"/>
                  <a:gd name="T11" fmla="*/ 26 h 123"/>
                  <a:gd name="T12" fmla="*/ 62 w 69"/>
                  <a:gd name="T13" fmla="*/ 34 h 123"/>
                  <a:gd name="T14" fmla="*/ 66 w 69"/>
                  <a:gd name="T15" fmla="*/ 40 h 123"/>
                  <a:gd name="T16" fmla="*/ 68 w 69"/>
                  <a:gd name="T17" fmla="*/ 48 h 123"/>
                  <a:gd name="T18" fmla="*/ 68 w 69"/>
                  <a:gd name="T19" fmla="*/ 56 h 123"/>
                  <a:gd name="T20" fmla="*/ 68 w 69"/>
                  <a:gd name="T21" fmla="*/ 66 h 123"/>
                  <a:gd name="T22" fmla="*/ 66 w 69"/>
                  <a:gd name="T23" fmla="*/ 74 h 123"/>
                  <a:gd name="T24" fmla="*/ 66 w 69"/>
                  <a:gd name="T25" fmla="*/ 82 h 123"/>
                  <a:gd name="T26" fmla="*/ 66 w 69"/>
                  <a:gd name="T27" fmla="*/ 90 h 123"/>
                  <a:gd name="T28" fmla="*/ 64 w 69"/>
                  <a:gd name="T29" fmla="*/ 100 h 123"/>
                  <a:gd name="T30" fmla="*/ 60 w 69"/>
                  <a:gd name="T31" fmla="*/ 108 h 123"/>
                  <a:gd name="T32" fmla="*/ 56 w 69"/>
                  <a:gd name="T33" fmla="*/ 116 h 123"/>
                  <a:gd name="T34" fmla="*/ 48 w 69"/>
                  <a:gd name="T35" fmla="*/ 120 h 123"/>
                  <a:gd name="T36" fmla="*/ 38 w 69"/>
                  <a:gd name="T37" fmla="*/ 122 h 123"/>
                  <a:gd name="T38" fmla="*/ 30 w 69"/>
                  <a:gd name="T39" fmla="*/ 122 h 123"/>
                  <a:gd name="T40" fmla="*/ 22 w 69"/>
                  <a:gd name="T41" fmla="*/ 116 h 123"/>
                  <a:gd name="T42" fmla="*/ 16 w 69"/>
                  <a:gd name="T43" fmla="*/ 110 h 123"/>
                  <a:gd name="T44" fmla="*/ 10 w 69"/>
                  <a:gd name="T45" fmla="*/ 104 h 123"/>
                  <a:gd name="T46" fmla="*/ 6 w 69"/>
                  <a:gd name="T47" fmla="*/ 96 h 123"/>
                  <a:gd name="T48" fmla="*/ 4 w 69"/>
                  <a:gd name="T49" fmla="*/ 88 h 123"/>
                  <a:gd name="T50" fmla="*/ 2 w 69"/>
                  <a:gd name="T51" fmla="*/ 80 h 123"/>
                  <a:gd name="T52" fmla="*/ 2 w 69"/>
                  <a:gd name="T53" fmla="*/ 72 h 123"/>
                  <a:gd name="T54" fmla="*/ 0 w 69"/>
                  <a:gd name="T55" fmla="*/ 62 h 123"/>
                  <a:gd name="T56" fmla="*/ 0 w 69"/>
                  <a:gd name="T57" fmla="*/ 52 h 123"/>
                  <a:gd name="T58" fmla="*/ 0 w 69"/>
                  <a:gd name="T59" fmla="*/ 40 h 123"/>
                  <a:gd name="T60" fmla="*/ 0 w 69"/>
                  <a:gd name="T61" fmla="*/ 32 h 123"/>
                  <a:gd name="T62" fmla="*/ 0 w 69"/>
                  <a:gd name="T63" fmla="*/ 24 h 123"/>
                  <a:gd name="T64" fmla="*/ 8 w 69"/>
                  <a:gd name="T65" fmla="*/ 24 h 123"/>
                  <a:gd name="T66" fmla="*/ 8 w 69"/>
                  <a:gd name="T67" fmla="*/ 14 h 123"/>
                  <a:gd name="T68" fmla="*/ 14 w 69"/>
                  <a:gd name="T69" fmla="*/ 8 h 123"/>
                  <a:gd name="T70" fmla="*/ 22 w 69"/>
                  <a:gd name="T71" fmla="*/ 4 h 12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9" h="123">
                    <a:moveTo>
                      <a:pt x="16" y="0"/>
                    </a:moveTo>
                    <a:lnTo>
                      <a:pt x="20" y="0"/>
                    </a:lnTo>
                    <a:lnTo>
                      <a:pt x="24" y="2"/>
                    </a:lnTo>
                    <a:lnTo>
                      <a:pt x="28" y="4"/>
                    </a:lnTo>
                    <a:lnTo>
                      <a:pt x="32" y="6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6" y="12"/>
                    </a:lnTo>
                    <a:lnTo>
                      <a:pt x="48" y="16"/>
                    </a:lnTo>
                    <a:lnTo>
                      <a:pt x="50" y="20"/>
                    </a:lnTo>
                    <a:lnTo>
                      <a:pt x="52" y="24"/>
                    </a:lnTo>
                    <a:lnTo>
                      <a:pt x="56" y="26"/>
                    </a:lnTo>
                    <a:lnTo>
                      <a:pt x="58" y="30"/>
                    </a:lnTo>
                    <a:lnTo>
                      <a:pt x="62" y="34"/>
                    </a:lnTo>
                    <a:lnTo>
                      <a:pt x="62" y="38"/>
                    </a:lnTo>
                    <a:lnTo>
                      <a:pt x="66" y="40"/>
                    </a:lnTo>
                    <a:lnTo>
                      <a:pt x="66" y="44"/>
                    </a:lnTo>
                    <a:lnTo>
                      <a:pt x="68" y="48"/>
                    </a:lnTo>
                    <a:lnTo>
                      <a:pt x="68" y="52"/>
                    </a:lnTo>
                    <a:lnTo>
                      <a:pt x="68" y="56"/>
                    </a:lnTo>
                    <a:lnTo>
                      <a:pt x="68" y="62"/>
                    </a:lnTo>
                    <a:lnTo>
                      <a:pt x="68" y="66"/>
                    </a:lnTo>
                    <a:lnTo>
                      <a:pt x="66" y="70"/>
                    </a:lnTo>
                    <a:lnTo>
                      <a:pt x="66" y="74"/>
                    </a:lnTo>
                    <a:lnTo>
                      <a:pt x="66" y="78"/>
                    </a:lnTo>
                    <a:lnTo>
                      <a:pt x="66" y="82"/>
                    </a:lnTo>
                    <a:lnTo>
                      <a:pt x="66" y="86"/>
                    </a:lnTo>
                    <a:lnTo>
                      <a:pt x="66" y="90"/>
                    </a:lnTo>
                    <a:lnTo>
                      <a:pt x="66" y="96"/>
                    </a:lnTo>
                    <a:lnTo>
                      <a:pt x="64" y="100"/>
                    </a:lnTo>
                    <a:lnTo>
                      <a:pt x="62" y="104"/>
                    </a:lnTo>
                    <a:lnTo>
                      <a:pt x="60" y="108"/>
                    </a:lnTo>
                    <a:lnTo>
                      <a:pt x="58" y="112"/>
                    </a:lnTo>
                    <a:lnTo>
                      <a:pt x="56" y="116"/>
                    </a:lnTo>
                    <a:lnTo>
                      <a:pt x="52" y="118"/>
                    </a:lnTo>
                    <a:lnTo>
                      <a:pt x="48" y="120"/>
                    </a:lnTo>
                    <a:lnTo>
                      <a:pt x="42" y="122"/>
                    </a:lnTo>
                    <a:lnTo>
                      <a:pt x="38" y="122"/>
                    </a:lnTo>
                    <a:lnTo>
                      <a:pt x="34" y="122"/>
                    </a:lnTo>
                    <a:lnTo>
                      <a:pt x="30" y="122"/>
                    </a:lnTo>
                    <a:lnTo>
                      <a:pt x="26" y="118"/>
                    </a:lnTo>
                    <a:lnTo>
                      <a:pt x="22" y="116"/>
                    </a:lnTo>
                    <a:lnTo>
                      <a:pt x="20" y="112"/>
                    </a:lnTo>
                    <a:lnTo>
                      <a:pt x="16" y="110"/>
                    </a:lnTo>
                    <a:lnTo>
                      <a:pt x="14" y="106"/>
                    </a:lnTo>
                    <a:lnTo>
                      <a:pt x="10" y="104"/>
                    </a:lnTo>
                    <a:lnTo>
                      <a:pt x="8" y="100"/>
                    </a:lnTo>
                    <a:lnTo>
                      <a:pt x="6" y="96"/>
                    </a:lnTo>
                    <a:lnTo>
                      <a:pt x="6" y="92"/>
                    </a:lnTo>
                    <a:lnTo>
                      <a:pt x="4" y="88"/>
                    </a:lnTo>
                    <a:lnTo>
                      <a:pt x="2" y="84"/>
                    </a:lnTo>
                    <a:lnTo>
                      <a:pt x="2" y="80"/>
                    </a:lnTo>
                    <a:lnTo>
                      <a:pt x="2" y="76"/>
                    </a:lnTo>
                    <a:lnTo>
                      <a:pt x="2" y="72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18"/>
                    </a:lnTo>
                    <a:lnTo>
                      <a:pt x="8" y="14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2" name="Freeform 30"/>
              <p:cNvSpPr>
                <a:spLocks/>
              </p:cNvSpPr>
              <p:nvPr/>
            </p:nvSpPr>
            <p:spPr bwMode="ltGray">
              <a:xfrm>
                <a:off x="1158" y="1402"/>
                <a:ext cx="25" cy="19"/>
              </a:xfrm>
              <a:custGeom>
                <a:avLst/>
                <a:gdLst>
                  <a:gd name="T0" fmla="*/ 8 w 25"/>
                  <a:gd name="T1" fmla="*/ 18 h 19"/>
                  <a:gd name="T2" fmla="*/ 4 w 25"/>
                  <a:gd name="T3" fmla="*/ 18 h 19"/>
                  <a:gd name="T4" fmla="*/ 2 w 25"/>
                  <a:gd name="T5" fmla="*/ 14 h 19"/>
                  <a:gd name="T6" fmla="*/ 0 w 25"/>
                  <a:gd name="T7" fmla="*/ 10 h 19"/>
                  <a:gd name="T8" fmla="*/ 0 w 25"/>
                  <a:gd name="T9" fmla="*/ 6 h 19"/>
                  <a:gd name="T10" fmla="*/ 0 w 25"/>
                  <a:gd name="T11" fmla="*/ 2 h 19"/>
                  <a:gd name="T12" fmla="*/ 4 w 25"/>
                  <a:gd name="T13" fmla="*/ 2 h 19"/>
                  <a:gd name="T14" fmla="*/ 8 w 25"/>
                  <a:gd name="T15" fmla="*/ 2 h 19"/>
                  <a:gd name="T16" fmla="*/ 12 w 25"/>
                  <a:gd name="T17" fmla="*/ 0 h 19"/>
                  <a:gd name="T18" fmla="*/ 16 w 25"/>
                  <a:gd name="T19" fmla="*/ 0 h 19"/>
                  <a:gd name="T20" fmla="*/ 18 w 25"/>
                  <a:gd name="T21" fmla="*/ 4 h 19"/>
                  <a:gd name="T22" fmla="*/ 20 w 25"/>
                  <a:gd name="T23" fmla="*/ 8 h 19"/>
                  <a:gd name="T24" fmla="*/ 24 w 25"/>
                  <a:gd name="T25" fmla="*/ 10 h 19"/>
                  <a:gd name="T26" fmla="*/ 24 w 25"/>
                  <a:gd name="T27" fmla="*/ 14 h 19"/>
                  <a:gd name="T28" fmla="*/ 24 w 25"/>
                  <a:gd name="T29" fmla="*/ 18 h 19"/>
                  <a:gd name="T30" fmla="*/ 20 w 25"/>
                  <a:gd name="T31" fmla="*/ 18 h 19"/>
                  <a:gd name="T32" fmla="*/ 16 w 25"/>
                  <a:gd name="T33" fmla="*/ 18 h 19"/>
                  <a:gd name="T34" fmla="*/ 12 w 25"/>
                  <a:gd name="T35" fmla="*/ 18 h 19"/>
                  <a:gd name="T36" fmla="*/ 8 w 25"/>
                  <a:gd name="T37" fmla="*/ 18 h 19"/>
                  <a:gd name="T38" fmla="*/ 8 w 25"/>
                  <a:gd name="T39" fmla="*/ 18 h 1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19">
                    <a:moveTo>
                      <a:pt x="8" y="18"/>
                    </a:moveTo>
                    <a:lnTo>
                      <a:pt x="4" y="18"/>
                    </a:lnTo>
                    <a:lnTo>
                      <a:pt x="2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8" y="4"/>
                    </a:lnTo>
                    <a:lnTo>
                      <a:pt x="20" y="8"/>
                    </a:lnTo>
                    <a:lnTo>
                      <a:pt x="24" y="10"/>
                    </a:lnTo>
                    <a:lnTo>
                      <a:pt x="24" y="14"/>
                    </a:lnTo>
                    <a:lnTo>
                      <a:pt x="24" y="18"/>
                    </a:lnTo>
                    <a:lnTo>
                      <a:pt x="20" y="18"/>
                    </a:lnTo>
                    <a:lnTo>
                      <a:pt x="16" y="18"/>
                    </a:lnTo>
                    <a:lnTo>
                      <a:pt x="12" y="18"/>
                    </a:lnTo>
                    <a:lnTo>
                      <a:pt x="8" y="1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3" name="Freeform 31"/>
              <p:cNvSpPr>
                <a:spLocks/>
              </p:cNvSpPr>
              <p:nvPr/>
            </p:nvSpPr>
            <p:spPr bwMode="ltGray">
              <a:xfrm>
                <a:off x="1140" y="1436"/>
                <a:ext cx="75" cy="131"/>
              </a:xfrm>
              <a:custGeom>
                <a:avLst/>
                <a:gdLst>
                  <a:gd name="T0" fmla="*/ 36 w 75"/>
                  <a:gd name="T1" fmla="*/ 2 h 131"/>
                  <a:gd name="T2" fmla="*/ 40 w 75"/>
                  <a:gd name="T3" fmla="*/ 10 h 131"/>
                  <a:gd name="T4" fmla="*/ 48 w 75"/>
                  <a:gd name="T5" fmla="*/ 16 h 131"/>
                  <a:gd name="T6" fmla="*/ 54 w 75"/>
                  <a:gd name="T7" fmla="*/ 20 h 131"/>
                  <a:gd name="T8" fmla="*/ 60 w 75"/>
                  <a:gd name="T9" fmla="*/ 28 h 131"/>
                  <a:gd name="T10" fmla="*/ 60 w 75"/>
                  <a:gd name="T11" fmla="*/ 38 h 131"/>
                  <a:gd name="T12" fmla="*/ 60 w 75"/>
                  <a:gd name="T13" fmla="*/ 48 h 131"/>
                  <a:gd name="T14" fmla="*/ 62 w 75"/>
                  <a:gd name="T15" fmla="*/ 56 h 131"/>
                  <a:gd name="T16" fmla="*/ 68 w 75"/>
                  <a:gd name="T17" fmla="*/ 60 h 131"/>
                  <a:gd name="T18" fmla="*/ 68 w 75"/>
                  <a:gd name="T19" fmla="*/ 68 h 131"/>
                  <a:gd name="T20" fmla="*/ 68 w 75"/>
                  <a:gd name="T21" fmla="*/ 76 h 131"/>
                  <a:gd name="T22" fmla="*/ 74 w 75"/>
                  <a:gd name="T23" fmla="*/ 80 h 131"/>
                  <a:gd name="T24" fmla="*/ 74 w 75"/>
                  <a:gd name="T25" fmla="*/ 90 h 131"/>
                  <a:gd name="T26" fmla="*/ 74 w 75"/>
                  <a:gd name="T27" fmla="*/ 98 h 131"/>
                  <a:gd name="T28" fmla="*/ 74 w 75"/>
                  <a:gd name="T29" fmla="*/ 106 h 131"/>
                  <a:gd name="T30" fmla="*/ 70 w 75"/>
                  <a:gd name="T31" fmla="*/ 114 h 131"/>
                  <a:gd name="T32" fmla="*/ 66 w 75"/>
                  <a:gd name="T33" fmla="*/ 122 h 131"/>
                  <a:gd name="T34" fmla="*/ 58 w 75"/>
                  <a:gd name="T35" fmla="*/ 126 h 131"/>
                  <a:gd name="T36" fmla="*/ 50 w 75"/>
                  <a:gd name="T37" fmla="*/ 128 h 131"/>
                  <a:gd name="T38" fmla="*/ 42 w 75"/>
                  <a:gd name="T39" fmla="*/ 128 h 131"/>
                  <a:gd name="T40" fmla="*/ 38 w 75"/>
                  <a:gd name="T41" fmla="*/ 120 h 131"/>
                  <a:gd name="T42" fmla="*/ 32 w 75"/>
                  <a:gd name="T43" fmla="*/ 114 h 131"/>
                  <a:gd name="T44" fmla="*/ 24 w 75"/>
                  <a:gd name="T45" fmla="*/ 104 h 131"/>
                  <a:gd name="T46" fmla="*/ 22 w 75"/>
                  <a:gd name="T47" fmla="*/ 96 h 131"/>
                  <a:gd name="T48" fmla="*/ 18 w 75"/>
                  <a:gd name="T49" fmla="*/ 88 h 131"/>
                  <a:gd name="T50" fmla="*/ 16 w 75"/>
                  <a:gd name="T51" fmla="*/ 80 h 131"/>
                  <a:gd name="T52" fmla="*/ 10 w 75"/>
                  <a:gd name="T53" fmla="*/ 74 h 131"/>
                  <a:gd name="T54" fmla="*/ 4 w 75"/>
                  <a:gd name="T55" fmla="*/ 68 h 131"/>
                  <a:gd name="T56" fmla="*/ 4 w 75"/>
                  <a:gd name="T57" fmla="*/ 60 h 131"/>
                  <a:gd name="T58" fmla="*/ 2 w 75"/>
                  <a:gd name="T59" fmla="*/ 48 h 131"/>
                  <a:gd name="T60" fmla="*/ 0 w 75"/>
                  <a:gd name="T61" fmla="*/ 36 h 131"/>
                  <a:gd name="T62" fmla="*/ 2 w 75"/>
                  <a:gd name="T63" fmla="*/ 28 h 131"/>
                  <a:gd name="T64" fmla="*/ 8 w 75"/>
                  <a:gd name="T65" fmla="*/ 22 h 131"/>
                  <a:gd name="T66" fmla="*/ 14 w 75"/>
                  <a:gd name="T67" fmla="*/ 16 h 131"/>
                  <a:gd name="T68" fmla="*/ 22 w 75"/>
                  <a:gd name="T69" fmla="*/ 12 h 131"/>
                  <a:gd name="T70" fmla="*/ 24 w 75"/>
                  <a:gd name="T71" fmla="*/ 4 h 131"/>
                  <a:gd name="T72" fmla="*/ 32 w 75"/>
                  <a:gd name="T73" fmla="*/ 0 h 131"/>
                  <a:gd name="T74" fmla="*/ 30 w 75"/>
                  <a:gd name="T75" fmla="*/ 0 h 1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75" h="131">
                    <a:moveTo>
                      <a:pt x="30" y="0"/>
                    </a:moveTo>
                    <a:lnTo>
                      <a:pt x="36" y="2"/>
                    </a:lnTo>
                    <a:lnTo>
                      <a:pt x="38" y="6"/>
                    </a:lnTo>
                    <a:lnTo>
                      <a:pt x="40" y="10"/>
                    </a:lnTo>
                    <a:lnTo>
                      <a:pt x="44" y="14"/>
                    </a:lnTo>
                    <a:lnTo>
                      <a:pt x="48" y="16"/>
                    </a:lnTo>
                    <a:lnTo>
                      <a:pt x="50" y="20"/>
                    </a:lnTo>
                    <a:lnTo>
                      <a:pt x="54" y="20"/>
                    </a:lnTo>
                    <a:lnTo>
                      <a:pt x="56" y="24"/>
                    </a:lnTo>
                    <a:lnTo>
                      <a:pt x="60" y="28"/>
                    </a:lnTo>
                    <a:lnTo>
                      <a:pt x="60" y="34"/>
                    </a:lnTo>
                    <a:lnTo>
                      <a:pt x="60" y="38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60" y="52"/>
                    </a:lnTo>
                    <a:lnTo>
                      <a:pt x="62" y="56"/>
                    </a:lnTo>
                    <a:lnTo>
                      <a:pt x="66" y="56"/>
                    </a:lnTo>
                    <a:lnTo>
                      <a:pt x="68" y="60"/>
                    </a:lnTo>
                    <a:lnTo>
                      <a:pt x="68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68" y="76"/>
                    </a:lnTo>
                    <a:lnTo>
                      <a:pt x="70" y="80"/>
                    </a:lnTo>
                    <a:lnTo>
                      <a:pt x="74" y="80"/>
                    </a:lnTo>
                    <a:lnTo>
                      <a:pt x="74" y="84"/>
                    </a:lnTo>
                    <a:lnTo>
                      <a:pt x="74" y="90"/>
                    </a:lnTo>
                    <a:lnTo>
                      <a:pt x="74" y="94"/>
                    </a:lnTo>
                    <a:lnTo>
                      <a:pt x="74" y="98"/>
                    </a:lnTo>
                    <a:lnTo>
                      <a:pt x="74" y="102"/>
                    </a:lnTo>
                    <a:lnTo>
                      <a:pt x="74" y="106"/>
                    </a:lnTo>
                    <a:lnTo>
                      <a:pt x="72" y="110"/>
                    </a:lnTo>
                    <a:lnTo>
                      <a:pt x="70" y="114"/>
                    </a:lnTo>
                    <a:lnTo>
                      <a:pt x="68" y="118"/>
                    </a:lnTo>
                    <a:lnTo>
                      <a:pt x="66" y="122"/>
                    </a:lnTo>
                    <a:lnTo>
                      <a:pt x="62" y="124"/>
                    </a:lnTo>
                    <a:lnTo>
                      <a:pt x="58" y="126"/>
                    </a:lnTo>
                    <a:lnTo>
                      <a:pt x="54" y="130"/>
                    </a:lnTo>
                    <a:lnTo>
                      <a:pt x="50" y="128"/>
                    </a:lnTo>
                    <a:lnTo>
                      <a:pt x="46" y="128"/>
                    </a:lnTo>
                    <a:lnTo>
                      <a:pt x="42" y="128"/>
                    </a:lnTo>
                    <a:lnTo>
                      <a:pt x="40" y="124"/>
                    </a:lnTo>
                    <a:lnTo>
                      <a:pt x="38" y="120"/>
                    </a:lnTo>
                    <a:lnTo>
                      <a:pt x="36" y="116"/>
                    </a:lnTo>
                    <a:lnTo>
                      <a:pt x="32" y="114"/>
                    </a:lnTo>
                    <a:lnTo>
                      <a:pt x="28" y="110"/>
                    </a:lnTo>
                    <a:lnTo>
                      <a:pt x="24" y="104"/>
                    </a:lnTo>
                    <a:lnTo>
                      <a:pt x="24" y="100"/>
                    </a:lnTo>
                    <a:lnTo>
                      <a:pt x="22" y="96"/>
                    </a:lnTo>
                    <a:lnTo>
                      <a:pt x="18" y="92"/>
                    </a:lnTo>
                    <a:lnTo>
                      <a:pt x="18" y="88"/>
                    </a:lnTo>
                    <a:lnTo>
                      <a:pt x="16" y="84"/>
                    </a:lnTo>
                    <a:lnTo>
                      <a:pt x="16" y="80"/>
                    </a:lnTo>
                    <a:lnTo>
                      <a:pt x="12" y="78"/>
                    </a:lnTo>
                    <a:lnTo>
                      <a:pt x="10" y="74"/>
                    </a:lnTo>
                    <a:lnTo>
                      <a:pt x="8" y="70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54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2" y="28"/>
                    </a:lnTo>
                    <a:lnTo>
                      <a:pt x="4" y="24"/>
                    </a:lnTo>
                    <a:lnTo>
                      <a:pt x="8" y="22"/>
                    </a:lnTo>
                    <a:lnTo>
                      <a:pt x="12" y="20"/>
                    </a:lnTo>
                    <a:lnTo>
                      <a:pt x="14" y="16"/>
                    </a:lnTo>
                    <a:lnTo>
                      <a:pt x="18" y="14"/>
                    </a:lnTo>
                    <a:lnTo>
                      <a:pt x="22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4" name="Freeform 32"/>
              <p:cNvSpPr>
                <a:spLocks/>
              </p:cNvSpPr>
              <p:nvPr/>
            </p:nvSpPr>
            <p:spPr bwMode="ltGray">
              <a:xfrm>
                <a:off x="1238" y="1460"/>
                <a:ext cx="113" cy="175"/>
              </a:xfrm>
              <a:custGeom>
                <a:avLst/>
                <a:gdLst>
                  <a:gd name="T0" fmla="*/ 14 w 113"/>
                  <a:gd name="T1" fmla="*/ 0 h 175"/>
                  <a:gd name="T2" fmla="*/ 22 w 113"/>
                  <a:gd name="T3" fmla="*/ 0 h 175"/>
                  <a:gd name="T4" fmla="*/ 30 w 113"/>
                  <a:gd name="T5" fmla="*/ 0 h 175"/>
                  <a:gd name="T6" fmla="*/ 40 w 113"/>
                  <a:gd name="T7" fmla="*/ 6 h 175"/>
                  <a:gd name="T8" fmla="*/ 46 w 113"/>
                  <a:gd name="T9" fmla="*/ 14 h 175"/>
                  <a:gd name="T10" fmla="*/ 54 w 113"/>
                  <a:gd name="T11" fmla="*/ 18 h 175"/>
                  <a:gd name="T12" fmla="*/ 58 w 113"/>
                  <a:gd name="T13" fmla="*/ 26 h 175"/>
                  <a:gd name="T14" fmla="*/ 66 w 113"/>
                  <a:gd name="T15" fmla="*/ 30 h 175"/>
                  <a:gd name="T16" fmla="*/ 72 w 113"/>
                  <a:gd name="T17" fmla="*/ 38 h 175"/>
                  <a:gd name="T18" fmla="*/ 80 w 113"/>
                  <a:gd name="T19" fmla="*/ 42 h 175"/>
                  <a:gd name="T20" fmla="*/ 90 w 113"/>
                  <a:gd name="T21" fmla="*/ 48 h 175"/>
                  <a:gd name="T22" fmla="*/ 98 w 113"/>
                  <a:gd name="T23" fmla="*/ 54 h 175"/>
                  <a:gd name="T24" fmla="*/ 100 w 113"/>
                  <a:gd name="T25" fmla="*/ 62 h 175"/>
                  <a:gd name="T26" fmla="*/ 106 w 113"/>
                  <a:gd name="T27" fmla="*/ 70 h 175"/>
                  <a:gd name="T28" fmla="*/ 110 w 113"/>
                  <a:gd name="T29" fmla="*/ 78 h 175"/>
                  <a:gd name="T30" fmla="*/ 112 w 113"/>
                  <a:gd name="T31" fmla="*/ 88 h 175"/>
                  <a:gd name="T32" fmla="*/ 112 w 113"/>
                  <a:gd name="T33" fmla="*/ 96 h 175"/>
                  <a:gd name="T34" fmla="*/ 112 w 113"/>
                  <a:gd name="T35" fmla="*/ 104 h 175"/>
                  <a:gd name="T36" fmla="*/ 112 w 113"/>
                  <a:gd name="T37" fmla="*/ 112 h 175"/>
                  <a:gd name="T38" fmla="*/ 112 w 113"/>
                  <a:gd name="T39" fmla="*/ 120 h 175"/>
                  <a:gd name="T40" fmla="*/ 112 w 113"/>
                  <a:gd name="T41" fmla="*/ 132 h 175"/>
                  <a:gd name="T42" fmla="*/ 112 w 113"/>
                  <a:gd name="T43" fmla="*/ 140 h 175"/>
                  <a:gd name="T44" fmla="*/ 112 w 113"/>
                  <a:gd name="T45" fmla="*/ 148 h 175"/>
                  <a:gd name="T46" fmla="*/ 110 w 113"/>
                  <a:gd name="T47" fmla="*/ 156 h 175"/>
                  <a:gd name="T48" fmla="*/ 106 w 113"/>
                  <a:gd name="T49" fmla="*/ 162 h 175"/>
                  <a:gd name="T50" fmla="*/ 100 w 113"/>
                  <a:gd name="T51" fmla="*/ 170 h 175"/>
                  <a:gd name="T52" fmla="*/ 92 w 113"/>
                  <a:gd name="T53" fmla="*/ 174 h 175"/>
                  <a:gd name="T54" fmla="*/ 84 w 113"/>
                  <a:gd name="T55" fmla="*/ 174 h 175"/>
                  <a:gd name="T56" fmla="*/ 74 w 113"/>
                  <a:gd name="T57" fmla="*/ 174 h 175"/>
                  <a:gd name="T58" fmla="*/ 64 w 113"/>
                  <a:gd name="T59" fmla="*/ 172 h 175"/>
                  <a:gd name="T60" fmla="*/ 56 w 113"/>
                  <a:gd name="T61" fmla="*/ 166 h 175"/>
                  <a:gd name="T62" fmla="*/ 50 w 113"/>
                  <a:gd name="T63" fmla="*/ 160 h 175"/>
                  <a:gd name="T64" fmla="*/ 46 w 113"/>
                  <a:gd name="T65" fmla="*/ 154 h 175"/>
                  <a:gd name="T66" fmla="*/ 38 w 113"/>
                  <a:gd name="T67" fmla="*/ 144 h 175"/>
                  <a:gd name="T68" fmla="*/ 28 w 113"/>
                  <a:gd name="T69" fmla="*/ 136 h 175"/>
                  <a:gd name="T70" fmla="*/ 22 w 113"/>
                  <a:gd name="T71" fmla="*/ 124 h 175"/>
                  <a:gd name="T72" fmla="*/ 18 w 113"/>
                  <a:gd name="T73" fmla="*/ 116 h 175"/>
                  <a:gd name="T74" fmla="*/ 14 w 113"/>
                  <a:gd name="T75" fmla="*/ 104 h 175"/>
                  <a:gd name="T76" fmla="*/ 12 w 113"/>
                  <a:gd name="T77" fmla="*/ 96 h 175"/>
                  <a:gd name="T78" fmla="*/ 6 w 113"/>
                  <a:gd name="T79" fmla="*/ 88 h 175"/>
                  <a:gd name="T80" fmla="*/ 2 w 113"/>
                  <a:gd name="T81" fmla="*/ 80 h 175"/>
                  <a:gd name="T82" fmla="*/ 2 w 113"/>
                  <a:gd name="T83" fmla="*/ 70 h 175"/>
                  <a:gd name="T84" fmla="*/ 2 w 113"/>
                  <a:gd name="T85" fmla="*/ 58 h 175"/>
                  <a:gd name="T86" fmla="*/ 2 w 113"/>
                  <a:gd name="T87" fmla="*/ 50 h 175"/>
                  <a:gd name="T88" fmla="*/ 2 w 113"/>
                  <a:gd name="T89" fmla="*/ 40 h 175"/>
                  <a:gd name="T90" fmla="*/ 0 w 113"/>
                  <a:gd name="T91" fmla="*/ 30 h 175"/>
                  <a:gd name="T92" fmla="*/ 4 w 113"/>
                  <a:gd name="T93" fmla="*/ 24 h 175"/>
                  <a:gd name="T94" fmla="*/ 8 w 113"/>
                  <a:gd name="T95" fmla="*/ 16 h 175"/>
                  <a:gd name="T96" fmla="*/ 8 w 113"/>
                  <a:gd name="T97" fmla="*/ 8 h 175"/>
                  <a:gd name="T98" fmla="*/ 10 w 113"/>
                  <a:gd name="T99" fmla="*/ 0 h 1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13" h="175">
                    <a:moveTo>
                      <a:pt x="10" y="0"/>
                    </a:move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40" y="6"/>
                    </a:lnTo>
                    <a:lnTo>
                      <a:pt x="44" y="10"/>
                    </a:lnTo>
                    <a:lnTo>
                      <a:pt x="46" y="14"/>
                    </a:lnTo>
                    <a:lnTo>
                      <a:pt x="50" y="16"/>
                    </a:lnTo>
                    <a:lnTo>
                      <a:pt x="54" y="18"/>
                    </a:lnTo>
                    <a:lnTo>
                      <a:pt x="56" y="22"/>
                    </a:lnTo>
                    <a:lnTo>
                      <a:pt x="58" y="26"/>
                    </a:lnTo>
                    <a:lnTo>
                      <a:pt x="62" y="28"/>
                    </a:lnTo>
                    <a:lnTo>
                      <a:pt x="66" y="30"/>
                    </a:lnTo>
                    <a:lnTo>
                      <a:pt x="70" y="34"/>
                    </a:lnTo>
                    <a:lnTo>
                      <a:pt x="72" y="38"/>
                    </a:lnTo>
                    <a:lnTo>
                      <a:pt x="76" y="40"/>
                    </a:lnTo>
                    <a:lnTo>
                      <a:pt x="80" y="42"/>
                    </a:lnTo>
                    <a:lnTo>
                      <a:pt x="86" y="46"/>
                    </a:lnTo>
                    <a:lnTo>
                      <a:pt x="90" y="48"/>
                    </a:lnTo>
                    <a:lnTo>
                      <a:pt x="94" y="52"/>
                    </a:lnTo>
                    <a:lnTo>
                      <a:pt x="98" y="54"/>
                    </a:lnTo>
                    <a:lnTo>
                      <a:pt x="98" y="58"/>
                    </a:lnTo>
                    <a:lnTo>
                      <a:pt x="100" y="62"/>
                    </a:lnTo>
                    <a:lnTo>
                      <a:pt x="102" y="66"/>
                    </a:lnTo>
                    <a:lnTo>
                      <a:pt x="106" y="70"/>
                    </a:lnTo>
                    <a:lnTo>
                      <a:pt x="108" y="74"/>
                    </a:lnTo>
                    <a:lnTo>
                      <a:pt x="110" y="78"/>
                    </a:lnTo>
                    <a:lnTo>
                      <a:pt x="112" y="82"/>
                    </a:lnTo>
                    <a:lnTo>
                      <a:pt x="112" y="88"/>
                    </a:lnTo>
                    <a:lnTo>
                      <a:pt x="112" y="92"/>
                    </a:lnTo>
                    <a:lnTo>
                      <a:pt x="112" y="96"/>
                    </a:lnTo>
                    <a:lnTo>
                      <a:pt x="112" y="100"/>
                    </a:lnTo>
                    <a:lnTo>
                      <a:pt x="112" y="104"/>
                    </a:lnTo>
                    <a:lnTo>
                      <a:pt x="112" y="108"/>
                    </a:lnTo>
                    <a:lnTo>
                      <a:pt x="112" y="112"/>
                    </a:lnTo>
                    <a:lnTo>
                      <a:pt x="112" y="116"/>
                    </a:lnTo>
                    <a:lnTo>
                      <a:pt x="112" y="120"/>
                    </a:lnTo>
                    <a:lnTo>
                      <a:pt x="112" y="128"/>
                    </a:lnTo>
                    <a:lnTo>
                      <a:pt x="112" y="132"/>
                    </a:lnTo>
                    <a:lnTo>
                      <a:pt x="112" y="136"/>
                    </a:lnTo>
                    <a:lnTo>
                      <a:pt x="112" y="140"/>
                    </a:lnTo>
                    <a:lnTo>
                      <a:pt x="112" y="144"/>
                    </a:lnTo>
                    <a:lnTo>
                      <a:pt x="112" y="148"/>
                    </a:lnTo>
                    <a:lnTo>
                      <a:pt x="112" y="152"/>
                    </a:lnTo>
                    <a:lnTo>
                      <a:pt x="110" y="156"/>
                    </a:lnTo>
                    <a:lnTo>
                      <a:pt x="106" y="158"/>
                    </a:lnTo>
                    <a:lnTo>
                      <a:pt x="106" y="162"/>
                    </a:lnTo>
                    <a:lnTo>
                      <a:pt x="104" y="166"/>
                    </a:lnTo>
                    <a:lnTo>
                      <a:pt x="100" y="170"/>
                    </a:lnTo>
                    <a:lnTo>
                      <a:pt x="96" y="174"/>
                    </a:lnTo>
                    <a:lnTo>
                      <a:pt x="92" y="174"/>
                    </a:lnTo>
                    <a:lnTo>
                      <a:pt x="88" y="174"/>
                    </a:lnTo>
                    <a:lnTo>
                      <a:pt x="84" y="174"/>
                    </a:lnTo>
                    <a:lnTo>
                      <a:pt x="80" y="174"/>
                    </a:lnTo>
                    <a:lnTo>
                      <a:pt x="74" y="174"/>
                    </a:lnTo>
                    <a:lnTo>
                      <a:pt x="70" y="174"/>
                    </a:lnTo>
                    <a:lnTo>
                      <a:pt x="64" y="172"/>
                    </a:lnTo>
                    <a:lnTo>
                      <a:pt x="60" y="170"/>
                    </a:lnTo>
                    <a:lnTo>
                      <a:pt x="56" y="166"/>
                    </a:lnTo>
                    <a:lnTo>
                      <a:pt x="52" y="164"/>
                    </a:lnTo>
                    <a:lnTo>
                      <a:pt x="50" y="160"/>
                    </a:lnTo>
                    <a:lnTo>
                      <a:pt x="46" y="158"/>
                    </a:lnTo>
                    <a:lnTo>
                      <a:pt x="46" y="154"/>
                    </a:lnTo>
                    <a:lnTo>
                      <a:pt x="40" y="148"/>
                    </a:lnTo>
                    <a:lnTo>
                      <a:pt x="38" y="144"/>
                    </a:lnTo>
                    <a:lnTo>
                      <a:pt x="34" y="142"/>
                    </a:lnTo>
                    <a:lnTo>
                      <a:pt x="28" y="136"/>
                    </a:lnTo>
                    <a:lnTo>
                      <a:pt x="26" y="132"/>
                    </a:lnTo>
                    <a:lnTo>
                      <a:pt x="22" y="124"/>
                    </a:lnTo>
                    <a:lnTo>
                      <a:pt x="20" y="120"/>
                    </a:lnTo>
                    <a:lnTo>
                      <a:pt x="18" y="116"/>
                    </a:lnTo>
                    <a:lnTo>
                      <a:pt x="16" y="108"/>
                    </a:lnTo>
                    <a:lnTo>
                      <a:pt x="14" y="104"/>
                    </a:lnTo>
                    <a:lnTo>
                      <a:pt x="14" y="100"/>
                    </a:lnTo>
                    <a:lnTo>
                      <a:pt x="12" y="96"/>
                    </a:lnTo>
                    <a:lnTo>
                      <a:pt x="10" y="92"/>
                    </a:lnTo>
                    <a:lnTo>
                      <a:pt x="6" y="88"/>
                    </a:lnTo>
                    <a:lnTo>
                      <a:pt x="4" y="84"/>
                    </a:lnTo>
                    <a:lnTo>
                      <a:pt x="2" y="80"/>
                    </a:lnTo>
                    <a:lnTo>
                      <a:pt x="2" y="74"/>
                    </a:lnTo>
                    <a:lnTo>
                      <a:pt x="2" y="70"/>
                    </a:lnTo>
                    <a:lnTo>
                      <a:pt x="2" y="62"/>
                    </a:lnTo>
                    <a:lnTo>
                      <a:pt x="2" y="58"/>
                    </a:lnTo>
                    <a:lnTo>
                      <a:pt x="2" y="54"/>
                    </a:lnTo>
                    <a:lnTo>
                      <a:pt x="2" y="50"/>
                    </a:lnTo>
                    <a:lnTo>
                      <a:pt x="2" y="44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4" y="24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6" y="4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45" name="Freeform 33"/>
              <p:cNvSpPr>
                <a:spLocks/>
              </p:cNvSpPr>
              <p:nvPr/>
            </p:nvSpPr>
            <p:spPr bwMode="ltGray">
              <a:xfrm>
                <a:off x="2002" y="196"/>
                <a:ext cx="43" cy="41"/>
              </a:xfrm>
              <a:custGeom>
                <a:avLst/>
                <a:gdLst>
                  <a:gd name="T0" fmla="*/ 14 w 43"/>
                  <a:gd name="T1" fmla="*/ 36 h 41"/>
                  <a:gd name="T2" fmla="*/ 20 w 43"/>
                  <a:gd name="T3" fmla="*/ 36 h 41"/>
                  <a:gd name="T4" fmla="*/ 24 w 43"/>
                  <a:gd name="T5" fmla="*/ 36 h 41"/>
                  <a:gd name="T6" fmla="*/ 28 w 43"/>
                  <a:gd name="T7" fmla="*/ 36 h 41"/>
                  <a:gd name="T8" fmla="*/ 32 w 43"/>
                  <a:gd name="T9" fmla="*/ 34 h 41"/>
                  <a:gd name="T10" fmla="*/ 32 w 43"/>
                  <a:gd name="T11" fmla="*/ 30 h 41"/>
                  <a:gd name="T12" fmla="*/ 36 w 43"/>
                  <a:gd name="T13" fmla="*/ 28 h 41"/>
                  <a:gd name="T14" fmla="*/ 40 w 43"/>
                  <a:gd name="T15" fmla="*/ 26 h 41"/>
                  <a:gd name="T16" fmla="*/ 40 w 43"/>
                  <a:gd name="T17" fmla="*/ 22 h 41"/>
                  <a:gd name="T18" fmla="*/ 42 w 43"/>
                  <a:gd name="T19" fmla="*/ 18 h 41"/>
                  <a:gd name="T20" fmla="*/ 42 w 43"/>
                  <a:gd name="T21" fmla="*/ 14 h 41"/>
                  <a:gd name="T22" fmla="*/ 42 w 43"/>
                  <a:gd name="T23" fmla="*/ 10 h 41"/>
                  <a:gd name="T24" fmla="*/ 42 w 43"/>
                  <a:gd name="T25" fmla="*/ 6 h 41"/>
                  <a:gd name="T26" fmla="*/ 42 w 43"/>
                  <a:gd name="T27" fmla="*/ 2 h 41"/>
                  <a:gd name="T28" fmla="*/ 38 w 43"/>
                  <a:gd name="T29" fmla="*/ 2 h 41"/>
                  <a:gd name="T30" fmla="*/ 34 w 43"/>
                  <a:gd name="T31" fmla="*/ 2 h 41"/>
                  <a:gd name="T32" fmla="*/ 26 w 43"/>
                  <a:gd name="T33" fmla="*/ 2 h 41"/>
                  <a:gd name="T34" fmla="*/ 22 w 43"/>
                  <a:gd name="T35" fmla="*/ 2 h 41"/>
                  <a:gd name="T36" fmla="*/ 18 w 43"/>
                  <a:gd name="T37" fmla="*/ 2 h 41"/>
                  <a:gd name="T38" fmla="*/ 14 w 43"/>
                  <a:gd name="T39" fmla="*/ 0 h 41"/>
                  <a:gd name="T40" fmla="*/ 10 w 43"/>
                  <a:gd name="T41" fmla="*/ 0 h 41"/>
                  <a:gd name="T42" fmla="*/ 10 w 43"/>
                  <a:gd name="T43" fmla="*/ 4 h 41"/>
                  <a:gd name="T44" fmla="*/ 8 w 43"/>
                  <a:gd name="T45" fmla="*/ 8 h 41"/>
                  <a:gd name="T46" fmla="*/ 8 w 43"/>
                  <a:gd name="T47" fmla="*/ 12 h 41"/>
                  <a:gd name="T48" fmla="*/ 4 w 43"/>
                  <a:gd name="T49" fmla="*/ 12 h 41"/>
                  <a:gd name="T50" fmla="*/ 0 w 43"/>
                  <a:gd name="T51" fmla="*/ 18 h 41"/>
                  <a:gd name="T52" fmla="*/ 0 w 43"/>
                  <a:gd name="T53" fmla="*/ 22 h 41"/>
                  <a:gd name="T54" fmla="*/ 2 w 43"/>
                  <a:gd name="T55" fmla="*/ 26 h 41"/>
                  <a:gd name="T56" fmla="*/ 4 w 43"/>
                  <a:gd name="T57" fmla="*/ 30 h 41"/>
                  <a:gd name="T58" fmla="*/ 6 w 43"/>
                  <a:gd name="T59" fmla="*/ 34 h 41"/>
                  <a:gd name="T60" fmla="*/ 8 w 43"/>
                  <a:gd name="T61" fmla="*/ 38 h 41"/>
                  <a:gd name="T62" fmla="*/ 12 w 43"/>
                  <a:gd name="T63" fmla="*/ 40 h 41"/>
                  <a:gd name="T64" fmla="*/ 16 w 43"/>
                  <a:gd name="T65" fmla="*/ 40 h 41"/>
                  <a:gd name="T66" fmla="*/ 20 w 43"/>
                  <a:gd name="T67" fmla="*/ 40 h 41"/>
                  <a:gd name="T68" fmla="*/ 14 w 43"/>
                  <a:gd name="T69" fmla="*/ 36 h 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3" h="41">
                    <a:moveTo>
                      <a:pt x="14" y="36"/>
                    </a:moveTo>
                    <a:lnTo>
                      <a:pt x="20" y="36"/>
                    </a:lnTo>
                    <a:lnTo>
                      <a:pt x="24" y="36"/>
                    </a:lnTo>
                    <a:lnTo>
                      <a:pt x="28" y="36"/>
                    </a:lnTo>
                    <a:lnTo>
                      <a:pt x="32" y="34"/>
                    </a:lnTo>
                    <a:lnTo>
                      <a:pt x="32" y="30"/>
                    </a:lnTo>
                    <a:lnTo>
                      <a:pt x="36" y="28"/>
                    </a:lnTo>
                    <a:lnTo>
                      <a:pt x="40" y="26"/>
                    </a:lnTo>
                    <a:lnTo>
                      <a:pt x="40" y="22"/>
                    </a:lnTo>
                    <a:lnTo>
                      <a:pt x="42" y="18"/>
                    </a:lnTo>
                    <a:lnTo>
                      <a:pt x="42" y="14"/>
                    </a:lnTo>
                    <a:lnTo>
                      <a:pt x="42" y="10"/>
                    </a:lnTo>
                    <a:lnTo>
                      <a:pt x="42" y="6"/>
                    </a:lnTo>
                    <a:lnTo>
                      <a:pt x="42" y="2"/>
                    </a:lnTo>
                    <a:lnTo>
                      <a:pt x="38" y="2"/>
                    </a:lnTo>
                    <a:lnTo>
                      <a:pt x="34" y="2"/>
                    </a:lnTo>
                    <a:lnTo>
                      <a:pt x="26" y="2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4" y="12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6" y="34"/>
                    </a:lnTo>
                    <a:lnTo>
                      <a:pt x="8" y="38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14" y="36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7897" name="Group 34"/>
            <p:cNvGrpSpPr>
              <a:grpSpLocks/>
            </p:cNvGrpSpPr>
            <p:nvPr/>
          </p:nvGrpSpPr>
          <p:grpSpPr bwMode="auto">
            <a:xfrm>
              <a:off x="4726" y="3480"/>
              <a:ext cx="1021" cy="833"/>
              <a:chOff x="4726" y="3480"/>
              <a:chExt cx="1021" cy="833"/>
            </a:xfrm>
          </p:grpSpPr>
          <p:sp>
            <p:nvSpPr>
              <p:cNvPr id="37898" name="Freeform 35"/>
              <p:cNvSpPr>
                <a:spLocks/>
              </p:cNvSpPr>
              <p:nvPr/>
            </p:nvSpPr>
            <p:spPr bwMode="ltGray">
              <a:xfrm>
                <a:off x="5310" y="3498"/>
                <a:ext cx="97" cy="151"/>
              </a:xfrm>
              <a:custGeom>
                <a:avLst/>
                <a:gdLst>
                  <a:gd name="T0" fmla="*/ 20 w 97"/>
                  <a:gd name="T1" fmla="*/ 144 h 151"/>
                  <a:gd name="T2" fmla="*/ 28 w 97"/>
                  <a:gd name="T3" fmla="*/ 142 h 151"/>
                  <a:gd name="T4" fmla="*/ 32 w 97"/>
                  <a:gd name="T5" fmla="*/ 138 h 151"/>
                  <a:gd name="T6" fmla="*/ 36 w 97"/>
                  <a:gd name="T7" fmla="*/ 134 h 151"/>
                  <a:gd name="T8" fmla="*/ 44 w 97"/>
                  <a:gd name="T9" fmla="*/ 130 h 151"/>
                  <a:gd name="T10" fmla="*/ 46 w 97"/>
                  <a:gd name="T11" fmla="*/ 122 h 151"/>
                  <a:gd name="T12" fmla="*/ 48 w 97"/>
                  <a:gd name="T13" fmla="*/ 112 h 151"/>
                  <a:gd name="T14" fmla="*/ 46 w 97"/>
                  <a:gd name="T15" fmla="*/ 104 h 151"/>
                  <a:gd name="T16" fmla="*/ 44 w 97"/>
                  <a:gd name="T17" fmla="*/ 96 h 151"/>
                  <a:gd name="T18" fmla="*/ 40 w 97"/>
                  <a:gd name="T19" fmla="*/ 86 h 151"/>
                  <a:gd name="T20" fmla="*/ 44 w 97"/>
                  <a:gd name="T21" fmla="*/ 80 h 151"/>
                  <a:gd name="T22" fmla="*/ 52 w 97"/>
                  <a:gd name="T23" fmla="*/ 74 h 151"/>
                  <a:gd name="T24" fmla="*/ 52 w 97"/>
                  <a:gd name="T25" fmla="*/ 66 h 151"/>
                  <a:gd name="T26" fmla="*/ 60 w 97"/>
                  <a:gd name="T27" fmla="*/ 66 h 151"/>
                  <a:gd name="T28" fmla="*/ 68 w 97"/>
                  <a:gd name="T29" fmla="*/ 64 h 151"/>
                  <a:gd name="T30" fmla="*/ 74 w 97"/>
                  <a:gd name="T31" fmla="*/ 58 h 151"/>
                  <a:gd name="T32" fmla="*/ 82 w 97"/>
                  <a:gd name="T33" fmla="*/ 54 h 151"/>
                  <a:gd name="T34" fmla="*/ 88 w 97"/>
                  <a:gd name="T35" fmla="*/ 50 h 151"/>
                  <a:gd name="T36" fmla="*/ 92 w 97"/>
                  <a:gd name="T37" fmla="*/ 42 h 151"/>
                  <a:gd name="T38" fmla="*/ 94 w 97"/>
                  <a:gd name="T39" fmla="*/ 34 h 151"/>
                  <a:gd name="T40" fmla="*/ 96 w 97"/>
                  <a:gd name="T41" fmla="*/ 26 h 151"/>
                  <a:gd name="T42" fmla="*/ 94 w 97"/>
                  <a:gd name="T43" fmla="*/ 18 h 151"/>
                  <a:gd name="T44" fmla="*/ 90 w 97"/>
                  <a:gd name="T45" fmla="*/ 10 h 151"/>
                  <a:gd name="T46" fmla="*/ 82 w 97"/>
                  <a:gd name="T47" fmla="*/ 8 h 151"/>
                  <a:gd name="T48" fmla="*/ 74 w 97"/>
                  <a:gd name="T49" fmla="*/ 6 h 151"/>
                  <a:gd name="T50" fmla="*/ 66 w 97"/>
                  <a:gd name="T51" fmla="*/ 0 h 151"/>
                  <a:gd name="T52" fmla="*/ 56 w 97"/>
                  <a:gd name="T53" fmla="*/ 0 h 151"/>
                  <a:gd name="T54" fmla="*/ 50 w 97"/>
                  <a:gd name="T55" fmla="*/ 6 h 151"/>
                  <a:gd name="T56" fmla="*/ 44 w 97"/>
                  <a:gd name="T57" fmla="*/ 12 h 151"/>
                  <a:gd name="T58" fmla="*/ 40 w 97"/>
                  <a:gd name="T59" fmla="*/ 20 h 151"/>
                  <a:gd name="T60" fmla="*/ 40 w 97"/>
                  <a:gd name="T61" fmla="*/ 28 h 151"/>
                  <a:gd name="T62" fmla="*/ 32 w 97"/>
                  <a:gd name="T63" fmla="*/ 32 h 151"/>
                  <a:gd name="T64" fmla="*/ 28 w 97"/>
                  <a:gd name="T65" fmla="*/ 38 h 151"/>
                  <a:gd name="T66" fmla="*/ 24 w 97"/>
                  <a:gd name="T67" fmla="*/ 44 h 151"/>
                  <a:gd name="T68" fmla="*/ 26 w 97"/>
                  <a:gd name="T69" fmla="*/ 52 h 151"/>
                  <a:gd name="T70" fmla="*/ 26 w 97"/>
                  <a:gd name="T71" fmla="*/ 62 h 151"/>
                  <a:gd name="T72" fmla="*/ 32 w 97"/>
                  <a:gd name="T73" fmla="*/ 68 h 151"/>
                  <a:gd name="T74" fmla="*/ 36 w 97"/>
                  <a:gd name="T75" fmla="*/ 76 h 151"/>
                  <a:gd name="T76" fmla="*/ 34 w 97"/>
                  <a:gd name="T77" fmla="*/ 84 h 151"/>
                  <a:gd name="T78" fmla="*/ 26 w 97"/>
                  <a:gd name="T79" fmla="*/ 84 h 151"/>
                  <a:gd name="T80" fmla="*/ 18 w 97"/>
                  <a:gd name="T81" fmla="*/ 88 h 151"/>
                  <a:gd name="T82" fmla="*/ 8 w 97"/>
                  <a:gd name="T83" fmla="*/ 90 h 151"/>
                  <a:gd name="T84" fmla="*/ 6 w 97"/>
                  <a:gd name="T85" fmla="*/ 98 h 151"/>
                  <a:gd name="T86" fmla="*/ 4 w 97"/>
                  <a:gd name="T87" fmla="*/ 108 h 151"/>
                  <a:gd name="T88" fmla="*/ 2 w 97"/>
                  <a:gd name="T89" fmla="*/ 116 h 151"/>
                  <a:gd name="T90" fmla="*/ 2 w 97"/>
                  <a:gd name="T91" fmla="*/ 124 h 151"/>
                  <a:gd name="T92" fmla="*/ 0 w 97"/>
                  <a:gd name="T93" fmla="*/ 132 h 151"/>
                  <a:gd name="T94" fmla="*/ 0 w 97"/>
                  <a:gd name="T95" fmla="*/ 140 h 151"/>
                  <a:gd name="T96" fmla="*/ 8 w 97"/>
                  <a:gd name="T97" fmla="*/ 146 h 151"/>
                  <a:gd name="T98" fmla="*/ 16 w 97"/>
                  <a:gd name="T99" fmla="*/ 148 h 151"/>
                  <a:gd name="T100" fmla="*/ 24 w 97"/>
                  <a:gd name="T101" fmla="*/ 150 h 151"/>
                  <a:gd name="T102" fmla="*/ 30 w 97"/>
                  <a:gd name="T103" fmla="*/ 142 h 15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97" h="151">
                    <a:moveTo>
                      <a:pt x="16" y="144"/>
                    </a:moveTo>
                    <a:lnTo>
                      <a:pt x="20" y="144"/>
                    </a:lnTo>
                    <a:lnTo>
                      <a:pt x="24" y="144"/>
                    </a:lnTo>
                    <a:lnTo>
                      <a:pt x="28" y="142"/>
                    </a:lnTo>
                    <a:lnTo>
                      <a:pt x="32" y="142"/>
                    </a:lnTo>
                    <a:lnTo>
                      <a:pt x="32" y="138"/>
                    </a:lnTo>
                    <a:lnTo>
                      <a:pt x="36" y="138"/>
                    </a:lnTo>
                    <a:lnTo>
                      <a:pt x="36" y="134"/>
                    </a:lnTo>
                    <a:lnTo>
                      <a:pt x="40" y="132"/>
                    </a:lnTo>
                    <a:lnTo>
                      <a:pt x="44" y="130"/>
                    </a:lnTo>
                    <a:lnTo>
                      <a:pt x="46" y="126"/>
                    </a:lnTo>
                    <a:lnTo>
                      <a:pt x="46" y="122"/>
                    </a:lnTo>
                    <a:lnTo>
                      <a:pt x="48" y="116"/>
                    </a:lnTo>
                    <a:lnTo>
                      <a:pt x="48" y="112"/>
                    </a:lnTo>
                    <a:lnTo>
                      <a:pt x="48" y="108"/>
                    </a:lnTo>
                    <a:lnTo>
                      <a:pt x="46" y="104"/>
                    </a:lnTo>
                    <a:lnTo>
                      <a:pt x="46" y="100"/>
                    </a:lnTo>
                    <a:lnTo>
                      <a:pt x="44" y="96"/>
                    </a:lnTo>
                    <a:lnTo>
                      <a:pt x="42" y="92"/>
                    </a:lnTo>
                    <a:lnTo>
                      <a:pt x="40" y="86"/>
                    </a:lnTo>
                    <a:lnTo>
                      <a:pt x="40" y="82"/>
                    </a:lnTo>
                    <a:lnTo>
                      <a:pt x="44" y="80"/>
                    </a:lnTo>
                    <a:lnTo>
                      <a:pt x="46" y="76"/>
                    </a:lnTo>
                    <a:lnTo>
                      <a:pt x="52" y="74"/>
                    </a:lnTo>
                    <a:lnTo>
                      <a:pt x="52" y="70"/>
                    </a:lnTo>
                    <a:lnTo>
                      <a:pt x="52" y="66"/>
                    </a:lnTo>
                    <a:lnTo>
                      <a:pt x="56" y="66"/>
                    </a:lnTo>
                    <a:lnTo>
                      <a:pt x="60" y="66"/>
                    </a:lnTo>
                    <a:lnTo>
                      <a:pt x="64" y="64"/>
                    </a:lnTo>
                    <a:lnTo>
                      <a:pt x="68" y="64"/>
                    </a:lnTo>
                    <a:lnTo>
                      <a:pt x="72" y="62"/>
                    </a:lnTo>
                    <a:lnTo>
                      <a:pt x="74" y="58"/>
                    </a:lnTo>
                    <a:lnTo>
                      <a:pt x="78" y="56"/>
                    </a:lnTo>
                    <a:lnTo>
                      <a:pt x="82" y="54"/>
                    </a:lnTo>
                    <a:lnTo>
                      <a:pt x="86" y="54"/>
                    </a:lnTo>
                    <a:lnTo>
                      <a:pt x="88" y="50"/>
                    </a:lnTo>
                    <a:lnTo>
                      <a:pt x="90" y="46"/>
                    </a:lnTo>
                    <a:lnTo>
                      <a:pt x="92" y="42"/>
                    </a:lnTo>
                    <a:lnTo>
                      <a:pt x="94" y="38"/>
                    </a:lnTo>
                    <a:lnTo>
                      <a:pt x="94" y="34"/>
                    </a:lnTo>
                    <a:lnTo>
                      <a:pt x="96" y="30"/>
                    </a:lnTo>
                    <a:lnTo>
                      <a:pt x="96" y="26"/>
                    </a:lnTo>
                    <a:lnTo>
                      <a:pt x="96" y="22"/>
                    </a:lnTo>
                    <a:lnTo>
                      <a:pt x="94" y="18"/>
                    </a:lnTo>
                    <a:lnTo>
                      <a:pt x="92" y="14"/>
                    </a:lnTo>
                    <a:lnTo>
                      <a:pt x="90" y="10"/>
                    </a:lnTo>
                    <a:lnTo>
                      <a:pt x="86" y="10"/>
                    </a:lnTo>
                    <a:lnTo>
                      <a:pt x="82" y="8"/>
                    </a:lnTo>
                    <a:lnTo>
                      <a:pt x="78" y="8"/>
                    </a:lnTo>
                    <a:lnTo>
                      <a:pt x="74" y="6"/>
                    </a:lnTo>
                    <a:lnTo>
                      <a:pt x="70" y="4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2" y="2"/>
                    </a:lnTo>
                    <a:lnTo>
                      <a:pt x="50" y="6"/>
                    </a:lnTo>
                    <a:lnTo>
                      <a:pt x="48" y="10"/>
                    </a:lnTo>
                    <a:lnTo>
                      <a:pt x="44" y="12"/>
                    </a:lnTo>
                    <a:lnTo>
                      <a:pt x="42" y="16"/>
                    </a:lnTo>
                    <a:lnTo>
                      <a:pt x="40" y="20"/>
                    </a:lnTo>
                    <a:lnTo>
                      <a:pt x="40" y="24"/>
                    </a:lnTo>
                    <a:lnTo>
                      <a:pt x="40" y="28"/>
                    </a:lnTo>
                    <a:lnTo>
                      <a:pt x="36" y="30"/>
                    </a:lnTo>
                    <a:lnTo>
                      <a:pt x="32" y="32"/>
                    </a:lnTo>
                    <a:lnTo>
                      <a:pt x="28" y="34"/>
                    </a:lnTo>
                    <a:lnTo>
                      <a:pt x="28" y="38"/>
                    </a:lnTo>
                    <a:lnTo>
                      <a:pt x="24" y="40"/>
                    </a:lnTo>
                    <a:lnTo>
                      <a:pt x="24" y="44"/>
                    </a:lnTo>
                    <a:lnTo>
                      <a:pt x="26" y="48"/>
                    </a:lnTo>
                    <a:lnTo>
                      <a:pt x="26" y="52"/>
                    </a:lnTo>
                    <a:lnTo>
                      <a:pt x="26" y="56"/>
                    </a:lnTo>
                    <a:lnTo>
                      <a:pt x="26" y="62"/>
                    </a:lnTo>
                    <a:lnTo>
                      <a:pt x="28" y="66"/>
                    </a:lnTo>
                    <a:lnTo>
                      <a:pt x="32" y="68"/>
                    </a:lnTo>
                    <a:lnTo>
                      <a:pt x="34" y="72"/>
                    </a:lnTo>
                    <a:lnTo>
                      <a:pt x="36" y="76"/>
                    </a:lnTo>
                    <a:lnTo>
                      <a:pt x="36" y="80"/>
                    </a:lnTo>
                    <a:lnTo>
                      <a:pt x="34" y="84"/>
                    </a:lnTo>
                    <a:lnTo>
                      <a:pt x="30" y="84"/>
                    </a:lnTo>
                    <a:lnTo>
                      <a:pt x="26" y="84"/>
                    </a:lnTo>
                    <a:lnTo>
                      <a:pt x="22" y="86"/>
                    </a:lnTo>
                    <a:lnTo>
                      <a:pt x="18" y="88"/>
                    </a:lnTo>
                    <a:lnTo>
                      <a:pt x="12" y="90"/>
                    </a:lnTo>
                    <a:lnTo>
                      <a:pt x="8" y="90"/>
                    </a:lnTo>
                    <a:lnTo>
                      <a:pt x="8" y="94"/>
                    </a:lnTo>
                    <a:lnTo>
                      <a:pt x="6" y="98"/>
                    </a:lnTo>
                    <a:lnTo>
                      <a:pt x="4" y="102"/>
                    </a:lnTo>
                    <a:lnTo>
                      <a:pt x="4" y="108"/>
                    </a:lnTo>
                    <a:lnTo>
                      <a:pt x="2" y="112"/>
                    </a:lnTo>
                    <a:lnTo>
                      <a:pt x="2" y="116"/>
                    </a:lnTo>
                    <a:lnTo>
                      <a:pt x="2" y="120"/>
                    </a:lnTo>
                    <a:lnTo>
                      <a:pt x="2" y="124"/>
                    </a:lnTo>
                    <a:lnTo>
                      <a:pt x="2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4" y="144"/>
                    </a:lnTo>
                    <a:lnTo>
                      <a:pt x="8" y="146"/>
                    </a:lnTo>
                    <a:lnTo>
                      <a:pt x="12" y="148"/>
                    </a:lnTo>
                    <a:lnTo>
                      <a:pt x="16" y="148"/>
                    </a:lnTo>
                    <a:lnTo>
                      <a:pt x="20" y="150"/>
                    </a:lnTo>
                    <a:lnTo>
                      <a:pt x="24" y="150"/>
                    </a:lnTo>
                    <a:lnTo>
                      <a:pt x="28" y="148"/>
                    </a:lnTo>
                    <a:lnTo>
                      <a:pt x="30" y="14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899" name="Freeform 36"/>
              <p:cNvSpPr>
                <a:spLocks/>
              </p:cNvSpPr>
              <p:nvPr/>
            </p:nvSpPr>
            <p:spPr bwMode="ltGray">
              <a:xfrm>
                <a:off x="5288" y="3520"/>
                <a:ext cx="47" cy="87"/>
              </a:xfrm>
              <a:custGeom>
                <a:avLst/>
                <a:gdLst>
                  <a:gd name="T0" fmla="*/ 18 w 47"/>
                  <a:gd name="T1" fmla="*/ 82 h 87"/>
                  <a:gd name="T2" fmla="*/ 18 w 47"/>
                  <a:gd name="T3" fmla="*/ 78 h 87"/>
                  <a:gd name="T4" fmla="*/ 18 w 47"/>
                  <a:gd name="T5" fmla="*/ 74 h 87"/>
                  <a:gd name="T6" fmla="*/ 18 w 47"/>
                  <a:gd name="T7" fmla="*/ 70 h 87"/>
                  <a:gd name="T8" fmla="*/ 18 w 47"/>
                  <a:gd name="T9" fmla="*/ 66 h 87"/>
                  <a:gd name="T10" fmla="*/ 18 w 47"/>
                  <a:gd name="T11" fmla="*/ 62 h 87"/>
                  <a:gd name="T12" fmla="*/ 22 w 47"/>
                  <a:gd name="T13" fmla="*/ 58 h 87"/>
                  <a:gd name="T14" fmla="*/ 24 w 47"/>
                  <a:gd name="T15" fmla="*/ 54 h 87"/>
                  <a:gd name="T16" fmla="*/ 28 w 47"/>
                  <a:gd name="T17" fmla="*/ 54 h 87"/>
                  <a:gd name="T18" fmla="*/ 32 w 47"/>
                  <a:gd name="T19" fmla="*/ 54 h 87"/>
                  <a:gd name="T20" fmla="*/ 36 w 47"/>
                  <a:gd name="T21" fmla="*/ 54 h 87"/>
                  <a:gd name="T22" fmla="*/ 40 w 47"/>
                  <a:gd name="T23" fmla="*/ 52 h 87"/>
                  <a:gd name="T24" fmla="*/ 40 w 47"/>
                  <a:gd name="T25" fmla="*/ 48 h 87"/>
                  <a:gd name="T26" fmla="*/ 40 w 47"/>
                  <a:gd name="T27" fmla="*/ 44 h 87"/>
                  <a:gd name="T28" fmla="*/ 40 w 47"/>
                  <a:gd name="T29" fmla="*/ 40 h 87"/>
                  <a:gd name="T30" fmla="*/ 40 w 47"/>
                  <a:gd name="T31" fmla="*/ 34 h 87"/>
                  <a:gd name="T32" fmla="*/ 36 w 47"/>
                  <a:gd name="T33" fmla="*/ 32 h 87"/>
                  <a:gd name="T34" fmla="*/ 36 w 47"/>
                  <a:gd name="T35" fmla="*/ 28 h 87"/>
                  <a:gd name="T36" fmla="*/ 34 w 47"/>
                  <a:gd name="T37" fmla="*/ 24 h 87"/>
                  <a:gd name="T38" fmla="*/ 34 w 47"/>
                  <a:gd name="T39" fmla="*/ 20 h 87"/>
                  <a:gd name="T40" fmla="*/ 38 w 47"/>
                  <a:gd name="T41" fmla="*/ 18 h 87"/>
                  <a:gd name="T42" fmla="*/ 42 w 47"/>
                  <a:gd name="T43" fmla="*/ 16 h 87"/>
                  <a:gd name="T44" fmla="*/ 44 w 47"/>
                  <a:gd name="T45" fmla="*/ 12 h 87"/>
                  <a:gd name="T46" fmla="*/ 46 w 47"/>
                  <a:gd name="T47" fmla="*/ 8 h 87"/>
                  <a:gd name="T48" fmla="*/ 42 w 47"/>
                  <a:gd name="T49" fmla="*/ 4 h 87"/>
                  <a:gd name="T50" fmla="*/ 38 w 47"/>
                  <a:gd name="T51" fmla="*/ 2 h 87"/>
                  <a:gd name="T52" fmla="*/ 34 w 47"/>
                  <a:gd name="T53" fmla="*/ 2 h 87"/>
                  <a:gd name="T54" fmla="*/ 28 w 47"/>
                  <a:gd name="T55" fmla="*/ 0 h 87"/>
                  <a:gd name="T56" fmla="*/ 24 w 47"/>
                  <a:gd name="T57" fmla="*/ 0 h 87"/>
                  <a:gd name="T58" fmla="*/ 20 w 47"/>
                  <a:gd name="T59" fmla="*/ 0 h 87"/>
                  <a:gd name="T60" fmla="*/ 18 w 47"/>
                  <a:gd name="T61" fmla="*/ 4 h 87"/>
                  <a:gd name="T62" fmla="*/ 16 w 47"/>
                  <a:gd name="T63" fmla="*/ 8 h 87"/>
                  <a:gd name="T64" fmla="*/ 14 w 47"/>
                  <a:gd name="T65" fmla="*/ 12 h 87"/>
                  <a:gd name="T66" fmla="*/ 14 w 47"/>
                  <a:gd name="T67" fmla="*/ 16 h 87"/>
                  <a:gd name="T68" fmla="*/ 16 w 47"/>
                  <a:gd name="T69" fmla="*/ 20 h 87"/>
                  <a:gd name="T70" fmla="*/ 14 w 47"/>
                  <a:gd name="T71" fmla="*/ 24 h 87"/>
                  <a:gd name="T72" fmla="*/ 10 w 47"/>
                  <a:gd name="T73" fmla="*/ 24 h 87"/>
                  <a:gd name="T74" fmla="*/ 6 w 47"/>
                  <a:gd name="T75" fmla="*/ 26 h 87"/>
                  <a:gd name="T76" fmla="*/ 2 w 47"/>
                  <a:gd name="T77" fmla="*/ 30 h 87"/>
                  <a:gd name="T78" fmla="*/ 2 w 47"/>
                  <a:gd name="T79" fmla="*/ 34 h 87"/>
                  <a:gd name="T80" fmla="*/ 2 w 47"/>
                  <a:gd name="T81" fmla="*/ 38 h 87"/>
                  <a:gd name="T82" fmla="*/ 0 w 47"/>
                  <a:gd name="T83" fmla="*/ 42 h 87"/>
                  <a:gd name="T84" fmla="*/ 0 w 47"/>
                  <a:gd name="T85" fmla="*/ 46 h 87"/>
                  <a:gd name="T86" fmla="*/ 0 w 47"/>
                  <a:gd name="T87" fmla="*/ 50 h 87"/>
                  <a:gd name="T88" fmla="*/ 0 w 47"/>
                  <a:gd name="T89" fmla="*/ 54 h 87"/>
                  <a:gd name="T90" fmla="*/ 0 w 47"/>
                  <a:gd name="T91" fmla="*/ 58 h 87"/>
                  <a:gd name="T92" fmla="*/ 0 w 47"/>
                  <a:gd name="T93" fmla="*/ 62 h 87"/>
                  <a:gd name="T94" fmla="*/ 4 w 47"/>
                  <a:gd name="T95" fmla="*/ 62 h 87"/>
                  <a:gd name="T96" fmla="*/ 8 w 47"/>
                  <a:gd name="T97" fmla="*/ 64 h 87"/>
                  <a:gd name="T98" fmla="*/ 12 w 47"/>
                  <a:gd name="T99" fmla="*/ 66 h 87"/>
                  <a:gd name="T100" fmla="*/ 12 w 47"/>
                  <a:gd name="T101" fmla="*/ 70 h 87"/>
                  <a:gd name="T102" fmla="*/ 12 w 47"/>
                  <a:gd name="T103" fmla="*/ 74 h 87"/>
                  <a:gd name="T104" fmla="*/ 12 w 47"/>
                  <a:gd name="T105" fmla="*/ 78 h 87"/>
                  <a:gd name="T106" fmla="*/ 10 w 47"/>
                  <a:gd name="T107" fmla="*/ 82 h 87"/>
                  <a:gd name="T108" fmla="*/ 10 w 47"/>
                  <a:gd name="T109" fmla="*/ 86 h 87"/>
                  <a:gd name="T110" fmla="*/ 14 w 47"/>
                  <a:gd name="T111" fmla="*/ 86 h 87"/>
                  <a:gd name="T112" fmla="*/ 18 w 47"/>
                  <a:gd name="T113" fmla="*/ 86 h 87"/>
                  <a:gd name="T114" fmla="*/ 18 w 47"/>
                  <a:gd name="T115" fmla="*/ 82 h 8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7" h="87">
                    <a:moveTo>
                      <a:pt x="18" y="82"/>
                    </a:moveTo>
                    <a:lnTo>
                      <a:pt x="18" y="78"/>
                    </a:lnTo>
                    <a:lnTo>
                      <a:pt x="18" y="74"/>
                    </a:lnTo>
                    <a:lnTo>
                      <a:pt x="18" y="70"/>
                    </a:lnTo>
                    <a:lnTo>
                      <a:pt x="18" y="66"/>
                    </a:lnTo>
                    <a:lnTo>
                      <a:pt x="18" y="62"/>
                    </a:lnTo>
                    <a:lnTo>
                      <a:pt x="22" y="58"/>
                    </a:lnTo>
                    <a:lnTo>
                      <a:pt x="24" y="54"/>
                    </a:lnTo>
                    <a:lnTo>
                      <a:pt x="28" y="54"/>
                    </a:lnTo>
                    <a:lnTo>
                      <a:pt x="32" y="54"/>
                    </a:lnTo>
                    <a:lnTo>
                      <a:pt x="36" y="54"/>
                    </a:lnTo>
                    <a:lnTo>
                      <a:pt x="40" y="52"/>
                    </a:lnTo>
                    <a:lnTo>
                      <a:pt x="40" y="48"/>
                    </a:lnTo>
                    <a:lnTo>
                      <a:pt x="40" y="44"/>
                    </a:lnTo>
                    <a:lnTo>
                      <a:pt x="40" y="40"/>
                    </a:lnTo>
                    <a:lnTo>
                      <a:pt x="40" y="34"/>
                    </a:lnTo>
                    <a:lnTo>
                      <a:pt x="36" y="32"/>
                    </a:lnTo>
                    <a:lnTo>
                      <a:pt x="36" y="28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8" y="18"/>
                    </a:lnTo>
                    <a:lnTo>
                      <a:pt x="42" y="16"/>
                    </a:lnTo>
                    <a:lnTo>
                      <a:pt x="44" y="12"/>
                    </a:lnTo>
                    <a:lnTo>
                      <a:pt x="46" y="8"/>
                    </a:lnTo>
                    <a:lnTo>
                      <a:pt x="42" y="4"/>
                    </a:lnTo>
                    <a:lnTo>
                      <a:pt x="38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20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6" y="26"/>
                    </a:lnTo>
                    <a:lnTo>
                      <a:pt x="2" y="30"/>
                    </a:lnTo>
                    <a:lnTo>
                      <a:pt x="2" y="34"/>
                    </a:lnTo>
                    <a:lnTo>
                      <a:pt x="2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58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8" y="64"/>
                    </a:lnTo>
                    <a:lnTo>
                      <a:pt x="12" y="66"/>
                    </a:lnTo>
                    <a:lnTo>
                      <a:pt x="12" y="70"/>
                    </a:lnTo>
                    <a:lnTo>
                      <a:pt x="12" y="74"/>
                    </a:lnTo>
                    <a:lnTo>
                      <a:pt x="12" y="78"/>
                    </a:lnTo>
                    <a:lnTo>
                      <a:pt x="10" y="82"/>
                    </a:lnTo>
                    <a:lnTo>
                      <a:pt x="10" y="86"/>
                    </a:lnTo>
                    <a:lnTo>
                      <a:pt x="14" y="86"/>
                    </a:lnTo>
                    <a:lnTo>
                      <a:pt x="18" y="86"/>
                    </a:lnTo>
                    <a:lnTo>
                      <a:pt x="18" y="8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0" name="Freeform 37"/>
              <p:cNvSpPr>
                <a:spLocks/>
              </p:cNvSpPr>
              <p:nvPr/>
            </p:nvSpPr>
            <p:spPr bwMode="ltGray">
              <a:xfrm>
                <a:off x="5312" y="3704"/>
                <a:ext cx="33" cy="31"/>
              </a:xfrm>
              <a:custGeom>
                <a:avLst/>
                <a:gdLst>
                  <a:gd name="T0" fmla="*/ 4 w 33"/>
                  <a:gd name="T1" fmla="*/ 28 h 31"/>
                  <a:gd name="T2" fmla="*/ 8 w 33"/>
                  <a:gd name="T3" fmla="*/ 28 h 31"/>
                  <a:gd name="T4" fmla="*/ 12 w 33"/>
                  <a:gd name="T5" fmla="*/ 30 h 31"/>
                  <a:gd name="T6" fmla="*/ 18 w 33"/>
                  <a:gd name="T7" fmla="*/ 30 h 31"/>
                  <a:gd name="T8" fmla="*/ 22 w 33"/>
                  <a:gd name="T9" fmla="*/ 30 h 31"/>
                  <a:gd name="T10" fmla="*/ 26 w 33"/>
                  <a:gd name="T11" fmla="*/ 30 h 31"/>
                  <a:gd name="T12" fmla="*/ 30 w 33"/>
                  <a:gd name="T13" fmla="*/ 26 h 31"/>
                  <a:gd name="T14" fmla="*/ 30 w 33"/>
                  <a:gd name="T15" fmla="*/ 20 h 31"/>
                  <a:gd name="T16" fmla="*/ 32 w 33"/>
                  <a:gd name="T17" fmla="*/ 16 h 31"/>
                  <a:gd name="T18" fmla="*/ 32 w 33"/>
                  <a:gd name="T19" fmla="*/ 12 h 31"/>
                  <a:gd name="T20" fmla="*/ 32 w 33"/>
                  <a:gd name="T21" fmla="*/ 8 h 31"/>
                  <a:gd name="T22" fmla="*/ 30 w 33"/>
                  <a:gd name="T23" fmla="*/ 4 h 31"/>
                  <a:gd name="T24" fmla="*/ 26 w 33"/>
                  <a:gd name="T25" fmla="*/ 2 h 31"/>
                  <a:gd name="T26" fmla="*/ 22 w 33"/>
                  <a:gd name="T27" fmla="*/ 0 h 31"/>
                  <a:gd name="T28" fmla="*/ 18 w 33"/>
                  <a:gd name="T29" fmla="*/ 0 h 31"/>
                  <a:gd name="T30" fmla="*/ 14 w 33"/>
                  <a:gd name="T31" fmla="*/ 0 h 31"/>
                  <a:gd name="T32" fmla="*/ 10 w 33"/>
                  <a:gd name="T33" fmla="*/ 2 h 31"/>
                  <a:gd name="T34" fmla="*/ 10 w 33"/>
                  <a:gd name="T35" fmla="*/ 6 h 31"/>
                  <a:gd name="T36" fmla="*/ 10 w 33"/>
                  <a:gd name="T37" fmla="*/ 10 h 31"/>
                  <a:gd name="T38" fmla="*/ 6 w 33"/>
                  <a:gd name="T39" fmla="*/ 12 h 31"/>
                  <a:gd name="T40" fmla="*/ 4 w 33"/>
                  <a:gd name="T41" fmla="*/ 16 h 31"/>
                  <a:gd name="T42" fmla="*/ 2 w 33"/>
                  <a:gd name="T43" fmla="*/ 20 h 31"/>
                  <a:gd name="T44" fmla="*/ 0 w 33"/>
                  <a:gd name="T45" fmla="*/ 24 h 31"/>
                  <a:gd name="T46" fmla="*/ 0 w 33"/>
                  <a:gd name="T47" fmla="*/ 28 h 31"/>
                  <a:gd name="T48" fmla="*/ 4 w 33"/>
                  <a:gd name="T49" fmla="*/ 28 h 3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3" h="31">
                    <a:moveTo>
                      <a:pt x="4" y="28"/>
                    </a:moveTo>
                    <a:lnTo>
                      <a:pt x="8" y="28"/>
                    </a:lnTo>
                    <a:lnTo>
                      <a:pt x="12" y="30"/>
                    </a:lnTo>
                    <a:lnTo>
                      <a:pt x="18" y="30"/>
                    </a:lnTo>
                    <a:lnTo>
                      <a:pt x="22" y="30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0" y="20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10" y="10"/>
                    </a:lnTo>
                    <a:lnTo>
                      <a:pt x="6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28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1" name="Freeform 38"/>
              <p:cNvSpPr>
                <a:spLocks/>
              </p:cNvSpPr>
              <p:nvPr/>
            </p:nvSpPr>
            <p:spPr bwMode="ltGray">
              <a:xfrm>
                <a:off x="5426" y="3624"/>
                <a:ext cx="35" cy="39"/>
              </a:xfrm>
              <a:custGeom>
                <a:avLst/>
                <a:gdLst>
                  <a:gd name="T0" fmla="*/ 12 w 35"/>
                  <a:gd name="T1" fmla="*/ 36 h 39"/>
                  <a:gd name="T2" fmla="*/ 16 w 35"/>
                  <a:gd name="T3" fmla="*/ 36 h 39"/>
                  <a:gd name="T4" fmla="*/ 22 w 35"/>
                  <a:gd name="T5" fmla="*/ 34 h 39"/>
                  <a:gd name="T6" fmla="*/ 26 w 35"/>
                  <a:gd name="T7" fmla="*/ 34 h 39"/>
                  <a:gd name="T8" fmla="*/ 30 w 35"/>
                  <a:gd name="T9" fmla="*/ 32 h 39"/>
                  <a:gd name="T10" fmla="*/ 30 w 35"/>
                  <a:gd name="T11" fmla="*/ 28 h 39"/>
                  <a:gd name="T12" fmla="*/ 30 w 35"/>
                  <a:gd name="T13" fmla="*/ 24 h 39"/>
                  <a:gd name="T14" fmla="*/ 34 w 35"/>
                  <a:gd name="T15" fmla="*/ 24 h 39"/>
                  <a:gd name="T16" fmla="*/ 34 w 35"/>
                  <a:gd name="T17" fmla="*/ 20 h 39"/>
                  <a:gd name="T18" fmla="*/ 34 w 35"/>
                  <a:gd name="T19" fmla="*/ 16 h 39"/>
                  <a:gd name="T20" fmla="*/ 34 w 35"/>
                  <a:gd name="T21" fmla="*/ 12 h 39"/>
                  <a:gd name="T22" fmla="*/ 34 w 35"/>
                  <a:gd name="T23" fmla="*/ 8 h 39"/>
                  <a:gd name="T24" fmla="*/ 32 w 35"/>
                  <a:gd name="T25" fmla="*/ 4 h 39"/>
                  <a:gd name="T26" fmla="*/ 28 w 35"/>
                  <a:gd name="T27" fmla="*/ 2 h 39"/>
                  <a:gd name="T28" fmla="*/ 24 w 35"/>
                  <a:gd name="T29" fmla="*/ 0 h 39"/>
                  <a:gd name="T30" fmla="*/ 20 w 35"/>
                  <a:gd name="T31" fmla="*/ 0 h 39"/>
                  <a:gd name="T32" fmla="*/ 16 w 35"/>
                  <a:gd name="T33" fmla="*/ 0 h 39"/>
                  <a:gd name="T34" fmla="*/ 12 w 35"/>
                  <a:gd name="T35" fmla="*/ 0 h 39"/>
                  <a:gd name="T36" fmla="*/ 8 w 35"/>
                  <a:gd name="T37" fmla="*/ 2 h 39"/>
                  <a:gd name="T38" fmla="*/ 8 w 35"/>
                  <a:gd name="T39" fmla="*/ 6 h 39"/>
                  <a:gd name="T40" fmla="*/ 6 w 35"/>
                  <a:gd name="T41" fmla="*/ 10 h 39"/>
                  <a:gd name="T42" fmla="*/ 6 w 35"/>
                  <a:gd name="T43" fmla="*/ 14 h 39"/>
                  <a:gd name="T44" fmla="*/ 6 w 35"/>
                  <a:gd name="T45" fmla="*/ 18 h 39"/>
                  <a:gd name="T46" fmla="*/ 2 w 35"/>
                  <a:gd name="T47" fmla="*/ 20 h 39"/>
                  <a:gd name="T48" fmla="*/ 0 w 35"/>
                  <a:gd name="T49" fmla="*/ 24 h 39"/>
                  <a:gd name="T50" fmla="*/ 2 w 35"/>
                  <a:gd name="T51" fmla="*/ 28 h 39"/>
                  <a:gd name="T52" fmla="*/ 6 w 35"/>
                  <a:gd name="T53" fmla="*/ 32 h 39"/>
                  <a:gd name="T54" fmla="*/ 10 w 35"/>
                  <a:gd name="T55" fmla="*/ 34 h 39"/>
                  <a:gd name="T56" fmla="*/ 12 w 35"/>
                  <a:gd name="T57" fmla="*/ 38 h 39"/>
                  <a:gd name="T58" fmla="*/ 12 w 35"/>
                  <a:gd name="T59" fmla="*/ 36 h 3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5" h="39">
                    <a:moveTo>
                      <a:pt x="12" y="36"/>
                    </a:moveTo>
                    <a:lnTo>
                      <a:pt x="16" y="36"/>
                    </a:lnTo>
                    <a:lnTo>
                      <a:pt x="22" y="34"/>
                    </a:lnTo>
                    <a:lnTo>
                      <a:pt x="26" y="34"/>
                    </a:lnTo>
                    <a:lnTo>
                      <a:pt x="30" y="32"/>
                    </a:lnTo>
                    <a:lnTo>
                      <a:pt x="30" y="28"/>
                    </a:lnTo>
                    <a:lnTo>
                      <a:pt x="30" y="24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4" y="16"/>
                    </a:lnTo>
                    <a:lnTo>
                      <a:pt x="34" y="12"/>
                    </a:lnTo>
                    <a:lnTo>
                      <a:pt x="34" y="8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6" y="18"/>
                    </a:lnTo>
                    <a:lnTo>
                      <a:pt x="2" y="20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6" y="32"/>
                    </a:lnTo>
                    <a:lnTo>
                      <a:pt x="10" y="34"/>
                    </a:lnTo>
                    <a:lnTo>
                      <a:pt x="12" y="38"/>
                    </a:lnTo>
                    <a:lnTo>
                      <a:pt x="12" y="36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2" name="Freeform 39"/>
              <p:cNvSpPr>
                <a:spLocks/>
              </p:cNvSpPr>
              <p:nvPr/>
            </p:nvSpPr>
            <p:spPr bwMode="ltGray">
              <a:xfrm>
                <a:off x="5430" y="3690"/>
                <a:ext cx="45" cy="47"/>
              </a:xfrm>
              <a:custGeom>
                <a:avLst/>
                <a:gdLst>
                  <a:gd name="T0" fmla="*/ 6 w 45"/>
                  <a:gd name="T1" fmla="*/ 42 h 47"/>
                  <a:gd name="T2" fmla="*/ 12 w 45"/>
                  <a:gd name="T3" fmla="*/ 40 h 47"/>
                  <a:gd name="T4" fmla="*/ 16 w 45"/>
                  <a:gd name="T5" fmla="*/ 40 h 47"/>
                  <a:gd name="T6" fmla="*/ 20 w 45"/>
                  <a:gd name="T7" fmla="*/ 42 h 47"/>
                  <a:gd name="T8" fmla="*/ 24 w 45"/>
                  <a:gd name="T9" fmla="*/ 42 h 47"/>
                  <a:gd name="T10" fmla="*/ 28 w 45"/>
                  <a:gd name="T11" fmla="*/ 42 h 47"/>
                  <a:gd name="T12" fmla="*/ 32 w 45"/>
                  <a:gd name="T13" fmla="*/ 40 h 47"/>
                  <a:gd name="T14" fmla="*/ 34 w 45"/>
                  <a:gd name="T15" fmla="*/ 36 h 47"/>
                  <a:gd name="T16" fmla="*/ 38 w 45"/>
                  <a:gd name="T17" fmla="*/ 36 h 47"/>
                  <a:gd name="T18" fmla="*/ 42 w 45"/>
                  <a:gd name="T19" fmla="*/ 34 h 47"/>
                  <a:gd name="T20" fmla="*/ 44 w 45"/>
                  <a:gd name="T21" fmla="*/ 30 h 47"/>
                  <a:gd name="T22" fmla="*/ 44 w 45"/>
                  <a:gd name="T23" fmla="*/ 26 h 47"/>
                  <a:gd name="T24" fmla="*/ 44 w 45"/>
                  <a:gd name="T25" fmla="*/ 20 h 47"/>
                  <a:gd name="T26" fmla="*/ 44 w 45"/>
                  <a:gd name="T27" fmla="*/ 16 h 47"/>
                  <a:gd name="T28" fmla="*/ 44 w 45"/>
                  <a:gd name="T29" fmla="*/ 12 h 47"/>
                  <a:gd name="T30" fmla="*/ 44 w 45"/>
                  <a:gd name="T31" fmla="*/ 8 h 47"/>
                  <a:gd name="T32" fmla="*/ 42 w 45"/>
                  <a:gd name="T33" fmla="*/ 4 h 47"/>
                  <a:gd name="T34" fmla="*/ 38 w 45"/>
                  <a:gd name="T35" fmla="*/ 2 h 47"/>
                  <a:gd name="T36" fmla="*/ 34 w 45"/>
                  <a:gd name="T37" fmla="*/ 0 h 47"/>
                  <a:gd name="T38" fmla="*/ 30 w 45"/>
                  <a:gd name="T39" fmla="*/ 0 h 47"/>
                  <a:gd name="T40" fmla="*/ 26 w 45"/>
                  <a:gd name="T41" fmla="*/ 0 h 47"/>
                  <a:gd name="T42" fmla="*/ 22 w 45"/>
                  <a:gd name="T43" fmla="*/ 0 h 47"/>
                  <a:gd name="T44" fmla="*/ 20 w 45"/>
                  <a:gd name="T45" fmla="*/ 4 h 47"/>
                  <a:gd name="T46" fmla="*/ 20 w 45"/>
                  <a:gd name="T47" fmla="*/ 8 h 47"/>
                  <a:gd name="T48" fmla="*/ 16 w 45"/>
                  <a:gd name="T49" fmla="*/ 10 h 47"/>
                  <a:gd name="T50" fmla="*/ 12 w 45"/>
                  <a:gd name="T51" fmla="*/ 12 h 47"/>
                  <a:gd name="T52" fmla="*/ 12 w 45"/>
                  <a:gd name="T53" fmla="*/ 16 h 47"/>
                  <a:gd name="T54" fmla="*/ 8 w 45"/>
                  <a:gd name="T55" fmla="*/ 18 h 47"/>
                  <a:gd name="T56" fmla="*/ 4 w 45"/>
                  <a:gd name="T57" fmla="*/ 20 h 47"/>
                  <a:gd name="T58" fmla="*/ 0 w 45"/>
                  <a:gd name="T59" fmla="*/ 22 h 47"/>
                  <a:gd name="T60" fmla="*/ 0 w 45"/>
                  <a:gd name="T61" fmla="*/ 26 h 47"/>
                  <a:gd name="T62" fmla="*/ 0 w 45"/>
                  <a:gd name="T63" fmla="*/ 30 h 47"/>
                  <a:gd name="T64" fmla="*/ 0 w 45"/>
                  <a:gd name="T65" fmla="*/ 34 h 47"/>
                  <a:gd name="T66" fmla="*/ 2 w 45"/>
                  <a:gd name="T67" fmla="*/ 38 h 47"/>
                  <a:gd name="T68" fmla="*/ 2 w 45"/>
                  <a:gd name="T69" fmla="*/ 42 h 47"/>
                  <a:gd name="T70" fmla="*/ 2 w 45"/>
                  <a:gd name="T71" fmla="*/ 46 h 47"/>
                  <a:gd name="T72" fmla="*/ 6 w 45"/>
                  <a:gd name="T73" fmla="*/ 42 h 4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5" h="47">
                    <a:moveTo>
                      <a:pt x="6" y="42"/>
                    </a:moveTo>
                    <a:lnTo>
                      <a:pt x="12" y="40"/>
                    </a:lnTo>
                    <a:lnTo>
                      <a:pt x="16" y="40"/>
                    </a:lnTo>
                    <a:lnTo>
                      <a:pt x="20" y="42"/>
                    </a:lnTo>
                    <a:lnTo>
                      <a:pt x="24" y="42"/>
                    </a:lnTo>
                    <a:lnTo>
                      <a:pt x="28" y="42"/>
                    </a:lnTo>
                    <a:lnTo>
                      <a:pt x="32" y="40"/>
                    </a:lnTo>
                    <a:lnTo>
                      <a:pt x="34" y="36"/>
                    </a:lnTo>
                    <a:lnTo>
                      <a:pt x="38" y="36"/>
                    </a:lnTo>
                    <a:lnTo>
                      <a:pt x="42" y="34"/>
                    </a:lnTo>
                    <a:lnTo>
                      <a:pt x="44" y="30"/>
                    </a:lnTo>
                    <a:lnTo>
                      <a:pt x="44" y="26"/>
                    </a:lnTo>
                    <a:lnTo>
                      <a:pt x="44" y="20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4" y="8"/>
                    </a:lnTo>
                    <a:lnTo>
                      <a:pt x="42" y="4"/>
                    </a:lnTo>
                    <a:lnTo>
                      <a:pt x="38" y="2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16" y="10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6" y="4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3" name="Freeform 40"/>
              <p:cNvSpPr>
                <a:spLocks/>
              </p:cNvSpPr>
              <p:nvPr/>
            </p:nvSpPr>
            <p:spPr bwMode="ltGray">
              <a:xfrm>
                <a:off x="4914" y="3578"/>
                <a:ext cx="555" cy="735"/>
              </a:xfrm>
              <a:custGeom>
                <a:avLst/>
                <a:gdLst>
                  <a:gd name="T0" fmla="*/ 34 w 555"/>
                  <a:gd name="T1" fmla="*/ 514 h 735"/>
                  <a:gd name="T2" fmla="*/ 0 w 555"/>
                  <a:gd name="T3" fmla="*/ 554 h 735"/>
                  <a:gd name="T4" fmla="*/ 46 w 555"/>
                  <a:gd name="T5" fmla="*/ 548 h 735"/>
                  <a:gd name="T6" fmla="*/ 104 w 555"/>
                  <a:gd name="T7" fmla="*/ 520 h 735"/>
                  <a:gd name="T8" fmla="*/ 160 w 555"/>
                  <a:gd name="T9" fmla="*/ 530 h 735"/>
                  <a:gd name="T10" fmla="*/ 176 w 555"/>
                  <a:gd name="T11" fmla="*/ 566 h 735"/>
                  <a:gd name="T12" fmla="*/ 128 w 555"/>
                  <a:gd name="T13" fmla="*/ 584 h 735"/>
                  <a:gd name="T14" fmla="*/ 168 w 555"/>
                  <a:gd name="T15" fmla="*/ 604 h 735"/>
                  <a:gd name="T16" fmla="*/ 210 w 555"/>
                  <a:gd name="T17" fmla="*/ 568 h 735"/>
                  <a:gd name="T18" fmla="*/ 270 w 555"/>
                  <a:gd name="T19" fmla="*/ 572 h 735"/>
                  <a:gd name="T20" fmla="*/ 298 w 555"/>
                  <a:gd name="T21" fmla="*/ 616 h 735"/>
                  <a:gd name="T22" fmla="*/ 302 w 555"/>
                  <a:gd name="T23" fmla="*/ 664 h 735"/>
                  <a:gd name="T24" fmla="*/ 330 w 555"/>
                  <a:gd name="T25" fmla="*/ 624 h 735"/>
                  <a:gd name="T26" fmla="*/ 348 w 555"/>
                  <a:gd name="T27" fmla="*/ 572 h 735"/>
                  <a:gd name="T28" fmla="*/ 380 w 555"/>
                  <a:gd name="T29" fmla="*/ 590 h 735"/>
                  <a:gd name="T30" fmla="*/ 382 w 555"/>
                  <a:gd name="T31" fmla="*/ 636 h 735"/>
                  <a:gd name="T32" fmla="*/ 366 w 555"/>
                  <a:gd name="T33" fmla="*/ 692 h 735"/>
                  <a:gd name="T34" fmla="*/ 414 w 555"/>
                  <a:gd name="T35" fmla="*/ 730 h 735"/>
                  <a:gd name="T36" fmla="*/ 472 w 555"/>
                  <a:gd name="T37" fmla="*/ 716 h 735"/>
                  <a:gd name="T38" fmla="*/ 466 w 555"/>
                  <a:gd name="T39" fmla="*/ 654 h 735"/>
                  <a:gd name="T40" fmla="*/ 434 w 555"/>
                  <a:gd name="T41" fmla="*/ 620 h 735"/>
                  <a:gd name="T42" fmla="*/ 394 w 555"/>
                  <a:gd name="T43" fmla="*/ 586 h 735"/>
                  <a:gd name="T44" fmla="*/ 384 w 555"/>
                  <a:gd name="T45" fmla="*/ 574 h 735"/>
                  <a:gd name="T46" fmla="*/ 410 w 555"/>
                  <a:gd name="T47" fmla="*/ 524 h 735"/>
                  <a:gd name="T48" fmla="*/ 460 w 555"/>
                  <a:gd name="T49" fmla="*/ 466 h 735"/>
                  <a:gd name="T50" fmla="*/ 512 w 555"/>
                  <a:gd name="T51" fmla="*/ 480 h 735"/>
                  <a:gd name="T52" fmla="*/ 490 w 555"/>
                  <a:gd name="T53" fmla="*/ 424 h 735"/>
                  <a:gd name="T54" fmla="*/ 514 w 555"/>
                  <a:gd name="T55" fmla="*/ 398 h 735"/>
                  <a:gd name="T56" fmla="*/ 554 w 555"/>
                  <a:gd name="T57" fmla="*/ 382 h 735"/>
                  <a:gd name="T58" fmla="*/ 512 w 555"/>
                  <a:gd name="T59" fmla="*/ 368 h 735"/>
                  <a:gd name="T60" fmla="*/ 498 w 555"/>
                  <a:gd name="T61" fmla="*/ 306 h 735"/>
                  <a:gd name="T62" fmla="*/ 480 w 555"/>
                  <a:gd name="T63" fmla="*/ 246 h 735"/>
                  <a:gd name="T64" fmla="*/ 498 w 555"/>
                  <a:gd name="T65" fmla="*/ 192 h 735"/>
                  <a:gd name="T66" fmla="*/ 486 w 555"/>
                  <a:gd name="T67" fmla="*/ 164 h 735"/>
                  <a:gd name="T68" fmla="*/ 450 w 555"/>
                  <a:gd name="T69" fmla="*/ 196 h 735"/>
                  <a:gd name="T70" fmla="*/ 400 w 555"/>
                  <a:gd name="T71" fmla="*/ 158 h 735"/>
                  <a:gd name="T72" fmla="*/ 408 w 555"/>
                  <a:gd name="T73" fmla="*/ 104 h 735"/>
                  <a:gd name="T74" fmla="*/ 374 w 555"/>
                  <a:gd name="T75" fmla="*/ 82 h 735"/>
                  <a:gd name="T76" fmla="*/ 336 w 555"/>
                  <a:gd name="T77" fmla="*/ 120 h 735"/>
                  <a:gd name="T78" fmla="*/ 308 w 555"/>
                  <a:gd name="T79" fmla="*/ 54 h 735"/>
                  <a:gd name="T80" fmla="*/ 288 w 555"/>
                  <a:gd name="T81" fmla="*/ 88 h 735"/>
                  <a:gd name="T82" fmla="*/ 266 w 555"/>
                  <a:gd name="T83" fmla="*/ 136 h 735"/>
                  <a:gd name="T84" fmla="*/ 236 w 555"/>
                  <a:gd name="T85" fmla="*/ 100 h 735"/>
                  <a:gd name="T86" fmla="*/ 246 w 555"/>
                  <a:gd name="T87" fmla="*/ 54 h 735"/>
                  <a:gd name="T88" fmla="*/ 240 w 555"/>
                  <a:gd name="T89" fmla="*/ 0 h 735"/>
                  <a:gd name="T90" fmla="*/ 208 w 555"/>
                  <a:gd name="T91" fmla="*/ 30 h 735"/>
                  <a:gd name="T92" fmla="*/ 214 w 555"/>
                  <a:gd name="T93" fmla="*/ 92 h 735"/>
                  <a:gd name="T94" fmla="*/ 192 w 555"/>
                  <a:gd name="T95" fmla="*/ 148 h 735"/>
                  <a:gd name="T96" fmla="*/ 156 w 555"/>
                  <a:gd name="T97" fmla="*/ 112 h 735"/>
                  <a:gd name="T98" fmla="*/ 124 w 555"/>
                  <a:gd name="T99" fmla="*/ 92 h 735"/>
                  <a:gd name="T100" fmla="*/ 144 w 555"/>
                  <a:gd name="T101" fmla="*/ 148 h 735"/>
                  <a:gd name="T102" fmla="*/ 124 w 555"/>
                  <a:gd name="T103" fmla="*/ 200 h 735"/>
                  <a:gd name="T104" fmla="*/ 94 w 555"/>
                  <a:gd name="T105" fmla="*/ 182 h 735"/>
                  <a:gd name="T106" fmla="*/ 40 w 555"/>
                  <a:gd name="T107" fmla="*/ 162 h 735"/>
                  <a:gd name="T108" fmla="*/ 54 w 555"/>
                  <a:gd name="T109" fmla="*/ 222 h 735"/>
                  <a:gd name="T110" fmla="*/ 106 w 555"/>
                  <a:gd name="T111" fmla="*/ 260 h 735"/>
                  <a:gd name="T112" fmla="*/ 82 w 555"/>
                  <a:gd name="T113" fmla="*/ 326 h 735"/>
                  <a:gd name="T114" fmla="*/ 72 w 555"/>
                  <a:gd name="T115" fmla="*/ 390 h 735"/>
                  <a:gd name="T116" fmla="*/ 48 w 555"/>
                  <a:gd name="T117" fmla="*/ 440 h 735"/>
                  <a:gd name="T118" fmla="*/ 60 w 555"/>
                  <a:gd name="T119" fmla="*/ 468 h 73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55" h="735">
                    <a:moveTo>
                      <a:pt x="64" y="470"/>
                    </a:moveTo>
                    <a:lnTo>
                      <a:pt x="62" y="474"/>
                    </a:lnTo>
                    <a:lnTo>
                      <a:pt x="60" y="478"/>
                    </a:lnTo>
                    <a:lnTo>
                      <a:pt x="56" y="480"/>
                    </a:lnTo>
                    <a:lnTo>
                      <a:pt x="52" y="478"/>
                    </a:lnTo>
                    <a:lnTo>
                      <a:pt x="52" y="484"/>
                    </a:lnTo>
                    <a:lnTo>
                      <a:pt x="52" y="490"/>
                    </a:lnTo>
                    <a:lnTo>
                      <a:pt x="52" y="494"/>
                    </a:lnTo>
                    <a:lnTo>
                      <a:pt x="52" y="498"/>
                    </a:lnTo>
                    <a:lnTo>
                      <a:pt x="50" y="502"/>
                    </a:lnTo>
                    <a:lnTo>
                      <a:pt x="46" y="504"/>
                    </a:lnTo>
                    <a:lnTo>
                      <a:pt x="44" y="508"/>
                    </a:lnTo>
                    <a:lnTo>
                      <a:pt x="40" y="510"/>
                    </a:lnTo>
                    <a:lnTo>
                      <a:pt x="36" y="510"/>
                    </a:lnTo>
                    <a:lnTo>
                      <a:pt x="34" y="514"/>
                    </a:lnTo>
                    <a:lnTo>
                      <a:pt x="34" y="518"/>
                    </a:lnTo>
                    <a:lnTo>
                      <a:pt x="30" y="518"/>
                    </a:lnTo>
                    <a:lnTo>
                      <a:pt x="24" y="518"/>
                    </a:lnTo>
                    <a:lnTo>
                      <a:pt x="20" y="520"/>
                    </a:lnTo>
                    <a:lnTo>
                      <a:pt x="18" y="526"/>
                    </a:lnTo>
                    <a:lnTo>
                      <a:pt x="18" y="530"/>
                    </a:lnTo>
                    <a:lnTo>
                      <a:pt x="18" y="534"/>
                    </a:lnTo>
                    <a:lnTo>
                      <a:pt x="14" y="536"/>
                    </a:lnTo>
                    <a:lnTo>
                      <a:pt x="10" y="538"/>
                    </a:lnTo>
                    <a:lnTo>
                      <a:pt x="10" y="542"/>
                    </a:lnTo>
                    <a:lnTo>
                      <a:pt x="6" y="542"/>
                    </a:lnTo>
                    <a:lnTo>
                      <a:pt x="2" y="542"/>
                    </a:lnTo>
                    <a:lnTo>
                      <a:pt x="0" y="546"/>
                    </a:lnTo>
                    <a:lnTo>
                      <a:pt x="0" y="550"/>
                    </a:lnTo>
                    <a:lnTo>
                      <a:pt x="0" y="554"/>
                    </a:lnTo>
                    <a:lnTo>
                      <a:pt x="0" y="558"/>
                    </a:lnTo>
                    <a:lnTo>
                      <a:pt x="2" y="562"/>
                    </a:lnTo>
                    <a:lnTo>
                      <a:pt x="8" y="562"/>
                    </a:lnTo>
                    <a:lnTo>
                      <a:pt x="12" y="564"/>
                    </a:lnTo>
                    <a:lnTo>
                      <a:pt x="16" y="564"/>
                    </a:lnTo>
                    <a:lnTo>
                      <a:pt x="20" y="564"/>
                    </a:lnTo>
                    <a:lnTo>
                      <a:pt x="20" y="560"/>
                    </a:lnTo>
                    <a:lnTo>
                      <a:pt x="20" y="556"/>
                    </a:lnTo>
                    <a:lnTo>
                      <a:pt x="24" y="556"/>
                    </a:lnTo>
                    <a:lnTo>
                      <a:pt x="28" y="556"/>
                    </a:lnTo>
                    <a:lnTo>
                      <a:pt x="32" y="554"/>
                    </a:lnTo>
                    <a:lnTo>
                      <a:pt x="36" y="552"/>
                    </a:lnTo>
                    <a:lnTo>
                      <a:pt x="38" y="548"/>
                    </a:lnTo>
                    <a:lnTo>
                      <a:pt x="42" y="548"/>
                    </a:lnTo>
                    <a:lnTo>
                      <a:pt x="46" y="548"/>
                    </a:lnTo>
                    <a:lnTo>
                      <a:pt x="50" y="546"/>
                    </a:lnTo>
                    <a:lnTo>
                      <a:pt x="56" y="546"/>
                    </a:lnTo>
                    <a:lnTo>
                      <a:pt x="60" y="544"/>
                    </a:lnTo>
                    <a:lnTo>
                      <a:pt x="60" y="538"/>
                    </a:lnTo>
                    <a:lnTo>
                      <a:pt x="66" y="538"/>
                    </a:lnTo>
                    <a:lnTo>
                      <a:pt x="70" y="538"/>
                    </a:lnTo>
                    <a:lnTo>
                      <a:pt x="78" y="538"/>
                    </a:lnTo>
                    <a:lnTo>
                      <a:pt x="82" y="538"/>
                    </a:lnTo>
                    <a:lnTo>
                      <a:pt x="88" y="538"/>
                    </a:lnTo>
                    <a:lnTo>
                      <a:pt x="92" y="536"/>
                    </a:lnTo>
                    <a:lnTo>
                      <a:pt x="94" y="532"/>
                    </a:lnTo>
                    <a:lnTo>
                      <a:pt x="98" y="530"/>
                    </a:lnTo>
                    <a:lnTo>
                      <a:pt x="102" y="528"/>
                    </a:lnTo>
                    <a:lnTo>
                      <a:pt x="104" y="524"/>
                    </a:lnTo>
                    <a:lnTo>
                      <a:pt x="104" y="520"/>
                    </a:lnTo>
                    <a:lnTo>
                      <a:pt x="108" y="522"/>
                    </a:lnTo>
                    <a:lnTo>
                      <a:pt x="112" y="522"/>
                    </a:lnTo>
                    <a:lnTo>
                      <a:pt x="118" y="524"/>
                    </a:lnTo>
                    <a:lnTo>
                      <a:pt x="122" y="524"/>
                    </a:lnTo>
                    <a:lnTo>
                      <a:pt x="126" y="524"/>
                    </a:lnTo>
                    <a:lnTo>
                      <a:pt x="128" y="528"/>
                    </a:lnTo>
                    <a:lnTo>
                      <a:pt x="132" y="528"/>
                    </a:lnTo>
                    <a:lnTo>
                      <a:pt x="136" y="528"/>
                    </a:lnTo>
                    <a:lnTo>
                      <a:pt x="140" y="530"/>
                    </a:lnTo>
                    <a:lnTo>
                      <a:pt x="144" y="530"/>
                    </a:lnTo>
                    <a:lnTo>
                      <a:pt x="148" y="528"/>
                    </a:lnTo>
                    <a:lnTo>
                      <a:pt x="148" y="524"/>
                    </a:lnTo>
                    <a:lnTo>
                      <a:pt x="152" y="524"/>
                    </a:lnTo>
                    <a:lnTo>
                      <a:pt x="154" y="528"/>
                    </a:lnTo>
                    <a:lnTo>
                      <a:pt x="160" y="530"/>
                    </a:lnTo>
                    <a:lnTo>
                      <a:pt x="166" y="532"/>
                    </a:lnTo>
                    <a:lnTo>
                      <a:pt x="170" y="532"/>
                    </a:lnTo>
                    <a:lnTo>
                      <a:pt x="176" y="530"/>
                    </a:lnTo>
                    <a:lnTo>
                      <a:pt x="178" y="534"/>
                    </a:lnTo>
                    <a:lnTo>
                      <a:pt x="182" y="538"/>
                    </a:lnTo>
                    <a:lnTo>
                      <a:pt x="186" y="538"/>
                    </a:lnTo>
                    <a:lnTo>
                      <a:pt x="188" y="542"/>
                    </a:lnTo>
                    <a:lnTo>
                      <a:pt x="186" y="546"/>
                    </a:lnTo>
                    <a:lnTo>
                      <a:pt x="186" y="550"/>
                    </a:lnTo>
                    <a:lnTo>
                      <a:pt x="182" y="550"/>
                    </a:lnTo>
                    <a:lnTo>
                      <a:pt x="178" y="554"/>
                    </a:lnTo>
                    <a:lnTo>
                      <a:pt x="178" y="558"/>
                    </a:lnTo>
                    <a:lnTo>
                      <a:pt x="178" y="562"/>
                    </a:lnTo>
                    <a:lnTo>
                      <a:pt x="180" y="566"/>
                    </a:lnTo>
                    <a:lnTo>
                      <a:pt x="176" y="566"/>
                    </a:lnTo>
                    <a:lnTo>
                      <a:pt x="172" y="566"/>
                    </a:lnTo>
                    <a:lnTo>
                      <a:pt x="168" y="566"/>
                    </a:lnTo>
                    <a:lnTo>
                      <a:pt x="164" y="568"/>
                    </a:lnTo>
                    <a:lnTo>
                      <a:pt x="162" y="572"/>
                    </a:lnTo>
                    <a:lnTo>
                      <a:pt x="158" y="572"/>
                    </a:lnTo>
                    <a:lnTo>
                      <a:pt x="154" y="572"/>
                    </a:lnTo>
                    <a:lnTo>
                      <a:pt x="154" y="568"/>
                    </a:lnTo>
                    <a:lnTo>
                      <a:pt x="150" y="566"/>
                    </a:lnTo>
                    <a:lnTo>
                      <a:pt x="148" y="570"/>
                    </a:lnTo>
                    <a:lnTo>
                      <a:pt x="146" y="574"/>
                    </a:lnTo>
                    <a:lnTo>
                      <a:pt x="142" y="574"/>
                    </a:lnTo>
                    <a:lnTo>
                      <a:pt x="136" y="574"/>
                    </a:lnTo>
                    <a:lnTo>
                      <a:pt x="132" y="576"/>
                    </a:lnTo>
                    <a:lnTo>
                      <a:pt x="130" y="580"/>
                    </a:lnTo>
                    <a:lnTo>
                      <a:pt x="128" y="584"/>
                    </a:lnTo>
                    <a:lnTo>
                      <a:pt x="128" y="588"/>
                    </a:lnTo>
                    <a:lnTo>
                      <a:pt x="128" y="592"/>
                    </a:lnTo>
                    <a:lnTo>
                      <a:pt x="128" y="596"/>
                    </a:lnTo>
                    <a:lnTo>
                      <a:pt x="128" y="600"/>
                    </a:lnTo>
                    <a:lnTo>
                      <a:pt x="132" y="602"/>
                    </a:lnTo>
                    <a:lnTo>
                      <a:pt x="136" y="602"/>
                    </a:lnTo>
                    <a:lnTo>
                      <a:pt x="138" y="606"/>
                    </a:lnTo>
                    <a:lnTo>
                      <a:pt x="140" y="610"/>
                    </a:lnTo>
                    <a:lnTo>
                      <a:pt x="144" y="610"/>
                    </a:lnTo>
                    <a:lnTo>
                      <a:pt x="150" y="612"/>
                    </a:lnTo>
                    <a:lnTo>
                      <a:pt x="154" y="612"/>
                    </a:lnTo>
                    <a:lnTo>
                      <a:pt x="160" y="612"/>
                    </a:lnTo>
                    <a:lnTo>
                      <a:pt x="162" y="608"/>
                    </a:lnTo>
                    <a:lnTo>
                      <a:pt x="166" y="608"/>
                    </a:lnTo>
                    <a:lnTo>
                      <a:pt x="168" y="604"/>
                    </a:lnTo>
                    <a:lnTo>
                      <a:pt x="170" y="600"/>
                    </a:lnTo>
                    <a:lnTo>
                      <a:pt x="172" y="596"/>
                    </a:lnTo>
                    <a:lnTo>
                      <a:pt x="176" y="596"/>
                    </a:lnTo>
                    <a:lnTo>
                      <a:pt x="180" y="596"/>
                    </a:lnTo>
                    <a:lnTo>
                      <a:pt x="184" y="596"/>
                    </a:lnTo>
                    <a:lnTo>
                      <a:pt x="188" y="592"/>
                    </a:lnTo>
                    <a:lnTo>
                      <a:pt x="188" y="588"/>
                    </a:lnTo>
                    <a:lnTo>
                      <a:pt x="188" y="584"/>
                    </a:lnTo>
                    <a:lnTo>
                      <a:pt x="192" y="580"/>
                    </a:lnTo>
                    <a:lnTo>
                      <a:pt x="192" y="576"/>
                    </a:lnTo>
                    <a:lnTo>
                      <a:pt x="196" y="574"/>
                    </a:lnTo>
                    <a:lnTo>
                      <a:pt x="198" y="570"/>
                    </a:lnTo>
                    <a:lnTo>
                      <a:pt x="202" y="568"/>
                    </a:lnTo>
                    <a:lnTo>
                      <a:pt x="206" y="568"/>
                    </a:lnTo>
                    <a:lnTo>
                      <a:pt x="210" y="568"/>
                    </a:lnTo>
                    <a:lnTo>
                      <a:pt x="214" y="568"/>
                    </a:lnTo>
                    <a:lnTo>
                      <a:pt x="218" y="568"/>
                    </a:lnTo>
                    <a:lnTo>
                      <a:pt x="222" y="568"/>
                    </a:lnTo>
                    <a:lnTo>
                      <a:pt x="226" y="568"/>
                    </a:lnTo>
                    <a:lnTo>
                      <a:pt x="230" y="568"/>
                    </a:lnTo>
                    <a:lnTo>
                      <a:pt x="234" y="568"/>
                    </a:lnTo>
                    <a:lnTo>
                      <a:pt x="240" y="568"/>
                    </a:lnTo>
                    <a:lnTo>
                      <a:pt x="244" y="568"/>
                    </a:lnTo>
                    <a:lnTo>
                      <a:pt x="248" y="568"/>
                    </a:lnTo>
                    <a:lnTo>
                      <a:pt x="252" y="568"/>
                    </a:lnTo>
                    <a:lnTo>
                      <a:pt x="256" y="568"/>
                    </a:lnTo>
                    <a:lnTo>
                      <a:pt x="260" y="568"/>
                    </a:lnTo>
                    <a:lnTo>
                      <a:pt x="264" y="568"/>
                    </a:lnTo>
                    <a:lnTo>
                      <a:pt x="268" y="568"/>
                    </a:lnTo>
                    <a:lnTo>
                      <a:pt x="270" y="572"/>
                    </a:lnTo>
                    <a:lnTo>
                      <a:pt x="274" y="574"/>
                    </a:lnTo>
                    <a:lnTo>
                      <a:pt x="278" y="578"/>
                    </a:lnTo>
                    <a:lnTo>
                      <a:pt x="282" y="578"/>
                    </a:lnTo>
                    <a:lnTo>
                      <a:pt x="286" y="580"/>
                    </a:lnTo>
                    <a:lnTo>
                      <a:pt x="290" y="582"/>
                    </a:lnTo>
                    <a:lnTo>
                      <a:pt x="294" y="586"/>
                    </a:lnTo>
                    <a:lnTo>
                      <a:pt x="298" y="588"/>
                    </a:lnTo>
                    <a:lnTo>
                      <a:pt x="298" y="592"/>
                    </a:lnTo>
                    <a:lnTo>
                      <a:pt x="298" y="596"/>
                    </a:lnTo>
                    <a:lnTo>
                      <a:pt x="298" y="600"/>
                    </a:lnTo>
                    <a:lnTo>
                      <a:pt x="302" y="602"/>
                    </a:lnTo>
                    <a:lnTo>
                      <a:pt x="306" y="604"/>
                    </a:lnTo>
                    <a:lnTo>
                      <a:pt x="302" y="606"/>
                    </a:lnTo>
                    <a:lnTo>
                      <a:pt x="298" y="610"/>
                    </a:lnTo>
                    <a:lnTo>
                      <a:pt x="298" y="616"/>
                    </a:lnTo>
                    <a:lnTo>
                      <a:pt x="298" y="620"/>
                    </a:lnTo>
                    <a:lnTo>
                      <a:pt x="298" y="624"/>
                    </a:lnTo>
                    <a:lnTo>
                      <a:pt x="294" y="624"/>
                    </a:lnTo>
                    <a:lnTo>
                      <a:pt x="290" y="624"/>
                    </a:lnTo>
                    <a:lnTo>
                      <a:pt x="290" y="628"/>
                    </a:lnTo>
                    <a:lnTo>
                      <a:pt x="288" y="632"/>
                    </a:lnTo>
                    <a:lnTo>
                      <a:pt x="288" y="638"/>
                    </a:lnTo>
                    <a:lnTo>
                      <a:pt x="288" y="644"/>
                    </a:lnTo>
                    <a:lnTo>
                      <a:pt x="288" y="648"/>
                    </a:lnTo>
                    <a:lnTo>
                      <a:pt x="288" y="652"/>
                    </a:lnTo>
                    <a:lnTo>
                      <a:pt x="288" y="656"/>
                    </a:lnTo>
                    <a:lnTo>
                      <a:pt x="292" y="658"/>
                    </a:lnTo>
                    <a:lnTo>
                      <a:pt x="298" y="658"/>
                    </a:lnTo>
                    <a:lnTo>
                      <a:pt x="298" y="662"/>
                    </a:lnTo>
                    <a:lnTo>
                      <a:pt x="302" y="664"/>
                    </a:lnTo>
                    <a:lnTo>
                      <a:pt x="308" y="664"/>
                    </a:lnTo>
                    <a:lnTo>
                      <a:pt x="312" y="664"/>
                    </a:lnTo>
                    <a:lnTo>
                      <a:pt x="316" y="666"/>
                    </a:lnTo>
                    <a:lnTo>
                      <a:pt x="320" y="666"/>
                    </a:lnTo>
                    <a:lnTo>
                      <a:pt x="324" y="666"/>
                    </a:lnTo>
                    <a:lnTo>
                      <a:pt x="328" y="664"/>
                    </a:lnTo>
                    <a:lnTo>
                      <a:pt x="330" y="660"/>
                    </a:lnTo>
                    <a:lnTo>
                      <a:pt x="330" y="656"/>
                    </a:lnTo>
                    <a:lnTo>
                      <a:pt x="328" y="652"/>
                    </a:lnTo>
                    <a:lnTo>
                      <a:pt x="328" y="648"/>
                    </a:lnTo>
                    <a:lnTo>
                      <a:pt x="330" y="642"/>
                    </a:lnTo>
                    <a:lnTo>
                      <a:pt x="330" y="638"/>
                    </a:lnTo>
                    <a:lnTo>
                      <a:pt x="330" y="634"/>
                    </a:lnTo>
                    <a:lnTo>
                      <a:pt x="330" y="628"/>
                    </a:lnTo>
                    <a:lnTo>
                      <a:pt x="330" y="624"/>
                    </a:lnTo>
                    <a:lnTo>
                      <a:pt x="326" y="622"/>
                    </a:lnTo>
                    <a:lnTo>
                      <a:pt x="326" y="618"/>
                    </a:lnTo>
                    <a:lnTo>
                      <a:pt x="326" y="614"/>
                    </a:lnTo>
                    <a:lnTo>
                      <a:pt x="324" y="610"/>
                    </a:lnTo>
                    <a:lnTo>
                      <a:pt x="324" y="606"/>
                    </a:lnTo>
                    <a:lnTo>
                      <a:pt x="324" y="602"/>
                    </a:lnTo>
                    <a:lnTo>
                      <a:pt x="324" y="598"/>
                    </a:lnTo>
                    <a:lnTo>
                      <a:pt x="324" y="594"/>
                    </a:lnTo>
                    <a:lnTo>
                      <a:pt x="324" y="588"/>
                    </a:lnTo>
                    <a:lnTo>
                      <a:pt x="326" y="584"/>
                    </a:lnTo>
                    <a:lnTo>
                      <a:pt x="330" y="582"/>
                    </a:lnTo>
                    <a:lnTo>
                      <a:pt x="334" y="578"/>
                    </a:lnTo>
                    <a:lnTo>
                      <a:pt x="340" y="576"/>
                    </a:lnTo>
                    <a:lnTo>
                      <a:pt x="344" y="574"/>
                    </a:lnTo>
                    <a:lnTo>
                      <a:pt x="348" y="572"/>
                    </a:lnTo>
                    <a:lnTo>
                      <a:pt x="352" y="570"/>
                    </a:lnTo>
                    <a:lnTo>
                      <a:pt x="356" y="566"/>
                    </a:lnTo>
                    <a:lnTo>
                      <a:pt x="360" y="564"/>
                    </a:lnTo>
                    <a:lnTo>
                      <a:pt x="366" y="562"/>
                    </a:lnTo>
                    <a:lnTo>
                      <a:pt x="370" y="560"/>
                    </a:lnTo>
                    <a:lnTo>
                      <a:pt x="374" y="558"/>
                    </a:lnTo>
                    <a:lnTo>
                      <a:pt x="378" y="558"/>
                    </a:lnTo>
                    <a:lnTo>
                      <a:pt x="376" y="562"/>
                    </a:lnTo>
                    <a:lnTo>
                      <a:pt x="376" y="566"/>
                    </a:lnTo>
                    <a:lnTo>
                      <a:pt x="378" y="570"/>
                    </a:lnTo>
                    <a:lnTo>
                      <a:pt x="378" y="574"/>
                    </a:lnTo>
                    <a:lnTo>
                      <a:pt x="378" y="578"/>
                    </a:lnTo>
                    <a:lnTo>
                      <a:pt x="378" y="582"/>
                    </a:lnTo>
                    <a:lnTo>
                      <a:pt x="378" y="586"/>
                    </a:lnTo>
                    <a:lnTo>
                      <a:pt x="380" y="590"/>
                    </a:lnTo>
                    <a:lnTo>
                      <a:pt x="380" y="594"/>
                    </a:lnTo>
                    <a:lnTo>
                      <a:pt x="374" y="598"/>
                    </a:lnTo>
                    <a:lnTo>
                      <a:pt x="374" y="602"/>
                    </a:lnTo>
                    <a:lnTo>
                      <a:pt x="376" y="606"/>
                    </a:lnTo>
                    <a:lnTo>
                      <a:pt x="376" y="610"/>
                    </a:lnTo>
                    <a:lnTo>
                      <a:pt x="376" y="614"/>
                    </a:lnTo>
                    <a:lnTo>
                      <a:pt x="376" y="618"/>
                    </a:lnTo>
                    <a:lnTo>
                      <a:pt x="384" y="620"/>
                    </a:lnTo>
                    <a:lnTo>
                      <a:pt x="388" y="620"/>
                    </a:lnTo>
                    <a:lnTo>
                      <a:pt x="392" y="620"/>
                    </a:lnTo>
                    <a:lnTo>
                      <a:pt x="392" y="624"/>
                    </a:lnTo>
                    <a:lnTo>
                      <a:pt x="392" y="628"/>
                    </a:lnTo>
                    <a:lnTo>
                      <a:pt x="388" y="628"/>
                    </a:lnTo>
                    <a:lnTo>
                      <a:pt x="384" y="630"/>
                    </a:lnTo>
                    <a:lnTo>
                      <a:pt x="382" y="636"/>
                    </a:lnTo>
                    <a:lnTo>
                      <a:pt x="382" y="642"/>
                    </a:lnTo>
                    <a:lnTo>
                      <a:pt x="382" y="646"/>
                    </a:lnTo>
                    <a:lnTo>
                      <a:pt x="382" y="650"/>
                    </a:lnTo>
                    <a:lnTo>
                      <a:pt x="376" y="650"/>
                    </a:lnTo>
                    <a:lnTo>
                      <a:pt x="374" y="654"/>
                    </a:lnTo>
                    <a:lnTo>
                      <a:pt x="374" y="658"/>
                    </a:lnTo>
                    <a:lnTo>
                      <a:pt x="374" y="662"/>
                    </a:lnTo>
                    <a:lnTo>
                      <a:pt x="374" y="666"/>
                    </a:lnTo>
                    <a:lnTo>
                      <a:pt x="374" y="670"/>
                    </a:lnTo>
                    <a:lnTo>
                      <a:pt x="374" y="674"/>
                    </a:lnTo>
                    <a:lnTo>
                      <a:pt x="370" y="674"/>
                    </a:lnTo>
                    <a:lnTo>
                      <a:pt x="366" y="676"/>
                    </a:lnTo>
                    <a:lnTo>
                      <a:pt x="364" y="682"/>
                    </a:lnTo>
                    <a:lnTo>
                      <a:pt x="366" y="688"/>
                    </a:lnTo>
                    <a:lnTo>
                      <a:pt x="366" y="692"/>
                    </a:lnTo>
                    <a:lnTo>
                      <a:pt x="366" y="696"/>
                    </a:lnTo>
                    <a:lnTo>
                      <a:pt x="366" y="700"/>
                    </a:lnTo>
                    <a:lnTo>
                      <a:pt x="368" y="706"/>
                    </a:lnTo>
                    <a:lnTo>
                      <a:pt x="370" y="712"/>
                    </a:lnTo>
                    <a:lnTo>
                      <a:pt x="374" y="714"/>
                    </a:lnTo>
                    <a:lnTo>
                      <a:pt x="378" y="716"/>
                    </a:lnTo>
                    <a:lnTo>
                      <a:pt x="382" y="718"/>
                    </a:lnTo>
                    <a:lnTo>
                      <a:pt x="386" y="720"/>
                    </a:lnTo>
                    <a:lnTo>
                      <a:pt x="390" y="720"/>
                    </a:lnTo>
                    <a:lnTo>
                      <a:pt x="394" y="722"/>
                    </a:lnTo>
                    <a:lnTo>
                      <a:pt x="398" y="724"/>
                    </a:lnTo>
                    <a:lnTo>
                      <a:pt x="402" y="726"/>
                    </a:lnTo>
                    <a:lnTo>
                      <a:pt x="406" y="728"/>
                    </a:lnTo>
                    <a:lnTo>
                      <a:pt x="410" y="730"/>
                    </a:lnTo>
                    <a:lnTo>
                      <a:pt x="414" y="730"/>
                    </a:lnTo>
                    <a:lnTo>
                      <a:pt x="418" y="732"/>
                    </a:lnTo>
                    <a:lnTo>
                      <a:pt x="422" y="734"/>
                    </a:lnTo>
                    <a:lnTo>
                      <a:pt x="426" y="734"/>
                    </a:lnTo>
                    <a:lnTo>
                      <a:pt x="430" y="734"/>
                    </a:lnTo>
                    <a:lnTo>
                      <a:pt x="436" y="734"/>
                    </a:lnTo>
                    <a:lnTo>
                      <a:pt x="440" y="730"/>
                    </a:lnTo>
                    <a:lnTo>
                      <a:pt x="442" y="726"/>
                    </a:lnTo>
                    <a:lnTo>
                      <a:pt x="446" y="726"/>
                    </a:lnTo>
                    <a:lnTo>
                      <a:pt x="450" y="726"/>
                    </a:lnTo>
                    <a:lnTo>
                      <a:pt x="454" y="726"/>
                    </a:lnTo>
                    <a:lnTo>
                      <a:pt x="458" y="724"/>
                    </a:lnTo>
                    <a:lnTo>
                      <a:pt x="462" y="722"/>
                    </a:lnTo>
                    <a:lnTo>
                      <a:pt x="464" y="718"/>
                    </a:lnTo>
                    <a:lnTo>
                      <a:pt x="468" y="718"/>
                    </a:lnTo>
                    <a:lnTo>
                      <a:pt x="472" y="716"/>
                    </a:lnTo>
                    <a:lnTo>
                      <a:pt x="474" y="712"/>
                    </a:lnTo>
                    <a:lnTo>
                      <a:pt x="476" y="708"/>
                    </a:lnTo>
                    <a:lnTo>
                      <a:pt x="476" y="702"/>
                    </a:lnTo>
                    <a:lnTo>
                      <a:pt x="478" y="698"/>
                    </a:lnTo>
                    <a:lnTo>
                      <a:pt x="478" y="694"/>
                    </a:lnTo>
                    <a:lnTo>
                      <a:pt x="480" y="690"/>
                    </a:lnTo>
                    <a:lnTo>
                      <a:pt x="482" y="686"/>
                    </a:lnTo>
                    <a:lnTo>
                      <a:pt x="480" y="682"/>
                    </a:lnTo>
                    <a:lnTo>
                      <a:pt x="478" y="678"/>
                    </a:lnTo>
                    <a:lnTo>
                      <a:pt x="480" y="674"/>
                    </a:lnTo>
                    <a:lnTo>
                      <a:pt x="478" y="670"/>
                    </a:lnTo>
                    <a:lnTo>
                      <a:pt x="476" y="666"/>
                    </a:lnTo>
                    <a:lnTo>
                      <a:pt x="472" y="660"/>
                    </a:lnTo>
                    <a:lnTo>
                      <a:pt x="468" y="658"/>
                    </a:lnTo>
                    <a:lnTo>
                      <a:pt x="466" y="654"/>
                    </a:lnTo>
                    <a:lnTo>
                      <a:pt x="462" y="652"/>
                    </a:lnTo>
                    <a:lnTo>
                      <a:pt x="458" y="646"/>
                    </a:lnTo>
                    <a:lnTo>
                      <a:pt x="456" y="642"/>
                    </a:lnTo>
                    <a:lnTo>
                      <a:pt x="454" y="638"/>
                    </a:lnTo>
                    <a:lnTo>
                      <a:pt x="454" y="634"/>
                    </a:lnTo>
                    <a:lnTo>
                      <a:pt x="450" y="632"/>
                    </a:lnTo>
                    <a:lnTo>
                      <a:pt x="448" y="628"/>
                    </a:lnTo>
                    <a:lnTo>
                      <a:pt x="444" y="626"/>
                    </a:lnTo>
                    <a:lnTo>
                      <a:pt x="448" y="624"/>
                    </a:lnTo>
                    <a:lnTo>
                      <a:pt x="450" y="618"/>
                    </a:lnTo>
                    <a:lnTo>
                      <a:pt x="446" y="616"/>
                    </a:lnTo>
                    <a:lnTo>
                      <a:pt x="442" y="614"/>
                    </a:lnTo>
                    <a:lnTo>
                      <a:pt x="440" y="618"/>
                    </a:lnTo>
                    <a:lnTo>
                      <a:pt x="438" y="622"/>
                    </a:lnTo>
                    <a:lnTo>
                      <a:pt x="434" y="620"/>
                    </a:lnTo>
                    <a:lnTo>
                      <a:pt x="434" y="616"/>
                    </a:lnTo>
                    <a:lnTo>
                      <a:pt x="434" y="612"/>
                    </a:lnTo>
                    <a:lnTo>
                      <a:pt x="432" y="608"/>
                    </a:lnTo>
                    <a:lnTo>
                      <a:pt x="428" y="606"/>
                    </a:lnTo>
                    <a:lnTo>
                      <a:pt x="424" y="604"/>
                    </a:lnTo>
                    <a:lnTo>
                      <a:pt x="420" y="604"/>
                    </a:lnTo>
                    <a:lnTo>
                      <a:pt x="414" y="604"/>
                    </a:lnTo>
                    <a:lnTo>
                      <a:pt x="410" y="604"/>
                    </a:lnTo>
                    <a:lnTo>
                      <a:pt x="406" y="604"/>
                    </a:lnTo>
                    <a:lnTo>
                      <a:pt x="402" y="604"/>
                    </a:lnTo>
                    <a:lnTo>
                      <a:pt x="402" y="600"/>
                    </a:lnTo>
                    <a:lnTo>
                      <a:pt x="398" y="600"/>
                    </a:lnTo>
                    <a:lnTo>
                      <a:pt x="396" y="594"/>
                    </a:lnTo>
                    <a:lnTo>
                      <a:pt x="396" y="590"/>
                    </a:lnTo>
                    <a:lnTo>
                      <a:pt x="394" y="586"/>
                    </a:lnTo>
                    <a:lnTo>
                      <a:pt x="398" y="590"/>
                    </a:lnTo>
                    <a:lnTo>
                      <a:pt x="402" y="592"/>
                    </a:lnTo>
                    <a:lnTo>
                      <a:pt x="406" y="594"/>
                    </a:lnTo>
                    <a:lnTo>
                      <a:pt x="408" y="590"/>
                    </a:lnTo>
                    <a:lnTo>
                      <a:pt x="410" y="586"/>
                    </a:lnTo>
                    <a:lnTo>
                      <a:pt x="408" y="582"/>
                    </a:lnTo>
                    <a:lnTo>
                      <a:pt x="404" y="580"/>
                    </a:lnTo>
                    <a:lnTo>
                      <a:pt x="400" y="578"/>
                    </a:lnTo>
                    <a:lnTo>
                      <a:pt x="398" y="574"/>
                    </a:lnTo>
                    <a:lnTo>
                      <a:pt x="394" y="574"/>
                    </a:lnTo>
                    <a:lnTo>
                      <a:pt x="390" y="576"/>
                    </a:lnTo>
                    <a:lnTo>
                      <a:pt x="390" y="580"/>
                    </a:lnTo>
                    <a:lnTo>
                      <a:pt x="386" y="582"/>
                    </a:lnTo>
                    <a:lnTo>
                      <a:pt x="382" y="578"/>
                    </a:lnTo>
                    <a:lnTo>
                      <a:pt x="384" y="574"/>
                    </a:lnTo>
                    <a:lnTo>
                      <a:pt x="386" y="570"/>
                    </a:lnTo>
                    <a:lnTo>
                      <a:pt x="388" y="566"/>
                    </a:lnTo>
                    <a:lnTo>
                      <a:pt x="386" y="562"/>
                    </a:lnTo>
                    <a:lnTo>
                      <a:pt x="384" y="558"/>
                    </a:lnTo>
                    <a:lnTo>
                      <a:pt x="384" y="554"/>
                    </a:lnTo>
                    <a:lnTo>
                      <a:pt x="386" y="550"/>
                    </a:lnTo>
                    <a:lnTo>
                      <a:pt x="386" y="546"/>
                    </a:lnTo>
                    <a:lnTo>
                      <a:pt x="386" y="542"/>
                    </a:lnTo>
                    <a:lnTo>
                      <a:pt x="388" y="538"/>
                    </a:lnTo>
                    <a:lnTo>
                      <a:pt x="392" y="536"/>
                    </a:lnTo>
                    <a:lnTo>
                      <a:pt x="396" y="534"/>
                    </a:lnTo>
                    <a:lnTo>
                      <a:pt x="400" y="534"/>
                    </a:lnTo>
                    <a:lnTo>
                      <a:pt x="404" y="530"/>
                    </a:lnTo>
                    <a:lnTo>
                      <a:pt x="408" y="528"/>
                    </a:lnTo>
                    <a:lnTo>
                      <a:pt x="410" y="524"/>
                    </a:lnTo>
                    <a:lnTo>
                      <a:pt x="412" y="520"/>
                    </a:lnTo>
                    <a:lnTo>
                      <a:pt x="416" y="518"/>
                    </a:lnTo>
                    <a:lnTo>
                      <a:pt x="416" y="514"/>
                    </a:lnTo>
                    <a:lnTo>
                      <a:pt x="414" y="510"/>
                    </a:lnTo>
                    <a:lnTo>
                      <a:pt x="414" y="506"/>
                    </a:lnTo>
                    <a:lnTo>
                      <a:pt x="424" y="504"/>
                    </a:lnTo>
                    <a:lnTo>
                      <a:pt x="428" y="504"/>
                    </a:lnTo>
                    <a:lnTo>
                      <a:pt x="432" y="500"/>
                    </a:lnTo>
                    <a:lnTo>
                      <a:pt x="436" y="496"/>
                    </a:lnTo>
                    <a:lnTo>
                      <a:pt x="438" y="492"/>
                    </a:lnTo>
                    <a:lnTo>
                      <a:pt x="442" y="490"/>
                    </a:lnTo>
                    <a:lnTo>
                      <a:pt x="446" y="486"/>
                    </a:lnTo>
                    <a:lnTo>
                      <a:pt x="448" y="482"/>
                    </a:lnTo>
                    <a:lnTo>
                      <a:pt x="450" y="478"/>
                    </a:lnTo>
                    <a:lnTo>
                      <a:pt x="460" y="466"/>
                    </a:lnTo>
                    <a:lnTo>
                      <a:pt x="458" y="470"/>
                    </a:lnTo>
                    <a:lnTo>
                      <a:pt x="462" y="470"/>
                    </a:lnTo>
                    <a:lnTo>
                      <a:pt x="466" y="470"/>
                    </a:lnTo>
                    <a:lnTo>
                      <a:pt x="470" y="468"/>
                    </a:lnTo>
                    <a:lnTo>
                      <a:pt x="474" y="466"/>
                    </a:lnTo>
                    <a:lnTo>
                      <a:pt x="480" y="466"/>
                    </a:lnTo>
                    <a:lnTo>
                      <a:pt x="484" y="466"/>
                    </a:lnTo>
                    <a:lnTo>
                      <a:pt x="488" y="466"/>
                    </a:lnTo>
                    <a:lnTo>
                      <a:pt x="492" y="466"/>
                    </a:lnTo>
                    <a:lnTo>
                      <a:pt x="496" y="466"/>
                    </a:lnTo>
                    <a:lnTo>
                      <a:pt x="500" y="468"/>
                    </a:lnTo>
                    <a:lnTo>
                      <a:pt x="504" y="472"/>
                    </a:lnTo>
                    <a:lnTo>
                      <a:pt x="504" y="476"/>
                    </a:lnTo>
                    <a:lnTo>
                      <a:pt x="508" y="478"/>
                    </a:lnTo>
                    <a:lnTo>
                      <a:pt x="512" y="480"/>
                    </a:lnTo>
                    <a:lnTo>
                      <a:pt x="514" y="476"/>
                    </a:lnTo>
                    <a:lnTo>
                      <a:pt x="512" y="472"/>
                    </a:lnTo>
                    <a:lnTo>
                      <a:pt x="510" y="468"/>
                    </a:lnTo>
                    <a:lnTo>
                      <a:pt x="506" y="466"/>
                    </a:lnTo>
                    <a:lnTo>
                      <a:pt x="504" y="462"/>
                    </a:lnTo>
                    <a:lnTo>
                      <a:pt x="506" y="458"/>
                    </a:lnTo>
                    <a:lnTo>
                      <a:pt x="506" y="452"/>
                    </a:lnTo>
                    <a:lnTo>
                      <a:pt x="506" y="448"/>
                    </a:lnTo>
                    <a:lnTo>
                      <a:pt x="504" y="444"/>
                    </a:lnTo>
                    <a:lnTo>
                      <a:pt x="500" y="442"/>
                    </a:lnTo>
                    <a:lnTo>
                      <a:pt x="496" y="438"/>
                    </a:lnTo>
                    <a:lnTo>
                      <a:pt x="492" y="436"/>
                    </a:lnTo>
                    <a:lnTo>
                      <a:pt x="492" y="432"/>
                    </a:lnTo>
                    <a:lnTo>
                      <a:pt x="490" y="428"/>
                    </a:lnTo>
                    <a:lnTo>
                      <a:pt x="490" y="424"/>
                    </a:lnTo>
                    <a:lnTo>
                      <a:pt x="490" y="420"/>
                    </a:lnTo>
                    <a:lnTo>
                      <a:pt x="492" y="416"/>
                    </a:lnTo>
                    <a:lnTo>
                      <a:pt x="492" y="412"/>
                    </a:lnTo>
                    <a:lnTo>
                      <a:pt x="492" y="408"/>
                    </a:lnTo>
                    <a:lnTo>
                      <a:pt x="492" y="404"/>
                    </a:lnTo>
                    <a:lnTo>
                      <a:pt x="492" y="400"/>
                    </a:lnTo>
                    <a:lnTo>
                      <a:pt x="492" y="396"/>
                    </a:lnTo>
                    <a:lnTo>
                      <a:pt x="492" y="392"/>
                    </a:lnTo>
                    <a:lnTo>
                      <a:pt x="496" y="388"/>
                    </a:lnTo>
                    <a:lnTo>
                      <a:pt x="500" y="388"/>
                    </a:lnTo>
                    <a:lnTo>
                      <a:pt x="504" y="386"/>
                    </a:lnTo>
                    <a:lnTo>
                      <a:pt x="510" y="386"/>
                    </a:lnTo>
                    <a:lnTo>
                      <a:pt x="512" y="390"/>
                    </a:lnTo>
                    <a:lnTo>
                      <a:pt x="514" y="394"/>
                    </a:lnTo>
                    <a:lnTo>
                      <a:pt x="514" y="398"/>
                    </a:lnTo>
                    <a:lnTo>
                      <a:pt x="514" y="404"/>
                    </a:lnTo>
                    <a:lnTo>
                      <a:pt x="516" y="408"/>
                    </a:lnTo>
                    <a:lnTo>
                      <a:pt x="520" y="410"/>
                    </a:lnTo>
                    <a:lnTo>
                      <a:pt x="524" y="410"/>
                    </a:lnTo>
                    <a:lnTo>
                      <a:pt x="528" y="410"/>
                    </a:lnTo>
                    <a:lnTo>
                      <a:pt x="532" y="410"/>
                    </a:lnTo>
                    <a:lnTo>
                      <a:pt x="536" y="408"/>
                    </a:lnTo>
                    <a:lnTo>
                      <a:pt x="542" y="408"/>
                    </a:lnTo>
                    <a:lnTo>
                      <a:pt x="550" y="406"/>
                    </a:lnTo>
                    <a:lnTo>
                      <a:pt x="550" y="400"/>
                    </a:lnTo>
                    <a:lnTo>
                      <a:pt x="550" y="396"/>
                    </a:lnTo>
                    <a:lnTo>
                      <a:pt x="554" y="394"/>
                    </a:lnTo>
                    <a:lnTo>
                      <a:pt x="554" y="390"/>
                    </a:lnTo>
                    <a:lnTo>
                      <a:pt x="554" y="386"/>
                    </a:lnTo>
                    <a:lnTo>
                      <a:pt x="554" y="382"/>
                    </a:lnTo>
                    <a:lnTo>
                      <a:pt x="554" y="378"/>
                    </a:lnTo>
                    <a:lnTo>
                      <a:pt x="554" y="374"/>
                    </a:lnTo>
                    <a:lnTo>
                      <a:pt x="554" y="370"/>
                    </a:lnTo>
                    <a:lnTo>
                      <a:pt x="552" y="366"/>
                    </a:lnTo>
                    <a:lnTo>
                      <a:pt x="548" y="366"/>
                    </a:lnTo>
                    <a:lnTo>
                      <a:pt x="546" y="362"/>
                    </a:lnTo>
                    <a:lnTo>
                      <a:pt x="540" y="360"/>
                    </a:lnTo>
                    <a:lnTo>
                      <a:pt x="536" y="358"/>
                    </a:lnTo>
                    <a:lnTo>
                      <a:pt x="532" y="358"/>
                    </a:lnTo>
                    <a:lnTo>
                      <a:pt x="526" y="358"/>
                    </a:lnTo>
                    <a:lnTo>
                      <a:pt x="522" y="358"/>
                    </a:lnTo>
                    <a:lnTo>
                      <a:pt x="522" y="362"/>
                    </a:lnTo>
                    <a:lnTo>
                      <a:pt x="520" y="366"/>
                    </a:lnTo>
                    <a:lnTo>
                      <a:pt x="516" y="368"/>
                    </a:lnTo>
                    <a:lnTo>
                      <a:pt x="512" y="368"/>
                    </a:lnTo>
                    <a:lnTo>
                      <a:pt x="508" y="366"/>
                    </a:lnTo>
                    <a:lnTo>
                      <a:pt x="504" y="362"/>
                    </a:lnTo>
                    <a:lnTo>
                      <a:pt x="504" y="358"/>
                    </a:lnTo>
                    <a:lnTo>
                      <a:pt x="502" y="354"/>
                    </a:lnTo>
                    <a:lnTo>
                      <a:pt x="500" y="348"/>
                    </a:lnTo>
                    <a:lnTo>
                      <a:pt x="498" y="344"/>
                    </a:lnTo>
                    <a:lnTo>
                      <a:pt x="496" y="340"/>
                    </a:lnTo>
                    <a:lnTo>
                      <a:pt x="494" y="336"/>
                    </a:lnTo>
                    <a:lnTo>
                      <a:pt x="494" y="332"/>
                    </a:lnTo>
                    <a:lnTo>
                      <a:pt x="498" y="328"/>
                    </a:lnTo>
                    <a:lnTo>
                      <a:pt x="498" y="324"/>
                    </a:lnTo>
                    <a:lnTo>
                      <a:pt x="498" y="320"/>
                    </a:lnTo>
                    <a:lnTo>
                      <a:pt x="498" y="316"/>
                    </a:lnTo>
                    <a:lnTo>
                      <a:pt x="498" y="310"/>
                    </a:lnTo>
                    <a:lnTo>
                      <a:pt x="498" y="306"/>
                    </a:lnTo>
                    <a:lnTo>
                      <a:pt x="498" y="302"/>
                    </a:lnTo>
                    <a:lnTo>
                      <a:pt x="498" y="298"/>
                    </a:lnTo>
                    <a:lnTo>
                      <a:pt x="498" y="294"/>
                    </a:lnTo>
                    <a:lnTo>
                      <a:pt x="496" y="290"/>
                    </a:lnTo>
                    <a:lnTo>
                      <a:pt x="494" y="286"/>
                    </a:lnTo>
                    <a:lnTo>
                      <a:pt x="492" y="282"/>
                    </a:lnTo>
                    <a:lnTo>
                      <a:pt x="492" y="278"/>
                    </a:lnTo>
                    <a:lnTo>
                      <a:pt x="492" y="274"/>
                    </a:lnTo>
                    <a:lnTo>
                      <a:pt x="488" y="272"/>
                    </a:lnTo>
                    <a:lnTo>
                      <a:pt x="484" y="270"/>
                    </a:lnTo>
                    <a:lnTo>
                      <a:pt x="482" y="266"/>
                    </a:lnTo>
                    <a:lnTo>
                      <a:pt x="482" y="262"/>
                    </a:lnTo>
                    <a:lnTo>
                      <a:pt x="482" y="258"/>
                    </a:lnTo>
                    <a:lnTo>
                      <a:pt x="482" y="250"/>
                    </a:lnTo>
                    <a:lnTo>
                      <a:pt x="480" y="246"/>
                    </a:lnTo>
                    <a:lnTo>
                      <a:pt x="482" y="242"/>
                    </a:lnTo>
                    <a:lnTo>
                      <a:pt x="482" y="238"/>
                    </a:lnTo>
                    <a:lnTo>
                      <a:pt x="482" y="234"/>
                    </a:lnTo>
                    <a:lnTo>
                      <a:pt x="482" y="230"/>
                    </a:lnTo>
                    <a:lnTo>
                      <a:pt x="482" y="226"/>
                    </a:lnTo>
                    <a:lnTo>
                      <a:pt x="482" y="222"/>
                    </a:lnTo>
                    <a:lnTo>
                      <a:pt x="484" y="218"/>
                    </a:lnTo>
                    <a:lnTo>
                      <a:pt x="484" y="212"/>
                    </a:lnTo>
                    <a:lnTo>
                      <a:pt x="484" y="208"/>
                    </a:lnTo>
                    <a:lnTo>
                      <a:pt x="482" y="204"/>
                    </a:lnTo>
                    <a:lnTo>
                      <a:pt x="482" y="200"/>
                    </a:lnTo>
                    <a:lnTo>
                      <a:pt x="486" y="196"/>
                    </a:lnTo>
                    <a:lnTo>
                      <a:pt x="490" y="194"/>
                    </a:lnTo>
                    <a:lnTo>
                      <a:pt x="494" y="194"/>
                    </a:lnTo>
                    <a:lnTo>
                      <a:pt x="498" y="192"/>
                    </a:lnTo>
                    <a:lnTo>
                      <a:pt x="504" y="188"/>
                    </a:lnTo>
                    <a:lnTo>
                      <a:pt x="506" y="184"/>
                    </a:lnTo>
                    <a:lnTo>
                      <a:pt x="510" y="184"/>
                    </a:lnTo>
                    <a:lnTo>
                      <a:pt x="514" y="182"/>
                    </a:lnTo>
                    <a:lnTo>
                      <a:pt x="518" y="180"/>
                    </a:lnTo>
                    <a:lnTo>
                      <a:pt x="518" y="176"/>
                    </a:lnTo>
                    <a:lnTo>
                      <a:pt x="518" y="172"/>
                    </a:lnTo>
                    <a:lnTo>
                      <a:pt x="516" y="168"/>
                    </a:lnTo>
                    <a:lnTo>
                      <a:pt x="512" y="166"/>
                    </a:lnTo>
                    <a:lnTo>
                      <a:pt x="506" y="162"/>
                    </a:lnTo>
                    <a:lnTo>
                      <a:pt x="502" y="160"/>
                    </a:lnTo>
                    <a:lnTo>
                      <a:pt x="498" y="160"/>
                    </a:lnTo>
                    <a:lnTo>
                      <a:pt x="494" y="160"/>
                    </a:lnTo>
                    <a:lnTo>
                      <a:pt x="490" y="162"/>
                    </a:lnTo>
                    <a:lnTo>
                      <a:pt x="486" y="164"/>
                    </a:lnTo>
                    <a:lnTo>
                      <a:pt x="482" y="168"/>
                    </a:lnTo>
                    <a:lnTo>
                      <a:pt x="478" y="170"/>
                    </a:lnTo>
                    <a:lnTo>
                      <a:pt x="478" y="174"/>
                    </a:lnTo>
                    <a:lnTo>
                      <a:pt x="478" y="178"/>
                    </a:lnTo>
                    <a:lnTo>
                      <a:pt x="478" y="182"/>
                    </a:lnTo>
                    <a:lnTo>
                      <a:pt x="474" y="184"/>
                    </a:lnTo>
                    <a:lnTo>
                      <a:pt x="470" y="184"/>
                    </a:lnTo>
                    <a:lnTo>
                      <a:pt x="470" y="188"/>
                    </a:lnTo>
                    <a:lnTo>
                      <a:pt x="470" y="192"/>
                    </a:lnTo>
                    <a:lnTo>
                      <a:pt x="468" y="196"/>
                    </a:lnTo>
                    <a:lnTo>
                      <a:pt x="464" y="198"/>
                    </a:lnTo>
                    <a:lnTo>
                      <a:pt x="460" y="204"/>
                    </a:lnTo>
                    <a:lnTo>
                      <a:pt x="458" y="200"/>
                    </a:lnTo>
                    <a:lnTo>
                      <a:pt x="454" y="198"/>
                    </a:lnTo>
                    <a:lnTo>
                      <a:pt x="450" y="196"/>
                    </a:lnTo>
                    <a:lnTo>
                      <a:pt x="446" y="194"/>
                    </a:lnTo>
                    <a:lnTo>
                      <a:pt x="442" y="194"/>
                    </a:lnTo>
                    <a:lnTo>
                      <a:pt x="438" y="192"/>
                    </a:lnTo>
                    <a:lnTo>
                      <a:pt x="434" y="188"/>
                    </a:lnTo>
                    <a:lnTo>
                      <a:pt x="430" y="186"/>
                    </a:lnTo>
                    <a:lnTo>
                      <a:pt x="428" y="182"/>
                    </a:lnTo>
                    <a:lnTo>
                      <a:pt x="424" y="178"/>
                    </a:lnTo>
                    <a:lnTo>
                      <a:pt x="420" y="176"/>
                    </a:lnTo>
                    <a:lnTo>
                      <a:pt x="416" y="174"/>
                    </a:lnTo>
                    <a:lnTo>
                      <a:pt x="414" y="170"/>
                    </a:lnTo>
                    <a:lnTo>
                      <a:pt x="410" y="170"/>
                    </a:lnTo>
                    <a:lnTo>
                      <a:pt x="408" y="166"/>
                    </a:lnTo>
                    <a:lnTo>
                      <a:pt x="404" y="166"/>
                    </a:lnTo>
                    <a:lnTo>
                      <a:pt x="402" y="162"/>
                    </a:lnTo>
                    <a:lnTo>
                      <a:pt x="400" y="158"/>
                    </a:lnTo>
                    <a:lnTo>
                      <a:pt x="398" y="154"/>
                    </a:lnTo>
                    <a:lnTo>
                      <a:pt x="394" y="152"/>
                    </a:lnTo>
                    <a:lnTo>
                      <a:pt x="392" y="148"/>
                    </a:lnTo>
                    <a:lnTo>
                      <a:pt x="388" y="146"/>
                    </a:lnTo>
                    <a:lnTo>
                      <a:pt x="386" y="142"/>
                    </a:lnTo>
                    <a:lnTo>
                      <a:pt x="388" y="138"/>
                    </a:lnTo>
                    <a:lnTo>
                      <a:pt x="392" y="134"/>
                    </a:lnTo>
                    <a:lnTo>
                      <a:pt x="394" y="130"/>
                    </a:lnTo>
                    <a:lnTo>
                      <a:pt x="394" y="126"/>
                    </a:lnTo>
                    <a:lnTo>
                      <a:pt x="396" y="122"/>
                    </a:lnTo>
                    <a:lnTo>
                      <a:pt x="400" y="120"/>
                    </a:lnTo>
                    <a:lnTo>
                      <a:pt x="404" y="116"/>
                    </a:lnTo>
                    <a:lnTo>
                      <a:pt x="406" y="112"/>
                    </a:lnTo>
                    <a:lnTo>
                      <a:pt x="408" y="108"/>
                    </a:lnTo>
                    <a:lnTo>
                      <a:pt x="408" y="104"/>
                    </a:lnTo>
                    <a:lnTo>
                      <a:pt x="406" y="98"/>
                    </a:lnTo>
                    <a:lnTo>
                      <a:pt x="402" y="94"/>
                    </a:lnTo>
                    <a:lnTo>
                      <a:pt x="402" y="90"/>
                    </a:lnTo>
                    <a:lnTo>
                      <a:pt x="404" y="86"/>
                    </a:lnTo>
                    <a:lnTo>
                      <a:pt x="402" y="82"/>
                    </a:lnTo>
                    <a:lnTo>
                      <a:pt x="402" y="78"/>
                    </a:lnTo>
                    <a:lnTo>
                      <a:pt x="402" y="74"/>
                    </a:lnTo>
                    <a:lnTo>
                      <a:pt x="398" y="72"/>
                    </a:lnTo>
                    <a:lnTo>
                      <a:pt x="394" y="72"/>
                    </a:lnTo>
                    <a:lnTo>
                      <a:pt x="388" y="72"/>
                    </a:lnTo>
                    <a:lnTo>
                      <a:pt x="384" y="72"/>
                    </a:lnTo>
                    <a:lnTo>
                      <a:pt x="380" y="72"/>
                    </a:lnTo>
                    <a:lnTo>
                      <a:pt x="376" y="74"/>
                    </a:lnTo>
                    <a:lnTo>
                      <a:pt x="374" y="78"/>
                    </a:lnTo>
                    <a:lnTo>
                      <a:pt x="374" y="82"/>
                    </a:lnTo>
                    <a:lnTo>
                      <a:pt x="374" y="86"/>
                    </a:lnTo>
                    <a:lnTo>
                      <a:pt x="372" y="90"/>
                    </a:lnTo>
                    <a:lnTo>
                      <a:pt x="368" y="92"/>
                    </a:lnTo>
                    <a:lnTo>
                      <a:pt x="368" y="96"/>
                    </a:lnTo>
                    <a:lnTo>
                      <a:pt x="366" y="100"/>
                    </a:lnTo>
                    <a:lnTo>
                      <a:pt x="366" y="104"/>
                    </a:lnTo>
                    <a:lnTo>
                      <a:pt x="366" y="108"/>
                    </a:lnTo>
                    <a:lnTo>
                      <a:pt x="364" y="112"/>
                    </a:lnTo>
                    <a:lnTo>
                      <a:pt x="360" y="112"/>
                    </a:lnTo>
                    <a:lnTo>
                      <a:pt x="356" y="112"/>
                    </a:lnTo>
                    <a:lnTo>
                      <a:pt x="352" y="114"/>
                    </a:lnTo>
                    <a:lnTo>
                      <a:pt x="348" y="114"/>
                    </a:lnTo>
                    <a:lnTo>
                      <a:pt x="344" y="118"/>
                    </a:lnTo>
                    <a:lnTo>
                      <a:pt x="340" y="120"/>
                    </a:lnTo>
                    <a:lnTo>
                      <a:pt x="336" y="120"/>
                    </a:lnTo>
                    <a:lnTo>
                      <a:pt x="336" y="116"/>
                    </a:lnTo>
                    <a:lnTo>
                      <a:pt x="334" y="112"/>
                    </a:lnTo>
                    <a:lnTo>
                      <a:pt x="332" y="108"/>
                    </a:lnTo>
                    <a:lnTo>
                      <a:pt x="328" y="104"/>
                    </a:lnTo>
                    <a:lnTo>
                      <a:pt x="322" y="102"/>
                    </a:lnTo>
                    <a:lnTo>
                      <a:pt x="318" y="100"/>
                    </a:lnTo>
                    <a:lnTo>
                      <a:pt x="314" y="94"/>
                    </a:lnTo>
                    <a:lnTo>
                      <a:pt x="314" y="90"/>
                    </a:lnTo>
                    <a:lnTo>
                      <a:pt x="314" y="86"/>
                    </a:lnTo>
                    <a:lnTo>
                      <a:pt x="312" y="82"/>
                    </a:lnTo>
                    <a:lnTo>
                      <a:pt x="310" y="76"/>
                    </a:lnTo>
                    <a:lnTo>
                      <a:pt x="310" y="68"/>
                    </a:lnTo>
                    <a:lnTo>
                      <a:pt x="310" y="64"/>
                    </a:lnTo>
                    <a:lnTo>
                      <a:pt x="310" y="58"/>
                    </a:lnTo>
                    <a:lnTo>
                      <a:pt x="308" y="54"/>
                    </a:lnTo>
                    <a:lnTo>
                      <a:pt x="304" y="52"/>
                    </a:lnTo>
                    <a:lnTo>
                      <a:pt x="298" y="50"/>
                    </a:lnTo>
                    <a:lnTo>
                      <a:pt x="292" y="50"/>
                    </a:lnTo>
                    <a:lnTo>
                      <a:pt x="288" y="50"/>
                    </a:lnTo>
                    <a:lnTo>
                      <a:pt x="284" y="50"/>
                    </a:lnTo>
                    <a:lnTo>
                      <a:pt x="280" y="50"/>
                    </a:lnTo>
                    <a:lnTo>
                      <a:pt x="278" y="54"/>
                    </a:lnTo>
                    <a:lnTo>
                      <a:pt x="278" y="58"/>
                    </a:lnTo>
                    <a:lnTo>
                      <a:pt x="280" y="64"/>
                    </a:lnTo>
                    <a:lnTo>
                      <a:pt x="282" y="68"/>
                    </a:lnTo>
                    <a:lnTo>
                      <a:pt x="286" y="70"/>
                    </a:lnTo>
                    <a:lnTo>
                      <a:pt x="288" y="76"/>
                    </a:lnTo>
                    <a:lnTo>
                      <a:pt x="288" y="80"/>
                    </a:lnTo>
                    <a:lnTo>
                      <a:pt x="288" y="84"/>
                    </a:lnTo>
                    <a:lnTo>
                      <a:pt x="288" y="88"/>
                    </a:lnTo>
                    <a:lnTo>
                      <a:pt x="288" y="92"/>
                    </a:lnTo>
                    <a:lnTo>
                      <a:pt x="280" y="90"/>
                    </a:lnTo>
                    <a:lnTo>
                      <a:pt x="278" y="94"/>
                    </a:lnTo>
                    <a:lnTo>
                      <a:pt x="280" y="98"/>
                    </a:lnTo>
                    <a:lnTo>
                      <a:pt x="282" y="102"/>
                    </a:lnTo>
                    <a:lnTo>
                      <a:pt x="284" y="110"/>
                    </a:lnTo>
                    <a:lnTo>
                      <a:pt x="284" y="114"/>
                    </a:lnTo>
                    <a:lnTo>
                      <a:pt x="284" y="118"/>
                    </a:lnTo>
                    <a:lnTo>
                      <a:pt x="284" y="122"/>
                    </a:lnTo>
                    <a:lnTo>
                      <a:pt x="282" y="126"/>
                    </a:lnTo>
                    <a:lnTo>
                      <a:pt x="278" y="128"/>
                    </a:lnTo>
                    <a:lnTo>
                      <a:pt x="276" y="132"/>
                    </a:lnTo>
                    <a:lnTo>
                      <a:pt x="274" y="136"/>
                    </a:lnTo>
                    <a:lnTo>
                      <a:pt x="270" y="136"/>
                    </a:lnTo>
                    <a:lnTo>
                      <a:pt x="266" y="136"/>
                    </a:lnTo>
                    <a:lnTo>
                      <a:pt x="262" y="136"/>
                    </a:lnTo>
                    <a:lnTo>
                      <a:pt x="260" y="132"/>
                    </a:lnTo>
                    <a:lnTo>
                      <a:pt x="260" y="128"/>
                    </a:lnTo>
                    <a:lnTo>
                      <a:pt x="256" y="126"/>
                    </a:lnTo>
                    <a:lnTo>
                      <a:pt x="252" y="126"/>
                    </a:lnTo>
                    <a:lnTo>
                      <a:pt x="248" y="124"/>
                    </a:lnTo>
                    <a:lnTo>
                      <a:pt x="244" y="124"/>
                    </a:lnTo>
                    <a:lnTo>
                      <a:pt x="240" y="122"/>
                    </a:lnTo>
                    <a:lnTo>
                      <a:pt x="238" y="118"/>
                    </a:lnTo>
                    <a:lnTo>
                      <a:pt x="236" y="114"/>
                    </a:lnTo>
                    <a:lnTo>
                      <a:pt x="234" y="110"/>
                    </a:lnTo>
                    <a:lnTo>
                      <a:pt x="230" y="110"/>
                    </a:lnTo>
                    <a:lnTo>
                      <a:pt x="230" y="106"/>
                    </a:lnTo>
                    <a:lnTo>
                      <a:pt x="236" y="104"/>
                    </a:lnTo>
                    <a:lnTo>
                      <a:pt x="236" y="100"/>
                    </a:lnTo>
                    <a:lnTo>
                      <a:pt x="236" y="96"/>
                    </a:lnTo>
                    <a:lnTo>
                      <a:pt x="236" y="92"/>
                    </a:lnTo>
                    <a:lnTo>
                      <a:pt x="236" y="88"/>
                    </a:lnTo>
                    <a:lnTo>
                      <a:pt x="234" y="84"/>
                    </a:lnTo>
                    <a:lnTo>
                      <a:pt x="230" y="84"/>
                    </a:lnTo>
                    <a:lnTo>
                      <a:pt x="230" y="80"/>
                    </a:lnTo>
                    <a:lnTo>
                      <a:pt x="228" y="76"/>
                    </a:lnTo>
                    <a:lnTo>
                      <a:pt x="226" y="72"/>
                    </a:lnTo>
                    <a:lnTo>
                      <a:pt x="230" y="68"/>
                    </a:lnTo>
                    <a:lnTo>
                      <a:pt x="230" y="64"/>
                    </a:lnTo>
                    <a:lnTo>
                      <a:pt x="230" y="60"/>
                    </a:lnTo>
                    <a:lnTo>
                      <a:pt x="234" y="58"/>
                    </a:lnTo>
                    <a:lnTo>
                      <a:pt x="238" y="58"/>
                    </a:lnTo>
                    <a:lnTo>
                      <a:pt x="242" y="56"/>
                    </a:lnTo>
                    <a:lnTo>
                      <a:pt x="246" y="54"/>
                    </a:lnTo>
                    <a:lnTo>
                      <a:pt x="250" y="52"/>
                    </a:lnTo>
                    <a:lnTo>
                      <a:pt x="254" y="48"/>
                    </a:lnTo>
                    <a:lnTo>
                      <a:pt x="252" y="44"/>
                    </a:lnTo>
                    <a:lnTo>
                      <a:pt x="248" y="42"/>
                    </a:lnTo>
                    <a:lnTo>
                      <a:pt x="246" y="38"/>
                    </a:lnTo>
                    <a:lnTo>
                      <a:pt x="246" y="34"/>
                    </a:lnTo>
                    <a:lnTo>
                      <a:pt x="246" y="30"/>
                    </a:lnTo>
                    <a:lnTo>
                      <a:pt x="248" y="26"/>
                    </a:lnTo>
                    <a:lnTo>
                      <a:pt x="252" y="24"/>
                    </a:lnTo>
                    <a:lnTo>
                      <a:pt x="252" y="20"/>
                    </a:lnTo>
                    <a:lnTo>
                      <a:pt x="248" y="16"/>
                    </a:lnTo>
                    <a:lnTo>
                      <a:pt x="246" y="12"/>
                    </a:lnTo>
                    <a:lnTo>
                      <a:pt x="246" y="8"/>
                    </a:lnTo>
                    <a:lnTo>
                      <a:pt x="244" y="4"/>
                    </a:lnTo>
                    <a:lnTo>
                      <a:pt x="240" y="0"/>
                    </a:lnTo>
                    <a:lnTo>
                      <a:pt x="236" y="0"/>
                    </a:lnTo>
                    <a:lnTo>
                      <a:pt x="234" y="4"/>
                    </a:lnTo>
                    <a:lnTo>
                      <a:pt x="230" y="8"/>
                    </a:lnTo>
                    <a:lnTo>
                      <a:pt x="224" y="10"/>
                    </a:lnTo>
                    <a:lnTo>
                      <a:pt x="220" y="8"/>
                    </a:lnTo>
                    <a:lnTo>
                      <a:pt x="216" y="6"/>
                    </a:lnTo>
                    <a:lnTo>
                      <a:pt x="212" y="6"/>
                    </a:lnTo>
                    <a:lnTo>
                      <a:pt x="206" y="4"/>
                    </a:lnTo>
                    <a:lnTo>
                      <a:pt x="202" y="6"/>
                    </a:lnTo>
                    <a:lnTo>
                      <a:pt x="202" y="10"/>
                    </a:lnTo>
                    <a:lnTo>
                      <a:pt x="200" y="14"/>
                    </a:lnTo>
                    <a:lnTo>
                      <a:pt x="202" y="18"/>
                    </a:lnTo>
                    <a:lnTo>
                      <a:pt x="206" y="20"/>
                    </a:lnTo>
                    <a:lnTo>
                      <a:pt x="208" y="26"/>
                    </a:lnTo>
                    <a:lnTo>
                      <a:pt x="208" y="30"/>
                    </a:lnTo>
                    <a:lnTo>
                      <a:pt x="208" y="34"/>
                    </a:lnTo>
                    <a:lnTo>
                      <a:pt x="206" y="38"/>
                    </a:lnTo>
                    <a:lnTo>
                      <a:pt x="202" y="40"/>
                    </a:lnTo>
                    <a:lnTo>
                      <a:pt x="200" y="44"/>
                    </a:lnTo>
                    <a:lnTo>
                      <a:pt x="200" y="48"/>
                    </a:lnTo>
                    <a:lnTo>
                      <a:pt x="202" y="52"/>
                    </a:lnTo>
                    <a:lnTo>
                      <a:pt x="204" y="56"/>
                    </a:lnTo>
                    <a:lnTo>
                      <a:pt x="208" y="60"/>
                    </a:lnTo>
                    <a:lnTo>
                      <a:pt x="208" y="68"/>
                    </a:lnTo>
                    <a:lnTo>
                      <a:pt x="208" y="72"/>
                    </a:lnTo>
                    <a:lnTo>
                      <a:pt x="208" y="76"/>
                    </a:lnTo>
                    <a:lnTo>
                      <a:pt x="208" y="82"/>
                    </a:lnTo>
                    <a:lnTo>
                      <a:pt x="208" y="86"/>
                    </a:lnTo>
                    <a:lnTo>
                      <a:pt x="212" y="88"/>
                    </a:lnTo>
                    <a:lnTo>
                      <a:pt x="214" y="92"/>
                    </a:lnTo>
                    <a:lnTo>
                      <a:pt x="216" y="96"/>
                    </a:lnTo>
                    <a:lnTo>
                      <a:pt x="216" y="100"/>
                    </a:lnTo>
                    <a:lnTo>
                      <a:pt x="216" y="104"/>
                    </a:lnTo>
                    <a:lnTo>
                      <a:pt x="214" y="108"/>
                    </a:lnTo>
                    <a:lnTo>
                      <a:pt x="210" y="114"/>
                    </a:lnTo>
                    <a:lnTo>
                      <a:pt x="208" y="118"/>
                    </a:lnTo>
                    <a:lnTo>
                      <a:pt x="208" y="122"/>
                    </a:lnTo>
                    <a:lnTo>
                      <a:pt x="206" y="126"/>
                    </a:lnTo>
                    <a:lnTo>
                      <a:pt x="202" y="128"/>
                    </a:lnTo>
                    <a:lnTo>
                      <a:pt x="202" y="132"/>
                    </a:lnTo>
                    <a:lnTo>
                      <a:pt x="202" y="138"/>
                    </a:lnTo>
                    <a:lnTo>
                      <a:pt x="202" y="142"/>
                    </a:lnTo>
                    <a:lnTo>
                      <a:pt x="200" y="146"/>
                    </a:lnTo>
                    <a:lnTo>
                      <a:pt x="196" y="148"/>
                    </a:lnTo>
                    <a:lnTo>
                      <a:pt x="192" y="148"/>
                    </a:lnTo>
                    <a:lnTo>
                      <a:pt x="188" y="148"/>
                    </a:lnTo>
                    <a:lnTo>
                      <a:pt x="184" y="148"/>
                    </a:lnTo>
                    <a:lnTo>
                      <a:pt x="180" y="146"/>
                    </a:lnTo>
                    <a:lnTo>
                      <a:pt x="176" y="146"/>
                    </a:lnTo>
                    <a:lnTo>
                      <a:pt x="172" y="144"/>
                    </a:lnTo>
                    <a:lnTo>
                      <a:pt x="168" y="142"/>
                    </a:lnTo>
                    <a:lnTo>
                      <a:pt x="166" y="138"/>
                    </a:lnTo>
                    <a:lnTo>
                      <a:pt x="162" y="134"/>
                    </a:lnTo>
                    <a:lnTo>
                      <a:pt x="158" y="132"/>
                    </a:lnTo>
                    <a:lnTo>
                      <a:pt x="154" y="128"/>
                    </a:lnTo>
                    <a:lnTo>
                      <a:pt x="152" y="124"/>
                    </a:lnTo>
                    <a:lnTo>
                      <a:pt x="148" y="122"/>
                    </a:lnTo>
                    <a:lnTo>
                      <a:pt x="150" y="118"/>
                    </a:lnTo>
                    <a:lnTo>
                      <a:pt x="154" y="118"/>
                    </a:lnTo>
                    <a:lnTo>
                      <a:pt x="156" y="112"/>
                    </a:lnTo>
                    <a:lnTo>
                      <a:pt x="158" y="108"/>
                    </a:lnTo>
                    <a:lnTo>
                      <a:pt x="160" y="104"/>
                    </a:lnTo>
                    <a:lnTo>
                      <a:pt x="160" y="100"/>
                    </a:lnTo>
                    <a:lnTo>
                      <a:pt x="158" y="96"/>
                    </a:lnTo>
                    <a:lnTo>
                      <a:pt x="154" y="90"/>
                    </a:lnTo>
                    <a:lnTo>
                      <a:pt x="154" y="86"/>
                    </a:lnTo>
                    <a:lnTo>
                      <a:pt x="150" y="82"/>
                    </a:lnTo>
                    <a:lnTo>
                      <a:pt x="146" y="82"/>
                    </a:lnTo>
                    <a:lnTo>
                      <a:pt x="142" y="80"/>
                    </a:lnTo>
                    <a:lnTo>
                      <a:pt x="138" y="80"/>
                    </a:lnTo>
                    <a:lnTo>
                      <a:pt x="134" y="80"/>
                    </a:lnTo>
                    <a:lnTo>
                      <a:pt x="130" y="80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4" y="92"/>
                    </a:lnTo>
                    <a:lnTo>
                      <a:pt x="122" y="98"/>
                    </a:lnTo>
                    <a:lnTo>
                      <a:pt x="120" y="102"/>
                    </a:lnTo>
                    <a:lnTo>
                      <a:pt x="122" y="106"/>
                    </a:lnTo>
                    <a:lnTo>
                      <a:pt x="124" y="110"/>
                    </a:lnTo>
                    <a:lnTo>
                      <a:pt x="128" y="110"/>
                    </a:lnTo>
                    <a:lnTo>
                      <a:pt x="132" y="112"/>
                    </a:lnTo>
                    <a:lnTo>
                      <a:pt x="136" y="116"/>
                    </a:lnTo>
                    <a:lnTo>
                      <a:pt x="138" y="120"/>
                    </a:lnTo>
                    <a:lnTo>
                      <a:pt x="138" y="124"/>
                    </a:lnTo>
                    <a:lnTo>
                      <a:pt x="138" y="128"/>
                    </a:lnTo>
                    <a:lnTo>
                      <a:pt x="136" y="132"/>
                    </a:lnTo>
                    <a:lnTo>
                      <a:pt x="136" y="136"/>
                    </a:lnTo>
                    <a:lnTo>
                      <a:pt x="136" y="140"/>
                    </a:lnTo>
                    <a:lnTo>
                      <a:pt x="140" y="144"/>
                    </a:lnTo>
                    <a:lnTo>
                      <a:pt x="144" y="148"/>
                    </a:lnTo>
                    <a:lnTo>
                      <a:pt x="148" y="152"/>
                    </a:lnTo>
                    <a:lnTo>
                      <a:pt x="148" y="156"/>
                    </a:lnTo>
                    <a:lnTo>
                      <a:pt x="142" y="160"/>
                    </a:lnTo>
                    <a:lnTo>
                      <a:pt x="142" y="164"/>
                    </a:lnTo>
                    <a:lnTo>
                      <a:pt x="142" y="168"/>
                    </a:lnTo>
                    <a:lnTo>
                      <a:pt x="144" y="172"/>
                    </a:lnTo>
                    <a:lnTo>
                      <a:pt x="144" y="176"/>
                    </a:lnTo>
                    <a:lnTo>
                      <a:pt x="140" y="178"/>
                    </a:lnTo>
                    <a:lnTo>
                      <a:pt x="136" y="180"/>
                    </a:lnTo>
                    <a:lnTo>
                      <a:pt x="132" y="182"/>
                    </a:lnTo>
                    <a:lnTo>
                      <a:pt x="130" y="186"/>
                    </a:lnTo>
                    <a:lnTo>
                      <a:pt x="130" y="190"/>
                    </a:lnTo>
                    <a:lnTo>
                      <a:pt x="130" y="194"/>
                    </a:lnTo>
                    <a:lnTo>
                      <a:pt x="128" y="198"/>
                    </a:lnTo>
                    <a:lnTo>
                      <a:pt x="124" y="200"/>
                    </a:lnTo>
                    <a:lnTo>
                      <a:pt x="124" y="204"/>
                    </a:lnTo>
                    <a:lnTo>
                      <a:pt x="122" y="210"/>
                    </a:lnTo>
                    <a:lnTo>
                      <a:pt x="122" y="214"/>
                    </a:lnTo>
                    <a:lnTo>
                      <a:pt x="114" y="214"/>
                    </a:lnTo>
                    <a:lnTo>
                      <a:pt x="110" y="214"/>
                    </a:lnTo>
                    <a:lnTo>
                      <a:pt x="106" y="214"/>
                    </a:lnTo>
                    <a:lnTo>
                      <a:pt x="102" y="214"/>
                    </a:lnTo>
                    <a:lnTo>
                      <a:pt x="100" y="210"/>
                    </a:lnTo>
                    <a:lnTo>
                      <a:pt x="96" y="206"/>
                    </a:lnTo>
                    <a:lnTo>
                      <a:pt x="92" y="202"/>
                    </a:lnTo>
                    <a:lnTo>
                      <a:pt x="92" y="198"/>
                    </a:lnTo>
                    <a:lnTo>
                      <a:pt x="94" y="194"/>
                    </a:lnTo>
                    <a:lnTo>
                      <a:pt x="94" y="190"/>
                    </a:lnTo>
                    <a:lnTo>
                      <a:pt x="94" y="186"/>
                    </a:lnTo>
                    <a:lnTo>
                      <a:pt x="94" y="182"/>
                    </a:lnTo>
                    <a:lnTo>
                      <a:pt x="92" y="178"/>
                    </a:lnTo>
                    <a:lnTo>
                      <a:pt x="88" y="172"/>
                    </a:lnTo>
                    <a:lnTo>
                      <a:pt x="86" y="168"/>
                    </a:lnTo>
                    <a:lnTo>
                      <a:pt x="80" y="164"/>
                    </a:lnTo>
                    <a:lnTo>
                      <a:pt x="78" y="160"/>
                    </a:lnTo>
                    <a:lnTo>
                      <a:pt x="70" y="152"/>
                    </a:lnTo>
                    <a:lnTo>
                      <a:pt x="66" y="150"/>
                    </a:lnTo>
                    <a:lnTo>
                      <a:pt x="62" y="148"/>
                    </a:lnTo>
                    <a:lnTo>
                      <a:pt x="58" y="148"/>
                    </a:lnTo>
                    <a:lnTo>
                      <a:pt x="54" y="148"/>
                    </a:lnTo>
                    <a:lnTo>
                      <a:pt x="50" y="150"/>
                    </a:lnTo>
                    <a:lnTo>
                      <a:pt x="46" y="152"/>
                    </a:lnTo>
                    <a:lnTo>
                      <a:pt x="42" y="152"/>
                    </a:lnTo>
                    <a:lnTo>
                      <a:pt x="40" y="158"/>
                    </a:lnTo>
                    <a:lnTo>
                      <a:pt x="40" y="162"/>
                    </a:lnTo>
                    <a:lnTo>
                      <a:pt x="38" y="166"/>
                    </a:lnTo>
                    <a:lnTo>
                      <a:pt x="38" y="170"/>
                    </a:lnTo>
                    <a:lnTo>
                      <a:pt x="38" y="174"/>
                    </a:lnTo>
                    <a:lnTo>
                      <a:pt x="38" y="178"/>
                    </a:lnTo>
                    <a:lnTo>
                      <a:pt x="38" y="182"/>
                    </a:lnTo>
                    <a:lnTo>
                      <a:pt x="40" y="186"/>
                    </a:lnTo>
                    <a:lnTo>
                      <a:pt x="40" y="190"/>
                    </a:lnTo>
                    <a:lnTo>
                      <a:pt x="40" y="194"/>
                    </a:lnTo>
                    <a:lnTo>
                      <a:pt x="40" y="202"/>
                    </a:lnTo>
                    <a:lnTo>
                      <a:pt x="40" y="206"/>
                    </a:lnTo>
                    <a:lnTo>
                      <a:pt x="40" y="210"/>
                    </a:lnTo>
                    <a:lnTo>
                      <a:pt x="40" y="214"/>
                    </a:lnTo>
                    <a:lnTo>
                      <a:pt x="44" y="216"/>
                    </a:lnTo>
                    <a:lnTo>
                      <a:pt x="48" y="218"/>
                    </a:lnTo>
                    <a:lnTo>
                      <a:pt x="54" y="222"/>
                    </a:lnTo>
                    <a:lnTo>
                      <a:pt x="58" y="222"/>
                    </a:lnTo>
                    <a:lnTo>
                      <a:pt x="62" y="224"/>
                    </a:lnTo>
                    <a:lnTo>
                      <a:pt x="66" y="226"/>
                    </a:lnTo>
                    <a:lnTo>
                      <a:pt x="70" y="226"/>
                    </a:lnTo>
                    <a:lnTo>
                      <a:pt x="74" y="226"/>
                    </a:lnTo>
                    <a:lnTo>
                      <a:pt x="80" y="228"/>
                    </a:lnTo>
                    <a:lnTo>
                      <a:pt x="84" y="230"/>
                    </a:lnTo>
                    <a:lnTo>
                      <a:pt x="90" y="232"/>
                    </a:lnTo>
                    <a:lnTo>
                      <a:pt x="94" y="238"/>
                    </a:lnTo>
                    <a:lnTo>
                      <a:pt x="96" y="242"/>
                    </a:lnTo>
                    <a:lnTo>
                      <a:pt x="96" y="246"/>
                    </a:lnTo>
                    <a:lnTo>
                      <a:pt x="98" y="250"/>
                    </a:lnTo>
                    <a:lnTo>
                      <a:pt x="100" y="254"/>
                    </a:lnTo>
                    <a:lnTo>
                      <a:pt x="102" y="258"/>
                    </a:lnTo>
                    <a:lnTo>
                      <a:pt x="106" y="260"/>
                    </a:lnTo>
                    <a:lnTo>
                      <a:pt x="106" y="264"/>
                    </a:lnTo>
                    <a:lnTo>
                      <a:pt x="106" y="268"/>
                    </a:lnTo>
                    <a:lnTo>
                      <a:pt x="106" y="272"/>
                    </a:lnTo>
                    <a:lnTo>
                      <a:pt x="106" y="276"/>
                    </a:lnTo>
                    <a:lnTo>
                      <a:pt x="104" y="280"/>
                    </a:lnTo>
                    <a:lnTo>
                      <a:pt x="100" y="284"/>
                    </a:lnTo>
                    <a:lnTo>
                      <a:pt x="100" y="290"/>
                    </a:lnTo>
                    <a:lnTo>
                      <a:pt x="98" y="294"/>
                    </a:lnTo>
                    <a:lnTo>
                      <a:pt x="98" y="298"/>
                    </a:lnTo>
                    <a:lnTo>
                      <a:pt x="96" y="302"/>
                    </a:lnTo>
                    <a:lnTo>
                      <a:pt x="92" y="304"/>
                    </a:lnTo>
                    <a:lnTo>
                      <a:pt x="84" y="312"/>
                    </a:lnTo>
                    <a:lnTo>
                      <a:pt x="82" y="316"/>
                    </a:lnTo>
                    <a:lnTo>
                      <a:pt x="82" y="322"/>
                    </a:lnTo>
                    <a:lnTo>
                      <a:pt x="82" y="326"/>
                    </a:lnTo>
                    <a:lnTo>
                      <a:pt x="80" y="330"/>
                    </a:lnTo>
                    <a:lnTo>
                      <a:pt x="78" y="334"/>
                    </a:lnTo>
                    <a:lnTo>
                      <a:pt x="78" y="338"/>
                    </a:lnTo>
                    <a:lnTo>
                      <a:pt x="82" y="342"/>
                    </a:lnTo>
                    <a:lnTo>
                      <a:pt x="82" y="346"/>
                    </a:lnTo>
                    <a:lnTo>
                      <a:pt x="80" y="350"/>
                    </a:lnTo>
                    <a:lnTo>
                      <a:pt x="76" y="354"/>
                    </a:lnTo>
                    <a:lnTo>
                      <a:pt x="74" y="358"/>
                    </a:lnTo>
                    <a:lnTo>
                      <a:pt x="74" y="362"/>
                    </a:lnTo>
                    <a:lnTo>
                      <a:pt x="74" y="366"/>
                    </a:lnTo>
                    <a:lnTo>
                      <a:pt x="74" y="370"/>
                    </a:lnTo>
                    <a:lnTo>
                      <a:pt x="72" y="374"/>
                    </a:lnTo>
                    <a:lnTo>
                      <a:pt x="72" y="378"/>
                    </a:lnTo>
                    <a:lnTo>
                      <a:pt x="72" y="384"/>
                    </a:lnTo>
                    <a:lnTo>
                      <a:pt x="72" y="390"/>
                    </a:lnTo>
                    <a:lnTo>
                      <a:pt x="72" y="394"/>
                    </a:lnTo>
                    <a:lnTo>
                      <a:pt x="76" y="396"/>
                    </a:lnTo>
                    <a:lnTo>
                      <a:pt x="80" y="398"/>
                    </a:lnTo>
                    <a:lnTo>
                      <a:pt x="80" y="402"/>
                    </a:lnTo>
                    <a:lnTo>
                      <a:pt x="78" y="406"/>
                    </a:lnTo>
                    <a:lnTo>
                      <a:pt x="78" y="410"/>
                    </a:lnTo>
                    <a:lnTo>
                      <a:pt x="70" y="410"/>
                    </a:lnTo>
                    <a:lnTo>
                      <a:pt x="66" y="412"/>
                    </a:lnTo>
                    <a:lnTo>
                      <a:pt x="62" y="418"/>
                    </a:lnTo>
                    <a:lnTo>
                      <a:pt x="60" y="422"/>
                    </a:lnTo>
                    <a:lnTo>
                      <a:pt x="58" y="426"/>
                    </a:lnTo>
                    <a:lnTo>
                      <a:pt x="54" y="430"/>
                    </a:lnTo>
                    <a:lnTo>
                      <a:pt x="50" y="432"/>
                    </a:lnTo>
                    <a:lnTo>
                      <a:pt x="48" y="436"/>
                    </a:lnTo>
                    <a:lnTo>
                      <a:pt x="48" y="440"/>
                    </a:lnTo>
                    <a:lnTo>
                      <a:pt x="50" y="444"/>
                    </a:lnTo>
                    <a:lnTo>
                      <a:pt x="50" y="448"/>
                    </a:lnTo>
                    <a:lnTo>
                      <a:pt x="50" y="452"/>
                    </a:lnTo>
                    <a:lnTo>
                      <a:pt x="52" y="456"/>
                    </a:lnTo>
                    <a:lnTo>
                      <a:pt x="56" y="458"/>
                    </a:lnTo>
                    <a:lnTo>
                      <a:pt x="60" y="458"/>
                    </a:lnTo>
                    <a:lnTo>
                      <a:pt x="68" y="460"/>
                    </a:lnTo>
                    <a:lnTo>
                      <a:pt x="72" y="456"/>
                    </a:lnTo>
                    <a:lnTo>
                      <a:pt x="74" y="464"/>
                    </a:lnTo>
                    <a:lnTo>
                      <a:pt x="74" y="468"/>
                    </a:lnTo>
                    <a:lnTo>
                      <a:pt x="74" y="472"/>
                    </a:lnTo>
                    <a:lnTo>
                      <a:pt x="70" y="472"/>
                    </a:lnTo>
                    <a:lnTo>
                      <a:pt x="68" y="468"/>
                    </a:lnTo>
                    <a:lnTo>
                      <a:pt x="64" y="468"/>
                    </a:lnTo>
                    <a:lnTo>
                      <a:pt x="60" y="468"/>
                    </a:lnTo>
                    <a:lnTo>
                      <a:pt x="58" y="472"/>
                    </a:lnTo>
                    <a:lnTo>
                      <a:pt x="56" y="476"/>
                    </a:lnTo>
                    <a:lnTo>
                      <a:pt x="56" y="480"/>
                    </a:lnTo>
                    <a:lnTo>
                      <a:pt x="52" y="48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4" name="Freeform 41"/>
              <p:cNvSpPr>
                <a:spLocks/>
              </p:cNvSpPr>
              <p:nvPr/>
            </p:nvSpPr>
            <p:spPr bwMode="ltGray">
              <a:xfrm>
                <a:off x="4890" y="3982"/>
                <a:ext cx="69" cy="79"/>
              </a:xfrm>
              <a:custGeom>
                <a:avLst/>
                <a:gdLst>
                  <a:gd name="T0" fmla="*/ 32 w 69"/>
                  <a:gd name="T1" fmla="*/ 74 h 79"/>
                  <a:gd name="T2" fmla="*/ 34 w 69"/>
                  <a:gd name="T3" fmla="*/ 70 h 79"/>
                  <a:gd name="T4" fmla="*/ 36 w 69"/>
                  <a:gd name="T5" fmla="*/ 66 h 79"/>
                  <a:gd name="T6" fmla="*/ 40 w 69"/>
                  <a:gd name="T7" fmla="*/ 66 h 79"/>
                  <a:gd name="T8" fmla="*/ 44 w 69"/>
                  <a:gd name="T9" fmla="*/ 64 h 79"/>
                  <a:gd name="T10" fmla="*/ 44 w 69"/>
                  <a:gd name="T11" fmla="*/ 60 h 79"/>
                  <a:gd name="T12" fmla="*/ 48 w 69"/>
                  <a:gd name="T13" fmla="*/ 60 h 79"/>
                  <a:gd name="T14" fmla="*/ 52 w 69"/>
                  <a:gd name="T15" fmla="*/ 58 h 79"/>
                  <a:gd name="T16" fmla="*/ 52 w 69"/>
                  <a:gd name="T17" fmla="*/ 54 h 79"/>
                  <a:gd name="T18" fmla="*/ 56 w 69"/>
                  <a:gd name="T19" fmla="*/ 52 h 79"/>
                  <a:gd name="T20" fmla="*/ 58 w 69"/>
                  <a:gd name="T21" fmla="*/ 48 h 79"/>
                  <a:gd name="T22" fmla="*/ 60 w 69"/>
                  <a:gd name="T23" fmla="*/ 44 h 79"/>
                  <a:gd name="T24" fmla="*/ 60 w 69"/>
                  <a:gd name="T25" fmla="*/ 40 h 79"/>
                  <a:gd name="T26" fmla="*/ 60 w 69"/>
                  <a:gd name="T27" fmla="*/ 36 h 79"/>
                  <a:gd name="T28" fmla="*/ 64 w 69"/>
                  <a:gd name="T29" fmla="*/ 36 h 79"/>
                  <a:gd name="T30" fmla="*/ 68 w 69"/>
                  <a:gd name="T31" fmla="*/ 34 h 79"/>
                  <a:gd name="T32" fmla="*/ 68 w 69"/>
                  <a:gd name="T33" fmla="*/ 30 h 79"/>
                  <a:gd name="T34" fmla="*/ 64 w 69"/>
                  <a:gd name="T35" fmla="*/ 28 h 79"/>
                  <a:gd name="T36" fmla="*/ 62 w 69"/>
                  <a:gd name="T37" fmla="*/ 24 h 79"/>
                  <a:gd name="T38" fmla="*/ 60 w 69"/>
                  <a:gd name="T39" fmla="*/ 20 h 79"/>
                  <a:gd name="T40" fmla="*/ 58 w 69"/>
                  <a:gd name="T41" fmla="*/ 16 h 79"/>
                  <a:gd name="T42" fmla="*/ 58 w 69"/>
                  <a:gd name="T43" fmla="*/ 12 h 79"/>
                  <a:gd name="T44" fmla="*/ 56 w 69"/>
                  <a:gd name="T45" fmla="*/ 8 h 79"/>
                  <a:gd name="T46" fmla="*/ 52 w 69"/>
                  <a:gd name="T47" fmla="*/ 6 h 79"/>
                  <a:gd name="T48" fmla="*/ 50 w 69"/>
                  <a:gd name="T49" fmla="*/ 2 h 79"/>
                  <a:gd name="T50" fmla="*/ 46 w 69"/>
                  <a:gd name="T51" fmla="*/ 0 h 79"/>
                  <a:gd name="T52" fmla="*/ 42 w 69"/>
                  <a:gd name="T53" fmla="*/ 0 h 79"/>
                  <a:gd name="T54" fmla="*/ 36 w 69"/>
                  <a:gd name="T55" fmla="*/ 0 h 79"/>
                  <a:gd name="T56" fmla="*/ 32 w 69"/>
                  <a:gd name="T57" fmla="*/ 0 h 79"/>
                  <a:gd name="T58" fmla="*/ 28 w 69"/>
                  <a:gd name="T59" fmla="*/ 0 h 79"/>
                  <a:gd name="T60" fmla="*/ 24 w 69"/>
                  <a:gd name="T61" fmla="*/ 0 h 79"/>
                  <a:gd name="T62" fmla="*/ 20 w 69"/>
                  <a:gd name="T63" fmla="*/ 0 h 79"/>
                  <a:gd name="T64" fmla="*/ 18 w 69"/>
                  <a:gd name="T65" fmla="*/ 4 h 79"/>
                  <a:gd name="T66" fmla="*/ 16 w 69"/>
                  <a:gd name="T67" fmla="*/ 8 h 79"/>
                  <a:gd name="T68" fmla="*/ 14 w 69"/>
                  <a:gd name="T69" fmla="*/ 12 h 79"/>
                  <a:gd name="T70" fmla="*/ 10 w 69"/>
                  <a:gd name="T71" fmla="*/ 12 h 79"/>
                  <a:gd name="T72" fmla="*/ 10 w 69"/>
                  <a:gd name="T73" fmla="*/ 16 h 79"/>
                  <a:gd name="T74" fmla="*/ 10 w 69"/>
                  <a:gd name="T75" fmla="*/ 20 h 79"/>
                  <a:gd name="T76" fmla="*/ 8 w 69"/>
                  <a:gd name="T77" fmla="*/ 26 h 79"/>
                  <a:gd name="T78" fmla="*/ 4 w 69"/>
                  <a:gd name="T79" fmla="*/ 26 h 79"/>
                  <a:gd name="T80" fmla="*/ 0 w 69"/>
                  <a:gd name="T81" fmla="*/ 30 h 79"/>
                  <a:gd name="T82" fmla="*/ 2 w 69"/>
                  <a:gd name="T83" fmla="*/ 36 h 79"/>
                  <a:gd name="T84" fmla="*/ 2 w 69"/>
                  <a:gd name="T85" fmla="*/ 40 h 79"/>
                  <a:gd name="T86" fmla="*/ 4 w 69"/>
                  <a:gd name="T87" fmla="*/ 44 h 79"/>
                  <a:gd name="T88" fmla="*/ 8 w 69"/>
                  <a:gd name="T89" fmla="*/ 46 h 79"/>
                  <a:gd name="T90" fmla="*/ 12 w 69"/>
                  <a:gd name="T91" fmla="*/ 46 h 79"/>
                  <a:gd name="T92" fmla="*/ 12 w 69"/>
                  <a:gd name="T93" fmla="*/ 50 h 79"/>
                  <a:gd name="T94" fmla="*/ 12 w 69"/>
                  <a:gd name="T95" fmla="*/ 54 h 79"/>
                  <a:gd name="T96" fmla="*/ 12 w 69"/>
                  <a:gd name="T97" fmla="*/ 58 h 79"/>
                  <a:gd name="T98" fmla="*/ 16 w 69"/>
                  <a:gd name="T99" fmla="*/ 60 h 79"/>
                  <a:gd name="T100" fmla="*/ 16 w 69"/>
                  <a:gd name="T101" fmla="*/ 64 h 79"/>
                  <a:gd name="T102" fmla="*/ 16 w 69"/>
                  <a:gd name="T103" fmla="*/ 68 h 79"/>
                  <a:gd name="T104" fmla="*/ 20 w 69"/>
                  <a:gd name="T105" fmla="*/ 70 h 79"/>
                  <a:gd name="T106" fmla="*/ 24 w 69"/>
                  <a:gd name="T107" fmla="*/ 72 h 79"/>
                  <a:gd name="T108" fmla="*/ 28 w 69"/>
                  <a:gd name="T109" fmla="*/ 76 h 79"/>
                  <a:gd name="T110" fmla="*/ 32 w 69"/>
                  <a:gd name="T111" fmla="*/ 78 h 79"/>
                  <a:gd name="T112" fmla="*/ 36 w 69"/>
                  <a:gd name="T113" fmla="*/ 78 h 79"/>
                  <a:gd name="T114" fmla="*/ 38 w 69"/>
                  <a:gd name="T115" fmla="*/ 74 h 79"/>
                  <a:gd name="T116" fmla="*/ 40 w 69"/>
                  <a:gd name="T117" fmla="*/ 70 h 79"/>
                  <a:gd name="T118" fmla="*/ 42 w 69"/>
                  <a:gd name="T119" fmla="*/ 66 h 79"/>
                  <a:gd name="T120" fmla="*/ 46 w 69"/>
                  <a:gd name="T121" fmla="*/ 66 h 79"/>
                  <a:gd name="T122" fmla="*/ 48 w 69"/>
                  <a:gd name="T123" fmla="*/ 62 h 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9" h="79">
                    <a:moveTo>
                      <a:pt x="32" y="74"/>
                    </a:moveTo>
                    <a:lnTo>
                      <a:pt x="34" y="70"/>
                    </a:lnTo>
                    <a:lnTo>
                      <a:pt x="36" y="66"/>
                    </a:lnTo>
                    <a:lnTo>
                      <a:pt x="40" y="66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8" y="60"/>
                    </a:lnTo>
                    <a:lnTo>
                      <a:pt x="52" y="58"/>
                    </a:lnTo>
                    <a:lnTo>
                      <a:pt x="52" y="54"/>
                    </a:lnTo>
                    <a:lnTo>
                      <a:pt x="56" y="52"/>
                    </a:lnTo>
                    <a:lnTo>
                      <a:pt x="58" y="48"/>
                    </a:lnTo>
                    <a:lnTo>
                      <a:pt x="60" y="44"/>
                    </a:lnTo>
                    <a:lnTo>
                      <a:pt x="60" y="40"/>
                    </a:lnTo>
                    <a:lnTo>
                      <a:pt x="60" y="36"/>
                    </a:lnTo>
                    <a:lnTo>
                      <a:pt x="64" y="36"/>
                    </a:lnTo>
                    <a:lnTo>
                      <a:pt x="68" y="34"/>
                    </a:lnTo>
                    <a:lnTo>
                      <a:pt x="68" y="30"/>
                    </a:lnTo>
                    <a:lnTo>
                      <a:pt x="64" y="28"/>
                    </a:lnTo>
                    <a:lnTo>
                      <a:pt x="62" y="24"/>
                    </a:lnTo>
                    <a:lnTo>
                      <a:pt x="60" y="20"/>
                    </a:lnTo>
                    <a:lnTo>
                      <a:pt x="58" y="16"/>
                    </a:lnTo>
                    <a:lnTo>
                      <a:pt x="58" y="12"/>
                    </a:lnTo>
                    <a:lnTo>
                      <a:pt x="56" y="8"/>
                    </a:lnTo>
                    <a:lnTo>
                      <a:pt x="52" y="6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4"/>
                    </a:lnTo>
                    <a:lnTo>
                      <a:pt x="16" y="8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0" y="16"/>
                    </a:lnTo>
                    <a:lnTo>
                      <a:pt x="10" y="20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6"/>
                    </a:lnTo>
                    <a:lnTo>
                      <a:pt x="12" y="46"/>
                    </a:lnTo>
                    <a:lnTo>
                      <a:pt x="12" y="50"/>
                    </a:lnTo>
                    <a:lnTo>
                      <a:pt x="12" y="54"/>
                    </a:lnTo>
                    <a:lnTo>
                      <a:pt x="12" y="58"/>
                    </a:lnTo>
                    <a:lnTo>
                      <a:pt x="16" y="60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0" y="70"/>
                    </a:lnTo>
                    <a:lnTo>
                      <a:pt x="24" y="72"/>
                    </a:lnTo>
                    <a:lnTo>
                      <a:pt x="28" y="76"/>
                    </a:lnTo>
                    <a:lnTo>
                      <a:pt x="32" y="78"/>
                    </a:lnTo>
                    <a:lnTo>
                      <a:pt x="36" y="78"/>
                    </a:lnTo>
                    <a:lnTo>
                      <a:pt x="38" y="74"/>
                    </a:lnTo>
                    <a:lnTo>
                      <a:pt x="40" y="70"/>
                    </a:lnTo>
                    <a:lnTo>
                      <a:pt x="42" y="66"/>
                    </a:lnTo>
                    <a:lnTo>
                      <a:pt x="46" y="66"/>
                    </a:lnTo>
                    <a:lnTo>
                      <a:pt x="48" y="6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5" name="Freeform 42"/>
              <p:cNvSpPr>
                <a:spLocks/>
              </p:cNvSpPr>
              <p:nvPr/>
            </p:nvSpPr>
            <p:spPr bwMode="ltGray">
              <a:xfrm>
                <a:off x="4842" y="3950"/>
                <a:ext cx="39" cy="45"/>
              </a:xfrm>
              <a:custGeom>
                <a:avLst/>
                <a:gdLst>
                  <a:gd name="T0" fmla="*/ 18 w 39"/>
                  <a:gd name="T1" fmla="*/ 44 h 45"/>
                  <a:gd name="T2" fmla="*/ 18 w 39"/>
                  <a:gd name="T3" fmla="*/ 40 h 45"/>
                  <a:gd name="T4" fmla="*/ 20 w 39"/>
                  <a:gd name="T5" fmla="*/ 36 h 45"/>
                  <a:gd name="T6" fmla="*/ 24 w 39"/>
                  <a:gd name="T7" fmla="*/ 36 h 45"/>
                  <a:gd name="T8" fmla="*/ 26 w 39"/>
                  <a:gd name="T9" fmla="*/ 32 h 45"/>
                  <a:gd name="T10" fmla="*/ 30 w 39"/>
                  <a:gd name="T11" fmla="*/ 30 h 45"/>
                  <a:gd name="T12" fmla="*/ 34 w 39"/>
                  <a:gd name="T13" fmla="*/ 28 h 45"/>
                  <a:gd name="T14" fmla="*/ 38 w 39"/>
                  <a:gd name="T15" fmla="*/ 24 h 45"/>
                  <a:gd name="T16" fmla="*/ 38 w 39"/>
                  <a:gd name="T17" fmla="*/ 20 h 45"/>
                  <a:gd name="T18" fmla="*/ 38 w 39"/>
                  <a:gd name="T19" fmla="*/ 16 h 45"/>
                  <a:gd name="T20" fmla="*/ 36 w 39"/>
                  <a:gd name="T21" fmla="*/ 12 h 45"/>
                  <a:gd name="T22" fmla="*/ 34 w 39"/>
                  <a:gd name="T23" fmla="*/ 8 h 45"/>
                  <a:gd name="T24" fmla="*/ 30 w 39"/>
                  <a:gd name="T25" fmla="*/ 6 h 45"/>
                  <a:gd name="T26" fmla="*/ 26 w 39"/>
                  <a:gd name="T27" fmla="*/ 4 h 45"/>
                  <a:gd name="T28" fmla="*/ 24 w 39"/>
                  <a:gd name="T29" fmla="*/ 0 h 45"/>
                  <a:gd name="T30" fmla="*/ 20 w 39"/>
                  <a:gd name="T31" fmla="*/ 0 h 45"/>
                  <a:gd name="T32" fmla="*/ 16 w 39"/>
                  <a:gd name="T33" fmla="*/ 0 h 45"/>
                  <a:gd name="T34" fmla="*/ 12 w 39"/>
                  <a:gd name="T35" fmla="*/ 0 h 45"/>
                  <a:gd name="T36" fmla="*/ 8 w 39"/>
                  <a:gd name="T37" fmla="*/ 0 h 45"/>
                  <a:gd name="T38" fmla="*/ 4 w 39"/>
                  <a:gd name="T39" fmla="*/ 0 h 45"/>
                  <a:gd name="T40" fmla="*/ 4 w 39"/>
                  <a:gd name="T41" fmla="*/ 4 h 45"/>
                  <a:gd name="T42" fmla="*/ 2 w 39"/>
                  <a:gd name="T43" fmla="*/ 8 h 45"/>
                  <a:gd name="T44" fmla="*/ 2 w 39"/>
                  <a:gd name="T45" fmla="*/ 12 h 45"/>
                  <a:gd name="T46" fmla="*/ 2 w 39"/>
                  <a:gd name="T47" fmla="*/ 18 h 45"/>
                  <a:gd name="T48" fmla="*/ 0 w 39"/>
                  <a:gd name="T49" fmla="*/ 22 h 45"/>
                  <a:gd name="T50" fmla="*/ 0 w 39"/>
                  <a:gd name="T51" fmla="*/ 26 h 45"/>
                  <a:gd name="T52" fmla="*/ 0 w 39"/>
                  <a:gd name="T53" fmla="*/ 30 h 45"/>
                  <a:gd name="T54" fmla="*/ 0 w 39"/>
                  <a:gd name="T55" fmla="*/ 34 h 45"/>
                  <a:gd name="T56" fmla="*/ 6 w 39"/>
                  <a:gd name="T57" fmla="*/ 38 h 45"/>
                  <a:gd name="T58" fmla="*/ 10 w 39"/>
                  <a:gd name="T59" fmla="*/ 36 h 45"/>
                  <a:gd name="T60" fmla="*/ 10 w 39"/>
                  <a:gd name="T61" fmla="*/ 40 h 45"/>
                  <a:gd name="T62" fmla="*/ 14 w 39"/>
                  <a:gd name="T63" fmla="*/ 42 h 45"/>
                  <a:gd name="T64" fmla="*/ 18 w 39"/>
                  <a:gd name="T65" fmla="*/ 44 h 45"/>
                  <a:gd name="T66" fmla="*/ 18 w 39"/>
                  <a:gd name="T67" fmla="*/ 44 h 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9" h="45">
                    <a:moveTo>
                      <a:pt x="18" y="44"/>
                    </a:moveTo>
                    <a:lnTo>
                      <a:pt x="18" y="40"/>
                    </a:lnTo>
                    <a:lnTo>
                      <a:pt x="20" y="36"/>
                    </a:lnTo>
                    <a:lnTo>
                      <a:pt x="24" y="36"/>
                    </a:lnTo>
                    <a:lnTo>
                      <a:pt x="26" y="32"/>
                    </a:lnTo>
                    <a:lnTo>
                      <a:pt x="30" y="30"/>
                    </a:lnTo>
                    <a:lnTo>
                      <a:pt x="34" y="28"/>
                    </a:lnTo>
                    <a:lnTo>
                      <a:pt x="38" y="24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6" y="12"/>
                    </a:lnTo>
                    <a:lnTo>
                      <a:pt x="34" y="8"/>
                    </a:lnTo>
                    <a:lnTo>
                      <a:pt x="30" y="6"/>
                    </a:lnTo>
                    <a:lnTo>
                      <a:pt x="26" y="4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6" y="38"/>
                    </a:lnTo>
                    <a:lnTo>
                      <a:pt x="10" y="36"/>
                    </a:lnTo>
                    <a:lnTo>
                      <a:pt x="10" y="40"/>
                    </a:lnTo>
                    <a:lnTo>
                      <a:pt x="14" y="42"/>
                    </a:lnTo>
                    <a:lnTo>
                      <a:pt x="18" y="44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6" name="Freeform 43"/>
              <p:cNvSpPr>
                <a:spLocks/>
              </p:cNvSpPr>
              <p:nvPr/>
            </p:nvSpPr>
            <p:spPr bwMode="ltGray">
              <a:xfrm>
                <a:off x="4850" y="4116"/>
                <a:ext cx="61" cy="55"/>
              </a:xfrm>
              <a:custGeom>
                <a:avLst/>
                <a:gdLst>
                  <a:gd name="T0" fmla="*/ 60 w 61"/>
                  <a:gd name="T1" fmla="*/ 4 h 55"/>
                  <a:gd name="T2" fmla="*/ 60 w 61"/>
                  <a:gd name="T3" fmla="*/ 8 h 55"/>
                  <a:gd name="T4" fmla="*/ 60 w 61"/>
                  <a:gd name="T5" fmla="*/ 12 h 55"/>
                  <a:gd name="T6" fmla="*/ 58 w 61"/>
                  <a:gd name="T7" fmla="*/ 16 h 55"/>
                  <a:gd name="T8" fmla="*/ 56 w 61"/>
                  <a:gd name="T9" fmla="*/ 20 h 55"/>
                  <a:gd name="T10" fmla="*/ 52 w 61"/>
                  <a:gd name="T11" fmla="*/ 22 h 55"/>
                  <a:gd name="T12" fmla="*/ 52 w 61"/>
                  <a:gd name="T13" fmla="*/ 26 h 55"/>
                  <a:gd name="T14" fmla="*/ 52 w 61"/>
                  <a:gd name="T15" fmla="*/ 30 h 55"/>
                  <a:gd name="T16" fmla="*/ 52 w 61"/>
                  <a:gd name="T17" fmla="*/ 34 h 55"/>
                  <a:gd name="T18" fmla="*/ 52 w 61"/>
                  <a:gd name="T19" fmla="*/ 38 h 55"/>
                  <a:gd name="T20" fmla="*/ 48 w 61"/>
                  <a:gd name="T21" fmla="*/ 38 h 55"/>
                  <a:gd name="T22" fmla="*/ 44 w 61"/>
                  <a:gd name="T23" fmla="*/ 38 h 55"/>
                  <a:gd name="T24" fmla="*/ 42 w 61"/>
                  <a:gd name="T25" fmla="*/ 42 h 55"/>
                  <a:gd name="T26" fmla="*/ 42 w 61"/>
                  <a:gd name="T27" fmla="*/ 46 h 55"/>
                  <a:gd name="T28" fmla="*/ 36 w 61"/>
                  <a:gd name="T29" fmla="*/ 46 h 55"/>
                  <a:gd name="T30" fmla="*/ 32 w 61"/>
                  <a:gd name="T31" fmla="*/ 46 h 55"/>
                  <a:gd name="T32" fmla="*/ 30 w 61"/>
                  <a:gd name="T33" fmla="*/ 50 h 55"/>
                  <a:gd name="T34" fmla="*/ 28 w 61"/>
                  <a:gd name="T35" fmla="*/ 54 h 55"/>
                  <a:gd name="T36" fmla="*/ 24 w 61"/>
                  <a:gd name="T37" fmla="*/ 54 h 55"/>
                  <a:gd name="T38" fmla="*/ 20 w 61"/>
                  <a:gd name="T39" fmla="*/ 54 h 55"/>
                  <a:gd name="T40" fmla="*/ 14 w 61"/>
                  <a:gd name="T41" fmla="*/ 52 h 55"/>
                  <a:gd name="T42" fmla="*/ 10 w 61"/>
                  <a:gd name="T43" fmla="*/ 50 h 55"/>
                  <a:gd name="T44" fmla="*/ 8 w 61"/>
                  <a:gd name="T45" fmla="*/ 46 h 55"/>
                  <a:gd name="T46" fmla="*/ 4 w 61"/>
                  <a:gd name="T47" fmla="*/ 44 h 55"/>
                  <a:gd name="T48" fmla="*/ 2 w 61"/>
                  <a:gd name="T49" fmla="*/ 40 h 55"/>
                  <a:gd name="T50" fmla="*/ 2 w 61"/>
                  <a:gd name="T51" fmla="*/ 36 h 55"/>
                  <a:gd name="T52" fmla="*/ 0 w 61"/>
                  <a:gd name="T53" fmla="*/ 32 h 55"/>
                  <a:gd name="T54" fmla="*/ 0 w 61"/>
                  <a:gd name="T55" fmla="*/ 28 h 55"/>
                  <a:gd name="T56" fmla="*/ 0 w 61"/>
                  <a:gd name="T57" fmla="*/ 24 h 55"/>
                  <a:gd name="T58" fmla="*/ 0 w 61"/>
                  <a:gd name="T59" fmla="*/ 20 h 55"/>
                  <a:gd name="T60" fmla="*/ 0 w 61"/>
                  <a:gd name="T61" fmla="*/ 16 h 55"/>
                  <a:gd name="T62" fmla="*/ 4 w 61"/>
                  <a:gd name="T63" fmla="*/ 16 h 55"/>
                  <a:gd name="T64" fmla="*/ 4 w 61"/>
                  <a:gd name="T65" fmla="*/ 12 h 55"/>
                  <a:gd name="T66" fmla="*/ 8 w 61"/>
                  <a:gd name="T67" fmla="*/ 12 h 55"/>
                  <a:gd name="T68" fmla="*/ 10 w 61"/>
                  <a:gd name="T69" fmla="*/ 8 h 55"/>
                  <a:gd name="T70" fmla="*/ 14 w 61"/>
                  <a:gd name="T71" fmla="*/ 6 h 55"/>
                  <a:gd name="T72" fmla="*/ 18 w 61"/>
                  <a:gd name="T73" fmla="*/ 4 h 55"/>
                  <a:gd name="T74" fmla="*/ 22 w 61"/>
                  <a:gd name="T75" fmla="*/ 4 h 55"/>
                  <a:gd name="T76" fmla="*/ 26 w 61"/>
                  <a:gd name="T77" fmla="*/ 2 h 55"/>
                  <a:gd name="T78" fmla="*/ 30 w 61"/>
                  <a:gd name="T79" fmla="*/ 2 h 55"/>
                  <a:gd name="T80" fmla="*/ 34 w 61"/>
                  <a:gd name="T81" fmla="*/ 2 h 55"/>
                  <a:gd name="T82" fmla="*/ 38 w 61"/>
                  <a:gd name="T83" fmla="*/ 2 h 55"/>
                  <a:gd name="T84" fmla="*/ 42 w 61"/>
                  <a:gd name="T85" fmla="*/ 2 h 55"/>
                  <a:gd name="T86" fmla="*/ 48 w 61"/>
                  <a:gd name="T87" fmla="*/ 0 h 55"/>
                  <a:gd name="T88" fmla="*/ 52 w 61"/>
                  <a:gd name="T89" fmla="*/ 0 h 55"/>
                  <a:gd name="T90" fmla="*/ 56 w 61"/>
                  <a:gd name="T91" fmla="*/ 0 h 55"/>
                  <a:gd name="T92" fmla="*/ 60 w 61"/>
                  <a:gd name="T93" fmla="*/ 2 h 55"/>
                  <a:gd name="T94" fmla="*/ 60 w 61"/>
                  <a:gd name="T95" fmla="*/ 4 h 5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1" h="55">
                    <a:moveTo>
                      <a:pt x="60" y="4"/>
                    </a:moveTo>
                    <a:lnTo>
                      <a:pt x="60" y="8"/>
                    </a:lnTo>
                    <a:lnTo>
                      <a:pt x="60" y="12"/>
                    </a:lnTo>
                    <a:lnTo>
                      <a:pt x="58" y="16"/>
                    </a:lnTo>
                    <a:lnTo>
                      <a:pt x="56" y="20"/>
                    </a:lnTo>
                    <a:lnTo>
                      <a:pt x="52" y="22"/>
                    </a:lnTo>
                    <a:lnTo>
                      <a:pt x="52" y="26"/>
                    </a:lnTo>
                    <a:lnTo>
                      <a:pt x="52" y="30"/>
                    </a:lnTo>
                    <a:lnTo>
                      <a:pt x="52" y="34"/>
                    </a:lnTo>
                    <a:lnTo>
                      <a:pt x="52" y="38"/>
                    </a:lnTo>
                    <a:lnTo>
                      <a:pt x="48" y="38"/>
                    </a:lnTo>
                    <a:lnTo>
                      <a:pt x="44" y="38"/>
                    </a:lnTo>
                    <a:lnTo>
                      <a:pt x="42" y="42"/>
                    </a:lnTo>
                    <a:lnTo>
                      <a:pt x="42" y="46"/>
                    </a:lnTo>
                    <a:lnTo>
                      <a:pt x="36" y="46"/>
                    </a:lnTo>
                    <a:lnTo>
                      <a:pt x="32" y="46"/>
                    </a:lnTo>
                    <a:lnTo>
                      <a:pt x="30" y="50"/>
                    </a:lnTo>
                    <a:lnTo>
                      <a:pt x="28" y="54"/>
                    </a:lnTo>
                    <a:lnTo>
                      <a:pt x="24" y="54"/>
                    </a:lnTo>
                    <a:lnTo>
                      <a:pt x="20" y="54"/>
                    </a:lnTo>
                    <a:lnTo>
                      <a:pt x="14" y="52"/>
                    </a:lnTo>
                    <a:lnTo>
                      <a:pt x="10" y="50"/>
                    </a:lnTo>
                    <a:lnTo>
                      <a:pt x="8" y="46"/>
                    </a:lnTo>
                    <a:lnTo>
                      <a:pt x="4" y="44"/>
                    </a:lnTo>
                    <a:lnTo>
                      <a:pt x="2" y="40"/>
                    </a:lnTo>
                    <a:lnTo>
                      <a:pt x="2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0" y="2"/>
                    </a:lnTo>
                    <a:lnTo>
                      <a:pt x="34" y="2"/>
                    </a:lnTo>
                    <a:lnTo>
                      <a:pt x="38" y="2"/>
                    </a:lnTo>
                    <a:lnTo>
                      <a:pt x="42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2"/>
                    </a:lnTo>
                    <a:lnTo>
                      <a:pt x="60" y="4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7" name="Freeform 44"/>
              <p:cNvSpPr>
                <a:spLocks/>
              </p:cNvSpPr>
              <p:nvPr/>
            </p:nvSpPr>
            <p:spPr bwMode="ltGray">
              <a:xfrm>
                <a:off x="5384" y="3480"/>
                <a:ext cx="13" cy="15"/>
              </a:xfrm>
              <a:custGeom>
                <a:avLst/>
                <a:gdLst>
                  <a:gd name="T0" fmla="*/ 4 w 13"/>
                  <a:gd name="T1" fmla="*/ 12 h 15"/>
                  <a:gd name="T2" fmla="*/ 8 w 13"/>
                  <a:gd name="T3" fmla="*/ 12 h 15"/>
                  <a:gd name="T4" fmla="*/ 12 w 13"/>
                  <a:gd name="T5" fmla="*/ 12 h 15"/>
                  <a:gd name="T6" fmla="*/ 12 w 13"/>
                  <a:gd name="T7" fmla="*/ 8 h 15"/>
                  <a:gd name="T8" fmla="*/ 12 w 13"/>
                  <a:gd name="T9" fmla="*/ 4 h 15"/>
                  <a:gd name="T10" fmla="*/ 6 w 13"/>
                  <a:gd name="T11" fmla="*/ 0 h 15"/>
                  <a:gd name="T12" fmla="*/ 4 w 13"/>
                  <a:gd name="T13" fmla="*/ 4 h 15"/>
                  <a:gd name="T14" fmla="*/ 0 w 13"/>
                  <a:gd name="T15" fmla="*/ 6 h 15"/>
                  <a:gd name="T16" fmla="*/ 0 w 13"/>
                  <a:gd name="T17" fmla="*/ 10 h 15"/>
                  <a:gd name="T18" fmla="*/ 2 w 13"/>
                  <a:gd name="T19" fmla="*/ 14 h 15"/>
                  <a:gd name="T20" fmla="*/ 6 w 13"/>
                  <a:gd name="T21" fmla="*/ 14 h 15"/>
                  <a:gd name="T22" fmla="*/ 4 w 13"/>
                  <a:gd name="T23" fmla="*/ 12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4" y="12"/>
                    </a:move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6" y="0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4" y="1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8" name="Freeform 45"/>
              <p:cNvSpPr>
                <a:spLocks/>
              </p:cNvSpPr>
              <p:nvPr/>
            </p:nvSpPr>
            <p:spPr bwMode="ltGray">
              <a:xfrm>
                <a:off x="5634" y="3898"/>
                <a:ext cx="27" cy="17"/>
              </a:xfrm>
              <a:custGeom>
                <a:avLst/>
                <a:gdLst>
                  <a:gd name="T0" fmla="*/ 18 w 27"/>
                  <a:gd name="T1" fmla="*/ 10 h 17"/>
                  <a:gd name="T2" fmla="*/ 16 w 27"/>
                  <a:gd name="T3" fmla="*/ 14 h 17"/>
                  <a:gd name="T4" fmla="*/ 12 w 27"/>
                  <a:gd name="T5" fmla="*/ 16 h 17"/>
                  <a:gd name="T6" fmla="*/ 8 w 27"/>
                  <a:gd name="T7" fmla="*/ 16 h 17"/>
                  <a:gd name="T8" fmla="*/ 4 w 27"/>
                  <a:gd name="T9" fmla="*/ 16 h 17"/>
                  <a:gd name="T10" fmla="*/ 0 w 27"/>
                  <a:gd name="T11" fmla="*/ 16 h 17"/>
                  <a:gd name="T12" fmla="*/ 0 w 27"/>
                  <a:gd name="T13" fmla="*/ 12 h 17"/>
                  <a:gd name="T14" fmla="*/ 0 w 27"/>
                  <a:gd name="T15" fmla="*/ 8 h 17"/>
                  <a:gd name="T16" fmla="*/ 0 w 27"/>
                  <a:gd name="T17" fmla="*/ 4 h 17"/>
                  <a:gd name="T18" fmla="*/ 2 w 27"/>
                  <a:gd name="T19" fmla="*/ 0 h 17"/>
                  <a:gd name="T20" fmla="*/ 6 w 27"/>
                  <a:gd name="T21" fmla="*/ 0 h 17"/>
                  <a:gd name="T22" fmla="*/ 10 w 27"/>
                  <a:gd name="T23" fmla="*/ 0 h 17"/>
                  <a:gd name="T24" fmla="*/ 14 w 27"/>
                  <a:gd name="T25" fmla="*/ 0 h 17"/>
                  <a:gd name="T26" fmla="*/ 18 w 27"/>
                  <a:gd name="T27" fmla="*/ 2 h 17"/>
                  <a:gd name="T28" fmla="*/ 22 w 27"/>
                  <a:gd name="T29" fmla="*/ 2 h 17"/>
                  <a:gd name="T30" fmla="*/ 26 w 27"/>
                  <a:gd name="T31" fmla="*/ 2 h 17"/>
                  <a:gd name="T32" fmla="*/ 26 w 27"/>
                  <a:gd name="T33" fmla="*/ 6 h 17"/>
                  <a:gd name="T34" fmla="*/ 22 w 27"/>
                  <a:gd name="T35" fmla="*/ 8 h 17"/>
                  <a:gd name="T36" fmla="*/ 18 w 27"/>
                  <a:gd name="T37" fmla="*/ 10 h 17"/>
                  <a:gd name="T38" fmla="*/ 16 w 27"/>
                  <a:gd name="T39" fmla="*/ 14 h 17"/>
                  <a:gd name="T40" fmla="*/ 18 w 27"/>
                  <a:gd name="T41" fmla="*/ 10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7" h="17">
                    <a:moveTo>
                      <a:pt x="18" y="10"/>
                    </a:moveTo>
                    <a:lnTo>
                      <a:pt x="16" y="14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26" y="6"/>
                    </a:lnTo>
                    <a:lnTo>
                      <a:pt x="22" y="8"/>
                    </a:lnTo>
                    <a:lnTo>
                      <a:pt x="18" y="10"/>
                    </a:lnTo>
                    <a:lnTo>
                      <a:pt x="16" y="14"/>
                    </a:lnTo>
                    <a:lnTo>
                      <a:pt x="18" y="1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09" name="Freeform 46"/>
              <p:cNvSpPr>
                <a:spLocks/>
              </p:cNvSpPr>
              <p:nvPr/>
            </p:nvSpPr>
            <p:spPr bwMode="ltGray">
              <a:xfrm>
                <a:off x="5640" y="3928"/>
                <a:ext cx="31" cy="21"/>
              </a:xfrm>
              <a:custGeom>
                <a:avLst/>
                <a:gdLst>
                  <a:gd name="T0" fmla="*/ 2 w 31"/>
                  <a:gd name="T1" fmla="*/ 18 h 21"/>
                  <a:gd name="T2" fmla="*/ 6 w 31"/>
                  <a:gd name="T3" fmla="*/ 18 h 21"/>
                  <a:gd name="T4" fmla="*/ 10 w 31"/>
                  <a:gd name="T5" fmla="*/ 20 h 21"/>
                  <a:gd name="T6" fmla="*/ 14 w 31"/>
                  <a:gd name="T7" fmla="*/ 20 h 21"/>
                  <a:gd name="T8" fmla="*/ 18 w 31"/>
                  <a:gd name="T9" fmla="*/ 20 h 21"/>
                  <a:gd name="T10" fmla="*/ 22 w 31"/>
                  <a:gd name="T11" fmla="*/ 18 h 21"/>
                  <a:gd name="T12" fmla="*/ 26 w 31"/>
                  <a:gd name="T13" fmla="*/ 18 h 21"/>
                  <a:gd name="T14" fmla="*/ 30 w 31"/>
                  <a:gd name="T15" fmla="*/ 14 h 21"/>
                  <a:gd name="T16" fmla="*/ 30 w 31"/>
                  <a:gd name="T17" fmla="*/ 10 h 21"/>
                  <a:gd name="T18" fmla="*/ 28 w 31"/>
                  <a:gd name="T19" fmla="*/ 6 h 21"/>
                  <a:gd name="T20" fmla="*/ 28 w 31"/>
                  <a:gd name="T21" fmla="*/ 2 h 21"/>
                  <a:gd name="T22" fmla="*/ 24 w 31"/>
                  <a:gd name="T23" fmla="*/ 0 h 21"/>
                  <a:gd name="T24" fmla="*/ 20 w 31"/>
                  <a:gd name="T25" fmla="*/ 0 h 21"/>
                  <a:gd name="T26" fmla="*/ 16 w 31"/>
                  <a:gd name="T27" fmla="*/ 0 h 21"/>
                  <a:gd name="T28" fmla="*/ 12 w 31"/>
                  <a:gd name="T29" fmla="*/ 0 h 21"/>
                  <a:gd name="T30" fmla="*/ 10 w 31"/>
                  <a:gd name="T31" fmla="*/ 4 h 21"/>
                  <a:gd name="T32" fmla="*/ 10 w 31"/>
                  <a:gd name="T33" fmla="*/ 8 h 21"/>
                  <a:gd name="T34" fmla="*/ 6 w 31"/>
                  <a:gd name="T35" fmla="*/ 8 h 21"/>
                  <a:gd name="T36" fmla="*/ 2 w 31"/>
                  <a:gd name="T37" fmla="*/ 8 h 21"/>
                  <a:gd name="T38" fmla="*/ 2 w 31"/>
                  <a:gd name="T39" fmla="*/ 12 h 21"/>
                  <a:gd name="T40" fmla="*/ 0 w 31"/>
                  <a:gd name="T41" fmla="*/ 16 h 21"/>
                  <a:gd name="T42" fmla="*/ 2 w 31"/>
                  <a:gd name="T43" fmla="*/ 18 h 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21">
                    <a:moveTo>
                      <a:pt x="2" y="18"/>
                    </a:moveTo>
                    <a:lnTo>
                      <a:pt x="6" y="18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8" y="20"/>
                    </a:lnTo>
                    <a:lnTo>
                      <a:pt x="22" y="18"/>
                    </a:lnTo>
                    <a:lnTo>
                      <a:pt x="26" y="18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28" y="6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18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0" name="Freeform 47"/>
              <p:cNvSpPr>
                <a:spLocks/>
              </p:cNvSpPr>
              <p:nvPr/>
            </p:nvSpPr>
            <p:spPr bwMode="ltGray">
              <a:xfrm>
                <a:off x="4726" y="4096"/>
                <a:ext cx="81" cy="59"/>
              </a:xfrm>
              <a:custGeom>
                <a:avLst/>
                <a:gdLst>
                  <a:gd name="T0" fmla="*/ 80 w 81"/>
                  <a:gd name="T1" fmla="*/ 0 h 59"/>
                  <a:gd name="T2" fmla="*/ 80 w 81"/>
                  <a:gd name="T3" fmla="*/ 4 h 59"/>
                  <a:gd name="T4" fmla="*/ 80 w 81"/>
                  <a:gd name="T5" fmla="*/ 8 h 59"/>
                  <a:gd name="T6" fmla="*/ 80 w 81"/>
                  <a:gd name="T7" fmla="*/ 12 h 59"/>
                  <a:gd name="T8" fmla="*/ 78 w 81"/>
                  <a:gd name="T9" fmla="*/ 16 h 59"/>
                  <a:gd name="T10" fmla="*/ 74 w 81"/>
                  <a:gd name="T11" fmla="*/ 18 h 59"/>
                  <a:gd name="T12" fmla="*/ 70 w 81"/>
                  <a:gd name="T13" fmla="*/ 20 h 59"/>
                  <a:gd name="T14" fmla="*/ 68 w 81"/>
                  <a:gd name="T15" fmla="*/ 24 h 59"/>
                  <a:gd name="T16" fmla="*/ 64 w 81"/>
                  <a:gd name="T17" fmla="*/ 26 h 59"/>
                  <a:gd name="T18" fmla="*/ 62 w 81"/>
                  <a:gd name="T19" fmla="*/ 30 h 59"/>
                  <a:gd name="T20" fmla="*/ 58 w 81"/>
                  <a:gd name="T21" fmla="*/ 32 h 59"/>
                  <a:gd name="T22" fmla="*/ 56 w 81"/>
                  <a:gd name="T23" fmla="*/ 36 h 59"/>
                  <a:gd name="T24" fmla="*/ 52 w 81"/>
                  <a:gd name="T25" fmla="*/ 38 h 59"/>
                  <a:gd name="T26" fmla="*/ 50 w 81"/>
                  <a:gd name="T27" fmla="*/ 42 h 59"/>
                  <a:gd name="T28" fmla="*/ 46 w 81"/>
                  <a:gd name="T29" fmla="*/ 44 h 59"/>
                  <a:gd name="T30" fmla="*/ 42 w 81"/>
                  <a:gd name="T31" fmla="*/ 50 h 59"/>
                  <a:gd name="T32" fmla="*/ 42 w 81"/>
                  <a:gd name="T33" fmla="*/ 54 h 59"/>
                  <a:gd name="T34" fmla="*/ 38 w 81"/>
                  <a:gd name="T35" fmla="*/ 56 h 59"/>
                  <a:gd name="T36" fmla="*/ 34 w 81"/>
                  <a:gd name="T37" fmla="*/ 58 h 59"/>
                  <a:gd name="T38" fmla="*/ 30 w 81"/>
                  <a:gd name="T39" fmla="*/ 58 h 59"/>
                  <a:gd name="T40" fmla="*/ 24 w 81"/>
                  <a:gd name="T41" fmla="*/ 58 h 59"/>
                  <a:gd name="T42" fmla="*/ 20 w 81"/>
                  <a:gd name="T43" fmla="*/ 58 h 59"/>
                  <a:gd name="T44" fmla="*/ 16 w 81"/>
                  <a:gd name="T45" fmla="*/ 58 h 59"/>
                  <a:gd name="T46" fmla="*/ 12 w 81"/>
                  <a:gd name="T47" fmla="*/ 58 h 59"/>
                  <a:gd name="T48" fmla="*/ 8 w 81"/>
                  <a:gd name="T49" fmla="*/ 58 h 59"/>
                  <a:gd name="T50" fmla="*/ 6 w 81"/>
                  <a:gd name="T51" fmla="*/ 54 h 59"/>
                  <a:gd name="T52" fmla="*/ 2 w 81"/>
                  <a:gd name="T53" fmla="*/ 52 h 59"/>
                  <a:gd name="T54" fmla="*/ 0 w 81"/>
                  <a:gd name="T55" fmla="*/ 48 h 59"/>
                  <a:gd name="T56" fmla="*/ 0 w 81"/>
                  <a:gd name="T57" fmla="*/ 44 h 59"/>
                  <a:gd name="T58" fmla="*/ 0 w 81"/>
                  <a:gd name="T59" fmla="*/ 40 h 59"/>
                  <a:gd name="T60" fmla="*/ 0 w 81"/>
                  <a:gd name="T61" fmla="*/ 36 h 59"/>
                  <a:gd name="T62" fmla="*/ 0 w 81"/>
                  <a:gd name="T63" fmla="*/ 32 h 59"/>
                  <a:gd name="T64" fmla="*/ 2 w 81"/>
                  <a:gd name="T65" fmla="*/ 28 h 59"/>
                  <a:gd name="T66" fmla="*/ 2 w 81"/>
                  <a:gd name="T67" fmla="*/ 24 h 59"/>
                  <a:gd name="T68" fmla="*/ 2 w 81"/>
                  <a:gd name="T69" fmla="*/ 20 h 59"/>
                  <a:gd name="T70" fmla="*/ 2 w 81"/>
                  <a:gd name="T71" fmla="*/ 16 h 59"/>
                  <a:gd name="T72" fmla="*/ 4 w 81"/>
                  <a:gd name="T73" fmla="*/ 12 h 59"/>
                  <a:gd name="T74" fmla="*/ 8 w 81"/>
                  <a:gd name="T75" fmla="*/ 12 h 59"/>
                  <a:gd name="T76" fmla="*/ 12 w 81"/>
                  <a:gd name="T77" fmla="*/ 12 h 59"/>
                  <a:gd name="T78" fmla="*/ 14 w 81"/>
                  <a:gd name="T79" fmla="*/ 8 h 59"/>
                  <a:gd name="T80" fmla="*/ 18 w 81"/>
                  <a:gd name="T81" fmla="*/ 8 h 59"/>
                  <a:gd name="T82" fmla="*/ 22 w 81"/>
                  <a:gd name="T83" fmla="*/ 6 h 59"/>
                  <a:gd name="T84" fmla="*/ 26 w 81"/>
                  <a:gd name="T85" fmla="*/ 4 h 59"/>
                  <a:gd name="T86" fmla="*/ 30 w 81"/>
                  <a:gd name="T87" fmla="*/ 0 h 59"/>
                  <a:gd name="T88" fmla="*/ 34 w 81"/>
                  <a:gd name="T89" fmla="*/ 0 h 59"/>
                  <a:gd name="T90" fmla="*/ 38 w 81"/>
                  <a:gd name="T91" fmla="*/ 0 h 59"/>
                  <a:gd name="T92" fmla="*/ 42 w 81"/>
                  <a:gd name="T93" fmla="*/ 0 h 59"/>
                  <a:gd name="T94" fmla="*/ 46 w 81"/>
                  <a:gd name="T95" fmla="*/ 0 h 59"/>
                  <a:gd name="T96" fmla="*/ 50 w 81"/>
                  <a:gd name="T97" fmla="*/ 0 h 59"/>
                  <a:gd name="T98" fmla="*/ 54 w 81"/>
                  <a:gd name="T99" fmla="*/ 0 h 59"/>
                  <a:gd name="T100" fmla="*/ 58 w 81"/>
                  <a:gd name="T101" fmla="*/ 0 h 59"/>
                  <a:gd name="T102" fmla="*/ 62 w 81"/>
                  <a:gd name="T103" fmla="*/ 0 h 59"/>
                  <a:gd name="T104" fmla="*/ 66 w 81"/>
                  <a:gd name="T105" fmla="*/ 0 h 59"/>
                  <a:gd name="T106" fmla="*/ 70 w 81"/>
                  <a:gd name="T107" fmla="*/ 0 h 59"/>
                  <a:gd name="T108" fmla="*/ 74 w 81"/>
                  <a:gd name="T109" fmla="*/ 0 h 59"/>
                  <a:gd name="T110" fmla="*/ 78 w 81"/>
                  <a:gd name="T111" fmla="*/ 0 h 59"/>
                  <a:gd name="T112" fmla="*/ 80 w 81"/>
                  <a:gd name="T113" fmla="*/ 0 h 5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1" h="59">
                    <a:moveTo>
                      <a:pt x="80" y="0"/>
                    </a:moveTo>
                    <a:lnTo>
                      <a:pt x="80" y="4"/>
                    </a:lnTo>
                    <a:lnTo>
                      <a:pt x="80" y="8"/>
                    </a:lnTo>
                    <a:lnTo>
                      <a:pt x="80" y="12"/>
                    </a:lnTo>
                    <a:lnTo>
                      <a:pt x="78" y="16"/>
                    </a:lnTo>
                    <a:lnTo>
                      <a:pt x="74" y="18"/>
                    </a:lnTo>
                    <a:lnTo>
                      <a:pt x="70" y="20"/>
                    </a:lnTo>
                    <a:lnTo>
                      <a:pt x="68" y="24"/>
                    </a:lnTo>
                    <a:lnTo>
                      <a:pt x="64" y="26"/>
                    </a:lnTo>
                    <a:lnTo>
                      <a:pt x="62" y="30"/>
                    </a:lnTo>
                    <a:lnTo>
                      <a:pt x="58" y="32"/>
                    </a:lnTo>
                    <a:lnTo>
                      <a:pt x="56" y="36"/>
                    </a:lnTo>
                    <a:lnTo>
                      <a:pt x="52" y="38"/>
                    </a:lnTo>
                    <a:lnTo>
                      <a:pt x="50" y="42"/>
                    </a:lnTo>
                    <a:lnTo>
                      <a:pt x="46" y="44"/>
                    </a:lnTo>
                    <a:lnTo>
                      <a:pt x="42" y="50"/>
                    </a:lnTo>
                    <a:lnTo>
                      <a:pt x="42" y="54"/>
                    </a:lnTo>
                    <a:lnTo>
                      <a:pt x="38" y="56"/>
                    </a:lnTo>
                    <a:lnTo>
                      <a:pt x="34" y="58"/>
                    </a:lnTo>
                    <a:lnTo>
                      <a:pt x="30" y="58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6" y="58"/>
                    </a:lnTo>
                    <a:lnTo>
                      <a:pt x="12" y="58"/>
                    </a:lnTo>
                    <a:lnTo>
                      <a:pt x="8" y="58"/>
                    </a:lnTo>
                    <a:lnTo>
                      <a:pt x="6" y="54"/>
                    </a:lnTo>
                    <a:lnTo>
                      <a:pt x="2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2" y="28"/>
                    </a:lnTo>
                    <a:lnTo>
                      <a:pt x="2" y="24"/>
                    </a:lnTo>
                    <a:lnTo>
                      <a:pt x="2" y="20"/>
                    </a:lnTo>
                    <a:lnTo>
                      <a:pt x="2" y="16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22" y="6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0" y="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1" name="Freeform 48"/>
              <p:cNvSpPr>
                <a:spLocks/>
              </p:cNvSpPr>
              <p:nvPr/>
            </p:nvSpPr>
            <p:spPr bwMode="ltGray">
              <a:xfrm>
                <a:off x="4732" y="4174"/>
                <a:ext cx="107" cy="99"/>
              </a:xfrm>
              <a:custGeom>
                <a:avLst/>
                <a:gdLst>
                  <a:gd name="T0" fmla="*/ 106 w 107"/>
                  <a:gd name="T1" fmla="*/ 8 h 99"/>
                  <a:gd name="T2" fmla="*/ 106 w 107"/>
                  <a:gd name="T3" fmla="*/ 16 h 99"/>
                  <a:gd name="T4" fmla="*/ 106 w 107"/>
                  <a:gd name="T5" fmla="*/ 24 h 99"/>
                  <a:gd name="T6" fmla="*/ 104 w 107"/>
                  <a:gd name="T7" fmla="*/ 32 h 99"/>
                  <a:gd name="T8" fmla="*/ 100 w 107"/>
                  <a:gd name="T9" fmla="*/ 40 h 99"/>
                  <a:gd name="T10" fmla="*/ 92 w 107"/>
                  <a:gd name="T11" fmla="*/ 42 h 99"/>
                  <a:gd name="T12" fmla="*/ 90 w 107"/>
                  <a:gd name="T13" fmla="*/ 50 h 99"/>
                  <a:gd name="T14" fmla="*/ 88 w 107"/>
                  <a:gd name="T15" fmla="*/ 58 h 99"/>
                  <a:gd name="T16" fmla="*/ 84 w 107"/>
                  <a:gd name="T17" fmla="*/ 66 h 99"/>
                  <a:gd name="T18" fmla="*/ 80 w 107"/>
                  <a:gd name="T19" fmla="*/ 74 h 99"/>
                  <a:gd name="T20" fmla="*/ 74 w 107"/>
                  <a:gd name="T21" fmla="*/ 82 h 99"/>
                  <a:gd name="T22" fmla="*/ 64 w 107"/>
                  <a:gd name="T23" fmla="*/ 90 h 99"/>
                  <a:gd name="T24" fmla="*/ 58 w 107"/>
                  <a:gd name="T25" fmla="*/ 96 h 99"/>
                  <a:gd name="T26" fmla="*/ 50 w 107"/>
                  <a:gd name="T27" fmla="*/ 98 h 99"/>
                  <a:gd name="T28" fmla="*/ 42 w 107"/>
                  <a:gd name="T29" fmla="*/ 98 h 99"/>
                  <a:gd name="T30" fmla="*/ 34 w 107"/>
                  <a:gd name="T31" fmla="*/ 98 h 99"/>
                  <a:gd name="T32" fmla="*/ 26 w 107"/>
                  <a:gd name="T33" fmla="*/ 96 h 99"/>
                  <a:gd name="T34" fmla="*/ 18 w 107"/>
                  <a:gd name="T35" fmla="*/ 92 h 99"/>
                  <a:gd name="T36" fmla="*/ 12 w 107"/>
                  <a:gd name="T37" fmla="*/ 84 h 99"/>
                  <a:gd name="T38" fmla="*/ 6 w 107"/>
                  <a:gd name="T39" fmla="*/ 76 h 99"/>
                  <a:gd name="T40" fmla="*/ 2 w 107"/>
                  <a:gd name="T41" fmla="*/ 68 h 99"/>
                  <a:gd name="T42" fmla="*/ 2 w 107"/>
                  <a:gd name="T43" fmla="*/ 60 h 99"/>
                  <a:gd name="T44" fmla="*/ 0 w 107"/>
                  <a:gd name="T45" fmla="*/ 52 h 99"/>
                  <a:gd name="T46" fmla="*/ 2 w 107"/>
                  <a:gd name="T47" fmla="*/ 44 h 99"/>
                  <a:gd name="T48" fmla="*/ 8 w 107"/>
                  <a:gd name="T49" fmla="*/ 38 h 99"/>
                  <a:gd name="T50" fmla="*/ 16 w 107"/>
                  <a:gd name="T51" fmla="*/ 34 h 99"/>
                  <a:gd name="T52" fmla="*/ 24 w 107"/>
                  <a:gd name="T53" fmla="*/ 28 h 99"/>
                  <a:gd name="T54" fmla="*/ 32 w 107"/>
                  <a:gd name="T55" fmla="*/ 24 h 99"/>
                  <a:gd name="T56" fmla="*/ 38 w 107"/>
                  <a:gd name="T57" fmla="*/ 18 h 99"/>
                  <a:gd name="T58" fmla="*/ 46 w 107"/>
                  <a:gd name="T59" fmla="*/ 18 h 99"/>
                  <a:gd name="T60" fmla="*/ 50 w 107"/>
                  <a:gd name="T61" fmla="*/ 10 h 99"/>
                  <a:gd name="T62" fmla="*/ 58 w 107"/>
                  <a:gd name="T63" fmla="*/ 10 h 99"/>
                  <a:gd name="T64" fmla="*/ 66 w 107"/>
                  <a:gd name="T65" fmla="*/ 10 h 99"/>
                  <a:gd name="T66" fmla="*/ 72 w 107"/>
                  <a:gd name="T67" fmla="*/ 6 h 99"/>
                  <a:gd name="T68" fmla="*/ 80 w 107"/>
                  <a:gd name="T69" fmla="*/ 2 h 99"/>
                  <a:gd name="T70" fmla="*/ 88 w 107"/>
                  <a:gd name="T71" fmla="*/ 2 h 99"/>
                  <a:gd name="T72" fmla="*/ 96 w 107"/>
                  <a:gd name="T73" fmla="*/ 0 h 99"/>
                  <a:gd name="T74" fmla="*/ 102 w 107"/>
                  <a:gd name="T75" fmla="*/ 2 h 9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07" h="99">
                    <a:moveTo>
                      <a:pt x="102" y="2"/>
                    </a:moveTo>
                    <a:lnTo>
                      <a:pt x="106" y="8"/>
                    </a:lnTo>
                    <a:lnTo>
                      <a:pt x="106" y="12"/>
                    </a:lnTo>
                    <a:lnTo>
                      <a:pt x="106" y="16"/>
                    </a:lnTo>
                    <a:lnTo>
                      <a:pt x="106" y="20"/>
                    </a:lnTo>
                    <a:lnTo>
                      <a:pt x="106" y="24"/>
                    </a:lnTo>
                    <a:lnTo>
                      <a:pt x="104" y="28"/>
                    </a:lnTo>
                    <a:lnTo>
                      <a:pt x="104" y="32"/>
                    </a:lnTo>
                    <a:lnTo>
                      <a:pt x="102" y="36"/>
                    </a:lnTo>
                    <a:lnTo>
                      <a:pt x="100" y="40"/>
                    </a:lnTo>
                    <a:lnTo>
                      <a:pt x="96" y="40"/>
                    </a:lnTo>
                    <a:lnTo>
                      <a:pt x="92" y="42"/>
                    </a:lnTo>
                    <a:lnTo>
                      <a:pt x="90" y="46"/>
                    </a:lnTo>
                    <a:lnTo>
                      <a:pt x="90" y="50"/>
                    </a:lnTo>
                    <a:lnTo>
                      <a:pt x="88" y="54"/>
                    </a:lnTo>
                    <a:lnTo>
                      <a:pt x="88" y="58"/>
                    </a:lnTo>
                    <a:lnTo>
                      <a:pt x="86" y="62"/>
                    </a:lnTo>
                    <a:lnTo>
                      <a:pt x="84" y="66"/>
                    </a:lnTo>
                    <a:lnTo>
                      <a:pt x="82" y="70"/>
                    </a:lnTo>
                    <a:lnTo>
                      <a:pt x="80" y="74"/>
                    </a:lnTo>
                    <a:lnTo>
                      <a:pt x="78" y="78"/>
                    </a:lnTo>
                    <a:lnTo>
                      <a:pt x="74" y="82"/>
                    </a:lnTo>
                    <a:lnTo>
                      <a:pt x="68" y="86"/>
                    </a:lnTo>
                    <a:lnTo>
                      <a:pt x="64" y="90"/>
                    </a:lnTo>
                    <a:lnTo>
                      <a:pt x="62" y="94"/>
                    </a:lnTo>
                    <a:lnTo>
                      <a:pt x="58" y="96"/>
                    </a:lnTo>
                    <a:lnTo>
                      <a:pt x="54" y="98"/>
                    </a:lnTo>
                    <a:lnTo>
                      <a:pt x="50" y="98"/>
                    </a:lnTo>
                    <a:lnTo>
                      <a:pt x="46" y="98"/>
                    </a:lnTo>
                    <a:lnTo>
                      <a:pt x="42" y="98"/>
                    </a:lnTo>
                    <a:lnTo>
                      <a:pt x="38" y="98"/>
                    </a:lnTo>
                    <a:lnTo>
                      <a:pt x="34" y="98"/>
                    </a:lnTo>
                    <a:lnTo>
                      <a:pt x="30" y="98"/>
                    </a:lnTo>
                    <a:lnTo>
                      <a:pt x="26" y="96"/>
                    </a:lnTo>
                    <a:lnTo>
                      <a:pt x="22" y="94"/>
                    </a:lnTo>
                    <a:lnTo>
                      <a:pt x="18" y="92"/>
                    </a:lnTo>
                    <a:lnTo>
                      <a:pt x="14" y="88"/>
                    </a:lnTo>
                    <a:lnTo>
                      <a:pt x="12" y="84"/>
                    </a:lnTo>
                    <a:lnTo>
                      <a:pt x="8" y="80"/>
                    </a:lnTo>
                    <a:lnTo>
                      <a:pt x="6" y="76"/>
                    </a:lnTo>
                    <a:lnTo>
                      <a:pt x="2" y="72"/>
                    </a:lnTo>
                    <a:lnTo>
                      <a:pt x="2" y="68"/>
                    </a:lnTo>
                    <a:lnTo>
                      <a:pt x="2" y="64"/>
                    </a:lnTo>
                    <a:lnTo>
                      <a:pt x="2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2" y="48"/>
                    </a:lnTo>
                    <a:lnTo>
                      <a:pt x="2" y="44"/>
                    </a:lnTo>
                    <a:lnTo>
                      <a:pt x="4" y="40"/>
                    </a:lnTo>
                    <a:lnTo>
                      <a:pt x="8" y="38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20" y="30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6" y="22"/>
                    </a:lnTo>
                    <a:lnTo>
                      <a:pt x="38" y="18"/>
                    </a:lnTo>
                    <a:lnTo>
                      <a:pt x="42" y="18"/>
                    </a:lnTo>
                    <a:lnTo>
                      <a:pt x="46" y="18"/>
                    </a:lnTo>
                    <a:lnTo>
                      <a:pt x="48" y="14"/>
                    </a:lnTo>
                    <a:lnTo>
                      <a:pt x="50" y="10"/>
                    </a:lnTo>
                    <a:lnTo>
                      <a:pt x="54" y="10"/>
                    </a:lnTo>
                    <a:lnTo>
                      <a:pt x="58" y="10"/>
                    </a:lnTo>
                    <a:lnTo>
                      <a:pt x="62" y="10"/>
                    </a:lnTo>
                    <a:lnTo>
                      <a:pt x="66" y="10"/>
                    </a:lnTo>
                    <a:lnTo>
                      <a:pt x="70" y="10"/>
                    </a:lnTo>
                    <a:lnTo>
                      <a:pt x="72" y="6"/>
                    </a:lnTo>
                    <a:lnTo>
                      <a:pt x="76" y="2"/>
                    </a:lnTo>
                    <a:lnTo>
                      <a:pt x="80" y="2"/>
                    </a:lnTo>
                    <a:lnTo>
                      <a:pt x="84" y="2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100" y="0"/>
                    </a:lnTo>
                    <a:lnTo>
                      <a:pt x="102" y="2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2" name="Freeform 49"/>
              <p:cNvSpPr>
                <a:spLocks/>
              </p:cNvSpPr>
              <p:nvPr/>
            </p:nvSpPr>
            <p:spPr bwMode="ltGray">
              <a:xfrm>
                <a:off x="5438" y="4056"/>
                <a:ext cx="31" cy="27"/>
              </a:xfrm>
              <a:custGeom>
                <a:avLst/>
                <a:gdLst>
                  <a:gd name="T0" fmla="*/ 4 w 31"/>
                  <a:gd name="T1" fmla="*/ 0 h 27"/>
                  <a:gd name="T2" fmla="*/ 8 w 31"/>
                  <a:gd name="T3" fmla="*/ 0 h 27"/>
                  <a:gd name="T4" fmla="*/ 12 w 31"/>
                  <a:gd name="T5" fmla="*/ 0 h 27"/>
                  <a:gd name="T6" fmla="*/ 16 w 31"/>
                  <a:gd name="T7" fmla="*/ 0 h 27"/>
                  <a:gd name="T8" fmla="*/ 20 w 31"/>
                  <a:gd name="T9" fmla="*/ 0 h 27"/>
                  <a:gd name="T10" fmla="*/ 24 w 31"/>
                  <a:gd name="T11" fmla="*/ 0 h 27"/>
                  <a:gd name="T12" fmla="*/ 28 w 31"/>
                  <a:gd name="T13" fmla="*/ 2 h 27"/>
                  <a:gd name="T14" fmla="*/ 30 w 31"/>
                  <a:gd name="T15" fmla="*/ 6 h 27"/>
                  <a:gd name="T16" fmla="*/ 30 w 31"/>
                  <a:gd name="T17" fmla="*/ 10 h 27"/>
                  <a:gd name="T18" fmla="*/ 30 w 31"/>
                  <a:gd name="T19" fmla="*/ 14 h 27"/>
                  <a:gd name="T20" fmla="*/ 30 w 31"/>
                  <a:gd name="T21" fmla="*/ 18 h 27"/>
                  <a:gd name="T22" fmla="*/ 28 w 31"/>
                  <a:gd name="T23" fmla="*/ 22 h 27"/>
                  <a:gd name="T24" fmla="*/ 24 w 31"/>
                  <a:gd name="T25" fmla="*/ 26 h 27"/>
                  <a:gd name="T26" fmla="*/ 20 w 31"/>
                  <a:gd name="T27" fmla="*/ 26 h 27"/>
                  <a:gd name="T28" fmla="*/ 16 w 31"/>
                  <a:gd name="T29" fmla="*/ 26 h 27"/>
                  <a:gd name="T30" fmla="*/ 12 w 31"/>
                  <a:gd name="T31" fmla="*/ 24 h 27"/>
                  <a:gd name="T32" fmla="*/ 12 w 31"/>
                  <a:gd name="T33" fmla="*/ 20 h 27"/>
                  <a:gd name="T34" fmla="*/ 10 w 31"/>
                  <a:gd name="T35" fmla="*/ 16 h 27"/>
                  <a:gd name="T36" fmla="*/ 6 w 31"/>
                  <a:gd name="T37" fmla="*/ 14 h 27"/>
                  <a:gd name="T38" fmla="*/ 4 w 31"/>
                  <a:gd name="T39" fmla="*/ 10 h 27"/>
                  <a:gd name="T40" fmla="*/ 0 w 31"/>
                  <a:gd name="T41" fmla="*/ 8 h 27"/>
                  <a:gd name="T42" fmla="*/ 0 w 31"/>
                  <a:gd name="T43" fmla="*/ 4 h 27"/>
                  <a:gd name="T44" fmla="*/ 2 w 31"/>
                  <a:gd name="T45" fmla="*/ 0 h 27"/>
                  <a:gd name="T46" fmla="*/ 4 w 31"/>
                  <a:gd name="T47" fmla="*/ 0 h 2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1" h="27">
                    <a:moveTo>
                      <a:pt x="4" y="0"/>
                    </a:move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2"/>
                    </a:lnTo>
                    <a:lnTo>
                      <a:pt x="30" y="6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30" y="18"/>
                    </a:lnTo>
                    <a:lnTo>
                      <a:pt x="28" y="22"/>
                    </a:lnTo>
                    <a:lnTo>
                      <a:pt x="24" y="26"/>
                    </a:lnTo>
                    <a:lnTo>
                      <a:pt x="20" y="26"/>
                    </a:lnTo>
                    <a:lnTo>
                      <a:pt x="16" y="26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3" name="Freeform 50"/>
              <p:cNvSpPr>
                <a:spLocks/>
              </p:cNvSpPr>
              <p:nvPr/>
            </p:nvSpPr>
            <p:spPr bwMode="ltGray">
              <a:xfrm>
                <a:off x="5522" y="4088"/>
                <a:ext cx="25" cy="19"/>
              </a:xfrm>
              <a:custGeom>
                <a:avLst/>
                <a:gdLst>
                  <a:gd name="T0" fmla="*/ 2 w 25"/>
                  <a:gd name="T1" fmla="*/ 0 h 19"/>
                  <a:gd name="T2" fmla="*/ 6 w 25"/>
                  <a:gd name="T3" fmla="*/ 0 h 19"/>
                  <a:gd name="T4" fmla="*/ 10 w 25"/>
                  <a:gd name="T5" fmla="*/ 0 h 19"/>
                  <a:gd name="T6" fmla="*/ 16 w 25"/>
                  <a:gd name="T7" fmla="*/ 2 h 19"/>
                  <a:gd name="T8" fmla="*/ 18 w 25"/>
                  <a:gd name="T9" fmla="*/ 6 h 19"/>
                  <a:gd name="T10" fmla="*/ 22 w 25"/>
                  <a:gd name="T11" fmla="*/ 8 h 19"/>
                  <a:gd name="T12" fmla="*/ 24 w 25"/>
                  <a:gd name="T13" fmla="*/ 12 h 19"/>
                  <a:gd name="T14" fmla="*/ 24 w 25"/>
                  <a:gd name="T15" fmla="*/ 16 h 19"/>
                  <a:gd name="T16" fmla="*/ 18 w 25"/>
                  <a:gd name="T17" fmla="*/ 18 h 19"/>
                  <a:gd name="T18" fmla="*/ 14 w 25"/>
                  <a:gd name="T19" fmla="*/ 18 h 19"/>
                  <a:gd name="T20" fmla="*/ 10 w 25"/>
                  <a:gd name="T21" fmla="*/ 18 h 19"/>
                  <a:gd name="T22" fmla="*/ 6 w 25"/>
                  <a:gd name="T23" fmla="*/ 18 h 19"/>
                  <a:gd name="T24" fmla="*/ 2 w 25"/>
                  <a:gd name="T25" fmla="*/ 18 h 19"/>
                  <a:gd name="T26" fmla="*/ 0 w 25"/>
                  <a:gd name="T27" fmla="*/ 14 h 19"/>
                  <a:gd name="T28" fmla="*/ 0 w 25"/>
                  <a:gd name="T29" fmla="*/ 10 h 19"/>
                  <a:gd name="T30" fmla="*/ 0 w 25"/>
                  <a:gd name="T31" fmla="*/ 6 h 19"/>
                  <a:gd name="T32" fmla="*/ 0 w 25"/>
                  <a:gd name="T33" fmla="*/ 2 h 19"/>
                  <a:gd name="T34" fmla="*/ 2 w 25"/>
                  <a:gd name="T35" fmla="*/ 0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5" h="19">
                    <a:moveTo>
                      <a:pt x="2" y="0"/>
                    </a:moveTo>
                    <a:lnTo>
                      <a:pt x="6" y="0"/>
                    </a:lnTo>
                    <a:lnTo>
                      <a:pt x="10" y="0"/>
                    </a:lnTo>
                    <a:lnTo>
                      <a:pt x="16" y="2"/>
                    </a:lnTo>
                    <a:lnTo>
                      <a:pt x="18" y="6"/>
                    </a:lnTo>
                    <a:lnTo>
                      <a:pt x="22" y="8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18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4" name="Freeform 51"/>
              <p:cNvSpPr>
                <a:spLocks/>
              </p:cNvSpPr>
              <p:nvPr/>
            </p:nvSpPr>
            <p:spPr bwMode="ltGray">
              <a:xfrm>
                <a:off x="5720" y="4186"/>
                <a:ext cx="27" cy="25"/>
              </a:xfrm>
              <a:custGeom>
                <a:avLst/>
                <a:gdLst>
                  <a:gd name="T0" fmla="*/ 10 w 27"/>
                  <a:gd name="T1" fmla="*/ 24 h 25"/>
                  <a:gd name="T2" fmla="*/ 14 w 27"/>
                  <a:gd name="T3" fmla="*/ 24 h 25"/>
                  <a:gd name="T4" fmla="*/ 18 w 27"/>
                  <a:gd name="T5" fmla="*/ 24 h 25"/>
                  <a:gd name="T6" fmla="*/ 22 w 27"/>
                  <a:gd name="T7" fmla="*/ 24 h 25"/>
                  <a:gd name="T8" fmla="*/ 26 w 27"/>
                  <a:gd name="T9" fmla="*/ 22 h 25"/>
                  <a:gd name="T10" fmla="*/ 26 w 27"/>
                  <a:gd name="T11" fmla="*/ 18 h 25"/>
                  <a:gd name="T12" fmla="*/ 26 w 27"/>
                  <a:gd name="T13" fmla="*/ 14 h 25"/>
                  <a:gd name="T14" fmla="*/ 26 w 27"/>
                  <a:gd name="T15" fmla="*/ 10 h 25"/>
                  <a:gd name="T16" fmla="*/ 26 w 27"/>
                  <a:gd name="T17" fmla="*/ 6 h 25"/>
                  <a:gd name="T18" fmla="*/ 24 w 27"/>
                  <a:gd name="T19" fmla="*/ 2 h 25"/>
                  <a:gd name="T20" fmla="*/ 20 w 27"/>
                  <a:gd name="T21" fmla="*/ 0 h 25"/>
                  <a:gd name="T22" fmla="*/ 16 w 27"/>
                  <a:gd name="T23" fmla="*/ 0 h 25"/>
                  <a:gd name="T24" fmla="*/ 12 w 27"/>
                  <a:gd name="T25" fmla="*/ 0 h 25"/>
                  <a:gd name="T26" fmla="*/ 12 w 27"/>
                  <a:gd name="T27" fmla="*/ 4 h 25"/>
                  <a:gd name="T28" fmla="*/ 8 w 27"/>
                  <a:gd name="T29" fmla="*/ 6 h 25"/>
                  <a:gd name="T30" fmla="*/ 4 w 27"/>
                  <a:gd name="T31" fmla="*/ 8 h 25"/>
                  <a:gd name="T32" fmla="*/ 0 w 27"/>
                  <a:gd name="T33" fmla="*/ 8 h 25"/>
                  <a:gd name="T34" fmla="*/ 0 w 27"/>
                  <a:gd name="T35" fmla="*/ 12 h 25"/>
                  <a:gd name="T36" fmla="*/ 0 w 27"/>
                  <a:gd name="T37" fmla="*/ 16 h 25"/>
                  <a:gd name="T38" fmla="*/ 4 w 27"/>
                  <a:gd name="T39" fmla="*/ 16 h 25"/>
                  <a:gd name="T40" fmla="*/ 8 w 27"/>
                  <a:gd name="T41" fmla="*/ 16 h 25"/>
                  <a:gd name="T42" fmla="*/ 8 w 27"/>
                  <a:gd name="T43" fmla="*/ 20 h 25"/>
                  <a:gd name="T44" fmla="*/ 8 w 27"/>
                  <a:gd name="T45" fmla="*/ 24 h 25"/>
                  <a:gd name="T46" fmla="*/ 10 w 27"/>
                  <a:gd name="T47" fmla="*/ 24 h 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7" h="25">
                    <a:moveTo>
                      <a:pt x="10" y="24"/>
                    </a:moveTo>
                    <a:lnTo>
                      <a:pt x="14" y="24"/>
                    </a:lnTo>
                    <a:lnTo>
                      <a:pt x="18" y="24"/>
                    </a:lnTo>
                    <a:lnTo>
                      <a:pt x="22" y="24"/>
                    </a:lnTo>
                    <a:lnTo>
                      <a:pt x="26" y="22"/>
                    </a:lnTo>
                    <a:lnTo>
                      <a:pt x="26" y="18"/>
                    </a:lnTo>
                    <a:lnTo>
                      <a:pt x="26" y="14"/>
                    </a:lnTo>
                    <a:lnTo>
                      <a:pt x="26" y="10"/>
                    </a:lnTo>
                    <a:lnTo>
                      <a:pt x="26" y="6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8" y="6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20"/>
                    </a:lnTo>
                    <a:lnTo>
                      <a:pt x="8" y="24"/>
                    </a:lnTo>
                    <a:lnTo>
                      <a:pt x="10" y="24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915" name="Freeform 52"/>
              <p:cNvSpPr>
                <a:spLocks/>
              </p:cNvSpPr>
              <p:nvPr/>
            </p:nvSpPr>
            <p:spPr bwMode="ltGray">
              <a:xfrm>
                <a:off x="5602" y="4144"/>
                <a:ext cx="83" cy="51"/>
              </a:xfrm>
              <a:custGeom>
                <a:avLst/>
                <a:gdLst>
                  <a:gd name="T0" fmla="*/ 0 w 83"/>
                  <a:gd name="T1" fmla="*/ 0 h 51"/>
                  <a:gd name="T2" fmla="*/ 4 w 83"/>
                  <a:gd name="T3" fmla="*/ 0 h 51"/>
                  <a:gd name="T4" fmla="*/ 12 w 83"/>
                  <a:gd name="T5" fmla="*/ 0 h 51"/>
                  <a:gd name="T6" fmla="*/ 16 w 83"/>
                  <a:gd name="T7" fmla="*/ 0 h 51"/>
                  <a:gd name="T8" fmla="*/ 20 w 83"/>
                  <a:gd name="T9" fmla="*/ 0 h 51"/>
                  <a:gd name="T10" fmla="*/ 24 w 83"/>
                  <a:gd name="T11" fmla="*/ 0 h 51"/>
                  <a:gd name="T12" fmla="*/ 28 w 83"/>
                  <a:gd name="T13" fmla="*/ 0 h 51"/>
                  <a:gd name="T14" fmla="*/ 32 w 83"/>
                  <a:gd name="T15" fmla="*/ 0 h 51"/>
                  <a:gd name="T16" fmla="*/ 36 w 83"/>
                  <a:gd name="T17" fmla="*/ 0 h 51"/>
                  <a:gd name="T18" fmla="*/ 40 w 83"/>
                  <a:gd name="T19" fmla="*/ 0 h 51"/>
                  <a:gd name="T20" fmla="*/ 44 w 83"/>
                  <a:gd name="T21" fmla="*/ 0 h 51"/>
                  <a:gd name="T22" fmla="*/ 48 w 83"/>
                  <a:gd name="T23" fmla="*/ 0 h 51"/>
                  <a:gd name="T24" fmla="*/ 50 w 83"/>
                  <a:gd name="T25" fmla="*/ 4 h 51"/>
                  <a:gd name="T26" fmla="*/ 54 w 83"/>
                  <a:gd name="T27" fmla="*/ 6 h 51"/>
                  <a:gd name="T28" fmla="*/ 58 w 83"/>
                  <a:gd name="T29" fmla="*/ 8 h 51"/>
                  <a:gd name="T30" fmla="*/ 62 w 83"/>
                  <a:gd name="T31" fmla="*/ 10 h 51"/>
                  <a:gd name="T32" fmla="*/ 66 w 83"/>
                  <a:gd name="T33" fmla="*/ 14 h 51"/>
                  <a:gd name="T34" fmla="*/ 72 w 83"/>
                  <a:gd name="T35" fmla="*/ 16 h 51"/>
                  <a:gd name="T36" fmla="*/ 76 w 83"/>
                  <a:gd name="T37" fmla="*/ 16 h 51"/>
                  <a:gd name="T38" fmla="*/ 80 w 83"/>
                  <a:gd name="T39" fmla="*/ 16 h 51"/>
                  <a:gd name="T40" fmla="*/ 82 w 83"/>
                  <a:gd name="T41" fmla="*/ 22 h 51"/>
                  <a:gd name="T42" fmla="*/ 82 w 83"/>
                  <a:gd name="T43" fmla="*/ 26 h 51"/>
                  <a:gd name="T44" fmla="*/ 80 w 83"/>
                  <a:gd name="T45" fmla="*/ 30 h 51"/>
                  <a:gd name="T46" fmla="*/ 80 w 83"/>
                  <a:gd name="T47" fmla="*/ 34 h 51"/>
                  <a:gd name="T48" fmla="*/ 80 w 83"/>
                  <a:gd name="T49" fmla="*/ 38 h 51"/>
                  <a:gd name="T50" fmla="*/ 80 w 83"/>
                  <a:gd name="T51" fmla="*/ 42 h 51"/>
                  <a:gd name="T52" fmla="*/ 80 w 83"/>
                  <a:gd name="T53" fmla="*/ 48 h 51"/>
                  <a:gd name="T54" fmla="*/ 68 w 83"/>
                  <a:gd name="T55" fmla="*/ 50 h 51"/>
                  <a:gd name="T56" fmla="*/ 64 w 83"/>
                  <a:gd name="T57" fmla="*/ 50 h 51"/>
                  <a:gd name="T58" fmla="*/ 60 w 83"/>
                  <a:gd name="T59" fmla="*/ 48 h 51"/>
                  <a:gd name="T60" fmla="*/ 56 w 83"/>
                  <a:gd name="T61" fmla="*/ 46 h 51"/>
                  <a:gd name="T62" fmla="*/ 52 w 83"/>
                  <a:gd name="T63" fmla="*/ 44 h 51"/>
                  <a:gd name="T64" fmla="*/ 48 w 83"/>
                  <a:gd name="T65" fmla="*/ 42 h 51"/>
                  <a:gd name="T66" fmla="*/ 44 w 83"/>
                  <a:gd name="T67" fmla="*/ 42 h 51"/>
                  <a:gd name="T68" fmla="*/ 40 w 83"/>
                  <a:gd name="T69" fmla="*/ 40 h 51"/>
                  <a:gd name="T70" fmla="*/ 36 w 83"/>
                  <a:gd name="T71" fmla="*/ 36 h 51"/>
                  <a:gd name="T72" fmla="*/ 32 w 83"/>
                  <a:gd name="T73" fmla="*/ 32 h 51"/>
                  <a:gd name="T74" fmla="*/ 30 w 83"/>
                  <a:gd name="T75" fmla="*/ 28 h 51"/>
                  <a:gd name="T76" fmla="*/ 26 w 83"/>
                  <a:gd name="T77" fmla="*/ 26 h 51"/>
                  <a:gd name="T78" fmla="*/ 20 w 83"/>
                  <a:gd name="T79" fmla="*/ 24 h 51"/>
                  <a:gd name="T80" fmla="*/ 16 w 83"/>
                  <a:gd name="T81" fmla="*/ 22 h 51"/>
                  <a:gd name="T82" fmla="*/ 12 w 83"/>
                  <a:gd name="T83" fmla="*/ 20 h 51"/>
                  <a:gd name="T84" fmla="*/ 10 w 83"/>
                  <a:gd name="T85" fmla="*/ 16 h 51"/>
                  <a:gd name="T86" fmla="*/ 6 w 83"/>
                  <a:gd name="T87" fmla="*/ 14 h 51"/>
                  <a:gd name="T88" fmla="*/ 2 w 83"/>
                  <a:gd name="T89" fmla="*/ 12 h 51"/>
                  <a:gd name="T90" fmla="*/ 2 w 83"/>
                  <a:gd name="T91" fmla="*/ 8 h 51"/>
                  <a:gd name="T92" fmla="*/ 0 w 83"/>
                  <a:gd name="T93" fmla="*/ 4 h 51"/>
                  <a:gd name="T94" fmla="*/ 0 w 83"/>
                  <a:gd name="T95" fmla="*/ 0 h 5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51">
                    <a:moveTo>
                      <a:pt x="0" y="0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0" y="4"/>
                    </a:lnTo>
                    <a:lnTo>
                      <a:pt x="54" y="6"/>
                    </a:lnTo>
                    <a:lnTo>
                      <a:pt x="58" y="8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72" y="16"/>
                    </a:lnTo>
                    <a:lnTo>
                      <a:pt x="76" y="16"/>
                    </a:lnTo>
                    <a:lnTo>
                      <a:pt x="80" y="16"/>
                    </a:lnTo>
                    <a:lnTo>
                      <a:pt x="82" y="22"/>
                    </a:lnTo>
                    <a:lnTo>
                      <a:pt x="82" y="26"/>
                    </a:lnTo>
                    <a:lnTo>
                      <a:pt x="80" y="30"/>
                    </a:lnTo>
                    <a:lnTo>
                      <a:pt x="80" y="34"/>
                    </a:lnTo>
                    <a:lnTo>
                      <a:pt x="80" y="38"/>
                    </a:lnTo>
                    <a:lnTo>
                      <a:pt x="80" y="42"/>
                    </a:lnTo>
                    <a:lnTo>
                      <a:pt x="80" y="48"/>
                    </a:lnTo>
                    <a:lnTo>
                      <a:pt x="68" y="50"/>
                    </a:lnTo>
                    <a:lnTo>
                      <a:pt x="64" y="50"/>
                    </a:lnTo>
                    <a:lnTo>
                      <a:pt x="60" y="48"/>
                    </a:lnTo>
                    <a:lnTo>
                      <a:pt x="56" y="46"/>
                    </a:lnTo>
                    <a:lnTo>
                      <a:pt x="52" y="44"/>
                    </a:lnTo>
                    <a:lnTo>
                      <a:pt x="48" y="42"/>
                    </a:lnTo>
                    <a:lnTo>
                      <a:pt x="44" y="42"/>
                    </a:lnTo>
                    <a:lnTo>
                      <a:pt x="40" y="40"/>
                    </a:lnTo>
                    <a:lnTo>
                      <a:pt x="36" y="36"/>
                    </a:lnTo>
                    <a:lnTo>
                      <a:pt x="32" y="32"/>
                    </a:lnTo>
                    <a:lnTo>
                      <a:pt x="30" y="28"/>
                    </a:lnTo>
                    <a:lnTo>
                      <a:pt x="26" y="26"/>
                    </a:lnTo>
                    <a:lnTo>
                      <a:pt x="20" y="24"/>
                    </a:lnTo>
                    <a:lnTo>
                      <a:pt x="16" y="22"/>
                    </a:lnTo>
                    <a:lnTo>
                      <a:pt x="12" y="20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77557" name="Rectangle 53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090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2" name="Rectangle 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905000"/>
            <a:ext cx="91090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7559" name="Rectangle 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77560" name="Rectangle 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77561" name="Rectangle 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7D730E-3C25-984A-A481-7283FF0A8A2A}" type="slidenum">
              <a:rPr 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2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274638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600200"/>
            <a:ext cx="8991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D73AEEF-99ED-4545-9C5E-B6F0A8966203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5DCEE24-73ED-4F4D-BEBF-938C6616A8CA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0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D1C0FA4-100B-E84C-A185-BCBA207B9681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1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06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75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675" indent="-3426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236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134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035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2931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98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722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61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7F9DF9-8CC9-2F4A-B98C-E70A2EDCC6AE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7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6893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379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069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7585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675" indent="-342675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56" indent="-285561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800">
          <a:solidFill>
            <a:schemeClr val="tx1"/>
          </a:solidFill>
          <a:latin typeface="+mn-lt"/>
          <a:ea typeface="+mn-ea"/>
        </a:defRPr>
      </a:lvl2pPr>
      <a:lvl3pPr marL="1142236" indent="-228446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400">
          <a:solidFill>
            <a:schemeClr val="tx1"/>
          </a:solidFill>
          <a:latin typeface="+mn-lt"/>
          <a:ea typeface="+mn-ea"/>
        </a:defRPr>
      </a:lvl3pPr>
      <a:lvl4pPr marL="1599134" indent="-228446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4pPr>
      <a:lvl5pPr marL="2056035" indent="-228446" algn="l" rtl="0" eaLnBrk="0" fontAlgn="base" hangingPunct="0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5pPr>
      <a:lvl6pPr marL="2512931" indent="-228446" algn="l" rtl="0" fontAlgn="base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6pPr>
      <a:lvl7pPr marL="2969824" indent="-228446" algn="l" rtl="0" fontAlgn="base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7pPr>
      <a:lvl8pPr marL="3426722" indent="-228446" algn="l" rtl="0" fontAlgn="base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8pPr>
      <a:lvl9pPr marL="3883614" indent="-228446" algn="l" rtl="0" fontAlgn="base">
        <a:spcBef>
          <a:spcPct val="20000"/>
        </a:spcBef>
        <a:spcAft>
          <a:spcPct val="0"/>
        </a:spcAft>
        <a:buClr>
          <a:srgbClr val="800040"/>
        </a:buClr>
        <a:buFont typeface="Wingdings" charset="0"/>
        <a:buChar char="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73A5920-463F-8A4B-AB2E-5D90C1B9769B}" type="slidenum">
              <a:rPr lang="en-US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ＭＳ Ｐゴシック" charset="0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06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758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675" indent="-3426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456" indent="-2855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236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134" indent="-22844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035" indent="-22844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2931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698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6722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361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p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b" anchorCtr="1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824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AC681F6-BBD6-CD45-A878-559124AAC9C8}" type="slidenum">
              <a:rPr lang="en-US">
                <a:solidFill>
                  <a:srgbClr val="4824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4824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31" name="Picture 7" descr="EXPHORS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9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69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689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379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069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758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675" indent="-34267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456" indent="-28556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236" indent="-22844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134" indent="-22844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035" indent="-22844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2931" indent="-228446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69824" indent="-228446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6722" indent="-228446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3614" indent="-228446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788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720000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0E691A-1B90-1F4F-A0E7-B68E9F151C30}" type="slidenum">
              <a:rPr lang="zh-CN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37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" y="0"/>
            <a:ext cx="9159875" cy="6858000"/>
            <a:chOff x="0" y="0"/>
            <a:chExt cx="5770" cy="4320"/>
          </a:xfrm>
        </p:grpSpPr>
        <p:sp>
          <p:nvSpPr>
            <p:cNvPr id="9216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09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0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1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2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3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6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7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6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7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8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19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7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1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7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3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7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5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6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27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18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218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8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8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-52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218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233C5E4-C16C-E94B-A7B1-8B62E69B3B31}" type="slidenum">
              <a: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218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-52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815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charset="-128"/>
          <a:cs typeface="ＭＳ Ｐゴシック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353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53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706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5926138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97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1097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272776"/>
              </a:solidFill>
            </a:endParaRPr>
          </a:p>
        </p:txBody>
      </p:sp>
      <p:sp>
        <p:nvSpPr>
          <p:cNvPr id="1097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20DF38C-651C-7046-B735-0B6392086F6D}" type="slidenum">
              <a:rPr lang="zh-CN" altLang="en-US">
                <a:solidFill>
                  <a:srgbClr val="272776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4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7288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0" y="0"/>
            <a:ext cx="1085850" cy="6845300"/>
            <a:chOff x="0" y="0"/>
            <a:chExt cx="684" cy="4312"/>
          </a:xfrm>
        </p:grpSpPr>
        <p:sp>
          <p:nvSpPr>
            <p:cNvPr id="11059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684" cy="4312"/>
            </a:xfrm>
            <a:prstGeom prst="rect">
              <a:avLst/>
            </a:prstGeom>
            <a:gradFill rotWithShape="0">
              <a:gsLst>
                <a:gs pos="0">
                  <a:srgbClr val="114FFB"/>
                </a:gs>
                <a:gs pos="50000">
                  <a:srgbClr val="031032"/>
                </a:gs>
                <a:gs pos="100000">
                  <a:srgbClr val="114FF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10598" name="Group 6"/>
            <p:cNvGrpSpPr>
              <a:grpSpLocks/>
            </p:cNvGrpSpPr>
            <p:nvPr/>
          </p:nvGrpSpPr>
          <p:grpSpPr bwMode="auto">
            <a:xfrm>
              <a:off x="48" y="102"/>
              <a:ext cx="96" cy="4122"/>
              <a:chOff x="48" y="102"/>
              <a:chExt cx="96" cy="4122"/>
            </a:xfrm>
          </p:grpSpPr>
          <p:sp>
            <p:nvSpPr>
              <p:cNvPr id="110599" name="Rectangle 7"/>
              <p:cNvSpPr>
                <a:spLocks noChangeArrowheads="1"/>
              </p:cNvSpPr>
              <p:nvPr/>
            </p:nvSpPr>
            <p:spPr bwMode="auto">
              <a:xfrm>
                <a:off x="48" y="110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0" name="Rectangle 8"/>
              <p:cNvSpPr>
                <a:spLocks noChangeArrowheads="1"/>
              </p:cNvSpPr>
              <p:nvPr/>
            </p:nvSpPr>
            <p:spPr bwMode="auto">
              <a:xfrm>
                <a:off x="48" y="124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1" name="Rectangle 9"/>
              <p:cNvSpPr>
                <a:spLocks noChangeArrowheads="1"/>
              </p:cNvSpPr>
              <p:nvPr/>
            </p:nvSpPr>
            <p:spPr bwMode="auto">
              <a:xfrm>
                <a:off x="48" y="139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2" name="Rectangle 10"/>
              <p:cNvSpPr>
                <a:spLocks noChangeArrowheads="1"/>
              </p:cNvSpPr>
              <p:nvPr/>
            </p:nvSpPr>
            <p:spPr bwMode="auto">
              <a:xfrm>
                <a:off x="48" y="153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3" name="Rectangle 11"/>
              <p:cNvSpPr>
                <a:spLocks noChangeArrowheads="1"/>
              </p:cNvSpPr>
              <p:nvPr/>
            </p:nvSpPr>
            <p:spPr bwMode="auto">
              <a:xfrm>
                <a:off x="48" y="168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4" name="Rectangle 12"/>
              <p:cNvSpPr>
                <a:spLocks noChangeArrowheads="1"/>
              </p:cNvSpPr>
              <p:nvPr/>
            </p:nvSpPr>
            <p:spPr bwMode="auto">
              <a:xfrm>
                <a:off x="48" y="182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5" name="Rectangle 13"/>
              <p:cNvSpPr>
                <a:spLocks noChangeArrowheads="1"/>
              </p:cNvSpPr>
              <p:nvPr/>
            </p:nvSpPr>
            <p:spPr bwMode="auto">
              <a:xfrm>
                <a:off x="48" y="196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6" name="Rectangle 14"/>
              <p:cNvSpPr>
                <a:spLocks noChangeArrowheads="1"/>
              </p:cNvSpPr>
              <p:nvPr/>
            </p:nvSpPr>
            <p:spPr bwMode="auto">
              <a:xfrm>
                <a:off x="48" y="211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7" name="Rectangle 15"/>
              <p:cNvSpPr>
                <a:spLocks noChangeArrowheads="1"/>
              </p:cNvSpPr>
              <p:nvPr/>
            </p:nvSpPr>
            <p:spPr bwMode="auto">
              <a:xfrm>
                <a:off x="48" y="225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8" name="Rectangle 16"/>
              <p:cNvSpPr>
                <a:spLocks noChangeArrowheads="1"/>
              </p:cNvSpPr>
              <p:nvPr/>
            </p:nvSpPr>
            <p:spPr bwMode="auto">
              <a:xfrm>
                <a:off x="48" y="240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09" name="Rectangle 17"/>
              <p:cNvSpPr>
                <a:spLocks noChangeArrowheads="1"/>
              </p:cNvSpPr>
              <p:nvPr/>
            </p:nvSpPr>
            <p:spPr bwMode="auto">
              <a:xfrm>
                <a:off x="48" y="254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0" name="Rectangle 18"/>
              <p:cNvSpPr>
                <a:spLocks noChangeArrowheads="1"/>
              </p:cNvSpPr>
              <p:nvPr/>
            </p:nvSpPr>
            <p:spPr bwMode="auto">
              <a:xfrm>
                <a:off x="48" y="268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1" name="Rectangle 19"/>
              <p:cNvSpPr>
                <a:spLocks noChangeArrowheads="1"/>
              </p:cNvSpPr>
              <p:nvPr/>
            </p:nvSpPr>
            <p:spPr bwMode="auto">
              <a:xfrm>
                <a:off x="48" y="283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2" name="Rectangle 20"/>
              <p:cNvSpPr>
                <a:spLocks noChangeArrowheads="1"/>
              </p:cNvSpPr>
              <p:nvPr/>
            </p:nvSpPr>
            <p:spPr bwMode="auto">
              <a:xfrm>
                <a:off x="48" y="297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3" name="Rectangle 21"/>
              <p:cNvSpPr>
                <a:spLocks noChangeArrowheads="1"/>
              </p:cNvSpPr>
              <p:nvPr/>
            </p:nvSpPr>
            <p:spPr bwMode="auto">
              <a:xfrm>
                <a:off x="48" y="312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4" name="Rectangle 22"/>
              <p:cNvSpPr>
                <a:spLocks noChangeArrowheads="1"/>
              </p:cNvSpPr>
              <p:nvPr/>
            </p:nvSpPr>
            <p:spPr bwMode="auto">
              <a:xfrm>
                <a:off x="48" y="326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5" name="Rectangle 23"/>
              <p:cNvSpPr>
                <a:spLocks noChangeArrowheads="1"/>
              </p:cNvSpPr>
              <p:nvPr/>
            </p:nvSpPr>
            <p:spPr bwMode="auto">
              <a:xfrm>
                <a:off x="48" y="340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6" name="Rectangle 24"/>
              <p:cNvSpPr>
                <a:spLocks noChangeArrowheads="1"/>
              </p:cNvSpPr>
              <p:nvPr/>
            </p:nvSpPr>
            <p:spPr bwMode="auto">
              <a:xfrm>
                <a:off x="48" y="355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7" name="Rectangle 25"/>
              <p:cNvSpPr>
                <a:spLocks noChangeArrowheads="1"/>
              </p:cNvSpPr>
              <p:nvPr/>
            </p:nvSpPr>
            <p:spPr bwMode="auto">
              <a:xfrm>
                <a:off x="48" y="369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8" name="Rectangle 26"/>
              <p:cNvSpPr>
                <a:spLocks noChangeArrowheads="1"/>
              </p:cNvSpPr>
              <p:nvPr/>
            </p:nvSpPr>
            <p:spPr bwMode="auto">
              <a:xfrm>
                <a:off x="48" y="384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19" name="Rectangle 27"/>
              <p:cNvSpPr>
                <a:spLocks noChangeArrowheads="1"/>
              </p:cNvSpPr>
              <p:nvPr/>
            </p:nvSpPr>
            <p:spPr bwMode="auto">
              <a:xfrm>
                <a:off x="48" y="398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0" name="Rectangle 28"/>
              <p:cNvSpPr>
                <a:spLocks noChangeArrowheads="1"/>
              </p:cNvSpPr>
              <p:nvPr/>
            </p:nvSpPr>
            <p:spPr bwMode="auto">
              <a:xfrm>
                <a:off x="48" y="412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1" name="Rectangle 29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2" name="Rectangle 30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3" name="Rectangle 31"/>
              <p:cNvSpPr>
                <a:spLocks noChangeArrowheads="1"/>
              </p:cNvSpPr>
              <p:nvPr/>
            </p:nvSpPr>
            <p:spPr bwMode="auto">
              <a:xfrm>
                <a:off x="48" y="390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4" name="Rectangle 32"/>
              <p:cNvSpPr>
                <a:spLocks noChangeArrowheads="1"/>
              </p:cNvSpPr>
              <p:nvPr/>
            </p:nvSpPr>
            <p:spPr bwMode="auto">
              <a:xfrm>
                <a:off x="48" y="534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5" name="Rectangle 33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6" name="Rectangle 34"/>
              <p:cNvSpPr>
                <a:spLocks noChangeArrowheads="1"/>
              </p:cNvSpPr>
              <p:nvPr/>
            </p:nvSpPr>
            <p:spPr bwMode="auto">
              <a:xfrm>
                <a:off x="48" y="822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627" name="Rectangle 35"/>
              <p:cNvSpPr>
                <a:spLocks noChangeArrowheads="1"/>
              </p:cNvSpPr>
              <p:nvPr/>
            </p:nvSpPr>
            <p:spPr bwMode="auto">
              <a:xfrm>
                <a:off x="48" y="966"/>
                <a:ext cx="96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90549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0"/>
        <a:buChar char="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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EFA5ADC-E76B-7645-9B79-233DDDA0C72A}" type="slidenum">
              <a:rPr lang="zh-CN" alt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94567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grpSp>
        <p:nvGrpSpPr>
          <p:cNvPr id="194568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94570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5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6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7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8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9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0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1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2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3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25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5926138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977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1097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272776"/>
              </a:solidFill>
            </a:endParaRPr>
          </a:p>
        </p:txBody>
      </p:sp>
      <p:sp>
        <p:nvSpPr>
          <p:cNvPr id="1097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C4625FC-B757-A144-AB9C-B11A81326754}" type="slidenum">
              <a:rPr lang="en-US">
                <a:solidFill>
                  <a:srgbClr val="272776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2727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4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0677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416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2D54ED8-CB28-4835-8443-3277FEA0F153}" type="slidenum">
              <a:rPr lang="en-US" altLang="en-US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4234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23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235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08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34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308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4630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26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92163" name="Rectangle 1027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1" name="Rectangle 1028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2" name="Rectangle 1029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3" name="Rectangle 1030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4" name="Rectangle 1031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5" name="Rectangle 1032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2169" name="Rectangle 1033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2170" name="Rectangle 1034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8" name="Rectangle 1035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29" name="Rectangle 1036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0" name="Rectangle 1037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1" name="Rectangle 1038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2175" name="Rectangle 1039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3" name="Rectangle 1040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2177" name="Rectangle 1041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5" name="Rectangle 1042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92179" name="Rectangle 1043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7" name="Rectangle 1044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8" name="Rectangle 1045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3339" name="Freeform 1046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183" name="Freeform 1047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2184" name="Rectangle 104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85" name="Rectangle 104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86" name="Rectangle 105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187" name="Rectangle 10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3DA9974-FB7B-4F6D-BE19-9F32684C8A92}" type="slidenum">
              <a:rPr lang="en-US" altLang="en-US" smtClean="0">
                <a:solidFill>
                  <a:srgbClr val="FFFFFF"/>
                </a:solidFill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92188" name="Rectangle 1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2057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35466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D7A15C-BA3C-4C47-93D9-7EC7623FA35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5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964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65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5966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4E8B0F-CE89-DD45-8B35-520116E0125B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797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600200"/>
            <a:ext cx="8991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B88AF7A-5686-2448-942B-36ADCA886B74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01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421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641AB35-9EA1-214D-BA70-E7B440121B4E}" type="slidenum"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42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778" name="Group 2"/>
          <p:cNvGrpSpPr>
            <a:grpSpLocks/>
          </p:cNvGrpSpPr>
          <p:nvPr/>
        </p:nvGrpSpPr>
        <p:grpSpPr bwMode="auto">
          <a:xfrm>
            <a:off x="0" y="0"/>
            <a:ext cx="3200400" cy="6858000"/>
            <a:chOff x="0" y="0"/>
            <a:chExt cx="2016" cy="4320"/>
          </a:xfrm>
        </p:grpSpPr>
        <p:sp>
          <p:nvSpPr>
            <p:cNvPr id="20378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3789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3779" name="AutoShape 5"/>
          <p:cNvSpPr>
            <a:spLocks noChangeArrowheads="1"/>
          </p:cNvSpPr>
          <p:nvPr/>
        </p:nvSpPr>
        <p:spPr bwMode="auto">
          <a:xfrm>
            <a:off x="762000" y="762000"/>
            <a:ext cx="5105400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33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378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62200"/>
            <a:ext cx="8001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solidFill>
                  <a:srgbClr val="003366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36875" y="6529388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rgbClr val="003366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5946775"/>
            <a:ext cx="5873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AC375AF-42FD-0A48-AD90-ABF58A8A770E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3785" name="Group 11"/>
          <p:cNvGrpSpPr>
            <a:grpSpLocks/>
          </p:cNvGrpSpPr>
          <p:nvPr/>
        </p:nvGrpSpPr>
        <p:grpSpPr bwMode="auto">
          <a:xfrm>
            <a:off x="228600" y="1981200"/>
            <a:ext cx="7391400" cy="319088"/>
            <a:chOff x="144" y="1248"/>
            <a:chExt cx="4656" cy="201"/>
          </a:xfrm>
        </p:grpSpPr>
        <p:sp>
          <p:nvSpPr>
            <p:cNvPr id="203786" name="AutoShape 12"/>
            <p:cNvSpPr>
              <a:spLocks noChangeArrowheads="1"/>
            </p:cNvSpPr>
            <p:nvPr/>
          </p:nvSpPr>
          <p:spPr bwMode="auto">
            <a:xfrm>
              <a:off x="384" y="1248"/>
              <a:ext cx="4416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3787" name="AutoShape 13"/>
            <p:cNvSpPr>
              <a:spLocks noChangeArrowheads="1"/>
            </p:cNvSpPr>
            <p:nvPr/>
          </p:nvSpPr>
          <p:spPr bwMode="auto">
            <a:xfrm flipH="1">
              <a:off x="144" y="1248"/>
              <a:ext cx="248" cy="201"/>
            </a:xfrm>
            <a:prstGeom prst="flowChartDelay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51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0"/>
          <a:cs typeface="Genev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0"/>
          <a:cs typeface="Gene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85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1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5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gif"/><Relationship Id="rId5" Type="http://schemas.openxmlformats.org/officeDocument/2006/relationships/image" Target="../media/image49.wmf"/><Relationship Id="rId1" Type="http://schemas.openxmlformats.org/officeDocument/2006/relationships/slideLayout" Target="../slideLayouts/slideLayout232.xml"/><Relationship Id="rId2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Relationship Id="rId2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Relationship Id="rId2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9.xml"/><Relationship Id="rId2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4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5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Relationship Id="rId2" Type="http://schemas.openxmlformats.org/officeDocument/2006/relationships/notesSlide" Target="../notesSlides/notesSlide5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203"/>
            <a:ext cx="9120187" cy="221609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信徒</a:t>
            </a:r>
            <a:r>
              <a:rPr lang="zh-TW" altLang="en-US" sz="6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的保障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3813" y="6092825"/>
            <a:ext cx="9228216" cy="765175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</a:t>
            </a:r>
            <a:r>
              <a:rPr lang="zh-CN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defTabSz="914400" eaLnBrk="0" hangingPunct="0"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2265588"/>
            <a:ext cx="6985000" cy="279400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232413"/>
            <a:ext cx="9144000" cy="72494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66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r>
              <a:rPr lang="zh-CN" altLang="en-US" sz="4400" i="1" dirty="0"/>
              <a:t>救恩论：上帝的救赎计划</a:t>
            </a:r>
            <a:endParaRPr lang="en-US" sz="4400" i="1" dirty="0"/>
          </a:p>
        </p:txBody>
      </p:sp>
      <p:sp>
        <p:nvSpPr>
          <p:cNvPr id="2" name="Rectangle 1"/>
          <p:cNvSpPr/>
          <p:nvPr/>
        </p:nvSpPr>
        <p:spPr>
          <a:xfrm>
            <a:off x="1067593" y="2255336"/>
            <a:ext cx="6985000" cy="2939266"/>
          </a:xfrm>
          <a:prstGeom prst="rect">
            <a:avLst/>
          </a:prstGeom>
          <a:solidFill>
            <a:srgbClr val="3366FF"/>
          </a:solidFill>
          <a:effectLst>
            <a:glow rad="101600">
              <a:srgbClr val="3366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85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救恩</a:t>
            </a:r>
            <a:endParaRPr lang="en-SG" sz="185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298344"/>
            <a:ext cx="9144000" cy="144218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拣选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75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0"/>
            <a:ext cx="5299075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269323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1" name="Picture 5" descr="Jesus in Synago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3700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331912"/>
          </a:xfrm>
          <a:gradFill flip="none" rotWithShape="1">
            <a:gsLst>
              <a:gs pos="0">
                <a:srgbClr val="660066"/>
              </a:gs>
              <a:gs pos="100000">
                <a:schemeClr val="bg2"/>
              </a:gs>
            </a:gsLst>
            <a:lin ang="0" scaled="1"/>
            <a:tileRect/>
          </a:gradFill>
        </p:spPr>
        <p:txBody>
          <a:bodyPr/>
          <a:lstStyle/>
          <a:p>
            <a:pPr>
              <a:defRPr/>
            </a:pPr>
            <a:r>
              <a:rPr lang="zh-CN" alt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永久</a:t>
            </a:r>
            <a:r>
              <a:rPr lang="en-US" sz="8800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9624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凡是父赐给我的人，必到我这里来；到我这里来的，我决不丢弃他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”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约翰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6:37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CNV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09604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403097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006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9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基督圣子的工作</a:t>
            </a:r>
            <a:endParaRPr lang="en-US" sz="9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627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400485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60627"/>
            <a:ext cx="9144000" cy="2343759"/>
          </a:xfrm>
          <a:solidFill>
            <a:schemeClr val="tx1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SG" sz="2400" b="1" dirty="0"/>
              <a:t>“</a:t>
            </a:r>
            <a:r>
              <a:rPr lang="zh-CN" altLang="en-US" sz="2400" b="1" dirty="0"/>
              <a:t>我的羊听我的声音，我也认识他们，他们也跟随我。 </a:t>
            </a:r>
            <a:r>
              <a:rPr lang="en-US" altLang="zh-CN" sz="2400" b="1" baseline="30000" dirty="0"/>
              <a:t>28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我赐给他们永生，他们永不灭亡，谁也不能把他们从我手里夺去。 </a:t>
            </a:r>
            <a:r>
              <a:rPr lang="en-US" altLang="zh-CN" sz="2400" b="1" baseline="30000" dirty="0"/>
              <a:t>29</a:t>
            </a:r>
            <a:r>
              <a:rPr lang="en-US" altLang="zh-CN" sz="2400" b="1" dirty="0"/>
              <a:t> </a:t>
            </a:r>
            <a:r>
              <a:rPr lang="zh-CN" altLang="en-US" sz="2400" b="1" dirty="0"/>
              <a:t>那位把羊群赐给我的父比一切都大，也没有人能把他们从我父的手里夺去。</a:t>
            </a:r>
            <a:r>
              <a:rPr lang="en-SG" sz="2400" b="1" dirty="0"/>
              <a:t>” (</a:t>
            </a:r>
            <a:r>
              <a:rPr lang="zh-CN" altLang="en-US" sz="2400" b="1" dirty="0"/>
              <a:t>约翰 </a:t>
            </a:r>
            <a:r>
              <a:rPr lang="en-SG" sz="2400" b="1" dirty="0"/>
              <a:t>10:27-29 </a:t>
            </a:r>
            <a:r>
              <a:rPr lang="en-US" altLang="zh-CN" sz="2400" b="1" dirty="0"/>
              <a:t>CNV</a:t>
            </a:r>
            <a:r>
              <a:rPr lang="en-SG" sz="2400" b="1" dirty="0"/>
              <a:t>)</a:t>
            </a:r>
            <a:endParaRPr lang="en-US" sz="2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2675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98840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477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Subject</a:t>
            </a:r>
          </a:p>
        </p:txBody>
      </p:sp>
      <p:pic>
        <p:nvPicPr>
          <p:cNvPr id="414723" name="Picture 4" descr="ripleys_1280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85725"/>
            <a:ext cx="6477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4" name="TextBox 4"/>
          <p:cNvSpPr txBox="1">
            <a:spLocks noChangeArrowheads="1"/>
          </p:cNvSpPr>
          <p:nvPr/>
        </p:nvSpPr>
        <p:spPr bwMode="auto">
          <a:xfrm>
            <a:off x="1" y="1524000"/>
            <a:ext cx="36271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chemeClr val="bg2"/>
                </a:solidFill>
              </a:rPr>
              <a:t>我们怎么</a:t>
            </a:r>
            <a:r>
              <a:rPr lang="zh-CN" alt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知道</a:t>
            </a:r>
            <a:r>
              <a:rPr lang="zh-CN" altLang="en-US" sz="4400" dirty="0">
                <a:solidFill>
                  <a:schemeClr val="bg2"/>
                </a:solidFill>
              </a:rPr>
              <a:t>耶稣给了我们永生？</a:t>
            </a:r>
            <a:endParaRPr lang="en-US" sz="4400" b="1" dirty="0">
              <a:solidFill>
                <a:schemeClr val="bg2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913438" y="5791200"/>
            <a:ext cx="2316162" cy="609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400" dirty="0">
                <a:solidFill>
                  <a:srgbClr val="FFFF00"/>
                </a:solidFill>
              </a:rPr>
              <a:t>我们能知道吗？</a:t>
            </a:r>
            <a:endParaRPr lang="en-US" sz="2400" b="1" kern="0" dirty="0">
              <a:solidFill>
                <a:srgbClr val="FFFF00"/>
              </a:solidFill>
              <a:latin typeface="Adventure" pitchFamily="82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4726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61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7800" y="85725"/>
            <a:ext cx="6477000" cy="110799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zh-CN" altLang="en-US" sz="6600" dirty="0">
                <a:solidFill>
                  <a:srgbClr val="7030A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相信与否！</a:t>
            </a:r>
            <a:endParaRPr lang="en-SG" sz="6600" dirty="0">
              <a:solidFill>
                <a:srgbClr val="7030A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674879"/>
      </p:ext>
    </p:extLst>
  </p:cSld>
  <p:clrMapOvr>
    <a:masterClrMapping/>
  </p:clrMapOvr>
  <p:transition xmlns:p14="http://schemas.microsoft.com/office/powerpoint/2010/main"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sz="6600" dirty="0">
                <a:solidFill>
                  <a:schemeClr val="tx1"/>
                </a:solidFill>
              </a:rPr>
              <a:t>一个惊人的宣告！</a:t>
            </a:r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87313" indent="-873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“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我实实在在告诉你们，那听见我的话又信那差我来的，就有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永生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，不被定罪，而是已经出死入生了。</a:t>
            </a:r>
            <a:r>
              <a:rPr lang="ja-JP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”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  <a:cs typeface="Helvetica" charset="0"/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</a:b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–– 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约翰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Helvetica" charset="0"/>
              </a:rPr>
              <a:t>5:24</a:t>
            </a:r>
          </a:p>
        </p:txBody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921070735"/>
      </p:ext>
    </p:extLst>
  </p:cSld>
  <p:clrMapOvr>
    <a:masterClrMapping/>
  </p:clrMapOvr>
  <p:transition xmlns:p14="http://schemas.microsoft.com/office/powerpoint/2010/main" spd="slow">
    <p:spli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1" name="Picture 5" descr="Jesus in Synago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3700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  <a:gradFill flip="none" rotWithShape="1">
            <a:gsLst>
              <a:gs pos="0">
                <a:srgbClr val="660066"/>
              </a:gs>
              <a:gs pos="100000">
                <a:schemeClr val="bg2"/>
              </a:gs>
            </a:gsLst>
            <a:lin ang="0" scaled="1"/>
            <a:tileRect/>
          </a:gradFill>
        </p:spPr>
        <p:txBody>
          <a:bodyPr/>
          <a:lstStyle/>
          <a:p>
            <a:pPr defTabSz="914400">
              <a:defRPr/>
            </a:pPr>
            <a:r>
              <a:rPr lang="zh-CN" altLang="en-US" sz="8000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永久</a:t>
            </a:r>
            <a:r>
              <a:rPr lang="en-US" sz="8000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9624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凡是父赐给我的人，必到我这里来；到我这里来的，我决不丢弃他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” </a:t>
            </a:r>
            <a:b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(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约翰 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6:37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CNV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09604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231616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0678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l" eaLnBrk="1" hangingPunct="1"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圣灵的封印工作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71587806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5" name="Picture 2" descr="AssuranceSalvation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33872"/>
            <a:ext cx="7772400" cy="1143000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CN" altLang="en-US" b="1" dirty="0">
                <a:solidFill>
                  <a:srgbClr val="8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细黑"/>
                <a:ea typeface="华文细黑"/>
                <a:cs typeface="华文细黑"/>
              </a:rPr>
              <a:t>一个保证安全</a:t>
            </a:r>
            <a:r>
              <a:rPr lang="en-US" altLang="zh-CN" b="1" dirty="0">
                <a:solidFill>
                  <a:srgbClr val="8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细黑"/>
                <a:ea typeface="华文细黑"/>
                <a:cs typeface="华文细黑"/>
              </a:rPr>
              <a:t/>
            </a:r>
            <a:br>
              <a:rPr lang="en-US" altLang="zh-CN" b="1" dirty="0">
                <a:solidFill>
                  <a:srgbClr val="8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细黑"/>
                <a:ea typeface="华文细黑"/>
                <a:cs typeface="华文细黑"/>
              </a:rPr>
            </a:br>
            <a:r>
              <a:rPr lang="zh-CN" altLang="en-US" b="1" dirty="0">
                <a:solidFill>
                  <a:srgbClr val="8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细黑"/>
                <a:ea typeface="华文细黑"/>
                <a:cs typeface="华文细黑"/>
              </a:rPr>
              <a:t>和提供确据的封印</a:t>
            </a:r>
            <a:endParaRPr lang="en-US" b="1" dirty="0">
              <a:solidFill>
                <a:srgbClr val="8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3570547871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5811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548680"/>
            <a:ext cx="4320480" cy="54450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你们既然听了真理的道，就是使你们得救的福音，也信了基督，就在他里面受了所应许的圣灵作为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印记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。 </a:t>
            </a:r>
            <a:r>
              <a:rPr lang="en-US" altLang="zh-CN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14 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这圣灵是我们</a:t>
            </a:r>
            <a:r>
              <a:rPr lang="zh-CN" altLang="en-U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得基业的凭据</a:t>
            </a:r>
            <a:r>
              <a:rPr lang="zh-CN" alt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，直到　神的产业得赎，使他的荣耀得着颂赞。</a:t>
            </a:r>
            <a:r>
              <a:rPr lang="ru-RU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弗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1:13-14 </a:t>
            </a:r>
            <a:r>
              <a:rPr lang="en-US" altLang="zh-CN" sz="2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CNVS</a:t>
            </a:r>
            <a:r>
              <a:rPr lang="en-US" sz="28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15931989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Subject?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19100"/>
            <a:ext cx="8001000" cy="60071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31086"/>
            <a:ext cx="9144000" cy="1355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dirty="0"/>
              <a:t>救恩：你怎么知道你符合神的要求？</a:t>
            </a:r>
            <a:endParaRPr lang="en-US" b="1" i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268938"/>
            <a:ext cx="9144000" cy="1355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200" dirty="0"/>
              <a:t>帮助急于取悦神并担心自己做得不够的人们。</a:t>
            </a:r>
            <a:endParaRPr lang="en-US" sz="3200" b="1" i="1" dirty="0">
              <a:effectLst>
                <a:glow rad="127000">
                  <a:schemeClr val="tx1"/>
                </a:glo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5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3" name="Picture 3" descr="AssuranceSalvation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-26988"/>
            <a:ext cx="9285288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4034" name="Picture 2" descr="AssuranceSalvation_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505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772400" cy="5556250"/>
          </a:xfrm>
        </p:spPr>
        <p:txBody>
          <a:bodyPr/>
          <a:lstStyle/>
          <a:p>
            <a:pPr algn="ctr">
              <a:defRPr/>
            </a:pPr>
            <a:r>
              <a:rPr lang="zh-TW" altLang="en-US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>得救 </a:t>
            </a:r>
            <a:r>
              <a:rPr lang="en-US" altLang="zh-TW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/>
            </a:r>
            <a:br>
              <a:rPr lang="en-US" altLang="zh-TW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</a:br>
            <a:r>
              <a:rPr lang="zh-TW" altLang="en-US" sz="10000" i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>的</a:t>
            </a:r>
            <a:r>
              <a:rPr lang="zh-TW" altLang="en-US" sz="10000" i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> </a:t>
            </a:r>
            <a:r>
              <a:rPr lang="en-US" altLang="zh-TW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/>
            </a:r>
            <a:br>
              <a:rPr lang="en-US" altLang="zh-TW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</a:br>
            <a:r>
              <a:rPr lang="zh-TW" altLang="en-US" sz="10000" i="1" dirty="0">
                <a:solidFill>
                  <a:srgbClr val="8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pple Chancery" charset="0"/>
                <a:ea typeface="Osaka" charset="0"/>
                <a:cs typeface="Osaka" charset="0"/>
              </a:rPr>
              <a:t>确据</a:t>
            </a:r>
            <a:endParaRPr lang="en-US" sz="10000" i="1" dirty="0">
              <a:solidFill>
                <a:srgbClr val="8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pple Chancery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84730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1" name="Picture 3" descr="AssuranceSalvation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2" name="Title 1"/>
          <p:cNvSpPr>
            <a:spLocks noGrp="1"/>
          </p:cNvSpPr>
          <p:nvPr>
            <p:ph type="title"/>
          </p:nvPr>
        </p:nvSpPr>
        <p:spPr>
          <a:xfrm>
            <a:off x="323850" y="5589588"/>
            <a:ext cx="8424863" cy="792162"/>
          </a:xfrm>
        </p:spPr>
        <p:txBody>
          <a:bodyPr/>
          <a:lstStyle/>
          <a:p>
            <a:r>
              <a:rPr lang="zh-CN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罗马书</a:t>
            </a:r>
            <a:r>
              <a:rPr lang="en-US" altLang="ja-JP" sz="4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10:9-10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51520" y="692696"/>
            <a:ext cx="8640960" cy="511256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defTabSz="914400">
              <a:defRPr/>
            </a:pPr>
            <a:r>
              <a:rPr lang="en-US" altLang="zh-TW" sz="4000" b="1" dirty="0">
                <a:solidFill>
                  <a:srgbClr val="800000"/>
                </a:solidFill>
                <a:effectLst>
                  <a:glow rad="63500">
                    <a:srgbClr val="A5B592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细黑"/>
                <a:ea typeface="华文细黑"/>
                <a:cs typeface="华文细黑"/>
              </a:rPr>
              <a:t>“</a:t>
            </a: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你 若 口 里 认 耶 稣 为 主 ， </a:t>
            </a:r>
            <a:endParaRPr lang="en-US" altLang="zh-TW" sz="40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defTabSz="914400">
              <a:defRPr/>
            </a:pP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心 里 信 神 叫 他 从 死 里 复 活 ， </a:t>
            </a:r>
            <a:endParaRPr lang="en-US" altLang="zh-TW" sz="40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defTabSz="914400">
              <a:defRPr/>
            </a:pP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就 必 得 救 。</a:t>
            </a:r>
          </a:p>
          <a:p>
            <a:pPr defTabSz="914400">
              <a:defRPr/>
            </a:pP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 因 为 人 心 里 相 信 ， </a:t>
            </a:r>
            <a:endParaRPr lang="en-US" altLang="zh-TW" sz="40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defTabSz="914400">
              <a:defRPr/>
            </a:pP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就 可 以 称 义 ； </a:t>
            </a:r>
            <a:endParaRPr lang="en-US" altLang="zh-TW" sz="40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defTabSz="914400">
              <a:defRPr/>
            </a:pPr>
            <a:r>
              <a:rPr lang="zh-TW" altLang="en-US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口 里 承 认 ， 就 可 以 得 救 。</a:t>
            </a:r>
            <a:r>
              <a:rPr lang="en-US" altLang="zh-TW" sz="4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”</a:t>
            </a:r>
            <a:endParaRPr lang="zh-TW" altLang="en-US" sz="40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2022968199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1" name="Picture 2" descr="http://images.faithclipart.com/images/3/1302364251196_1242/slide-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2" name="Title 1"/>
          <p:cNvSpPr>
            <a:spLocks noGrp="1"/>
          </p:cNvSpPr>
          <p:nvPr>
            <p:ph type="title"/>
          </p:nvPr>
        </p:nvSpPr>
        <p:spPr>
          <a:xfrm>
            <a:off x="1008380" y="1793240"/>
            <a:ext cx="6898640" cy="2362200"/>
          </a:xfrm>
        </p:spPr>
        <p:txBody>
          <a:bodyPr/>
          <a:lstStyle/>
          <a:p>
            <a:pPr eaLnBrk="1" hangingPunct="1"/>
            <a:r>
              <a:rPr lang="zh-CN" altLang="en-US" sz="9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救恩的本质</a:t>
            </a:r>
            <a:endParaRPr lang="en-US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371600" y="3962400"/>
            <a:ext cx="617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我们从罪恶中得解救</a:t>
            </a:r>
            <a:endParaRPr lang="en-US" altLang="zh-C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证明了我们的保障</a:t>
            </a:r>
            <a:endParaRPr lang="en-US" sz="4000" i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30084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74341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884368" cy="891952"/>
          </a:xfrm>
        </p:spPr>
        <p:txBody>
          <a:bodyPr/>
          <a:lstStyle/>
          <a:p>
            <a:r>
              <a:rPr lang="zh-CN" altLang="en-US" sz="5400" dirty="0"/>
              <a:t>神</a:t>
            </a:r>
            <a:r>
              <a:rPr lang="zh-CN" altLang="en-US" sz="5400" dirty="0">
                <a:solidFill>
                  <a:srgbClr val="FFFF00"/>
                </a:solidFill>
              </a:rPr>
              <a:t>怎样</a:t>
            </a:r>
            <a:r>
              <a:rPr lang="zh-CN" altLang="en-US" sz="5400" dirty="0"/>
              <a:t>救我们呢？</a:t>
            </a:r>
            <a:endParaRPr lang="en-US" sz="54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113582" y="2276872"/>
            <a:ext cx="803041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9pPr>
          </a:lstStyle>
          <a:p>
            <a:pPr defTabSz="914400"/>
            <a:r>
              <a:rPr lang="zh-CN" altLang="en-US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“你们得救是本乎嗯，也因这信。这并不是处于自己，乃是神所赐的；也不是出于行为，免得有人自夸。”</a:t>
            </a:r>
            <a:endParaRPr lang="en-US" altLang="zh-CN" sz="36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defTabSz="914400"/>
            <a:r>
              <a:rPr lang="en-SG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(</a:t>
            </a:r>
            <a:r>
              <a:rPr lang="zh-CN" altLang="en-US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以弗所书。 </a:t>
            </a:r>
            <a:r>
              <a:rPr lang="en-US" altLang="zh-CN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2</a:t>
            </a:r>
            <a:r>
              <a:rPr lang="zh-CN" altLang="en-US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8-9 NLT</a:t>
            </a:r>
            <a:r>
              <a:rPr lang="en-SG" sz="36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) </a:t>
            </a:r>
            <a:endParaRPr lang="en-US" sz="36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259632" y="1062450"/>
            <a:ext cx="7884368" cy="89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Times New Roman" pitchFamily="-111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defRPr>
            </a:lvl9pPr>
          </a:lstStyle>
          <a:p>
            <a:pPr defTabSz="914400"/>
            <a:r>
              <a:rPr lang="zh-CN" altLang="en-US" sz="3200" dirty="0"/>
              <a:t>通过他的恩典 </a:t>
            </a:r>
            <a:r>
              <a:rPr lang="en-US" altLang="zh-CN" sz="3200" dirty="0"/>
              <a:t>– </a:t>
            </a:r>
            <a:r>
              <a:rPr lang="zh-CN" altLang="en-US" sz="3200" dirty="0"/>
              <a:t>而不是我们的工作</a:t>
            </a:r>
            <a:endParaRPr lang="en-US" sz="3200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b) 1</a:t>
            </a:r>
          </a:p>
        </p:txBody>
      </p:sp>
    </p:spTree>
    <p:extLst>
      <p:ext uri="{BB962C8B-B14F-4D97-AF65-F5344CB8AC3E}">
        <p14:creationId xmlns:p14="http://schemas.microsoft.com/office/powerpoint/2010/main" val="255972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8840" y="152400"/>
            <a:ext cx="6840538" cy="609600"/>
          </a:xfrm>
          <a:solidFill>
            <a:srgbClr val="000000"/>
          </a:solidFill>
        </p:spPr>
        <p:txBody>
          <a:bodyPr anchor="ctr"/>
          <a:lstStyle/>
          <a:p>
            <a:pPr algn="ctr" eaLnBrk="1" hangingPunct="1"/>
            <a:r>
              <a:rPr lang="zh-CN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约翰一书</a:t>
            </a:r>
            <a:r>
              <a:rPr lang="en-US" altLang="zh-CN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</a:t>
            </a:r>
            <a:r>
              <a:rPr lang="zh-CN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：</a:t>
            </a:r>
            <a:r>
              <a:rPr lang="en-US" altLang="zh-CN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11-13 </a:t>
            </a:r>
            <a:r>
              <a:rPr lang="zh-CN" altLang="en-US" sz="32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中的保证</a:t>
            </a:r>
            <a:endParaRPr lang="en-US" sz="32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36228" name="Text Box 3"/>
          <p:cNvSpPr txBox="1">
            <a:spLocks noChangeArrowheads="1"/>
          </p:cNvSpPr>
          <p:nvPr/>
        </p:nvSpPr>
        <p:spPr bwMode="auto">
          <a:xfrm>
            <a:off x="8385196" y="115888"/>
            <a:ext cx="5270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63</a:t>
            </a:r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-111760" y="3263071"/>
            <a:ext cx="9144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                                 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“这是神所证明的：</a:t>
            </a:r>
            <a:endParaRPr lang="en-SG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他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已经给了我们永生</a:t>
            </a:r>
            <a:r>
              <a:rPr lang="zh-CN" altLang="en-US" sz="36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，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这生命在他的儿子身上。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12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凡有儿子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有生命</a:t>
            </a:r>
            <a:r>
              <a:rPr lang="zh-CN" altLang="en-US" sz="36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，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没有神的儿子，就没有生命。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13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我已经写给你们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相信神的儿子的名，使你们知道</a:t>
            </a:r>
            <a:r>
              <a:rPr lang="zh-CN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你有永生</a:t>
            </a:r>
            <a:endParaRPr lang="en-US" altLang="zh-CN" sz="3600" b="1" dirty="0">
              <a:solidFill>
                <a:schemeClr val="bg1"/>
              </a:solidFill>
              <a:effectLst>
                <a:glow rad="127000">
                  <a:srgbClr val="000000">
                    <a:alpha val="99000"/>
                  </a:srgbClr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宋体" charset="0"/>
            </a:endParaRPr>
          </a:p>
        </p:txBody>
      </p:sp>
      <p:sp>
        <p:nvSpPr>
          <p:cNvPr id="3" name="Oval Callout 2"/>
          <p:cNvSpPr>
            <a:spLocks noChangeArrowheads="1"/>
          </p:cNvSpPr>
          <p:nvPr/>
        </p:nvSpPr>
        <p:spPr bwMode="auto">
          <a:xfrm>
            <a:off x="284480" y="1128395"/>
            <a:ext cx="2376488" cy="1295400"/>
          </a:xfrm>
          <a:prstGeom prst="wedgeEllipseCallout">
            <a:avLst>
              <a:gd name="adj1" fmla="val 3000"/>
              <a:gd name="adj2" fmla="val 16802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我们</a:t>
            </a:r>
            <a:r>
              <a:rPr lang="zh-CN" altLang="en-US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应该</a:t>
            </a:r>
            <a:endParaRPr lang="en-SG" altLang="zh-CN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怀疑吗？</a:t>
            </a:r>
            <a:endParaRPr lang="en-US" sz="2400" b="1" dirty="0">
              <a:solidFill>
                <a:srgbClr val="003366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7" name="Oval Callout 6"/>
          <p:cNvSpPr>
            <a:spLocks noChangeArrowheads="1"/>
          </p:cNvSpPr>
          <p:nvPr/>
        </p:nvSpPr>
        <p:spPr bwMode="auto">
          <a:xfrm>
            <a:off x="6272212" y="5477693"/>
            <a:ext cx="2376487" cy="1295400"/>
          </a:xfrm>
          <a:prstGeom prst="wedgeEllipseCallout">
            <a:avLst>
              <a:gd name="adj1" fmla="val -111042"/>
              <a:gd name="adj2" fmla="val -2415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我们</a:t>
            </a:r>
            <a:r>
              <a:rPr lang="zh-CN" altLang="en-US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应该</a:t>
            </a:r>
            <a:endParaRPr lang="en-SG" altLang="zh-CN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怀疑吗？</a:t>
            </a:r>
            <a:endParaRPr lang="en-US" sz="2400" b="1" dirty="0">
              <a:solidFill>
                <a:srgbClr val="003366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8" name="Oval Callout 7"/>
          <p:cNvSpPr>
            <a:spLocks noChangeArrowheads="1"/>
          </p:cNvSpPr>
          <p:nvPr/>
        </p:nvSpPr>
        <p:spPr bwMode="auto">
          <a:xfrm>
            <a:off x="3617278" y="1184910"/>
            <a:ext cx="2376487" cy="1295400"/>
          </a:xfrm>
          <a:prstGeom prst="wedgeEllipseCallout">
            <a:avLst>
              <a:gd name="adj1" fmla="val -26068"/>
              <a:gd name="adj2" fmla="val 212226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我们</a:t>
            </a:r>
            <a:r>
              <a:rPr lang="zh-CN" altLang="en-US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应该</a:t>
            </a:r>
            <a:endParaRPr lang="en-SG" altLang="zh-CN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MS PGothic" panose="020B0600070205080204" pitchFamily="34" charset="-128"/>
                <a:ea typeface="MS PGothic" panose="020B0600070205080204" pitchFamily="34" charset="-128"/>
              </a:rPr>
              <a:t>怀疑吗？</a:t>
            </a:r>
            <a:endParaRPr lang="en-US" sz="2400" b="1" dirty="0">
              <a:solidFill>
                <a:srgbClr val="003366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779323" y="27082"/>
            <a:ext cx="136467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/>
              <a:t>62 b) (2)</a:t>
            </a:r>
            <a:br>
              <a:rPr lang="en-US" dirty="0"/>
            </a:br>
            <a:r>
              <a:rPr lang="en-US" dirty="0"/>
              <a:t>63 </a:t>
            </a:r>
          </a:p>
        </p:txBody>
      </p:sp>
    </p:spTree>
    <p:extLst>
      <p:ext uri="{BB962C8B-B14F-4D97-AF65-F5344CB8AC3E}">
        <p14:creationId xmlns:p14="http://schemas.microsoft.com/office/powerpoint/2010/main" val="292278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1112"/>
            <a:ext cx="9144002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0"/>
            <a:ext cx="3169922" cy="399042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信徒站立在</a:t>
            </a:r>
            <a:r>
              <a:rPr lang="en-US" altLang="zh-C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上帝面前证明了</a:t>
            </a:r>
            <a:r>
              <a:rPr lang="en-US" altLang="zh-CN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保障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2132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923022487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4191000" y="6156325"/>
            <a:ext cx="472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Times New Roman" pitchFamily="-111" charset="0"/>
                <a:cs typeface="Arial"/>
              </a:rPr>
              <a:t>希伯来 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Times New Roman" pitchFamily="-111" charset="0"/>
                <a:cs typeface="Arial"/>
              </a:rPr>
              <a:t>10:12 (</a:t>
            </a:r>
            <a:r>
              <a:rPr lang="en-US" altLang="zh-CN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Times New Roman" pitchFamily="-111" charset="0"/>
                <a:cs typeface="Arial"/>
              </a:rPr>
              <a:t>CNV</a:t>
            </a:r>
            <a:r>
              <a:rPr lang="en-US" sz="28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Times New Roman" pitchFamily="-111" charset="0"/>
                <a:cs typeface="Arial"/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191000" y="323949"/>
            <a:ext cx="4724400" cy="5053603"/>
          </a:xfrm>
        </p:spPr>
        <p:txBody>
          <a:bodyPr/>
          <a:lstStyle/>
          <a:p>
            <a:pPr algn="r" eaLnBrk="1" hangingPunct="1"/>
            <a:r>
              <a:rPr lang="en-US" sz="3600" b="1" i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+mn-ea"/>
                <a:cs typeface="Arial"/>
              </a:rPr>
              <a:t>"</a:t>
            </a:r>
            <a:r>
              <a:rPr lang="zh-CN" altLang="en-US" sz="3600" b="1" i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ea typeface="+mn-ea"/>
              </a:rPr>
              <a:t>唯有基督献上了一次永远有效的赎罪祭，就在　神的右边坐下来。</a:t>
            </a:r>
            <a:r>
              <a:rPr lang="en-US" sz="3600" b="1" i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/>
                <a:ea typeface="+mn-ea"/>
                <a:cs typeface="Arial"/>
              </a:rPr>
              <a:t>”</a:t>
            </a:r>
            <a:endParaRPr lang="en-US" dirty="0">
              <a:effectLst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c) 1</a:t>
            </a:r>
          </a:p>
        </p:txBody>
      </p:sp>
    </p:spTree>
    <p:extLst>
      <p:ext uri="{BB962C8B-B14F-4D97-AF65-F5344CB8AC3E}">
        <p14:creationId xmlns:p14="http://schemas.microsoft.com/office/powerpoint/2010/main" val="1416024423"/>
      </p:ext>
    </p:extLst>
  </p:cSld>
  <p:clrMapOvr>
    <a:masterClrMapping/>
  </p:clrMapOvr>
  <p:transition xmlns:p14="http://schemas.microsoft.com/office/powerpoint/2010/main" spd="med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254" y="89959"/>
            <a:ext cx="4905745" cy="6659107"/>
          </a:xfrm>
          <a:prstGeom prst="rect">
            <a:avLst/>
          </a:prstGeom>
        </p:spPr>
      </p:pic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062"/>
            <a:ext cx="4238255" cy="6813937"/>
          </a:xfrm>
          <a:noFill/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此后，只是等待　神把他的仇敌放在他的脚下，作他的脚凳。 </a:t>
            </a:r>
            <a:r>
              <a:rPr lang="en-US" altLang="zh-CN" sz="4000" b="1" baseline="30000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14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因为他献上了一次的祭，就使那些成圣的人永远得到完全。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  <a:b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hr-HR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希伯来</a:t>
            </a:r>
            <a:r>
              <a:rPr lang="hr-HR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10: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13-14 </a:t>
            </a:r>
            <a:r>
              <a:rPr lang="en-US" altLang="zh-CN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CNV</a:t>
            </a:r>
            <a:r>
              <a:rPr lang="en-US" sz="40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).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c) 1</a:t>
            </a:r>
          </a:p>
        </p:txBody>
      </p:sp>
    </p:spTree>
    <p:extLst>
      <p:ext uri="{BB962C8B-B14F-4D97-AF65-F5344CB8AC3E}">
        <p14:creationId xmlns:p14="http://schemas.microsoft.com/office/powerpoint/2010/main" val="3978584765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29" name="Picture 4" descr="200751_Holy_Spiri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rgbClr val="000000"/>
          </a:solidFill>
          <a:effectLst>
            <a:outerShdw blurRad="63500" dist="63500" dir="13012194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不再定罪 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(8:1)!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38100" dir="2700000" algn="tl">
                  <a:srgbClr val="8C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6931" name="Text Box 6"/>
          <p:cNvSpPr txBox="1">
            <a:spLocks noChangeArrowheads="1"/>
          </p:cNvSpPr>
          <p:nvPr/>
        </p:nvSpPr>
        <p:spPr bwMode="auto">
          <a:xfrm>
            <a:off x="8258175" y="0"/>
            <a:ext cx="885825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154b</a:t>
            </a:r>
          </a:p>
        </p:txBody>
      </p:sp>
    </p:spTree>
    <p:extLst>
      <p:ext uri="{BB962C8B-B14F-4D97-AF65-F5344CB8AC3E}">
        <p14:creationId xmlns:p14="http://schemas.microsoft.com/office/powerpoint/2010/main" val="232337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7" name="Picture 2"/>
          <p:cNvPicPr>
            <a:picLocks noChangeArrowheads="1"/>
          </p:cNvPicPr>
          <p:nvPr/>
        </p:nvPicPr>
        <p:blipFill>
          <a:blip r:embed="rId3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6632"/>
            <a:ext cx="8991600" cy="1143000"/>
          </a:xfrm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罗马书 </a:t>
            </a:r>
            <a:r>
              <a:rPr lang="en-US" altLang="zh-CN" sz="4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8</a:t>
            </a:r>
            <a:r>
              <a:rPr lang="zh-CN" altLang="en-US" sz="4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章中的保障</a:t>
            </a:r>
            <a:endParaRPr lang="zh-CN" altLang="en-US" sz="54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4339" name="Text Box 4"/>
          <p:cNvSpPr txBox="1">
            <a:spLocks noChangeArrowheads="1"/>
          </p:cNvSpPr>
          <p:nvPr/>
        </p:nvSpPr>
        <p:spPr bwMode="auto">
          <a:xfrm>
            <a:off x="593725" y="1812925"/>
            <a:ext cx="110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lvl="2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381000" y="1305000"/>
            <a:ext cx="8763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0988" indent="-280988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我们不再定罪了 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(8:1)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我们脱离罪和死的律了 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(8:2)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我们拥有基督的灵了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(8:9)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圣灵将赐我们荣耀的身体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(8:11)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我们被接纳进入神的家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(8:14, 16, 17, 21, 23)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我们的身体将要得赎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(8:23)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我们所盼望的将会成就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(8:24-25)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我们预先定下效法基督的模样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(8:29)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所有预先定下得救的人将得荣耀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(8:30)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没有什么能使我们与神的爱隔绝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(8:35-39)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我们已经得胜有余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(8:37)</a:t>
            </a:r>
          </a:p>
        </p:txBody>
      </p:sp>
      <p:sp>
        <p:nvSpPr>
          <p:cNvPr id="654341" name="Text Box 6"/>
          <p:cNvSpPr txBox="1">
            <a:spLocks noChangeArrowheads="1"/>
          </p:cNvSpPr>
          <p:nvPr/>
        </p:nvSpPr>
        <p:spPr bwMode="auto">
          <a:xfrm>
            <a:off x="8229600" y="0"/>
            <a:ext cx="885825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154b</a:t>
            </a:r>
          </a:p>
        </p:txBody>
      </p:sp>
    </p:spTree>
    <p:extLst>
      <p:ext uri="{BB962C8B-B14F-4D97-AF65-F5344CB8AC3E}">
        <p14:creationId xmlns:p14="http://schemas.microsoft.com/office/powerpoint/2010/main" val="417062578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40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4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40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4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40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4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40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40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40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40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40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40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40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40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40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40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40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40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40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40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40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9784"/>
            <a:ext cx="9144000" cy="108659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 anchor="t"/>
          <a:lstStyle/>
          <a:p>
            <a:pPr>
              <a:defRPr/>
            </a:pPr>
            <a:r>
              <a:rPr lang="zh-CN" altLang="en-US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你能确定吗 ？</a:t>
            </a:r>
            <a:r>
              <a:rPr lang="en-SG" altLang="zh-CN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SG" altLang="zh-CN" sz="4800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7200" dirty="0"/>
              <a:t>非常肯定？</a:t>
            </a:r>
            <a:endParaRPr lang="en-US" sz="7200" b="1" i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7" y="1904092"/>
            <a:ext cx="7679058" cy="4563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445361">
            <a:off x="1798084" y="3749774"/>
            <a:ext cx="1427933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zh-SG" altLang="en-US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拯救</a:t>
            </a:r>
            <a:endParaRPr lang="en-SG" sz="4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 rot="1178391">
            <a:off x="731247" y="2635256"/>
            <a:ext cx="2002111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SG" sz="5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 rot="20541984">
            <a:off x="5929130" y="2388328"/>
            <a:ext cx="1742801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SG" altLang="en-US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拯救</a:t>
            </a:r>
            <a:endParaRPr lang="en-SG" sz="4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 rot="20134052">
            <a:off x="4993245" y="2137768"/>
            <a:ext cx="139566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SG" sz="36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103120" y="1442720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4" name="TextBox 13"/>
          <p:cNvSpPr txBox="1"/>
          <p:nvPr/>
        </p:nvSpPr>
        <p:spPr>
          <a:xfrm>
            <a:off x="2884787" y="3403400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5" name="TextBox 14"/>
          <p:cNvSpPr txBox="1"/>
          <p:nvPr/>
        </p:nvSpPr>
        <p:spPr>
          <a:xfrm>
            <a:off x="4931818" y="2140986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6" name="TextBox 15"/>
          <p:cNvSpPr txBox="1"/>
          <p:nvPr/>
        </p:nvSpPr>
        <p:spPr>
          <a:xfrm>
            <a:off x="634315" y="5309628"/>
            <a:ext cx="1891610" cy="76944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SG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 rot="520765">
            <a:off x="1303776" y="4723869"/>
            <a:ext cx="1219614" cy="70788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zh-SG" altLang="en-US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拯救</a:t>
            </a:r>
            <a:endParaRPr lang="en-SG" sz="4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18080" y="4708480"/>
            <a:ext cx="161246" cy="2380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9" name="TextBox 18"/>
          <p:cNvSpPr txBox="1"/>
          <p:nvPr/>
        </p:nvSpPr>
        <p:spPr>
          <a:xfrm>
            <a:off x="751840" y="4484337"/>
            <a:ext cx="597071" cy="6307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0" name="TextBox 19"/>
          <p:cNvSpPr txBox="1"/>
          <p:nvPr/>
        </p:nvSpPr>
        <p:spPr>
          <a:xfrm>
            <a:off x="751840" y="2246359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1" name="TextBox 20"/>
          <p:cNvSpPr txBox="1"/>
          <p:nvPr/>
        </p:nvSpPr>
        <p:spPr>
          <a:xfrm rot="1411591">
            <a:off x="5126553" y="3640693"/>
            <a:ext cx="1238115" cy="58477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SG" sz="32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 rot="20134052">
            <a:off x="6532715" y="3795575"/>
            <a:ext cx="1660191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SG" sz="4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1483" y="3868190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4" name="TextBox 23"/>
          <p:cNvSpPr txBox="1"/>
          <p:nvPr/>
        </p:nvSpPr>
        <p:spPr>
          <a:xfrm>
            <a:off x="7804517" y="3343556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5" name="Rectangle 24"/>
          <p:cNvSpPr/>
          <p:nvPr/>
        </p:nvSpPr>
        <p:spPr>
          <a:xfrm rot="2059328">
            <a:off x="5641939" y="4889330"/>
            <a:ext cx="2188650" cy="76944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zh-SG" altLang="en-US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拯救</a:t>
            </a:r>
            <a:endParaRPr lang="en-SG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25066" y="4365374"/>
            <a:ext cx="482884" cy="45699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7" name="TextBox 26"/>
          <p:cNvSpPr txBox="1"/>
          <p:nvPr/>
        </p:nvSpPr>
        <p:spPr>
          <a:xfrm>
            <a:off x="5586550" y="4566096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8" name="TextBox 27"/>
          <p:cNvSpPr txBox="1"/>
          <p:nvPr/>
        </p:nvSpPr>
        <p:spPr>
          <a:xfrm>
            <a:off x="5936981" y="5344455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9" name="TextBox 28"/>
          <p:cNvSpPr txBox="1"/>
          <p:nvPr/>
        </p:nvSpPr>
        <p:spPr>
          <a:xfrm>
            <a:off x="6107950" y="5446020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30" name="TextBox 29"/>
          <p:cNvSpPr txBox="1"/>
          <p:nvPr/>
        </p:nvSpPr>
        <p:spPr>
          <a:xfrm>
            <a:off x="5965990" y="5487497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31" name="TextBox 30"/>
          <p:cNvSpPr txBox="1"/>
          <p:nvPr/>
        </p:nvSpPr>
        <p:spPr>
          <a:xfrm>
            <a:off x="5834444" y="5232947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32" name="TextBox 31"/>
          <p:cNvSpPr txBox="1"/>
          <p:nvPr/>
        </p:nvSpPr>
        <p:spPr>
          <a:xfrm>
            <a:off x="5885713" y="5344455"/>
            <a:ext cx="36576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60358759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9392"/>
            <a:ext cx="9217024" cy="7056784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9925" y="5301208"/>
            <a:ext cx="9144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罗马书</a:t>
            </a:r>
            <a:r>
              <a:rPr lang="en-US" sz="32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 8:38-39 (</a:t>
            </a:r>
            <a:r>
              <a:rPr lang="en-US" altLang="zh-CN" sz="32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CNVS</a:t>
            </a:r>
            <a:r>
              <a:rPr lang="en-US" sz="32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) 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836712"/>
            <a:ext cx="7848872" cy="468052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800000"/>
                </a:solidFill>
                <a:effectLst/>
              </a:rPr>
              <a:t>"</a:t>
            </a:r>
            <a:r>
              <a:rPr lang="zh-CN" altLang="en-US" sz="3600" b="1" dirty="0">
                <a:solidFill>
                  <a:srgbClr val="800000"/>
                </a:solidFill>
                <a:effectLst/>
              </a:rPr>
              <a:t>因为我深信：无论是死、是生，是天使、是掌权的，是现在的事，是将来的事，是有能力的，</a:t>
            </a:r>
            <a:r>
              <a:rPr lang="en-US" altLang="zh-CN" sz="3600" b="1" dirty="0">
                <a:solidFill>
                  <a:srgbClr val="800000"/>
                </a:solidFill>
                <a:effectLst/>
              </a:rPr>
              <a:t> </a:t>
            </a:r>
            <a:r>
              <a:rPr lang="zh-CN" altLang="en-US" sz="3600" b="1" dirty="0">
                <a:solidFill>
                  <a:srgbClr val="800000"/>
                </a:solidFill>
                <a:effectLst/>
              </a:rPr>
              <a:t>是高天的、是深渊的，或是任何别的被造之物，都不能叫我们与　神的爱隔绝，这爱是在我们的主耶稣基督里的。</a:t>
            </a:r>
            <a:r>
              <a:rPr lang="en-US" sz="3200" b="1" dirty="0">
                <a:solidFill>
                  <a:srgbClr val="800000"/>
                </a:solidFill>
                <a:effectLst/>
              </a:rPr>
              <a:t>"</a:t>
            </a:r>
            <a:endParaRPr lang="en-US" sz="4000" b="1" dirty="0">
              <a:solidFill>
                <a:srgbClr val="800000"/>
              </a:solidFill>
              <a:effectLst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72415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4411"/>
            <a:ext cx="9144000" cy="295116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圣经</a:t>
            </a:r>
            <a:r>
              <a:rPr lang="zh-CN" alt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支持永恒保障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41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3308350"/>
            <a:ext cx="920432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0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3132233054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685800"/>
            <a:ext cx="7010400" cy="762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救恩的三个阶段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Times New Roman" charset="0"/>
              </a:rPr>
              <a:t> </a:t>
            </a:r>
          </a:p>
        </p:txBody>
      </p:sp>
      <p:grpSp>
        <p:nvGrpSpPr>
          <p:cNvPr id="656387" name="Group 4"/>
          <p:cNvGrpSpPr>
            <a:grpSpLocks/>
          </p:cNvGrpSpPr>
          <p:nvPr/>
        </p:nvGrpSpPr>
        <p:grpSpPr bwMode="auto">
          <a:xfrm>
            <a:off x="0" y="1447800"/>
            <a:ext cx="7696200" cy="4729163"/>
            <a:chOff x="-3" y="631"/>
            <a:chExt cx="3791" cy="2883"/>
          </a:xfrm>
        </p:grpSpPr>
        <p:grpSp>
          <p:nvGrpSpPr>
            <p:cNvPr id="656393" name="Group 5"/>
            <p:cNvGrpSpPr>
              <a:grpSpLocks/>
            </p:cNvGrpSpPr>
            <p:nvPr/>
          </p:nvGrpSpPr>
          <p:grpSpPr bwMode="auto">
            <a:xfrm>
              <a:off x="-3" y="634"/>
              <a:ext cx="3791" cy="2877"/>
              <a:chOff x="-3" y="634"/>
              <a:chExt cx="3791" cy="2877"/>
            </a:xfrm>
          </p:grpSpPr>
          <p:grpSp>
            <p:nvGrpSpPr>
              <p:cNvPr id="656395" name="Group 6"/>
              <p:cNvGrpSpPr>
                <a:grpSpLocks/>
              </p:cNvGrpSpPr>
              <p:nvPr/>
            </p:nvGrpSpPr>
            <p:grpSpPr bwMode="auto">
              <a:xfrm>
                <a:off x="-3" y="634"/>
                <a:ext cx="601" cy="518"/>
                <a:chOff x="-3" y="634"/>
                <a:chExt cx="601" cy="518"/>
              </a:xfrm>
            </p:grpSpPr>
            <p:sp>
              <p:nvSpPr>
                <p:cNvPr id="656453" name="Rectangle 7"/>
                <p:cNvSpPr>
                  <a:spLocks noChangeArrowheads="1"/>
                </p:cNvSpPr>
                <p:nvPr/>
              </p:nvSpPr>
              <p:spPr bwMode="auto">
                <a:xfrm>
                  <a:off x="-3" y="634"/>
                  <a:ext cx="601" cy="51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阶段</a:t>
                  </a:r>
                </a:p>
              </p:txBody>
            </p:sp>
            <p:sp>
              <p:nvSpPr>
                <p:cNvPr id="656454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634"/>
                  <a:ext cx="59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396" name="Group 9"/>
              <p:cNvGrpSpPr>
                <a:grpSpLocks/>
              </p:cNvGrpSpPr>
              <p:nvPr/>
            </p:nvGrpSpPr>
            <p:grpSpPr bwMode="auto">
              <a:xfrm>
                <a:off x="590" y="634"/>
                <a:ext cx="590" cy="518"/>
                <a:chOff x="590" y="634"/>
                <a:chExt cx="590" cy="518"/>
              </a:xfrm>
            </p:grpSpPr>
            <p:sp>
              <p:nvSpPr>
                <p:cNvPr id="656451" name="Rectangle 10"/>
                <p:cNvSpPr>
                  <a:spLocks noChangeArrowheads="1"/>
                </p:cNvSpPr>
                <p:nvPr/>
              </p:nvSpPr>
              <p:spPr bwMode="auto">
                <a:xfrm>
                  <a:off x="633" y="634"/>
                  <a:ext cx="504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</p:txBody>
            </p:sp>
            <p:sp>
              <p:nvSpPr>
                <p:cNvPr id="656452" name="Rectangle 11"/>
                <p:cNvSpPr>
                  <a:spLocks noChangeArrowheads="1"/>
                </p:cNvSpPr>
                <p:nvPr/>
              </p:nvSpPr>
              <p:spPr bwMode="auto">
                <a:xfrm>
                  <a:off x="590" y="634"/>
                  <a:ext cx="59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397" name="Group 12"/>
              <p:cNvGrpSpPr>
                <a:grpSpLocks/>
              </p:cNvGrpSpPr>
              <p:nvPr/>
            </p:nvGrpSpPr>
            <p:grpSpPr bwMode="auto">
              <a:xfrm>
                <a:off x="1180" y="634"/>
                <a:ext cx="1166" cy="518"/>
                <a:chOff x="1180" y="634"/>
                <a:chExt cx="1166" cy="518"/>
              </a:xfrm>
            </p:grpSpPr>
            <p:sp>
              <p:nvSpPr>
                <p:cNvPr id="656449" name="Rectangle 13"/>
                <p:cNvSpPr>
                  <a:spLocks noChangeArrowheads="1"/>
                </p:cNvSpPr>
                <p:nvPr/>
              </p:nvSpPr>
              <p:spPr bwMode="auto">
                <a:xfrm>
                  <a:off x="1198" y="634"/>
                  <a:ext cx="1126" cy="51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从罪中释放出来</a:t>
                  </a:r>
                </a:p>
              </p:txBody>
            </p:sp>
            <p:sp>
              <p:nvSpPr>
                <p:cNvPr id="656450" name="Rectangle 14"/>
                <p:cNvSpPr>
                  <a:spLocks noChangeArrowheads="1"/>
                </p:cNvSpPr>
                <p:nvPr/>
              </p:nvSpPr>
              <p:spPr bwMode="auto">
                <a:xfrm>
                  <a:off x="1180" y="634"/>
                  <a:ext cx="116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398" name="Group 15"/>
              <p:cNvGrpSpPr>
                <a:grpSpLocks/>
              </p:cNvGrpSpPr>
              <p:nvPr/>
            </p:nvGrpSpPr>
            <p:grpSpPr bwMode="auto">
              <a:xfrm>
                <a:off x="2346" y="634"/>
                <a:ext cx="590" cy="518"/>
                <a:chOff x="2346" y="634"/>
                <a:chExt cx="590" cy="518"/>
              </a:xfrm>
            </p:grpSpPr>
            <p:sp>
              <p:nvSpPr>
                <p:cNvPr id="656447" name="Rectangle 16"/>
                <p:cNvSpPr>
                  <a:spLocks noChangeArrowheads="1"/>
                </p:cNvSpPr>
                <p:nvPr/>
              </p:nvSpPr>
              <p:spPr bwMode="auto">
                <a:xfrm>
                  <a:off x="2362" y="634"/>
                  <a:ext cx="563" cy="51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时间</a:t>
                  </a:r>
                </a:p>
              </p:txBody>
            </p:sp>
            <p:sp>
              <p:nvSpPr>
                <p:cNvPr id="656448" name="Rectangle 17"/>
                <p:cNvSpPr>
                  <a:spLocks noChangeArrowheads="1"/>
                </p:cNvSpPr>
                <p:nvPr/>
              </p:nvSpPr>
              <p:spPr bwMode="auto">
                <a:xfrm>
                  <a:off x="2346" y="634"/>
                  <a:ext cx="59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399" name="Group 18"/>
              <p:cNvGrpSpPr>
                <a:grpSpLocks/>
              </p:cNvGrpSpPr>
              <p:nvPr/>
            </p:nvGrpSpPr>
            <p:grpSpPr bwMode="auto">
              <a:xfrm>
                <a:off x="2936" y="634"/>
                <a:ext cx="852" cy="518"/>
                <a:chOff x="2936" y="634"/>
                <a:chExt cx="852" cy="518"/>
              </a:xfrm>
            </p:grpSpPr>
            <p:sp>
              <p:nvSpPr>
                <p:cNvPr id="656445" name="Rectangle 19"/>
                <p:cNvSpPr>
                  <a:spLocks noChangeArrowheads="1"/>
                </p:cNvSpPr>
                <p:nvPr/>
              </p:nvSpPr>
              <p:spPr bwMode="auto">
                <a:xfrm>
                  <a:off x="2962" y="634"/>
                  <a:ext cx="826" cy="51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教义 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. . .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46" name="Rectangle 20"/>
                <p:cNvSpPr>
                  <a:spLocks noChangeArrowheads="1"/>
                </p:cNvSpPr>
                <p:nvPr/>
              </p:nvSpPr>
              <p:spPr bwMode="auto">
                <a:xfrm>
                  <a:off x="2936" y="634"/>
                  <a:ext cx="84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0" name="Group 21"/>
              <p:cNvGrpSpPr>
                <a:grpSpLocks/>
              </p:cNvGrpSpPr>
              <p:nvPr/>
            </p:nvGrpSpPr>
            <p:grpSpPr bwMode="auto">
              <a:xfrm>
                <a:off x="0" y="1152"/>
                <a:ext cx="590" cy="863"/>
                <a:chOff x="0" y="1152"/>
                <a:chExt cx="590" cy="863"/>
              </a:xfrm>
            </p:grpSpPr>
            <p:sp>
              <p:nvSpPr>
                <p:cNvPr id="656443" name="Rectangle 22"/>
                <p:cNvSpPr>
                  <a:spLocks noChangeArrowheads="1"/>
                </p:cNvSpPr>
                <p:nvPr/>
              </p:nvSpPr>
              <p:spPr bwMode="auto">
                <a:xfrm>
                  <a:off x="43" y="1152"/>
                  <a:ext cx="504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过去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44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590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1" name="Group 24"/>
              <p:cNvGrpSpPr>
                <a:grpSpLocks/>
              </p:cNvGrpSpPr>
              <p:nvPr/>
            </p:nvGrpSpPr>
            <p:grpSpPr bwMode="auto">
              <a:xfrm>
                <a:off x="590" y="1152"/>
                <a:ext cx="590" cy="863"/>
                <a:chOff x="590" y="1152"/>
                <a:chExt cx="590" cy="863"/>
              </a:xfrm>
            </p:grpSpPr>
            <p:sp>
              <p:nvSpPr>
                <p:cNvPr id="656441" name="Rectangle 25"/>
                <p:cNvSpPr>
                  <a:spLocks noChangeArrowheads="1"/>
                </p:cNvSpPr>
                <p:nvPr/>
              </p:nvSpPr>
              <p:spPr bwMode="auto">
                <a:xfrm>
                  <a:off x="633" y="1152"/>
                  <a:ext cx="504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我已经   得救了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42" name="Rectangle 26"/>
                <p:cNvSpPr>
                  <a:spLocks noChangeArrowheads="1"/>
                </p:cNvSpPr>
                <p:nvPr/>
              </p:nvSpPr>
              <p:spPr bwMode="auto">
                <a:xfrm>
                  <a:off x="590" y="1152"/>
                  <a:ext cx="590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2" name="Group 27"/>
              <p:cNvGrpSpPr>
                <a:grpSpLocks/>
              </p:cNvGrpSpPr>
              <p:nvPr/>
            </p:nvGrpSpPr>
            <p:grpSpPr bwMode="auto">
              <a:xfrm>
                <a:off x="1180" y="1152"/>
                <a:ext cx="1211" cy="906"/>
                <a:chOff x="1180" y="1152"/>
                <a:chExt cx="1211" cy="906"/>
              </a:xfrm>
            </p:grpSpPr>
            <p:sp>
              <p:nvSpPr>
                <p:cNvPr id="65643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23" y="1195"/>
                  <a:ext cx="1168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审判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—</a:t>
                  </a: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借着他的死 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(3:21-24)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基督掌权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—</a:t>
                  </a: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借着我的死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(6:3-7)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40" name="Rectangle 29"/>
                <p:cNvSpPr>
                  <a:spLocks noChangeArrowheads="1"/>
                </p:cNvSpPr>
                <p:nvPr/>
              </p:nvSpPr>
              <p:spPr bwMode="auto">
                <a:xfrm>
                  <a:off x="1180" y="1152"/>
                  <a:ext cx="1166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3" name="Group 30"/>
              <p:cNvGrpSpPr>
                <a:grpSpLocks/>
              </p:cNvGrpSpPr>
              <p:nvPr/>
            </p:nvGrpSpPr>
            <p:grpSpPr bwMode="auto">
              <a:xfrm>
                <a:off x="2346" y="1093"/>
                <a:ext cx="590" cy="922"/>
                <a:chOff x="2346" y="1093"/>
                <a:chExt cx="590" cy="922"/>
              </a:xfrm>
            </p:grpSpPr>
            <p:sp>
              <p:nvSpPr>
                <p:cNvPr id="656437" name="Rectangle 31"/>
                <p:cNvSpPr>
                  <a:spLocks noChangeArrowheads="1"/>
                </p:cNvSpPr>
                <p:nvPr/>
              </p:nvSpPr>
              <p:spPr bwMode="auto">
                <a:xfrm>
                  <a:off x="2362" y="1093"/>
                  <a:ext cx="573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当我接受基督耶稣时</a:t>
                  </a:r>
                </a:p>
              </p:txBody>
            </p:sp>
            <p:sp>
              <p:nvSpPr>
                <p:cNvPr id="656438" name="Rectangle 32"/>
                <p:cNvSpPr>
                  <a:spLocks noChangeArrowheads="1"/>
                </p:cNvSpPr>
                <p:nvPr/>
              </p:nvSpPr>
              <p:spPr bwMode="auto">
                <a:xfrm>
                  <a:off x="2346" y="1152"/>
                  <a:ext cx="590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4" name="Group 33"/>
              <p:cNvGrpSpPr>
                <a:grpSpLocks/>
              </p:cNvGrpSpPr>
              <p:nvPr/>
            </p:nvGrpSpPr>
            <p:grpSpPr bwMode="auto">
              <a:xfrm>
                <a:off x="2887" y="1152"/>
                <a:ext cx="901" cy="863"/>
                <a:chOff x="2887" y="1152"/>
                <a:chExt cx="901" cy="863"/>
              </a:xfrm>
            </p:grpSpPr>
            <p:sp>
              <p:nvSpPr>
                <p:cNvPr id="656435" name="Rectangle 34"/>
                <p:cNvSpPr>
                  <a:spLocks noChangeArrowheads="1"/>
                </p:cNvSpPr>
                <p:nvPr/>
              </p:nvSpPr>
              <p:spPr bwMode="auto">
                <a:xfrm>
                  <a:off x="2887" y="1152"/>
                  <a:ext cx="901" cy="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（已经完成）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称义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36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6" y="1152"/>
                  <a:ext cx="849" cy="86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5" name="Group 36"/>
              <p:cNvGrpSpPr>
                <a:grpSpLocks/>
              </p:cNvGrpSpPr>
              <p:nvPr/>
            </p:nvGrpSpPr>
            <p:grpSpPr bwMode="auto">
              <a:xfrm>
                <a:off x="0" y="2015"/>
                <a:ext cx="590" cy="748"/>
                <a:chOff x="0" y="2015"/>
                <a:chExt cx="590" cy="748"/>
              </a:xfrm>
            </p:grpSpPr>
            <p:sp>
              <p:nvSpPr>
                <p:cNvPr id="656433" name="Rectangle 37"/>
                <p:cNvSpPr>
                  <a:spLocks noChangeArrowheads="1"/>
                </p:cNvSpPr>
                <p:nvPr/>
              </p:nvSpPr>
              <p:spPr bwMode="auto">
                <a:xfrm>
                  <a:off x="43" y="2015"/>
                  <a:ext cx="504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现在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34" name="Rectangle 38"/>
                <p:cNvSpPr>
                  <a:spLocks noChangeArrowheads="1"/>
                </p:cNvSpPr>
                <p:nvPr/>
              </p:nvSpPr>
              <p:spPr bwMode="auto">
                <a:xfrm>
                  <a:off x="0" y="2015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6" name="Group 39"/>
              <p:cNvGrpSpPr>
                <a:grpSpLocks/>
              </p:cNvGrpSpPr>
              <p:nvPr/>
            </p:nvGrpSpPr>
            <p:grpSpPr bwMode="auto">
              <a:xfrm>
                <a:off x="590" y="2015"/>
                <a:ext cx="590" cy="748"/>
                <a:chOff x="590" y="2015"/>
                <a:chExt cx="590" cy="748"/>
              </a:xfrm>
            </p:grpSpPr>
            <p:sp>
              <p:nvSpPr>
                <p:cNvPr id="656431" name="Rectangle 40"/>
                <p:cNvSpPr>
                  <a:spLocks noChangeArrowheads="1"/>
                </p:cNvSpPr>
                <p:nvPr/>
              </p:nvSpPr>
              <p:spPr bwMode="auto">
                <a:xfrm>
                  <a:off x="633" y="2015"/>
                  <a:ext cx="504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我现在已得救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32" name="Rectangle 41"/>
                <p:cNvSpPr>
                  <a:spLocks noChangeArrowheads="1"/>
                </p:cNvSpPr>
                <p:nvPr/>
              </p:nvSpPr>
              <p:spPr bwMode="auto">
                <a:xfrm>
                  <a:off x="590" y="2015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7" name="Group 42"/>
              <p:cNvGrpSpPr>
                <a:grpSpLocks/>
              </p:cNvGrpSpPr>
              <p:nvPr/>
            </p:nvGrpSpPr>
            <p:grpSpPr bwMode="auto">
              <a:xfrm>
                <a:off x="1180" y="2015"/>
                <a:ext cx="1166" cy="748"/>
                <a:chOff x="1180" y="2015"/>
                <a:chExt cx="1166" cy="748"/>
              </a:xfrm>
            </p:grpSpPr>
            <p:sp>
              <p:nvSpPr>
                <p:cNvPr id="656429" name="Rectangle 43"/>
                <p:cNvSpPr>
                  <a:spLocks noChangeArrowheads="1"/>
                </p:cNvSpPr>
                <p:nvPr/>
              </p:nvSpPr>
              <p:spPr bwMode="auto">
                <a:xfrm>
                  <a:off x="1223" y="2059"/>
                  <a:ext cx="1080" cy="6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能力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—</a:t>
                  </a: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借着圣灵内住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 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(8:2-14)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30" name="Rectangle 44"/>
                <p:cNvSpPr>
                  <a:spLocks noChangeArrowheads="1"/>
                </p:cNvSpPr>
                <p:nvPr/>
              </p:nvSpPr>
              <p:spPr bwMode="auto">
                <a:xfrm>
                  <a:off x="1180" y="2015"/>
                  <a:ext cx="1166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8" name="Group 45"/>
              <p:cNvGrpSpPr>
                <a:grpSpLocks/>
              </p:cNvGrpSpPr>
              <p:nvPr/>
            </p:nvGrpSpPr>
            <p:grpSpPr bwMode="auto">
              <a:xfrm>
                <a:off x="2346" y="1956"/>
                <a:ext cx="590" cy="807"/>
                <a:chOff x="2346" y="1956"/>
                <a:chExt cx="590" cy="807"/>
              </a:xfrm>
            </p:grpSpPr>
            <p:sp>
              <p:nvSpPr>
                <p:cNvPr id="656427" name="Rectangle 46"/>
                <p:cNvSpPr>
                  <a:spLocks noChangeArrowheads="1"/>
                </p:cNvSpPr>
                <p:nvPr/>
              </p:nvSpPr>
              <p:spPr bwMode="auto">
                <a:xfrm>
                  <a:off x="2362" y="1956"/>
                  <a:ext cx="573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当我与圣灵同行时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28" name="Rectangle 47"/>
                <p:cNvSpPr>
                  <a:spLocks noChangeArrowheads="1"/>
                </p:cNvSpPr>
                <p:nvPr/>
              </p:nvSpPr>
              <p:spPr bwMode="auto">
                <a:xfrm>
                  <a:off x="2346" y="2015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09" name="Group 48"/>
              <p:cNvGrpSpPr>
                <a:grpSpLocks/>
              </p:cNvGrpSpPr>
              <p:nvPr/>
            </p:nvGrpSpPr>
            <p:grpSpPr bwMode="auto">
              <a:xfrm>
                <a:off x="2887" y="2015"/>
                <a:ext cx="901" cy="748"/>
                <a:chOff x="2887" y="2015"/>
                <a:chExt cx="901" cy="748"/>
              </a:xfrm>
            </p:grpSpPr>
            <p:sp>
              <p:nvSpPr>
                <p:cNvPr id="656425" name="Rectangle 49"/>
                <p:cNvSpPr>
                  <a:spLocks noChangeArrowheads="1"/>
                </p:cNvSpPr>
                <p:nvPr/>
              </p:nvSpPr>
              <p:spPr bwMode="auto">
                <a:xfrm>
                  <a:off x="2887" y="2015"/>
                  <a:ext cx="901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（逐步完成）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成圣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26" name="Rectangle 50"/>
                <p:cNvSpPr>
                  <a:spLocks noChangeArrowheads="1"/>
                </p:cNvSpPr>
                <p:nvPr/>
              </p:nvSpPr>
              <p:spPr bwMode="auto">
                <a:xfrm>
                  <a:off x="2936" y="2015"/>
                  <a:ext cx="84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10" name="Group 51"/>
              <p:cNvGrpSpPr>
                <a:grpSpLocks/>
              </p:cNvGrpSpPr>
              <p:nvPr/>
            </p:nvGrpSpPr>
            <p:grpSpPr bwMode="auto">
              <a:xfrm>
                <a:off x="0" y="2763"/>
                <a:ext cx="590" cy="748"/>
                <a:chOff x="0" y="2763"/>
                <a:chExt cx="590" cy="748"/>
              </a:xfrm>
            </p:grpSpPr>
            <p:sp>
              <p:nvSpPr>
                <p:cNvPr id="656423" name="Rectangle 52"/>
                <p:cNvSpPr>
                  <a:spLocks noChangeArrowheads="1"/>
                </p:cNvSpPr>
                <p:nvPr/>
              </p:nvSpPr>
              <p:spPr bwMode="auto">
                <a:xfrm>
                  <a:off x="43" y="2763"/>
                  <a:ext cx="504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将来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24" name="Rectangle 53"/>
                <p:cNvSpPr>
                  <a:spLocks noChangeArrowheads="1"/>
                </p:cNvSpPr>
                <p:nvPr/>
              </p:nvSpPr>
              <p:spPr bwMode="auto">
                <a:xfrm>
                  <a:off x="0" y="2763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11" name="Group 54"/>
              <p:cNvGrpSpPr>
                <a:grpSpLocks/>
              </p:cNvGrpSpPr>
              <p:nvPr/>
            </p:nvGrpSpPr>
            <p:grpSpPr bwMode="auto">
              <a:xfrm>
                <a:off x="590" y="2763"/>
                <a:ext cx="590" cy="748"/>
                <a:chOff x="590" y="2763"/>
                <a:chExt cx="590" cy="748"/>
              </a:xfrm>
            </p:grpSpPr>
            <p:sp>
              <p:nvSpPr>
                <p:cNvPr id="656421" name="Rectangle 55"/>
                <p:cNvSpPr>
                  <a:spLocks noChangeArrowheads="1"/>
                </p:cNvSpPr>
                <p:nvPr/>
              </p:nvSpPr>
              <p:spPr bwMode="auto">
                <a:xfrm>
                  <a:off x="633" y="2763"/>
                  <a:ext cx="504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我将得救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22" name="Rectangle 56"/>
                <p:cNvSpPr>
                  <a:spLocks noChangeArrowheads="1"/>
                </p:cNvSpPr>
                <p:nvPr/>
              </p:nvSpPr>
              <p:spPr bwMode="auto">
                <a:xfrm>
                  <a:off x="590" y="2763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12" name="Group 57"/>
              <p:cNvGrpSpPr>
                <a:grpSpLocks/>
              </p:cNvGrpSpPr>
              <p:nvPr/>
            </p:nvGrpSpPr>
            <p:grpSpPr bwMode="auto">
              <a:xfrm>
                <a:off x="1180" y="2673"/>
                <a:ext cx="1166" cy="838"/>
                <a:chOff x="1180" y="2673"/>
                <a:chExt cx="1166" cy="838"/>
              </a:xfrm>
            </p:grpSpPr>
            <p:sp>
              <p:nvSpPr>
                <p:cNvPr id="656419" name="Rectangle 58"/>
                <p:cNvSpPr>
                  <a:spLocks noChangeArrowheads="1"/>
                </p:cNvSpPr>
                <p:nvPr/>
              </p:nvSpPr>
              <p:spPr bwMode="auto">
                <a:xfrm>
                  <a:off x="1223" y="2673"/>
                  <a:ext cx="1080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同在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— </a:t>
                  </a: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借着身体得赎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 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(8:22-25)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20" name="Rectangle 59"/>
                <p:cNvSpPr>
                  <a:spLocks noChangeArrowheads="1"/>
                </p:cNvSpPr>
                <p:nvPr/>
              </p:nvSpPr>
              <p:spPr bwMode="auto">
                <a:xfrm>
                  <a:off x="1180" y="2763"/>
                  <a:ext cx="1166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13" name="Group 60"/>
              <p:cNvGrpSpPr>
                <a:grpSpLocks/>
              </p:cNvGrpSpPr>
              <p:nvPr/>
            </p:nvGrpSpPr>
            <p:grpSpPr bwMode="auto">
              <a:xfrm>
                <a:off x="2346" y="2704"/>
                <a:ext cx="590" cy="807"/>
                <a:chOff x="2346" y="2704"/>
                <a:chExt cx="590" cy="807"/>
              </a:xfrm>
            </p:grpSpPr>
            <p:sp>
              <p:nvSpPr>
                <p:cNvPr id="656417" name="Rectangle 61"/>
                <p:cNvSpPr>
                  <a:spLocks noChangeArrowheads="1"/>
                </p:cNvSpPr>
                <p:nvPr/>
              </p:nvSpPr>
              <p:spPr bwMode="auto">
                <a:xfrm>
                  <a:off x="2362" y="2704"/>
                  <a:ext cx="573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当我得到新身体时</a:t>
                  </a:r>
                  <a:r>
                    <a:rPr lang="en-US" altLang="zh-CN" sz="2000" b="1" dirty="0">
                      <a:solidFill>
                        <a:srgbClr val="FFFFFF"/>
                      </a:solidFill>
                      <a:ea typeface="SimSun" charset="0"/>
                      <a:cs typeface="Times New Roman" charset="0"/>
                    </a:rPr>
                    <a:t> </a:t>
                  </a:r>
                  <a:endParaRPr lang="en-US" altLang="zh-CN" sz="2000" b="1" dirty="0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656418" name="Rectangle 62"/>
                <p:cNvSpPr>
                  <a:spLocks noChangeArrowheads="1"/>
                </p:cNvSpPr>
                <p:nvPr/>
              </p:nvSpPr>
              <p:spPr bwMode="auto">
                <a:xfrm>
                  <a:off x="2346" y="2763"/>
                  <a:ext cx="590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56414" name="Group 63"/>
              <p:cNvGrpSpPr>
                <a:grpSpLocks/>
              </p:cNvGrpSpPr>
              <p:nvPr/>
            </p:nvGrpSpPr>
            <p:grpSpPr bwMode="auto">
              <a:xfrm>
                <a:off x="2887" y="2763"/>
                <a:ext cx="901" cy="748"/>
                <a:chOff x="2887" y="2763"/>
                <a:chExt cx="901" cy="748"/>
              </a:xfrm>
            </p:grpSpPr>
            <p:sp>
              <p:nvSpPr>
                <p:cNvPr id="656415" name="Rectangle 64"/>
                <p:cNvSpPr>
                  <a:spLocks noChangeArrowheads="1"/>
                </p:cNvSpPr>
                <p:nvPr/>
              </p:nvSpPr>
              <p:spPr bwMode="auto">
                <a:xfrm>
                  <a:off x="2887" y="2763"/>
                  <a:ext cx="901" cy="7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 （最终的成圣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000" b="1" dirty="0">
                      <a:solidFill>
                        <a:srgbClr val="FFFFFF"/>
                      </a:solidFill>
                      <a:ea typeface="ＭＳ Ｐゴシック" charset="0"/>
                      <a:cs typeface="ＭＳ Ｐゴシック" charset="0"/>
                    </a:rPr>
                    <a:t>荣耀</a:t>
                  </a:r>
                </a:p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000" b="1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6416" name="Rectangle 65"/>
                <p:cNvSpPr>
                  <a:spLocks noChangeArrowheads="1"/>
                </p:cNvSpPr>
                <p:nvPr/>
              </p:nvSpPr>
              <p:spPr bwMode="auto">
                <a:xfrm>
                  <a:off x="2936" y="2763"/>
                  <a:ext cx="849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80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656394" name="Rectangle 66"/>
            <p:cNvSpPr>
              <a:spLocks noChangeArrowheads="1"/>
            </p:cNvSpPr>
            <p:nvPr/>
          </p:nvSpPr>
          <p:spPr bwMode="auto">
            <a:xfrm>
              <a:off x="-3" y="631"/>
              <a:ext cx="3791" cy="288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656388" name="Picture 67" descr="BD09137_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025" y="3886200"/>
            <a:ext cx="14509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89" name="Picture 68" descr="DD00661_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486400"/>
            <a:ext cx="9398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0" name="Picture 69" descr="ag00319_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5137150"/>
            <a:ext cx="9525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1" name="Picture 70" descr="PE07653_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2133600"/>
            <a:ext cx="11858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92" name="Text Box 71"/>
          <p:cNvSpPr txBox="1">
            <a:spLocks noChangeArrowheads="1"/>
          </p:cNvSpPr>
          <p:nvPr/>
        </p:nvSpPr>
        <p:spPr bwMode="auto">
          <a:xfrm>
            <a:off x="8274050" y="71438"/>
            <a:ext cx="8699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Arial" charset="0"/>
                <a:cs typeface="Arial" charset="0"/>
              </a:rPr>
              <a:t>155a</a:t>
            </a:r>
          </a:p>
        </p:txBody>
      </p:sp>
    </p:spTree>
    <p:extLst>
      <p:ext uri="{BB962C8B-B14F-4D97-AF65-F5344CB8AC3E}">
        <p14:creationId xmlns:p14="http://schemas.microsoft.com/office/powerpoint/2010/main" val="4021031888"/>
      </p:ext>
    </p:extLst>
  </p:cSld>
  <p:clrMapOvr>
    <a:masterClrMapping/>
  </p:clrMapOvr>
  <p:transition xmlns:p14="http://schemas.microsoft.com/office/powerpoint/2010/main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cap="none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None/>
              <a:defRPr/>
            </a:pPr>
            <a:endParaRPr lang="en-GB">
              <a:effectLst>
                <a:outerShdw blurRad="38100" dist="38100" dir="2700000" algn="tl">
                  <a:srgbClr val="8C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27363" name="Picture 3" descr="tax_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04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4" name="TextBox 4"/>
          <p:cNvSpPr txBox="1">
            <a:spLocks noChangeArrowheads="1"/>
          </p:cNvSpPr>
          <p:nvPr/>
        </p:nvSpPr>
        <p:spPr bwMode="auto">
          <a:xfrm>
            <a:off x="395288" y="-91440"/>
            <a:ext cx="3012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4400" b="1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恩典是</a:t>
            </a:r>
            <a:r>
              <a:rPr lang="zh-CN" altLang="en-US" sz="4400" b="1" dirty="0"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。。。</a:t>
            </a:r>
            <a:endParaRPr lang="en-GB" altLang="zh-CN" sz="4400" b="1" dirty="0"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268538" y="620713"/>
            <a:ext cx="5825595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od</a:t>
            </a:r>
            <a:r>
              <a:rPr lang="fr-FR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R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iches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t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hrist</a:t>
            </a:r>
            <a:r>
              <a:rPr lang="fr-FR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zh-CN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xpense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zh-CN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5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以基督的牺牲为代价而来的神的丰盛</a:t>
            </a:r>
            <a:endParaRPr lang="zh-CN" altLang="en-US" sz="4800" b="1" dirty="0">
              <a:solidFill>
                <a:srgbClr val="FFFF5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9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306" cy="6858000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441"/>
            <a:ext cx="9137306" cy="104230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小组讨论</a:t>
            </a:r>
            <a:endParaRPr lang="en-US" sz="54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337170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1026"/>
          <p:cNvSpPr txBox="1">
            <a:spLocks noChangeArrowheads="1"/>
          </p:cNvSpPr>
          <p:nvPr/>
        </p:nvSpPr>
        <p:spPr bwMode="auto">
          <a:xfrm>
            <a:off x="7998101" y="76202"/>
            <a:ext cx="1074208" cy="4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161dd</a:t>
            </a:r>
          </a:p>
        </p:txBody>
      </p:sp>
      <p:sp>
        <p:nvSpPr>
          <p:cNvPr id="41144" name="Text Box 1208"/>
          <p:cNvSpPr txBox="1">
            <a:spLocks noChangeArrowheads="1"/>
          </p:cNvSpPr>
          <p:nvPr/>
        </p:nvSpPr>
        <p:spPr bwMode="auto">
          <a:xfrm>
            <a:off x="0" y="1602147"/>
            <a:ext cx="9144000" cy="52316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他们的救赎将持续到主的再来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1:8-9) </a:t>
            </a:r>
          </a:p>
        </p:txBody>
      </p:sp>
      <p:sp>
        <p:nvSpPr>
          <p:cNvPr id="273412" name="Text Box 1211"/>
          <p:cNvSpPr txBox="1">
            <a:spLocks noChangeArrowheads="1"/>
          </p:cNvSpPr>
          <p:nvPr/>
        </p:nvSpPr>
        <p:spPr bwMode="auto">
          <a:xfrm>
            <a:off x="228600" y="729641"/>
            <a:ext cx="8686800" cy="46160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i="1" dirty="0">
                <a:solidFill>
                  <a:srgbClr val="FFFFFF"/>
                </a:solidFill>
                <a:ea typeface="SimSun" charset="0"/>
                <a:cs typeface="SimSun" charset="0"/>
              </a:rPr>
              <a:t>令人惊讶的是，保罗反复向哥林多信徒肯定他们有永恒的保障：</a:t>
            </a:r>
          </a:p>
        </p:txBody>
      </p:sp>
      <p:sp>
        <p:nvSpPr>
          <p:cNvPr id="41148" name="Text Box 1212"/>
          <p:cNvSpPr txBox="1">
            <a:spLocks noChangeArrowheads="1"/>
          </p:cNvSpPr>
          <p:nvPr/>
        </p:nvSpPr>
        <p:spPr bwMode="auto">
          <a:xfrm>
            <a:off x="0" y="2522866"/>
            <a:ext cx="9144000" cy="954047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2.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因为他们的得救信心属肉体的信徒仍然能进天堂，但他们得不到赏赐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3:12-15; cf.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林后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5:10) </a:t>
            </a:r>
          </a:p>
        </p:txBody>
      </p:sp>
      <p:sp>
        <p:nvSpPr>
          <p:cNvPr id="273417" name="Rectangle 121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"/>
            <a:ext cx="6858000" cy="525142"/>
          </a:xfrm>
          <a:solidFill>
            <a:srgbClr val="000000"/>
          </a:solidFill>
        </p:spPr>
        <p:txBody>
          <a:bodyPr anchor="t">
            <a:spAutoFit/>
          </a:bodyPr>
          <a:lstStyle/>
          <a:p>
            <a:pPr algn="ctr"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在哥林多永恒的保障</a:t>
            </a:r>
            <a:endParaRPr lang="en-US" sz="2800" b="1" dirty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4" grpId="0" animBg="1" autoUpdateAnimBg="0"/>
      <p:bldP spid="41148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3" descr="FireStubb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1" y="50800"/>
            <a:ext cx="8077200" cy="673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05201" y="609600"/>
            <a:ext cx="5562600" cy="3276600"/>
          </a:xfrm>
        </p:spPr>
        <p:txBody>
          <a:bodyPr/>
          <a:lstStyle/>
          <a:p>
            <a:pPr algn="r" eaLnBrk="1" hangingPunct="1"/>
            <a:r>
              <a:rPr lang="en-US" altLang="ja-JP" sz="4000" b="1" i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… </a:t>
            </a:r>
            <a:r>
              <a:rPr lang="zh-CN" alt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这 </a:t>
            </a:r>
            <a:r>
              <a:rPr lang="zh-CN" altLang="en-US" sz="4000" b="1" i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火 </a:t>
            </a:r>
            <a:r>
              <a:rPr lang="zh-CN" alt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要试验各人的工程怎样</a:t>
            </a:r>
            <a:r>
              <a:rPr lang="en-US" altLang="ja-JP" sz="4000" b="1" i="1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林前 </a:t>
            </a:r>
            <a:r>
              <a:rPr lang="en-US" sz="4000" b="1" i="1" dirty="0">
                <a:latin typeface="Arial" charset="0"/>
                <a:ea typeface="ＭＳ Ｐゴシック" charset="0"/>
                <a:cs typeface="ＭＳ Ｐゴシック" charset="0"/>
              </a:rPr>
              <a:t>3:13)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5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3600" b="1" dirty="0"/>
              <a:t>持久的建筑材料 </a:t>
            </a:r>
            <a:r>
              <a:rPr lang="en-US" sz="3600" b="1" dirty="0"/>
              <a:t>(3:12a)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791200"/>
            <a:ext cx="9144000" cy="609600"/>
          </a:xfrm>
          <a:solidFill>
            <a:schemeClr val="hlink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CN" altLang="en-US" b="1" i="0" dirty="0">
                <a:solidFill>
                  <a:schemeClr val="bg1"/>
                </a:solidFill>
              </a:rPr>
              <a:t>基础：主耶稣基督 </a:t>
            </a:r>
            <a:r>
              <a:rPr lang="en-US" b="1" i="0" dirty="0">
                <a:solidFill>
                  <a:schemeClr val="bg1"/>
                </a:solidFill>
              </a:rPr>
              <a:t>(</a:t>
            </a:r>
            <a:r>
              <a:rPr lang="zh-CN" altLang="en-US" b="1" i="0" dirty="0">
                <a:solidFill>
                  <a:schemeClr val="bg1"/>
                </a:solidFill>
              </a:rPr>
              <a:t>林前 </a:t>
            </a:r>
            <a:r>
              <a:rPr lang="en-US" b="1" i="0" dirty="0">
                <a:solidFill>
                  <a:schemeClr val="bg1"/>
                </a:solidFill>
              </a:rPr>
              <a:t>3:11)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 rot="-5400000">
            <a:off x="685800" y="3276600"/>
            <a:ext cx="3352800" cy="609600"/>
          </a:xfrm>
          <a:prstGeom prst="rect">
            <a:avLst/>
          </a:prstGeom>
          <a:solidFill>
            <a:srgbClr val="F5D053"/>
          </a:solid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3200" b="1" dirty="0">
                <a:solidFill>
                  <a:srgbClr val="000000"/>
                </a:solidFill>
              </a:rPr>
              <a:t>金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 rot="-5400000">
            <a:off x="4648200" y="3276600"/>
            <a:ext cx="3352800" cy="6096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3200" b="1" dirty="0">
                <a:solidFill>
                  <a:srgbClr val="000000"/>
                </a:solidFill>
              </a:rPr>
              <a:t>珠宝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 rot="-5400000">
            <a:off x="2209800" y="2971800"/>
            <a:ext cx="3962400" cy="609600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3200" b="1" dirty="0">
                <a:solidFill>
                  <a:srgbClr val="000000"/>
                </a:solidFill>
              </a:rPr>
              <a:t>银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1143000" y="1447800"/>
            <a:ext cx="6172200" cy="609600"/>
            <a:chOff x="720" y="960"/>
            <a:chExt cx="3888" cy="384"/>
          </a:xfrm>
        </p:grpSpPr>
        <p:sp>
          <p:nvSpPr>
            <p:cNvPr id="20490" name="Rectangle 10" descr="Purple mesh"/>
            <p:cNvSpPr>
              <a:spLocks noChangeArrowheads="1"/>
            </p:cNvSpPr>
            <p:nvPr/>
          </p:nvSpPr>
          <p:spPr bwMode="auto">
            <a:xfrm rot="-1410176">
              <a:off x="720" y="960"/>
              <a:ext cx="2112" cy="384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50800" dist="25399" dir="16200000" algn="ctr" rotWithShape="0">
                      <a:srgbClr val="FFFFFF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800040"/>
                </a:buClr>
                <a:buFont typeface="Wingdings" charset="0"/>
                <a:buNone/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20491" name="Rectangle 11" descr="Purple mesh"/>
            <p:cNvSpPr>
              <a:spLocks noChangeArrowheads="1"/>
            </p:cNvSpPr>
            <p:nvPr/>
          </p:nvSpPr>
          <p:spPr bwMode="auto">
            <a:xfrm rot="1429592">
              <a:off x="2496" y="960"/>
              <a:ext cx="2112" cy="384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50800" dist="25399" dir="16200000" algn="ctr" rotWithShape="0">
                      <a:srgbClr val="FFFFFF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800040"/>
                </a:buClr>
                <a:buFont typeface="Wingdings" charset="0"/>
                <a:buNone/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</p:grpSp>
      <p:sp>
        <p:nvSpPr>
          <p:cNvPr id="270346" name="Text Box 13"/>
          <p:cNvSpPr txBox="1">
            <a:spLocks noChangeArrowheads="1"/>
          </p:cNvSpPr>
          <p:nvPr/>
        </p:nvSpPr>
        <p:spPr bwMode="auto">
          <a:xfrm>
            <a:off x="1371600" y="6553213"/>
            <a:ext cx="633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charset="0"/>
              </a:rPr>
              <a:t>Adapted from Charles R. Swindoll. </a:t>
            </a:r>
            <a:r>
              <a:rPr lang="en-US" altLang="ja-JP" sz="1400" dirty="0">
                <a:solidFill>
                  <a:srgbClr val="000000"/>
                </a:solidFill>
                <a:latin typeface="Tahoma" charset="0"/>
              </a:rPr>
              <a:t>"Spiritual Gifts Study Guide" (IFL, 1983), 7</a:t>
            </a:r>
            <a:endParaRPr lang="en-US" sz="14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7200" y="5181601"/>
            <a:ext cx="8229600" cy="60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162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lIns="91378" tIns="45690" rIns="91378" bIns="45690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</a:rPr>
              <a:t>基础：使徒和先知 </a:t>
            </a:r>
            <a:r>
              <a:rPr lang="en-US" sz="2800" b="1" dirty="0">
                <a:solidFill>
                  <a:srgbClr val="FFFFFF"/>
                </a:solidFill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</a:rPr>
              <a:t>弗</a:t>
            </a:r>
            <a:r>
              <a:rPr lang="en-US" sz="2800" b="1" dirty="0">
                <a:solidFill>
                  <a:srgbClr val="FFFFFF"/>
                </a:solidFill>
              </a:rPr>
              <a:t> 2:20)</a:t>
            </a:r>
          </a:p>
        </p:txBody>
      </p:sp>
    </p:spTree>
    <p:extLst>
      <p:ext uri="{BB962C8B-B14F-4D97-AF65-F5344CB8AC3E}">
        <p14:creationId xmlns:p14="http://schemas.microsoft.com/office/powerpoint/2010/main" val="343407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88" grpId="0" animBg="1"/>
      <p:bldP spid="2048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3600" b="1" dirty="0"/>
              <a:t>易腐的建筑材料 </a:t>
            </a:r>
            <a:r>
              <a:rPr lang="en-US" sz="3600" b="1" dirty="0"/>
              <a:t>(3:12b)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791200"/>
            <a:ext cx="9144000" cy="609600"/>
          </a:xfrm>
          <a:solidFill>
            <a:schemeClr val="hlink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zh-CN" altLang="en-US" b="1" i="0" dirty="0">
                <a:solidFill>
                  <a:schemeClr val="bg1"/>
                </a:solidFill>
              </a:rPr>
              <a:t>基础：主耶稣基督 </a:t>
            </a:r>
            <a:r>
              <a:rPr lang="en-US" b="1" i="0" dirty="0">
                <a:solidFill>
                  <a:schemeClr val="bg1"/>
                </a:solidFill>
              </a:rPr>
              <a:t>(</a:t>
            </a:r>
            <a:r>
              <a:rPr lang="zh-CN" altLang="en-US" b="1" i="0" dirty="0">
                <a:solidFill>
                  <a:schemeClr val="bg1"/>
                </a:solidFill>
              </a:rPr>
              <a:t>林前 </a:t>
            </a:r>
            <a:r>
              <a:rPr lang="en-US" b="1" i="0" dirty="0">
                <a:solidFill>
                  <a:schemeClr val="bg1"/>
                </a:solidFill>
              </a:rPr>
              <a:t>3:11)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 rot="-5400000">
            <a:off x="685800" y="3276600"/>
            <a:ext cx="3352800" cy="6096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木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 rot="-5400000">
            <a:off x="4648200" y="3276600"/>
            <a:ext cx="3352800" cy="609600"/>
          </a:xfrm>
          <a:prstGeom prst="rect">
            <a:avLst/>
          </a:prstGeom>
          <a:pattFill prst="dashDnDiag">
            <a:fgClr>
              <a:srgbClr val="F5D053"/>
            </a:fgClr>
            <a:bgClr>
              <a:schemeClr val="tx2"/>
            </a:bgClr>
          </a:patt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稻草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 rot="-5400000">
            <a:off x="2209800" y="2971800"/>
            <a:ext cx="3962400" cy="609600"/>
          </a:xfrm>
          <a:prstGeom prst="rect">
            <a:avLst/>
          </a:prstGeom>
          <a:pattFill prst="wdUpDiag">
            <a:fgClr>
              <a:srgbClr val="F5D053"/>
            </a:fgClr>
            <a:bgClr>
              <a:schemeClr val="tx2"/>
            </a:bgClr>
          </a:pattFill>
          <a:ln>
            <a:solidFill>
              <a:schemeClr val="tx1"/>
            </a:solidFill>
          </a:ln>
          <a:effectLst/>
          <a:extLst/>
        </p:spPr>
        <p:txBody>
          <a:bodyPr lIns="91378" tIns="45690" rIns="91378" bIns="45690" anchor="ctr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干草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1143000" y="1447800"/>
            <a:ext cx="6172200" cy="609600"/>
            <a:chOff x="720" y="960"/>
            <a:chExt cx="3888" cy="384"/>
          </a:xfrm>
        </p:grpSpPr>
        <p:sp>
          <p:nvSpPr>
            <p:cNvPr id="20490" name="Rectangle 10" descr="Purple mesh"/>
            <p:cNvSpPr>
              <a:spLocks noChangeArrowheads="1"/>
            </p:cNvSpPr>
            <p:nvPr/>
          </p:nvSpPr>
          <p:spPr bwMode="auto">
            <a:xfrm rot="-1410176">
              <a:off x="720" y="960"/>
              <a:ext cx="2112" cy="384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50800" dist="25399" dir="16200000" algn="ctr" rotWithShape="0">
                      <a:srgbClr val="FFFFFF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800040"/>
                </a:buClr>
                <a:buFont typeface="Wingdings" charset="0"/>
                <a:buNone/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  <p:sp>
          <p:nvSpPr>
            <p:cNvPr id="20491" name="Rectangle 11" descr="Purple mesh"/>
            <p:cNvSpPr>
              <a:spLocks noChangeArrowheads="1"/>
            </p:cNvSpPr>
            <p:nvPr/>
          </p:nvSpPr>
          <p:spPr bwMode="auto">
            <a:xfrm rot="1429592">
              <a:off x="2496" y="960"/>
              <a:ext cx="2112" cy="384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50800" dist="25399" dir="16200000" algn="ctr" rotWithShape="0">
                      <a:srgbClr val="FFFFFF">
                        <a:alpha val="75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800040"/>
                </a:buClr>
                <a:buFont typeface="Wingdings" charset="0"/>
                <a:buNone/>
                <a:defRPr/>
              </a:pPr>
              <a:endParaRPr lang="en-US" sz="2800" b="1">
                <a:solidFill>
                  <a:srgbClr val="FFFFFF"/>
                </a:solidFill>
              </a:endParaRPr>
            </a:p>
          </p:txBody>
        </p:sp>
      </p:grpSp>
      <p:sp>
        <p:nvSpPr>
          <p:cNvPr id="270346" name="Text Box 13"/>
          <p:cNvSpPr txBox="1">
            <a:spLocks noChangeArrowheads="1"/>
          </p:cNvSpPr>
          <p:nvPr/>
        </p:nvSpPr>
        <p:spPr bwMode="auto">
          <a:xfrm>
            <a:off x="1371600" y="6553213"/>
            <a:ext cx="633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charset="0"/>
              </a:rPr>
              <a:t>Adapted from Charles R. Swindoll. </a:t>
            </a:r>
            <a:r>
              <a:rPr lang="en-US" altLang="ja-JP" sz="1400" dirty="0">
                <a:solidFill>
                  <a:srgbClr val="000000"/>
                </a:solidFill>
                <a:latin typeface="Tahoma" charset="0"/>
              </a:rPr>
              <a:t>"Spiritual Gifts Study Guide" (IFL, 1983), 7</a:t>
            </a:r>
            <a:endParaRPr lang="en-US" sz="1400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7200" y="5181601"/>
            <a:ext cx="8229600" cy="60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50800" dist="25399" dir="16200000" algn="ctr" rotWithShape="0">
                    <a:srgbClr val="FFFFFF">
                      <a:alpha val="75000"/>
                    </a:srgbClr>
                  </a:outerShdw>
                </a:effectLst>
              </a14:hiddenEffects>
            </a:ext>
          </a:extLst>
        </p:spPr>
        <p:txBody>
          <a:bodyPr lIns="91378" tIns="45690" rIns="91378" bIns="45690"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800040"/>
              </a:buClr>
              <a:buFont typeface="Wingdings" charset="0"/>
              <a:buNone/>
              <a:defRPr/>
            </a:pPr>
            <a:r>
              <a:rPr lang="zh-CN" altLang="en-US" sz="2800" b="1" dirty="0">
                <a:solidFill>
                  <a:srgbClr val="FFFFFF"/>
                </a:solidFill>
              </a:rPr>
              <a:t>基础：使徒和先知 </a:t>
            </a:r>
            <a:r>
              <a:rPr lang="en-US" sz="2800" b="1" dirty="0">
                <a:solidFill>
                  <a:srgbClr val="FFFFFF"/>
                </a:solidFill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</a:rPr>
              <a:t>弗</a:t>
            </a:r>
            <a:r>
              <a:rPr lang="en-US" sz="2800" b="1" dirty="0">
                <a:solidFill>
                  <a:srgbClr val="FFFFFF"/>
                </a:solidFill>
              </a:rPr>
              <a:t> 2:20)</a:t>
            </a:r>
          </a:p>
        </p:txBody>
      </p:sp>
    </p:spTree>
    <p:extLst>
      <p:ext uri="{BB962C8B-B14F-4D97-AF65-F5344CB8AC3E}">
        <p14:creationId xmlns:p14="http://schemas.microsoft.com/office/powerpoint/2010/main" val="200051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88" grpId="0" animBg="1"/>
      <p:bldP spid="2048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78" tIns="45690" rIns="91378" bIns="4569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7920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56176" y="427039"/>
            <a:ext cx="2880320" cy="5594250"/>
          </a:xfrm>
        </p:spPr>
        <p:txBody>
          <a:bodyPr/>
          <a:lstStyle/>
          <a:p>
            <a:pPr eaLnBrk="1" hangingPunct="1"/>
            <a:r>
              <a:rPr lang="en-US" sz="4800" b="1" dirty="0">
                <a:solidFill>
                  <a:schemeClr val="bg1"/>
                </a:solidFill>
                <a:latin typeface="Arial" charset="0"/>
              </a:rPr>
              <a:t>"</a:t>
            </a:r>
            <a:r>
              <a:rPr lang="zh-CN" altLang="en-US" sz="4800" b="1" dirty="0">
                <a:solidFill>
                  <a:schemeClr val="bg1"/>
                </a:solidFill>
                <a:latin typeface="Arial" charset="0"/>
              </a:rPr>
              <a:t>得救，只是要像从火里经过一样</a:t>
            </a:r>
            <a:r>
              <a:rPr lang="en-US" sz="4800" b="1" dirty="0">
                <a:solidFill>
                  <a:schemeClr val="bg1"/>
                </a:solidFill>
                <a:latin typeface="Arial" charset="0"/>
              </a:rPr>
              <a:t>…" </a:t>
            </a:r>
            <a:br>
              <a:rPr lang="en-US" sz="4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4800" b="1" dirty="0">
                <a:solidFill>
                  <a:schemeClr val="bg1"/>
                </a:solidFill>
                <a:latin typeface="Arial" charset="0"/>
              </a:rPr>
              <a:t>(3:15)</a:t>
            </a:r>
            <a:endParaRPr lang="en-US" sz="48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38" y="-21599"/>
            <a:ext cx="5118100" cy="4635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420888"/>
            <a:ext cx="337018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7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0816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8000" dirty="0">
                <a:latin typeface="MS PGothic" panose="020B0600070205080204" pitchFamily="34" charset="-128"/>
                <a:ea typeface="MS PGothic" panose="020B0600070205080204" pitchFamily="34" charset="-128"/>
              </a:rPr>
              <a:t>想想吧。。。</a:t>
            </a:r>
            <a:endParaRPr lang="en-US" sz="80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67905" y="1526775"/>
            <a:ext cx="5537062" cy="29847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zh-CN" altLang="en-US" sz="3200" dirty="0"/>
              <a:t>“如果你没有</a:t>
            </a:r>
            <a:r>
              <a:rPr lang="zh-CN" altLang="en-US" sz="3200" dirty="0">
                <a:solidFill>
                  <a:srgbClr val="FFFF00"/>
                </a:solidFill>
              </a:rPr>
              <a:t>赚</a:t>
            </a:r>
            <a:r>
              <a:rPr lang="zh-CN" altLang="en-US" sz="3200" dirty="0"/>
              <a:t>你的救恩，你怎么会</a:t>
            </a:r>
            <a:r>
              <a:rPr lang="zh-CN" altLang="en-US" sz="3200" dirty="0">
                <a:solidFill>
                  <a:srgbClr val="FFFF00"/>
                </a:solidFill>
              </a:rPr>
              <a:t>赚不到</a:t>
            </a:r>
            <a:r>
              <a:rPr lang="zh-CN" altLang="en-US" sz="3200" dirty="0"/>
              <a:t>呢</a:t>
            </a:r>
            <a:r>
              <a:rPr lang="en-US" sz="3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?”</a:t>
            </a:r>
          </a:p>
          <a:p>
            <a:pPr>
              <a:defRPr/>
            </a:pPr>
            <a:endParaRPr lang="en-US" sz="32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b="1" i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</a:t>
            </a:r>
            <a:r>
              <a:rPr lang="zh-CN" altLang="en-US" sz="3200" dirty="0"/>
              <a:t>蒂莫西</a:t>
            </a:r>
            <a:r>
              <a:rPr lang="en-US" altLang="zh-CN" sz="3200" dirty="0"/>
              <a:t>·</a:t>
            </a:r>
            <a:r>
              <a:rPr lang="zh-CN" altLang="en-US" sz="3200" dirty="0"/>
              <a:t>凯勒</a:t>
            </a:r>
            <a:r>
              <a:rPr lang="en-US" sz="3200" b="1" i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138673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1026"/>
          <p:cNvSpPr txBox="1">
            <a:spLocks noChangeArrowheads="1"/>
          </p:cNvSpPr>
          <p:nvPr/>
        </p:nvSpPr>
        <p:spPr bwMode="auto">
          <a:xfrm>
            <a:off x="7998101" y="76202"/>
            <a:ext cx="1074208" cy="4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90" rIns="91378" bIns="45690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161dd</a:t>
            </a:r>
          </a:p>
        </p:txBody>
      </p:sp>
      <p:sp>
        <p:nvSpPr>
          <p:cNvPr id="41144" name="Text Box 1208"/>
          <p:cNvSpPr txBox="1">
            <a:spLocks noChangeArrowheads="1"/>
          </p:cNvSpPr>
          <p:nvPr/>
        </p:nvSpPr>
        <p:spPr bwMode="auto">
          <a:xfrm>
            <a:off x="0" y="1602147"/>
            <a:ext cx="9144000" cy="52316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他们的救赎将持续到主的再来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1:8-9) </a:t>
            </a:r>
          </a:p>
        </p:txBody>
      </p:sp>
      <p:sp>
        <p:nvSpPr>
          <p:cNvPr id="273412" name="Text Box 1211"/>
          <p:cNvSpPr txBox="1">
            <a:spLocks noChangeArrowheads="1"/>
          </p:cNvSpPr>
          <p:nvPr/>
        </p:nvSpPr>
        <p:spPr bwMode="auto">
          <a:xfrm>
            <a:off x="228600" y="729641"/>
            <a:ext cx="8686800" cy="46160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i="1" dirty="0">
                <a:solidFill>
                  <a:srgbClr val="FFFFFF"/>
                </a:solidFill>
                <a:ea typeface="SimSun" charset="0"/>
                <a:cs typeface="SimSun" charset="0"/>
              </a:rPr>
              <a:t>令人惊讶的是，保罗反复向哥林多信徒肯定他们有永恒的保障：</a:t>
            </a:r>
          </a:p>
        </p:txBody>
      </p:sp>
      <p:sp>
        <p:nvSpPr>
          <p:cNvPr id="41148" name="Text Box 1212"/>
          <p:cNvSpPr txBox="1">
            <a:spLocks noChangeArrowheads="1"/>
          </p:cNvSpPr>
          <p:nvPr/>
        </p:nvSpPr>
        <p:spPr bwMode="auto">
          <a:xfrm>
            <a:off x="0" y="2522866"/>
            <a:ext cx="9144000" cy="954047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2.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因为他们的得救信心属肉体的信徒仍然能进天堂，但他们得不到赏赐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3:12-15; cf.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林后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5:10) </a:t>
            </a:r>
          </a:p>
        </p:txBody>
      </p:sp>
      <p:sp>
        <p:nvSpPr>
          <p:cNvPr id="41149" name="Text Box 1213"/>
          <p:cNvSpPr txBox="1">
            <a:spLocks noChangeArrowheads="1"/>
          </p:cNvSpPr>
          <p:nvPr/>
        </p:nvSpPr>
        <p:spPr bwMode="auto">
          <a:xfrm>
            <a:off x="0" y="3658975"/>
            <a:ext cx="9144000" cy="95410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3.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他们应该逐出那淫乱的弟兄，让撒但杀他。但他依然可以得救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5:4-5) </a:t>
            </a:r>
          </a:p>
        </p:txBody>
      </p:sp>
      <p:sp>
        <p:nvSpPr>
          <p:cNvPr id="41150" name="Text Box 1214"/>
          <p:cNvSpPr txBox="1">
            <a:spLocks noChangeArrowheads="1"/>
          </p:cNvSpPr>
          <p:nvPr/>
        </p:nvSpPr>
        <p:spPr bwMode="auto">
          <a:xfrm>
            <a:off x="0" y="4579682"/>
            <a:ext cx="9144000" cy="954107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4.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保罗劝他们以全心来事奉神因为他们的效劳将得赏赐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林前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15:58) </a:t>
            </a:r>
          </a:p>
        </p:txBody>
      </p:sp>
      <p:sp>
        <p:nvSpPr>
          <p:cNvPr id="41151" name="Text Box 1215"/>
          <p:cNvSpPr txBox="1">
            <a:spLocks noChangeArrowheads="1"/>
          </p:cNvSpPr>
          <p:nvPr/>
        </p:nvSpPr>
        <p:spPr bwMode="auto">
          <a:xfrm>
            <a:off x="0" y="5715876"/>
            <a:ext cx="9144000" cy="954047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8" tIns="45690" rIns="91378" bIns="45690" anchor="ctr" anchorCtr="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	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5. 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唯有神牢固他们的救赎。因圣灵的印证确定了他们的救赎 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(</a:t>
            </a:r>
            <a:r>
              <a:rPr lang="zh-CN" altLang="en-US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林后</a:t>
            </a:r>
            <a:r>
              <a:rPr lang="en-US" altLang="zh-CN" sz="2800" b="0" dirty="0">
                <a:solidFill>
                  <a:srgbClr val="FFFFFF"/>
                </a:solidFill>
                <a:ea typeface="SimSun" charset="0"/>
                <a:cs typeface="SimSun" charset="0"/>
              </a:rPr>
              <a:t>1:21-22) </a:t>
            </a:r>
          </a:p>
        </p:txBody>
      </p:sp>
      <p:sp>
        <p:nvSpPr>
          <p:cNvPr id="273417" name="Rectangle 121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"/>
            <a:ext cx="6858000" cy="525142"/>
          </a:xfrm>
          <a:solidFill>
            <a:srgbClr val="000000"/>
          </a:solidFill>
        </p:spPr>
        <p:txBody>
          <a:bodyPr anchor="t">
            <a:spAutoFit/>
          </a:bodyPr>
          <a:lstStyle/>
          <a:p>
            <a:pPr algn="ctr"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在哥林多永恒的保障</a:t>
            </a:r>
            <a:endParaRPr lang="en-US" sz="2800" b="1" dirty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8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4" grpId="0" animBg="1" autoUpdateAnimBg="0"/>
      <p:bldP spid="41148" grpId="0" animBg="1" autoUpdateAnimBg="0"/>
      <p:bldP spid="41149" grpId="0" animBg="1" autoUpdateAnimBg="0"/>
      <p:bldP spid="41150" grpId="0" animBg="1" autoUpdateAnimBg="0"/>
      <p:bldP spid="41151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6" descr="wax-seal-re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620713"/>
            <a:ext cx="4419600" cy="4419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7986"/>
            <a:ext cx="4284663" cy="4895850"/>
          </a:xfrm>
        </p:spPr>
        <p:txBody>
          <a:bodyPr/>
          <a:lstStyle/>
          <a:p>
            <a:pPr>
              <a:defRPr/>
            </a:pPr>
            <a:r>
              <a:rPr lang="zh-CN" altLang="en-US" sz="9600" dirty="0"/>
              <a:t>圣灵</a:t>
            </a:r>
            <a:r>
              <a:rPr lang="en-US" altLang="zh-CN" sz="9600" dirty="0"/>
              <a:t/>
            </a:r>
            <a:br>
              <a:rPr lang="en-US" altLang="zh-CN" sz="9600" dirty="0"/>
            </a:br>
            <a:r>
              <a:rPr lang="zh-CN" altLang="en-US" sz="9600" dirty="0"/>
              <a:t>的封印？</a:t>
            </a:r>
            <a:endParaRPr lang="en-US" sz="9600" dirty="0">
              <a:ea typeface="ＭＳ Ｐゴシック" charset="0"/>
            </a:endParaRPr>
          </a:p>
        </p:txBody>
      </p:sp>
      <p:sp>
        <p:nvSpPr>
          <p:cNvPr id="319491" name="Picture 4" descr="Spirit Indwelling &amp; Sealing02"/>
          <p:cNvSpPr>
            <a:spLocks noChangeAspect="1" noChangeArrowheads="1"/>
          </p:cNvSpPr>
          <p:nvPr/>
        </p:nvSpPr>
        <p:spPr bwMode="auto">
          <a:xfrm>
            <a:off x="1524000" y="5111750"/>
            <a:ext cx="52911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9492" name="Text Box 123"/>
          <p:cNvSpPr txBox="1">
            <a:spLocks noChangeArrowheads="1"/>
          </p:cNvSpPr>
          <p:nvPr/>
        </p:nvSpPr>
        <p:spPr bwMode="auto">
          <a:xfrm>
            <a:off x="8172450" y="0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6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7" name="Picture 6" descr="wax-seal-re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9975" y="3429000"/>
            <a:ext cx="2743200" cy="2743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538" name="Picture 5" descr="sea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638" y="533400"/>
            <a:ext cx="2649537" cy="3886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152399" y="1955165"/>
            <a:ext cx="491066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在古代，印章通常由熔化的蜡制成，其上压印人名或签章。</a:t>
            </a:r>
            <a:endParaRPr lang="en-US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058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3119120" cy="1158876"/>
          </a:xfrm>
        </p:spPr>
        <p:txBody>
          <a:bodyPr/>
          <a:lstStyle/>
          <a:p>
            <a:pPr>
              <a:defRPr/>
            </a:pPr>
            <a:r>
              <a:rPr lang="zh-CN" altLang="en-US" sz="8800" dirty="0"/>
              <a:t>背景</a:t>
            </a:r>
            <a:endParaRPr lang="en-US" sz="8800" dirty="0">
              <a:ea typeface="ＭＳ Ｐゴシック" charset="0"/>
            </a:endParaRPr>
          </a:p>
        </p:txBody>
      </p:sp>
      <p:sp>
        <p:nvSpPr>
          <p:cNvPr id="321541" name="Text Box 123"/>
          <p:cNvSpPr txBox="1">
            <a:spLocks noChangeArrowheads="1"/>
          </p:cNvSpPr>
          <p:nvPr/>
        </p:nvSpPr>
        <p:spPr bwMode="auto">
          <a:xfrm>
            <a:off x="8172450" y="0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2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5" name="Picture 4" descr="BSODA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743200"/>
            <a:ext cx="5410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zh-CN" altLang="en-US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>古代的印章意味着</a:t>
            </a:r>
            <a:r>
              <a:rPr lang="en-AU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>:</a:t>
            </a:r>
            <a:endParaRPr lang="en-US" sz="66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857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562600" y="1334770"/>
            <a:ext cx="3581400" cy="440563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真实性</a:t>
            </a:r>
            <a:r>
              <a:rPr lang="en-AU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: 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它确立了一个文件或对象的完整性和真实性</a:t>
            </a:r>
            <a:endParaRPr lang="en-A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所有权</a:t>
            </a:r>
            <a:r>
              <a:rPr lang="en-AU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: 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它确立了谁拥有这个物件</a:t>
            </a:r>
            <a:endParaRPr lang="en-A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zh-CN" alt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权威</a:t>
            </a:r>
            <a:r>
              <a:rPr lang="en-AU" dirty="0">
                <a:effectLst>
                  <a:outerShdw blurRad="38100" dist="38100" dir="2700000" algn="tl">
                    <a:srgbClr val="000000"/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: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它确立了谁有权处理这个物件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23588" name="Text Box 123"/>
          <p:cNvSpPr txBox="1">
            <a:spLocks noChangeArrowheads="1"/>
          </p:cNvSpPr>
          <p:nvPr/>
        </p:nvSpPr>
        <p:spPr bwMode="auto">
          <a:xfrm>
            <a:off x="8172450" y="0"/>
            <a:ext cx="971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95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5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5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5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85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5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5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85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1" grpId="0"/>
      <p:bldP spid="28570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7" descr="RELI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5608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044575"/>
            <a:ext cx="4249737" cy="3752850"/>
          </a:xfrm>
        </p:spPr>
        <p:txBody>
          <a:bodyPr/>
          <a:lstStyle/>
          <a:p>
            <a:pPr>
              <a:defRPr/>
            </a:pPr>
            <a:r>
              <a:rPr lang="zh-CN" altLang="en-US" sz="4800" dirty="0"/>
              <a:t>上帝</a:t>
            </a:r>
            <a:r>
              <a:rPr lang="zh-CN" altLang="en-US" sz="4800" dirty="0">
                <a:solidFill>
                  <a:schemeClr val="tx2"/>
                </a:solidFill>
              </a:rPr>
              <a:t>封印</a:t>
            </a:r>
            <a:r>
              <a:rPr lang="zh-CN" altLang="en-US" sz="4800" dirty="0"/>
              <a:t>每一个</a:t>
            </a:r>
            <a:r>
              <a:rPr lang="zh-CN" altLang="en-US" sz="4800" dirty="0">
                <a:solidFill>
                  <a:schemeClr val="tx2"/>
                </a:solidFill>
              </a:rPr>
              <a:t>信徒，并给予圣灵作为定金或保证。</a:t>
            </a:r>
            <a:endParaRPr lang="en-US" sz="4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398462" y="167978"/>
            <a:ext cx="4681537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代理及其范围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81609" name="Rectangle 9"/>
          <p:cNvSpPr>
            <a:spLocks noChangeArrowheads="1"/>
          </p:cNvSpPr>
          <p:nvPr/>
        </p:nvSpPr>
        <p:spPr bwMode="auto">
          <a:xfrm>
            <a:off x="107950" y="4797425"/>
            <a:ext cx="84963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FontTx/>
              <a:buChar char="•"/>
              <a:defRPr/>
            </a:pP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“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......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他又用印印了我们，并赐圣灵在我们心里作 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凭据（原文作”质“）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”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哥前</a:t>
            </a:r>
            <a:r>
              <a:rPr lang="en-US" altLang="zh-CN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1:22</a:t>
            </a:r>
            <a:r>
              <a:rPr lang="en-US" altLang="ko-K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 </a:t>
            </a:r>
            <a:r>
              <a:rPr lang="en-US" altLang="ko-KR" sz="32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(NIV) </a:t>
            </a:r>
            <a:endParaRPr lang="en-US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81611" name="Rectangle 11"/>
          <p:cNvSpPr>
            <a:spLocks noGrp="1" noChangeArrowheads="1"/>
          </p:cNvSpPr>
          <p:nvPr>
            <p:ph type="title"/>
          </p:nvPr>
        </p:nvSpPr>
        <p:spPr>
          <a:xfrm>
            <a:off x="914400" y="3048000"/>
            <a:ext cx="3048000" cy="762000"/>
          </a:xfrm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4000" dirty="0">
                <a:solidFill>
                  <a:srgbClr val="FD1E07"/>
                </a:solidFill>
                <a:ea typeface="굴림" charset="0"/>
              </a:rPr>
              <a:t>2 Cor. 1:22</a:t>
            </a:r>
          </a:p>
        </p:txBody>
      </p:sp>
      <p:sp>
        <p:nvSpPr>
          <p:cNvPr id="325638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A &amp; C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0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6" grpId="0" build="p"/>
      <p:bldP spid="28160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ernal security satan thinks a l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-25400"/>
            <a:ext cx="93345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78859" y="-108740"/>
            <a:ext cx="4774666" cy="696460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0" name="Rectangle 19"/>
          <p:cNvSpPr/>
          <p:nvPr/>
        </p:nvSpPr>
        <p:spPr>
          <a:xfrm>
            <a:off x="7451547" y="5655539"/>
            <a:ext cx="1701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72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7200" dirty="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51803" y="6091433"/>
            <a:ext cx="1313026" cy="771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4400" dirty="0">
              <a:solidFill>
                <a:schemeClr val="accent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93509" y="6025605"/>
            <a:ext cx="1597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4800" dirty="0">
              <a:solidFill>
                <a:schemeClr val="accent2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8663" y="5382975"/>
            <a:ext cx="1111202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zh-CN" altLang="en-US" sz="36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3600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2338" y="3939222"/>
            <a:ext cx="2069465" cy="13998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2" name="TextBox 11"/>
          <p:cNvSpPr txBox="1"/>
          <p:nvPr/>
        </p:nvSpPr>
        <p:spPr>
          <a:xfrm>
            <a:off x="5069840" y="497840"/>
            <a:ext cx="4177823" cy="46939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02" y="215106"/>
            <a:ext cx="4144963" cy="2024063"/>
          </a:xfrm>
        </p:spPr>
        <p:txBody>
          <a:bodyPr/>
          <a:lstStyle/>
          <a:p>
            <a:pPr>
              <a:defRPr/>
            </a:pPr>
            <a:r>
              <a:rPr lang="zh-CN" altLang="en-US" sz="6000" dirty="0"/>
              <a:t>令人鄙视</a:t>
            </a:r>
            <a:r>
              <a:rPr lang="en-US" altLang="zh-CN" sz="6000" dirty="0"/>
              <a:t/>
            </a:r>
            <a:br>
              <a:rPr lang="en-US" altLang="zh-CN" sz="6000" dirty="0"/>
            </a:br>
            <a:r>
              <a:rPr lang="zh-CN" altLang="en-US" sz="6000" dirty="0"/>
              <a:t>的保障</a:t>
            </a:r>
            <a:endParaRPr lang="en-US" sz="6000" dirty="0"/>
          </a:p>
        </p:txBody>
      </p:sp>
      <p:sp>
        <p:nvSpPr>
          <p:cNvPr id="8" name="Rectangle 7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7009" y="-172720"/>
            <a:ext cx="1414794" cy="13998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6" name="Oval Callout 15"/>
          <p:cNvSpPr/>
          <p:nvPr/>
        </p:nvSpPr>
        <p:spPr bwMode="auto">
          <a:xfrm>
            <a:off x="4282789" y="-172720"/>
            <a:ext cx="5247291" cy="5364480"/>
          </a:xfrm>
          <a:prstGeom prst="wedgeEllipseCallout">
            <a:avLst>
              <a:gd name="adj1" fmla="val -69611"/>
              <a:gd name="adj2" fmla="val 6146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我教导的</a:t>
            </a:r>
            <a:r>
              <a: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永恒的保障 </a:t>
            </a:r>
            <a:r>
              <a:rPr lang="zh-CN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，</a:t>
            </a: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也是</a:t>
            </a: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icrosoft YaHei" panose="020B0503020204020204" pitchFamily="34" charset="-122"/>
              </a:rPr>
              <a:t>说</a:t>
            </a:r>
            <a:r>
              <a: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一朝得救永远得救和</a:t>
            </a:r>
            <a:r>
              <a: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或</a:t>
            </a:r>
            <a:r>
              <a:rPr lang="zh-CN" alt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icrosoft YaHei" panose="020B0503020204020204" pitchFamily="34" charset="-122"/>
              </a:rPr>
              <a:t>圣徒的坚忍</a:t>
            </a:r>
            <a:r>
              <a:rPr lang="zh-CN" altLang="en-US" sz="2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icrosoft YaHei" panose="020B0503020204020204" pitchFamily="34" charset="-122"/>
              </a:rPr>
              <a:t>，这</a:t>
            </a: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是我设计用来欺骗义人最好的谎言。最有可能，我会用</a:t>
            </a: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这个谎言骗到你，并再次俘获你</a:t>
            </a:r>
            <a:r>
              <a:rPr lang="zh-CN" alt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icrosoft YaHei" panose="020B0503020204020204" pitchFamily="34" charset="-122"/>
              </a:rPr>
              <a:t>！</a:t>
            </a:r>
            <a:endParaRPr lang="zh-CN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3664" y="5419202"/>
            <a:ext cx="2170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4400" dirty="0"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14525" y="5396830"/>
            <a:ext cx="1205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MS PGothic" panose="020B0600070205080204" pitchFamily="34" charset="-128"/>
              </a:rPr>
              <a:t>哈！</a:t>
            </a:r>
            <a:endParaRPr lang="en-SG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3"/>
          <p:cNvSpPr>
            <a:spLocks noChangeArrowheads="1"/>
          </p:cNvSpPr>
          <p:nvPr/>
        </p:nvSpPr>
        <p:spPr bwMode="auto">
          <a:xfrm>
            <a:off x="-71438" y="-26988"/>
            <a:ext cx="9251951" cy="7029451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Despise Security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7800" y="139402"/>
            <a:ext cx="8733632" cy="6457950"/>
            <a:chOff x="177800" y="139402"/>
            <a:chExt cx="8733632" cy="6457950"/>
          </a:xfrm>
        </p:grpSpPr>
        <p:pic>
          <p:nvPicPr>
            <p:cNvPr id="328707" name="Picture 4" descr="eternal security teachers are evil men dan corner evangelical outreach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139402"/>
              <a:ext cx="8697913" cy="645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Callout 2"/>
            <p:cNvSpPr/>
            <p:nvPr/>
          </p:nvSpPr>
          <p:spPr bwMode="auto">
            <a:xfrm>
              <a:off x="4572000" y="842528"/>
              <a:ext cx="4339432" cy="2583394"/>
            </a:xfrm>
            <a:prstGeom prst="wedgeEllipseCallout">
              <a:avLst>
                <a:gd name="adj1" fmla="val -57905"/>
                <a:gd name="adj2" fmla="val 50728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SG" sz="4000" b="1" i="0" u="none" strike="noStrike" normalizeH="0" baseline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80086" y="1345899"/>
            <a:ext cx="40789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你可以相信我！</a:t>
            </a:r>
            <a:r>
              <a:rPr lang="en-US" altLang="zh-CN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US" altLang="zh-CN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我是一名教导</a:t>
            </a:r>
            <a:endParaRPr lang="en-US" altLang="zh-CN" sz="36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zh-CN" altLang="en-US" sz="36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永恒保障的教师</a:t>
            </a:r>
            <a:endParaRPr lang="en-SG" sz="36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66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3"/>
          <p:cNvSpPr>
            <a:spLocks noChangeArrowheads="1"/>
          </p:cNvSpPr>
          <p:nvPr/>
        </p:nvSpPr>
        <p:spPr bwMode="auto">
          <a:xfrm>
            <a:off x="-71438" y="-26988"/>
            <a:ext cx="9251951" cy="7029451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Despise Security</a:t>
            </a:r>
          </a:p>
        </p:txBody>
      </p:sp>
      <p:pic>
        <p:nvPicPr>
          <p:cNvPr id="329731" name="Picture 2" descr="eternal security SavedLo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00025"/>
            <a:ext cx="89281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115" y="248977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156" y="949672"/>
            <a:ext cx="1213794" cy="707886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363" y="1657558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96983" y="276225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4136" y="2119335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75398" y="1719113"/>
            <a:ext cx="1333122" cy="70788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7934" y="1004131"/>
            <a:ext cx="1945178" cy="83099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7441" y="2511226"/>
            <a:ext cx="182761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6477" y="3414961"/>
            <a:ext cx="1407965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640" y="4121321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5398" y="292416"/>
            <a:ext cx="2195335" cy="83099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50767" y="1041060"/>
            <a:ext cx="2195335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55B3E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55B3E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67852" y="1747193"/>
            <a:ext cx="2068198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C08C4"/>
                </a:solidFill>
                <a:effectLst/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C08C4"/>
              </a:solidFill>
              <a:effectLst/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02897" y="2498555"/>
            <a:ext cx="2195335" cy="769441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55B3E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55B3E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75077" y="2862507"/>
            <a:ext cx="1827614" cy="92333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00754" y="3482524"/>
            <a:ext cx="1812715" cy="79151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73779" y="4184402"/>
            <a:ext cx="1919077" cy="830997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65181" y="5157907"/>
            <a:ext cx="3370869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b="1" u="sng" dirty="0">
                <a:ln w="0"/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6000" b="1" u="sng" dirty="0">
              <a:ln w="0"/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75077" y="3878280"/>
            <a:ext cx="2587494" cy="101566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6000" dirty="0">
                <a:ln w="0"/>
                <a:solidFill>
                  <a:srgbClr val="30EE1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6000" dirty="0">
              <a:ln w="0"/>
              <a:solidFill>
                <a:srgbClr val="30EE1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7040" y="5044589"/>
            <a:ext cx="1528415" cy="707886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迷失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1450" y="5709282"/>
            <a:ext cx="1832992" cy="79151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75462" y="5269981"/>
            <a:ext cx="1383692" cy="79151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得救</a:t>
            </a:r>
            <a:endParaRPr lang="en-US" sz="440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041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Picture 2" descr="RELI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865313"/>
            <a:ext cx="456088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4764" y="1579135"/>
            <a:ext cx="4086036" cy="2417132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solidFill>
                  <a:schemeClr val="tx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我们是“被”圣灵封印，而是“用”圣灵封印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30755" name="Text Box 5"/>
          <p:cNvSpPr txBox="1">
            <a:spLocks noChangeArrowheads="1"/>
          </p:cNvSpPr>
          <p:nvPr/>
        </p:nvSpPr>
        <p:spPr bwMode="auto">
          <a:xfrm>
            <a:off x="932311" y="407086"/>
            <a:ext cx="1107996" cy="6463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/>
              <a:t>球体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0" y="4428865"/>
            <a:ext cx="9144000" cy="15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FontTx/>
              <a:buChar char="•"/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“当你听到了真理的道，就是使你们得救的福音，你们就属于基督了，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你们在他里面被印了印记，就是应许的圣灵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” 。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title"/>
          </p:nvPr>
        </p:nvSpPr>
        <p:spPr>
          <a:xfrm>
            <a:off x="932311" y="2583207"/>
            <a:ext cx="3153655" cy="1288193"/>
          </a:xfrm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SG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以 弗 所 书</a:t>
            </a:r>
            <a:r>
              <a:rPr lang="en-US" altLang="zh-SG" sz="4000" dirty="0">
                <a:solidFill>
                  <a:srgbClr val="FD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ko-KR" sz="4000" dirty="0">
                <a:solidFill>
                  <a:srgbClr val="FD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1:13b</a:t>
            </a:r>
            <a:endParaRPr lang="en-US" sz="4000" dirty="0">
              <a:solidFill>
                <a:srgbClr val="FD1E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30758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B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build="p"/>
      <p:bldP spid="28365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RELI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2286000"/>
            <a:ext cx="456088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473200"/>
            <a:ext cx="3732213" cy="3035300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solidFill>
                  <a:schemeClr val="tx2"/>
                </a:solidFill>
              </a:rPr>
              <a:t>我们带着圣灵的封印将持续到我们得救赎的日子。</a:t>
            </a:r>
            <a:endParaRPr lang="en-US" dirty="0">
              <a:solidFill>
                <a:schemeClr val="tx2"/>
              </a:solidFill>
              <a:ea typeface="ＭＳ Ｐゴシック" charset="0"/>
            </a:endParaRPr>
          </a:p>
        </p:txBody>
      </p:sp>
      <p:sp>
        <p:nvSpPr>
          <p:cNvPr id="338947" name="Text Box 5"/>
          <p:cNvSpPr txBox="1">
            <a:spLocks noChangeArrowheads="1"/>
          </p:cNvSpPr>
          <p:nvPr/>
        </p:nvSpPr>
        <p:spPr bwMode="auto">
          <a:xfrm>
            <a:off x="398463" y="657225"/>
            <a:ext cx="2492990" cy="6463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/>
              <a:t>密封的程度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4678" name="Rectangle 6"/>
          <p:cNvSpPr>
            <a:spLocks noChangeArrowheads="1"/>
          </p:cNvSpPr>
          <p:nvPr/>
        </p:nvSpPr>
        <p:spPr bwMode="auto">
          <a:xfrm>
            <a:off x="86497" y="5145259"/>
            <a:ext cx="746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FontTx/>
              <a:buChar char="•"/>
              <a:defRPr/>
            </a:pPr>
            <a:r>
              <a:rPr lang="zh-CN" altLang="en-US" sz="3200" dirty="0">
                <a:solidFill>
                  <a:schemeClr val="tx2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“不要让上帝的圣灵担忧，你们原是受了他的印记，等候得赎的日子到来。”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84679" name="Rectangle 7"/>
          <p:cNvSpPr>
            <a:spLocks noGrp="1" noChangeArrowheads="1"/>
          </p:cNvSpPr>
          <p:nvPr>
            <p:ph type="title"/>
          </p:nvPr>
        </p:nvSpPr>
        <p:spPr>
          <a:xfrm>
            <a:off x="813583" y="2990850"/>
            <a:ext cx="3260746" cy="1276866"/>
          </a:xfrm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SG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以 弗 所 书</a:t>
            </a:r>
            <a:r>
              <a:rPr lang="en-SG" altLang="zh-SG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en-SG" altLang="zh-SG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en-US" altLang="ko-KR" sz="4000" dirty="0">
                <a:solidFill>
                  <a:srgbClr val="FD1E07"/>
                </a:solidFill>
                <a:latin typeface="MS Gothic" panose="020B0609070205080204" pitchFamily="49" charset="-128"/>
                <a:ea typeface="MS Gothic" panose="020B0609070205080204" pitchFamily="49" charset="-128"/>
              </a:rPr>
              <a:t>4:30</a:t>
            </a:r>
            <a:endParaRPr lang="en-US" sz="4000" dirty="0">
              <a:solidFill>
                <a:srgbClr val="FD1E07"/>
              </a:solidFill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38950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C3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 build="p"/>
      <p:bldP spid="2846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89" name="Picture 2" descr="Romans Title Hands Grasp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6911975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175" y="260350"/>
            <a:ext cx="5565775" cy="3871913"/>
          </a:xfrm>
        </p:spPr>
        <p:txBody>
          <a:bodyPr/>
          <a:lstStyle/>
          <a:p>
            <a:pPr>
              <a:defRPr/>
            </a:pPr>
            <a:r>
              <a:rPr lang="zh-TW" altLang="en-US" sz="8800" b="1" dirty="0"/>
              <a:t>永</a:t>
            </a:r>
            <a:r>
              <a:rPr lang="zh-CN" altLang="en-US" sz="8800" b="1" dirty="0"/>
              <a:t>恒</a:t>
            </a:r>
            <a:r>
              <a:rPr lang="zh-TW" altLang="en-US" sz="8800" b="1" dirty="0"/>
              <a:t>的</a:t>
            </a:r>
            <a:r>
              <a:rPr lang="en-US" altLang="zh-TW" sz="8800" b="1" dirty="0"/>
              <a:t/>
            </a:r>
            <a:br>
              <a:rPr lang="en-US" altLang="zh-TW" sz="8800" b="1" dirty="0"/>
            </a:br>
            <a:r>
              <a:rPr lang="zh-TW" altLang="en-US" sz="8800" b="1" dirty="0"/>
              <a:t>保障</a:t>
            </a:r>
            <a:endParaRPr lang="en-US" sz="8800" b="1" dirty="0"/>
          </a:p>
        </p:txBody>
      </p:sp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857897321"/>
      </p:ext>
    </p:extLst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7" name="Picture 2" descr="RELI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1865313"/>
            <a:ext cx="456088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608266"/>
            <a:ext cx="3200400" cy="1750219"/>
          </a:xfrm>
        </p:spPr>
        <p:txBody>
          <a:bodyPr/>
          <a:lstStyle/>
          <a:p>
            <a:pPr>
              <a:defRPr/>
            </a:pPr>
            <a:r>
              <a:rPr lang="zh-CN" altLang="en-US" sz="3600" dirty="0"/>
              <a:t>当我们相信时，</a:t>
            </a:r>
            <a:r>
              <a:rPr lang="zh-CN" altLang="en-US" sz="3600" dirty="0">
                <a:solidFill>
                  <a:schemeClr val="tx2"/>
                </a:solidFill>
              </a:rPr>
              <a:t>我们被用圣灵封印</a:t>
            </a:r>
            <a:r>
              <a:rPr lang="zh-CN" altLang="en-US" sz="3600" dirty="0"/>
              <a:t>。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336899" name="Text Box 5"/>
          <p:cNvSpPr txBox="1">
            <a:spLocks noChangeArrowheads="1"/>
          </p:cNvSpPr>
          <p:nvPr/>
        </p:nvSpPr>
        <p:spPr bwMode="auto">
          <a:xfrm>
            <a:off x="480841" y="372785"/>
            <a:ext cx="2031325" cy="64633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/>
              <a:t>密封时间</a:t>
            </a:r>
            <a:endParaRPr lang="en-US" sz="36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3654" name="Rectangle 6"/>
          <p:cNvSpPr>
            <a:spLocks noChangeArrowheads="1"/>
          </p:cNvSpPr>
          <p:nvPr/>
        </p:nvSpPr>
        <p:spPr bwMode="auto">
          <a:xfrm>
            <a:off x="0" y="4417858"/>
            <a:ext cx="9144000" cy="15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CC"/>
              </a:buClr>
              <a:buFontTx/>
              <a:buChar char="•"/>
              <a:defRPr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“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当你听到了真理的道，就是使你们得救的福音，你们就属于基督了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，你们在他里面被印了印记，就是应许的圣灵”。</a:t>
            </a:r>
            <a:endParaRPr lang="en-US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  <a:cs typeface="Arial"/>
            </a:endParaRPr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title"/>
          </p:nvPr>
        </p:nvSpPr>
        <p:spPr>
          <a:xfrm>
            <a:off x="832643" y="2658269"/>
            <a:ext cx="3222625" cy="762000"/>
          </a:xfrm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SG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以 弗 所 书</a:t>
            </a:r>
            <a:r>
              <a:rPr lang="en-US" altLang="zh-SG" sz="4000" dirty="0">
                <a:solidFill>
                  <a:srgbClr val="FD1E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  <a:r>
              <a:rPr lang="en-US" altLang="ko-KR" sz="4000" dirty="0">
                <a:solidFill>
                  <a:srgbClr val="FD1E07"/>
                </a:solidFill>
                <a:ea typeface="굴림" charset="0"/>
              </a:rPr>
              <a:t>1:13a</a:t>
            </a:r>
            <a:endParaRPr lang="en-US" sz="4000" dirty="0">
              <a:solidFill>
                <a:srgbClr val="FD1E07"/>
              </a:solidFill>
              <a:ea typeface="굴림" charset="0"/>
            </a:endParaRPr>
          </a:p>
        </p:txBody>
      </p:sp>
      <p:sp>
        <p:nvSpPr>
          <p:cNvPr id="336902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D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1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3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build="p"/>
      <p:bldP spid="2836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57613"/>
            <a:ext cx="2963953" cy="646973"/>
          </a:xfrm>
          <a:solidFill>
            <a:srgbClr val="000000"/>
          </a:solidFill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zh-CN" altLang="en-US" sz="3600" dirty="0">
                <a:solidFill>
                  <a:schemeClr val="tx1"/>
                </a:solidFill>
              </a:rPr>
              <a:t>圣灵保证救恩</a:t>
            </a:r>
            <a:endParaRPr lang="en-US" sz="3600" kern="12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292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5263" y="1857333"/>
            <a:ext cx="6408737" cy="3873027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dirty="0"/>
              <a:t>他又用印印了我们，并赐圣灵在我们心中作为</a:t>
            </a:r>
            <a:r>
              <a:rPr lang="zh-CN" altLang="en-US" dirty="0">
                <a:solidFill>
                  <a:srgbClr val="FFFF66"/>
                </a:solidFill>
              </a:rPr>
              <a:t>保证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凭据。</a:t>
            </a:r>
            <a:r>
              <a:rPr lang="zh-CN" altLang="en-US" dirty="0"/>
              <a:t>（哥林多前书</a:t>
            </a:r>
            <a:r>
              <a:rPr lang="en-US" altLang="zh-CN" dirty="0"/>
              <a:t>1:22 NASB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defRPr/>
            </a:pPr>
            <a:endParaRPr lang="en-US" kern="1200" dirty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</a:endParaRPr>
          </a:p>
          <a:p>
            <a:pPr>
              <a:defRPr/>
            </a:pPr>
            <a:r>
              <a:rPr lang="zh-CN" altLang="en-US" dirty="0"/>
              <a:t>现在为了这个目的培植我们的就是上帝，他又赐给我们圣灵作为一个</a:t>
            </a:r>
            <a:r>
              <a:rPr lang="zh-CN" altLang="en-US" dirty="0">
                <a:solidFill>
                  <a:srgbClr val="FFFF66"/>
                </a:solidFill>
              </a:rPr>
              <a:t>保证</a:t>
            </a:r>
            <a:r>
              <a:rPr lang="zh-CN" alt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凭据</a:t>
            </a:r>
            <a:r>
              <a:rPr lang="zh-CN" altLang="en-US" dirty="0"/>
              <a:t>（哥林多前书</a:t>
            </a:r>
            <a:r>
              <a:rPr lang="en-US" altLang="zh-CN" dirty="0"/>
              <a:t>5</a:t>
            </a:r>
            <a:r>
              <a:rPr lang="zh-CN" altLang="en-US" dirty="0"/>
              <a:t>：</a:t>
            </a:r>
            <a:r>
              <a:rPr lang="en-US" altLang="zh-CN" dirty="0"/>
              <a:t>5 NASB </a:t>
            </a:r>
            <a:r>
              <a:rPr lang="zh-CN" altLang="en-US" dirty="0"/>
              <a:t>）</a:t>
            </a:r>
            <a:endParaRPr lang="en-US" kern="1200" dirty="0">
              <a:effectLst>
                <a:outerShdw blurRad="38100" dist="38100" dir="2700000" algn="tl">
                  <a:srgbClr val="000000"/>
                </a:outerShdw>
              </a:effectLst>
              <a:ea typeface="굴림" charset="0"/>
            </a:endParaRPr>
          </a:p>
        </p:txBody>
      </p:sp>
      <p:sp>
        <p:nvSpPr>
          <p:cNvPr id="332803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E1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32804" name="Picture 2" descr="eternal security Padlock[3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852738"/>
            <a:ext cx="25955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9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保证凭据 </a:t>
            </a:r>
            <a:r>
              <a:rPr lang="en-US" sz="6600" dirty="0">
                <a:latin typeface="MS Gothic" panose="020B0609070205080204" pitchFamily="49" charset="-128"/>
                <a:ea typeface="MS Gothic" panose="020B0609070205080204" pitchFamily="49" charset="-128"/>
                <a:cs typeface="ＭＳ Ｐゴシック" charset="0"/>
              </a:rPr>
              <a:t>– </a:t>
            </a:r>
            <a:r>
              <a:rPr lang="en-US" sz="6600" dirty="0" err="1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Bwgrki"/>
                <a:sym typeface="Symbol" charset="0"/>
              </a:rPr>
              <a:t>avrrabw</a:t>
            </a:r>
            <a:r>
              <a:rPr lang="en-US" sz="6600" dirty="0">
                <a:solidFill>
                  <a:schemeClr val="tx1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Bwgrki"/>
                <a:sym typeface="Symbol" charset="0"/>
              </a:rPr>
              <a:t>/n</a:t>
            </a:r>
          </a:p>
        </p:txBody>
      </p:sp>
      <p:sp>
        <p:nvSpPr>
          <p:cNvPr id="294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2774179"/>
            <a:ext cx="5073650" cy="353519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首付</a:t>
            </a:r>
            <a:endParaRPr lang="en-US" altLang="zh-CN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defRPr/>
            </a:pPr>
            <a:r>
              <a:rPr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第一次分期付款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 </a:t>
            </a:r>
          </a:p>
          <a:p>
            <a:pPr>
              <a:defRPr/>
            </a:pP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保证金</a:t>
            </a:r>
            <a:endParaRPr lang="en-US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defRPr/>
            </a:pPr>
            <a:r>
              <a:rPr lang="zh-CN" altLang="en-US" dirty="0">
                <a:latin typeface="MS Gothic" panose="020B0609070205080204" pitchFamily="49" charset="-128"/>
                <a:ea typeface="MS Gothic" panose="020B0609070205080204" pitchFamily="49" charset="-128"/>
              </a:rPr>
              <a:t>在新约里形象比喻来说，就是给信徒的圣灵恩赐</a:t>
            </a:r>
            <a:endParaRPr lang="en-US" altLang="zh-CN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defRPr/>
            </a:pPr>
            <a:endParaRPr lang="en-US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0" indent="0" algn="r">
              <a:buNone/>
              <a:defRPr/>
            </a:pP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––</a:t>
            </a:r>
            <a:r>
              <a:rPr lang="en-US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Friberg</a:t>
            </a:r>
            <a:r>
              <a:rPr 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 Lexicon</a:t>
            </a:r>
          </a:p>
        </p:txBody>
      </p:sp>
      <p:pic>
        <p:nvPicPr>
          <p:cNvPr id="3348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1242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7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3" name="Picture 1" descr="eternal security-vault-blue-wallpapers_4658_1600x12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2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641"/>
            <a:ext cx="4786184" cy="1016305"/>
          </a:xfrm>
          <a:solidFill>
            <a:srgbClr val="000000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6000" dirty="0">
                <a:solidFill>
                  <a:schemeClr val="tx1"/>
                </a:solidFill>
              </a:rPr>
              <a:t>封印的意图</a:t>
            </a:r>
            <a:endParaRPr lang="en-US" sz="6000" kern="12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288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" y="1887625"/>
            <a:ext cx="4407241" cy="4266040"/>
          </a:xfrm>
          <a:effectLst/>
        </p:spPr>
        <p:txBody>
          <a:bodyPr/>
          <a:lstStyle/>
          <a:p>
            <a:pPr marL="742950" indent="-742950">
              <a:lnSpc>
                <a:spcPct val="90000"/>
              </a:lnSpc>
              <a:buFont typeface="+mj-lt"/>
              <a:buAutoNum type="arabicPeriod"/>
              <a:defRPr/>
            </a:pPr>
            <a:r>
              <a:rPr lang="zh-CN" altLang="en-US" sz="4000" u="sng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保障 </a:t>
            </a:r>
            <a:r>
              <a:rPr 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: </a:t>
            </a:r>
            <a:r>
              <a:rPr lang="zh-CN" alt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我们将保持封印直到得赎的那一日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  <a:defRPr/>
            </a:pPr>
            <a:r>
              <a:rPr lang="zh-CN" altLang="en-US" sz="4000" u="sng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所有权</a:t>
            </a:r>
            <a:r>
              <a:rPr 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: </a:t>
            </a:r>
            <a:r>
              <a:rPr lang="zh-CN" alt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我们被神所拥有</a:t>
            </a:r>
            <a:endParaRPr lang="en-US" sz="4000" dirty="0">
              <a:solidFill>
                <a:srgbClr val="F5F50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742950" indent="-742950">
              <a:lnSpc>
                <a:spcPct val="90000"/>
              </a:lnSpc>
              <a:buFont typeface="+mj-lt"/>
              <a:buAutoNum type="arabicPeriod"/>
              <a:defRPr/>
            </a:pPr>
            <a:r>
              <a:rPr lang="zh-CN" altLang="en-US" sz="4000" u="sng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保证</a:t>
            </a:r>
            <a:r>
              <a:rPr 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: </a:t>
            </a:r>
            <a:r>
              <a:rPr lang="zh-CN" altLang="en-US" sz="4000" dirty="0">
                <a:solidFill>
                  <a:srgbClr val="F5F50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我们有神的救恩应许</a:t>
            </a:r>
            <a:endParaRPr lang="en-US" sz="4000" dirty="0">
              <a:solidFill>
                <a:srgbClr val="F5F50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340996" name="Text Box 123"/>
          <p:cNvSpPr txBox="1">
            <a:spLocks noChangeArrowheads="1"/>
          </p:cNvSpPr>
          <p:nvPr/>
        </p:nvSpPr>
        <p:spPr bwMode="auto">
          <a:xfrm>
            <a:off x="7740650" y="0"/>
            <a:ext cx="1403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66</a:t>
            </a:r>
            <a:b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E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8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8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8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8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8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8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8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2" grpId="0" animBg="1"/>
      <p:bldP spid="28877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4"/>
          <p:cNvSpPr>
            <a:spLocks noChangeArrowheads="1"/>
          </p:cNvSpPr>
          <p:nvPr/>
        </p:nvSpPr>
        <p:spPr bwMode="auto">
          <a:xfrm>
            <a:off x="323850" y="2036763"/>
            <a:ext cx="7848600" cy="47767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95999" y="609860"/>
            <a:ext cx="1982443" cy="1143000"/>
          </a:xfrm>
        </p:spPr>
        <p:txBody>
          <a:bodyPr/>
          <a:lstStyle/>
          <a:p>
            <a:pPr algn="l">
              <a:defRPr/>
            </a:pPr>
            <a:r>
              <a:rPr lang="zh-CN" alt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总结</a:t>
            </a:r>
            <a:r>
              <a:rPr lang="en-US" sz="4800" dirty="0">
                <a:latin typeface="MS Gothic" panose="020B0609070205080204" pitchFamily="49" charset="-128"/>
                <a:ea typeface="MS Gothic" panose="020B0609070205080204" pitchFamily="49" charset="-128"/>
              </a:rPr>
              <a:t>:</a:t>
            </a:r>
          </a:p>
        </p:txBody>
      </p:sp>
      <p:pic>
        <p:nvPicPr>
          <p:cNvPr id="343043" name="Picture 1" descr="eternal security 200804_122_Theologi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088" y="0"/>
            <a:ext cx="3467387" cy="31781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592817"/>
            <a:ext cx="5253166" cy="4022167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每个信徒👎唯有信徒是被封印的。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  <a:cs typeface="굴림" charset="0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神是封印的执行人。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圣灵就是封印。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每个信徒在接受基督作为救主的那一刻被封印。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封印持续到我们的得救赎之日。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15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6" grpId="0"/>
      <p:bldP spid="28774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2675468" y="1269326"/>
            <a:ext cx="65426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封印是对</a:t>
            </a:r>
            <a:endParaRPr lang="en-US" altLang="zh-CN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永恒安全</a:t>
            </a:r>
            <a:endParaRPr lang="en-US" altLang="zh-CN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一个承诺和保证</a:t>
            </a:r>
            <a:b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</a:br>
            <a:endParaRPr lang="en-US" altLang="ko-K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  <a:cs typeface="Arial"/>
            </a:endParaRPr>
          </a:p>
        </p:txBody>
      </p:sp>
      <p:pic>
        <p:nvPicPr>
          <p:cNvPr id="345090" name="Picture 5" descr="CART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714750"/>
            <a:ext cx="4573588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696097" y="212124"/>
            <a:ext cx="7772400" cy="1097692"/>
          </a:xfrm>
        </p:spPr>
        <p:txBody>
          <a:bodyPr/>
          <a:lstStyle/>
          <a:p>
            <a:pPr>
              <a:defRPr/>
            </a:pPr>
            <a:r>
              <a:rPr lang="zh-CN" altLang="en-US" sz="8800" dirty="0">
                <a:latin typeface="MS Gothic" panose="020B0609070205080204" pitchFamily="49" charset="-128"/>
                <a:ea typeface="MS Gothic" panose="020B0609070205080204" pitchFamily="49" charset="-128"/>
              </a:rPr>
              <a:t>安全</a:t>
            </a:r>
            <a:r>
              <a:rPr lang="en-US" sz="8800" dirty="0">
                <a:latin typeface="MS Gothic" panose="020B0609070205080204" pitchFamily="49" charset="-128"/>
                <a:ea typeface="MS Gothic" panose="020B0609070205080204" pitchFamily="49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596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4" grpId="0"/>
      <p:bldP spid="29184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685800"/>
          </a:xfrm>
          <a:solidFill>
            <a:srgbClr val="0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zh-CN" alt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保障与确据的对比</a:t>
            </a:r>
            <a:endParaRPr lang="en-US" dirty="0">
              <a:solidFill>
                <a:srgbClr val="EAEAEA"/>
              </a:solidFill>
              <a:effectLst/>
              <a:latin typeface="Arial" charset="0"/>
              <a:ea typeface="ＭＳ Ｐゴシック" charset="0"/>
            </a:endParaRPr>
          </a:p>
        </p:txBody>
      </p:sp>
      <p:graphicFrame>
        <p:nvGraphicFramePr>
          <p:cNvPr id="72825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45527"/>
              </p:ext>
            </p:extLst>
          </p:nvPr>
        </p:nvGraphicFramePr>
        <p:xfrm>
          <a:off x="34925" y="1196975"/>
          <a:ext cx="9109075" cy="5591175"/>
        </p:xfrm>
        <a:graphic>
          <a:graphicData uri="http://schemas.openxmlformats.org/drawingml/2006/table">
            <a:tbl>
              <a:tblPr/>
              <a:tblGrid>
                <a:gridCol w="1800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56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2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60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46" marR="91446" marT="45713" marB="4571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3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宋体"/>
                          <a:cs typeface="Times New Roman"/>
                        </a:rPr>
                        <a:t>永远的保障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3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宋体"/>
                          <a:cs typeface="Times New Roman"/>
                        </a:rPr>
                        <a:t>得救的确据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94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基本意思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从罪的永远刑罚中被拯救出来（一次得救，永远得救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800" b="1" u="sng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知道</a:t>
                      </a: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我们是从罪的永远刑罚中获得拯救</a:t>
                      </a:r>
                      <a:r>
                        <a:rPr lang="zh-CN" sz="28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 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8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25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定义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“</a:t>
                      </a: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神的工作保证救恩的恩典，一旦得着，就永远不会失去</a:t>
                      </a:r>
                      <a:r>
                        <a:rPr lang="zh-CN" sz="28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” (Ryrie, </a:t>
                      </a:r>
                      <a:r>
                        <a:rPr lang="en-US" sz="2800" b="1" i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Basic Theology</a:t>
                      </a: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, 328)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8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“</a:t>
                      </a:r>
                      <a:r>
                        <a:rPr lang="zh-CN" sz="28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认识永远保障或信者蒙保守的真理</a:t>
                      </a: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” (Ryrie, </a:t>
                      </a:r>
                      <a:r>
                        <a:rPr lang="en-US" sz="2800" b="1" i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Basic Theology</a:t>
                      </a:r>
                      <a:r>
                        <a:rPr lang="en-US" sz="28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, 328) </a:t>
                      </a:r>
                      <a:endParaRPr lang="en-US" sz="20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9422" name="Rectangle 122"/>
          <p:cNvSpPr>
            <a:spLocks noChangeArrowheads="1"/>
          </p:cNvSpPr>
          <p:nvPr/>
        </p:nvSpPr>
        <p:spPr bwMode="auto">
          <a:xfrm>
            <a:off x="2447925" y="6215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6373" name="Text Box 123"/>
          <p:cNvSpPr txBox="1">
            <a:spLocks noChangeArrowheads="1"/>
          </p:cNvSpPr>
          <p:nvPr/>
        </p:nvSpPr>
        <p:spPr bwMode="auto">
          <a:xfrm>
            <a:off x="8243888" y="0"/>
            <a:ext cx="912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272776"/>
                </a:solidFill>
                <a:latin typeface="Arial" charset="0"/>
              </a:rPr>
              <a:t>155o</a:t>
            </a:r>
          </a:p>
        </p:txBody>
      </p:sp>
    </p:spTree>
    <p:extLst>
      <p:ext uri="{BB962C8B-B14F-4D97-AF65-F5344CB8AC3E}">
        <p14:creationId xmlns:p14="http://schemas.microsoft.com/office/powerpoint/2010/main" val="1681995156"/>
      </p:ext>
    </p:extLst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685800"/>
          </a:xfrm>
          <a:solidFill>
            <a:srgbClr val="00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zh-CN" alt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保障与确据的对比</a:t>
            </a:r>
            <a:endParaRPr lang="en-US" dirty="0">
              <a:solidFill>
                <a:srgbClr val="EAEAEA"/>
              </a:solidFill>
              <a:effectLst/>
              <a:latin typeface="Arial" charset="0"/>
              <a:ea typeface="ＭＳ Ｐゴシック" charset="0"/>
            </a:endParaRPr>
          </a:p>
        </p:txBody>
      </p:sp>
      <p:graphicFrame>
        <p:nvGraphicFramePr>
          <p:cNvPr id="72825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27524"/>
              </p:ext>
            </p:extLst>
          </p:nvPr>
        </p:nvGraphicFramePr>
        <p:xfrm>
          <a:off x="34925" y="784225"/>
          <a:ext cx="9109074" cy="6136950"/>
        </p:xfrm>
        <a:graphic>
          <a:graphicData uri="http://schemas.openxmlformats.org/drawingml/2006/table">
            <a:tbl>
              <a:tblPr/>
              <a:tblGrid>
                <a:gridCol w="2232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0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36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21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46" marR="91446"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3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宋体"/>
                          <a:cs typeface="Times New Roman"/>
                        </a:rPr>
                        <a:t>永远的保障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3200" b="1" dirty="0">
                          <a:solidFill>
                            <a:srgbClr val="FFFFFF"/>
                          </a:solidFill>
                          <a:effectLst/>
                          <a:latin typeface="Arial"/>
                          <a:ea typeface="宋体"/>
                          <a:cs typeface="Times New Roman"/>
                        </a:rPr>
                        <a:t>得救的确据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圣灵的工作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印记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 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弗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 1:13-14)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同证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 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罗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8:15-17)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0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信徒的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…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神儿女的地位</a:t>
                      </a:r>
                      <a:r>
                        <a:rPr lang="zh-CN" sz="24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罗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8:16b)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信心的操练</a:t>
                      </a:r>
                      <a:r>
                        <a:rPr lang="zh-CN" sz="24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罗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8:16a)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0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领受者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所有基督徒都能得到</a:t>
                      </a:r>
                      <a:r>
                        <a:rPr lang="en-US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  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一些基督徒怀疑</a:t>
                      </a:r>
                      <a:r>
                        <a:rPr lang="zh-CN" sz="24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60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永恒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不会失去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约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6:39-40; 10:27-29; 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罗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8:30, 38-39; 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希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7:25)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Times"/>
                          <a:ea typeface="Times"/>
                          <a:cs typeface="Times New Roman"/>
                        </a:rPr>
                        <a:t> 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可能会失去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(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因此约翰写了约壹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 5:11-13)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574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赞美诗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“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我知我所信的是谁</a:t>
                      </a:r>
                      <a:r>
                        <a:rPr lang="zh-CN" sz="24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”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36600" algn="l"/>
                          <a:tab pos="1536700" algn="l"/>
                          <a:tab pos="4114800" algn="l"/>
                          <a:tab pos="5143500" algn="l"/>
                        </a:tabLst>
                      </a:pP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“</a:t>
                      </a:r>
                      <a:r>
                        <a:rPr lang="zh-CN" sz="2400" b="1" dirty="0">
                          <a:effectLst/>
                          <a:latin typeface="Arial"/>
                          <a:ea typeface="宋体"/>
                          <a:cs typeface="Times New Roman"/>
                        </a:rPr>
                        <a:t>有福的确据</a:t>
                      </a:r>
                      <a:r>
                        <a:rPr lang="zh-CN" sz="2400" b="1" dirty="0">
                          <a:effectLst/>
                          <a:latin typeface="Times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/>
                          <a:ea typeface="Times"/>
                          <a:cs typeface="Times New Roman"/>
                        </a:rPr>
                        <a:t>” (#367)</a:t>
                      </a:r>
                      <a:endParaRPr lang="en-US" sz="18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9422" name="Rectangle 122"/>
          <p:cNvSpPr>
            <a:spLocks noChangeArrowheads="1"/>
          </p:cNvSpPr>
          <p:nvPr/>
        </p:nvSpPr>
        <p:spPr bwMode="auto">
          <a:xfrm>
            <a:off x="2447925" y="6215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7409" name="Text Box 123"/>
          <p:cNvSpPr txBox="1">
            <a:spLocks noChangeArrowheads="1"/>
          </p:cNvSpPr>
          <p:nvPr/>
        </p:nvSpPr>
        <p:spPr bwMode="auto">
          <a:xfrm>
            <a:off x="8243888" y="14288"/>
            <a:ext cx="912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3F1E4"/>
                </a:solidFill>
                <a:latin typeface="Arial" charset="0"/>
                <a:cs typeface="Arial" charset="0"/>
              </a:rPr>
              <a:t>155o</a:t>
            </a:r>
          </a:p>
        </p:txBody>
      </p:sp>
    </p:spTree>
    <p:extLst>
      <p:ext uri="{BB962C8B-B14F-4D97-AF65-F5344CB8AC3E}">
        <p14:creationId xmlns:p14="http://schemas.microsoft.com/office/powerpoint/2010/main" val="1038305247"/>
      </p:ext>
    </p:extLst>
  </p:cSld>
  <p:clrMapOvr>
    <a:masterClrMapping/>
  </p:clrMapOvr>
  <p:transition xmlns:p14="http://schemas.microsoft.com/office/powerpoint/2010/main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1/7</a:t>
            </a:r>
          </a:p>
        </p:txBody>
      </p:sp>
      <p:pic>
        <p:nvPicPr>
          <p:cNvPr id="658434" name="Picture 3" descr="Fire &amp; Ice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35150" y="2708275"/>
            <a:ext cx="53387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8000" b="1" dirty="0">
                <a:solidFill>
                  <a:srgbClr val="FFFFFF"/>
                </a:solidFill>
                <a:latin typeface="Arial" charset="0"/>
              </a:rPr>
              <a:t>有福的确据</a:t>
            </a:r>
            <a:endParaRPr lang="en-US" altLang="zh-TW" sz="8000" b="1" dirty="0">
              <a:solidFill>
                <a:srgbClr val="FFFFFF"/>
              </a:solidFill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FFFF"/>
                </a:solidFill>
                <a:latin typeface="Arial" charset="0"/>
              </a:rPr>
              <a:t>Fanny Crosby</a:t>
            </a:r>
          </a:p>
        </p:txBody>
      </p:sp>
    </p:spTree>
    <p:extLst>
      <p:ext uri="{BB962C8B-B14F-4D97-AF65-F5344CB8AC3E}">
        <p14:creationId xmlns:p14="http://schemas.microsoft.com/office/powerpoint/2010/main" val="460755143"/>
      </p:ext>
    </p:extLst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6000" dirty="0">
                <a:latin typeface="Helvetica" charset="0"/>
                <a:ea typeface="ＭＳ Ｐゴシック" charset="0"/>
                <a:cs typeface="ＭＳ Ｐゴシック" charset="0"/>
              </a:rPr>
              <a:t>Blessed Assurance 2/7</a:t>
            </a:r>
          </a:p>
        </p:txBody>
      </p:sp>
      <p:pic>
        <p:nvPicPr>
          <p:cNvPr id="659458" name="Picture 3" descr="Fire &amp; Ice 023"/>
          <p:cNvPicPr>
            <a:picLocks noChangeAspect="1" noChangeArrowheads="1"/>
          </p:cNvPicPr>
          <p:nvPr/>
        </p:nvPicPr>
        <p:blipFill>
          <a:blip r:embed="rId2">
            <a:lum bright="-12000" contras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331640" y="2420888"/>
            <a:ext cx="65055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有福的确据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耶稣属我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!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先尝主荣耀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何等喜乐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!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得救的后嗣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救赎功成 </a:t>
            </a:r>
            <a:endParaRPr lang="en-US" altLang="zh-CN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由圣灵重生</a:t>
            </a:r>
            <a:r>
              <a:rPr lang="en-US" altLang="zh-CN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sz="4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宝血洗净。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90223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714" y="4132975"/>
            <a:ext cx="9144000" cy="1442181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Eternal Security</a:t>
            </a:r>
          </a:p>
        </p:txBody>
      </p:sp>
      <p:pic>
        <p:nvPicPr>
          <p:cNvPr id="3973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89884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992378"/>
            <a:ext cx="9144000" cy="86562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zh-CN" altLang="en-US" sz="6000" dirty="0"/>
              <a:t>“一旦得救，永远得救”</a:t>
            </a:r>
            <a:endParaRPr lang="en-US" sz="6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7316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41699"/>
            <a:ext cx="3271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永恒</a:t>
            </a:r>
            <a:endParaRPr lang="en-SG" sz="96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4823" y="693738"/>
            <a:ext cx="3517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保障</a:t>
            </a:r>
            <a:endParaRPr lang="en-SG" sz="9600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30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3/7</a:t>
            </a:r>
          </a:p>
        </p:txBody>
      </p:sp>
      <p:pic>
        <p:nvPicPr>
          <p:cNvPr id="660482" name="Picture 3" descr="Fire &amp; Ice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75656" y="2564904"/>
            <a:ext cx="60579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这是我信息 我的诗歌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赞美我救主 昼夜唱和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这是我信息 我的诗歌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赞美我救主 昼夜唱和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47064"/>
      </p:ext>
    </p:extLst>
  </p:cSld>
  <p:clrMapOvr>
    <a:masterClrMapping/>
  </p:clrMapOvr>
  <p:transition xmlns:p14="http://schemas.microsoft.com/office/powerpoint/2010/main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4/7</a:t>
            </a:r>
          </a:p>
        </p:txBody>
      </p:sp>
      <p:pic>
        <p:nvPicPr>
          <p:cNvPr id="661506" name="Picture 3" descr="Fire &amp; Ice 035"/>
          <p:cNvPicPr>
            <a:picLocks noChangeAspect="1" noChangeArrowheads="1"/>
          </p:cNvPicPr>
          <p:nvPr/>
        </p:nvPicPr>
        <p:blipFill>
          <a:blip r:embed="rId2" cstate="screen">
            <a:lum bright="-12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330325" y="835025"/>
            <a:ext cx="6515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完全顺服主 万事安宁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我在救主里喜乐满心怀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时刻仰望主 儆醒等待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满得主恩惠 浸于主爱</a:t>
            </a:r>
            <a:endParaRPr lang="en-US" altLang="ja-JP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986940"/>
      </p:ext>
    </p:extLst>
  </p:cSld>
  <p:clrMapOvr>
    <a:masterClrMapping/>
  </p:clrMapOvr>
  <p:transition xmlns:p14="http://schemas.microsoft.com/office/powerpoint/2010/main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5/7</a:t>
            </a:r>
          </a:p>
        </p:txBody>
      </p:sp>
      <p:pic>
        <p:nvPicPr>
          <p:cNvPr id="662530" name="Picture 3" descr="Fire &amp; Ice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638127" y="914400"/>
            <a:ext cx="5912195" cy="45243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FFFFFF"/>
                </a:solidFill>
                <a:effectLst>
                  <a:outerShdw blurRad="18097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  <a:lvl2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5pPr>
            <a:lvl6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6pPr>
            <a:lvl7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7pPr>
            <a:lvl8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8pPr>
            <a:lvl9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这是我信息 我的诗歌 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赞美我救主 昼夜唱和 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这是我信息 我的诗歌 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赞美我救主 昼夜唱和</a:t>
            </a:r>
            <a:endParaRPr lang="en-US" altLang="ja-JP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479679"/>
      </p:ext>
    </p:extLst>
  </p:cSld>
  <p:clrMapOvr>
    <a:masterClrMapping/>
  </p:clrMapOvr>
  <p:transition xmlns:p14="http://schemas.microsoft.com/office/powerpoint/2010/main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6/7</a:t>
            </a:r>
          </a:p>
        </p:txBody>
      </p:sp>
      <p:pic>
        <p:nvPicPr>
          <p:cNvPr id="663554" name="Picture 3" descr="Fire &amp; Ice 028"/>
          <p:cNvPicPr>
            <a:picLocks noChangeAspect="1" noChangeArrowheads="1"/>
          </p:cNvPicPr>
          <p:nvPr/>
        </p:nvPicPr>
        <p:blipFill>
          <a:blip r:embed="rId2" cstate="screen">
            <a:lum bright="-12000"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314450" y="1066800"/>
            <a:ext cx="65214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完全的顺服 快乐无比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有福的异象显在我心里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天使带信息 由天而来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报明主怜悯 述说主爱</a:t>
            </a:r>
            <a:endParaRPr lang="en-US" altLang="ja-JP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139"/>
      </p:ext>
    </p:extLst>
  </p:cSld>
  <p:clrMapOvr>
    <a:masterClrMapping/>
  </p:clrMapOvr>
  <p:transition xmlns:p14="http://schemas.microsoft.com/office/powerpoint/2010/main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Helvetica" charset="0"/>
                <a:ea typeface="ＭＳ Ｐゴシック" charset="0"/>
                <a:cs typeface="ＭＳ Ｐゴシック" charset="0"/>
              </a:rPr>
              <a:t>Blessed Assurance 5/7</a:t>
            </a:r>
          </a:p>
        </p:txBody>
      </p:sp>
      <p:pic>
        <p:nvPicPr>
          <p:cNvPr id="664578" name="Picture 3" descr="Fire &amp; Ice 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65275" y="914400"/>
            <a:ext cx="60579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这是我信息 我的诗歌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赞美我救主 昼夜唱和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这是我信息 我的诗歌 </a:t>
            </a:r>
            <a:endParaRPr lang="en-US" altLang="zh-CN" sz="4800" b="1" dirty="0">
              <a:solidFill>
                <a:srgbClr val="F3F1E4"/>
              </a:solidFill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800" b="1" dirty="0">
                <a:solidFill>
                  <a:srgbClr val="F3F1E4"/>
                </a:solidFill>
                <a:ea typeface="ＭＳ Ｐゴシック" charset="0"/>
                <a:cs typeface="ＭＳ Ｐゴシック" charset="0"/>
              </a:rPr>
              <a:t>赞美我救主 昼夜唱和</a:t>
            </a:r>
            <a:endParaRPr lang="en-US" altLang="ja-JP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07527"/>
      </p:ext>
    </p:extLst>
  </p:cSld>
  <p:clrMapOvr>
    <a:masterClrMapping/>
  </p:clrMapOvr>
  <p:transition xmlns:p14="http://schemas.microsoft.com/office/powerpoint/2010/main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5" descr="persecution"/>
          <p:cNvPicPr>
            <a:picLocks noChangeAspect="1" noChangeArrowheads="1"/>
          </p:cNvPicPr>
          <p:nvPr/>
        </p:nvPicPr>
        <p:blipFill>
          <a:blip r:embed="rId2">
            <a:lum bright="-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  <a:cs typeface="ＭＳ Ｐゴシック" charset="0"/>
              </a:rPr>
              <a:t>烈 火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0" y="1676400"/>
            <a:ext cx="822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0000"/>
            </a:pPr>
            <a:r>
              <a:rPr lang="en-US" altLang="en-US" sz="4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26 </a:t>
            </a:r>
            <a:r>
              <a:rPr lang="en-US" altLang="en-US" sz="4000" dirty="0">
                <a:solidFill>
                  <a:srgbClr val="FFFFFF"/>
                </a:solidFill>
              </a:rPr>
              <a:t>因 为 我 们 得 知 真 道 以 后 ， 若 故 意 犯 罪 ， 赎 罪 的 祭 就 再 没 有 了 ； </a:t>
            </a:r>
            <a:r>
              <a:rPr lang="en-US" altLang="en-US" sz="4000" b="1" dirty="0">
                <a:solidFill>
                  <a:srgbClr val="FFFFFF"/>
                </a:solidFill>
              </a:rPr>
              <a:t>27 惟 有 战 惧 等 候 审 判 和 那 </a:t>
            </a:r>
            <a:r>
              <a:rPr lang="en-US" altLang="en-US" sz="4000" b="1" u="sng" dirty="0">
                <a:solidFill>
                  <a:srgbClr val="FFFFFF"/>
                </a:solidFill>
              </a:rPr>
              <a:t>烧 灭 众 敌 人 的 烈 火 </a:t>
            </a:r>
            <a:r>
              <a:rPr lang="en-US" altLang="en-US" sz="4000" b="1" dirty="0">
                <a:solidFill>
                  <a:srgbClr val="FFFFFF"/>
                </a:solidFill>
              </a:rPr>
              <a:t>。</a:t>
            </a:r>
            <a:r>
              <a:rPr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0000"/>
            </a:pPr>
            <a:r>
              <a:rPr lang="en-US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(</a:t>
            </a:r>
            <a:r>
              <a:rPr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希伯来书</a:t>
            </a:r>
            <a:r>
              <a:rPr lang="en-US" altLang="ja-JP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10:26-27</a:t>
            </a:r>
            <a:r>
              <a:rPr lang="zh-CN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）</a:t>
            </a:r>
            <a:endParaRPr lang="en-US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" y="5257800"/>
            <a:ext cx="373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地狱的</a:t>
            </a:r>
            <a:r>
              <a:rPr lang="en-US" altLang="en-US" sz="4000" dirty="0" err="1">
                <a:solidFill>
                  <a:srgbClr val="FFFFFF"/>
                </a:solidFill>
              </a:rPr>
              <a:t>烈火</a:t>
            </a:r>
            <a:r>
              <a:rPr lang="en-US" altLang="ja-JP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?</a:t>
            </a:r>
            <a:endParaRPr lang="en-US" altLang="en-US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733800" y="53340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不</a:t>
            </a:r>
            <a:r>
              <a:rPr lang="en-US" altLang="ja-JP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, </a:t>
            </a:r>
            <a:r>
              <a:rPr lang="zh-CN" altLang="en-US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来之耶路撒冷的</a:t>
            </a:r>
            <a:endParaRPr lang="en-US" altLang="zh-CN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</a:rPr>
              <a:t>烈火</a:t>
            </a:r>
            <a:r>
              <a:rPr lang="en-US" altLang="ja-JP" sz="4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!</a:t>
            </a:r>
            <a:endParaRPr lang="en-US" altLang="en-US" sz="4000" b="1" dirty="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2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945580"/>
          </a:xfrm>
          <a:solidFill>
            <a:schemeClr val="accent6"/>
          </a:solidFill>
        </p:spPr>
        <p:txBody>
          <a:bodyPr/>
          <a:lstStyle/>
          <a:p>
            <a:pPr eaLnBrk="1" hangingPunct="1"/>
            <a:r>
              <a:rPr lang="zh-CN" altLang="en-US" sz="6000" dirty="0"/>
              <a:t>标签问题</a:t>
            </a:r>
            <a:endParaRPr lang="en-US" sz="60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02475" name="Text Box 43"/>
          <p:cNvSpPr txBox="1">
            <a:spLocks noChangeArrowheads="1"/>
          </p:cNvSpPr>
          <p:nvPr/>
        </p:nvSpPr>
        <p:spPr bwMode="auto">
          <a:xfrm>
            <a:off x="8305800" y="76200"/>
            <a:ext cx="526997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48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2715" y="836712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我们必须是这一个或那一个</a:t>
            </a:r>
            <a:r>
              <a:rPr lang="en-US" altLang="zh-CN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...</a:t>
            </a:r>
            <a:r>
              <a:rPr lang="zh-CN" altLang="en-US" sz="4000" dirty="0">
                <a:latin typeface="MS Gothic" panose="020B0609070205080204" pitchFamily="49" charset="-128"/>
                <a:ea typeface="MS Gothic" panose="020B0609070205080204" pitchFamily="49" charset="-128"/>
              </a:rPr>
              <a:t>？</a:t>
            </a:r>
            <a:endParaRPr lang="en-US" sz="4000" b="1" i="1" dirty="0">
              <a:solidFill>
                <a:srgbClr val="FFFFCC"/>
              </a:solidFill>
              <a:latin typeface="MS Gothic" panose="020B0609070205080204" pitchFamily="49" charset="-128"/>
              <a:ea typeface="MS Gothic" panose="020B0609070205080204" pitchFamily="49" charset="-128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11024" y="1700808"/>
            <a:ext cx="2843808" cy="7920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dirty="0">
                <a:latin typeface="MS Gothic" panose="020B0609070205080204" pitchFamily="49" charset="-128"/>
                <a:ea typeface="MS Gothic" panose="020B0609070205080204" pitchFamily="49" charset="-128"/>
              </a:rPr>
              <a:t>阿米念主义</a:t>
            </a:r>
            <a:r>
              <a:rPr lang="en-US" sz="3600" b="1" dirty="0">
                <a:solidFill>
                  <a:srgbClr val="FFFFCC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charset="0"/>
              </a:rPr>
              <a:t>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14092" y="1700808"/>
            <a:ext cx="284380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zh-CN" alt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rPr>
              <a:t>或者</a:t>
            </a:r>
            <a:r>
              <a:rPr 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700808"/>
            <a:ext cx="2843808" cy="7920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b="1" dirty="0">
                <a:solidFill>
                  <a:srgbClr val="FFFFCC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charset="0"/>
              </a:rPr>
              <a:t>改革宗</a:t>
            </a:r>
            <a:r>
              <a:rPr lang="en-US" sz="3600" b="1" dirty="0">
                <a:solidFill>
                  <a:srgbClr val="FFFFCC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Arial" charset="0"/>
              </a:rPr>
              <a:t>?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12160" y="3861048"/>
            <a:ext cx="28438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dirty="0"/>
              <a:t>叛教的现实</a:t>
            </a:r>
            <a:endParaRPr lang="en-US" sz="3600" b="1" dirty="0">
              <a:solidFill>
                <a:srgbClr val="FFFFC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3861048"/>
            <a:ext cx="28438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rPr>
              <a:t>永恒的保障</a:t>
            </a:r>
            <a:endParaRPr lang="en-US" sz="3600" b="1" dirty="0">
              <a:solidFill>
                <a:srgbClr val="FFFFC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07804" y="3933056"/>
            <a:ext cx="3456384" cy="1224136"/>
            <a:chOff x="2915816" y="4077072"/>
            <a:chExt cx="3096344" cy="1224136"/>
          </a:xfrm>
        </p:grpSpPr>
        <p:sp>
          <p:nvSpPr>
            <p:cNvPr id="17" name="Left-Right Arrow 16"/>
            <p:cNvSpPr/>
            <p:nvPr/>
          </p:nvSpPr>
          <p:spPr bwMode="auto">
            <a:xfrm>
              <a:off x="2915816" y="4077072"/>
              <a:ext cx="3096344" cy="1224136"/>
            </a:xfrm>
            <a:prstGeom prst="leftRightArrow">
              <a:avLst/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3059832" y="4243282"/>
              <a:ext cx="284380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5" tIns="45718" rIns="91435" bIns="45718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5pPr>
              <a:lvl6pPr marL="457177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6pPr>
              <a:lvl7pPr marL="914353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7pPr>
              <a:lvl8pPr marL="1371530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8pPr>
              <a:lvl9pPr marL="1828706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9pPr>
            </a:lstStyle>
            <a:p>
              <a:pPr defTabSz="914400" eaLnBrk="1" hangingPunct="1"/>
              <a:r>
                <a:rPr lang="zh-CN" altLang="en-US" sz="3600" b="1" dirty="0">
                  <a:solidFill>
                    <a:srgbClr val="FFFFCC"/>
                  </a:solidFill>
                  <a:latin typeface="Arial" charset="0"/>
                  <a:ea typeface="ＭＳ Ｐゴシック" charset="0"/>
                  <a:cs typeface="Arial" charset="0"/>
                </a:rPr>
                <a:t>优点</a:t>
              </a:r>
              <a:endParaRPr 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012160" y="2492896"/>
            <a:ext cx="28438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dirty="0"/>
              <a:t>失去救恩</a:t>
            </a:r>
            <a:endParaRPr lang="en-US" sz="3600" b="1" dirty="0">
              <a:solidFill>
                <a:srgbClr val="FFFFC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2492896"/>
            <a:ext cx="28438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3600" dirty="0"/>
              <a:t>许多人跌倒</a:t>
            </a:r>
            <a:endParaRPr lang="en-US" sz="3600" b="1" dirty="0">
              <a:solidFill>
                <a:srgbClr val="FFFFC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07804" y="2492896"/>
            <a:ext cx="3456384" cy="1224136"/>
            <a:chOff x="2843808" y="2636912"/>
            <a:chExt cx="3096344" cy="1224136"/>
          </a:xfrm>
        </p:grpSpPr>
        <p:sp>
          <p:nvSpPr>
            <p:cNvPr id="2" name="Left-Right Arrow 1"/>
            <p:cNvSpPr/>
            <p:nvPr/>
          </p:nvSpPr>
          <p:spPr bwMode="auto">
            <a:xfrm>
              <a:off x="2843808" y="2636912"/>
              <a:ext cx="3096344" cy="1224136"/>
            </a:xfrm>
            <a:prstGeom prst="leftRightArrow">
              <a:avLst/>
            </a:prstGeom>
            <a:solidFill>
              <a:srgbClr val="0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14" name="Rectangle 2"/>
            <p:cNvSpPr txBox="1">
              <a:spLocks noChangeArrowheads="1"/>
            </p:cNvSpPr>
            <p:nvPr/>
          </p:nvSpPr>
          <p:spPr bwMode="auto">
            <a:xfrm>
              <a:off x="2843808" y="2852936"/>
              <a:ext cx="305983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35" tIns="45718" rIns="91435" bIns="45718" numCol="1" anchor="ctr" anchorCtr="1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ＭＳ Ｐゴシック" charset="-128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  <a:ea typeface="ＭＳ Ｐゴシック" charset="-128"/>
                  <a:cs typeface="ＭＳ Ｐゴシック" charset="-128"/>
                </a:defRPr>
              </a:lvl5pPr>
              <a:lvl6pPr marL="457177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6pPr>
              <a:lvl7pPr marL="914353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7pPr>
              <a:lvl8pPr marL="1371530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8pPr>
              <a:lvl9pPr marL="1828706" algn="ctr" rtl="0" fontAlgn="base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-111" charset="-52"/>
                </a:defRPr>
              </a:lvl9pPr>
            </a:lstStyle>
            <a:p>
              <a:pPr defTabSz="914400" eaLnBrk="1" hangingPunct="1"/>
              <a:r>
                <a:rPr lang="zh-CN" altLang="en-US" sz="3600" b="1" dirty="0">
                  <a:solidFill>
                    <a:srgbClr val="FFFFCC"/>
                  </a:solidFill>
                  <a:latin typeface="Arial" charset="0"/>
                  <a:ea typeface="ＭＳ Ｐゴシック" charset="0"/>
                  <a:cs typeface="Arial" charset="0"/>
                </a:rPr>
                <a:t>弱点</a:t>
              </a:r>
              <a:endParaRPr lang="en-US" sz="3600" b="1" dirty="0">
                <a:solidFill>
                  <a:srgbClr val="FFFFCC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887229" y="5359557"/>
            <a:ext cx="554569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  <a:ea typeface="ＭＳ Ｐゴシック" charset="-128"/>
                <a:cs typeface="ＭＳ Ｐゴシック" charset="-128"/>
              </a:defRPr>
            </a:lvl5pPr>
            <a:lvl6pPr marL="457177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6pPr>
            <a:lvl7pPr marL="914353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7pPr>
            <a:lvl8pPr marL="137153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8pPr>
            <a:lvl9pPr marL="1828706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111" charset="-52"/>
              </a:defRPr>
            </a:lvl9pPr>
          </a:lstStyle>
          <a:p>
            <a:pPr defTabSz="914400" eaLnBrk="1" hangingPunct="1"/>
            <a:r>
              <a:rPr lang="zh-CN" altLang="en-US" sz="4400" dirty="0"/>
              <a:t>中间派观点是有两方优点且没有两方弱点</a:t>
            </a:r>
            <a:endParaRPr lang="en-US" sz="4400" b="1" dirty="0">
              <a:solidFill>
                <a:srgbClr val="FFFFC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02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/>
      <p:bldP spid="12" grpId="0"/>
      <p:bldP spid="13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3"/>
            <a:ext cx="9144000" cy="6853277"/>
          </a:xfrm>
          <a:prstGeom prst="rect">
            <a:avLst/>
          </a:prstGeom>
        </p:spPr>
      </p:pic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441" y="244357"/>
            <a:ext cx="4144601" cy="6309608"/>
          </a:xfrm>
        </p:spPr>
        <p:txBody>
          <a:bodyPr/>
          <a:lstStyle/>
          <a:p>
            <a:r>
              <a:rPr lang="zh-CN" altLang="en-US" sz="7200" b="1" i="1" dirty="0">
                <a:effectLst>
                  <a:glow rad="177800">
                    <a:schemeClr val="tx1"/>
                  </a:glow>
                </a:effectLst>
                <a:latin typeface="Arial" charset="0"/>
                <a:ea typeface="ＭＳ Ｐゴシック" charset="0"/>
              </a:rPr>
              <a:t>君尊义仆的末后统治</a:t>
            </a:r>
            <a:endParaRPr lang="en-US" sz="7200" b="1" i="1" dirty="0">
              <a:effectLst>
                <a:glow rad="177800">
                  <a:schemeClr val="tx1"/>
                </a:glow>
              </a:effectLst>
              <a:latin typeface="Arial" charset="0"/>
              <a:ea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4860517" cy="7092247"/>
            <a:chOff x="-4295696" y="-73480"/>
            <a:chExt cx="4860517" cy="70922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95696" y="-73480"/>
              <a:ext cx="4860517" cy="7092247"/>
            </a:xfrm>
            <a:prstGeom prst="rect">
              <a:avLst/>
            </a:prstGeom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-4295696" y="2895683"/>
              <a:ext cx="4860517" cy="11191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defTabSz="914400"/>
              <a:r>
                <a:rPr lang="zh-CN" altLang="en-US" sz="4800" b="1" dirty="0">
                  <a:solidFill>
                    <a:srgbClr val="FFFFFF"/>
                  </a:solidFill>
                  <a:effectLst>
                    <a:glow rad="177800">
                      <a:srgbClr val="000000"/>
                    </a:glow>
                  </a:effectLst>
                  <a:latin typeface="Lucida Bright"/>
                  <a:ea typeface="ＭＳ Ｐゴシック" charset="0"/>
                  <a:cs typeface="Lucida Bright"/>
                </a:rPr>
                <a:t>最终的命运</a:t>
              </a:r>
              <a:endParaRPr lang="en-US" sz="4800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Lucida Bright"/>
                <a:ea typeface="ＭＳ Ｐゴシック" charset="0"/>
                <a:cs typeface="Lucida Bright"/>
              </a:endParaRP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-4295696" y="5642378"/>
              <a:ext cx="4848304" cy="76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defTabSz="914400"/>
              <a:r>
                <a:rPr lang="zh-CN" altLang="en-US" sz="3200" b="1" i="1" dirty="0">
                  <a:solidFill>
                    <a:srgbClr val="FFFFFF"/>
                  </a:solidFill>
                  <a:effectLst>
                    <a:glow rad="177800">
                      <a:srgbClr val="000000"/>
                    </a:glow>
                  </a:effectLst>
                  <a:latin typeface="Arial" charset="0"/>
                  <a:ea typeface="ＭＳ Ｐゴシック" charset="0"/>
                </a:rPr>
                <a:t>约瑟</a:t>
              </a:r>
              <a:r>
                <a:rPr lang="zh-CN" altLang="en-US" sz="3200" b="1" i="1" dirty="0">
                  <a:solidFill>
                    <a:srgbClr val="FFFFFF"/>
                  </a:solidFill>
                  <a:effectLst>
                    <a:glow rad="177800">
                      <a:srgbClr val="000000"/>
                    </a:glow>
                  </a:effectLst>
                  <a:latin typeface="Wingdings"/>
                  <a:ea typeface="Wingdings"/>
                  <a:cs typeface="Wingdings"/>
                  <a:sym typeface="Wingdings"/>
                </a:rPr>
                <a:t>迪洛</a:t>
              </a:r>
              <a:endParaRPr lang="en-US" sz="3200" b="1" i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-4295696" y="3955267"/>
              <a:ext cx="4848304" cy="12826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/>
                  <a:ea typeface="ＭＳ Ｐゴシック" pitchFamily="-108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" charset="0"/>
                  <a:ea typeface="ＭＳ Ｐゴシック" pitchFamily="-108" charset="-128"/>
                  <a:cs typeface="ＭＳ Ｐゴシック" pitchFamily="-108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</a:defRPr>
              </a:lvl9pPr>
            </a:lstStyle>
            <a:p>
              <a:pPr defTabSz="914400"/>
              <a:r>
                <a:rPr lang="zh-CN" altLang="en-US" sz="2800" b="1" i="1" dirty="0">
                  <a:solidFill>
                    <a:srgbClr val="FFFFFF"/>
                  </a:solidFill>
                  <a:effectLst>
                    <a:glow rad="177800">
                      <a:srgbClr val="000000"/>
                    </a:glow>
                  </a:effectLst>
                  <a:latin typeface="Arial" charset="0"/>
                  <a:ea typeface="ＭＳ Ｐゴシック" charset="0"/>
                </a:rPr>
                <a:t>君尊义仆的末后统治</a:t>
              </a:r>
              <a:endParaRPr lang="en-US" sz="2800" b="1" i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95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017588"/>
          </a:xfrm>
        </p:spPr>
        <p:txBody>
          <a:bodyPr/>
          <a:lstStyle/>
          <a:p>
            <a:pPr eaLnBrk="1" hangingPunct="1">
              <a:defRPr/>
            </a:pPr>
            <a:r>
              <a:rPr lang="en-AU" sz="3600" b="1" dirty="0" err="1">
                <a:latin typeface="HuaTianKaiTi" charset="0"/>
                <a:ea typeface="HuaTianKaiTi" charset="0"/>
                <a:cs typeface="HuaTianKaiTi" charset="0"/>
              </a:rPr>
              <a:t>对一些警告性的经节的观点</a:t>
            </a:r>
            <a:endParaRPr lang="en-US" sz="3600" dirty="0">
              <a:latin typeface="HuaTianKaiTi" charset="0"/>
              <a:ea typeface="HuaTianKaiTi" charset="0"/>
              <a:cs typeface="HuaTianKaiTi" charset="0"/>
            </a:endParaRPr>
          </a:p>
        </p:txBody>
      </p:sp>
      <p:graphicFrame>
        <p:nvGraphicFramePr>
          <p:cNvPr id="94369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061838"/>
              </p:ext>
            </p:extLst>
          </p:nvPr>
        </p:nvGraphicFramePr>
        <p:xfrm>
          <a:off x="0" y="741363"/>
          <a:ext cx="9144000" cy="5979507"/>
        </p:xfrm>
        <a:graphic>
          <a:graphicData uri="http://schemas.openxmlformats.org/drawingml/2006/table">
            <a:tbl>
              <a:tblPr/>
              <a:tblGrid>
                <a:gridCol w="1878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8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08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81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SimSun" pitchFamily="2" charset="-122"/>
                        </a:rPr>
                        <a:t>论点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SimSun" pitchFamily="2" charset="-122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假信徒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前任信徒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世俗的信徒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9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作者接着这些经文向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哪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一组的犹太人致词呢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非信徒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: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在会幕里自称为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基督徒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而切实还没真正接受耶稣为救主的成员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信徒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没有看到和了解到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“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基督是</a:t>
                      </a:r>
                      <a:r>
                        <a:rPr kumimoji="0" lang="ja-JP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首位，尊贵与崇高</a:t>
                      </a:r>
                      <a:r>
                        <a:rPr kumimoji="0" lang="en-AU" altLang="ja-JP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而犯罪的基督徒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信徒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没有看到和了解到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“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基督是</a:t>
                      </a:r>
                      <a:r>
                        <a:rPr kumimoji="0" lang="ja-JP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首位，尊贵与崇高</a:t>
                      </a:r>
                      <a:r>
                        <a:rPr kumimoji="0" lang="en-AU" altLang="ja-JP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而犯罪的基督徒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6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他们被惩罚的性质是什么呢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从来没有得过拯救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失去了拯救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失去了赏赐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其结果是什么样的呢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地狱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地狱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神性的处罚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甚至于死亡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31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有那个神学看法相信以下的观点</a:t>
                      </a:r>
                      <a:r>
                        <a:rPr kumimoji="0" lang="en-AU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改革宗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长老会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督信圣经长老会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等等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.),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一些阿米念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阿米念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卫理公会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召会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en-GB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拿撒勒会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等等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.)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中间派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浸信会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圣经会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等等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13386" name="Text Box 43"/>
          <p:cNvSpPr txBox="1">
            <a:spLocks noChangeArrowheads="1"/>
          </p:cNvSpPr>
          <p:nvPr/>
        </p:nvSpPr>
        <p:spPr bwMode="auto">
          <a:xfrm>
            <a:off x="8305800" y="76200"/>
            <a:ext cx="741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FFFFFF"/>
                </a:solidFill>
                <a:latin typeface="Tahoma" pitchFamily="34" charset="0"/>
              </a:rPr>
              <a:t>266c</a:t>
            </a:r>
          </a:p>
        </p:txBody>
      </p:sp>
    </p:spTree>
    <p:extLst>
      <p:ext uri="{BB962C8B-B14F-4D97-AF65-F5344CB8AC3E}">
        <p14:creationId xmlns:p14="http://schemas.microsoft.com/office/powerpoint/2010/main" val="65723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  <a:effectLst>
            <a:outerShdw blurRad="63500" dist="35921" dir="2700000" algn="ctr" rotWithShape="0">
              <a:srgbClr val="001D3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AU" sz="3600" b="1" dirty="0" err="1">
                <a:latin typeface="HuaTianKaiTi" charset="0"/>
                <a:ea typeface="HuaTianKaiTi" charset="0"/>
                <a:cs typeface="HuaTianKaiTi" charset="0"/>
              </a:rPr>
              <a:t>对一些警告性的经节的观点</a:t>
            </a:r>
            <a:endParaRPr lang="en-US" sz="3600" dirty="0">
              <a:latin typeface="HuaTianKaiTi" charset="0"/>
              <a:ea typeface="HuaTianKaiTi" charset="0"/>
              <a:cs typeface="HuaTianKaiTi" charset="0"/>
            </a:endParaRPr>
          </a:p>
        </p:txBody>
      </p:sp>
      <p:sp>
        <p:nvSpPr>
          <p:cNvPr id="315394" name="Rectangle 3"/>
          <p:cNvSpPr>
            <a:spLocks noChangeArrowheads="1"/>
          </p:cNvSpPr>
          <p:nvPr/>
        </p:nvSpPr>
        <p:spPr bwMode="auto">
          <a:xfrm>
            <a:off x="0" y="-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95416" name="Group 1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63996"/>
              </p:ext>
            </p:extLst>
          </p:nvPr>
        </p:nvGraphicFramePr>
        <p:xfrm>
          <a:off x="152400" y="990600"/>
          <a:ext cx="8839200" cy="5794375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论点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改革中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亚米念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参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与</a:t>
                      </a: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者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每个信仰系统又怎样解释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选民论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和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ja-JP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信仰上的坚持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论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”?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神用他的主权来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拣选和救赎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且帮助信徒坚持巩固他们的信心，直到他们死为止。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" pitchFamily="-84" charset="0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神拣选那些自愿接受基督的人；也保留他们，除非他们失去信心。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神拣选和救赎；有一些人不坚持到底，但是那些对神忠心的将会参与神所给的奖赏。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0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这个信仰系统拥有那些独特的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 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得救论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的要素呢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完全堕落的本性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无条件的拣选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有限制救赎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无法抗拒的恩典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ja-JP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信仰上的坚持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自然无能的本性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有条件的拣选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无限制的救赎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可以抗拒的恩典</a:t>
                      </a:r>
                      <a:r>
                        <a:rPr kumimoji="0" lang="en-US" altLang="zh-CN" sz="2400" b="1" i="0" u="none" strike="noStrike" cap="none" normalizeH="0" baseline="3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HuaTianKaiTi" pitchFamily="49" charset="-122"/>
                        </a:rPr>
                        <a:t>*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有条件的信仰上的坚持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完全堕落的本性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无条件的拣选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无限制的救赎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无法抗拒的恩典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-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有条件的</a:t>
                      </a:r>
                      <a:r>
                        <a:rPr kumimoji="0" lang="ja-JP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信仰上的坚持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15417" name="Text Box 26"/>
          <p:cNvSpPr txBox="1">
            <a:spLocks noChangeArrowheads="1"/>
          </p:cNvSpPr>
          <p:nvPr/>
        </p:nvSpPr>
        <p:spPr bwMode="auto">
          <a:xfrm>
            <a:off x="8305800" y="76200"/>
            <a:ext cx="765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FFFFFF"/>
                </a:solidFill>
                <a:latin typeface="Tahoma" pitchFamily="34" charset="0"/>
              </a:rPr>
              <a:t>266d</a:t>
            </a:r>
          </a:p>
        </p:txBody>
      </p:sp>
    </p:spTree>
    <p:extLst>
      <p:ext uri="{BB962C8B-B14F-4D97-AF65-F5344CB8AC3E}">
        <p14:creationId xmlns:p14="http://schemas.microsoft.com/office/powerpoint/2010/main" val="271112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7724" y="239204"/>
            <a:ext cx="7451725" cy="2752629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9600" dirty="0">
                <a:solidFill>
                  <a:srgbClr val="FFFF00"/>
                </a:solidFill>
              </a:rPr>
              <a:t>神学</a:t>
            </a:r>
            <a:r>
              <a:rPr lang="en-US" altLang="zh-CN" sz="6600" dirty="0"/>
              <a:t/>
            </a:r>
            <a:br>
              <a:rPr lang="en-US" altLang="zh-CN" sz="6600" dirty="0"/>
            </a:br>
            <a:r>
              <a:rPr lang="zh-CN" altLang="en-US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>支持</a:t>
            </a:r>
            <a:r>
              <a:rPr lang="en-US" altLang="zh-CN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/>
            </a:r>
            <a:br>
              <a:rPr lang="en-US" altLang="zh-CN" sz="6600" dirty="0">
                <a:latin typeface="MS PGothic" panose="020B0600070205080204" pitchFamily="34" charset="-128"/>
                <a:ea typeface="MS PGothic" panose="020B0600070205080204" pitchFamily="34" charset="-128"/>
              </a:rPr>
            </a:br>
            <a:r>
              <a:rPr lang="zh-CN" altLang="en-US" sz="6600" dirty="0">
                <a:latin typeface="MS PGothic" panose="020B0600070205080204" pitchFamily="34" charset="-128"/>
                <a:ea typeface="MS PGothic" panose="020B0600070205080204" pitchFamily="34" charset="-128"/>
              </a:rPr>
              <a:t>永恒的保障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MS PGothic" panose="020B0600070205080204" pitchFamily="34" charset="-128"/>
              <a:ea typeface="MS PGothic" panose="020B0600070205080204" pitchFamily="34" charset="-128"/>
              <a:cs typeface="ＭＳ Ｐゴシック" charset="0"/>
            </a:endParaRPr>
          </a:p>
        </p:txBody>
      </p:sp>
      <p:pic>
        <p:nvPicPr>
          <p:cNvPr id="4014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6" y="3308350"/>
            <a:ext cx="91440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1412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624639075"/>
      </p:ext>
    </p:extLst>
  </p:cSld>
  <p:clrMapOvr>
    <a:masterClrMapping/>
  </p:clrMapOvr>
  <p:transition xmlns:p14="http://schemas.microsoft.com/office/powerpoint/2010/main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  <a:effectLst>
            <a:outerShdw blurRad="63500" dist="35921" dir="2700000" algn="ctr" rotWithShape="0">
              <a:srgbClr val="001D3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AU" sz="3600" b="1" dirty="0" err="1">
                <a:latin typeface="HuaTianKaiTi" charset="0"/>
                <a:ea typeface="HuaTianKaiTi" charset="0"/>
                <a:cs typeface="HuaTianKaiTi" charset="0"/>
              </a:rPr>
              <a:t>对一些警告性的经节的观点</a:t>
            </a:r>
            <a:endParaRPr lang="en-US" sz="3600" dirty="0">
              <a:latin typeface="HuaTianKaiTi" charset="0"/>
              <a:ea typeface="HuaTianKaiTi" charset="0"/>
              <a:cs typeface="HuaTianKaiTi" charset="0"/>
            </a:endParaRPr>
          </a:p>
        </p:txBody>
      </p:sp>
      <p:sp>
        <p:nvSpPr>
          <p:cNvPr id="317442" name="Rectangle 3"/>
          <p:cNvSpPr>
            <a:spLocks noChangeArrowheads="1"/>
          </p:cNvSpPr>
          <p:nvPr/>
        </p:nvSpPr>
        <p:spPr bwMode="auto">
          <a:xfrm>
            <a:off x="0" y="-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96374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057023"/>
              </p:ext>
            </p:extLst>
          </p:nvPr>
        </p:nvGraphicFramePr>
        <p:xfrm>
          <a:off x="0" y="1128713"/>
          <a:ext cx="9067800" cy="5212704"/>
        </p:xfrm>
        <a:graphic>
          <a:graphicData uri="http://schemas.openxmlformats.org/drawingml/2006/table">
            <a:tbl>
              <a:tblPr/>
              <a:tblGrid>
                <a:gridCol w="2097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77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论点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84" charset="0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改革中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亚米念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84" charset="0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参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与</a:t>
                      </a: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者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3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这观点怎样看世俗的基督徒呢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例如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: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林前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 3:1-5)?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他们不是基督徒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;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或者他们正在渡过人生某一方面时接近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GB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抛弃对主的承诺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的状态。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这些信徒轻蔑的拒绝基督，到一个接近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GB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失去他本身的拯救地位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的地步。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这些信徒现在和以后都缺乏祝福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但他们都是得救的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31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所有的信徒会，一直到死都不动摇，坚持到底吗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会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林前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15:2;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腓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1:6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不会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罗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8:13;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加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5:21; 6:8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不会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林前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3:15;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启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3:26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6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一个基督徒能失去他那已被拯救的地位吗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不能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因为拯救的地位是牢固永恒的。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能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因为拯救的地位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并非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牢固永恒的。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不能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因为拯救的地位是牢固永恒的。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7470" name="Text Box 31"/>
          <p:cNvSpPr txBox="1">
            <a:spLocks noChangeArrowheads="1"/>
          </p:cNvSpPr>
          <p:nvPr/>
        </p:nvSpPr>
        <p:spPr bwMode="auto">
          <a:xfrm>
            <a:off x="8305800" y="76200"/>
            <a:ext cx="765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rgbClr val="FFFFFF"/>
                </a:solidFill>
                <a:latin typeface="Tahoma" pitchFamily="34" charset="0"/>
              </a:rPr>
              <a:t>266d</a:t>
            </a:r>
          </a:p>
        </p:txBody>
      </p:sp>
    </p:spTree>
    <p:extLst>
      <p:ext uri="{BB962C8B-B14F-4D97-AF65-F5344CB8AC3E}">
        <p14:creationId xmlns:p14="http://schemas.microsoft.com/office/powerpoint/2010/main" val="266761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76200"/>
            <a:ext cx="9296400" cy="788988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latin typeface="HuaTianKaiTi" pitchFamily="49" charset="-122"/>
                <a:ea typeface="HuaTianKaiTi" pitchFamily="49" charset="-122"/>
              </a:rPr>
              <a:t>“被拯救的保障</a:t>
            </a:r>
            <a:r>
              <a:rPr lang="en-US" altLang="ja-JP" sz="3600" b="1" dirty="0">
                <a:latin typeface="HuaTianKaiTi" pitchFamily="49" charset="-122"/>
                <a:ea typeface="HuaTianKaiTi" pitchFamily="49" charset="-122"/>
              </a:rPr>
              <a:t>”&amp;“</a:t>
            </a:r>
            <a:r>
              <a:rPr lang="ja-JP" altLang="en-US" sz="3600" b="1" dirty="0">
                <a:latin typeface="HuaTianKaiTi" pitchFamily="49" charset="-122"/>
                <a:ea typeface="HuaTianKaiTi" pitchFamily="49" charset="-122"/>
              </a:rPr>
              <a:t>信仰上的坚持</a:t>
            </a:r>
            <a:r>
              <a:rPr lang="en-US" altLang="ja-JP" sz="3600" b="1" dirty="0">
                <a:latin typeface="HuaTianKaiTi" pitchFamily="49" charset="-122"/>
                <a:ea typeface="HuaTianKaiTi" pitchFamily="49" charset="-122"/>
              </a:rPr>
              <a:t>”</a:t>
            </a:r>
            <a:r>
              <a:rPr lang="ja-JP" altLang="en-US" sz="3600" b="1" dirty="0">
                <a:latin typeface="HuaTianKaiTi" pitchFamily="49" charset="-122"/>
                <a:ea typeface="HuaTianKaiTi" pitchFamily="49" charset="-122"/>
              </a:rPr>
              <a:t>的观点</a:t>
            </a:r>
            <a:endParaRPr lang="en-US" altLang="en-US" sz="3600" b="1" dirty="0">
              <a:latin typeface="HuaTianKaiTi" pitchFamily="49" charset="-122"/>
              <a:ea typeface="HuaTianKaiTi" pitchFamily="49" charset="-122"/>
            </a:endParaRPr>
          </a:p>
        </p:txBody>
      </p:sp>
      <p:sp>
        <p:nvSpPr>
          <p:cNvPr id="319490" name="Rectangle 3"/>
          <p:cNvSpPr>
            <a:spLocks noChangeArrowheads="1"/>
          </p:cNvSpPr>
          <p:nvPr/>
        </p:nvSpPr>
        <p:spPr bwMode="auto">
          <a:xfrm>
            <a:off x="0" y="-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97471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923656"/>
              </p:ext>
            </p:extLst>
          </p:nvPr>
        </p:nvGraphicFramePr>
        <p:xfrm>
          <a:off x="0" y="609600"/>
          <a:ext cx="9144000" cy="5883920"/>
        </p:xfrm>
        <a:graphic>
          <a:graphicData uri="http://schemas.openxmlformats.org/drawingml/2006/table">
            <a:tbl>
              <a:tblPr/>
              <a:tblGrid>
                <a:gridCol w="2097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2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352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论点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改革中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亚米念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84" charset="0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参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与</a:t>
                      </a: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者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1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我们有可能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“100%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的确认我们被拯救的地位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吗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可能，如果一个人真正接受基督为他的救主。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不可能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因为没有人知道他是否会在信仰中坚持到底。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可能，如果一个人真正接受基督为他的救主。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8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这信仰系统又怎样辅导那些有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GB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习惯性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犯罪的信徒呢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你最好再确认一下你是否真的已经相信基督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两个可能性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: 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失去你被拯救的地位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或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你根本没真正接受过基督为你的救主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“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如果你想得到神所预备给你的奖赏的话，你应当悔改你的一切罪过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来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3:14)”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3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那些在罪中挣扎的基督徒又怎样会得到属灵上的勉励和鼓舞呢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从害怕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到最后发现自己可能还未被拯救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的可能性。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从害怕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自己可能未足够的维持及巩固被拯救的地位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的可能性。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从害怕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”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自己可能会失去重要的奖赏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他们可能会失去在顺服神中所该得产业；但不会失去他们被拯救的地位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)”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的可能性。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9518" name="Text Box 31"/>
          <p:cNvSpPr txBox="1">
            <a:spLocks noChangeArrowheads="1"/>
          </p:cNvSpPr>
          <p:nvPr/>
        </p:nvSpPr>
        <p:spPr bwMode="auto">
          <a:xfrm>
            <a:off x="8586788" y="-76200"/>
            <a:ext cx="63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FFFFFF"/>
                </a:solidFill>
                <a:latin typeface="Tahoma" pitchFamily="34" charset="0"/>
              </a:rPr>
              <a:t>266d</a:t>
            </a:r>
          </a:p>
        </p:txBody>
      </p:sp>
    </p:spTree>
    <p:extLst>
      <p:ext uri="{BB962C8B-B14F-4D97-AF65-F5344CB8AC3E}">
        <p14:creationId xmlns:p14="http://schemas.microsoft.com/office/powerpoint/2010/main" val="163723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01613"/>
            <a:ext cx="9448800" cy="788987"/>
          </a:xfrm>
        </p:spPr>
        <p:txBody>
          <a:bodyPr/>
          <a:lstStyle/>
          <a:p>
            <a:pPr eaLnBrk="1" hangingPunct="1"/>
            <a:r>
              <a:rPr lang="ja-JP" altLang="en-US" sz="4000" b="1" dirty="0">
                <a:latin typeface="HuaTianKaiTi" pitchFamily="49" charset="-122"/>
                <a:ea typeface="HuaTianKaiTi" pitchFamily="49" charset="-122"/>
              </a:rPr>
              <a:t>“被拯救的保障</a:t>
            </a:r>
            <a:r>
              <a:rPr lang="en-US" altLang="ja-JP" sz="4000" b="1" dirty="0">
                <a:latin typeface="HuaTianKaiTi" pitchFamily="49" charset="-122"/>
                <a:ea typeface="HuaTianKaiTi" pitchFamily="49" charset="-122"/>
              </a:rPr>
              <a:t>”&amp;“</a:t>
            </a:r>
            <a:r>
              <a:rPr lang="ja-JP" altLang="en-US" sz="4000" b="1" dirty="0">
                <a:latin typeface="HuaTianKaiTi" pitchFamily="49" charset="-122"/>
                <a:ea typeface="HuaTianKaiTi" pitchFamily="49" charset="-122"/>
              </a:rPr>
              <a:t>信仰上的坚持</a:t>
            </a:r>
            <a:r>
              <a:rPr lang="en-US" altLang="ja-JP" sz="4000" b="1" dirty="0">
                <a:latin typeface="HuaTianKaiTi" pitchFamily="49" charset="-122"/>
                <a:ea typeface="HuaTianKaiTi" pitchFamily="49" charset="-122"/>
              </a:rPr>
              <a:t>”</a:t>
            </a:r>
            <a:br>
              <a:rPr lang="en-US" altLang="ja-JP" sz="4000" b="1" dirty="0">
                <a:latin typeface="HuaTianKaiTi" pitchFamily="49" charset="-122"/>
                <a:ea typeface="HuaTianKaiTi" pitchFamily="49" charset="-122"/>
              </a:rPr>
            </a:br>
            <a:r>
              <a:rPr lang="ja-JP" altLang="en-US" sz="4000" b="1" dirty="0">
                <a:latin typeface="HuaTianKaiTi" pitchFamily="49" charset="-122"/>
                <a:ea typeface="HuaTianKaiTi" pitchFamily="49" charset="-122"/>
              </a:rPr>
              <a:t>的观点</a:t>
            </a:r>
            <a:endParaRPr lang="en-US" altLang="en-US" sz="4000" b="1" dirty="0">
              <a:latin typeface="HuaTianKaiTi" pitchFamily="49" charset="-122"/>
              <a:ea typeface="HuaTianKaiTi" pitchFamily="49" charset="-122"/>
            </a:endParaRPr>
          </a:p>
        </p:txBody>
      </p:sp>
      <p:sp>
        <p:nvSpPr>
          <p:cNvPr id="321538" name="Rectangle 3"/>
          <p:cNvSpPr>
            <a:spLocks noChangeArrowheads="1"/>
          </p:cNvSpPr>
          <p:nvPr/>
        </p:nvSpPr>
        <p:spPr bwMode="auto">
          <a:xfrm>
            <a:off x="0" y="-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graphicFrame>
        <p:nvGraphicFramePr>
          <p:cNvPr id="98437" name="Group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72203"/>
              </p:ext>
            </p:extLst>
          </p:nvPr>
        </p:nvGraphicFramePr>
        <p:xfrm>
          <a:off x="0" y="1295400"/>
          <a:ext cx="9144000" cy="5654676"/>
        </p:xfrm>
        <a:graphic>
          <a:graphicData uri="http://schemas.openxmlformats.org/drawingml/2006/table">
            <a:tbl>
              <a:tblPr/>
              <a:tblGrid>
                <a:gridCol w="2114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论点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改革中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亚米念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" pitchFamily="-84" charset="0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参</a:t>
                      </a: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HuaTianKaiTi" pitchFamily="49" charset="-122"/>
                        </a:rPr>
                        <a:t>与</a:t>
                      </a:r>
                      <a:r>
                        <a:rPr kumimoji="0" lang="ja-JP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者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4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这个教导对其听众有何影响呢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由于他们怀疑自己被拯救的身份，他们可能会堕落成为世俗的基督徒。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他们相信神每次都应该绥靖他们。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一个对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‘恩典’</a:t>
                      </a:r>
                      <a:r>
                        <a:rPr kumimoji="0" lang="zh-CN" altLang="en-GB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有很低微的看法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他们会比较能体会和赏识到神对他们的信实。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有那</a:t>
                      </a:r>
                      <a:r>
                        <a:rPr kumimoji="0" lang="zh-CN" altLang="en-A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些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相信</a:t>
                      </a:r>
                      <a:r>
                        <a:rPr kumimoji="0" lang="zh-CN" altLang="en-A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这个</a:t>
                      </a:r>
                      <a:r>
                        <a:rPr kumimoji="0" lang="en-AU" alt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观点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呢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uaTianKaiTi" pitchFamily="49" charset="-122"/>
                          <a:ea typeface="HuaTianKaiTi" pitchFamily="49" charset="-122"/>
                        </a:rPr>
                        <a:t>?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约翰加尔文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[John Calvin] (d. 1564),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改革中教会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长老会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查儿士何折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(Charles Hodge),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阿特儿宾客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(Arthur Pink)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雅各布布亚米牛思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[Jacob Arminius] </a:t>
                      </a:r>
                      <a:b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</a:b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(d. 1609),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约翰卫理寺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(John Wesley),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卫理公会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卫理寺会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拿撒勒会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 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圣洁教会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五旬教会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/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灵恩派。</a:t>
                      </a:r>
                      <a:endParaRPr kumimoji="0" lang="en-US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HuaTianKaiTi" pitchFamily="49" charset="-122"/>
                        <a:ea typeface="HuaTianKaiTi" pitchFamily="49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浸信会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圣经教会</a:t>
                      </a:r>
                      <a:r>
                        <a:rPr kumimoji="0" lang="en-US" altLang="zh-C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约翰帝罗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(Joseph 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Dillow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),</a:t>
                      </a: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摘恩何折 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Zane Hodges),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尔拉特马折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(Earl 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Radmacher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查儿士来历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uaTianKaiTi" pitchFamily="49" charset="-122"/>
                          <a:ea typeface="HuaTianKaiTi" pitchFamily="49" charset="-122"/>
                        </a:rPr>
                        <a:t>(Charles Ryrie) </a:t>
                      </a: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SimSun" pitchFamily="2" charset="-122"/>
                        </a:rPr>
                        <a:t>。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SimSun" pitchFamily="2" charset="-122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21561" name="Text Box 26"/>
          <p:cNvSpPr txBox="1">
            <a:spLocks noChangeArrowheads="1"/>
          </p:cNvSpPr>
          <p:nvPr/>
        </p:nvSpPr>
        <p:spPr bwMode="auto">
          <a:xfrm>
            <a:off x="8650288" y="-46038"/>
            <a:ext cx="571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FFFFFF"/>
                </a:solidFill>
                <a:latin typeface="Tahoma" pitchFamily="34" charset="0"/>
              </a:rPr>
              <a:t>266d</a:t>
            </a:r>
          </a:p>
        </p:txBody>
      </p:sp>
    </p:spTree>
    <p:extLst>
      <p:ext uri="{BB962C8B-B14F-4D97-AF65-F5344CB8AC3E}">
        <p14:creationId xmlns:p14="http://schemas.microsoft.com/office/powerpoint/2010/main" val="28261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60357"/>
            <a:ext cx="9144000" cy="163235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基督十字架的意义是什么？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2626"/>
            <a:ext cx="9131081" cy="51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ages.faithclipart.com/images/3/1269631201527_911/slide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4" y="1081214"/>
            <a:ext cx="8229600" cy="1531683"/>
          </a:xfrm>
        </p:spPr>
        <p:txBody>
          <a:bodyPr/>
          <a:lstStyle/>
          <a:p>
            <a:r>
              <a:rPr lang="zh-CN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圣经支持</a:t>
            </a:r>
            <a:r>
              <a:rPr lang="en-US" altLang="zh-CN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/>
            </a:r>
            <a:br>
              <a:rPr lang="en-US" altLang="zh-CN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</a:br>
            <a:r>
              <a:rPr lang="zh-CN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永恒保障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52401" y="3061858"/>
            <a:ext cx="8822266" cy="331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indent="-74295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唯独从圣经开始。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742950" indent="-74295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表明圣经教导唯独通过信心靠恩典得着救恩。</a:t>
            </a:r>
            <a:endParaRPr lang="en-US" altLang="zh-C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 marL="742950" indent="-74295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</a:rPr>
              <a:t>表明救恩只依靠恩典得着，那么失去救恩也仅仅取决于上帝。</a:t>
            </a:r>
            <a:endParaRPr lang="en-US" sz="4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192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 xmlns:p14="http://schemas.microsoft.com/office/powerpoint/2010/main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救恩论链接地址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免费获得该讲解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322781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81994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03458" name="Group 3"/>
          <p:cNvGrpSpPr>
            <a:grpSpLocks/>
          </p:cNvGrpSpPr>
          <p:nvPr/>
        </p:nvGrpSpPr>
        <p:grpSpPr bwMode="auto">
          <a:xfrm>
            <a:off x="-53975" y="0"/>
            <a:ext cx="9350375" cy="7031038"/>
            <a:chOff x="-34" y="0"/>
            <a:chExt cx="5890" cy="4429"/>
          </a:xfrm>
        </p:grpSpPr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2910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-34" y="0"/>
              <a:ext cx="2946" cy="44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4600"/>
                  </a:srgbClr>
                </a:gs>
                <a:gs pos="25000">
                  <a:srgbClr val="400040">
                    <a:alpha val="86500"/>
                  </a:srgbClr>
                </a:gs>
                <a:gs pos="37500">
                  <a:srgbClr val="8F0040">
                    <a:alpha val="79750"/>
                  </a:srgbClr>
                </a:gs>
                <a:gs pos="45000">
                  <a:srgbClr val="F27300">
                    <a:alpha val="75700"/>
                  </a:srgbClr>
                </a:gs>
                <a:gs pos="50000">
                  <a:srgbClr val="FFBF00">
                    <a:alpha val="73000"/>
                  </a:srgbClr>
                </a:gs>
                <a:gs pos="55001">
                  <a:srgbClr val="F27300">
                    <a:alpha val="75700"/>
                  </a:srgbClr>
                </a:gs>
                <a:gs pos="62500">
                  <a:srgbClr val="8F0040">
                    <a:alpha val="79750"/>
                  </a:srgbClr>
                </a:gs>
                <a:gs pos="75000">
                  <a:srgbClr val="400040">
                    <a:alpha val="86500"/>
                  </a:srgbClr>
                </a:gs>
                <a:gs pos="90000">
                  <a:srgbClr val="000040">
                    <a:alpha val="94600"/>
                  </a:srgbClr>
                </a:gs>
                <a:gs pos="100000">
                  <a:srgbClr val="0000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03459" name="Group 6"/>
          <p:cNvGrpSpPr>
            <a:grpSpLocks/>
          </p:cNvGrpSpPr>
          <p:nvPr/>
        </p:nvGrpSpPr>
        <p:grpSpPr bwMode="auto">
          <a:xfrm>
            <a:off x="2033588" y="1181100"/>
            <a:ext cx="5219700" cy="5219700"/>
            <a:chOff x="1200" y="696"/>
            <a:chExt cx="3288" cy="3288"/>
          </a:xfrm>
        </p:grpSpPr>
        <p:sp>
          <p:nvSpPr>
            <p:cNvPr id="23559" name="Oval 7"/>
            <p:cNvSpPr>
              <a:spLocks noChangeArrowheads="1"/>
            </p:cNvSpPr>
            <p:nvPr/>
          </p:nvSpPr>
          <p:spPr bwMode="auto">
            <a:xfrm>
              <a:off x="1200" y="696"/>
              <a:ext cx="3288" cy="32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1500" y="996"/>
              <a:ext cx="2688" cy="2688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733550" y="633413"/>
            <a:ext cx="5791200" cy="4749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 rot="1619911">
            <a:off x="4668838" y="4179888"/>
            <a:ext cx="2133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 rot="20027317">
            <a:off x="2895600" y="40386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 rot="5400000">
            <a:off x="3771900" y="2324100"/>
            <a:ext cx="1752600" cy="4572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540000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7150481">
            <a:off x="6060282" y="4298156"/>
            <a:ext cx="1695450" cy="1493837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4085895" y="2127254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是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 rot="14452042">
            <a:off x="1507332" y="4242594"/>
            <a:ext cx="1747837" cy="15716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525846" y="4083844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是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2667000" y="4030663"/>
            <a:ext cx="106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是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1941079" y="4639790"/>
            <a:ext cx="182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圣子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71" name="AutoShape 19"/>
          <p:cNvSpPr>
            <a:spLocks noChangeArrowheads="1"/>
          </p:cNvSpPr>
          <p:nvPr/>
        </p:nvSpPr>
        <p:spPr bwMode="auto">
          <a:xfrm>
            <a:off x="3624263" y="615950"/>
            <a:ext cx="2016125" cy="1612900"/>
          </a:xfrm>
          <a:prstGeom prst="triangle">
            <a:avLst>
              <a:gd name="adj" fmla="val 50977"/>
            </a:avLst>
          </a:prstGeom>
          <a:gradFill rotWithShape="1">
            <a:gsLst>
              <a:gs pos="0">
                <a:srgbClr val="660066"/>
              </a:gs>
              <a:gs pos="50000">
                <a:srgbClr val="660066">
                  <a:gamma/>
                  <a:shade val="46275"/>
                  <a:invGamma/>
                </a:srgbClr>
              </a:gs>
              <a:gs pos="100000">
                <a:srgbClr val="660066"/>
              </a:gs>
            </a:gsLst>
            <a:lin ang="0" scaled="1"/>
          </a:gradFill>
          <a:ln w="38100" algn="ctr">
            <a:solidFill>
              <a:srgbClr val="CC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629025" y="2862263"/>
            <a:ext cx="1981200" cy="1752600"/>
            <a:chOff x="2286" y="1803"/>
            <a:chExt cx="1248" cy="1104"/>
          </a:xfrm>
        </p:grpSpPr>
        <p:sp>
          <p:nvSpPr>
            <p:cNvPr id="23573" name="AutoShape 21"/>
            <p:cNvSpPr>
              <a:spLocks noChangeArrowheads="1"/>
            </p:cNvSpPr>
            <p:nvPr/>
          </p:nvSpPr>
          <p:spPr bwMode="auto">
            <a:xfrm>
              <a:off x="2286" y="1803"/>
              <a:ext cx="1248" cy="1104"/>
            </a:xfrm>
            <a:prstGeom prst="irregularSeal1">
              <a:avLst/>
            </a:prstGeom>
            <a:gradFill rotWithShape="1">
              <a:gsLst>
                <a:gs pos="0">
                  <a:schemeClr val="tx2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2422" y="2004"/>
              <a:ext cx="86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6000" b="1" i="1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rPr>
                <a:t>神</a:t>
              </a:r>
              <a:endParaRPr lang="en-US" sz="6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3714750" y="1508125"/>
            <a:ext cx="182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圣父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366050" y="4669701"/>
            <a:ext cx="182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圣灵</a:t>
            </a:r>
            <a:endParaRPr lang="en-US" sz="4000" b="1" i="1" dirty="0">
              <a:solidFill>
                <a:srgbClr val="FFFFFF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23577" name="WordArt 25"/>
          <p:cNvSpPr>
            <a:spLocks noChangeArrowheads="1" noChangeShapeType="1" noTextEdit="1"/>
          </p:cNvSpPr>
          <p:nvPr/>
        </p:nvSpPr>
        <p:spPr bwMode="auto">
          <a:xfrm rot="-3731304">
            <a:off x="2210397" y="2621304"/>
            <a:ext cx="1066800" cy="28591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9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不是</a:t>
            </a:r>
            <a:endParaRPr lang="en-US" sz="9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3578" name="WordArt 26"/>
          <p:cNvSpPr>
            <a:spLocks noChangeArrowheads="1" noChangeShapeType="1" noTextEdit="1"/>
          </p:cNvSpPr>
          <p:nvPr/>
        </p:nvSpPr>
        <p:spPr bwMode="auto">
          <a:xfrm rot="3631389">
            <a:off x="5912291" y="2742808"/>
            <a:ext cx="1151784" cy="31932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不是</a:t>
            </a:r>
            <a:endParaRPr lang="en-US" sz="1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3579" name="WordArt 27"/>
          <p:cNvSpPr>
            <a:spLocks noChangeArrowheads="1" noChangeShapeType="1" noTextEdit="1"/>
          </p:cNvSpPr>
          <p:nvPr/>
        </p:nvSpPr>
        <p:spPr bwMode="auto">
          <a:xfrm>
            <a:off x="4113388" y="6113664"/>
            <a:ext cx="1119187" cy="204788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Arial"/>
              </a:rPr>
              <a:t>不是</a:t>
            </a:r>
            <a:endParaRPr lang="en-US" sz="1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MS PGothic" panose="020B0600070205080204" pitchFamily="34" charset="-128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0" y="6553200"/>
            <a:ext cx="5943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H. Wayne House, </a:t>
            </a:r>
            <a:r>
              <a:rPr lang="en-US" sz="1400" b="1" i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Charts of Christian Theology and Doctrine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rPr>
              <a:t>, 45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253" y="109538"/>
            <a:ext cx="4521199" cy="112360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/>
              <a:t>三一神的工作，支持</a:t>
            </a:r>
            <a:r>
              <a:rPr lang="zh-CN" altLang="en-US" sz="4800" dirty="0">
                <a:latin typeface="MS PGothic" panose="020B0600070205080204" pitchFamily="34" charset="-128"/>
                <a:ea typeface="MS PGothic" panose="020B0600070205080204" pitchFamily="34" charset="-128"/>
              </a:rPr>
              <a:t>保障</a:t>
            </a:r>
            <a:endParaRPr lang="en-US" sz="4800" b="1" dirty="0">
              <a:effectLst>
                <a:glow rad="228600">
                  <a:schemeClr val="tx1"/>
                </a:glow>
              </a:effectLst>
              <a:ea typeface="+mj-ea"/>
              <a:cs typeface="+mj-cs"/>
            </a:endParaRPr>
          </a:p>
        </p:txBody>
      </p:sp>
      <p:sp>
        <p:nvSpPr>
          <p:cNvPr id="403479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6132876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animBg="1"/>
      <p:bldP spid="23563" grpId="0" animBg="1"/>
      <p:bldP spid="23564" grpId="0" animBg="1"/>
      <p:bldP spid="23565" grpId="0" animBg="1"/>
      <p:bldP spid="23566" grpId="0"/>
      <p:bldP spid="23567" grpId="0" animBg="1"/>
      <p:bldP spid="23568" grpId="0"/>
      <p:bldP spid="23569" grpId="0"/>
      <p:bldP spid="23570" grpId="0"/>
      <p:bldP spid="23571" grpId="0" animBg="1"/>
      <p:bldP spid="23575" grpId="0"/>
      <p:bldP spid="23576" grpId="0"/>
      <p:bldP spid="23577" grpId="0" animBg="1"/>
      <p:bldP spid="23578" grpId="0" animBg="1"/>
      <p:bldP spid="235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5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2903538"/>
            <a:ext cx="88900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14" y="0"/>
            <a:ext cx="4017326" cy="3140548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 algn="l">
              <a:defRPr/>
            </a:pPr>
            <a:r>
              <a:rPr lang="zh-CN" altLang="en-US" sz="9600" dirty="0"/>
              <a:t>父神的工作</a:t>
            </a:r>
            <a:endParaRPr lang="en-US" sz="9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5507" name="Text Box 3"/>
          <p:cNvSpPr txBox="1">
            <a:spLocks noChangeArrowheads="1"/>
          </p:cNvSpPr>
          <p:nvPr/>
        </p:nvSpPr>
        <p:spPr bwMode="auto">
          <a:xfrm>
            <a:off x="7981950" y="115888"/>
            <a:ext cx="101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145208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ock And Key">
  <a:themeElements>
    <a:clrScheme name="Lock And Key 1">
      <a:dk1>
        <a:srgbClr val="200B5B"/>
      </a:dk1>
      <a:lt1>
        <a:srgbClr val="EAEAEA"/>
      </a:lt1>
      <a:dk2>
        <a:srgbClr val="6600FF"/>
      </a:dk2>
      <a:lt2>
        <a:srgbClr val="FFCC66"/>
      </a:lt2>
      <a:accent1>
        <a:srgbClr val="EEB00B"/>
      </a:accent1>
      <a:accent2>
        <a:srgbClr val="6600CC"/>
      </a:accent2>
      <a:accent3>
        <a:srgbClr val="B8AAFF"/>
      </a:accent3>
      <a:accent4>
        <a:srgbClr val="C8C8C8"/>
      </a:accent4>
      <a:accent5>
        <a:srgbClr val="F5D4AA"/>
      </a:accent5>
      <a:accent6>
        <a:srgbClr val="5C00B9"/>
      </a:accent6>
      <a:hlink>
        <a:srgbClr val="FF33CC"/>
      </a:hlink>
      <a:folHlink>
        <a:srgbClr val="CC99FF"/>
      </a:folHlink>
    </a:clrScheme>
    <a:fontScheme name="Lock And Key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  <a:ea typeface="Times New Roman" pitchFamily="-111" charset="0"/>
            <a:cs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  <a:ea typeface="Times New Roman" pitchFamily="-111" charset="0"/>
            <a:cs typeface="Times New Roman" pitchFamily="-111" charset="0"/>
          </a:defRPr>
        </a:defPPr>
      </a:lstStyle>
    </a:lnDef>
  </a:objectDefaults>
  <a:extraClrSchemeLst>
    <a:extraClrScheme>
      <a:clrScheme name="Lock And Key 1">
        <a:dk1>
          <a:srgbClr val="200B5B"/>
        </a:dk1>
        <a:lt1>
          <a:srgbClr val="EAEAEA"/>
        </a:lt1>
        <a:dk2>
          <a:srgbClr val="6600FF"/>
        </a:dk2>
        <a:lt2>
          <a:srgbClr val="FFCC66"/>
        </a:lt2>
        <a:accent1>
          <a:srgbClr val="EEB00B"/>
        </a:accent1>
        <a:accent2>
          <a:srgbClr val="6600CC"/>
        </a:accent2>
        <a:accent3>
          <a:srgbClr val="B8AAFF"/>
        </a:accent3>
        <a:accent4>
          <a:srgbClr val="C8C8C8"/>
        </a:accent4>
        <a:accent5>
          <a:srgbClr val="F5D4AA"/>
        </a:accent5>
        <a:accent6>
          <a:srgbClr val="5C00B9"/>
        </a:accent6>
        <a:hlink>
          <a:srgbClr val="FF33CC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2">
        <a:dk1>
          <a:srgbClr val="393939"/>
        </a:dk1>
        <a:lt1>
          <a:srgbClr val="FFFFFF"/>
        </a:lt1>
        <a:dk2>
          <a:srgbClr val="6600CC"/>
        </a:dk2>
        <a:lt2>
          <a:srgbClr val="CCCCFF"/>
        </a:lt2>
        <a:accent1>
          <a:srgbClr val="F9D87E"/>
        </a:accent1>
        <a:accent2>
          <a:srgbClr val="FFCCCC"/>
        </a:accent2>
        <a:accent3>
          <a:srgbClr val="FFFFFF"/>
        </a:accent3>
        <a:accent4>
          <a:srgbClr val="2F2F2F"/>
        </a:accent4>
        <a:accent5>
          <a:srgbClr val="FBE9C0"/>
        </a:accent5>
        <a:accent6>
          <a:srgbClr val="E7B9B9"/>
        </a:accent6>
        <a:hlink>
          <a:srgbClr val="FF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ock And Key 4">
        <a:dk1>
          <a:srgbClr val="330000"/>
        </a:dk1>
        <a:lt1>
          <a:srgbClr val="FFFFCC"/>
        </a:lt1>
        <a:dk2>
          <a:srgbClr val="000000"/>
        </a:dk2>
        <a:lt2>
          <a:srgbClr val="FFCC00"/>
        </a:lt2>
        <a:accent1>
          <a:srgbClr val="FF9900"/>
        </a:accent1>
        <a:accent2>
          <a:srgbClr val="330099"/>
        </a:accent2>
        <a:accent3>
          <a:srgbClr val="AAAAAA"/>
        </a:accent3>
        <a:accent4>
          <a:srgbClr val="DADAAE"/>
        </a:accent4>
        <a:accent5>
          <a:srgbClr val="FFCAAA"/>
        </a:accent5>
        <a:accent6>
          <a:srgbClr val="2D008A"/>
        </a:accent6>
        <a:hlink>
          <a:srgbClr val="FF6633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5">
        <a:dk1>
          <a:srgbClr val="333300"/>
        </a:dk1>
        <a:lt1>
          <a:srgbClr val="DDDDDD"/>
        </a:lt1>
        <a:dk2>
          <a:srgbClr val="996600"/>
        </a:dk2>
        <a:lt2>
          <a:srgbClr val="FFCC66"/>
        </a:lt2>
        <a:accent1>
          <a:srgbClr val="EEB00B"/>
        </a:accent1>
        <a:accent2>
          <a:srgbClr val="330099"/>
        </a:accent2>
        <a:accent3>
          <a:srgbClr val="CAB8AA"/>
        </a:accent3>
        <a:accent4>
          <a:srgbClr val="BDBDBD"/>
        </a:accent4>
        <a:accent5>
          <a:srgbClr val="F5D4AA"/>
        </a:accent5>
        <a:accent6>
          <a:srgbClr val="2D008A"/>
        </a:accent6>
        <a:hlink>
          <a:srgbClr val="FF6633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ock And Key 6">
        <a:dk1>
          <a:srgbClr val="003300"/>
        </a:dk1>
        <a:lt1>
          <a:srgbClr val="FFFFCC"/>
        </a:lt1>
        <a:dk2>
          <a:srgbClr val="999933"/>
        </a:dk2>
        <a:lt2>
          <a:srgbClr val="FFFF66"/>
        </a:lt2>
        <a:accent1>
          <a:srgbClr val="CC9900"/>
        </a:accent1>
        <a:accent2>
          <a:srgbClr val="330099"/>
        </a:accent2>
        <a:accent3>
          <a:srgbClr val="CACAAD"/>
        </a:accent3>
        <a:accent4>
          <a:srgbClr val="DADAAE"/>
        </a:accent4>
        <a:accent5>
          <a:srgbClr val="E2CAAA"/>
        </a:accent5>
        <a:accent6>
          <a:srgbClr val="2D008A"/>
        </a:accent6>
        <a:hlink>
          <a:srgbClr val="FF9900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sq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1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886200" algn="l"/>
            <a:tab pos="4800600" algn="l"/>
            <a:tab pos="5600700" algn="l"/>
          </a:tabLst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pitchFamily="-108" charset="0"/>
            <a:ea typeface="Times New Roman" pitchFamily="-108" charset="0"/>
            <a:cs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SPLATS">
  <a:themeElements>
    <a:clrScheme name="SPLATS 1">
      <a:dk1>
        <a:srgbClr val="000000"/>
      </a:dk1>
      <a:lt1>
        <a:srgbClr val="FFFFFF"/>
      </a:lt1>
      <a:dk2>
        <a:srgbClr val="003399"/>
      </a:dk2>
      <a:lt2>
        <a:srgbClr val="FFFF66"/>
      </a:lt2>
      <a:accent1>
        <a:srgbClr val="FF9933"/>
      </a:accent1>
      <a:accent2>
        <a:srgbClr val="CC0066"/>
      </a:accent2>
      <a:accent3>
        <a:srgbClr val="AAADCA"/>
      </a:accent3>
      <a:accent4>
        <a:srgbClr val="DADADA"/>
      </a:accent4>
      <a:accent5>
        <a:srgbClr val="FFCAAD"/>
      </a:accent5>
      <a:accent6>
        <a:srgbClr val="B9005C"/>
      </a:accent6>
      <a:hlink>
        <a:srgbClr val="00CCCC"/>
      </a:hlink>
      <a:folHlink>
        <a:srgbClr val="0066FF"/>
      </a:folHlink>
    </a:clrScheme>
    <a:fontScheme name="SPLA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</a:defRPr>
        </a:defPPr>
      </a:lstStyle>
    </a:lnDef>
  </a:objectDefaults>
  <a:extraClrSchemeLst>
    <a:extraClrScheme>
      <a:clrScheme name="SPLATS 1">
        <a:dk1>
          <a:srgbClr val="000000"/>
        </a:dk1>
        <a:lt1>
          <a:srgbClr val="FFFFFF"/>
        </a:lt1>
        <a:dk2>
          <a:srgbClr val="003399"/>
        </a:dk2>
        <a:lt2>
          <a:srgbClr val="FFFF66"/>
        </a:lt2>
        <a:accent1>
          <a:srgbClr val="FF9933"/>
        </a:accent1>
        <a:accent2>
          <a:srgbClr val="CC0066"/>
        </a:accent2>
        <a:accent3>
          <a:srgbClr val="AAADCA"/>
        </a:accent3>
        <a:accent4>
          <a:srgbClr val="DADADA"/>
        </a:accent4>
        <a:accent5>
          <a:srgbClr val="FFCAAD"/>
        </a:accent5>
        <a:accent6>
          <a:srgbClr val="B9005C"/>
        </a:accent6>
        <a:hlink>
          <a:srgbClr val="00CCCC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LATS 2">
        <a:dk1>
          <a:srgbClr val="000000"/>
        </a:dk1>
        <a:lt1>
          <a:srgbClr val="FFFFFF"/>
        </a:lt1>
        <a:dk2>
          <a:srgbClr val="00008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FF99FF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LAT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Earth">
  <a:themeElements>
    <a:clrScheme name="Earth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Earth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art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rtain Call">
  <a:themeElements>
    <a:clrScheme name="1_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1_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1_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Koi">
  <a:themeElements>
    <a:clrScheme name="Koi 1">
      <a:dk1>
        <a:srgbClr val="272776"/>
      </a:dk1>
      <a:lt1>
        <a:srgbClr val="F3F1E4"/>
      </a:lt1>
      <a:dk2>
        <a:srgbClr val="272776"/>
      </a:dk2>
      <a:lt2>
        <a:srgbClr val="808080"/>
      </a:lt2>
      <a:accent1>
        <a:srgbClr val="B8CFFB"/>
      </a:accent1>
      <a:accent2>
        <a:srgbClr val="DF8F74"/>
      </a:accent2>
      <a:accent3>
        <a:srgbClr val="F8F7EF"/>
      </a:accent3>
      <a:accent4>
        <a:srgbClr val="202064"/>
      </a:accent4>
      <a:accent5>
        <a:srgbClr val="D8E4FD"/>
      </a:accent5>
      <a:accent6>
        <a:srgbClr val="CA8168"/>
      </a:accent6>
      <a:hlink>
        <a:srgbClr val="7F97C2"/>
      </a:hlink>
      <a:folHlink>
        <a:srgbClr val="8BBE82"/>
      </a:folHlink>
    </a:clrScheme>
    <a:fontScheme name="Koi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Koi 1">
        <a:dk1>
          <a:srgbClr val="272776"/>
        </a:dk1>
        <a:lt1>
          <a:srgbClr val="F3F1E4"/>
        </a:lt1>
        <a:dk2>
          <a:srgbClr val="272776"/>
        </a:dk2>
        <a:lt2>
          <a:srgbClr val="808080"/>
        </a:lt2>
        <a:accent1>
          <a:srgbClr val="B8CFFB"/>
        </a:accent1>
        <a:accent2>
          <a:srgbClr val="DF8F74"/>
        </a:accent2>
        <a:accent3>
          <a:srgbClr val="F8F7EF"/>
        </a:accent3>
        <a:accent4>
          <a:srgbClr val="202064"/>
        </a:accent4>
        <a:accent5>
          <a:srgbClr val="D8E4FD"/>
        </a:accent5>
        <a:accent6>
          <a:srgbClr val="CA8168"/>
        </a:accent6>
        <a:hlink>
          <a:srgbClr val="7F97C2"/>
        </a:hlink>
        <a:folHlink>
          <a:srgbClr val="8BBE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i 2">
        <a:dk1>
          <a:srgbClr val="272776"/>
        </a:dk1>
        <a:lt1>
          <a:srgbClr val="F3F1E4"/>
        </a:lt1>
        <a:dk2>
          <a:srgbClr val="272776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8F7EF"/>
        </a:accent3>
        <a:accent4>
          <a:srgbClr val="202064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114FFB"/>
      </a:dk2>
      <a:lt2>
        <a:srgbClr val="8CF4EA"/>
      </a:lt2>
      <a:accent1>
        <a:srgbClr val="00B7A5"/>
      </a:accent1>
      <a:accent2>
        <a:srgbClr val="D49FFF"/>
      </a:accent2>
      <a:accent3>
        <a:srgbClr val="AAB2FD"/>
      </a:accent3>
      <a:accent4>
        <a:srgbClr val="DADADA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_Koi">
  <a:themeElements>
    <a:clrScheme name="Koi 1">
      <a:dk1>
        <a:srgbClr val="272776"/>
      </a:dk1>
      <a:lt1>
        <a:srgbClr val="F3F1E4"/>
      </a:lt1>
      <a:dk2>
        <a:srgbClr val="272776"/>
      </a:dk2>
      <a:lt2>
        <a:srgbClr val="808080"/>
      </a:lt2>
      <a:accent1>
        <a:srgbClr val="B8CFFB"/>
      </a:accent1>
      <a:accent2>
        <a:srgbClr val="DF8F74"/>
      </a:accent2>
      <a:accent3>
        <a:srgbClr val="F8F7EF"/>
      </a:accent3>
      <a:accent4>
        <a:srgbClr val="202064"/>
      </a:accent4>
      <a:accent5>
        <a:srgbClr val="D8E4FD"/>
      </a:accent5>
      <a:accent6>
        <a:srgbClr val="CA8168"/>
      </a:accent6>
      <a:hlink>
        <a:srgbClr val="7F97C2"/>
      </a:hlink>
      <a:folHlink>
        <a:srgbClr val="8BBE82"/>
      </a:folHlink>
    </a:clrScheme>
    <a:fontScheme name="Koi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Koi 1">
        <a:dk1>
          <a:srgbClr val="272776"/>
        </a:dk1>
        <a:lt1>
          <a:srgbClr val="F3F1E4"/>
        </a:lt1>
        <a:dk2>
          <a:srgbClr val="272776"/>
        </a:dk2>
        <a:lt2>
          <a:srgbClr val="808080"/>
        </a:lt2>
        <a:accent1>
          <a:srgbClr val="B8CFFB"/>
        </a:accent1>
        <a:accent2>
          <a:srgbClr val="DF8F74"/>
        </a:accent2>
        <a:accent3>
          <a:srgbClr val="F8F7EF"/>
        </a:accent3>
        <a:accent4>
          <a:srgbClr val="202064"/>
        </a:accent4>
        <a:accent5>
          <a:srgbClr val="D8E4FD"/>
        </a:accent5>
        <a:accent6>
          <a:srgbClr val="CA8168"/>
        </a:accent6>
        <a:hlink>
          <a:srgbClr val="7F97C2"/>
        </a:hlink>
        <a:folHlink>
          <a:srgbClr val="8BBE8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i 2">
        <a:dk1>
          <a:srgbClr val="272776"/>
        </a:dk1>
        <a:lt1>
          <a:srgbClr val="F3F1E4"/>
        </a:lt1>
        <a:dk2>
          <a:srgbClr val="272776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8F7EF"/>
        </a:accent3>
        <a:accent4>
          <a:srgbClr val="202064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Stream">
  <a:themeElements>
    <a:clrScheme name="Stream 4">
      <a:dk1>
        <a:srgbClr val="000000"/>
      </a:dk1>
      <a:lt1>
        <a:srgbClr val="FFFFFF"/>
      </a:lt1>
      <a:dk2>
        <a:srgbClr val="51596D"/>
      </a:dk2>
      <a:lt2>
        <a:srgbClr val="DDDDDD"/>
      </a:lt2>
      <a:accent1>
        <a:srgbClr val="787E8A"/>
      </a:accent1>
      <a:accent2>
        <a:srgbClr val="339966"/>
      </a:accent2>
      <a:accent3>
        <a:srgbClr val="B3B5BA"/>
      </a:accent3>
      <a:accent4>
        <a:srgbClr val="DADADA"/>
      </a:accent4>
      <a:accent5>
        <a:srgbClr val="BEC0C4"/>
      </a:accent5>
      <a:accent6>
        <a:srgbClr val="2D8A5C"/>
      </a:accent6>
      <a:hlink>
        <a:srgbClr val="00FFFF"/>
      </a:hlink>
      <a:folHlink>
        <a:srgbClr val="74B6D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Curtain Call">
  <a:themeElements>
    <a:clrScheme name="1_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1_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1_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2570</Words>
  <Application>Microsoft Macintosh PowerPoint</Application>
  <PresentationFormat>On-screen Show (4:3)</PresentationFormat>
  <Paragraphs>592</Paragraphs>
  <Slides>76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28</vt:i4>
      </vt:variant>
      <vt:variant>
        <vt:lpstr>Slide Titles</vt:lpstr>
      </vt:variant>
      <vt:variant>
        <vt:i4>76</vt:i4>
      </vt:variant>
    </vt:vector>
  </HeadingPairs>
  <TitlesOfParts>
    <vt:vector size="104" baseType="lpstr">
      <vt:lpstr>49_Blank Presentation</vt:lpstr>
      <vt:lpstr>1_Curtain Call</vt:lpstr>
      <vt:lpstr>16_Blank Presentation</vt:lpstr>
      <vt:lpstr>1_Orbit</vt:lpstr>
      <vt:lpstr>2_Default Design</vt:lpstr>
      <vt:lpstr>3_Default Design</vt:lpstr>
      <vt:lpstr>4_Default Design</vt:lpstr>
      <vt:lpstr>1_Capsules</vt:lpstr>
      <vt:lpstr>2_Orbit</vt:lpstr>
      <vt:lpstr>Lock And Key</vt:lpstr>
      <vt:lpstr>Default Design</vt:lpstr>
      <vt:lpstr>SPLATS</vt:lpstr>
      <vt:lpstr>1_Default Design</vt:lpstr>
      <vt:lpstr>50_Blank Presentation</vt:lpstr>
      <vt:lpstr>14_Blank Presentation</vt:lpstr>
      <vt:lpstr>2_Earth</vt:lpstr>
      <vt:lpstr>6_Default Design</vt:lpstr>
      <vt:lpstr>1_Expedition</vt:lpstr>
      <vt:lpstr>1_Slit</vt:lpstr>
      <vt:lpstr>Koi</vt:lpstr>
      <vt:lpstr>untitled 1</vt:lpstr>
      <vt:lpstr>Cascade</vt:lpstr>
      <vt:lpstr>2_Koi</vt:lpstr>
      <vt:lpstr>Paper</vt:lpstr>
      <vt:lpstr>1_Paper</vt:lpstr>
      <vt:lpstr>Stream</vt:lpstr>
      <vt:lpstr>2_Curtain Call</vt:lpstr>
      <vt:lpstr>5_Default Design</vt:lpstr>
      <vt:lpstr>信徒的保障</vt:lpstr>
      <vt:lpstr>Subject?</vt:lpstr>
      <vt:lpstr>你能确定吗 ？ 非常肯定？</vt:lpstr>
      <vt:lpstr>想想吧。。。</vt:lpstr>
      <vt:lpstr>永恒的 保障</vt:lpstr>
      <vt:lpstr>Eternal Security</vt:lpstr>
      <vt:lpstr>神学 支持 永恒的保障</vt:lpstr>
      <vt:lpstr>三一神的工作，支持保障</vt:lpstr>
      <vt:lpstr>父神的工作</vt:lpstr>
      <vt:lpstr>拣选</vt:lpstr>
      <vt:lpstr>永久?</vt:lpstr>
      <vt:lpstr>基督圣子的工作</vt:lpstr>
      <vt:lpstr>“我的羊听我的声音，我也认识他们，他们也跟随我。 28 我赐给他们永生，他们永不灭亡，谁也不能把他们从我手里夺去。 29 那位把羊群赐给我的父比一切都大，也没有人能把他们从我父的手里夺去。” (约翰 10:27-29 CNV)</vt:lpstr>
      <vt:lpstr>Subject</vt:lpstr>
      <vt:lpstr>一个惊人的宣告！</vt:lpstr>
      <vt:lpstr>永久?</vt:lpstr>
      <vt:lpstr>圣灵的封印工作</vt:lpstr>
      <vt:lpstr>一个保证安全 和提供确据的封印</vt:lpstr>
      <vt:lpstr>“ 你们既然听了真理的道，就是使你们得救的福音，也信了基督，就在他里面受了所应许的圣灵作为印记。 14 这圣灵是我们得基业的凭据，直到　神的产业得赎，使他的荣耀得着颂赞。”  (弗 1:13-14 CNVS).</vt:lpstr>
      <vt:lpstr>得救  的  确据</vt:lpstr>
      <vt:lpstr>罗马书10:9-10</vt:lpstr>
      <vt:lpstr>救恩的本质</vt:lpstr>
      <vt:lpstr>神怎样救我们呢？</vt:lpstr>
      <vt:lpstr>约翰一书5：11-13 中的保证</vt:lpstr>
      <vt:lpstr>信徒站立在 上帝面前证明了 保障</vt:lpstr>
      <vt:lpstr>"唯有基督献上了一次永远有效的赎罪祭，就在　神的右边坐下来。”</vt:lpstr>
      <vt:lpstr>“13此后，只是等待　神把他的仇敌放在他的脚下，作他的脚凳。 14 因为他献上了一次的祭，就使那些成圣的人永远得到完全。”  (希伯来10:13-14 CNV).</vt:lpstr>
      <vt:lpstr>不再定罪 (8:1)!</vt:lpstr>
      <vt:lpstr>罗马书 8章中的保障</vt:lpstr>
      <vt:lpstr>"因为我深信：无论是死、是生，是天使、是掌权的，是现在的事，是将来的事，是有能力的， 是高天的、是深渊的，或是任何别的被造之物，都不能叫我们与　神的爱隔绝，这爱是在我们的主耶稣基督里的。"</vt:lpstr>
      <vt:lpstr>圣经支持永恒保障</vt:lpstr>
      <vt:lpstr>救恩的三个阶段 </vt:lpstr>
      <vt:lpstr>PowerPoint Presentation</vt:lpstr>
      <vt:lpstr>小组讨论</vt:lpstr>
      <vt:lpstr>在哥林多永恒的保障</vt:lpstr>
      <vt:lpstr>“… 这 火 要试验各人的工程怎样”  (林前 3:13)</vt:lpstr>
      <vt:lpstr>持久的建筑材料 (3:12a)</vt:lpstr>
      <vt:lpstr>易腐的建筑材料 (3:12b)</vt:lpstr>
      <vt:lpstr>"得救，只是要像从火里经过一样…"  (3:15)</vt:lpstr>
      <vt:lpstr>在哥林多永恒的保障</vt:lpstr>
      <vt:lpstr>圣灵 的封印？</vt:lpstr>
      <vt:lpstr>背景</vt:lpstr>
      <vt:lpstr>古代的印章意味着:</vt:lpstr>
      <vt:lpstr>2 Cor. 1:22</vt:lpstr>
      <vt:lpstr>令人鄙视 的保障</vt:lpstr>
      <vt:lpstr>Some Despise Security</vt:lpstr>
      <vt:lpstr>Some Despise Security</vt:lpstr>
      <vt:lpstr>以 弗 所 书 1:13b</vt:lpstr>
      <vt:lpstr>以 弗 所 书 4:30</vt:lpstr>
      <vt:lpstr>以 弗 所 书 1:13a</vt:lpstr>
      <vt:lpstr>圣灵保证救恩</vt:lpstr>
      <vt:lpstr>保证凭据 – avrrabw/n</vt:lpstr>
      <vt:lpstr>封印的意图</vt:lpstr>
      <vt:lpstr>总结:</vt:lpstr>
      <vt:lpstr>安全!</vt:lpstr>
      <vt:lpstr>保障与确据的对比</vt:lpstr>
      <vt:lpstr>保障与确据的对比</vt:lpstr>
      <vt:lpstr>Blessed Assurance 1/7</vt:lpstr>
      <vt:lpstr>Blessed Assurance 2/7</vt:lpstr>
      <vt:lpstr>Blessed Assurance 3/7</vt:lpstr>
      <vt:lpstr>Blessed Assurance 4/7</vt:lpstr>
      <vt:lpstr>Blessed Assurance 5/7</vt:lpstr>
      <vt:lpstr>Blessed Assurance 6/7</vt:lpstr>
      <vt:lpstr>Blessed Assurance 5/7</vt:lpstr>
      <vt:lpstr>烈 火</vt:lpstr>
      <vt:lpstr>标签问题</vt:lpstr>
      <vt:lpstr>君尊义仆的末后统治</vt:lpstr>
      <vt:lpstr>对一些警告性的经节的观点</vt:lpstr>
      <vt:lpstr>对一些警告性的经节的观点</vt:lpstr>
      <vt:lpstr>对一些警告性的经节的观点</vt:lpstr>
      <vt:lpstr>“被拯救的保障”&amp;“信仰上的坚持”的观点</vt:lpstr>
      <vt:lpstr>“被拯救的保障”&amp;“信仰上的坚持” 的观点</vt:lpstr>
      <vt:lpstr>基督十字架的意义是什么？</vt:lpstr>
      <vt:lpstr>圣经支持 永恒保障</vt:lpstr>
      <vt:lpstr>Black</vt:lpstr>
      <vt:lpstr>救恩论链接地址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161</cp:revision>
  <dcterms:created xsi:type="dcterms:W3CDTF">2014-08-02T06:39:19Z</dcterms:created>
  <dcterms:modified xsi:type="dcterms:W3CDTF">2018-02-12T01:44:43Z</dcterms:modified>
</cp:coreProperties>
</file>