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15"/>
  </p:notesMasterIdLst>
  <p:sldIdLst>
    <p:sldId id="435" r:id="rId3"/>
    <p:sldId id="438" r:id="rId4"/>
    <p:sldId id="443" r:id="rId5"/>
    <p:sldId id="444" r:id="rId6"/>
    <p:sldId id="446" r:id="rId7"/>
    <p:sldId id="442" r:id="rId8"/>
    <p:sldId id="448" r:id="rId9"/>
    <p:sldId id="439" r:id="rId10"/>
    <p:sldId id="440" r:id="rId11"/>
    <p:sldId id="441" r:id="rId12"/>
    <p:sldId id="320" r:id="rId13"/>
    <p:sldId id="44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39" autoAdjust="0"/>
    <p:restoredTop sz="94732" autoAdjust="0"/>
  </p:normalViewPr>
  <p:slideViewPr>
    <p:cSldViewPr snapToGrid="0" snapToObjects="1">
      <p:cViewPr>
        <p:scale>
          <a:sx n="66" d="100"/>
          <a:sy n="66" d="100"/>
        </p:scale>
        <p:origin x="-952" y="-16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6954C-3F1B-4540-90E1-8E4409030271}" type="datetimeFigureOut">
              <a:rPr lang="en-US" smtClean="0"/>
              <a:t>14/11/17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9FDE9-4B2D-884B-BE4B-021913485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4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A28C9AB-5814-BA4F-84A6-C6DECF72119E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5632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10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A28C9AB-5814-BA4F-84A6-C6DECF72119E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5632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4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5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6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709DA4B-374B-3B48-B5FA-34EAFDF2F940}" type="slidenum">
              <a:rPr lang="en-US" sz="1200">
                <a:solidFill>
                  <a:prstClr val="black"/>
                </a:solidFill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8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9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9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5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9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4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07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780 w 21600"/>
                <a:gd name="T1" fmla="*/ 0 h 21231"/>
                <a:gd name="T2" fmla="*/ 4237 w 21600"/>
                <a:gd name="T3" fmla="*/ 3342 h 21231"/>
                <a:gd name="T4" fmla="*/ 0 w 21600"/>
                <a:gd name="T5" fmla="*/ 3342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ea typeface="ＭＳ Ｐゴシック" charset="0"/>
              </a:endParaRPr>
            </a:p>
          </p:txBody>
        </p:sp>
      </p:grpSp>
      <p:sp>
        <p:nvSpPr>
          <p:cNvPr id="717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E910E1-6C42-C441-A63B-15F69E40BD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23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85293-A2CC-2247-88E6-360BEC6332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95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A2B57-CF5F-7048-A71B-51F8346606A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58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9EA23-691A-0F47-BFA3-C37DEADADC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095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F5ABD-4F46-8642-AC06-79B96C50DA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37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C26F6-6E63-7F41-A1C1-7AB7BF3EBE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6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41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98421-F803-524F-AE99-9811C4AE54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26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7EF40-7CDA-5E4C-A6AB-63A6F06EF82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61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8DFC0-F9F2-1641-8CC8-91F1CACC762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45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2F85F-B956-4D4B-A461-770BBB8F89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04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908FD-2479-F341-BFA8-C5E9C4417B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70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3156B-6E67-5A42-B8A1-1031BEBB782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46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1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1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7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7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9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6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0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614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5298 w 21600"/>
                <a:gd name="T3" fmla="*/ 4312 h 21600"/>
                <a:gd name="T4" fmla="*/ 0 w 21600"/>
                <a:gd name="T5" fmla="*/ 431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ea typeface="ＭＳ Ｐゴシック" charset="0"/>
              </a:endParaRPr>
            </a:p>
          </p:txBody>
        </p:sp>
      </p:grp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4DCD7E4-86BC-C74E-880A-E1A4A1DC98A6}" type="slidenum">
              <a:rPr lang="en-US">
                <a:solidFill>
                  <a:srgbClr val="FFFFFF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92891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093296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6826"/>
            <a:ext cx="9120187" cy="1446653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/>
          <a:lstStyle/>
          <a:p>
            <a:pPr>
              <a:defRPr/>
            </a:pPr>
            <a:r>
              <a:rPr lang="zh-TW" altLang="en-US" sz="6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救恩的具体实践</a:t>
            </a:r>
            <a:endParaRPr lang="en-US" sz="66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23813" y="6092825"/>
            <a:ext cx="9228216" cy="765175"/>
          </a:xfrm>
          <a:prstGeom prst="rect">
            <a:avLst/>
          </a:prstGeom>
          <a:solidFill>
            <a:srgbClr val="050A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9pPr>
          </a:lstStyle>
          <a:p>
            <a:pPr algn="ctr" defTabSz="914400" eaLnBrk="0" hangingPunct="0">
              <a:defRPr/>
            </a:pP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</a:t>
            </a:r>
            <a:r>
              <a:rPr lang="zh-CN" alt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新加坡神学院</a:t>
            </a:r>
            <a:endParaRPr lang="en-US" sz="2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algn="ctr" defTabSz="914400" eaLnBrk="0" hangingPunct="0">
              <a:defRPr/>
            </a:pP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BibleStudyDownloads.org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8457448" y="87313"/>
            <a:ext cx="527007" cy="46166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defTabSz="914400">
              <a:defRPr/>
            </a:pPr>
            <a:r>
              <a:rPr lang="en-US" altLang="zh-CN" b="1" kern="0" dirty="0" smtClean="0">
                <a:solidFill>
                  <a:srgbClr val="FFFFFF"/>
                </a:solidFill>
                <a:latin typeface="Arial" charset="0"/>
              </a:rPr>
              <a:t>59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5232413"/>
            <a:ext cx="9144000" cy="72494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r>
              <a:rPr lang="zh-CN" altLang="en-US" sz="4400" i="1" dirty="0"/>
              <a:t>救恩论：上帝的救赎计划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18084058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469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anchor="t"/>
          <a:lstStyle/>
          <a:p>
            <a:pPr>
              <a:defRPr/>
            </a:pPr>
            <a:r>
              <a:rPr lang="zh-CN" altLang="en-US" sz="4000" b="1" dirty="0" smtClea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我们应该怎么做</a:t>
            </a:r>
            <a:r>
              <a:rPr lang="en-US" sz="4000" b="1" dirty="0" smtClea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endParaRPr lang="en-US" sz="40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7909"/>
            <a:ext cx="9144000" cy="610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653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4800" y="0"/>
            <a:ext cx="9070975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Black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095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救恩论链接地址 </a:t>
            </a: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免费获得该讲解</a:t>
            </a:r>
            <a:r>
              <a:rPr lang="en-US" altLang="zh-CN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0" y="124783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  <a:endParaRPr lang="zh-CN" altLang="en-US" sz="3600" b="1" dirty="0">
              <a:solidFill>
                <a:srgbClr val="000000"/>
              </a:solidFill>
              <a:ea typeface="SimSu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076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093296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6826"/>
            <a:ext cx="9120187" cy="1446653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/>
          <a:lstStyle/>
          <a:p>
            <a:pPr>
              <a:defRPr/>
            </a:pPr>
            <a:r>
              <a:rPr lang="zh-TW" altLang="en-US" sz="6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救恩的具体实践</a:t>
            </a:r>
            <a:endParaRPr lang="en-US" sz="66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3022017"/>
            <a:ext cx="9144000" cy="11509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defPPr>
              <a:defRPr lang="en-US"/>
            </a:defPPr>
            <a:lvl1pPr algn="ctr" defTabSz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r>
              <a:rPr lang="zh-CN" altLang="en-US" sz="4400" i="1" dirty="0" smtClean="0">
                <a:solidFill>
                  <a:srgbClr val="FFFF00"/>
                </a:solidFill>
              </a:rPr>
              <a:t>神赐救恩的逻辑次序</a:t>
            </a:r>
            <a:endParaRPr lang="en-US" sz="4400" i="1" dirty="0">
              <a:solidFill>
                <a:srgbClr val="FFFF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23813" y="4196035"/>
            <a:ext cx="9144000" cy="11509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zh-CN" altLang="en-US" sz="3600" b="1" dirty="0" smtClean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唯独神 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zh-CN" altLang="en-US" sz="3600" b="1" dirty="0" smtClean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呼召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zh-CN" altLang="en-US" sz="3600" b="1" dirty="0" smtClean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重生</a:t>
            </a:r>
            <a:endParaRPr lang="en-US" sz="3600" b="1" dirty="0"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defTabSz="914400">
              <a:defRPr/>
            </a:pPr>
            <a:r>
              <a:rPr lang="zh-CN" altLang="en-US" sz="3600" b="1" dirty="0" smtClean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也包括人 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zh-CN" altLang="en-US" sz="3600" b="1" dirty="0" smtClean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悔罪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zh-CN" altLang="en-US" sz="3600" b="1" dirty="0" smtClean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悔改</a:t>
            </a:r>
            <a:endParaRPr lang="en-US" sz="3600" b="1" dirty="0"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8457448" y="87313"/>
            <a:ext cx="527007" cy="46166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defTabSz="914400">
              <a:defRPr/>
            </a:pPr>
            <a:r>
              <a:rPr lang="en-US" altLang="zh-CN" b="1" kern="0" dirty="0" smtClean="0">
                <a:solidFill>
                  <a:srgbClr val="FFFFFF"/>
                </a:solidFill>
                <a:latin typeface="Arial" charset="0"/>
              </a:rPr>
              <a:t>59</a:t>
            </a:r>
          </a:p>
        </p:txBody>
      </p:sp>
    </p:spTree>
    <p:extLst>
      <p:ext uri="{BB962C8B-B14F-4D97-AF65-F5344CB8AC3E}">
        <p14:creationId xmlns:p14="http://schemas.microsoft.com/office/powerpoint/2010/main" val="15287541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nctity of Life Week Wood Panel Worship 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1400"/>
            <a:ext cx="9144000" cy="894079"/>
          </a:xfrm>
          <a:solidFill>
            <a:srgbClr val="000000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/>
          <a:lstStyle/>
          <a:p>
            <a:pPr algn="l">
              <a:defRPr/>
            </a:pPr>
            <a:r>
              <a:rPr lang="en-US" b="1" dirty="0" smtClea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A </a:t>
            </a:r>
            <a:r>
              <a:rPr lang="zh-CN" altLang="en-US" sz="4800" b="1" dirty="0" smtClea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救恩道路的逻辑次序</a:t>
            </a:r>
            <a:endParaRPr lang="en-US" sz="48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1655" y="1266436"/>
            <a:ext cx="6258573" cy="522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984250" indent="-984250" algn="l">
              <a:buAutoNum type="alphaLcParenR"/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glow rad="254000">
                    <a:schemeClr val="tx1"/>
                  </a:glow>
                </a:effectLst>
              </a:rPr>
              <a:t>悔罪</a:t>
            </a:r>
            <a:endParaRPr lang="en-US" altLang="zh-CN" sz="4800" b="1" dirty="0" smtClean="0">
              <a:solidFill>
                <a:srgbClr val="FFFFFF"/>
              </a:solidFill>
              <a:effectLst>
                <a:glow rad="254000">
                  <a:schemeClr val="tx1"/>
                </a:glow>
              </a:effectLst>
            </a:endParaRPr>
          </a:p>
          <a:p>
            <a:pPr marL="984250" indent="-984250" algn="l">
              <a:buAutoNum type="alphaLcParenR"/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glow rad="254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呼召</a:t>
            </a:r>
            <a:endParaRPr lang="en-US" altLang="zh-CN" sz="4800" b="1" dirty="0" smtClean="0">
              <a:solidFill>
                <a:srgbClr val="FFFFFF"/>
              </a:solidFill>
              <a:effectLst>
                <a:glow rad="254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marL="984250" indent="-984250" algn="l">
              <a:buAutoNum type="alphaLcParenR"/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glow rad="254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重生</a:t>
            </a:r>
            <a:endParaRPr lang="en-US" altLang="zh-CN" sz="4800" b="1" dirty="0" smtClean="0">
              <a:solidFill>
                <a:srgbClr val="FFFFFF"/>
              </a:solidFill>
              <a:effectLst>
                <a:glow rad="254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marL="984250" indent="-984250" algn="l">
              <a:buAutoNum type="alphaLcParenR"/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glow rad="254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信心</a:t>
            </a:r>
            <a:endParaRPr lang="en-US" sz="4800" b="1" dirty="0">
              <a:solidFill>
                <a:srgbClr val="FFFFFF"/>
              </a:solidFill>
              <a:effectLst>
                <a:glow rad="254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8362" y="1266436"/>
            <a:ext cx="3055638" cy="5591564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23813" y="6376794"/>
            <a:ext cx="9228216" cy="481206"/>
          </a:xfrm>
          <a:prstGeom prst="rect">
            <a:avLst/>
          </a:prstGeom>
          <a:solidFill>
            <a:srgbClr val="050A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9pPr>
          </a:lstStyle>
          <a:p>
            <a:pPr algn="ctr" defTabSz="914400" eaLnBrk="0" hangingPunct="0">
              <a:defRPr/>
            </a:pPr>
            <a:r>
              <a:rPr lang="zh-CN" alt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来利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, </a:t>
            </a:r>
            <a:r>
              <a:rPr lang="zh-CN" altLang="en-US" sz="2000" b="1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基本神学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, 56</a:t>
            </a:r>
            <a:r>
              <a:rPr lang="zh-CN" alt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章</a:t>
            </a:r>
            <a:endParaRPr lang="en-US" sz="2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8583299" y="87313"/>
            <a:ext cx="527007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defTabSz="914400">
              <a:defRPr/>
            </a:pPr>
            <a:r>
              <a:rPr lang="en-US" altLang="zh-CN" b="1" kern="0" dirty="0" smtClean="0">
                <a:solidFill>
                  <a:srgbClr val="FFFFFF"/>
                </a:solidFill>
                <a:latin typeface="Arial" charset="0"/>
              </a:rPr>
              <a:t>59</a:t>
            </a:r>
          </a:p>
        </p:txBody>
      </p:sp>
    </p:spTree>
    <p:extLst>
      <p:ext uri="{BB962C8B-B14F-4D97-AF65-F5344CB8AC3E}">
        <p14:creationId xmlns:p14="http://schemas.microsoft.com/office/powerpoint/2010/main" val="1699203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rk Blue Worship Backgroun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2008"/>
            <a:ext cx="9144000" cy="2033256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anchor="t"/>
          <a:lstStyle/>
          <a:p>
            <a:pPr>
              <a:defRPr/>
            </a:pPr>
            <a:r>
              <a:rPr lang="zh-CN" altLang="en-US" sz="8000" b="1" dirty="0" smtClea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小组分享</a:t>
            </a:r>
            <a:endParaRPr lang="en-US" sz="80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330738"/>
            <a:ext cx="9144000" cy="383655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442913" indent="-442913" algn="l">
              <a:buFont typeface="Arial"/>
              <a:buChar char="•"/>
              <a:defRPr/>
            </a:pPr>
            <a:r>
              <a:rPr lang="zh-CN" altLang="en-US" sz="3600" b="1" dirty="0" smtClea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五分钟</a:t>
            </a:r>
            <a:r>
              <a:rPr lang="en-US" sz="3600" b="1" dirty="0" smtClea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分成</a:t>
            </a:r>
            <a:r>
              <a:rPr lang="zh-CN" altLang="en-US" sz="3600" b="1" dirty="0" smtClea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四个小组</a:t>
            </a:r>
            <a:endParaRPr lang="en-US" altLang="zh-CN" sz="3600" b="1" dirty="0" smtClean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marL="442913" indent="-442913" algn="l">
              <a:buFont typeface="Arial"/>
              <a:buChar char="•"/>
              <a:defRPr/>
            </a:pPr>
            <a:r>
              <a:rPr lang="zh-CN" altLang="en-US" sz="3600" b="1" dirty="0" smtClea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二十分钟</a:t>
            </a:r>
            <a:r>
              <a:rPr lang="en-US" sz="3600" b="1" dirty="0" smtClea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讨论</a:t>
            </a:r>
            <a:r>
              <a:rPr lang="zh-CN" altLang="en-US" sz="3600" b="1" dirty="0" smtClea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来利</a:t>
            </a:r>
            <a:r>
              <a:rPr lang="en-US" altLang="zh-CN" sz="3600" b="1" dirty="0" smtClea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56</a:t>
            </a:r>
            <a:r>
              <a:rPr lang="zh-CN" altLang="en-US" sz="3600" b="1" dirty="0" smtClea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章其中一个课题 </a:t>
            </a:r>
            <a:r>
              <a:rPr lang="en-US" sz="3600" b="1" dirty="0" smtClea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(pp. 374-78): </a:t>
            </a:r>
            <a:r>
              <a:rPr lang="zh-CN" altLang="en-US" sz="3600" b="1" dirty="0" smtClea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悔罪，呼召，重生或是信心</a:t>
            </a:r>
            <a:r>
              <a:rPr lang="en-US" sz="3600" b="1" dirty="0" smtClea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442913" indent="-442913" algn="l">
              <a:buFont typeface="Arial"/>
              <a:buChar char="•"/>
              <a:defRPr/>
            </a:pPr>
            <a:r>
              <a:rPr lang="zh-CN" altLang="en-US" sz="3600" b="1" dirty="0" smtClea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十二分钟</a:t>
            </a:r>
            <a:r>
              <a:rPr lang="en-US" sz="3600" b="1" dirty="0" smtClea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r>
              <a:rPr lang="zh-CN" altLang="en-US" sz="3600" b="1" dirty="0" smtClea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以演讲，戏剧，歌唱， 视觉等方式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呈现</a:t>
            </a:r>
            <a:r>
              <a:rPr lang="zh-CN" altLang="en-US" sz="3600" b="1" dirty="0" smtClea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三分钟的分享</a:t>
            </a:r>
            <a:r>
              <a:rPr lang="en-US" sz="3600" b="1" dirty="0" smtClea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sz="36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30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nctity of Life Week Wood Panel Worship 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1400"/>
            <a:ext cx="9144000" cy="894079"/>
          </a:xfrm>
          <a:solidFill>
            <a:srgbClr val="000000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/>
          <a:lstStyle/>
          <a:p>
            <a:pPr algn="l">
              <a:defRPr/>
            </a:pPr>
            <a:r>
              <a:rPr lang="en-US" sz="4800" b="1" dirty="0" smtClea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A</a:t>
            </a:r>
            <a:r>
              <a:rPr lang="zh-CN" altLang="en-US" sz="4800" b="1" dirty="0" smtClea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救恩</a:t>
            </a:r>
            <a:r>
              <a:rPr lang="zh-CN" alt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道路的逻辑次序</a:t>
            </a:r>
            <a:endParaRPr lang="en-US" sz="48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1655" y="1266436"/>
            <a:ext cx="6258573" cy="522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984250" indent="-984250" algn="l">
              <a:buAutoNum type="alphaLcParenR"/>
              <a:defRPr/>
            </a:pPr>
            <a:r>
              <a:rPr lang="zh-CN" altLang="en-US" sz="4800" b="1" dirty="0">
                <a:solidFill>
                  <a:srgbClr val="FFFFFF"/>
                </a:solidFill>
                <a:effectLst>
                  <a:glow rad="254000">
                    <a:schemeClr val="tx1"/>
                  </a:glow>
                </a:effectLst>
              </a:rPr>
              <a:t>悔罪</a:t>
            </a:r>
            <a:endParaRPr lang="en-US" altLang="zh-CN" sz="4800" b="1" dirty="0">
              <a:solidFill>
                <a:srgbClr val="FFFFFF"/>
              </a:solidFill>
              <a:effectLst>
                <a:glow rad="254000">
                  <a:schemeClr val="tx1"/>
                </a:glow>
              </a:effectLst>
            </a:endParaRPr>
          </a:p>
          <a:p>
            <a:pPr marL="984250" indent="-984250" algn="l">
              <a:buAutoNum type="alphaLcParenR"/>
              <a:defRPr/>
            </a:pPr>
            <a:r>
              <a:rPr lang="zh-CN" altLang="en-US" sz="4800" b="1" dirty="0">
                <a:solidFill>
                  <a:srgbClr val="FFFFFF"/>
                </a:solidFill>
                <a:effectLst>
                  <a:glow rad="254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呼召</a:t>
            </a:r>
            <a:endParaRPr lang="en-US" altLang="zh-CN" sz="4800" b="1" dirty="0">
              <a:solidFill>
                <a:srgbClr val="FFFFFF"/>
              </a:solidFill>
              <a:effectLst>
                <a:glow rad="254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marL="984250" indent="-984250" algn="l">
              <a:buAutoNum type="alphaLcParenR"/>
              <a:defRPr/>
            </a:pPr>
            <a:r>
              <a:rPr lang="zh-CN" altLang="en-US" sz="4800" b="1" dirty="0">
                <a:solidFill>
                  <a:srgbClr val="FFFFFF"/>
                </a:solidFill>
                <a:effectLst>
                  <a:glow rad="254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重生</a:t>
            </a:r>
            <a:endParaRPr lang="en-US" altLang="zh-CN" sz="4800" b="1" dirty="0">
              <a:solidFill>
                <a:srgbClr val="FFFFFF"/>
              </a:solidFill>
              <a:effectLst>
                <a:glow rad="254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marL="984250" indent="-984250" algn="l">
              <a:buAutoNum type="alphaLcParenR"/>
              <a:defRPr/>
            </a:pPr>
            <a:r>
              <a:rPr lang="zh-CN" altLang="en-US" sz="4800" b="1" dirty="0">
                <a:solidFill>
                  <a:srgbClr val="FFFFFF"/>
                </a:solidFill>
                <a:effectLst>
                  <a:glow rad="254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信心</a:t>
            </a:r>
            <a:endParaRPr lang="en-US" sz="4800" b="1" dirty="0">
              <a:solidFill>
                <a:srgbClr val="FFFFFF"/>
              </a:solidFill>
              <a:effectLst>
                <a:glow rad="254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8362" y="1266436"/>
            <a:ext cx="3055638" cy="5591564"/>
          </a:xfrm>
          <a:prstGeom prst="rect">
            <a:avLst/>
          </a:prstGeom>
        </p:spPr>
      </p:pic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8583299" y="87313"/>
            <a:ext cx="527007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defTabSz="914400">
              <a:defRPr/>
            </a:pPr>
            <a:r>
              <a:rPr lang="en-US" altLang="zh-CN" b="1" kern="0" dirty="0" smtClean="0">
                <a:solidFill>
                  <a:srgbClr val="FFFFFF"/>
                </a:solidFill>
                <a:latin typeface="Arial" charset="0"/>
              </a:rPr>
              <a:t>59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-23813" y="6376794"/>
            <a:ext cx="9228216" cy="481206"/>
          </a:xfrm>
          <a:prstGeom prst="rect">
            <a:avLst/>
          </a:prstGeom>
          <a:solidFill>
            <a:srgbClr val="050A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9pPr>
          </a:lstStyle>
          <a:p>
            <a:pPr algn="ctr" defTabSz="914400" eaLnBrk="0" hangingPunct="0">
              <a:defRPr/>
            </a:pPr>
            <a:r>
              <a:rPr lang="zh-CN" alt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来利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, </a:t>
            </a:r>
            <a:r>
              <a:rPr lang="zh-CN" altLang="en-US" sz="2000" b="1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基本神学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, 56</a:t>
            </a:r>
            <a:r>
              <a:rPr lang="zh-CN" alt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章</a:t>
            </a:r>
            <a:endParaRPr lang="en-US" sz="2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3157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469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anchor="t"/>
          <a:lstStyle/>
          <a:p>
            <a:pPr>
              <a:defRPr/>
            </a:pPr>
            <a:r>
              <a:rPr lang="zh-CN" altLang="en-US" sz="4800" b="1" dirty="0" smtClea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注意平衡</a:t>
            </a:r>
            <a:endParaRPr lang="en-US" sz="48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54025" y="4320189"/>
            <a:ext cx="2264639" cy="82972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zh-CN" altLang="en-US" sz="6000" b="1" dirty="0" smtClea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神</a:t>
            </a:r>
            <a:endParaRPr lang="en-US" sz="60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862936" y="4320189"/>
            <a:ext cx="2264639" cy="82972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zh-CN" altLang="en-US" sz="6000" b="1" dirty="0" smtClea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我们</a:t>
            </a:r>
            <a:endParaRPr lang="en-US" sz="60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7591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1727200"/>
            <a:ext cx="50800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54"/>
            <a:ext cx="9004300" cy="186269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CN" sz="11500" b="1" kern="1200" dirty="0">
                <a:solidFill>
                  <a:srgbClr val="FFFF00"/>
                </a:solidFill>
                <a:effectLst>
                  <a:glow rad="177800">
                    <a:schemeClr val="bg2"/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约</a:t>
            </a:r>
            <a:r>
              <a:rPr lang="zh-CN" altLang="en-US" sz="11500" b="1" kern="1200" dirty="0">
                <a:solidFill>
                  <a:srgbClr val="FFFF00"/>
                </a:solidFill>
                <a:effectLst>
                  <a:glow rad="177800">
                    <a:schemeClr val="bg2"/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翰福音</a:t>
            </a:r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228600" y="3200400"/>
            <a:ext cx="365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 smtClean="0">
                <a:solidFill>
                  <a:srgbClr val="FFFFFF"/>
                </a:solidFill>
              </a:rPr>
              <a:t>什么是</a:t>
            </a:r>
            <a:r>
              <a:rPr lang="zh-CN" altLang="en-US" sz="4000" dirty="0">
                <a:solidFill>
                  <a:srgbClr val="FFFFFF"/>
                </a:solidFill>
              </a:rPr>
              <a:t>得救的信心？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47110" name="TextBox 5"/>
          <p:cNvSpPr txBox="1">
            <a:spLocks noChangeArrowheads="1"/>
          </p:cNvSpPr>
          <p:nvPr/>
        </p:nvSpPr>
        <p:spPr bwMode="auto">
          <a:xfrm>
            <a:off x="304800" y="5000625"/>
            <a:ext cx="472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solidFill>
                  <a:srgbClr val="FFFFFF"/>
                </a:solidFill>
              </a:rPr>
              <a:t>跟假的信心</a:t>
            </a:r>
            <a:r>
              <a:rPr lang="zh-CN" altLang="en-US" sz="4000" dirty="0" smtClean="0">
                <a:solidFill>
                  <a:srgbClr val="FFFFFF"/>
                </a:solidFill>
              </a:rPr>
              <a:t>有什么不</a:t>
            </a:r>
            <a:r>
              <a:rPr lang="zh-CN" altLang="en-US" sz="4000" dirty="0">
                <a:solidFill>
                  <a:srgbClr val="FFFFFF"/>
                </a:solidFill>
              </a:rPr>
              <a:t>同？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34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7374" y="87834"/>
            <a:ext cx="8926626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anchor="t"/>
          <a:lstStyle/>
          <a:p>
            <a:pPr algn="l">
              <a:defRPr/>
            </a:pPr>
            <a:r>
              <a:rPr lang="zh-CN" altLang="en-US" b="1" smtClea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圣礼扮演</a:t>
            </a:r>
            <a:r>
              <a:rPr lang="zh-CN" altLang="en-US" b="1" dirty="0" smtClea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着什么角色？</a:t>
            </a:r>
            <a:endParaRPr lang="en-US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114" y="1621415"/>
            <a:ext cx="5332555" cy="2806608"/>
          </a:xfrm>
          <a:prstGeom prst="rect">
            <a:avLst/>
          </a:prstGeom>
          <a:ln w="57150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397457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3813" y="2212309"/>
            <a:ext cx="9144000" cy="2490322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anchor="t"/>
          <a:lstStyle/>
          <a:p>
            <a:pPr>
              <a:defRPr/>
            </a:pPr>
            <a:r>
              <a:rPr lang="zh-CN" altLang="en-US" sz="4800" b="1" i="1" dirty="0" smtClea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主要讯息</a:t>
            </a:r>
            <a:r>
              <a:rPr lang="en-US" sz="4800" b="1" i="1" dirty="0" smtClea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br>
              <a:rPr lang="en-US" sz="4800" b="1" i="1" dirty="0" smtClea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zh-CN" altLang="en-US" b="1" dirty="0" smtClea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救恩是神和人行动的成果</a:t>
            </a:r>
            <a:endParaRPr lang="en-US" sz="48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23813" y="4701873"/>
            <a:ext cx="9144000" cy="11509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zh-CN" altLang="en-US" sz="3600" b="1" dirty="0" smtClean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唯独神 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zh-CN" altLang="en-US" sz="3600" b="1" dirty="0" smtClean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呼召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zh-CN" altLang="en-US" sz="3600" b="1" dirty="0" smtClean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重生</a:t>
            </a:r>
            <a:endParaRPr lang="en-US" sz="3600" b="1" dirty="0"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defTabSz="914400">
              <a:defRPr/>
            </a:pPr>
            <a:r>
              <a:rPr lang="zh-CN" altLang="en-US" sz="3600" b="1" dirty="0" smtClean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也包括人 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zh-CN" altLang="en-US" sz="3600" b="1" dirty="0" smtClean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悔罪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zh-CN" altLang="en-US" sz="3600" b="1" dirty="0" smtClean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悔改</a:t>
            </a:r>
            <a:endParaRPr lang="en-US" sz="3600" b="1" dirty="0"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8490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172</Words>
  <Application>Microsoft Macintosh PowerPoint</Application>
  <PresentationFormat>On-screen Show (4:3)</PresentationFormat>
  <Paragraphs>54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49_Blank Presentation</vt:lpstr>
      <vt:lpstr>2_Soaring</vt:lpstr>
      <vt:lpstr>救恩的具体实践</vt:lpstr>
      <vt:lpstr>救恩的具体实践</vt:lpstr>
      <vt:lpstr>A 救恩道路的逻辑次序</vt:lpstr>
      <vt:lpstr>小组分享</vt:lpstr>
      <vt:lpstr>A 救恩道路的逻辑次序</vt:lpstr>
      <vt:lpstr>注意平衡</vt:lpstr>
      <vt:lpstr>约翰福音</vt:lpstr>
      <vt:lpstr>圣礼扮演着什么角色？</vt:lpstr>
      <vt:lpstr>主要讯息:  救恩是神和人行动的成果</vt:lpstr>
      <vt:lpstr>我们应该怎么做?</vt:lpstr>
      <vt:lpstr>Black</vt:lpstr>
      <vt:lpstr>救恩论链接地址 BibleStudyDownloads.org</vt:lpstr>
    </vt:vector>
  </TitlesOfParts>
  <Company>Singapore Bible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Sermon Title</dc:title>
  <dc:creator>Rick Griffith</dc:creator>
  <cp:lastModifiedBy>Rick Griffith</cp:lastModifiedBy>
  <cp:revision>69</cp:revision>
  <dcterms:created xsi:type="dcterms:W3CDTF">2014-08-02T06:39:19Z</dcterms:created>
  <dcterms:modified xsi:type="dcterms:W3CDTF">2017-11-14T15:39:24Z</dcterms:modified>
</cp:coreProperties>
</file>