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0" r:id="rId4"/>
    <p:sldMasterId id="2147483712" r:id="rId5"/>
    <p:sldMasterId id="2147483725" r:id="rId6"/>
    <p:sldMasterId id="2147483738" r:id="rId7"/>
    <p:sldMasterId id="2147483750" r:id="rId8"/>
  </p:sldMasterIdLst>
  <p:notesMasterIdLst>
    <p:notesMasterId r:id="rId63"/>
  </p:notesMasterIdLst>
  <p:sldIdLst>
    <p:sldId id="256" r:id="rId9"/>
    <p:sldId id="258" r:id="rId10"/>
    <p:sldId id="265" r:id="rId11"/>
    <p:sldId id="257" r:id="rId12"/>
    <p:sldId id="260" r:id="rId13"/>
    <p:sldId id="261" r:id="rId14"/>
    <p:sldId id="262" r:id="rId15"/>
    <p:sldId id="263" r:id="rId16"/>
    <p:sldId id="264" r:id="rId17"/>
    <p:sldId id="268" r:id="rId18"/>
    <p:sldId id="267" r:id="rId19"/>
    <p:sldId id="266" r:id="rId20"/>
    <p:sldId id="270" r:id="rId21"/>
    <p:sldId id="271" r:id="rId22"/>
    <p:sldId id="272" r:id="rId23"/>
    <p:sldId id="269" r:id="rId24"/>
    <p:sldId id="273" r:id="rId25"/>
    <p:sldId id="275" r:id="rId26"/>
    <p:sldId id="274"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307" r:id="rId41"/>
    <p:sldId id="289" r:id="rId42"/>
    <p:sldId id="290" r:id="rId43"/>
    <p:sldId id="293" r:id="rId44"/>
    <p:sldId id="294" r:id="rId45"/>
    <p:sldId id="291" r:id="rId46"/>
    <p:sldId id="292" r:id="rId47"/>
    <p:sldId id="295" r:id="rId48"/>
    <p:sldId id="299" r:id="rId49"/>
    <p:sldId id="300" r:id="rId50"/>
    <p:sldId id="298" r:id="rId51"/>
    <p:sldId id="296" r:id="rId52"/>
    <p:sldId id="297" r:id="rId53"/>
    <p:sldId id="301" r:id="rId54"/>
    <p:sldId id="302" r:id="rId55"/>
    <p:sldId id="303" r:id="rId56"/>
    <p:sldId id="305" r:id="rId57"/>
    <p:sldId id="306" r:id="rId58"/>
    <p:sldId id="304" r:id="rId59"/>
    <p:sldId id="308" r:id="rId60"/>
    <p:sldId id="534" r:id="rId61"/>
    <p:sldId id="30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8" autoAdjust="0"/>
    <p:restoredTop sz="73367" autoAdjust="0"/>
  </p:normalViewPr>
  <p:slideViewPr>
    <p:cSldViewPr>
      <p:cViewPr varScale="1">
        <p:scale>
          <a:sx n="79" d="100"/>
          <a:sy n="79" d="100"/>
        </p:scale>
        <p:origin x="200" y="824"/>
      </p:cViewPr>
      <p:guideLst>
        <p:guide orient="horz" pos="2160"/>
        <p:guide pos="2880"/>
      </p:guideLst>
    </p:cSldViewPr>
  </p:slideViewPr>
  <p:notesTextViewPr>
    <p:cViewPr>
      <p:scale>
        <a:sx n="1" d="1"/>
        <a:sy n="1" d="1"/>
      </p:scale>
      <p:origin x="0" y="0"/>
    </p:cViewPr>
  </p:notesTextViewPr>
  <p:sorterViewPr>
    <p:cViewPr>
      <p:scale>
        <a:sx n="141" d="100"/>
        <a:sy n="141" d="100"/>
      </p:scale>
      <p:origin x="0" y="18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0D2A2-860C-8C4B-BE8A-76554442D0DA}" type="datetimeFigureOut">
              <a:rPr lang="en-US" smtClean="0"/>
              <a:t>5/24/20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21766-E7D5-CB48-A41F-FBFE90D72B04}" type="slidenum">
              <a:rPr lang="en-US" smtClean="0"/>
              <a:t>‹#›</a:t>
            </a:fld>
            <a:endParaRPr lang="en-US"/>
          </a:p>
        </p:txBody>
      </p:sp>
    </p:spTree>
    <p:extLst>
      <p:ext uri="{BB962C8B-B14F-4D97-AF65-F5344CB8AC3E}">
        <p14:creationId xmlns:p14="http://schemas.microsoft.com/office/powerpoint/2010/main" val="220102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email and other electronic communication has taken over the world, we still write letters, so we still have a good idea of what an epistle is. Similar to a letter.</a:t>
            </a:r>
            <a:endParaRPr lang="en-SG" sz="1200" kern="1200" dirty="0">
              <a:solidFill>
                <a:schemeClr val="tx1"/>
              </a:solidFill>
              <a:effectLst/>
              <a:latin typeface="+mn-lt"/>
              <a:ea typeface="+mn-ea"/>
              <a:cs typeface="+mn-cs"/>
            </a:endParaRPr>
          </a:p>
          <a:p>
            <a:r>
              <a:rPr lang="en-US" dirty="0"/>
              <a:t>_____</a:t>
            </a: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5</a:t>
            </a:fld>
            <a:endParaRPr lang="en-US"/>
          </a:p>
        </p:txBody>
      </p:sp>
    </p:spTree>
    <p:extLst>
      <p:ext uri="{BB962C8B-B14F-4D97-AF65-F5344CB8AC3E}">
        <p14:creationId xmlns:p14="http://schemas.microsoft.com/office/powerpoint/2010/main" val="175385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Produced orally/communally, and received aurally/communally. To produce an epistle (long, intended for public, formal) they used wax tablets and discussed as a team (Silas—1 Peter 5:12; Timothy—Philippians.). Eventually hired a scribe (took special skills such as writing legibly on rough papyrus, making ink, gluing sheets of papyrus).</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24</a:t>
            </a:fld>
            <a:endParaRPr lang="en-US"/>
          </a:p>
        </p:txBody>
      </p:sp>
    </p:spTree>
    <p:extLst>
      <p:ext uri="{BB962C8B-B14F-4D97-AF65-F5344CB8AC3E}">
        <p14:creationId xmlns:p14="http://schemas.microsoft.com/office/powerpoint/2010/main" val="167600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Vigor. Directness. Does not show doctrine, as narrative, states it and applies it. We hear one side of conversation. Presence in absence. Ethos.</a:t>
            </a:r>
            <a:endParaRPr lang="en-SG" sz="1050" kern="1200" dirty="0">
              <a:solidFill>
                <a:schemeClr val="tx1"/>
              </a:solidFill>
              <a:effectLst/>
              <a:latin typeface="+mn-lt"/>
              <a:ea typeface="+mn-ea"/>
              <a:cs typeface="+mn-cs"/>
            </a:endParaRPr>
          </a:p>
          <a:p>
            <a:endParaRPr lang="en-US" dirty="0"/>
          </a:p>
          <a:p>
            <a:r>
              <a:rPr lang="en-US" dirty="0"/>
              <a:t>e.g., “Listen to me.  I am talking</a:t>
            </a:r>
            <a:r>
              <a:rPr lang="en-US" baseline="0" dirty="0"/>
              <a:t> to you!”</a:t>
            </a:r>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26</a:t>
            </a:fld>
            <a:endParaRPr lang="en-US"/>
          </a:p>
        </p:txBody>
      </p:sp>
    </p:spTree>
    <p:extLst>
      <p:ext uri="{BB962C8B-B14F-4D97-AF65-F5344CB8AC3E}">
        <p14:creationId xmlns:p14="http://schemas.microsoft.com/office/powerpoint/2010/main" val="3828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again: very congenial to “normal” homiletics. We tend to preach with linear logic, use a variety of support materials (quotations, stories, examples, cross-references, analogies, etc.), direct person-to-person. But here are some genre-sensitive suggestions that you may want to consider:</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Logos.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Ground the imperative in the indicative. [root and fruit]</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[Keller example]</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27</a:t>
            </a:fld>
            <a:endParaRPr lang="en-US"/>
          </a:p>
        </p:txBody>
      </p:sp>
    </p:spTree>
    <p:extLst>
      <p:ext uri="{BB962C8B-B14F-4D97-AF65-F5344CB8AC3E}">
        <p14:creationId xmlns:p14="http://schemas.microsoft.com/office/powerpoint/2010/main" val="197782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Remind.</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Repeat, recount, remind, rehearse, recall, restate, review what they know. God loves you, we are a family, judgment is coming, you are a new creation. Moses, prophets, epistles.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Pathos.</a:t>
            </a:r>
            <a:endParaRPr lang="en-SG"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Epistles move with linear logic, topics, argumentation, but they are not sterile laboratory beakers containing only ideas. They pulse with pathos. Pay attention to and respond to mood. 1 Peter exults with glorious hope; don’t turn that into guilt (You don’t have that hope, do you?). James says “Look me in the eye, weep and howl you rich people, your gold and silver will eat your flesh like fire” ; don’t turn that into a lecture on supply and demand. 1 John calls his children to his side and has a fatherly, grandfatherly talk with them (love one another, I have not greater joy than to hear that you love each other); call your people to your side and urge them, counsel them, encourage them.</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Support material.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chapel sermon, “Minister like a mother.”</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candle with James 4: you are a mist.</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Delivery. Embody. Stretch yourself. Proxemics. Smile!</a:t>
            </a:r>
            <a:endParaRPr lang="en-SG"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A21766-E7D5-CB48-A41F-FBFE90D72B04}" type="slidenum">
              <a:rPr lang="en-US" smtClean="0"/>
              <a:t>31</a:t>
            </a:fld>
            <a:endParaRPr lang="en-US"/>
          </a:p>
        </p:txBody>
      </p:sp>
    </p:spTree>
    <p:extLst>
      <p:ext uri="{BB962C8B-B14F-4D97-AF65-F5344CB8AC3E}">
        <p14:creationId xmlns:p14="http://schemas.microsoft.com/office/powerpoint/2010/main" val="186874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sad face: “Welcome to our service.  We pray you will see the hope that we have in our Lord Jesus today.”</a:t>
            </a:r>
          </a:p>
        </p:txBody>
      </p:sp>
      <p:sp>
        <p:nvSpPr>
          <p:cNvPr id="4" name="Slide Number Placeholder 3"/>
          <p:cNvSpPr>
            <a:spLocks noGrp="1"/>
          </p:cNvSpPr>
          <p:nvPr>
            <p:ph type="sldNum" sz="quarter" idx="10"/>
          </p:nvPr>
        </p:nvSpPr>
        <p:spPr/>
        <p:txBody>
          <a:bodyPr/>
          <a:lstStyle/>
          <a:p>
            <a:fld id="{EFA21766-E7D5-CB48-A41F-FBFE90D72B04}" type="slidenum">
              <a:rPr lang="en-US" smtClean="0"/>
              <a:t>32</a:t>
            </a:fld>
            <a:endParaRPr lang="en-US"/>
          </a:p>
        </p:txBody>
      </p:sp>
    </p:spTree>
    <p:extLst>
      <p:ext uri="{BB962C8B-B14F-4D97-AF65-F5344CB8AC3E}">
        <p14:creationId xmlns:p14="http://schemas.microsoft.com/office/powerpoint/2010/main" val="203726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Ethos. When preaching epistles we remember that we stand with our message. Direct speech, task theology. A living soul addressing living souls. Presence in presence! Fred Craddock and others may claim that we should preach as one without authority, but that is not modeled in the genre of epistle.</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35</a:t>
            </a:fld>
            <a:endParaRPr lang="en-US"/>
          </a:p>
        </p:txBody>
      </p:sp>
    </p:spTree>
    <p:extLst>
      <p:ext uri="{BB962C8B-B14F-4D97-AF65-F5344CB8AC3E}">
        <p14:creationId xmlns:p14="http://schemas.microsoft.com/office/powerpoint/2010/main" val="413263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You should give blood.  It will definitely help someone.</a:t>
            </a:r>
          </a:p>
          <a:p>
            <a:pPr marL="228600" indent="-228600">
              <a:buAutoNum type="arabicPlain" startAt="2"/>
            </a:pPr>
            <a:r>
              <a:rPr lang="en-US" baseline="0" dirty="0"/>
              <a:t>You should give blood. The National Blood Bank has a need right now for those in hospital.</a:t>
            </a:r>
          </a:p>
          <a:p>
            <a:pPr marL="228600" indent="-228600">
              <a:buAutoNum type="arabicPlain" startAt="2"/>
            </a:pPr>
            <a:r>
              <a:rPr lang="en-US" baseline="0" dirty="0"/>
              <a:t>You should give blood. I did last week and, though there was a little pain and time investment, I felt great to help meet the current need.</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are you working out this task theology in your own life? Offer yourself as an example and as a fellow learner/disciple. Don’t have to be perfect, but have to be striving. Am I living the life I am recommending to others? Be an example of speech, life, love, faith, purity.</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39</a:t>
            </a:fld>
            <a:endParaRPr lang="en-US"/>
          </a:p>
        </p:txBody>
      </p:sp>
    </p:spTree>
    <p:extLst>
      <p:ext uri="{BB962C8B-B14F-4D97-AF65-F5344CB8AC3E}">
        <p14:creationId xmlns:p14="http://schemas.microsoft.com/office/powerpoint/2010/main" val="4022612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 student who is invited to the prom. She wants to go. It’s the highlight of her senior year. She likes the fellow who asked her, but before she decides, she considers this command: “Avoid sexual immorality.” She asks herself, “Will saying yes to the prom help me say yes to that command?”</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a man traveling on business. He’s alone in his motel room. As he opens the doors of the armoire he sees a sign above the TV, “The title of the movie you rent will not appear on your statement.” He decides to not turn the TV on because he is a disciple, and disciples obey this word: avoid (flee, dodge, run from) sexual immorality.</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a pastor who has a strict policy: he doesn’t counsel women alone in his office. When women come to him, he refers them to his co-worker, a woman, or he sets up a meeting when his wife can be present. Some of the deacons question the policy. They imply that he’s shirking his duty, so to help them understand why he has the policy, he turns to 1 Thessalonians 4. He explains, “I’m just trying to, ‘Avoid sexual immorality.’”</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Visual Comm. Epistles are loaded with metaphors. I advocate low tech visuals.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Candle for James 4, objects for “sealed with the Holy Spirit,” apron for 1 Peter 5:5-6.</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48</a:t>
            </a:fld>
            <a:endParaRPr lang="en-US"/>
          </a:p>
        </p:txBody>
      </p:sp>
    </p:spTree>
    <p:extLst>
      <p:ext uri="{BB962C8B-B14F-4D97-AF65-F5344CB8AC3E}">
        <p14:creationId xmlns:p14="http://schemas.microsoft.com/office/powerpoint/2010/main" val="60884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61051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7287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NT church planters and overseers, Paul in particular, used epistle as their primary way of continuing their ministries with young churches. They utilized and adapted the technology of the day just as:</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Martin Luther with new technology of the printing press (pamphlet).</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American evangelical with radio.</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Today = podcast (</a:t>
            </a:r>
            <a:r>
              <a:rPr lang="en-US" sz="1200" kern="1200" dirty="0" err="1">
                <a:solidFill>
                  <a:schemeClr val="tx1"/>
                </a:solidFill>
                <a:effectLst/>
                <a:latin typeface="+mn-lt"/>
                <a:ea typeface="+mn-ea"/>
                <a:cs typeface="+mn-cs"/>
              </a:rPr>
              <a:t>Adrin</a:t>
            </a:r>
            <a:r>
              <a:rPr lang="en-US" sz="1200" kern="1200" dirty="0">
                <a:solidFill>
                  <a:schemeClr val="tx1"/>
                </a:solidFill>
                <a:effectLst/>
                <a:latin typeface="+mn-lt"/>
                <a:ea typeface="+mn-ea"/>
                <a:cs typeface="+mn-cs"/>
              </a:rPr>
              <a:t> Munoz).</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Technology: Under Augustus, official Roman enabled with their own system of horses, inns, and vehicles. Still, took 54 days Roman to Caesarea. No system for non-governmental. Just sent letters with parties as able to do so, or sent your own envoy. Timothy, Silas.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Excellent technology for continuing apostolic ministry because they convey presence-in-absence. Reduced space and time so that Paul continued to “speak” to Corinth, Thessalonica, Philippi, etc. Amos Wilder, Early </a:t>
            </a:r>
            <a:r>
              <a:rPr lang="en-US" sz="1200" kern="1200" dirty="0" err="1">
                <a:solidFill>
                  <a:schemeClr val="tx1"/>
                </a:solidFill>
                <a:effectLst/>
                <a:latin typeface="+mn-lt"/>
                <a:ea typeface="+mn-ea"/>
                <a:cs typeface="+mn-cs"/>
              </a:rPr>
              <a:t>Xn</a:t>
            </a:r>
            <a:r>
              <a:rPr lang="en-US" sz="1200" kern="1200" dirty="0">
                <a:solidFill>
                  <a:schemeClr val="tx1"/>
                </a:solidFill>
                <a:effectLst/>
                <a:latin typeface="+mn-lt"/>
                <a:ea typeface="+mn-ea"/>
                <a:cs typeface="+mn-cs"/>
              </a:rPr>
              <a:t> Rhetoric, says that the early </a:t>
            </a:r>
            <a:r>
              <a:rPr lang="en-US" sz="1200" kern="1200" dirty="0" err="1">
                <a:solidFill>
                  <a:schemeClr val="tx1"/>
                </a:solidFill>
                <a:effectLst/>
                <a:latin typeface="+mn-lt"/>
                <a:ea typeface="+mn-ea"/>
                <a:cs typeface="+mn-cs"/>
              </a:rPr>
              <a:t>Xns</a:t>
            </a:r>
            <a:r>
              <a:rPr lang="en-US" sz="1200" kern="1200" dirty="0">
                <a:solidFill>
                  <a:schemeClr val="tx1"/>
                </a:solidFill>
                <a:effectLst/>
                <a:latin typeface="+mn-lt"/>
                <a:ea typeface="+mn-ea"/>
                <a:cs typeface="+mn-cs"/>
              </a:rPr>
              <a:t> developed and utilized forms that matched their theology. Central theology = incarnation, so found forms of communication that heightened sense of presence.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Yet it wasn’t “real” presence. Separated in space and time. Read by the envoy. So, nice blend of presence but with a bit of distance too. Blending of oral </a:t>
            </a:r>
            <a:r>
              <a:rPr lang="en-US" sz="1200" kern="1200" dirty="0" err="1">
                <a:solidFill>
                  <a:schemeClr val="tx1"/>
                </a:solidFill>
                <a:effectLst/>
                <a:latin typeface="+mn-lt"/>
                <a:ea typeface="+mn-ea"/>
                <a:cs typeface="+mn-cs"/>
              </a:rPr>
              <a:t>comm</a:t>
            </a:r>
            <a:r>
              <a:rPr lang="en-US" sz="1200" kern="1200" dirty="0">
                <a:solidFill>
                  <a:schemeClr val="tx1"/>
                </a:solidFill>
                <a:effectLst/>
                <a:latin typeface="+mn-lt"/>
                <a:ea typeface="+mn-ea"/>
                <a:cs typeface="+mn-cs"/>
              </a:rPr>
              <a:t> with written. As oral it was direct, dialogic, personal; as written it was permanent.</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Trans: so, let’s look at the genre called Epistle and then look at how to preach in a genre sensitive way. Subdivide Literary/Rhetorical Features into Content and Form. </a:t>
            </a:r>
            <a:r>
              <a:rPr lang="en-US" sz="1200" kern="1200" dirty="0">
                <a:solidFill>
                  <a:schemeClr val="tx1"/>
                </a:solidFill>
                <a:effectLst/>
                <a:latin typeface="+mn-lt"/>
                <a:ea typeface="+mn-ea"/>
                <a:cs typeface="+mn-cs"/>
              </a:rPr>
              <a:t>Summary slide:</a:t>
            </a:r>
            <a:endParaRPr lang="en-SG" sz="1200" kern="1200" dirty="0">
              <a:solidFill>
                <a:schemeClr val="tx1"/>
              </a:solidFill>
              <a:effectLst/>
              <a:latin typeface="+mn-lt"/>
              <a:ea typeface="+mn-ea"/>
              <a:cs typeface="+mn-cs"/>
            </a:endParaRPr>
          </a:p>
          <a:p>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6</a:t>
            </a:fld>
            <a:endParaRPr lang="en-US"/>
          </a:p>
        </p:txBody>
      </p:sp>
    </p:spTree>
    <p:extLst>
      <p:ext uri="{BB962C8B-B14F-4D97-AF65-F5344CB8AC3E}">
        <p14:creationId xmlns:p14="http://schemas.microsoft.com/office/powerpoint/2010/main" val="330723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CONTENT: Task Theology</a:t>
            </a:r>
            <a:endParaRPr lang="en-SG"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Task Theology.</a:t>
            </a:r>
            <a:endParaRPr lang="en-SG"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Task = occasional. One side of telephone call.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Examples from 1 Corinthians (now concerning . . .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Justification: 15x in Romans, 8x in Galatians, 2x all others. Battled salvation by earning with law keeping. James battled opposite, “easy-</a:t>
            </a:r>
            <a:r>
              <a:rPr lang="en-US" sz="1200" kern="1200" dirty="0" err="1">
                <a:solidFill>
                  <a:schemeClr val="tx1"/>
                </a:solidFill>
                <a:effectLst/>
                <a:latin typeface="+mn-lt"/>
                <a:ea typeface="+mn-ea"/>
                <a:cs typeface="+mn-cs"/>
              </a:rPr>
              <a:t>believism</a:t>
            </a:r>
            <a:r>
              <a:rPr lang="en-US" sz="1200" kern="1200" dirty="0">
                <a:solidFill>
                  <a:schemeClr val="tx1"/>
                </a:solidFill>
                <a:effectLst/>
                <a:latin typeface="+mn-lt"/>
                <a:ea typeface="+mn-ea"/>
                <a:cs typeface="+mn-cs"/>
              </a:rPr>
              <a:t>.”</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Creates challenges hermeneutically and pastorally. E.g. food offered to idols, ordination of women.</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Theology = profound view of God, Christ, Church, future, sin, salvation, revelation, etc. etc.</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Joined = Should women wear hair loose while praying? Answer is in theology (headship of husband, Christ, God). Should believer take another believer to court? Answer (</a:t>
            </a:r>
            <a:r>
              <a:rPr lang="en-US" sz="1200" kern="1200" dirty="0" err="1">
                <a:solidFill>
                  <a:schemeClr val="tx1"/>
                </a:solidFill>
                <a:effectLst/>
                <a:latin typeface="+mn-lt"/>
                <a:ea typeface="+mn-ea"/>
                <a:cs typeface="+mn-cs"/>
              </a:rPr>
              <a:t>eschaton</a:t>
            </a:r>
            <a:r>
              <a:rPr lang="en-US" sz="1200" kern="1200" dirty="0">
                <a:solidFill>
                  <a:schemeClr val="tx1"/>
                </a:solidFill>
                <a:effectLst/>
                <a:latin typeface="+mn-lt"/>
                <a:ea typeface="+mn-ea"/>
                <a:cs typeface="+mn-cs"/>
              </a:rPr>
              <a:t> when saints will judge the world).</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Ground the imperative in the indicative.</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Give generously! Because God gave generously. (2 Cor. 8:8-9)</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nothing from rivalry, but in humility count others more significant than yourselves! Because Jesus made himself nothing (Phil. 2:1-8).</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Love each other! Because God loves us (1 John 3:11).</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Obey the government! Because God delegated his authority to human institutions (Romans 13:1-7).</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**discussion: how might you argue this command theologically/That is, what indicative exists that leads to the imperative?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x . . .  avoid sexual immorality. </a:t>
            </a:r>
            <a:endParaRPr lang="en-SG" sz="105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Avoid sexual immorality! Because  is the avenger. (1 Thess. 4:6, 8).</a:t>
            </a:r>
            <a:endParaRPr lang="en-SG"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x . . . do not lie.</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not lie. Why? Members of one another. (Eph. 4:25).</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7</a:t>
            </a:fld>
            <a:endParaRPr lang="en-US"/>
          </a:p>
        </p:txBody>
      </p:sp>
    </p:spTree>
    <p:extLst>
      <p:ext uri="{BB962C8B-B14F-4D97-AF65-F5344CB8AC3E}">
        <p14:creationId xmlns:p14="http://schemas.microsoft.com/office/powerpoint/2010/main" val="424800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**discussion: how might you argue this command theologically/That is, what indicative exists that leads to the imperative?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x . . .  avoid sexual immorality. </a:t>
            </a:r>
            <a:endParaRPr lang="en-SG" sz="105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Avoid sexual immorality! Because God is the avenger (1 Thess. 4:6, 8).</a:t>
            </a:r>
            <a:endParaRPr lang="en-SG"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x . . . do not lie.</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not lie. Why? We are members of one another (Eph. 4:25).</a:t>
            </a:r>
            <a:endParaRPr lang="en-SG" sz="105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Pragmatic argumentation also.</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 Cor. 8:10.</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Romans 13:3.</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**Discussion: same issues above.</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8</a:t>
            </a:fld>
            <a:endParaRPr lang="en-US"/>
          </a:p>
        </p:txBody>
      </p:sp>
    </p:spTree>
    <p:extLst>
      <p:ext uri="{BB962C8B-B14F-4D97-AF65-F5344CB8AC3E}">
        <p14:creationId xmlns:p14="http://schemas.microsoft.com/office/powerpoint/2010/main" val="159108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Transcendence (arguing from first principles). Form a </a:t>
            </a:r>
            <a:r>
              <a:rPr lang="en-US" sz="1200" kern="1200" dirty="0" err="1">
                <a:solidFill>
                  <a:schemeClr val="tx1"/>
                </a:solidFill>
                <a:effectLst/>
                <a:latin typeface="+mn-lt"/>
                <a:ea typeface="+mn-ea"/>
                <a:cs typeface="+mn-cs"/>
              </a:rPr>
              <a:t>Xn</a:t>
            </a:r>
            <a:r>
              <a:rPr lang="en-US" sz="1200" kern="1200" dirty="0">
                <a:solidFill>
                  <a:schemeClr val="tx1"/>
                </a:solidFill>
                <a:effectLst/>
                <a:latin typeface="+mn-lt"/>
                <a:ea typeface="+mn-ea"/>
                <a:cs typeface="+mn-cs"/>
              </a:rPr>
              <a:t> mind! God is great, therefore, do not worship idols; Jesus is coming again, so don’t grieve like the world; you are secure in Christ, sealed with the Holy Spirit, so do not fear the devil; God loves you, there is no need to prove your worth.</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Memory. The Lord’s </a:t>
            </a:r>
            <a:r>
              <a:rPr lang="en-US" sz="1200" kern="1200" dirty="0" err="1">
                <a:solidFill>
                  <a:schemeClr val="tx1"/>
                </a:solidFill>
                <a:effectLst/>
                <a:latin typeface="+mn-lt"/>
                <a:ea typeface="+mn-ea"/>
                <a:cs typeface="+mn-cs"/>
              </a:rPr>
              <a:t>Remembrancers</a:t>
            </a:r>
            <a:r>
              <a:rPr lang="en-US" sz="1200" kern="1200" dirty="0">
                <a:solidFill>
                  <a:schemeClr val="tx1"/>
                </a:solidFill>
                <a:effectLst/>
                <a:latin typeface="+mn-lt"/>
                <a:ea typeface="+mn-ea"/>
                <a:cs typeface="+mn-cs"/>
              </a:rPr>
              <a:t>. [James Thompson, 174]</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9</a:t>
            </a:fld>
            <a:endParaRPr lang="en-US"/>
          </a:p>
        </p:txBody>
      </p:sp>
    </p:spTree>
    <p:extLst>
      <p:ext uri="{BB962C8B-B14F-4D97-AF65-F5344CB8AC3E}">
        <p14:creationId xmlns:p14="http://schemas.microsoft.com/office/powerpoint/2010/main" val="415007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Involuntary attention. Never know what is coming next. Lively. Like speech, conversation.</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[Edersheim: The synagogue homily “</a:t>
            </a:r>
            <a:r>
              <a:rPr lang="en-US" sz="1200" i="1" kern="1200" dirty="0">
                <a:solidFill>
                  <a:schemeClr val="tx1"/>
                </a:solidFill>
                <a:effectLst/>
                <a:latin typeface="+mn-lt"/>
                <a:ea typeface="+mn-ea"/>
                <a:cs typeface="+mn-cs"/>
              </a:rPr>
              <a:t>must be attractive</a:t>
            </a:r>
            <a:r>
              <a:rPr lang="en-US" sz="1200" kern="1200" dirty="0">
                <a:solidFill>
                  <a:schemeClr val="tx1"/>
                </a:solidFill>
                <a:effectLst/>
                <a:latin typeface="+mn-lt"/>
                <a:ea typeface="+mn-ea"/>
                <a:cs typeface="+mn-cs"/>
              </a:rPr>
              <a:t>.” “Parables, stories, allegories, witticisms, strange and foreign words, absurd legends, in short anything that might startle an audience” was commonly used. </a:t>
            </a:r>
            <a:r>
              <a:rPr lang="en-US" sz="1200" i="1" kern="1200" dirty="0">
                <a:solidFill>
                  <a:schemeClr val="tx1"/>
                </a:solidFill>
                <a:effectLst/>
                <a:latin typeface="+mn-lt"/>
                <a:ea typeface="+mn-ea"/>
                <a:cs typeface="+mn-cs"/>
              </a:rPr>
              <a:t>The Life and Times of Jesus the Messiah</a:t>
            </a:r>
            <a:r>
              <a:rPr lang="en-US" sz="1200" kern="1200" dirty="0">
                <a:solidFill>
                  <a:schemeClr val="tx1"/>
                </a:solidFill>
                <a:effectLst/>
                <a:latin typeface="+mn-lt"/>
                <a:ea typeface="+mn-ea"/>
                <a:cs typeface="+mn-cs"/>
              </a:rPr>
              <a:t>, vol. 1 (McLean VA, MacDonald, 1883), 448.]</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Trans: Two of these smaller forms in particular . . .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Metaphor</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Warfare (1 Cor. 14:8; If the trumpet gives an uncertain call.” Eph. 6:10-17).</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Athletics (1 Cor. 9:24; do you not know that not all runners win? I do not box as one beating the air.).</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Law courts (2 Cor. 5:10; we must all appear before the judgment seat of Christ.).</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Farming (1 Cor. 3:9; You are God’s field. James 5:7; see how patient the farmer is . . . wait for the Lord’s return.).</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Note: Most of our terms for soteriology are metaphors: slavery to redemption, guilt to justification, strangers to adoption, lost to found, dead and now alive.</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Rhetorical effects:</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Attention.</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Collaboration. Any time I describe A in terms of B, it calls upon you to decode, translate, figure out what I mean. Engaging as it prompts the listener to participate mentally.</a:t>
            </a:r>
            <a:endParaRPr lang="en-SG"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A21766-E7D5-CB48-A41F-FBFE90D72B04}" type="slidenum">
              <a:rPr lang="en-US" smtClean="0"/>
              <a:t>13</a:t>
            </a:fld>
            <a:endParaRPr lang="en-US"/>
          </a:p>
        </p:txBody>
      </p:sp>
    </p:spTree>
    <p:extLst>
      <p:ext uri="{BB962C8B-B14F-4D97-AF65-F5344CB8AC3E}">
        <p14:creationId xmlns:p14="http://schemas.microsoft.com/office/powerpoint/2010/main" val="396202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a:buChar char=""/>
            </a:pPr>
            <a:r>
              <a:rPr lang="en-US" sz="1200" b="1" dirty="0">
                <a:effectLst/>
                <a:highlight>
                  <a:srgbClr val="FFFF00"/>
                </a:highlight>
                <a:latin typeface="Times New Roman"/>
                <a:ea typeface="Calibri"/>
                <a:cs typeface="Times New Roman"/>
              </a:rPr>
              <a:t>Metaphor</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Warfare (1 Cor. 14:8; If the trumpet gives an uncertain call.” Eph. 6:10-17).</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Athletics (1 Cor. 9:24; do you not know that not all runners win? I do not box as one beating the air.).</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Law courts (2 Cor. 5:10; we must all appear before the judgment seat of Christ.).</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Farming (1 Cor. 3:9—You are God’s field. James 5:7—see how patient the farmer is . . . wait for the Lord’s return.).</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Note: Most of our terms for soteriology are metaphors: slavery to redemption, guilt to justification, strangers to adoption, lost to found, dead and now alive.</a:t>
            </a:r>
            <a:endParaRPr lang="en-SG" sz="1050" dirty="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21</a:t>
            </a:fld>
            <a:endParaRPr lang="en-US"/>
          </a:p>
        </p:txBody>
      </p:sp>
    </p:spTree>
    <p:extLst>
      <p:ext uri="{BB962C8B-B14F-4D97-AF65-F5344CB8AC3E}">
        <p14:creationId xmlns:p14="http://schemas.microsoft.com/office/powerpoint/2010/main" val="149344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Citing/alluding.</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Ancient authors did not have same standards we have for quotation. Depended on memory and did not “check references” because use of scrolls was unwieldy. Also intellectual property was considered communal, not private. Thus when NT authors quote others those quotations range from exact reproduction (like us) to paraphrase to echoes of original words. E.g. James rarely quotes verbatim but his epistle is permeated with words of Jesus, Sermon on the Mt. in particular.</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citation is from OT, LXX.</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Table</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Rhetorical functions: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Collaboration.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1 John, “That which was from the beginning, which we have seen . . .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James 2:20, “Faith without works is dead.” Alludes to Abraham (v. 21), but does not expound. Readers might reason: “Abraham? Justified by works? Hmmm. Let me think about that. I think I see. When Abraham offered his son Isaac, God said “Now I know that you fear God . . . . I will surely bless you . . .  because you have obeyed me” (Gen. 22:12, 17-18). Yes! I see! If Abraham had merely mouthed the right words, he would not have received God’s blessing. Real faith cannot be divorced from action. Yes, James, you are right! Faith without works is useless! Abraham would not have been justified if he had not acted.”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Allusion draws us in, engages our minds, and prompts us to participate in our own persuasion.</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22</a:t>
            </a:fld>
            <a:endParaRPr lang="en-US"/>
          </a:p>
        </p:txBody>
      </p:sp>
    </p:spTree>
    <p:extLst>
      <p:ext uri="{BB962C8B-B14F-4D97-AF65-F5344CB8AC3E}">
        <p14:creationId xmlns:p14="http://schemas.microsoft.com/office/powerpoint/2010/main" val="9621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Richards’s table.</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23</a:t>
            </a:fld>
            <a:endParaRPr lang="en-US"/>
          </a:p>
        </p:txBody>
      </p:sp>
    </p:spTree>
    <p:extLst>
      <p:ext uri="{BB962C8B-B14F-4D97-AF65-F5344CB8AC3E}">
        <p14:creationId xmlns:p14="http://schemas.microsoft.com/office/powerpoint/2010/main" val="257077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1D6138-8793-4961-AE19-0777CFDAB257}" type="datetimeFigureOut">
              <a:rPr lang="en-US" smtClean="0"/>
              <a:t>5/24/20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D8AD807-4313-4C55-988B-7DDB6913EF89}"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6138-8793-4961-AE19-0777CFDAB257}" type="datetimeFigureOut">
              <a:rPr lang="en-US" smtClean="0"/>
              <a:t>5/24/20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D6138-8793-4961-AE19-0777CFDAB257}" type="datetimeFigureOut">
              <a:rPr lang="en-US" smtClean="0"/>
              <a:t>5/24/20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111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66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9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03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50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455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325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4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6138-8793-4961-AE19-0777CFDAB257}" type="datetimeFigureOut">
              <a:rPr lang="en-US" smtClean="0"/>
              <a:t>5/24/20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43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214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08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E2261AB-14D9-4DC2-B86E-C9019E7274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548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242055E-701C-4727-9D6B-3F56AF3C03B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85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85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16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47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36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5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1D6138-8793-4961-AE19-0777CFDAB257}" type="datetimeFigureOut">
              <a:rPr lang="en-US" smtClean="0"/>
              <a:t>5/24/20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061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80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227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93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666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84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E2261AB-14D9-4DC2-B86E-C9019E7274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3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242055E-701C-4727-9D6B-3F56AF3C03B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210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fontAlgn="base" hangingPunct="0">
              <a:spcBef>
                <a:spcPct val="0"/>
              </a:spcBef>
              <a:spcAft>
                <a:spcPct val="0"/>
              </a:spcAft>
              <a:defRPr/>
            </a:pPr>
            <a:endParaRPr lang="en-US">
              <a:solidFill>
                <a:srgbClr val="FFFFFF"/>
              </a:solidFill>
              <a:latin typeface="Arial" charset="0"/>
            </a:endParaRPr>
          </a:p>
        </p:txBody>
      </p:sp>
      <p:sp>
        <p:nvSpPr>
          <p:cNvPr id="24064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406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177B4F1B-18DF-424E-BCF0-E21843C79810}"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3316633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112F00-E911-4F06-913F-BE058CFD5B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7314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D6138-8793-4961-AE19-0777CFDAB257}" type="datetimeFigureOut">
              <a:rPr lang="en-US" smtClean="0"/>
              <a:t>5/24/20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78F48-FDCB-4A0B-B00F-27B48157B4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13151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B3262B-406B-4E75-8966-DE2BE3A556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989625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CD0605-F95E-4B52-8920-063CFA7D34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844391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B5A71F-B21C-4ADF-8810-E7E7233E8D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177029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4C8811-DC1C-4C78-AC8B-7F2C9BE6D3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6625708"/>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A6DF50-4AD7-4E42-8B6F-6C4138EA77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084870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BC6BE1-A604-4BF5-A70B-AAD77840EF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731988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A15E2-C212-415F-A6A7-85D0C728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6153885"/>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43B6B-0D26-4D3B-96E1-49DDF73750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3970780"/>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986EF2-99DE-4FEF-B3D3-CDCBEA5777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10443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1D6138-8793-4961-AE19-0777CFDAB257}" type="datetimeFigureOut">
              <a:rPr lang="en-US" smtClean="0"/>
              <a:t>5/24/20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66FAE-534C-426B-8BDA-4AA860742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46473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FA7D4-8E15-414E-BAAA-8338152750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178118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3468F-8AB3-4001-B787-566A5E37A4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78313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C6E580-F8D8-4C64-884F-33234C50E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5783681"/>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EE5F11-20D3-4AFA-8352-AF51F60B9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562889"/>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D586E6-1EBE-4809-8379-1DDF800A54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0256568"/>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E07BDD-83A9-4B4C-9F64-DC4899941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3556"/>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AEE02-4396-4D57-B9C5-D41B8304A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0624359"/>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76506-EC04-4766-B5BA-AA1C669A88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039794"/>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BE402-71F2-4FE4-BAF7-02DF1B8BB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12283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D6138-8793-4961-AE19-0777CFDAB257}" type="datetimeFigureOut">
              <a:rPr lang="en-US" smtClean="0"/>
              <a:t>5/24/20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56653A-9B8A-4C7F-96C4-F112C24E9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5033436"/>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986EF2-99DE-4FEF-B3D3-CDCBEA5777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54648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66FAE-534C-426B-8BDA-4AA860742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540568"/>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FA7D4-8E15-414E-BAAA-8338152750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431614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3468F-8AB3-4001-B787-566A5E37A4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307430"/>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C6E580-F8D8-4C64-884F-33234C50E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87003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EE5F11-20D3-4AFA-8352-AF51F60B9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517300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D586E6-1EBE-4809-8379-1DDF800A54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706922"/>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E07BDD-83A9-4B4C-9F64-DC4899941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644531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AEE02-4396-4D57-B9C5-D41B8304A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27606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C1D6138-8793-4961-AE19-0777CFDAB257}" type="datetimeFigureOut">
              <a:rPr lang="en-US" smtClean="0"/>
              <a:t>5/24/20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76506-EC04-4766-B5BA-AA1C669A88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247956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BE402-71F2-4FE4-BAF7-02DF1B8BB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915904"/>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56653A-9B8A-4C7F-96C4-F112C24E9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26524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2B85A8-B5F1-468D-BD3C-79653D160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50579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93386B-7CB5-4AC9-9E3B-C11F4D8B7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417144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C3C4A2-1190-4880-A4E8-3552ABAD50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859877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5FB5B1-6E34-4C3A-A35C-0337A43303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510246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37D3D88-4288-41A2-B138-5A932B68A5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356283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3A3E2A-5585-47C9-8F84-DFE9AEA6EE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709903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0E4DE3C-2387-46A8-A938-37125CFCC0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22021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D6138-8793-4961-AE19-0777CFDAB257}" type="datetimeFigureOut">
              <a:rPr lang="en-US" smtClean="0"/>
              <a:t>5/24/20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AD807-4313-4C55-988B-7DDB6913EF89}"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46D881-7389-451E-ACD7-5CDEBA9EC5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39376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A89714-2580-4040-A497-163EA37FD8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362552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A11F6D-F8B2-449A-9EAE-3A7EBC8E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27568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EE3D32-4134-41F5-AFE9-E2C5D19415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39361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1430341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9632032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961392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3439136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8125013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443571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5C1D6138-8793-4961-AE19-0777CFDAB257}" type="datetimeFigureOut">
              <a:rPr lang="en-US" smtClean="0"/>
              <a:t>5/24/20</a:t>
            </a:fld>
            <a:endParaRPr lang="en-US"/>
          </a:p>
        </p:txBody>
      </p:sp>
      <p:sp>
        <p:nvSpPr>
          <p:cNvPr id="7" name="Slide Number Placeholder 6"/>
          <p:cNvSpPr>
            <a:spLocks noGrp="1"/>
          </p:cNvSpPr>
          <p:nvPr>
            <p:ph type="sldNum" sz="quarter" idx="12"/>
          </p:nvPr>
        </p:nvSpPr>
        <p:spPr/>
        <p:txBody>
          <a:bodyPr/>
          <a:lstStyle/>
          <a:p>
            <a:fld id="{5D8AD807-4313-4C55-988B-7DDB6913EF89}"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1418498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6334457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6938476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4141673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048547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C1D6138-8793-4961-AE19-0777CFDAB257}" type="datetimeFigureOut">
              <a:rPr lang="en-US" smtClean="0"/>
              <a:t>5/24/20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D8AD807-4313-4C55-988B-7DDB6913EF89}"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306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1684-0EE5-47FE-B60F-6615B19A5D80}" type="datetimeFigureOut">
              <a:rPr lang="en-US" smtClean="0">
                <a:solidFill>
                  <a:prstClr val="black">
                    <a:tint val="75000"/>
                  </a:prstClr>
                </a:solidFill>
              </a:rPr>
              <a:pPr/>
              <a:t>5/24/20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5856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96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latin typeface="Arial" charset="0"/>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latin typeface="Arial" charset="0"/>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A8588B4D-C333-48C5-B2A1-98EDDDFA709B}" type="slidenum">
              <a:rPr lang="en-US">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Tree>
    <p:extLst>
      <p:ext uri="{BB962C8B-B14F-4D97-AF65-F5344CB8AC3E}">
        <p14:creationId xmlns:p14="http://schemas.microsoft.com/office/powerpoint/2010/main" val="73212386"/>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C72B26F-54A0-4A8C-80F0-F8337C865D0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962748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C72B26F-54A0-4A8C-80F0-F8337C865D0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937392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Garamond"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E8943B0C-0DF5-4BB6-87FB-106143A67529}" type="slidenum">
              <a:rPr lang="en-US" b="1">
                <a:solidFill>
                  <a:prstClr val="black">
                    <a:tint val="75000"/>
                  </a:prstClr>
                </a:solidFill>
                <a:latin typeface="Garamond" pitchFamily="18" charset="0"/>
              </a:rPr>
              <a:pPr eaLnBrk="0" fontAlgn="base" hangingPunct="0">
                <a:spcBef>
                  <a:spcPct val="0"/>
                </a:spcBef>
                <a:spcAft>
                  <a:spcPct val="0"/>
                </a:spcAft>
                <a:defRPr/>
              </a:pPr>
              <a:t>‹#›</a:t>
            </a:fld>
            <a:endParaRPr lang="en-US" b="1">
              <a:solidFill>
                <a:prstClr val="black">
                  <a:tint val="75000"/>
                </a:prstClr>
              </a:solidFill>
              <a:latin typeface="Garamond" pitchFamily="18" charset="0"/>
            </a:endParaRPr>
          </a:p>
        </p:txBody>
      </p:sp>
    </p:spTree>
    <p:extLst>
      <p:ext uri="{BB962C8B-B14F-4D97-AF65-F5344CB8AC3E}">
        <p14:creationId xmlns:p14="http://schemas.microsoft.com/office/powerpoint/2010/main" val="3990510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69935463"/>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4.xml"/><Relationship Id="rId4" Type="http://schemas.openxmlformats.org/officeDocument/2006/relationships/image" Target="../media/image8.emf"/></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sz="3200" dirty="0"/>
              <a:t>注重体裁的使徒书信释经讲道</a:t>
            </a:r>
            <a:endParaRPr lang="en-US" sz="3200" dirty="0"/>
          </a:p>
        </p:txBody>
      </p:sp>
      <p:sp>
        <p:nvSpPr>
          <p:cNvPr id="6" name="Rectangle 5">
            <a:extLst>
              <a:ext uri="{FF2B5EF4-FFF2-40B4-BE49-F238E27FC236}">
                <a16:creationId xmlns:a16="http://schemas.microsoft.com/office/drawing/2014/main" id="{E77B148D-9704-674A-9A17-B4D184100965}"/>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spcAft>
                <a:spcPct val="0"/>
              </a:spcAft>
              <a:buClr>
                <a:srgbClr val="FFCC00"/>
              </a:buClr>
              <a:buSzPct val="70000"/>
              <a:defRPr/>
            </a:pP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新加坡圣经学院， 由 </a:t>
            </a:r>
            <a:r>
              <a:rPr lang="en-US" b="1" kern="0" dirty="0">
                <a:solidFill>
                  <a:srgbClr val="FFFFFF"/>
                </a:solidFill>
                <a:effectLst>
                  <a:outerShdw blurRad="38100" dist="38100" dir="2700000" algn="tl">
                    <a:srgbClr val="000000"/>
                  </a:outerShdw>
                </a:effectLst>
                <a:latin typeface="Arial"/>
                <a:ea typeface="ＭＳ Ｐゴシック" charset="0"/>
                <a:cs typeface="Arial"/>
              </a:rPr>
              <a:t>Jeffrey Arthurs </a:t>
            </a: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博士于</a:t>
            </a:r>
            <a:r>
              <a:rPr lang="en-US" altLang="ja-JP" b="1" kern="0" dirty="0">
                <a:solidFill>
                  <a:srgbClr val="FFFFFF"/>
                </a:solidFill>
                <a:effectLst>
                  <a:outerShdw blurRad="38100" dist="38100" dir="2700000" algn="tl">
                    <a:srgbClr val="000000"/>
                  </a:outerShdw>
                </a:effectLst>
                <a:latin typeface="Arial"/>
                <a:ea typeface="ＭＳ Ｐゴシック" charset="0"/>
                <a:cs typeface="Arial"/>
              </a:rPr>
              <a:t>2014</a:t>
            </a: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年</a:t>
            </a:r>
            <a:r>
              <a:rPr lang="en-US" altLang="ja-JP" b="1" kern="0" dirty="0">
                <a:solidFill>
                  <a:srgbClr val="FFFFFF"/>
                </a:solidFill>
                <a:effectLst>
                  <a:outerShdw blurRad="38100" dist="38100" dir="2700000" algn="tl">
                    <a:srgbClr val="000000"/>
                  </a:outerShdw>
                </a:effectLst>
                <a:latin typeface="Arial"/>
                <a:ea typeface="ＭＳ Ｐゴシック" charset="0"/>
                <a:cs typeface="Arial"/>
              </a:rPr>
              <a:t>7</a:t>
            </a: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月举行的研讲会</a:t>
            </a:r>
          </a:p>
          <a:p>
            <a:pPr algn="ctr" defTabSz="914300" fontAlgn="base">
              <a:spcBef>
                <a:spcPct val="20000"/>
              </a:spcBef>
              <a:spcAft>
                <a:spcPct val="0"/>
              </a:spcAft>
              <a:buClr>
                <a:srgbClr val="FFCC00"/>
              </a:buClr>
              <a:buSzPct val="70000"/>
              <a:defRPr/>
            </a:pP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康威尔神学院的讲道教授</a:t>
            </a:r>
            <a:br>
              <a:rPr lang="ja-JP" altLang="en-US" b="1" kern="0" dirty="0">
                <a:solidFill>
                  <a:srgbClr val="FFFFFF"/>
                </a:solidFill>
                <a:effectLst>
                  <a:outerShdw blurRad="38100" dist="38100" dir="2700000" algn="tl">
                    <a:srgbClr val="000000"/>
                  </a:outerShdw>
                </a:effectLst>
                <a:latin typeface="Arial"/>
                <a:ea typeface="ＭＳ Ｐゴシック" charset="0"/>
                <a:cs typeface="Arial"/>
              </a:rPr>
            </a:b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由 </a:t>
            </a:r>
            <a:r>
              <a:rPr lang="en-US" b="1" kern="0" dirty="0">
                <a:solidFill>
                  <a:srgbClr val="FFFFFF"/>
                </a:solidFill>
                <a:effectLst>
                  <a:outerShdw blurRad="38100" dist="38100" dir="2700000" algn="tl">
                    <a:srgbClr val="000000"/>
                  </a:outerShdw>
                </a:effectLst>
                <a:latin typeface="Arial"/>
                <a:ea typeface="ＭＳ Ｐゴシック" charset="0"/>
                <a:cs typeface="Arial"/>
              </a:rPr>
              <a:t>Rick Griffith </a:t>
            </a: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博士上载 </a:t>
            </a:r>
            <a:r>
              <a:rPr lang="en-US" altLang="ja-JP" b="1" kern="0" dirty="0">
                <a:solidFill>
                  <a:srgbClr val="FFFFFF"/>
                </a:solidFill>
                <a:effectLst>
                  <a:outerShdw blurRad="38100" dist="38100" dir="2700000" algn="tl">
                    <a:srgbClr val="000000"/>
                  </a:outerShdw>
                </a:effectLst>
                <a:latin typeface="Arial"/>
                <a:ea typeface="ＭＳ Ｐゴシック" charset="0"/>
                <a:cs typeface="Arial"/>
              </a:rPr>
              <a:t>• </a:t>
            </a: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新加坡圣经学院</a:t>
            </a:r>
            <a:br>
              <a:rPr lang="ja-JP" altLang="en-US" b="1" kern="0" dirty="0">
                <a:solidFill>
                  <a:srgbClr val="FFFFFF"/>
                </a:solidFill>
                <a:effectLst>
                  <a:outerShdw blurRad="38100" dist="38100" dir="2700000" algn="tl">
                    <a:srgbClr val="000000"/>
                  </a:outerShdw>
                </a:effectLst>
                <a:latin typeface="Arial"/>
                <a:ea typeface="ＭＳ Ｐゴシック" charset="0"/>
                <a:cs typeface="Arial"/>
              </a:rPr>
            </a:b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所有文件（多种语言）可从 </a:t>
            </a:r>
            <a:r>
              <a:rPr lang="en-US" b="1" kern="0" dirty="0">
                <a:solidFill>
                  <a:srgbClr val="FFFFFF"/>
                </a:solidFill>
                <a:effectLst>
                  <a:outerShdw blurRad="38100" dist="38100" dir="2700000" algn="tl">
                    <a:srgbClr val="000000"/>
                  </a:outerShdw>
                </a:effectLst>
                <a:latin typeface="Arial"/>
                <a:ea typeface="ＭＳ Ｐゴシック" charset="0"/>
                <a:cs typeface="Arial"/>
              </a:rPr>
              <a:t>BibleStudyDownloads.org </a:t>
            </a:r>
            <a:r>
              <a:rPr lang="ja-JP" altLang="en-US" b="1" kern="0" dirty="0">
                <a:solidFill>
                  <a:srgbClr val="FFFFFF"/>
                </a:solidFill>
                <a:effectLst>
                  <a:outerShdw blurRad="38100" dist="38100" dir="2700000" algn="tl">
                    <a:srgbClr val="000000"/>
                  </a:outerShdw>
                </a:effectLst>
                <a:latin typeface="Arial"/>
                <a:ea typeface="ＭＳ Ｐゴシック" charset="0"/>
                <a:cs typeface="Arial"/>
              </a:rPr>
              <a:t>免费下载</a:t>
            </a:r>
          </a:p>
          <a:p>
            <a:pPr algn="ctr" defTabSz="914300" fontAlgn="base">
              <a:spcBef>
                <a:spcPct val="20000"/>
              </a:spcBef>
              <a:spcAft>
                <a:spcPct val="0"/>
              </a:spcAft>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g</a:t>
            </a:r>
          </a:p>
        </p:txBody>
      </p:sp>
    </p:spTree>
    <p:extLst>
      <p:ext uri="{BB962C8B-B14F-4D97-AF65-F5344CB8AC3E}">
        <p14:creationId xmlns:p14="http://schemas.microsoft.com/office/powerpoint/2010/main" val="351133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chemeClr val="tx1"/>
                </a:solidFill>
              </a:rPr>
              <a:t>提醒的讲道</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marL="114300" indent="0" algn="ctr">
              <a:buNone/>
            </a:pPr>
            <a:r>
              <a:rPr lang="zh-CN" altLang="en-US" sz="2800" dirty="0">
                <a:latin typeface="SimSun" panose="02010600030101010101" pitchFamily="2" charset="-122"/>
                <a:ea typeface="SimSun" panose="02010600030101010101" pitchFamily="2" charset="-122"/>
              </a:rPr>
              <a:t>詹姆斯</a:t>
            </a:r>
            <a:r>
              <a:rPr lang="en-US" altLang="zh-CN" sz="2800" dirty="0">
                <a:latin typeface="SimSun" panose="02010600030101010101" pitchFamily="2" charset="-122"/>
                <a:ea typeface="SimSun" panose="02010600030101010101" pitchFamily="2" charset="-122"/>
              </a:rPr>
              <a:t>·</a:t>
            </a:r>
            <a:r>
              <a:rPr lang="zh-CN" altLang="en-US" sz="2800" dirty="0">
                <a:latin typeface="SimSun" panose="02010600030101010101" pitchFamily="2" charset="-122"/>
                <a:ea typeface="SimSun" panose="02010600030101010101" pitchFamily="2" charset="-122"/>
              </a:rPr>
              <a:t>汤普森，新约学者</a:t>
            </a:r>
            <a:r>
              <a:rPr lang="en-US" sz="2800" dirty="0">
                <a:latin typeface="SimSun" panose="02010600030101010101" pitchFamily="2" charset="-122"/>
                <a:ea typeface="SimSun" panose="02010600030101010101" pitchFamily="2" charset="-122"/>
              </a:rPr>
              <a:t>:</a:t>
            </a:r>
          </a:p>
          <a:p>
            <a:pPr marL="114300" indent="0" algn="ctr">
              <a:buNone/>
            </a:pPr>
            <a:endParaRPr lang="en-US" sz="2800" dirty="0">
              <a:latin typeface="SimSun" panose="02010600030101010101" pitchFamily="2" charset="-122"/>
              <a:ea typeface="SimSun" panose="02010600030101010101" pitchFamily="2" charset="-122"/>
            </a:endParaRPr>
          </a:p>
          <a:p>
            <a:pPr marL="114300" indent="0">
              <a:buNone/>
            </a:pPr>
            <a:r>
              <a:rPr lang="zh-CN" altLang="en-US" sz="3200" dirty="0">
                <a:latin typeface="SimSun" panose="02010600030101010101" pitchFamily="2" charset="-122"/>
                <a:ea typeface="SimSun" panose="02010600030101010101" pitchFamily="2" charset="-122"/>
              </a:rPr>
              <a:t>保罗的讲道提醒我们，向已经听过道的人讲道时，我们不必强迫自己每周都讲新的话。 向一个会众讲话时，我们面对不同的听众。有些人，尤其是生长在基督化的社会中，对基督教的信息不太了解。对另一些而言，</a:t>
            </a:r>
            <a:r>
              <a:rPr lang="en-US" sz="3200" dirty="0"/>
              <a:t> </a:t>
            </a:r>
            <a:r>
              <a:rPr lang="zh-CN" altLang="en-US" sz="3200" dirty="0">
                <a:latin typeface="SimSun" panose="02010600030101010101" pitchFamily="2" charset="-122"/>
                <a:ea typeface="SimSun" panose="02010600030101010101" pitchFamily="2" charset="-122"/>
              </a:rPr>
              <a:t>如果记忆没有被更新，他们会忘记</a:t>
            </a:r>
            <a:r>
              <a:rPr lang="en-US" altLang="zh-CN"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a:t>
            </a:r>
            <a:endParaRPr lang="en-SG" altLang="zh-CN" sz="3200" dirty="0">
              <a:latin typeface="SimSun" panose="02010600030101010101" pitchFamily="2" charset="-122"/>
              <a:ea typeface="SimSun" panose="02010600030101010101" pitchFamily="2" charset="-122"/>
            </a:endParaRPr>
          </a:p>
          <a:p>
            <a:pPr marL="114300" indent="0">
              <a:buNone/>
            </a:pPr>
            <a:endParaRPr lang="en-SG" altLang="zh-CN" sz="3200" dirty="0">
              <a:latin typeface="SimSun" panose="02010600030101010101" pitchFamily="2" charset="-122"/>
              <a:ea typeface="SimSun" panose="02010600030101010101" pitchFamily="2" charset="-122"/>
            </a:endParaRPr>
          </a:p>
          <a:p>
            <a:pPr marL="114300" indent="0">
              <a:buNone/>
            </a:pPr>
            <a:r>
              <a:rPr lang="en-SG" sz="2800" i="1" dirty="0"/>
              <a:t>				       </a:t>
            </a:r>
            <a:r>
              <a:rPr lang="zh-CN" altLang="en-US" sz="2800" i="1" dirty="0">
                <a:latin typeface="SimSun" panose="02010600030101010101" pitchFamily="2" charset="-122"/>
                <a:ea typeface="SimSun" panose="02010600030101010101" pitchFamily="2" charset="-122"/>
              </a:rPr>
              <a:t>像保罗一样讲道</a:t>
            </a:r>
            <a:r>
              <a:rPr lang="en-US" dirty="0"/>
              <a:t>, 174.</a:t>
            </a:r>
          </a:p>
        </p:txBody>
      </p:sp>
    </p:spTree>
    <p:extLst>
      <p:ext uri="{BB962C8B-B14F-4D97-AF65-F5344CB8AC3E}">
        <p14:creationId xmlns:p14="http://schemas.microsoft.com/office/powerpoint/2010/main" val="340790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400" b="1" dirty="0"/>
          </a:p>
        </p:txBody>
      </p:sp>
      <p:sp>
        <p:nvSpPr>
          <p:cNvPr id="3" name="Content Placeholder 2"/>
          <p:cNvSpPr>
            <a:spLocks noGrp="1"/>
          </p:cNvSpPr>
          <p:nvPr>
            <p:ph idx="1"/>
          </p:nvPr>
        </p:nvSpPr>
        <p:spPr/>
        <p:txBody>
          <a:bodyPr>
            <a:noAutofit/>
          </a:bodyPr>
          <a:lstStyle/>
          <a:p>
            <a:r>
              <a:rPr lang="zh-CN" altLang="en-US" sz="3600" dirty="0">
                <a:latin typeface="SimSun" panose="02010600030101010101" pitchFamily="2" charset="-122"/>
                <a:ea typeface="SimSun" panose="02010600030101010101" pitchFamily="2" charset="-122"/>
              </a:rPr>
              <a:t>内容</a:t>
            </a:r>
            <a:r>
              <a:rPr lang="en-US" altLang="zh-CN" sz="3600" dirty="0">
                <a:latin typeface="SimSun" panose="02010600030101010101" pitchFamily="2" charset="-122"/>
                <a:ea typeface="SimSun" panose="02010600030101010101" pitchFamily="2" charset="-122"/>
              </a:rPr>
              <a:t>:“</a:t>
            </a:r>
            <a:r>
              <a:rPr lang="zh-CN" altLang="en-US" sz="3600" dirty="0">
                <a:latin typeface="SimSun" panose="02010600030101010101" pitchFamily="2" charset="-122"/>
                <a:ea typeface="SimSun" panose="02010600030101010101" pitchFamily="2" charset="-122"/>
              </a:rPr>
              <a:t>事工神学”</a:t>
            </a:r>
          </a:p>
          <a:p>
            <a:r>
              <a:rPr lang="ja-JP" altLang="en-US" sz="3600" dirty="0">
                <a:latin typeface="SimSun" panose="02010600030101010101" pitchFamily="2" charset="-122"/>
                <a:ea typeface="SimSun" panose="02010600030101010101" pitchFamily="2" charset="-122"/>
              </a:rPr>
              <a:t>论点</a:t>
            </a:r>
            <a:r>
              <a:rPr lang="en-US" sz="3600" dirty="0">
                <a:latin typeface="SimSun" panose="02010600030101010101" pitchFamily="2" charset="-122"/>
                <a:ea typeface="SimSun" panose="02010600030101010101" pitchFamily="2" charset="-122"/>
              </a:rPr>
              <a:t>:</a:t>
            </a:r>
          </a:p>
          <a:p>
            <a:pPr lvl="1"/>
            <a:r>
              <a:rPr lang="zh-CN" altLang="en-US" sz="3600" dirty="0">
                <a:latin typeface="SimSun" panose="02010600030101010101" pitchFamily="2" charset="-122"/>
                <a:ea typeface="SimSun" panose="02010600030101010101" pitchFamily="2" charset="-122"/>
              </a:rPr>
              <a:t>指示教会从事该做的事</a:t>
            </a:r>
            <a:endParaRPr lang="en-SG" altLang="zh-CN" sz="3600" dirty="0">
              <a:latin typeface="SimSun" panose="02010600030101010101" pitchFamily="2" charset="-122"/>
              <a:ea typeface="SimSun" panose="02010600030101010101" pitchFamily="2" charset="-122"/>
            </a:endParaRPr>
          </a:p>
          <a:p>
            <a:pPr lvl="1"/>
            <a:r>
              <a:rPr lang="ja-JP" altLang="en-US" sz="3600" dirty="0">
                <a:latin typeface="SimSun" panose="02010600030101010101" pitchFamily="2" charset="-122"/>
                <a:ea typeface="SimSun" panose="02010600030101010101" pitchFamily="2" charset="-122"/>
              </a:rPr>
              <a:t>务实的好处</a:t>
            </a:r>
            <a:endParaRPr lang="en-SG" altLang="ja-JP" sz="3600" dirty="0">
              <a:latin typeface="SimSun" panose="02010600030101010101" pitchFamily="2" charset="-122"/>
              <a:ea typeface="SimSun" panose="02010600030101010101" pitchFamily="2" charset="-122"/>
            </a:endParaRPr>
          </a:p>
          <a:p>
            <a:pPr lvl="2"/>
            <a:r>
              <a:rPr lang="ja-JP" altLang="en-US" sz="3200" dirty="0">
                <a:latin typeface="SimSun" panose="02010600030101010101" pitchFamily="2" charset="-122"/>
                <a:ea typeface="SimSun" panose="02010600030101010101" pitchFamily="2" charset="-122"/>
              </a:rPr>
              <a:t>哥林多后书 </a:t>
            </a:r>
            <a:r>
              <a:rPr lang="en-US" sz="3200" dirty="0">
                <a:latin typeface="SimSun" panose="02010600030101010101" pitchFamily="2" charset="-122"/>
                <a:ea typeface="SimSun" panose="02010600030101010101" pitchFamily="2" charset="-122"/>
              </a:rPr>
              <a:t>8:10 (“</a:t>
            </a:r>
            <a:r>
              <a:rPr lang="en-US" altLang="zh-CN"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这</a:t>
            </a:r>
            <a:r>
              <a:rPr lang="en-US" altLang="zh-CN"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是于你们有益</a:t>
            </a:r>
            <a:r>
              <a:rPr lang="en-US" sz="3200" dirty="0">
                <a:latin typeface="SimSun" panose="02010600030101010101" pitchFamily="2" charset="-122"/>
                <a:ea typeface="SimSun" panose="02010600030101010101" pitchFamily="2" charset="-122"/>
              </a:rPr>
              <a:t>...”)</a:t>
            </a:r>
          </a:p>
          <a:p>
            <a:pPr lvl="2"/>
            <a:r>
              <a:rPr lang="zh-CN" altLang="en-US" sz="3200" dirty="0">
                <a:latin typeface="SimSun" panose="02010600030101010101" pitchFamily="2" charset="-122"/>
                <a:ea typeface="SimSun" panose="02010600030101010101" pitchFamily="2" charset="-122"/>
              </a:rPr>
              <a:t>罗马书</a:t>
            </a:r>
            <a:r>
              <a:rPr lang="en-US" sz="3200" dirty="0">
                <a:latin typeface="SimSun" panose="02010600030101010101" pitchFamily="2" charset="-122"/>
                <a:ea typeface="SimSun" panose="02010600030101010101" pitchFamily="2" charset="-122"/>
              </a:rPr>
              <a:t> 13:3 (“</a:t>
            </a:r>
            <a:r>
              <a:rPr lang="zh-CN" altLang="en-US" sz="3200" dirty="0">
                <a:latin typeface="SimSun" panose="02010600030101010101" pitchFamily="2" charset="-122"/>
                <a:ea typeface="SimSun" panose="02010600030101010101" pitchFamily="2" charset="-122"/>
              </a:rPr>
              <a:t>你要不惧怕掌权的吗？那你要做善事。</a:t>
            </a:r>
            <a:r>
              <a:rPr lang="en-US" sz="3200" dirty="0">
                <a:latin typeface="SimSun" panose="02010600030101010101" pitchFamily="2" charset="-122"/>
                <a:ea typeface="SimSun" panose="02010600030101010101" pitchFamily="2" charset="-122"/>
              </a:rPr>
              <a:t>”)</a:t>
            </a:r>
          </a:p>
        </p:txBody>
      </p:sp>
    </p:spTree>
    <p:extLst>
      <p:ext uri="{BB962C8B-B14F-4D97-AF65-F5344CB8AC3E}">
        <p14:creationId xmlns:p14="http://schemas.microsoft.com/office/powerpoint/2010/main" val="38578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5400" dirty="0">
                <a:latin typeface="SimSun" panose="02010600030101010101" pitchFamily="2" charset="-122"/>
                <a:ea typeface="SimSun" panose="02010600030101010101" pitchFamily="2" charset="-122"/>
              </a:rPr>
              <a:t>讨论</a:t>
            </a:r>
            <a:endParaRPr lang="en-US" sz="540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p:txBody>
          <a:bodyPr>
            <a:normAutofit/>
          </a:bodyPr>
          <a:lstStyle/>
          <a:p>
            <a:r>
              <a:rPr lang="zh-CN" altLang="en-US" sz="3600" dirty="0">
                <a:latin typeface="SimSun" panose="02010600030101010101" pitchFamily="2" charset="-122"/>
                <a:ea typeface="SimSun" panose="02010600030101010101" pitchFamily="2" charset="-122"/>
              </a:rPr>
              <a:t>如果要像使徒书信一样地争论</a:t>
            </a:r>
            <a:r>
              <a:rPr lang="en-US" altLang="zh-CN" sz="3600" dirty="0">
                <a:latin typeface="SimSun" panose="02010600030101010101" pitchFamily="2" charset="-122"/>
                <a:ea typeface="SimSun" panose="02010600030101010101" pitchFamily="2" charset="-122"/>
              </a:rPr>
              <a:t>/</a:t>
            </a:r>
            <a:r>
              <a:rPr lang="zh-CN" altLang="en-US" sz="3600" dirty="0">
                <a:latin typeface="SimSun" panose="02010600030101010101" pitchFamily="2" charset="-122"/>
                <a:ea typeface="SimSun" panose="02010600030101010101" pitchFamily="2" charset="-122"/>
              </a:rPr>
              <a:t>劝勉务实的好处，你会如何提出相同的论点？</a:t>
            </a:r>
            <a:endParaRPr lang="en-SG" altLang="zh-CN" sz="3600" dirty="0">
              <a:latin typeface="SimSun" panose="02010600030101010101" pitchFamily="2" charset="-122"/>
              <a:ea typeface="SimSun" panose="02010600030101010101" pitchFamily="2" charset="-122"/>
            </a:endParaRPr>
          </a:p>
          <a:p>
            <a:pPr marL="114300" indent="0">
              <a:buNone/>
            </a:pPr>
            <a:endParaRPr lang="en-US" sz="3600" dirty="0">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远避淫行</a:t>
            </a:r>
            <a:r>
              <a:rPr lang="en-US" altLang="zh-CN"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因为 </a:t>
            </a:r>
            <a:r>
              <a:rPr lang="en-US" altLang="zh-CN" sz="3600" dirty="0">
                <a:latin typeface="SimSun" panose="02010600030101010101" pitchFamily="2" charset="-122"/>
                <a:ea typeface="SimSun" panose="02010600030101010101" pitchFamily="2" charset="-122"/>
              </a:rPr>
              <a:t>... </a:t>
            </a:r>
          </a:p>
          <a:p>
            <a:r>
              <a:rPr lang="zh-CN" altLang="en-US" sz="3600" dirty="0">
                <a:latin typeface="SimSun" panose="02010600030101010101" pitchFamily="2" charset="-122"/>
                <a:ea typeface="SimSun" panose="02010600030101010101" pitchFamily="2" charset="-122"/>
              </a:rPr>
              <a:t>不要说谎</a:t>
            </a:r>
            <a:r>
              <a:rPr lang="en-US" altLang="zh-CN"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因为 </a:t>
            </a:r>
            <a:r>
              <a:rPr lang="en-US" altLang="zh-CN" sz="3600" dirty="0">
                <a:latin typeface="SimSun" panose="02010600030101010101" pitchFamily="2" charset="-122"/>
                <a:ea typeface="SimSun" panose="02010600030101010101" pitchFamily="2" charset="-122"/>
              </a:rPr>
              <a:t>... </a:t>
            </a:r>
          </a:p>
        </p:txBody>
      </p:sp>
    </p:spTree>
    <p:extLst>
      <p:ext uri="{BB962C8B-B14F-4D97-AF65-F5344CB8AC3E}">
        <p14:creationId xmlns:p14="http://schemas.microsoft.com/office/powerpoint/2010/main" val="411957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800" b="1" dirty="0">
                <a:latin typeface="SimSun" panose="02010600030101010101" pitchFamily="2" charset="-122"/>
                <a:ea typeface="SimSun" panose="02010600030101010101" pitchFamily="2" charset="-122"/>
              </a:rPr>
              <a:t>务实</a:t>
            </a:r>
            <a:r>
              <a:rPr lang="zh-CN" altLang="en-US" sz="4800" b="1" dirty="0">
                <a:latin typeface="SimSun" panose="02010600030101010101" pitchFamily="2" charset="-122"/>
                <a:ea typeface="SimSun" panose="02010600030101010101" pitchFamily="2" charset="-122"/>
              </a:rPr>
              <a:t>性</a:t>
            </a:r>
            <a:r>
              <a:rPr lang="zh-CN" altLang="en-US" sz="4800" b="1" dirty="0"/>
              <a:t>的修辞</a:t>
            </a:r>
            <a:r>
              <a:rPr lang="ja-JP" altLang="en-US" sz="4800" b="1" dirty="0">
                <a:latin typeface="SimSun" panose="02010600030101010101" pitchFamily="2" charset="-122"/>
                <a:ea typeface="SimSun" panose="02010600030101010101" pitchFamily="2" charset="-122"/>
              </a:rPr>
              <a:t>争论</a:t>
            </a:r>
            <a:r>
              <a:rPr lang="zh-CN" altLang="en-US" sz="4800" b="1" dirty="0"/>
              <a:t>功能</a:t>
            </a:r>
            <a:endParaRPr lang="en-US" sz="4800" b="1"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p:txBody>
          <a:bodyPr>
            <a:normAutofit/>
          </a:bodyPr>
          <a:lstStyle/>
          <a:p>
            <a:r>
              <a:rPr lang="ja-JP" altLang="en-US" sz="3600" dirty="0">
                <a:latin typeface="SimSun" panose="02010600030101010101" pitchFamily="2" charset="-122"/>
                <a:ea typeface="SimSun" panose="02010600030101010101" pitchFamily="2" charset="-122"/>
              </a:rPr>
              <a:t>非自愿</a:t>
            </a:r>
            <a:r>
              <a:rPr lang="zh-CN" altLang="en-US" sz="3600" dirty="0">
                <a:latin typeface="SimSun" panose="02010600030101010101" pitchFamily="2" charset="-122"/>
                <a:ea typeface="SimSun" panose="02010600030101010101" pitchFamily="2" charset="-122"/>
              </a:rPr>
              <a:t>性的</a:t>
            </a:r>
            <a:r>
              <a:rPr lang="ja-JP" altLang="en-US" sz="3600" dirty="0">
                <a:latin typeface="SimSun" panose="02010600030101010101" pitchFamily="2" charset="-122"/>
                <a:ea typeface="SimSun" panose="02010600030101010101" pitchFamily="2" charset="-122"/>
              </a:rPr>
              <a:t>关注</a:t>
            </a:r>
            <a:r>
              <a:rPr lang="en-US" sz="3600" dirty="0">
                <a:latin typeface="SimSun" panose="02010600030101010101" pitchFamily="2" charset="-122"/>
                <a:ea typeface="SimSun" panose="02010600030101010101" pitchFamily="2" charset="-122"/>
              </a:rPr>
              <a:t>!</a:t>
            </a:r>
          </a:p>
          <a:p>
            <a:r>
              <a:rPr lang="zh-CN" altLang="en-US" sz="3600" dirty="0">
                <a:latin typeface="SimSun" panose="02010600030101010101" pitchFamily="2" charset="-122"/>
                <a:ea typeface="SimSun" panose="02010600030101010101" pitchFamily="2" charset="-122"/>
              </a:rPr>
              <a:t>改变观点和行为的机会变得更大。</a:t>
            </a:r>
            <a:endParaRPr lang="en-US" sz="3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447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ja-JP" altLang="en-US" sz="5400" dirty="0">
                <a:latin typeface="SimSun" panose="02010600030101010101" pitchFamily="2" charset="-122"/>
                <a:ea typeface="SimSun" panose="02010600030101010101" pitchFamily="2" charset="-122"/>
              </a:rPr>
              <a:t>科恩定理</a:t>
            </a:r>
            <a:endParaRPr lang="en-US" altLang="en-US" sz="5400" dirty="0">
              <a:latin typeface="SimSun" panose="02010600030101010101" pitchFamily="2" charset="-122"/>
              <a:ea typeface="SimSun" panose="02010600030101010101" pitchFamily="2" charset="-122"/>
            </a:endParaRPr>
          </a:p>
        </p:txBody>
      </p:sp>
      <p:sp>
        <p:nvSpPr>
          <p:cNvPr id="27651" name="Rectangle 3"/>
          <p:cNvSpPr>
            <a:spLocks noGrp="1" noChangeArrowheads="1"/>
          </p:cNvSpPr>
          <p:nvPr>
            <p:ph type="body" idx="1"/>
          </p:nvPr>
        </p:nvSpPr>
        <p:spPr/>
        <p:txBody>
          <a:bodyPr>
            <a:normAutofit/>
          </a:bodyPr>
          <a:lstStyle/>
          <a:p>
            <a:pPr marL="114300" indent="0" algn="ctr">
              <a:buNone/>
            </a:pPr>
            <a:r>
              <a:rPr lang="zh-CN" altLang="en-US" sz="3600" dirty="0">
                <a:latin typeface="SimSun" panose="02010600030101010101" pitchFamily="2" charset="-122"/>
                <a:ea typeface="SimSun" panose="02010600030101010101" pitchFamily="2" charset="-122"/>
              </a:rPr>
              <a:t>因发现需要而提供信息，会比单单提出信息和应用，产生更大的影响，被保留的时间也更久。</a:t>
            </a:r>
            <a:endParaRPr lang="en-US" altLang="en-US" sz="3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1355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zh-CN" altLang="en-US" sz="4800" dirty="0"/>
              <a:t>从务实的需求中发展论点</a:t>
            </a:r>
            <a:endParaRPr lang="en-US" altLang="en-US" sz="4800" dirty="0"/>
          </a:p>
        </p:txBody>
      </p:sp>
      <p:sp>
        <p:nvSpPr>
          <p:cNvPr id="33795" name="Rectangle 3"/>
          <p:cNvSpPr>
            <a:spLocks noGrp="1" noChangeArrowheads="1"/>
          </p:cNvSpPr>
          <p:nvPr>
            <p:ph type="body" idx="1"/>
          </p:nvPr>
        </p:nvSpPr>
        <p:spPr>
          <a:xfrm>
            <a:off x="457200" y="1752600"/>
            <a:ext cx="8229600" cy="4495800"/>
          </a:xfrm>
        </p:spPr>
        <p:txBody>
          <a:bodyPr>
            <a:noAutofit/>
          </a:bodyPr>
          <a:lstStyle/>
          <a:p>
            <a:pPr marL="114300" indent="0">
              <a:lnSpc>
                <a:spcPct val="90000"/>
              </a:lnSpc>
              <a:buNone/>
            </a:pPr>
            <a:r>
              <a:rPr lang="zh-CN" altLang="en-US" sz="3200" dirty="0">
                <a:latin typeface="SimSun" panose="02010600030101010101" pitchFamily="2" charset="-122"/>
                <a:ea typeface="SimSun" panose="02010600030101010101" pitchFamily="2" charset="-122"/>
              </a:rPr>
              <a:t>霍华德</a:t>
            </a:r>
            <a:r>
              <a:rPr lang="en-US" altLang="zh-CN"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亨德里克斯</a:t>
            </a:r>
            <a:r>
              <a:rPr lang="en-US" alt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老师针对需求而授课时，从不缺积极进取的学生。人受的痛苦越大，学习的动机就越大。面对破裂的婚姻时，一对夫妻会感到迫切需要聆听有关家庭和谐的讲道系列，但对于‘调和上帝的主权与人类的自由’的讲道系列，他们聆听的意愿可能就只有一半而已。”</a:t>
            </a:r>
            <a:endParaRPr lang="en-US" altLang="en-US" sz="3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46878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400" b="1" dirty="0"/>
          </a:p>
        </p:txBody>
      </p:sp>
      <p:sp>
        <p:nvSpPr>
          <p:cNvPr id="3" name="Content Placeholder 2"/>
          <p:cNvSpPr>
            <a:spLocks noGrp="1"/>
          </p:cNvSpPr>
          <p:nvPr>
            <p:ph idx="1"/>
          </p:nvPr>
        </p:nvSpPr>
        <p:spPr/>
        <p:txBody>
          <a:bodyPr>
            <a:normAutofit/>
          </a:bodyPr>
          <a:lstStyle/>
          <a:p>
            <a:r>
              <a:rPr lang="zh-CN" altLang="en-US" sz="3600" dirty="0">
                <a:latin typeface="SimSun" panose="02010600030101010101" pitchFamily="2" charset="-122"/>
                <a:ea typeface="SimSun" panose="02010600030101010101" pitchFamily="2" charset="-122"/>
              </a:rPr>
              <a:t>内容</a:t>
            </a:r>
            <a:r>
              <a:rPr lang="en-US" altLang="zh-CN" sz="3600" dirty="0">
                <a:latin typeface="SimSun" panose="02010600030101010101" pitchFamily="2" charset="-122"/>
                <a:ea typeface="SimSun" panose="02010600030101010101" pitchFamily="2" charset="-122"/>
              </a:rPr>
              <a:t>:“</a:t>
            </a:r>
            <a:r>
              <a:rPr lang="zh-CN" altLang="en-US" sz="3600" dirty="0">
                <a:latin typeface="SimSun" panose="02010600030101010101" pitchFamily="2" charset="-122"/>
                <a:ea typeface="SimSun" panose="02010600030101010101" pitchFamily="2" charset="-122"/>
              </a:rPr>
              <a:t>事工神学”</a:t>
            </a:r>
          </a:p>
          <a:p>
            <a:r>
              <a:rPr lang="ja-JP" altLang="en-US" sz="3600" dirty="0">
                <a:latin typeface="SimSun" panose="02010600030101010101" pitchFamily="2" charset="-122"/>
                <a:ea typeface="SimSun" panose="02010600030101010101" pitchFamily="2" charset="-122"/>
              </a:rPr>
              <a:t>论点</a:t>
            </a:r>
            <a:r>
              <a:rPr lang="en-US" sz="3600" dirty="0">
                <a:latin typeface="SimSun" panose="02010600030101010101" pitchFamily="2" charset="-122"/>
                <a:ea typeface="SimSun" panose="02010600030101010101" pitchFamily="2" charset="-122"/>
              </a:rPr>
              <a:t>:</a:t>
            </a:r>
          </a:p>
          <a:p>
            <a:pPr lvl="1"/>
            <a:r>
              <a:rPr lang="zh-CN" altLang="en-US" sz="3600" dirty="0">
                <a:latin typeface="SimSun" panose="02010600030101010101" pitchFamily="2" charset="-122"/>
                <a:ea typeface="SimSun" panose="02010600030101010101" pitchFamily="2" charset="-122"/>
              </a:rPr>
              <a:t>指示教会从事该做的事</a:t>
            </a:r>
            <a:endParaRPr lang="en-SG" altLang="zh-CN" sz="3600" dirty="0">
              <a:latin typeface="SimSun" panose="02010600030101010101" pitchFamily="2" charset="-122"/>
              <a:ea typeface="SimSun" panose="02010600030101010101" pitchFamily="2" charset="-122"/>
            </a:endParaRPr>
          </a:p>
          <a:p>
            <a:pPr lvl="1"/>
            <a:r>
              <a:rPr lang="ja-JP" altLang="en-US" sz="3600" dirty="0">
                <a:latin typeface="SimSun" panose="02010600030101010101" pitchFamily="2" charset="-122"/>
                <a:ea typeface="SimSun" panose="02010600030101010101" pitchFamily="2" charset="-122"/>
              </a:rPr>
              <a:t>务实的好处</a:t>
            </a:r>
            <a:endParaRPr lang="en-SG" altLang="ja-JP" sz="3600" dirty="0">
              <a:latin typeface="SimSun" panose="02010600030101010101" pitchFamily="2" charset="-122"/>
              <a:ea typeface="SimSun" panose="02010600030101010101" pitchFamily="2" charset="-122"/>
            </a:endParaRPr>
          </a:p>
          <a:p>
            <a:pPr lvl="1"/>
            <a:r>
              <a:rPr lang="ja-JP" altLang="en-US" sz="3600" dirty="0">
                <a:latin typeface="SimSun" panose="02010600030101010101" pitchFamily="2" charset="-122"/>
                <a:ea typeface="SimSun" panose="02010600030101010101" pitchFamily="2" charset="-122"/>
              </a:rPr>
              <a:t>线性逻辑</a:t>
            </a:r>
            <a:endParaRPr lang="en-US" sz="3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7322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400" b="1" dirty="0"/>
          </a:p>
        </p:txBody>
      </p:sp>
      <p:sp>
        <p:nvSpPr>
          <p:cNvPr id="3" name="Content Placeholder 2"/>
          <p:cNvSpPr>
            <a:spLocks noGrp="1"/>
          </p:cNvSpPr>
          <p:nvPr>
            <p:ph idx="1"/>
          </p:nvPr>
        </p:nvSpPr>
        <p:spPr/>
        <p:txBody>
          <a:bodyPr>
            <a:normAutofit/>
          </a:bodyPr>
          <a:lstStyle/>
          <a:p>
            <a:pPr lvl="0">
              <a:buClr>
                <a:srgbClr val="93A299"/>
              </a:buClr>
            </a:pPr>
            <a:r>
              <a:rPr lang="zh-CN" altLang="en-US" sz="3600" dirty="0">
                <a:solidFill>
                  <a:srgbClr val="564B3C"/>
                </a:solidFill>
                <a:latin typeface="SimSun" panose="02010600030101010101" pitchFamily="2" charset="-122"/>
                <a:ea typeface="SimSun" panose="02010600030101010101" pitchFamily="2" charset="-122"/>
              </a:rPr>
              <a:t>内容</a:t>
            </a:r>
            <a:r>
              <a:rPr lang="en-US" altLang="zh-CN" sz="3600" dirty="0">
                <a:solidFill>
                  <a:srgbClr val="564B3C"/>
                </a:solidFill>
                <a:latin typeface="SimSun" panose="02010600030101010101" pitchFamily="2" charset="-122"/>
                <a:ea typeface="SimSun" panose="02010600030101010101" pitchFamily="2" charset="-122"/>
              </a:rPr>
              <a:t>:“</a:t>
            </a:r>
            <a:r>
              <a:rPr lang="zh-CN" altLang="en-US" sz="3600" dirty="0">
                <a:solidFill>
                  <a:srgbClr val="564B3C"/>
                </a:solidFill>
                <a:latin typeface="SimSun" panose="02010600030101010101" pitchFamily="2" charset="-122"/>
                <a:ea typeface="SimSun" panose="02010600030101010101" pitchFamily="2" charset="-122"/>
              </a:rPr>
              <a:t>事工神学”</a:t>
            </a:r>
          </a:p>
          <a:p>
            <a:pPr lvl="0">
              <a:buClr>
                <a:srgbClr val="93A299"/>
              </a:buClr>
            </a:pPr>
            <a:r>
              <a:rPr lang="ja-JP" altLang="en-US" sz="3600" dirty="0">
                <a:solidFill>
                  <a:srgbClr val="564B3C"/>
                </a:solidFill>
                <a:latin typeface="SimSun" panose="02010600030101010101" pitchFamily="2" charset="-122"/>
                <a:ea typeface="SimSun" panose="02010600030101010101" pitchFamily="2" charset="-122"/>
              </a:rPr>
              <a:t>论点</a:t>
            </a:r>
            <a:endParaRPr lang="en-US" sz="3600" dirty="0">
              <a:solidFill>
                <a:srgbClr val="564B3C"/>
              </a:solidFill>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形式。“使徒书信”的体裁是柔和的。</a:t>
            </a:r>
            <a:endParaRPr lang="en-SG" altLang="zh-CN" sz="36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充满小形式</a:t>
            </a:r>
            <a:endParaRPr lang="en-US" sz="3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625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dirty="0"/>
              <a:t>在使徒书信的各种小形式</a:t>
            </a:r>
            <a:endParaRPr lang="en-US" sz="4400" dirty="0"/>
          </a:p>
        </p:txBody>
      </p:sp>
      <p:sp>
        <p:nvSpPr>
          <p:cNvPr id="3" name="Content Placeholder 2"/>
          <p:cNvSpPr>
            <a:spLocks noGrp="1"/>
          </p:cNvSpPr>
          <p:nvPr>
            <p:ph idx="1"/>
          </p:nvPr>
        </p:nvSpPr>
        <p:spPr/>
        <p:txBody>
          <a:bodyPr>
            <a:normAutofit fontScale="92500"/>
          </a:bodyPr>
          <a:lstStyle/>
          <a:p>
            <a:r>
              <a:rPr lang="ja-JP" altLang="en-US" sz="3200" dirty="0">
                <a:latin typeface="SimSun" panose="02010600030101010101" pitchFamily="2" charset="-122"/>
                <a:ea typeface="SimSun" panose="02010600030101010101" pitchFamily="2" charset="-122"/>
              </a:rPr>
              <a:t>箴言</a:t>
            </a:r>
            <a:r>
              <a:rPr lang="en-US" sz="3200" dirty="0">
                <a:latin typeface="SimSun" panose="02010600030101010101" pitchFamily="2" charset="-122"/>
                <a:ea typeface="SimSun" panose="02010600030101010101" pitchFamily="2" charset="-122"/>
              </a:rPr>
              <a:t> (</a:t>
            </a:r>
            <a:r>
              <a:rPr lang="ja-JP" altLang="en-US" sz="3200" dirty="0">
                <a:latin typeface="SimSun" panose="02010600030101010101" pitchFamily="2" charset="-122"/>
                <a:ea typeface="SimSun" panose="02010600030101010101" pitchFamily="2" charset="-122"/>
              </a:rPr>
              <a:t>哥林多</a:t>
            </a:r>
            <a:r>
              <a:rPr lang="zh-CN" altLang="en-US" sz="3200" dirty="0">
                <a:latin typeface="SimSun" panose="02010600030101010101" pitchFamily="2" charset="-122"/>
                <a:ea typeface="SimSun" panose="02010600030101010101" pitchFamily="2" charset="-122"/>
              </a:rPr>
              <a:t>前</a:t>
            </a:r>
            <a:r>
              <a:rPr lang="ja-JP" altLang="en-US" sz="3200" dirty="0">
                <a:latin typeface="SimSun" panose="02010600030101010101" pitchFamily="2" charset="-122"/>
                <a:ea typeface="SimSun" panose="02010600030101010101" pitchFamily="2" charset="-122"/>
              </a:rPr>
              <a:t>书</a:t>
            </a:r>
            <a:r>
              <a:rPr lang="en-US" sz="3200" dirty="0">
                <a:latin typeface="SimSun" panose="02010600030101010101" pitchFamily="2" charset="-122"/>
                <a:ea typeface="SimSun" panose="02010600030101010101" pitchFamily="2" charset="-122"/>
              </a:rPr>
              <a:t>15:33)</a:t>
            </a:r>
          </a:p>
          <a:p>
            <a:r>
              <a:rPr lang="ja-JP" altLang="en-US" sz="3200" dirty="0">
                <a:latin typeface="SimSun" panose="02010600030101010101" pitchFamily="2" charset="-122"/>
                <a:ea typeface="SimSun" panose="02010600030101010101" pitchFamily="2" charset="-122"/>
              </a:rPr>
              <a:t>信条</a:t>
            </a:r>
            <a:r>
              <a:rPr lang="en-US" altLang="ja-JP"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赞美诗</a:t>
            </a:r>
            <a:r>
              <a:rPr lang="en-US"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提摩太</a:t>
            </a:r>
            <a:r>
              <a:rPr lang="zh-CN" altLang="en-US" sz="3200" dirty="0">
                <a:latin typeface="SimSun" panose="02010600030101010101" pitchFamily="2" charset="-122"/>
                <a:ea typeface="SimSun" panose="02010600030101010101" pitchFamily="2" charset="-122"/>
              </a:rPr>
              <a:t>前书 </a:t>
            </a:r>
            <a:r>
              <a:rPr lang="en-US" sz="3200" dirty="0">
                <a:latin typeface="SimSun" panose="02010600030101010101" pitchFamily="2" charset="-122"/>
                <a:ea typeface="SimSun" panose="02010600030101010101" pitchFamily="2" charset="-122"/>
              </a:rPr>
              <a:t>3:16, </a:t>
            </a:r>
            <a:r>
              <a:rPr lang="ja-JP" altLang="en-US" sz="3200" dirty="0">
                <a:latin typeface="SimSun" panose="02010600030101010101" pitchFamily="2" charset="-122"/>
                <a:ea typeface="SimSun" panose="02010600030101010101" pitchFamily="2" charset="-122"/>
              </a:rPr>
              <a:t>腓立比书</a:t>
            </a:r>
            <a:r>
              <a:rPr lang="en-US" sz="3200" dirty="0">
                <a:latin typeface="SimSun" panose="02010600030101010101" pitchFamily="2" charset="-122"/>
                <a:ea typeface="SimSun" panose="02010600030101010101" pitchFamily="2" charset="-122"/>
              </a:rPr>
              <a:t> 2:6-11)</a:t>
            </a:r>
          </a:p>
          <a:p>
            <a:r>
              <a:rPr lang="ja-JP" altLang="en-US" sz="3200" dirty="0">
                <a:latin typeface="SimSun" panose="02010600030101010101" pitchFamily="2" charset="-122"/>
                <a:ea typeface="SimSun" panose="02010600030101010101" pitchFamily="2" charset="-122"/>
              </a:rPr>
              <a:t>列表</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罗马书</a:t>
            </a:r>
            <a:r>
              <a:rPr lang="en-US" sz="3200" dirty="0">
                <a:latin typeface="SimSun" panose="02010600030101010101" pitchFamily="2" charset="-122"/>
                <a:ea typeface="SimSun" panose="02010600030101010101" pitchFamily="2" charset="-122"/>
              </a:rPr>
              <a:t> 1:29-31, </a:t>
            </a:r>
            <a:r>
              <a:rPr lang="ja-JP" altLang="en-US" sz="3200" dirty="0">
                <a:latin typeface="SimSun" panose="02010600030101010101" pitchFamily="2" charset="-122"/>
                <a:ea typeface="SimSun" panose="02010600030101010101" pitchFamily="2" charset="-122"/>
              </a:rPr>
              <a:t>加拉太书</a:t>
            </a:r>
            <a:r>
              <a:rPr lang="en-US" sz="3200" dirty="0">
                <a:latin typeface="SimSun" panose="02010600030101010101" pitchFamily="2" charset="-122"/>
                <a:ea typeface="SimSun" panose="02010600030101010101" pitchFamily="2" charset="-122"/>
              </a:rPr>
              <a:t> 5:22-23)</a:t>
            </a:r>
          </a:p>
          <a:p>
            <a:r>
              <a:rPr lang="ja-JP" altLang="en-US" sz="3200" dirty="0">
                <a:latin typeface="SimSun" panose="02010600030101010101" pitchFamily="2" charset="-122"/>
                <a:ea typeface="SimSun" panose="02010600030101010101" pitchFamily="2" charset="-122"/>
              </a:rPr>
              <a:t>修辞</a:t>
            </a:r>
            <a:r>
              <a:rPr lang="zh-CN" altLang="en-US" sz="3200" dirty="0">
                <a:latin typeface="SimSun" panose="02010600030101010101" pitchFamily="2" charset="-122"/>
                <a:ea typeface="SimSun" panose="02010600030101010101" pitchFamily="2" charset="-122"/>
              </a:rPr>
              <a:t>式的</a:t>
            </a:r>
            <a:r>
              <a:rPr lang="ja-JP" altLang="en-US" sz="3200" dirty="0">
                <a:latin typeface="SimSun" panose="02010600030101010101" pitchFamily="2" charset="-122"/>
                <a:ea typeface="SimSun" panose="02010600030101010101" pitchFamily="2" charset="-122"/>
              </a:rPr>
              <a:t>问题 </a:t>
            </a:r>
            <a:r>
              <a:rPr lang="en-US"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雅各书</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十三个在第</a:t>
            </a:r>
            <a:r>
              <a:rPr lang="en-US" sz="3200" dirty="0">
                <a:latin typeface="SimSun" panose="02010600030101010101" pitchFamily="2" charset="-122"/>
                <a:ea typeface="SimSun" panose="02010600030101010101" pitchFamily="2" charset="-122"/>
              </a:rPr>
              <a:t>2-5</a:t>
            </a:r>
            <a:r>
              <a:rPr lang="zh-CN" altLang="en-US" sz="3200" dirty="0">
                <a:latin typeface="SimSun" panose="02010600030101010101" pitchFamily="2" charset="-122"/>
                <a:ea typeface="SimSun" panose="02010600030101010101" pitchFamily="2" charset="-122"/>
              </a:rPr>
              <a:t>章</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罗马书</a:t>
            </a:r>
            <a:r>
              <a:rPr lang="en-US" sz="3200" dirty="0">
                <a:latin typeface="SimSun" panose="02010600030101010101" pitchFamily="2" charset="-122"/>
                <a:ea typeface="SimSun" panose="02010600030101010101" pitchFamily="2" charset="-122"/>
              </a:rPr>
              <a:t> 8:31-35)</a:t>
            </a:r>
          </a:p>
          <a:p>
            <a:r>
              <a:rPr lang="ja-JP" altLang="en-US" sz="3200" dirty="0">
                <a:latin typeface="SimSun" panose="02010600030101010101" pitchFamily="2" charset="-122"/>
                <a:ea typeface="SimSun" panose="02010600030101010101" pitchFamily="2" charset="-122"/>
              </a:rPr>
              <a:t>撇号</a:t>
            </a:r>
            <a:r>
              <a:rPr lang="en-US" sz="3200" dirty="0">
                <a:latin typeface="SimSun" panose="02010600030101010101" pitchFamily="2" charset="-122"/>
                <a:ea typeface="SimSun" panose="02010600030101010101" pitchFamily="2" charset="-122"/>
              </a:rPr>
              <a:t> (</a:t>
            </a:r>
            <a:r>
              <a:rPr lang="ja-JP" altLang="en-US" sz="3200" dirty="0">
                <a:latin typeface="SimSun" panose="02010600030101010101" pitchFamily="2" charset="-122"/>
                <a:ea typeface="SimSun" panose="02010600030101010101" pitchFamily="2" charset="-122"/>
              </a:rPr>
              <a:t>哥林多前书 </a:t>
            </a:r>
            <a:r>
              <a:rPr lang="en-US" sz="3200" dirty="0">
                <a:latin typeface="SimSun" panose="02010600030101010101" pitchFamily="2" charset="-122"/>
                <a:ea typeface="SimSun" panose="02010600030101010101" pitchFamily="2" charset="-122"/>
              </a:rPr>
              <a:t>15:55)</a:t>
            </a:r>
          </a:p>
          <a:p>
            <a:r>
              <a:rPr lang="zh-CN" altLang="en-US" sz="3200" dirty="0">
                <a:latin typeface="SimSun" panose="02010600030101010101" pitchFamily="2" charset="-122"/>
                <a:ea typeface="SimSun" panose="02010600030101010101" pitchFamily="2" charset="-122"/>
              </a:rPr>
              <a:t>颂赞词</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罗马书</a:t>
            </a:r>
            <a:r>
              <a:rPr lang="en-US" sz="3200" dirty="0">
                <a:latin typeface="SimSun" panose="02010600030101010101" pitchFamily="2" charset="-122"/>
                <a:ea typeface="SimSun" panose="02010600030101010101" pitchFamily="2" charset="-122"/>
              </a:rPr>
              <a:t> 11:33-36)</a:t>
            </a:r>
          </a:p>
        </p:txBody>
      </p:sp>
    </p:spTree>
    <p:extLst>
      <p:ext uri="{BB962C8B-B14F-4D97-AF65-F5344CB8AC3E}">
        <p14:creationId xmlns:p14="http://schemas.microsoft.com/office/powerpoint/2010/main" val="167498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000" b="1" dirty="0"/>
          </a:p>
        </p:txBody>
      </p:sp>
      <p:sp>
        <p:nvSpPr>
          <p:cNvPr id="3" name="Content Placeholder 2"/>
          <p:cNvSpPr>
            <a:spLocks noGrp="1"/>
          </p:cNvSpPr>
          <p:nvPr>
            <p:ph idx="1"/>
          </p:nvPr>
        </p:nvSpPr>
        <p:spPr/>
        <p:txBody>
          <a:bodyPr>
            <a:normAutofit/>
          </a:bodyPr>
          <a:lstStyle/>
          <a:p>
            <a:pPr lvl="0">
              <a:buClr>
                <a:srgbClr val="93A299"/>
              </a:buClr>
            </a:pPr>
            <a:r>
              <a:rPr lang="zh-CN" altLang="en-US" sz="3600" dirty="0">
                <a:solidFill>
                  <a:srgbClr val="564B3C"/>
                </a:solidFill>
                <a:latin typeface="SimSun" panose="02010600030101010101" pitchFamily="2" charset="-122"/>
                <a:ea typeface="SimSun" panose="02010600030101010101" pitchFamily="2" charset="-122"/>
              </a:rPr>
              <a:t>内容</a:t>
            </a:r>
            <a:r>
              <a:rPr lang="en-US" altLang="zh-CN" sz="3600" dirty="0">
                <a:solidFill>
                  <a:srgbClr val="564B3C"/>
                </a:solidFill>
                <a:latin typeface="SimSun" panose="02010600030101010101" pitchFamily="2" charset="-122"/>
                <a:ea typeface="SimSun" panose="02010600030101010101" pitchFamily="2" charset="-122"/>
              </a:rPr>
              <a:t>:“</a:t>
            </a:r>
            <a:r>
              <a:rPr lang="zh-CN" altLang="en-US" sz="3600" dirty="0">
                <a:solidFill>
                  <a:srgbClr val="564B3C"/>
                </a:solidFill>
                <a:latin typeface="SimSun" panose="02010600030101010101" pitchFamily="2" charset="-122"/>
                <a:ea typeface="SimSun" panose="02010600030101010101" pitchFamily="2" charset="-122"/>
              </a:rPr>
              <a:t>事工神学”</a:t>
            </a:r>
          </a:p>
          <a:p>
            <a:pPr lvl="0">
              <a:buClr>
                <a:srgbClr val="93A299"/>
              </a:buClr>
            </a:pPr>
            <a:r>
              <a:rPr lang="ja-JP" altLang="en-US" sz="3600" dirty="0">
                <a:solidFill>
                  <a:srgbClr val="564B3C"/>
                </a:solidFill>
                <a:latin typeface="SimSun" panose="02010600030101010101" pitchFamily="2" charset="-122"/>
                <a:ea typeface="SimSun" panose="02010600030101010101" pitchFamily="2" charset="-122"/>
              </a:rPr>
              <a:t>论点</a:t>
            </a:r>
            <a:endParaRPr lang="en-US" sz="3600" dirty="0">
              <a:solidFill>
                <a:srgbClr val="564B3C"/>
              </a:solidFill>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形式。“使徒书信”的体裁是柔和的。</a:t>
            </a:r>
            <a:endParaRPr lang="en-SG" altLang="zh-CN" sz="36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充满小形式</a:t>
            </a:r>
            <a:endParaRPr lang="en-US" sz="3200" dirty="0">
              <a:latin typeface="SimSun" panose="02010600030101010101" pitchFamily="2" charset="-122"/>
              <a:ea typeface="SimSun" panose="02010600030101010101" pitchFamily="2" charset="-122"/>
            </a:endParaRPr>
          </a:p>
          <a:p>
            <a:pPr marL="411480" lvl="1" indent="0">
              <a:buNone/>
            </a:pPr>
            <a:r>
              <a:rPr lang="zh-CN" altLang="en-US" sz="3000" dirty="0">
                <a:latin typeface="SimSun" panose="02010600030101010101" pitchFamily="2" charset="-122"/>
                <a:ea typeface="SimSun" panose="02010600030101010101" pitchFamily="2" charset="-122"/>
              </a:rPr>
              <a:t>修辞的一个效果是吸引人的注意。</a:t>
            </a:r>
            <a:endParaRPr lang="en-US" sz="3000" dirty="0">
              <a:latin typeface="SimSun" panose="02010600030101010101" pitchFamily="2" charset="-122"/>
              <a:ea typeface="SimSun" panose="02010600030101010101" pitchFamily="2" charset="-122"/>
            </a:endParaRPr>
          </a:p>
          <a:p>
            <a:pPr marL="411480" lvl="1" indent="0">
              <a:buNone/>
            </a:pPr>
            <a:endParaRPr lang="en-US" sz="2800" dirty="0"/>
          </a:p>
        </p:txBody>
      </p:sp>
    </p:spTree>
    <p:extLst>
      <p:ext uri="{BB962C8B-B14F-4D97-AF65-F5344CB8AC3E}">
        <p14:creationId xmlns:p14="http://schemas.microsoft.com/office/powerpoint/2010/main" val="17144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800" cap="none" dirty="0">
                <a:solidFill>
                  <a:srgbClr val="696464">
                    <a:lumMod val="75000"/>
                  </a:srgbClr>
                </a:solidFill>
                <a:latin typeface="Franklin Gothic Book"/>
              </a:rPr>
              <a:t>提摩太前书 </a:t>
            </a:r>
            <a:r>
              <a:rPr lang="en-US" altLang="ja-JP" sz="4800" cap="none" dirty="0">
                <a:solidFill>
                  <a:srgbClr val="696464">
                    <a:lumMod val="75000"/>
                  </a:srgbClr>
                </a:solidFill>
                <a:latin typeface="Franklin Gothic Book"/>
              </a:rPr>
              <a:t>4</a:t>
            </a:r>
            <a:r>
              <a:rPr lang="en-US" sz="4800" cap="none" dirty="0">
                <a:solidFill>
                  <a:srgbClr val="696464">
                    <a:lumMod val="75000"/>
                  </a:srgbClr>
                </a:solidFill>
                <a:latin typeface="Franklin Gothic Book"/>
              </a:rPr>
              <a:t>:16</a:t>
            </a:r>
            <a:endParaRPr lang="en-US" sz="4000" dirty="0">
              <a:solidFill>
                <a:schemeClr val="tx2">
                  <a:lumMod val="75000"/>
                </a:schemeClr>
              </a:solidFill>
            </a:endParaRPr>
          </a:p>
        </p:txBody>
      </p:sp>
      <p:sp>
        <p:nvSpPr>
          <p:cNvPr id="3" name="Content Placeholder 2"/>
          <p:cNvSpPr>
            <a:spLocks noGrp="1"/>
          </p:cNvSpPr>
          <p:nvPr>
            <p:ph sz="quarter" idx="1"/>
          </p:nvPr>
        </p:nvSpPr>
        <p:spPr>
          <a:xfrm>
            <a:off x="762000" y="1828800"/>
            <a:ext cx="7772400" cy="4191000"/>
          </a:xfrm>
        </p:spPr>
        <p:txBody>
          <a:bodyPr/>
          <a:lstStyle/>
          <a:p>
            <a:pPr marL="36576" lvl="0" indent="0" algn="ctr">
              <a:spcBef>
                <a:spcPts val="580"/>
              </a:spcBef>
              <a:buClr>
                <a:srgbClr val="D34817"/>
              </a:buClr>
              <a:buSzPct val="85000"/>
              <a:buNone/>
            </a:pPr>
            <a:r>
              <a:rPr lang="zh-CN" altLang="en-US" sz="4000" dirty="0">
                <a:solidFill>
                  <a:prstClr val="black"/>
                </a:solidFill>
                <a:latin typeface="Perpetua"/>
                <a:ea typeface="宋体" panose="02010600030101010101" pitchFamily="2" charset="-122"/>
              </a:rPr>
              <a:t>你要谨慎自己和自己的教训，要在这些事上恒心，因为这样行，又能救自己，又能救听你的人。</a:t>
            </a:r>
            <a:endParaRPr lang="en-US" sz="2600" dirty="0">
              <a:solidFill>
                <a:prstClr val="black"/>
              </a:solidFill>
              <a:latin typeface="Perpetua"/>
            </a:endParaRPr>
          </a:p>
          <a:p>
            <a:endParaRPr lang="en-US" dirty="0"/>
          </a:p>
        </p:txBody>
      </p:sp>
    </p:spTree>
    <p:extLst>
      <p:ext uri="{BB962C8B-B14F-4D97-AF65-F5344CB8AC3E}">
        <p14:creationId xmlns:p14="http://schemas.microsoft.com/office/powerpoint/2010/main" val="996752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400" dirty="0"/>
              <a:t>小形式</a:t>
            </a:r>
            <a:r>
              <a:rPr lang="zh-CN" altLang="en-US" sz="4400" dirty="0"/>
              <a:t>吸引人的</a:t>
            </a:r>
            <a:r>
              <a:rPr lang="ja-JP" altLang="en-US" sz="4400" dirty="0"/>
              <a:t>注意力</a:t>
            </a:r>
            <a:endParaRPr lang="en-US" sz="4400" dirty="0"/>
          </a:p>
        </p:txBody>
      </p:sp>
      <p:sp>
        <p:nvSpPr>
          <p:cNvPr id="3" name="Content Placeholder 2"/>
          <p:cNvSpPr>
            <a:spLocks noGrp="1"/>
          </p:cNvSpPr>
          <p:nvPr>
            <p:ph idx="1"/>
          </p:nvPr>
        </p:nvSpPr>
        <p:spPr/>
        <p:txBody>
          <a:bodyPr/>
          <a:lstStyle/>
          <a:p>
            <a:pPr marL="114300" indent="0">
              <a:buNone/>
            </a:pPr>
            <a:r>
              <a:rPr lang="zh-CN" altLang="en-US" sz="3200" dirty="0">
                <a:latin typeface="SimSun" panose="02010600030101010101" pitchFamily="2" charset="-122"/>
                <a:ea typeface="SimSun" panose="02010600030101010101" pitchFamily="2" charset="-122"/>
              </a:rPr>
              <a:t>阿尔弗雷德</a:t>
            </a:r>
            <a:r>
              <a:rPr lang="en-US" altLang="zh-CN"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埃德斯海姆</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在第一世纪指出，犹太会堂式的讲道“必须具有吸引力”：总之，可能使听众惊叹的任何事物， “比喻、故事，寓言，妙语，怪异的话，外来词，荒诞的传说，都被应用”。</a:t>
            </a:r>
            <a:endParaRPr lang="en-US" sz="3200" dirty="0">
              <a:latin typeface="SimSun" panose="02010600030101010101" pitchFamily="2" charset="-122"/>
              <a:ea typeface="SimSun" panose="02010600030101010101" pitchFamily="2" charset="-122"/>
            </a:endParaRPr>
          </a:p>
          <a:p>
            <a:pPr marL="114300" indent="0" algn="r">
              <a:buNone/>
            </a:pPr>
            <a:r>
              <a:rPr lang="zh-CN" altLang="en-US" sz="2800" i="1" dirty="0"/>
              <a:t>弥赛亚耶稣的生平及时代背景</a:t>
            </a:r>
            <a:r>
              <a:rPr lang="en-US" sz="2800" dirty="0"/>
              <a:t>,  </a:t>
            </a:r>
            <a:br>
              <a:rPr lang="en-US" dirty="0"/>
            </a:br>
            <a:r>
              <a:rPr lang="en-US" dirty="0"/>
              <a:t>(McLean, VA: MacDonald, 1883), 1:448.</a:t>
            </a:r>
          </a:p>
        </p:txBody>
      </p:sp>
    </p:spTree>
    <p:extLst>
      <p:ext uri="{BB962C8B-B14F-4D97-AF65-F5344CB8AC3E}">
        <p14:creationId xmlns:p14="http://schemas.microsoft.com/office/powerpoint/2010/main" val="135986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000" b="1" dirty="0"/>
          </a:p>
        </p:txBody>
      </p:sp>
      <p:sp>
        <p:nvSpPr>
          <p:cNvPr id="3" name="Content Placeholder 2"/>
          <p:cNvSpPr>
            <a:spLocks noGrp="1"/>
          </p:cNvSpPr>
          <p:nvPr>
            <p:ph idx="1"/>
          </p:nvPr>
        </p:nvSpPr>
        <p:spPr/>
        <p:txBody>
          <a:bodyPr>
            <a:normAutofit/>
          </a:bodyPr>
          <a:lstStyle/>
          <a:p>
            <a:pPr lvl="0">
              <a:buClr>
                <a:srgbClr val="93A299"/>
              </a:buClr>
            </a:pPr>
            <a:r>
              <a:rPr lang="zh-CN" altLang="en-US" sz="3600" dirty="0">
                <a:solidFill>
                  <a:srgbClr val="564B3C"/>
                </a:solidFill>
                <a:latin typeface="SimSun" panose="02010600030101010101" pitchFamily="2" charset="-122"/>
                <a:ea typeface="SimSun" panose="02010600030101010101" pitchFamily="2" charset="-122"/>
              </a:rPr>
              <a:t>内容</a:t>
            </a:r>
            <a:r>
              <a:rPr lang="en-US" altLang="zh-CN" sz="3600" dirty="0">
                <a:solidFill>
                  <a:srgbClr val="564B3C"/>
                </a:solidFill>
                <a:latin typeface="SimSun" panose="02010600030101010101" pitchFamily="2" charset="-122"/>
                <a:ea typeface="SimSun" panose="02010600030101010101" pitchFamily="2" charset="-122"/>
              </a:rPr>
              <a:t>:“</a:t>
            </a:r>
            <a:r>
              <a:rPr lang="zh-CN" altLang="en-US" sz="3600" dirty="0">
                <a:solidFill>
                  <a:srgbClr val="564B3C"/>
                </a:solidFill>
                <a:latin typeface="SimSun" panose="02010600030101010101" pitchFamily="2" charset="-122"/>
                <a:ea typeface="SimSun" panose="02010600030101010101" pitchFamily="2" charset="-122"/>
              </a:rPr>
              <a:t>事工神学”</a:t>
            </a:r>
          </a:p>
          <a:p>
            <a:pPr lvl="0">
              <a:buClr>
                <a:srgbClr val="93A299"/>
              </a:buClr>
            </a:pPr>
            <a:r>
              <a:rPr lang="ja-JP" altLang="en-US" sz="3600" dirty="0">
                <a:solidFill>
                  <a:srgbClr val="564B3C"/>
                </a:solidFill>
                <a:latin typeface="SimSun" panose="02010600030101010101" pitchFamily="2" charset="-122"/>
                <a:ea typeface="SimSun" panose="02010600030101010101" pitchFamily="2" charset="-122"/>
              </a:rPr>
              <a:t>论点</a:t>
            </a:r>
            <a:endParaRPr lang="en-US" sz="3600" dirty="0">
              <a:solidFill>
                <a:srgbClr val="564B3C"/>
              </a:solidFill>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形式。“使徒书信”的体裁是柔和的。</a:t>
            </a:r>
            <a:endParaRPr lang="en-SG" altLang="zh-CN" sz="36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充满小形式</a:t>
            </a:r>
            <a:endParaRPr lang="en-US" sz="32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a:t>
            </a:r>
            <a:r>
              <a:rPr lang="ja-JP" altLang="en-US" sz="3200" dirty="0">
                <a:latin typeface="SimSun" panose="02010600030101010101" pitchFamily="2" charset="-122"/>
                <a:ea typeface="SimSun" panose="02010600030101010101" pitchFamily="2" charset="-122"/>
              </a:rPr>
              <a:t>隐喻</a:t>
            </a:r>
            <a:endParaRPr lang="en-US" sz="3200" dirty="0">
              <a:latin typeface="SimSun" panose="02010600030101010101" pitchFamily="2" charset="-122"/>
              <a:ea typeface="SimSun" panose="02010600030101010101" pitchFamily="2" charset="-122"/>
            </a:endParaRPr>
          </a:p>
          <a:p>
            <a:pPr marL="411480" lvl="1" indent="0">
              <a:buNone/>
            </a:pPr>
            <a:r>
              <a:rPr lang="ja-JP" altLang="en-US" sz="3200" dirty="0">
                <a:latin typeface="SimSun" panose="02010600030101010101" pitchFamily="2" charset="-122"/>
                <a:ea typeface="SimSun" panose="02010600030101010101" pitchFamily="2" charset="-122"/>
              </a:rPr>
              <a:t>隐喻</a:t>
            </a:r>
            <a:r>
              <a:rPr lang="zh-CN" altLang="en-US" sz="3200" dirty="0">
                <a:latin typeface="SimSun" panose="02010600030101010101" pitchFamily="2" charset="-122"/>
                <a:ea typeface="SimSun" panose="02010600030101010101" pitchFamily="2" charset="-122"/>
              </a:rPr>
              <a:t>的两个修辞效果是</a:t>
            </a:r>
            <a:r>
              <a:rPr lang="zh-CN" altLang="en-US" sz="32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引人的注意</a:t>
            </a:r>
            <a:r>
              <a:rPr lang="en-US" sz="2800" dirty="0"/>
              <a:t>(</a:t>
            </a:r>
            <a:r>
              <a:rPr lang="ja-JP" altLang="en-US" sz="3200" dirty="0">
                <a:latin typeface="SimSun" panose="02010600030101010101" pitchFamily="2" charset="-122"/>
                <a:ea typeface="SimSun" panose="02010600030101010101" pitchFamily="2" charset="-122"/>
              </a:rPr>
              <a:t>再次</a:t>
            </a:r>
            <a:r>
              <a:rPr lang="zh-CN" altLang="en-US" sz="2800" dirty="0"/>
              <a:t>）</a:t>
            </a:r>
            <a:r>
              <a:rPr lang="en-US" sz="2800" dirty="0"/>
              <a:t> </a:t>
            </a:r>
            <a:r>
              <a:rPr lang="zh-CN" altLang="en-US" sz="3200" dirty="0">
                <a:latin typeface="SimSun" panose="02010600030101010101" pitchFamily="2" charset="-122"/>
                <a:ea typeface="SimSun" panose="02010600030101010101" pitchFamily="2" charset="-122"/>
              </a:rPr>
              <a:t>和相互</a:t>
            </a:r>
            <a:r>
              <a:rPr lang="ja-JP" altLang="en-US" sz="32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合作。</a:t>
            </a:r>
            <a:endParaRPr lang="en-US" sz="32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a:p>
            <a:pPr lvl="1"/>
            <a:endParaRPr lang="en-US" sz="2800" dirty="0"/>
          </a:p>
          <a:p>
            <a:pPr marL="411480" lvl="1" indent="0">
              <a:buNone/>
            </a:pPr>
            <a:endParaRPr lang="en-US" sz="2800" dirty="0"/>
          </a:p>
        </p:txBody>
      </p:sp>
    </p:spTree>
    <p:extLst>
      <p:ext uri="{BB962C8B-B14F-4D97-AF65-F5344CB8AC3E}">
        <p14:creationId xmlns:p14="http://schemas.microsoft.com/office/powerpoint/2010/main" val="35318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000" b="1" dirty="0"/>
          </a:p>
        </p:txBody>
      </p:sp>
      <p:sp>
        <p:nvSpPr>
          <p:cNvPr id="3" name="Content Placeholder 2"/>
          <p:cNvSpPr>
            <a:spLocks noGrp="1"/>
          </p:cNvSpPr>
          <p:nvPr>
            <p:ph idx="1"/>
          </p:nvPr>
        </p:nvSpPr>
        <p:spPr/>
        <p:txBody>
          <a:bodyPr>
            <a:normAutofit/>
          </a:bodyPr>
          <a:lstStyle/>
          <a:p>
            <a:pPr lvl="0">
              <a:buClr>
                <a:srgbClr val="93A299"/>
              </a:buClr>
            </a:pPr>
            <a:r>
              <a:rPr lang="zh-CN" altLang="en-US" sz="3600" dirty="0">
                <a:solidFill>
                  <a:srgbClr val="564B3C"/>
                </a:solidFill>
                <a:latin typeface="SimSun" panose="02010600030101010101" pitchFamily="2" charset="-122"/>
                <a:ea typeface="SimSun" panose="02010600030101010101" pitchFamily="2" charset="-122"/>
              </a:rPr>
              <a:t>内容</a:t>
            </a:r>
            <a:r>
              <a:rPr lang="en-US" altLang="zh-CN" sz="3600" dirty="0">
                <a:solidFill>
                  <a:srgbClr val="564B3C"/>
                </a:solidFill>
                <a:latin typeface="SimSun" panose="02010600030101010101" pitchFamily="2" charset="-122"/>
                <a:ea typeface="SimSun" panose="02010600030101010101" pitchFamily="2" charset="-122"/>
              </a:rPr>
              <a:t>:“</a:t>
            </a:r>
            <a:r>
              <a:rPr lang="zh-CN" altLang="en-US" sz="3600" dirty="0">
                <a:solidFill>
                  <a:srgbClr val="564B3C"/>
                </a:solidFill>
                <a:latin typeface="SimSun" panose="02010600030101010101" pitchFamily="2" charset="-122"/>
                <a:ea typeface="SimSun" panose="02010600030101010101" pitchFamily="2" charset="-122"/>
              </a:rPr>
              <a:t>事工神学”</a:t>
            </a:r>
          </a:p>
          <a:p>
            <a:pPr lvl="0">
              <a:buClr>
                <a:srgbClr val="93A299"/>
              </a:buClr>
            </a:pPr>
            <a:r>
              <a:rPr lang="ja-JP" altLang="en-US" sz="3600" dirty="0">
                <a:solidFill>
                  <a:srgbClr val="564B3C"/>
                </a:solidFill>
                <a:latin typeface="SimSun" panose="02010600030101010101" pitchFamily="2" charset="-122"/>
                <a:ea typeface="SimSun" panose="02010600030101010101" pitchFamily="2" charset="-122"/>
              </a:rPr>
              <a:t>论点</a:t>
            </a:r>
            <a:endParaRPr lang="en-US" sz="3600" dirty="0">
              <a:solidFill>
                <a:srgbClr val="564B3C"/>
              </a:solidFill>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形式。“使徒书信”的体裁是柔和的。</a:t>
            </a:r>
            <a:endParaRPr lang="en-SG" altLang="zh-CN" sz="36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充满小形式</a:t>
            </a:r>
            <a:endParaRPr lang="en-US" sz="32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a:t>
            </a:r>
            <a:r>
              <a:rPr lang="ja-JP" altLang="en-US" sz="3200" dirty="0">
                <a:latin typeface="SimSun" panose="02010600030101010101" pitchFamily="2" charset="-122"/>
                <a:ea typeface="SimSun" panose="02010600030101010101" pitchFamily="2" charset="-122"/>
              </a:rPr>
              <a:t>隐喻</a:t>
            </a:r>
            <a:endParaRPr lang="en-US" sz="3200" dirty="0">
              <a:latin typeface="SimSun" panose="02010600030101010101" pitchFamily="2" charset="-122"/>
              <a:ea typeface="SimSun" panose="02010600030101010101" pitchFamily="2" charset="-122"/>
            </a:endParaRPr>
          </a:p>
          <a:p>
            <a:pPr lvl="1"/>
            <a:r>
              <a:rPr lang="ja-JP" altLang="en-US" sz="3200" dirty="0">
                <a:latin typeface="SimSun" panose="02010600030101010101" pitchFamily="2" charset="-122"/>
                <a:ea typeface="SimSun" panose="02010600030101010101" pitchFamily="2" charset="-122"/>
              </a:rPr>
              <a:t>引用</a:t>
            </a:r>
            <a:r>
              <a:rPr lang="en-US" altLang="ja-JP"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典故</a:t>
            </a:r>
            <a:endParaRPr lang="en-US" sz="3200" dirty="0">
              <a:latin typeface="SimSun" panose="02010600030101010101" pitchFamily="2" charset="-122"/>
              <a:ea typeface="SimSun" panose="02010600030101010101" pitchFamily="2" charset="-122"/>
            </a:endParaRPr>
          </a:p>
          <a:p>
            <a:pPr marL="411480" lvl="1" indent="0">
              <a:buNone/>
            </a:pPr>
            <a:r>
              <a:rPr lang="ja-JP" altLang="en-US" sz="3200" dirty="0">
                <a:latin typeface="SimSun" panose="02010600030101010101" pitchFamily="2" charset="-122"/>
                <a:ea typeface="SimSun" panose="02010600030101010101" pitchFamily="2" charset="-122"/>
              </a:rPr>
              <a:t>引用</a:t>
            </a:r>
            <a:r>
              <a:rPr lang="en-US" altLang="ja-JP"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典故</a:t>
            </a:r>
            <a:r>
              <a:rPr lang="zh-CN" altLang="en-US" sz="3200" dirty="0">
                <a:latin typeface="SimSun" panose="02010600030101010101" pitchFamily="2" charset="-122"/>
                <a:ea typeface="SimSun" panose="02010600030101010101" pitchFamily="2" charset="-122"/>
              </a:rPr>
              <a:t>的一个修辞效果是</a:t>
            </a:r>
            <a:r>
              <a:rPr lang="en-US"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再次</a:t>
            </a:r>
            <a:r>
              <a:rPr lang="en-US" sz="3200" dirty="0">
                <a:latin typeface="SimSun" panose="02010600030101010101" pitchFamily="2" charset="-122"/>
                <a:ea typeface="SimSun" panose="02010600030101010101" pitchFamily="2" charset="-122"/>
              </a:rPr>
              <a:t>)</a:t>
            </a:r>
            <a:r>
              <a:rPr lang="ja-JP" altLang="en-US" sz="32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合作。</a:t>
            </a:r>
            <a:endParaRPr lang="en-US" sz="28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a:p>
            <a:pPr marL="411480" lvl="1" indent="0">
              <a:buNone/>
            </a:pPr>
            <a:endParaRPr lang="en-US" sz="2800" dirty="0"/>
          </a:p>
        </p:txBody>
      </p:sp>
    </p:spTree>
    <p:extLst>
      <p:ext uri="{BB962C8B-B14F-4D97-AF65-F5344CB8AC3E}">
        <p14:creationId xmlns:p14="http://schemas.microsoft.com/office/powerpoint/2010/main" val="36485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28600"/>
            <a:ext cx="8260672" cy="990601"/>
          </a:xfrm>
        </p:spPr>
        <p:txBody>
          <a:bodyPr>
            <a:normAutofit/>
          </a:bodyPr>
          <a:lstStyle/>
          <a:p>
            <a:r>
              <a:rPr lang="zh-CN" altLang="en-US" sz="4400" dirty="0"/>
              <a:t>保罗书信中的“预制材料”</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5622086"/>
              </p:ext>
            </p:extLst>
          </p:nvPr>
        </p:nvGraphicFramePr>
        <p:xfrm>
          <a:off x="457200" y="1066800"/>
          <a:ext cx="8229600" cy="5547360"/>
        </p:xfrm>
        <a:graphic>
          <a:graphicData uri="http://schemas.openxmlformats.org/drawingml/2006/table">
            <a:tbl>
              <a:tblPr firstRow="1" bandRow="1">
                <a:tableStyleId>{8A107856-5554-42FB-B03E-39F5DBC370BA}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06009">
                <a:tc>
                  <a:txBody>
                    <a:bodyPr/>
                    <a:lstStyle/>
                    <a:p>
                      <a:r>
                        <a:rPr lang="zh-CN" altLang="en-US" sz="2200" b="0" dirty="0">
                          <a:latin typeface="SimSun" panose="02010600030101010101" pitchFamily="2" charset="-122"/>
                          <a:ea typeface="SimSun" panose="02010600030101010101" pitchFamily="2" charset="-122"/>
                        </a:rPr>
                        <a:t>罗马书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b="0" dirty="0"/>
                        <a:t>27%</a:t>
                      </a:r>
                    </a:p>
                  </a:txBody>
                  <a:tcPr/>
                </a:tc>
                <a:extLst>
                  <a:ext uri="{0D108BD9-81ED-4DB2-BD59-A6C34878D82A}">
                    <a16:rowId xmlns:a16="http://schemas.microsoft.com/office/drawing/2014/main" val="10000"/>
                  </a:ext>
                </a:extLst>
              </a:tr>
              <a:tr h="406009">
                <a:tc>
                  <a:txBody>
                    <a:bodyPr/>
                    <a:lstStyle/>
                    <a:p>
                      <a:r>
                        <a:rPr lang="zh-CN" altLang="en-US" sz="2200" b="0" dirty="0">
                          <a:latin typeface="SimSun" panose="02010600030101010101" pitchFamily="2" charset="-122"/>
                          <a:ea typeface="SimSun" panose="02010600030101010101" pitchFamily="2" charset="-122"/>
                        </a:rPr>
                        <a:t>哥林多前书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dirty="0"/>
                        <a:t>17%</a:t>
                      </a:r>
                    </a:p>
                  </a:txBody>
                  <a:tcPr/>
                </a:tc>
                <a:extLst>
                  <a:ext uri="{0D108BD9-81ED-4DB2-BD59-A6C34878D82A}">
                    <a16:rowId xmlns:a16="http://schemas.microsoft.com/office/drawing/2014/main" val="10001"/>
                  </a:ext>
                </a:extLst>
              </a:tr>
              <a:tr h="406009">
                <a:tc>
                  <a:txBody>
                    <a:bodyPr/>
                    <a:lstStyle/>
                    <a:p>
                      <a:r>
                        <a:rPr lang="zh-CN" altLang="en-US" sz="2200" dirty="0">
                          <a:latin typeface="SimSun" panose="02010600030101010101" pitchFamily="2" charset="-122"/>
                          <a:ea typeface="SimSun" panose="02010600030101010101" pitchFamily="2" charset="-122"/>
                        </a:rPr>
                        <a:t>哥林多后书</a:t>
                      </a:r>
                      <a:endParaRPr lang="en-US" sz="2200" dirty="0">
                        <a:latin typeface="SimSun" panose="02010600030101010101" pitchFamily="2" charset="-122"/>
                        <a:ea typeface="SimSun" panose="02010600030101010101" pitchFamily="2" charset="-122"/>
                      </a:endParaRPr>
                    </a:p>
                  </a:txBody>
                  <a:tcPr/>
                </a:tc>
                <a:tc>
                  <a:txBody>
                    <a:bodyPr/>
                    <a:lstStyle/>
                    <a:p>
                      <a:r>
                        <a:rPr lang="en-US" sz="2000" dirty="0"/>
                        <a:t>11%</a:t>
                      </a:r>
                    </a:p>
                  </a:txBody>
                  <a:tcPr/>
                </a:tc>
                <a:extLst>
                  <a:ext uri="{0D108BD9-81ED-4DB2-BD59-A6C34878D82A}">
                    <a16:rowId xmlns:a16="http://schemas.microsoft.com/office/drawing/2014/main" val="10002"/>
                  </a:ext>
                </a:extLst>
              </a:tr>
              <a:tr h="406009">
                <a:tc>
                  <a:txBody>
                    <a:bodyPr/>
                    <a:lstStyle/>
                    <a:p>
                      <a:r>
                        <a:rPr lang="zh-CN" altLang="en-US" sz="2200" dirty="0">
                          <a:latin typeface="SimSun" panose="02010600030101010101" pitchFamily="2" charset="-122"/>
                          <a:ea typeface="SimSun" panose="02010600030101010101" pitchFamily="2" charset="-122"/>
                        </a:rPr>
                        <a:t>加拉太</a:t>
                      </a:r>
                      <a:r>
                        <a:rPr lang="ja-JP" altLang="en-US" sz="2200" dirty="0">
                          <a:latin typeface="SimSun" panose="02010600030101010101" pitchFamily="2" charset="-122"/>
                          <a:ea typeface="SimSun" panose="02010600030101010101" pitchFamily="2" charset="-122"/>
                        </a:rPr>
                        <a:t>书</a:t>
                      </a:r>
                      <a:endParaRPr lang="en-US" sz="2200" dirty="0">
                        <a:latin typeface="SimSun" panose="02010600030101010101" pitchFamily="2" charset="-122"/>
                        <a:ea typeface="SimSun" panose="02010600030101010101" pitchFamily="2" charset="-122"/>
                      </a:endParaRPr>
                    </a:p>
                  </a:txBody>
                  <a:tcPr/>
                </a:tc>
                <a:tc>
                  <a:txBody>
                    <a:bodyPr/>
                    <a:lstStyle/>
                    <a:p>
                      <a:r>
                        <a:rPr lang="en-US" sz="2000" dirty="0"/>
                        <a:t>32%</a:t>
                      </a:r>
                    </a:p>
                  </a:txBody>
                  <a:tcPr/>
                </a:tc>
                <a:extLst>
                  <a:ext uri="{0D108BD9-81ED-4DB2-BD59-A6C34878D82A}">
                    <a16:rowId xmlns:a16="http://schemas.microsoft.com/office/drawing/2014/main" val="10003"/>
                  </a:ext>
                </a:extLst>
              </a:tr>
              <a:tr h="406009">
                <a:tc>
                  <a:txBody>
                    <a:bodyPr/>
                    <a:lstStyle/>
                    <a:p>
                      <a:r>
                        <a:rPr lang="ja-JP" altLang="en-US" sz="2200" b="0" i="0" kern="1200" dirty="0">
                          <a:solidFill>
                            <a:schemeClr val="dk1"/>
                          </a:solidFill>
                          <a:effectLst/>
                          <a:latin typeface="SimSun" panose="02010600030101010101" pitchFamily="2" charset="-122"/>
                          <a:ea typeface="SimSun" panose="02010600030101010101" pitchFamily="2" charset="-122"/>
                          <a:cs typeface="+mn-cs"/>
                        </a:rPr>
                        <a:t>以弗所书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dirty="0"/>
                        <a:t>54%</a:t>
                      </a:r>
                    </a:p>
                  </a:txBody>
                  <a:tcPr/>
                </a:tc>
                <a:extLst>
                  <a:ext uri="{0D108BD9-81ED-4DB2-BD59-A6C34878D82A}">
                    <a16:rowId xmlns:a16="http://schemas.microsoft.com/office/drawing/2014/main" val="10004"/>
                  </a:ext>
                </a:extLst>
              </a:tr>
              <a:tr h="406009">
                <a:tc>
                  <a:txBody>
                    <a:bodyPr/>
                    <a:lstStyle/>
                    <a:p>
                      <a:r>
                        <a:rPr lang="ja-JP" altLang="en-US" sz="2200" dirty="0">
                          <a:latin typeface="SimSun" panose="02010600030101010101" pitchFamily="2" charset="-122"/>
                          <a:ea typeface="SimSun" panose="02010600030101010101" pitchFamily="2" charset="-122"/>
                        </a:rPr>
                        <a:t>腓立比书</a:t>
                      </a:r>
                      <a:endParaRPr lang="en-US" sz="2200" dirty="0">
                        <a:latin typeface="SimSun" panose="02010600030101010101" pitchFamily="2" charset="-122"/>
                        <a:ea typeface="SimSun" panose="02010600030101010101" pitchFamily="2" charset="-122"/>
                      </a:endParaRPr>
                    </a:p>
                  </a:txBody>
                  <a:tcPr/>
                </a:tc>
                <a:tc>
                  <a:txBody>
                    <a:bodyPr/>
                    <a:lstStyle/>
                    <a:p>
                      <a:r>
                        <a:rPr lang="en-US" sz="2000" dirty="0"/>
                        <a:t>7%</a:t>
                      </a:r>
                    </a:p>
                  </a:txBody>
                  <a:tcPr/>
                </a:tc>
                <a:extLst>
                  <a:ext uri="{0D108BD9-81ED-4DB2-BD59-A6C34878D82A}">
                    <a16:rowId xmlns:a16="http://schemas.microsoft.com/office/drawing/2014/main" val="10005"/>
                  </a:ext>
                </a:extLst>
              </a:tr>
              <a:tr h="406009">
                <a:tc>
                  <a:txBody>
                    <a:bodyPr/>
                    <a:lstStyle/>
                    <a:p>
                      <a:r>
                        <a:rPr lang="ja-JP" altLang="en-US" sz="2200" b="0" i="0" kern="1200" dirty="0">
                          <a:solidFill>
                            <a:schemeClr val="dk1"/>
                          </a:solidFill>
                          <a:effectLst/>
                          <a:latin typeface="SimSun" panose="02010600030101010101" pitchFamily="2" charset="-122"/>
                          <a:ea typeface="SimSun" panose="02010600030101010101" pitchFamily="2" charset="-122"/>
                          <a:cs typeface="+mn-cs"/>
                        </a:rPr>
                        <a:t>歌罗西书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dirty="0"/>
                        <a:t>42%</a:t>
                      </a:r>
                    </a:p>
                  </a:txBody>
                  <a:tcPr/>
                </a:tc>
                <a:extLst>
                  <a:ext uri="{0D108BD9-81ED-4DB2-BD59-A6C34878D82A}">
                    <a16:rowId xmlns:a16="http://schemas.microsoft.com/office/drawing/2014/main" val="10006"/>
                  </a:ext>
                </a:extLst>
              </a:tr>
              <a:tr h="407182">
                <a:tc>
                  <a:txBody>
                    <a:bodyPr/>
                    <a:lstStyle/>
                    <a:p>
                      <a:r>
                        <a:rPr lang="zh-CN" altLang="en-US" sz="2200" b="0" i="0" kern="1200" dirty="0">
                          <a:solidFill>
                            <a:schemeClr val="dk1"/>
                          </a:solidFill>
                          <a:effectLst/>
                          <a:latin typeface="SimSun" panose="02010600030101010101" pitchFamily="2" charset="-122"/>
                          <a:ea typeface="SimSun" panose="02010600030101010101" pitchFamily="2" charset="-122"/>
                          <a:cs typeface="+mn-cs"/>
                        </a:rPr>
                        <a:t>帖撒罗尼迦前书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dirty="0"/>
                        <a:t>37%</a:t>
                      </a:r>
                    </a:p>
                  </a:txBody>
                  <a:tcPr/>
                </a:tc>
                <a:extLst>
                  <a:ext uri="{0D108BD9-81ED-4DB2-BD59-A6C34878D82A}">
                    <a16:rowId xmlns:a16="http://schemas.microsoft.com/office/drawing/2014/main" val="10007"/>
                  </a:ext>
                </a:extLst>
              </a:tr>
              <a:tr h="406009">
                <a:tc>
                  <a:txBody>
                    <a:bodyPr/>
                    <a:lstStyle/>
                    <a:p>
                      <a:r>
                        <a:rPr lang="zh-CN" altLang="en-US" sz="2200" b="0" i="0" kern="1200" dirty="0">
                          <a:solidFill>
                            <a:schemeClr val="dk1"/>
                          </a:solidFill>
                          <a:effectLst/>
                          <a:latin typeface="SimSun" panose="02010600030101010101" pitchFamily="2" charset="-122"/>
                          <a:ea typeface="SimSun" panose="02010600030101010101" pitchFamily="2" charset="-122"/>
                          <a:cs typeface="+mn-cs"/>
                        </a:rPr>
                        <a:t>帖撒罗尼迦后书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dirty="0"/>
                        <a:t>24%</a:t>
                      </a:r>
                    </a:p>
                  </a:txBody>
                  <a:tcPr/>
                </a:tc>
                <a:extLst>
                  <a:ext uri="{0D108BD9-81ED-4DB2-BD59-A6C34878D82A}">
                    <a16:rowId xmlns:a16="http://schemas.microsoft.com/office/drawing/2014/main" val="10008"/>
                  </a:ext>
                </a:extLst>
              </a:tr>
              <a:tr h="406009">
                <a:tc>
                  <a:txBody>
                    <a:bodyPr/>
                    <a:lstStyle/>
                    <a:p>
                      <a:r>
                        <a:rPr lang="ja-JP" altLang="en-US" sz="2200" cap="none" dirty="0">
                          <a:solidFill>
                            <a:srgbClr val="696464">
                              <a:lumMod val="75000"/>
                            </a:srgbClr>
                          </a:solidFill>
                          <a:latin typeface="SimSun" panose="02010600030101010101" pitchFamily="2" charset="-122"/>
                          <a:ea typeface="SimSun" panose="02010600030101010101" pitchFamily="2" charset="-122"/>
                        </a:rPr>
                        <a:t>提摩太前</a:t>
                      </a:r>
                      <a:r>
                        <a:rPr lang="ja-JP" altLang="en-US" sz="2200" b="1" cap="none" dirty="0">
                          <a:solidFill>
                            <a:srgbClr val="696464">
                              <a:lumMod val="75000"/>
                            </a:srgbClr>
                          </a:solidFill>
                          <a:latin typeface="SimSun" panose="02010600030101010101" pitchFamily="2" charset="-122"/>
                          <a:ea typeface="SimSun" panose="02010600030101010101" pitchFamily="2" charset="-122"/>
                        </a:rPr>
                        <a:t>书</a:t>
                      </a:r>
                      <a:endParaRPr lang="en-US" sz="2200" dirty="0">
                        <a:latin typeface="SimSun" panose="02010600030101010101" pitchFamily="2" charset="-122"/>
                        <a:ea typeface="SimSun" panose="02010600030101010101" pitchFamily="2" charset="-122"/>
                      </a:endParaRPr>
                    </a:p>
                  </a:txBody>
                  <a:tcPr/>
                </a:tc>
                <a:tc>
                  <a:txBody>
                    <a:bodyPr/>
                    <a:lstStyle/>
                    <a:p>
                      <a:r>
                        <a:rPr lang="en-US" sz="2000" dirty="0"/>
                        <a:t>43%</a:t>
                      </a:r>
                    </a:p>
                  </a:txBody>
                  <a:tcPr/>
                </a:tc>
                <a:extLst>
                  <a:ext uri="{0D108BD9-81ED-4DB2-BD59-A6C34878D82A}">
                    <a16:rowId xmlns:a16="http://schemas.microsoft.com/office/drawing/2014/main" val="10009"/>
                  </a:ext>
                </a:extLst>
              </a:tr>
              <a:tr h="406009">
                <a:tc>
                  <a:txBody>
                    <a:bodyPr/>
                    <a:lstStyle/>
                    <a:p>
                      <a:r>
                        <a:rPr lang="ja-JP" altLang="en-US" sz="2200" cap="none" dirty="0">
                          <a:solidFill>
                            <a:srgbClr val="696464">
                              <a:lumMod val="75000"/>
                            </a:srgbClr>
                          </a:solidFill>
                          <a:latin typeface="SimSun" panose="02010600030101010101" pitchFamily="2" charset="-122"/>
                          <a:ea typeface="SimSun" panose="02010600030101010101" pitchFamily="2" charset="-122"/>
                        </a:rPr>
                        <a:t>提摩太</a:t>
                      </a:r>
                      <a:r>
                        <a:rPr lang="zh-CN" altLang="en-US" sz="2200" cap="none" dirty="0">
                          <a:solidFill>
                            <a:srgbClr val="696464">
                              <a:lumMod val="75000"/>
                            </a:srgbClr>
                          </a:solidFill>
                          <a:latin typeface="SimSun" panose="02010600030101010101" pitchFamily="2" charset="-122"/>
                          <a:ea typeface="SimSun" panose="02010600030101010101" pitchFamily="2" charset="-122"/>
                        </a:rPr>
                        <a:t>后</a:t>
                      </a:r>
                      <a:r>
                        <a:rPr lang="ja-JP" altLang="en-US" sz="2200" b="1" cap="none" dirty="0">
                          <a:solidFill>
                            <a:srgbClr val="696464">
                              <a:lumMod val="75000"/>
                            </a:srgbClr>
                          </a:solidFill>
                          <a:latin typeface="SimSun" panose="02010600030101010101" pitchFamily="2" charset="-122"/>
                          <a:ea typeface="SimSun" panose="02010600030101010101" pitchFamily="2" charset="-122"/>
                        </a:rPr>
                        <a:t>书</a:t>
                      </a:r>
                      <a:endParaRPr lang="en-US" sz="2200" dirty="0">
                        <a:latin typeface="SimSun" panose="02010600030101010101" pitchFamily="2" charset="-122"/>
                        <a:ea typeface="SimSun" panose="02010600030101010101" pitchFamily="2" charset="-122"/>
                      </a:endParaRPr>
                    </a:p>
                  </a:txBody>
                  <a:tcPr/>
                </a:tc>
                <a:tc>
                  <a:txBody>
                    <a:bodyPr/>
                    <a:lstStyle/>
                    <a:p>
                      <a:r>
                        <a:rPr lang="en-US" sz="2000" dirty="0"/>
                        <a:t>16%</a:t>
                      </a:r>
                    </a:p>
                  </a:txBody>
                  <a:tcPr/>
                </a:tc>
                <a:extLst>
                  <a:ext uri="{0D108BD9-81ED-4DB2-BD59-A6C34878D82A}">
                    <a16:rowId xmlns:a16="http://schemas.microsoft.com/office/drawing/2014/main" val="10010"/>
                  </a:ext>
                </a:extLst>
              </a:tr>
              <a:tr h="406009">
                <a:tc>
                  <a:txBody>
                    <a:bodyPr/>
                    <a:lstStyle/>
                    <a:p>
                      <a:r>
                        <a:rPr lang="ja-JP" altLang="en-US" sz="2200" b="0" i="0" kern="1200" dirty="0">
                          <a:solidFill>
                            <a:schemeClr val="dk1"/>
                          </a:solidFill>
                          <a:effectLst/>
                          <a:latin typeface="SimSun" panose="02010600030101010101" pitchFamily="2" charset="-122"/>
                          <a:ea typeface="SimSun" panose="02010600030101010101" pitchFamily="2" charset="-122"/>
                          <a:cs typeface="+mn-cs"/>
                        </a:rPr>
                        <a:t>提多书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dirty="0"/>
                        <a:t>46%</a:t>
                      </a:r>
                    </a:p>
                  </a:txBody>
                  <a:tcPr/>
                </a:tc>
                <a:extLst>
                  <a:ext uri="{0D108BD9-81ED-4DB2-BD59-A6C34878D82A}">
                    <a16:rowId xmlns:a16="http://schemas.microsoft.com/office/drawing/2014/main" val="10011"/>
                  </a:ext>
                </a:extLst>
              </a:tr>
              <a:tr h="406009">
                <a:tc>
                  <a:txBody>
                    <a:bodyPr/>
                    <a:lstStyle/>
                    <a:p>
                      <a:r>
                        <a:rPr lang="ja-JP" altLang="en-US" sz="2200" b="0" i="0" kern="1200" dirty="0">
                          <a:solidFill>
                            <a:schemeClr val="dk1"/>
                          </a:solidFill>
                          <a:effectLst/>
                          <a:latin typeface="SimSun" panose="02010600030101010101" pitchFamily="2" charset="-122"/>
                          <a:ea typeface="SimSun" panose="02010600030101010101" pitchFamily="2" charset="-122"/>
                          <a:cs typeface="+mn-cs"/>
                        </a:rPr>
                        <a:t>腓利门书</a:t>
                      </a:r>
                      <a:endParaRPr lang="en-US" sz="2200" b="0" dirty="0">
                        <a:latin typeface="SimSun" panose="02010600030101010101" pitchFamily="2" charset="-122"/>
                        <a:ea typeface="SimSun" panose="02010600030101010101" pitchFamily="2" charset="-122"/>
                      </a:endParaRPr>
                    </a:p>
                  </a:txBody>
                  <a:tcPr/>
                </a:tc>
                <a:tc>
                  <a:txBody>
                    <a:bodyPr/>
                    <a:lstStyle/>
                    <a:p>
                      <a:r>
                        <a:rPr lang="en-US" sz="2000" dirty="0"/>
                        <a:t>0%</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8886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000" b="1" dirty="0"/>
          </a:p>
        </p:txBody>
      </p:sp>
      <p:sp>
        <p:nvSpPr>
          <p:cNvPr id="3" name="Content Placeholder 2"/>
          <p:cNvSpPr>
            <a:spLocks noGrp="1"/>
          </p:cNvSpPr>
          <p:nvPr>
            <p:ph idx="1"/>
          </p:nvPr>
        </p:nvSpPr>
        <p:spPr/>
        <p:txBody>
          <a:bodyPr>
            <a:normAutofit/>
          </a:bodyPr>
          <a:lstStyle/>
          <a:p>
            <a:pPr lvl="0">
              <a:buClr>
                <a:srgbClr val="93A299"/>
              </a:buClr>
            </a:pPr>
            <a:r>
              <a:rPr lang="zh-CN" altLang="en-US" sz="3600" dirty="0">
                <a:solidFill>
                  <a:srgbClr val="564B3C"/>
                </a:solidFill>
                <a:latin typeface="SimSun" panose="02010600030101010101" pitchFamily="2" charset="-122"/>
                <a:ea typeface="SimSun" panose="02010600030101010101" pitchFamily="2" charset="-122"/>
              </a:rPr>
              <a:t>内容</a:t>
            </a:r>
            <a:r>
              <a:rPr lang="en-US" altLang="zh-CN" sz="3600" dirty="0">
                <a:solidFill>
                  <a:srgbClr val="564B3C"/>
                </a:solidFill>
                <a:latin typeface="SimSun" panose="02010600030101010101" pitchFamily="2" charset="-122"/>
                <a:ea typeface="SimSun" panose="02010600030101010101" pitchFamily="2" charset="-122"/>
              </a:rPr>
              <a:t>:“</a:t>
            </a:r>
            <a:r>
              <a:rPr lang="zh-CN" altLang="en-US" sz="3600" dirty="0">
                <a:solidFill>
                  <a:srgbClr val="564B3C"/>
                </a:solidFill>
                <a:latin typeface="SimSun" panose="02010600030101010101" pitchFamily="2" charset="-122"/>
                <a:ea typeface="SimSun" panose="02010600030101010101" pitchFamily="2" charset="-122"/>
              </a:rPr>
              <a:t>事工神学”</a:t>
            </a:r>
          </a:p>
          <a:p>
            <a:pPr lvl="0">
              <a:buClr>
                <a:srgbClr val="93A299"/>
              </a:buClr>
            </a:pPr>
            <a:r>
              <a:rPr lang="ja-JP" altLang="en-US" sz="3600" dirty="0">
                <a:solidFill>
                  <a:srgbClr val="564B3C"/>
                </a:solidFill>
                <a:latin typeface="SimSun" panose="02010600030101010101" pitchFamily="2" charset="-122"/>
                <a:ea typeface="SimSun" panose="02010600030101010101" pitchFamily="2" charset="-122"/>
              </a:rPr>
              <a:t>论点</a:t>
            </a:r>
            <a:endParaRPr lang="en-US" sz="3600" dirty="0">
              <a:solidFill>
                <a:srgbClr val="564B3C"/>
              </a:solidFill>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形式。“使徒书信”的体裁是柔和的。</a:t>
            </a:r>
            <a:endParaRPr lang="en-SG" altLang="zh-CN" sz="36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充满小形式</a:t>
            </a:r>
            <a:endParaRPr lang="en-US" sz="32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a:t>
            </a:r>
            <a:r>
              <a:rPr lang="ja-JP" altLang="en-US" sz="3200" dirty="0">
                <a:latin typeface="SimSun" panose="02010600030101010101" pitchFamily="2" charset="-122"/>
                <a:ea typeface="SimSun" panose="02010600030101010101" pitchFamily="2" charset="-122"/>
              </a:rPr>
              <a:t>隐喻</a:t>
            </a:r>
            <a:endParaRPr lang="en-US" sz="3200" dirty="0">
              <a:latin typeface="SimSun" panose="02010600030101010101" pitchFamily="2" charset="-122"/>
              <a:ea typeface="SimSun" panose="02010600030101010101" pitchFamily="2" charset="-122"/>
            </a:endParaRPr>
          </a:p>
          <a:p>
            <a:pPr lvl="1"/>
            <a:r>
              <a:rPr lang="ja-JP" altLang="en-US" sz="3200" dirty="0">
                <a:latin typeface="SimSun" panose="02010600030101010101" pitchFamily="2" charset="-122"/>
                <a:ea typeface="SimSun" panose="02010600030101010101" pitchFamily="2" charset="-122"/>
              </a:rPr>
              <a:t>引用</a:t>
            </a:r>
            <a:r>
              <a:rPr lang="en-US" altLang="ja-JP"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典故</a:t>
            </a:r>
            <a:endParaRPr lang="en-US" sz="3200" dirty="0">
              <a:latin typeface="SimSun" panose="02010600030101010101" pitchFamily="2" charset="-122"/>
              <a:ea typeface="SimSun" panose="02010600030101010101" pitchFamily="2" charset="-122"/>
            </a:endParaRPr>
          </a:p>
          <a:p>
            <a:pPr lvl="1"/>
            <a:r>
              <a:rPr lang="ja-JP" altLang="en-US" sz="3200" dirty="0">
                <a:latin typeface="SimSun" panose="02010600030101010101" pitchFamily="2" charset="-122"/>
                <a:ea typeface="SimSun" panose="02010600030101010101" pitchFamily="2" charset="-122"/>
              </a:rPr>
              <a:t>口头</a:t>
            </a:r>
            <a:r>
              <a:rPr lang="en-US" altLang="zh-CN"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听觉</a:t>
            </a:r>
            <a:endParaRPr lang="en-US" sz="3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88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966788" algn="l"/>
              </a:tabLst>
            </a:pPr>
            <a:r>
              <a:rPr lang="zh-CN" altLang="en-US" sz="4800" dirty="0"/>
              <a:t>使徒书信的制作成本</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9107864"/>
              </p:ext>
            </p:extLst>
          </p:nvPr>
        </p:nvGraphicFramePr>
        <p:xfrm>
          <a:off x="457200" y="1752600"/>
          <a:ext cx="8229600" cy="3535680"/>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zh-CN" altLang="en-US" sz="2800" dirty="0">
                          <a:latin typeface="SimSun" panose="02010600030101010101" pitchFamily="2" charset="-122"/>
                          <a:ea typeface="SimSun" panose="02010600030101010101" pitchFamily="2" charset="-122"/>
                        </a:rPr>
                        <a:t>使徒书信</a:t>
                      </a:r>
                      <a:endParaRPr lang="en-US" sz="2800" dirty="0">
                        <a:latin typeface="SimSun" panose="02010600030101010101" pitchFamily="2" charset="-122"/>
                        <a:ea typeface="SimSun" panose="02010600030101010101" pitchFamily="2" charset="-122"/>
                      </a:endParaRPr>
                    </a:p>
                  </a:txBody>
                  <a:tcPr/>
                </a:tc>
                <a:tc>
                  <a:txBody>
                    <a:bodyPr/>
                    <a:lstStyle/>
                    <a:p>
                      <a:pPr algn="ctr"/>
                      <a:r>
                        <a:rPr lang="zh-CN" altLang="en-US" sz="2800" baseline="0" dirty="0">
                          <a:latin typeface="SimSun" panose="02010600030101010101" pitchFamily="2" charset="-122"/>
                          <a:ea typeface="SimSun" panose="02010600030101010101" pitchFamily="2" charset="-122"/>
                        </a:rPr>
                        <a:t>完成</a:t>
                      </a:r>
                      <a:r>
                        <a:rPr lang="ja-JP" altLang="en-US" sz="2800" baseline="0" dirty="0">
                          <a:latin typeface="SimSun" panose="02010600030101010101" pitchFamily="2" charset="-122"/>
                          <a:ea typeface="SimSun" panose="02010600030101010101" pitchFamily="2" charset="-122"/>
                        </a:rPr>
                        <a:t>最终</a:t>
                      </a:r>
                      <a:r>
                        <a:rPr lang="zh-CN" altLang="en-US" sz="2800" baseline="0" dirty="0">
                          <a:latin typeface="SimSun" panose="02010600030101010101" pitchFamily="2" charset="-122"/>
                          <a:ea typeface="SimSun" panose="02010600030101010101" pitchFamily="2" charset="-122"/>
                        </a:rPr>
                        <a:t>文</a:t>
                      </a:r>
                      <a:r>
                        <a:rPr lang="ja-JP" altLang="en-US" sz="2800" baseline="0" dirty="0">
                          <a:latin typeface="SimSun" panose="02010600030101010101" pitchFamily="2" charset="-122"/>
                          <a:ea typeface="SimSun" panose="02010600030101010101" pitchFamily="2" charset="-122"/>
                        </a:rPr>
                        <a:t>本</a:t>
                      </a:r>
                      <a:r>
                        <a:rPr lang="zh-CN" altLang="en-US" sz="2800" baseline="0" dirty="0">
                          <a:latin typeface="SimSun" panose="02010600030101010101" pitchFamily="2" charset="-122"/>
                          <a:ea typeface="SimSun" panose="02010600030101010101" pitchFamily="2" charset="-122"/>
                        </a:rPr>
                        <a:t>的时间（小时）</a:t>
                      </a:r>
                      <a:endParaRPr lang="en-US" sz="2800" dirty="0">
                        <a:latin typeface="SimSun" panose="02010600030101010101" pitchFamily="2" charset="-122"/>
                        <a:ea typeface="SimSun" panose="02010600030101010101" pitchFamily="2" charset="-122"/>
                      </a:endParaRPr>
                    </a:p>
                  </a:txBody>
                  <a:tcPr/>
                </a:tc>
                <a:tc>
                  <a:txBody>
                    <a:bodyPr/>
                    <a:lstStyle/>
                    <a:p>
                      <a:pPr algn="ctr"/>
                      <a:r>
                        <a:rPr lang="ja-JP" altLang="en-US" sz="2800" dirty="0">
                          <a:latin typeface="SimSun" panose="02010600030101010101" pitchFamily="2" charset="-122"/>
                          <a:ea typeface="SimSun" panose="02010600030101010101" pitchFamily="2" charset="-122"/>
                        </a:rPr>
                        <a:t>成本（美元）</a:t>
                      </a:r>
                      <a:r>
                        <a:rPr lang="en-US" sz="2800" dirty="0">
                          <a:latin typeface="SimSun" panose="02010600030101010101" pitchFamily="2" charset="-122"/>
                          <a:ea typeface="SimSun" panose="02010600030101010101" pitchFamily="2" charset="-122"/>
                        </a:rPr>
                        <a:t>(2004)</a:t>
                      </a:r>
                    </a:p>
                  </a:txBody>
                  <a:tcPr/>
                </a:tc>
                <a:extLst>
                  <a:ext uri="{0D108BD9-81ED-4DB2-BD59-A6C34878D82A}">
                    <a16:rowId xmlns:a16="http://schemas.microsoft.com/office/drawing/2014/main" val="10000"/>
                  </a:ext>
                </a:extLst>
              </a:tr>
              <a:tr h="370840">
                <a:tc>
                  <a:txBody>
                    <a:bodyPr/>
                    <a:lstStyle/>
                    <a:p>
                      <a:r>
                        <a:rPr lang="zh-CN" altLang="en-US" sz="2800" dirty="0">
                          <a:latin typeface="SimSun" panose="02010600030101010101" pitchFamily="2" charset="-122"/>
                          <a:ea typeface="SimSun" panose="02010600030101010101" pitchFamily="2" charset="-122"/>
                        </a:rPr>
                        <a:t>罗马书</a:t>
                      </a:r>
                      <a:endParaRPr lang="en-US" sz="2800" dirty="0">
                        <a:latin typeface="SimSun" panose="02010600030101010101" pitchFamily="2" charset="-122"/>
                        <a:ea typeface="SimSun" panose="02010600030101010101" pitchFamily="2" charset="-122"/>
                      </a:endParaRPr>
                    </a:p>
                  </a:txBody>
                  <a:tcPr/>
                </a:tc>
                <a:tc>
                  <a:txBody>
                    <a:bodyPr/>
                    <a:lstStyle/>
                    <a:p>
                      <a:pPr algn="ctr"/>
                      <a:r>
                        <a:rPr lang="en-US" sz="2400" dirty="0"/>
                        <a:t>11.5</a:t>
                      </a:r>
                    </a:p>
                  </a:txBody>
                  <a:tcPr/>
                </a:tc>
                <a:tc>
                  <a:txBody>
                    <a:bodyPr/>
                    <a:lstStyle/>
                    <a:p>
                      <a:pPr algn="ctr"/>
                      <a:r>
                        <a:rPr lang="en-US" sz="2400" dirty="0"/>
                        <a:t>$2,275</a:t>
                      </a:r>
                    </a:p>
                  </a:txBody>
                  <a:tcPr/>
                </a:tc>
                <a:extLst>
                  <a:ext uri="{0D108BD9-81ED-4DB2-BD59-A6C34878D82A}">
                    <a16:rowId xmlns:a16="http://schemas.microsoft.com/office/drawing/2014/main" val="10001"/>
                  </a:ext>
                </a:extLst>
              </a:tr>
              <a:tr h="370840">
                <a:tc>
                  <a:txBody>
                    <a:bodyPr/>
                    <a:lstStyle/>
                    <a:p>
                      <a:r>
                        <a:rPr lang="zh-CN" altLang="en-US" sz="2800" dirty="0">
                          <a:latin typeface="SimSun" panose="02010600030101010101" pitchFamily="2" charset="-122"/>
                          <a:ea typeface="SimSun" panose="02010600030101010101" pitchFamily="2" charset="-122"/>
                        </a:rPr>
                        <a:t>哥林多前书</a:t>
                      </a:r>
                      <a:endParaRPr lang="en-US" sz="2800" dirty="0">
                        <a:latin typeface="SimSun" panose="02010600030101010101" pitchFamily="2" charset="-122"/>
                        <a:ea typeface="SimSun" panose="02010600030101010101" pitchFamily="2" charset="-122"/>
                      </a:endParaRPr>
                    </a:p>
                  </a:txBody>
                  <a:tcPr/>
                </a:tc>
                <a:tc>
                  <a:txBody>
                    <a:bodyPr/>
                    <a:lstStyle/>
                    <a:p>
                      <a:pPr algn="ctr"/>
                      <a:r>
                        <a:rPr lang="en-US" sz="2400" dirty="0"/>
                        <a:t>10.7</a:t>
                      </a:r>
                    </a:p>
                  </a:txBody>
                  <a:tcPr/>
                </a:tc>
                <a:tc>
                  <a:txBody>
                    <a:bodyPr/>
                    <a:lstStyle/>
                    <a:p>
                      <a:pPr algn="ctr"/>
                      <a:r>
                        <a:rPr lang="en-US" sz="2400" dirty="0"/>
                        <a:t>$2,108</a:t>
                      </a:r>
                    </a:p>
                  </a:txBody>
                  <a:tcPr/>
                </a:tc>
                <a:extLst>
                  <a:ext uri="{0D108BD9-81ED-4DB2-BD59-A6C34878D82A}">
                    <a16:rowId xmlns:a16="http://schemas.microsoft.com/office/drawing/2014/main" val="10002"/>
                  </a:ext>
                </a:extLst>
              </a:tr>
              <a:tr h="370840">
                <a:tc>
                  <a:txBody>
                    <a:bodyPr/>
                    <a:lstStyle/>
                    <a:p>
                      <a:r>
                        <a:rPr lang="zh-CN" altLang="en-US" sz="2800" dirty="0">
                          <a:latin typeface="SimSun" panose="02010600030101010101" pitchFamily="2" charset="-122"/>
                          <a:ea typeface="SimSun" panose="02010600030101010101" pitchFamily="2" charset="-122"/>
                        </a:rPr>
                        <a:t>加拉太书</a:t>
                      </a:r>
                      <a:endParaRPr lang="en-US" sz="2800" dirty="0">
                        <a:latin typeface="SimSun" panose="02010600030101010101" pitchFamily="2" charset="-122"/>
                        <a:ea typeface="SimSun" panose="02010600030101010101" pitchFamily="2" charset="-122"/>
                      </a:endParaRPr>
                    </a:p>
                  </a:txBody>
                  <a:tcPr/>
                </a:tc>
                <a:tc>
                  <a:txBody>
                    <a:bodyPr/>
                    <a:lstStyle/>
                    <a:p>
                      <a:pPr algn="ctr"/>
                      <a:r>
                        <a:rPr lang="en-US" sz="2400" dirty="0"/>
                        <a:t>3.6</a:t>
                      </a:r>
                    </a:p>
                  </a:txBody>
                  <a:tcPr/>
                </a:tc>
                <a:tc>
                  <a:txBody>
                    <a:bodyPr/>
                    <a:lstStyle/>
                    <a:p>
                      <a:pPr algn="ctr"/>
                      <a:r>
                        <a:rPr lang="en-US" sz="2400" dirty="0"/>
                        <a:t>$722</a:t>
                      </a:r>
                    </a:p>
                  </a:txBody>
                  <a:tcPr/>
                </a:tc>
                <a:extLst>
                  <a:ext uri="{0D108BD9-81ED-4DB2-BD59-A6C34878D82A}">
                    <a16:rowId xmlns:a16="http://schemas.microsoft.com/office/drawing/2014/main" val="10003"/>
                  </a:ext>
                </a:extLst>
              </a:tr>
              <a:tr h="370840">
                <a:tc>
                  <a:txBody>
                    <a:bodyPr/>
                    <a:lstStyle/>
                    <a:p>
                      <a:r>
                        <a:rPr lang="zh-CN" altLang="en-US" sz="2800" b="0" i="0" kern="1200" dirty="0">
                          <a:solidFill>
                            <a:schemeClr val="dk1"/>
                          </a:solidFill>
                          <a:effectLst/>
                          <a:latin typeface="SimSun" panose="02010600030101010101" pitchFamily="2" charset="-122"/>
                          <a:ea typeface="SimSun" panose="02010600030101010101" pitchFamily="2" charset="-122"/>
                          <a:cs typeface="+mn-cs"/>
                        </a:rPr>
                        <a:t>帖撒罗尼迦前书</a:t>
                      </a:r>
                      <a:endParaRPr lang="en-US" sz="3200" b="0" dirty="0">
                        <a:latin typeface="SimSun" panose="02010600030101010101" pitchFamily="2" charset="-122"/>
                        <a:ea typeface="SimSun" panose="02010600030101010101" pitchFamily="2" charset="-122"/>
                      </a:endParaRPr>
                    </a:p>
                  </a:txBody>
                  <a:tcPr/>
                </a:tc>
                <a:tc>
                  <a:txBody>
                    <a:bodyPr/>
                    <a:lstStyle/>
                    <a:p>
                      <a:pPr algn="ctr"/>
                      <a:r>
                        <a:rPr lang="en-US" sz="2400" dirty="0"/>
                        <a:t>2.4</a:t>
                      </a:r>
                    </a:p>
                  </a:txBody>
                  <a:tcPr/>
                </a:tc>
                <a:tc>
                  <a:txBody>
                    <a:bodyPr/>
                    <a:lstStyle/>
                    <a:p>
                      <a:pPr algn="ctr"/>
                      <a:r>
                        <a:rPr lang="en-US" sz="2400" dirty="0"/>
                        <a:t>$484</a:t>
                      </a:r>
                    </a:p>
                  </a:txBody>
                  <a:tcPr/>
                </a:tc>
                <a:extLst>
                  <a:ext uri="{0D108BD9-81ED-4DB2-BD59-A6C34878D82A}">
                    <a16:rowId xmlns:a16="http://schemas.microsoft.com/office/drawing/2014/main" val="10004"/>
                  </a:ext>
                </a:extLst>
              </a:tr>
              <a:tr h="0">
                <a:tc>
                  <a:txBody>
                    <a:bodyPr/>
                    <a:lstStyle/>
                    <a:p>
                      <a:r>
                        <a:rPr lang="zh-CN" altLang="en-US" sz="2800" dirty="0">
                          <a:latin typeface="SimSun" panose="02010600030101010101" pitchFamily="2" charset="-122"/>
                          <a:ea typeface="SimSun" panose="02010600030101010101" pitchFamily="2" charset="-122"/>
                        </a:rPr>
                        <a:t>提摩太前书</a:t>
                      </a:r>
                      <a:endParaRPr lang="en-US" sz="2800" dirty="0">
                        <a:latin typeface="SimSun" panose="02010600030101010101" pitchFamily="2" charset="-122"/>
                        <a:ea typeface="SimSun" panose="02010600030101010101" pitchFamily="2" charset="-122"/>
                      </a:endParaRPr>
                    </a:p>
                  </a:txBody>
                  <a:tcPr/>
                </a:tc>
                <a:tc>
                  <a:txBody>
                    <a:bodyPr/>
                    <a:lstStyle/>
                    <a:p>
                      <a:pPr algn="ctr"/>
                      <a:r>
                        <a:rPr lang="en-US" sz="2400" dirty="0"/>
                        <a:t>2.8</a:t>
                      </a:r>
                    </a:p>
                  </a:txBody>
                  <a:tcPr/>
                </a:tc>
                <a:tc>
                  <a:txBody>
                    <a:bodyPr/>
                    <a:lstStyle/>
                    <a:p>
                      <a:pPr algn="ctr"/>
                      <a:r>
                        <a:rPr lang="en-US" sz="2400" dirty="0"/>
                        <a:t>$554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8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使徒书信的文学</a:t>
            </a:r>
            <a:r>
              <a:rPr lang="en-US" altLang="zh-CN" sz="4400" b="1" dirty="0"/>
              <a:t>/</a:t>
            </a:r>
            <a:r>
              <a:rPr lang="zh-CN" altLang="en-US" sz="4400" b="1" dirty="0"/>
              <a:t>修辞的特征</a:t>
            </a:r>
            <a:r>
              <a:rPr lang="en-US" altLang="zh-CN" sz="4400" b="1" dirty="0"/>
              <a:t>:</a:t>
            </a:r>
            <a:endParaRPr lang="en-US" sz="4000" b="1" dirty="0"/>
          </a:p>
        </p:txBody>
      </p:sp>
      <p:sp>
        <p:nvSpPr>
          <p:cNvPr id="3" name="Content Placeholder 2"/>
          <p:cNvSpPr>
            <a:spLocks noGrp="1"/>
          </p:cNvSpPr>
          <p:nvPr>
            <p:ph idx="1"/>
          </p:nvPr>
        </p:nvSpPr>
        <p:spPr>
          <a:xfrm>
            <a:off x="457200" y="1752600"/>
            <a:ext cx="8229600" cy="4697028"/>
          </a:xfrm>
        </p:spPr>
        <p:txBody>
          <a:bodyPr>
            <a:normAutofit lnSpcReduction="10000"/>
          </a:bodyPr>
          <a:lstStyle/>
          <a:p>
            <a:pPr lvl="0">
              <a:buClr>
                <a:srgbClr val="93A299"/>
              </a:buClr>
            </a:pPr>
            <a:r>
              <a:rPr lang="zh-CN" altLang="en-US" sz="3600" dirty="0">
                <a:solidFill>
                  <a:srgbClr val="564B3C"/>
                </a:solidFill>
                <a:latin typeface="SimSun" panose="02010600030101010101" pitchFamily="2" charset="-122"/>
                <a:ea typeface="SimSun" panose="02010600030101010101" pitchFamily="2" charset="-122"/>
              </a:rPr>
              <a:t>内容</a:t>
            </a:r>
            <a:r>
              <a:rPr lang="en-US" altLang="zh-CN" sz="3600" dirty="0">
                <a:solidFill>
                  <a:srgbClr val="564B3C"/>
                </a:solidFill>
                <a:latin typeface="SimSun" panose="02010600030101010101" pitchFamily="2" charset="-122"/>
                <a:ea typeface="SimSun" panose="02010600030101010101" pitchFamily="2" charset="-122"/>
              </a:rPr>
              <a:t>:“</a:t>
            </a:r>
            <a:r>
              <a:rPr lang="zh-CN" altLang="en-US" sz="3600" dirty="0">
                <a:solidFill>
                  <a:srgbClr val="564B3C"/>
                </a:solidFill>
                <a:latin typeface="SimSun" panose="02010600030101010101" pitchFamily="2" charset="-122"/>
                <a:ea typeface="SimSun" panose="02010600030101010101" pitchFamily="2" charset="-122"/>
              </a:rPr>
              <a:t>事工神学”</a:t>
            </a:r>
          </a:p>
          <a:p>
            <a:pPr lvl="0">
              <a:buClr>
                <a:srgbClr val="93A299"/>
              </a:buClr>
            </a:pPr>
            <a:r>
              <a:rPr lang="ja-JP" altLang="en-US" sz="3600" dirty="0">
                <a:solidFill>
                  <a:srgbClr val="564B3C"/>
                </a:solidFill>
                <a:latin typeface="SimSun" panose="02010600030101010101" pitchFamily="2" charset="-122"/>
                <a:ea typeface="SimSun" panose="02010600030101010101" pitchFamily="2" charset="-122"/>
              </a:rPr>
              <a:t>论点</a:t>
            </a:r>
            <a:endParaRPr lang="en-US" sz="3600" dirty="0">
              <a:solidFill>
                <a:srgbClr val="564B3C"/>
              </a:solidFill>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形式。“使徒书信”的体裁是柔和的。</a:t>
            </a:r>
            <a:endParaRPr lang="en-SG" altLang="zh-CN" sz="36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充满小形式</a:t>
            </a:r>
            <a:endParaRPr lang="en-US" sz="32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充满</a:t>
            </a:r>
            <a:r>
              <a:rPr lang="ja-JP" altLang="en-US" sz="3200" dirty="0">
                <a:latin typeface="SimSun" panose="02010600030101010101" pitchFamily="2" charset="-122"/>
                <a:ea typeface="SimSun" panose="02010600030101010101" pitchFamily="2" charset="-122"/>
              </a:rPr>
              <a:t>隐喻</a:t>
            </a:r>
            <a:endParaRPr lang="en-US" sz="3200" dirty="0">
              <a:latin typeface="SimSun" panose="02010600030101010101" pitchFamily="2" charset="-122"/>
              <a:ea typeface="SimSun" panose="02010600030101010101" pitchFamily="2" charset="-122"/>
            </a:endParaRPr>
          </a:p>
          <a:p>
            <a:pPr lvl="1"/>
            <a:r>
              <a:rPr lang="ja-JP" altLang="en-US" sz="3200" dirty="0">
                <a:latin typeface="SimSun" panose="02010600030101010101" pitchFamily="2" charset="-122"/>
                <a:ea typeface="SimSun" panose="02010600030101010101" pitchFamily="2" charset="-122"/>
              </a:rPr>
              <a:t>引用</a:t>
            </a:r>
            <a:r>
              <a:rPr lang="en-US" altLang="ja-JP"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典故</a:t>
            </a:r>
            <a:endParaRPr lang="en-US" sz="3200" dirty="0">
              <a:latin typeface="SimSun" panose="02010600030101010101" pitchFamily="2" charset="-122"/>
              <a:ea typeface="SimSun" panose="02010600030101010101" pitchFamily="2" charset="-122"/>
            </a:endParaRPr>
          </a:p>
          <a:p>
            <a:pPr lvl="1"/>
            <a:r>
              <a:rPr lang="ja-JP" altLang="en-US" sz="3200" dirty="0">
                <a:latin typeface="SimSun" panose="02010600030101010101" pitchFamily="2" charset="-122"/>
                <a:ea typeface="SimSun" panose="02010600030101010101" pitchFamily="2" charset="-122"/>
              </a:rPr>
              <a:t>口头</a:t>
            </a:r>
            <a:r>
              <a:rPr lang="en-US" altLang="zh-CN"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听觉</a:t>
            </a:r>
            <a:endParaRPr lang="en-SG" altLang="ja-JP" sz="3200" dirty="0">
              <a:latin typeface="SimSun" panose="02010600030101010101" pitchFamily="2" charset="-122"/>
              <a:ea typeface="SimSun" panose="02010600030101010101" pitchFamily="2" charset="-122"/>
            </a:endParaRPr>
          </a:p>
          <a:p>
            <a:pPr marL="411480" lvl="1" indent="0">
              <a:buNone/>
            </a:pPr>
            <a:r>
              <a:rPr lang="ja-JP" altLang="en-US" sz="3200" dirty="0">
                <a:latin typeface="SimSun" panose="02010600030101010101" pitchFamily="2" charset="-122"/>
                <a:ea typeface="SimSun" panose="02010600030101010101" pitchFamily="2" charset="-122"/>
              </a:rPr>
              <a:t>口头</a:t>
            </a:r>
            <a:r>
              <a:rPr lang="en-US" altLang="zh-CN"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听觉</a:t>
            </a:r>
            <a:r>
              <a:rPr lang="zh-CN" altLang="en-US" sz="3200" dirty="0">
                <a:latin typeface="SimSun" panose="02010600030101010101" pitchFamily="2" charset="-122"/>
                <a:ea typeface="SimSun" panose="02010600030101010101" pitchFamily="2" charset="-122"/>
              </a:rPr>
              <a:t>的一个修辞效果是</a:t>
            </a:r>
            <a:r>
              <a:rPr lang="ja-JP" altLang="en-US" sz="3200" b="1" dirty="0"/>
              <a:t>活力</a:t>
            </a:r>
            <a:r>
              <a:rPr lang="zh-CN" altLang="en-US" sz="3200" dirty="0"/>
              <a:t>。</a:t>
            </a:r>
            <a:endParaRPr lang="en-US" sz="3200" dirty="0"/>
          </a:p>
          <a:p>
            <a:pPr marL="411480" lvl="1" indent="0">
              <a:buNone/>
            </a:pPr>
            <a:endParaRPr lang="en-US" sz="2800" dirty="0"/>
          </a:p>
        </p:txBody>
      </p:sp>
    </p:spTree>
    <p:extLst>
      <p:ext uri="{BB962C8B-B14F-4D97-AF65-F5344CB8AC3E}">
        <p14:creationId xmlns:p14="http://schemas.microsoft.com/office/powerpoint/2010/main" val="38739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b="1" dirty="0"/>
              <a:t>如何传讲使徒书信</a:t>
            </a:r>
            <a:endParaRPr lang="en-US" sz="4400" b="1" dirty="0"/>
          </a:p>
        </p:txBody>
      </p:sp>
      <p:sp>
        <p:nvSpPr>
          <p:cNvPr id="3" name="Content Placeholder 2"/>
          <p:cNvSpPr>
            <a:spLocks noGrp="1"/>
          </p:cNvSpPr>
          <p:nvPr>
            <p:ph idx="1"/>
          </p:nvPr>
        </p:nvSpPr>
        <p:spPr/>
        <p:txBody>
          <a:bodyPr/>
          <a:lstStyle/>
          <a:p>
            <a:pPr marL="114300" indent="0">
              <a:buNone/>
            </a:pPr>
            <a:r>
              <a:rPr lang="zh-CN" altLang="en-US" sz="4000" b="1" dirty="0">
                <a:latin typeface="SimSun" panose="02010600030101010101" pitchFamily="2" charset="-122"/>
                <a:ea typeface="SimSun" panose="02010600030101010101" pitchFamily="2" charset="-122"/>
              </a:rPr>
              <a:t>使用道</a:t>
            </a:r>
            <a:r>
              <a:rPr lang="en-US" sz="4000" b="1" dirty="0">
                <a:latin typeface="SimSun" panose="02010600030101010101" pitchFamily="2" charset="-122"/>
                <a:ea typeface="SimSun" panose="02010600030101010101" pitchFamily="2" charset="-122"/>
              </a:rPr>
              <a:t>:</a:t>
            </a:r>
            <a:r>
              <a:rPr lang="en-US" sz="4000" dirty="0">
                <a:latin typeface="SimSun" panose="02010600030101010101" pitchFamily="2" charset="-122"/>
                <a:ea typeface="SimSun" panose="02010600030101010101" pitchFamily="2" charset="-122"/>
              </a:rPr>
              <a:t> </a:t>
            </a:r>
          </a:p>
          <a:p>
            <a:pPr lvl="1"/>
            <a:r>
              <a:rPr lang="zh-CN" altLang="en-US" sz="3600" dirty="0">
                <a:latin typeface="SimSun" panose="02010600030101010101" pitchFamily="2" charset="-122"/>
                <a:ea typeface="SimSun" panose="02010600030101010101" pitchFamily="2" charset="-122"/>
              </a:rPr>
              <a:t>以神学指示道德的命令</a:t>
            </a:r>
            <a:endParaRPr lang="en-SG" altLang="zh-CN" sz="3600" dirty="0">
              <a:latin typeface="SimSun" panose="02010600030101010101" pitchFamily="2" charset="-122"/>
              <a:ea typeface="SimSun" panose="02010600030101010101" pitchFamily="2" charset="-122"/>
            </a:endParaRPr>
          </a:p>
          <a:p>
            <a:endParaRPr lang="en-US" dirty="0"/>
          </a:p>
        </p:txBody>
      </p:sp>
    </p:spTree>
    <p:extLst>
      <p:ext uri="{BB962C8B-B14F-4D97-AF65-F5344CB8AC3E}">
        <p14:creationId xmlns:p14="http://schemas.microsoft.com/office/powerpoint/2010/main" val="34743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jarthurs\AppData\Local\Microsoft\Windows\Temporary Internet Files\Content.IE5\4UYB3GTQ\MC900441870[1].wmf"/>
          <p:cNvPicPr>
            <a:picLocks noChangeAspect="1" noChangeArrowheads="1"/>
          </p:cNvPicPr>
          <p:nvPr/>
        </p:nvPicPr>
        <p:blipFill>
          <a:blip r:embed="rId2" cstate="print">
            <a:lum bright="-15000"/>
          </a:blip>
          <a:srcRect/>
          <a:stretch>
            <a:fillRect/>
          </a:stretch>
        </p:blipFill>
        <p:spPr bwMode="auto">
          <a:xfrm>
            <a:off x="2667000" y="1219200"/>
            <a:ext cx="4038600" cy="4038600"/>
          </a:xfrm>
          <a:prstGeom prst="rect">
            <a:avLst/>
          </a:prstGeom>
          <a:noFill/>
        </p:spPr>
      </p:pic>
      <p:sp>
        <p:nvSpPr>
          <p:cNvPr id="5" name="Title 1"/>
          <p:cNvSpPr>
            <a:spLocks noGrp="1"/>
          </p:cNvSpPr>
          <p:nvPr>
            <p:ph type="title"/>
          </p:nvPr>
        </p:nvSpPr>
        <p:spPr>
          <a:xfrm>
            <a:off x="457200" y="274638"/>
            <a:ext cx="8229600" cy="944562"/>
          </a:xfrm>
        </p:spPr>
        <p:txBody>
          <a:bodyPr>
            <a:normAutofit/>
          </a:bodyPr>
          <a:lstStyle/>
          <a:p>
            <a:r>
              <a:rPr lang="zh-CN" altLang="en-US" dirty="0">
                <a:latin typeface="SimSun" panose="02010600030101010101" pitchFamily="2" charset="-122"/>
                <a:ea typeface="SimSun" panose="02010600030101010101" pitchFamily="2" charset="-122"/>
              </a:rPr>
              <a:t>命令</a:t>
            </a:r>
            <a:r>
              <a:rPr lang="en-US" dirty="0"/>
              <a:t>: </a:t>
            </a:r>
            <a:r>
              <a:rPr lang="ja-JP" altLang="en-US" dirty="0">
                <a:latin typeface="SimSun" panose="02010600030101010101" pitchFamily="2" charset="-122"/>
                <a:ea typeface="SimSun" panose="02010600030101010101" pitchFamily="2" charset="-122"/>
              </a:rPr>
              <a:t>神的期望</a:t>
            </a:r>
            <a:endParaRPr lang="en-US" dirty="0">
              <a:latin typeface="SimSun" panose="02010600030101010101" pitchFamily="2" charset="-122"/>
              <a:ea typeface="SimSun" panose="02010600030101010101" pitchFamily="2" charset="-122"/>
            </a:endParaRPr>
          </a:p>
        </p:txBody>
      </p:sp>
      <p:sp>
        <p:nvSpPr>
          <p:cNvPr id="6" name="Subtitle 2"/>
          <p:cNvSpPr txBox="1">
            <a:spLocks/>
          </p:cNvSpPr>
          <p:nvPr/>
        </p:nvSpPr>
        <p:spPr>
          <a:xfrm>
            <a:off x="914400" y="5257800"/>
            <a:ext cx="7696200" cy="1219200"/>
          </a:xfrm>
          <a:prstGeom prst="rect">
            <a:avLst/>
          </a:prstGeom>
        </p:spPr>
        <p:txBody>
          <a:bodyPr vert="horz" lIns="91440" tIns="45720" rIns="91440" bIns="45720" rtlCol="0">
            <a:noAutofit/>
          </a:bodyPr>
          <a:lstStyle/>
          <a:p>
            <a:pPr marL="342900" indent="-342900" algn="ctr">
              <a:spcBef>
                <a:spcPct val="20000"/>
              </a:spcBef>
              <a:defRPr/>
            </a:pPr>
            <a:r>
              <a:rPr lang="zh-CN" altLang="en-US" sz="4400" dirty="0">
                <a:solidFill>
                  <a:srgbClr val="564B3C"/>
                </a:solidFill>
                <a:latin typeface="SimSun" panose="02010600030101010101" pitchFamily="2" charset="-122"/>
                <a:ea typeface="SimSun" panose="02010600030101010101" pitchFamily="2" charset="-122"/>
              </a:rPr>
              <a:t>神学的指示</a:t>
            </a:r>
            <a:r>
              <a:rPr lang="en-US" sz="5400" dirty="0">
                <a:solidFill>
                  <a:prstClr val="black"/>
                </a:solidFill>
                <a:latin typeface="SimSun" panose="02010600030101010101" pitchFamily="2" charset="-122"/>
                <a:ea typeface="SimSun" panose="02010600030101010101" pitchFamily="2" charset="-122"/>
              </a:rPr>
              <a:t>: </a:t>
            </a:r>
            <a:r>
              <a:rPr lang="ja-JP" altLang="en-US" sz="4400" dirty="0">
                <a:solidFill>
                  <a:prstClr val="black"/>
                </a:solidFill>
                <a:latin typeface="SimSun" panose="02010600030101010101" pitchFamily="2" charset="-122"/>
                <a:ea typeface="SimSun" panose="02010600030101010101" pitchFamily="2" charset="-122"/>
              </a:rPr>
              <a:t>神的动机</a:t>
            </a:r>
            <a:endParaRPr lang="en-US" sz="5400" dirty="0">
              <a:solidFill>
                <a:prstClr val="black"/>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832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jarthurs\AppData\Local\Microsoft\Windows\Temporary Internet Files\Content.IE5\4UYB3GTQ\MC900441870[1].wmf"/>
          <p:cNvPicPr>
            <a:picLocks noChangeAspect="1" noChangeArrowheads="1"/>
          </p:cNvPicPr>
          <p:nvPr/>
        </p:nvPicPr>
        <p:blipFill>
          <a:blip r:embed="rId2" cstate="print">
            <a:lum bright="-15000"/>
          </a:blip>
          <a:srcRect/>
          <a:stretch>
            <a:fillRect/>
          </a:stretch>
        </p:blipFill>
        <p:spPr bwMode="auto">
          <a:xfrm>
            <a:off x="2667000" y="1066800"/>
            <a:ext cx="4267200" cy="4267200"/>
          </a:xfrm>
          <a:prstGeom prst="rect">
            <a:avLst/>
          </a:prstGeom>
          <a:noFill/>
        </p:spPr>
      </p:pic>
      <p:sp>
        <p:nvSpPr>
          <p:cNvPr id="5" name="Title 1"/>
          <p:cNvSpPr>
            <a:spLocks noGrp="1"/>
          </p:cNvSpPr>
          <p:nvPr>
            <p:ph type="title"/>
          </p:nvPr>
        </p:nvSpPr>
        <p:spPr>
          <a:xfrm>
            <a:off x="2286000" y="228600"/>
            <a:ext cx="5105400" cy="944562"/>
          </a:xfrm>
        </p:spPr>
        <p:txBody>
          <a:bodyPr/>
          <a:lstStyle/>
          <a:p>
            <a:r>
              <a:rPr lang="zh-CN" altLang="en-US" dirty="0"/>
              <a:t>要</a:t>
            </a:r>
            <a:r>
              <a:rPr lang="ja-JP" altLang="en-US" dirty="0">
                <a:latin typeface="SimSun" panose="02010600030101010101" pitchFamily="2" charset="-122"/>
                <a:ea typeface="SimSun" panose="02010600030101010101" pitchFamily="2" charset="-122"/>
              </a:rPr>
              <a:t>慷慨大方</a:t>
            </a:r>
            <a:r>
              <a:rPr lang="en-US" dirty="0">
                <a:latin typeface="SimSun" panose="02010600030101010101" pitchFamily="2" charset="-122"/>
                <a:ea typeface="SimSun" panose="02010600030101010101" pitchFamily="2" charset="-122"/>
              </a:rPr>
              <a:t>!</a:t>
            </a:r>
          </a:p>
        </p:txBody>
      </p:sp>
      <p:sp>
        <p:nvSpPr>
          <p:cNvPr id="6" name="Subtitle 2"/>
          <p:cNvSpPr txBox="1">
            <a:spLocks/>
          </p:cNvSpPr>
          <p:nvPr/>
        </p:nvSpPr>
        <p:spPr>
          <a:xfrm>
            <a:off x="1600200" y="5486400"/>
            <a:ext cx="6400800" cy="1143000"/>
          </a:xfrm>
          <a:prstGeom prst="rect">
            <a:avLst/>
          </a:prstGeom>
        </p:spPr>
        <p:txBody>
          <a:bodyPr vert="horz" lIns="91440" tIns="45720" rIns="91440" bIns="45720" rtlCol="0">
            <a:normAutofit fontScale="85000" lnSpcReduction="20000"/>
          </a:bodyPr>
          <a:lstStyle/>
          <a:p>
            <a:pPr marL="342900" indent="-342900" algn="ctr">
              <a:spcBef>
                <a:spcPct val="20000"/>
              </a:spcBef>
              <a:defRPr/>
            </a:pPr>
            <a:r>
              <a:rPr lang="ja-JP" altLang="en-US" sz="4800" dirty="0">
                <a:solidFill>
                  <a:prstClr val="black"/>
                </a:solidFill>
                <a:latin typeface="SimSun" panose="02010600030101010101" pitchFamily="2" charset="-122"/>
                <a:ea typeface="SimSun" panose="02010600030101010101" pitchFamily="2" charset="-122"/>
              </a:rPr>
              <a:t>我很慷慨</a:t>
            </a:r>
            <a:endParaRPr lang="en-SG" altLang="ja-JP" sz="4800" dirty="0">
              <a:solidFill>
                <a:prstClr val="black"/>
              </a:solidFill>
              <a:latin typeface="SimSun" panose="02010600030101010101" pitchFamily="2" charset="-122"/>
              <a:ea typeface="SimSun" panose="02010600030101010101" pitchFamily="2" charset="-122"/>
            </a:endParaRPr>
          </a:p>
          <a:p>
            <a:pPr marL="342900" indent="-342900" algn="ctr">
              <a:spcBef>
                <a:spcPct val="20000"/>
              </a:spcBef>
              <a:defRPr/>
            </a:pPr>
            <a:r>
              <a:rPr lang="en-US" sz="3500" dirty="0">
                <a:solidFill>
                  <a:prstClr val="black"/>
                </a:solidFill>
              </a:rPr>
              <a:t>(</a:t>
            </a:r>
            <a:r>
              <a:rPr lang="zh-CN" altLang="en-US" sz="3900" dirty="0">
                <a:solidFill>
                  <a:prstClr val="black"/>
                </a:solidFill>
              </a:rPr>
              <a:t>哥林多后书 </a:t>
            </a:r>
            <a:r>
              <a:rPr lang="en-US" sz="3500" dirty="0">
                <a:solidFill>
                  <a:prstClr val="black"/>
                </a:solidFill>
              </a:rPr>
              <a:t>8:9)</a:t>
            </a:r>
          </a:p>
          <a:p>
            <a:pPr marL="342900" indent="-342900" algn="ctr">
              <a:spcBef>
                <a:spcPct val="20000"/>
              </a:spcBef>
              <a:defRPr/>
            </a:pPr>
            <a:endParaRPr lang="en-US" sz="4400" dirty="0">
              <a:solidFill>
                <a:prstClr val="black"/>
              </a:solidFill>
            </a:endParaRPr>
          </a:p>
        </p:txBody>
      </p:sp>
    </p:spTree>
    <p:extLst>
      <p:ext uri="{BB962C8B-B14F-4D97-AF65-F5344CB8AC3E}">
        <p14:creationId xmlns:p14="http://schemas.microsoft.com/office/powerpoint/2010/main" val="24058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400" dirty="0"/>
              <a:t>概要</a:t>
            </a:r>
            <a:endParaRPr lang="en-US" sz="4400" dirty="0"/>
          </a:p>
        </p:txBody>
      </p:sp>
      <p:sp>
        <p:nvSpPr>
          <p:cNvPr id="3" name="Content Placeholder 2"/>
          <p:cNvSpPr>
            <a:spLocks noGrp="1"/>
          </p:cNvSpPr>
          <p:nvPr>
            <p:ph idx="1"/>
          </p:nvPr>
        </p:nvSpPr>
        <p:spPr>
          <a:xfrm>
            <a:off x="457200" y="1752600"/>
            <a:ext cx="8458200" cy="4373563"/>
          </a:xfrm>
        </p:spPr>
        <p:txBody>
          <a:bodyPr>
            <a:normAutofit/>
          </a:bodyPr>
          <a:lstStyle/>
          <a:p>
            <a:r>
              <a:rPr lang="zh-CN" altLang="en-US" sz="3600" dirty="0">
                <a:latin typeface="SimSun" panose="02010600030101010101" pitchFamily="2" charset="-122"/>
                <a:ea typeface="SimSun" panose="02010600030101010101" pitchFamily="2" charset="-122"/>
              </a:rPr>
              <a:t>使徒书信的文学及修辞的特征</a:t>
            </a:r>
            <a:endParaRPr lang="en-US" sz="3600" dirty="0">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如何在讲道中重新创造那些动力</a:t>
            </a:r>
            <a:endParaRPr lang="en-SG" altLang="zh-CN" sz="3600" dirty="0">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但是首先，有一些基本的概念</a:t>
            </a:r>
            <a:r>
              <a:rPr lang="en-US" altLang="zh-CN" sz="3600" dirty="0">
                <a:latin typeface="SimSun" panose="02010600030101010101" pitchFamily="2" charset="-122"/>
                <a:ea typeface="SimSun" panose="02010600030101010101" pitchFamily="2" charset="-122"/>
              </a:rPr>
              <a:t>... </a:t>
            </a:r>
            <a:endParaRPr lang="en-US" sz="3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0119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ja-JP" altLang="en-US" dirty="0">
                <a:latin typeface="SimSun" panose="02010600030101010101" pitchFamily="2" charset="-122"/>
                <a:ea typeface="SimSun" panose="02010600030101010101" pitchFamily="2" charset="-122"/>
              </a:rPr>
              <a:t>蒂姆</a:t>
            </a:r>
            <a:r>
              <a:rPr lang="en-US" altLang="ja-JP" dirty="0">
                <a:latin typeface="SimSun" panose="02010600030101010101" pitchFamily="2" charset="-122"/>
                <a:ea typeface="SimSun" panose="02010600030101010101" pitchFamily="2" charset="-122"/>
              </a:rPr>
              <a:t>·</a:t>
            </a:r>
            <a:r>
              <a:rPr lang="ja-JP" altLang="en-US" dirty="0">
                <a:latin typeface="SimSun" panose="02010600030101010101" pitchFamily="2" charset="-122"/>
                <a:ea typeface="SimSun" panose="02010600030101010101" pitchFamily="2" charset="-122"/>
              </a:rPr>
              <a:t>凯勒</a:t>
            </a:r>
            <a:r>
              <a:rPr lang="zh-CN" altLang="en-US" dirty="0">
                <a:latin typeface="SimSun" panose="02010600030101010101" pitchFamily="2" charset="-122"/>
                <a:ea typeface="SimSun" panose="02010600030101010101" pitchFamily="2" charset="-122"/>
              </a:rPr>
              <a:t>的例子</a:t>
            </a:r>
            <a:endParaRPr lang="en-US"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457200" y="990600"/>
            <a:ext cx="8229600" cy="5638800"/>
          </a:xfrm>
        </p:spPr>
        <p:txBody>
          <a:bodyPr>
            <a:normAutofit fontScale="77500" lnSpcReduction="20000"/>
          </a:bodyPr>
          <a:lstStyle/>
          <a:p>
            <a:pPr marL="0" indent="0">
              <a:lnSpc>
                <a:spcPct val="120000"/>
              </a:lnSpc>
              <a:buNone/>
            </a:pPr>
            <a:r>
              <a:rPr lang="zh-CN" altLang="en-US" sz="3300" dirty="0"/>
              <a:t>十年前如果我讲撒谎的搭配，我可能会说：“别说谎。要说实话，因为耶稣是真理。如果你曾说谎，耶稣会原谅你的。” 这种呼吁不能改变人的行为。</a:t>
            </a:r>
            <a:r>
              <a:rPr lang="en-US" sz="3300" dirty="0"/>
              <a:t>	</a:t>
            </a:r>
            <a:r>
              <a:rPr lang="zh-CN" altLang="en-US" sz="3300" dirty="0"/>
              <a:t> </a:t>
            </a:r>
            <a:endParaRPr lang="en-SG" altLang="zh-CN" sz="3300" dirty="0"/>
          </a:p>
          <a:p>
            <a:pPr marL="0" indent="0">
              <a:lnSpc>
                <a:spcPct val="120000"/>
              </a:lnSpc>
              <a:buNone/>
            </a:pPr>
            <a:r>
              <a:rPr lang="zh-CN" altLang="en-US" sz="3300" dirty="0"/>
              <a:t>今天，我可能如此讲：“让我告诉你为什么你不是个诚实的人。我经常撒谎以赢得别人的认同。尝试停止撒谎，对我是行不通的，因为我需要别人的认同压倒了我的好意。我存在的价值是由人而不是耶稣确定的。</a:t>
            </a:r>
            <a:endParaRPr lang="en-SG" altLang="zh-CN" sz="3300" dirty="0"/>
          </a:p>
          <a:p>
            <a:pPr marL="0" indent="0">
              <a:lnSpc>
                <a:spcPct val="120000"/>
              </a:lnSpc>
              <a:buNone/>
            </a:pPr>
            <a:r>
              <a:rPr lang="zh-CN" altLang="en-US" sz="3300" dirty="0"/>
              <a:t>如果你想停止说谎，就必须找到促使你犯罪的原因，就像我寻求别人认同的倾向，然后用你在耶稣里可以找到的安全感来代替它。”</a:t>
            </a:r>
            <a:endParaRPr lang="en-SG" altLang="zh-CN" sz="3300" dirty="0"/>
          </a:p>
          <a:p>
            <a:pPr marL="0" indent="0">
              <a:lnSpc>
                <a:spcPct val="120000"/>
              </a:lnSpc>
              <a:buNone/>
            </a:pPr>
            <a:endParaRPr lang="en-SG" sz="3300" dirty="0"/>
          </a:p>
          <a:p>
            <a:pPr marL="0" indent="0">
              <a:lnSpc>
                <a:spcPct val="120000"/>
              </a:lnSpc>
              <a:buNone/>
            </a:pPr>
            <a:r>
              <a:rPr lang="en-SG" sz="3300" dirty="0"/>
              <a:t>		           </a:t>
            </a:r>
            <a:r>
              <a:rPr lang="en-US" sz="2800" dirty="0"/>
              <a:t>“Preaching Amid Pluralism,” </a:t>
            </a:r>
            <a:r>
              <a:rPr lang="en-US" sz="2800" i="1" dirty="0"/>
              <a:t>Art and Craft</a:t>
            </a:r>
            <a:r>
              <a:rPr lang="en-US" sz="2800" dirty="0"/>
              <a:t>, 216.</a:t>
            </a:r>
          </a:p>
          <a:p>
            <a:endParaRPr lang="en-US" dirty="0"/>
          </a:p>
        </p:txBody>
      </p:sp>
    </p:spTree>
    <p:extLst>
      <p:ext uri="{BB962C8B-B14F-4D97-AF65-F5344CB8AC3E}">
        <p14:creationId xmlns:p14="http://schemas.microsoft.com/office/powerpoint/2010/main" val="3960664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800" b="1" dirty="0"/>
              <a:t>如何传讲使徒书信</a:t>
            </a:r>
            <a:endParaRPr lang="en-US" sz="4400" b="1" dirty="0"/>
          </a:p>
        </p:txBody>
      </p:sp>
      <p:sp>
        <p:nvSpPr>
          <p:cNvPr id="3" name="Content Placeholder 2"/>
          <p:cNvSpPr>
            <a:spLocks noGrp="1"/>
          </p:cNvSpPr>
          <p:nvPr>
            <p:ph idx="1"/>
          </p:nvPr>
        </p:nvSpPr>
        <p:spPr>
          <a:xfrm>
            <a:off x="152400" y="1752600"/>
            <a:ext cx="8991600" cy="4876800"/>
          </a:xfrm>
        </p:spPr>
        <p:txBody>
          <a:bodyPr>
            <a:normAutofit/>
          </a:bodyPr>
          <a:lstStyle/>
          <a:p>
            <a:pPr marL="114300" indent="0">
              <a:buNone/>
            </a:pPr>
            <a:r>
              <a:rPr lang="zh-CN" altLang="en-US" sz="4000" b="1" dirty="0">
                <a:latin typeface="SimSun" panose="02010600030101010101" pitchFamily="2" charset="-122"/>
                <a:ea typeface="SimSun" panose="02010600030101010101" pitchFamily="2" charset="-122"/>
              </a:rPr>
              <a:t>使用道</a:t>
            </a:r>
            <a:r>
              <a:rPr lang="en-US" sz="4000" b="1" dirty="0">
                <a:latin typeface="SimSun" panose="02010600030101010101" pitchFamily="2" charset="-122"/>
                <a:ea typeface="SimSun" panose="02010600030101010101" pitchFamily="2" charset="-122"/>
              </a:rPr>
              <a:t>:</a:t>
            </a:r>
            <a:r>
              <a:rPr lang="en-US" sz="4000" dirty="0">
                <a:latin typeface="SimSun" panose="02010600030101010101" pitchFamily="2" charset="-122"/>
                <a:ea typeface="SimSun" panose="02010600030101010101" pitchFamily="2" charset="-122"/>
              </a:rPr>
              <a:t> </a:t>
            </a:r>
          </a:p>
          <a:p>
            <a:r>
              <a:rPr lang="zh-CN" altLang="en-US" sz="4000" dirty="0">
                <a:latin typeface="SimSun" panose="02010600030101010101" pitchFamily="2" charset="-122"/>
                <a:ea typeface="SimSun" panose="02010600030101010101" pitchFamily="2" charset="-122"/>
              </a:rPr>
              <a:t>以神学指示道德的命令</a:t>
            </a:r>
            <a:endParaRPr lang="en-SG" altLang="zh-CN" sz="4000" dirty="0">
              <a:latin typeface="SimSun" panose="02010600030101010101" pitchFamily="2" charset="-122"/>
              <a:ea typeface="SimSun" panose="02010600030101010101" pitchFamily="2" charset="-122"/>
            </a:endParaRPr>
          </a:p>
          <a:p>
            <a:r>
              <a:rPr lang="ja-JP" altLang="en-US" sz="3900" dirty="0">
                <a:latin typeface="SimSun" panose="02010600030101010101" pitchFamily="2" charset="-122"/>
                <a:ea typeface="SimSun" panose="02010600030101010101" pitchFamily="2" charset="-122"/>
              </a:rPr>
              <a:t>提醒</a:t>
            </a:r>
            <a:r>
              <a:rPr lang="zh-CN" altLang="en-US" sz="3900" dirty="0">
                <a:latin typeface="SimSun" panose="02010600030101010101" pitchFamily="2" charset="-122"/>
                <a:ea typeface="SimSun" panose="02010600030101010101" pitchFamily="2" charset="-122"/>
              </a:rPr>
              <a:t>：要当“主的记念者”。</a:t>
            </a:r>
            <a:endParaRPr lang="en-US" sz="3900" dirty="0">
              <a:latin typeface="SimSun" panose="02010600030101010101" pitchFamily="2" charset="-122"/>
              <a:ea typeface="SimSun" panose="02010600030101010101" pitchFamily="2" charset="-122"/>
            </a:endParaRPr>
          </a:p>
          <a:p>
            <a:pPr marL="114300" indent="0">
              <a:buNone/>
            </a:pPr>
            <a:r>
              <a:rPr lang="zh-CN" altLang="en-US" sz="3900" b="1" dirty="0">
                <a:latin typeface="SimSun" panose="02010600030101010101" pitchFamily="2" charset="-122"/>
                <a:ea typeface="SimSun" panose="02010600030101010101" pitchFamily="2" charset="-122"/>
              </a:rPr>
              <a:t>使用情感</a:t>
            </a:r>
            <a:r>
              <a:rPr lang="en-US" sz="3900" b="1" dirty="0">
                <a:latin typeface="SimSun" panose="02010600030101010101" pitchFamily="2" charset="-122"/>
                <a:ea typeface="SimSun" panose="02010600030101010101" pitchFamily="2" charset="-122"/>
              </a:rPr>
              <a:t>:</a:t>
            </a:r>
          </a:p>
          <a:p>
            <a:r>
              <a:rPr lang="zh-CN" altLang="en-US" sz="3600" dirty="0">
                <a:latin typeface="SimSun" panose="02010600030101010101" pitchFamily="2" charset="-122"/>
                <a:ea typeface="SimSun" panose="02010600030101010101" pitchFamily="2" charset="-122"/>
              </a:rPr>
              <a:t>使用可重塑经文气氛的辅助材料。</a:t>
            </a:r>
            <a:endParaRPr lang="en-SG" altLang="zh-CN" sz="3600" dirty="0">
              <a:latin typeface="SimSun" panose="02010600030101010101" pitchFamily="2" charset="-122"/>
              <a:ea typeface="SimSun" panose="02010600030101010101" pitchFamily="2" charset="-122"/>
            </a:endParaRPr>
          </a:p>
          <a:p>
            <a:pPr>
              <a:lnSpc>
                <a:spcPct val="110000"/>
              </a:lnSpc>
            </a:pPr>
            <a:r>
              <a:rPr lang="zh-CN" altLang="en-US" sz="3600" dirty="0">
                <a:latin typeface="SimSun" panose="02010600030101010101" pitchFamily="2" charset="-122"/>
                <a:ea typeface="SimSun" panose="02010600030101010101" pitchFamily="2" charset="-122"/>
              </a:rPr>
              <a:t>使用可体现经文的气氛和“在场感”的传讲方法。</a:t>
            </a:r>
            <a:endParaRPr lang="en-US" sz="3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479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90600" y="457200"/>
            <a:ext cx="7537450" cy="1065213"/>
          </a:xfrm>
        </p:spPr>
        <p:txBody>
          <a:bodyPr>
            <a:normAutofit/>
          </a:bodyPr>
          <a:lstStyle/>
          <a:p>
            <a:pPr>
              <a:defRPr/>
            </a:pPr>
            <a:r>
              <a:rPr lang="zh-CN" altLang="en-US" sz="4800" dirty="0"/>
              <a:t>传播学者估计：</a:t>
            </a:r>
            <a:endParaRPr lang="en-US" sz="4800" dirty="0"/>
          </a:p>
        </p:txBody>
      </p:sp>
      <p:sp>
        <p:nvSpPr>
          <p:cNvPr id="114691" name="Rectangle 3"/>
          <p:cNvSpPr>
            <a:spLocks noGrp="1" noChangeArrowheads="1"/>
          </p:cNvSpPr>
          <p:nvPr>
            <p:ph type="body" idx="1"/>
          </p:nvPr>
        </p:nvSpPr>
        <p:spPr/>
        <p:txBody>
          <a:bodyPr>
            <a:normAutofit/>
          </a:bodyPr>
          <a:lstStyle/>
          <a:p>
            <a:r>
              <a:rPr lang="en-US" altLang="zh-CN" sz="3600" dirty="0">
                <a:latin typeface="SimSun" panose="02010600030101010101" pitchFamily="2" charset="-122"/>
                <a:ea typeface="SimSun" panose="02010600030101010101" pitchFamily="2" charset="-122"/>
              </a:rPr>
              <a:t>65</a:t>
            </a:r>
            <a:r>
              <a:rPr lang="zh-CN" altLang="en-US" sz="3600" dirty="0">
                <a:latin typeface="SimSun" panose="02010600030101010101" pitchFamily="2" charset="-122"/>
                <a:ea typeface="SimSun" panose="02010600030101010101" pitchFamily="2" charset="-122"/>
              </a:rPr>
              <a:t>％的“社会意义”是透过非言语的方式表达的</a:t>
            </a:r>
            <a:endParaRPr lang="en-SG" altLang="zh-CN" sz="3600" dirty="0">
              <a:latin typeface="SimSun" panose="02010600030101010101" pitchFamily="2" charset="-122"/>
              <a:ea typeface="SimSun" panose="02010600030101010101" pitchFamily="2" charset="-122"/>
            </a:endParaRPr>
          </a:p>
          <a:p>
            <a:r>
              <a:rPr lang="en-US" altLang="zh-CN" sz="3600" dirty="0">
                <a:latin typeface="SimSun" panose="02010600030101010101" pitchFamily="2" charset="-122"/>
                <a:ea typeface="SimSun" panose="02010600030101010101" pitchFamily="2" charset="-122"/>
              </a:rPr>
              <a:t>93</a:t>
            </a:r>
            <a:r>
              <a:rPr lang="zh-CN" altLang="en-US" sz="3600" dirty="0">
                <a:latin typeface="SimSun" panose="02010600030101010101" pitchFamily="2" charset="-122"/>
                <a:ea typeface="SimSun" panose="02010600030101010101" pitchFamily="2" charset="-122"/>
              </a:rPr>
              <a:t>％的“情感意义”是透过非言语的方式表达的</a:t>
            </a:r>
            <a:endParaRPr lang="en-US" altLang="en-US" sz="4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593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800" dirty="0"/>
              <a:t>通过人格呈现真理</a:t>
            </a:r>
            <a:endParaRPr lang="en-US" sz="4800" dirty="0"/>
          </a:p>
        </p:txBody>
      </p:sp>
      <p:sp>
        <p:nvSpPr>
          <p:cNvPr id="3" name="Content Placeholder 2"/>
          <p:cNvSpPr>
            <a:spLocks noGrp="1"/>
          </p:cNvSpPr>
          <p:nvPr>
            <p:ph idx="1"/>
          </p:nvPr>
        </p:nvSpPr>
        <p:spPr>
          <a:xfrm>
            <a:off x="304800" y="1600200"/>
            <a:ext cx="8565472" cy="4800600"/>
          </a:xfrm>
        </p:spPr>
        <p:txBody>
          <a:bodyPr>
            <a:normAutofit/>
          </a:bodyPr>
          <a:lstStyle/>
          <a:p>
            <a:pPr marL="114300" indent="0">
              <a:buNone/>
            </a:pPr>
            <a:r>
              <a:rPr lang="ja-JP" altLang="en-US" sz="3600" dirty="0">
                <a:latin typeface="SimSun" panose="02010600030101010101" pitchFamily="2" charset="-122"/>
                <a:ea typeface="SimSun" panose="02010600030101010101" pitchFamily="2" charset="-122"/>
              </a:rPr>
              <a:t>奥古斯丁</a:t>
            </a:r>
            <a:r>
              <a:rPr lang="en-US"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传道的艺术包括从圣经中挖掘真理，然后“教导”</a:t>
            </a:r>
            <a:r>
              <a:rPr lang="en-US" sz="3600" dirty="0">
                <a:latin typeface="SimSun" panose="02010600030101010101" pitchFamily="2" charset="-122"/>
                <a:ea typeface="SimSun" panose="02010600030101010101" pitchFamily="2" charset="-122"/>
              </a:rPr>
              <a:t> [</a:t>
            </a:r>
            <a:r>
              <a:rPr lang="en-US" sz="3600" i="1" dirty="0">
                <a:latin typeface="SimSun" panose="02010600030101010101" pitchFamily="2" charset="-122"/>
                <a:ea typeface="SimSun" panose="02010600030101010101" pitchFamily="2" charset="-122"/>
              </a:rPr>
              <a:t>profundo</a:t>
            </a:r>
            <a:r>
              <a:rPr lang="en-US" sz="3600" dirty="0">
                <a:latin typeface="SimSun" panose="02010600030101010101" pitchFamily="2" charset="-122"/>
                <a:ea typeface="SimSun" panose="02010600030101010101" pitchFamily="2" charset="-122"/>
              </a:rPr>
              <a:t>]</a:t>
            </a:r>
            <a:r>
              <a:rPr lang="zh-CN" altLang="en-US" sz="3600" dirty="0">
                <a:latin typeface="SimSun" panose="02010600030101010101" pitchFamily="2" charset="-122"/>
                <a:ea typeface="SimSun" panose="02010600030101010101" pitchFamily="2" charset="-122"/>
              </a:rPr>
              <a:t>它们。 这个拉丁字的意思是“倒出”，“导致流动”。真理是通过人将它倾倒出来的。</a:t>
            </a:r>
            <a:endParaRPr lang="en-SG" altLang="zh-CN" sz="3600" dirty="0">
              <a:latin typeface="SimSun" panose="02010600030101010101" pitchFamily="2" charset="-122"/>
              <a:ea typeface="SimSun" panose="02010600030101010101" pitchFamily="2" charset="-122"/>
            </a:endParaRPr>
          </a:p>
          <a:p>
            <a:pPr marL="114300" indent="0">
              <a:buNone/>
            </a:pPr>
            <a:endParaRPr lang="en-US" altLang="en-US" sz="3600" dirty="0">
              <a:latin typeface="SimSun" panose="02010600030101010101" pitchFamily="2" charset="-122"/>
              <a:ea typeface="SimSun" panose="02010600030101010101" pitchFamily="2" charset="-122"/>
            </a:endParaRPr>
          </a:p>
          <a:p>
            <a:pPr marL="114300" indent="0">
              <a:buNone/>
            </a:pPr>
            <a:r>
              <a:rPr lang="zh-CN" altLang="en-US" sz="3600" dirty="0">
                <a:latin typeface="SimSun" panose="02010600030101010101" pitchFamily="2" charset="-122"/>
                <a:ea typeface="SimSun" panose="02010600030101010101" pitchFamily="2" charset="-122"/>
              </a:rPr>
              <a:t>作者试图将血液变成墨水。讲道者则试图将墨水变成血液。</a:t>
            </a:r>
            <a:endParaRPr lang="en-SG" altLang="zh-CN" sz="3600" dirty="0">
              <a:latin typeface="SimSun" panose="02010600030101010101" pitchFamily="2" charset="-122"/>
              <a:ea typeface="SimSun" panose="02010600030101010101" pitchFamily="2" charset="-122"/>
            </a:endParaRPr>
          </a:p>
          <a:p>
            <a:pPr marL="114300" indent="0">
              <a:buNone/>
            </a:pPr>
            <a:r>
              <a:rPr lang="en-SG" altLang="en-US" sz="3200" dirty="0"/>
              <a:t>					            </a:t>
            </a:r>
            <a:r>
              <a:rPr lang="ja-JP" altLang="en-US" sz="3200" dirty="0">
                <a:latin typeface="SimSun" panose="02010600030101010101" pitchFamily="2" charset="-122"/>
                <a:ea typeface="SimSun" panose="02010600030101010101" pitchFamily="2" charset="-122"/>
              </a:rPr>
              <a:t>查尔斯</a:t>
            </a:r>
            <a:r>
              <a:rPr lang="en-US" altLang="ja-JP"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巴托</a:t>
            </a:r>
            <a:endParaRPr lang="en-US" sz="2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3427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800" dirty="0"/>
              <a:t>如何激发他人的热情？</a:t>
            </a:r>
            <a:endParaRPr lang="en-US" sz="4800" dirty="0"/>
          </a:p>
        </p:txBody>
      </p:sp>
      <p:sp>
        <p:nvSpPr>
          <p:cNvPr id="3" name="Content Placeholder 2"/>
          <p:cNvSpPr>
            <a:spLocks noGrp="1"/>
          </p:cNvSpPr>
          <p:nvPr>
            <p:ph idx="1"/>
          </p:nvPr>
        </p:nvSpPr>
        <p:spPr/>
        <p:txBody>
          <a:bodyPr/>
          <a:lstStyle/>
          <a:p>
            <a:pPr>
              <a:buNone/>
            </a:pPr>
            <a:r>
              <a:rPr lang="zh-CN" altLang="en-US" sz="3600" dirty="0">
                <a:latin typeface="SimSun" panose="02010600030101010101" pitchFamily="2" charset="-122"/>
                <a:ea typeface="SimSun" panose="02010600030101010101" pitchFamily="2" charset="-122"/>
              </a:rPr>
              <a:t>唯一有效的方法是自己先被激动</a:t>
            </a:r>
            <a:r>
              <a:rPr lang="en-US" altLang="en-US"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激情显然是会相互影响的。</a:t>
            </a:r>
            <a:endParaRPr lang="en-SG" altLang="zh-CN" sz="3600" dirty="0">
              <a:latin typeface="SimSun" panose="02010600030101010101" pitchFamily="2" charset="-122"/>
              <a:ea typeface="SimSun" panose="02010600030101010101" pitchFamily="2" charset="-122"/>
            </a:endParaRPr>
          </a:p>
          <a:p>
            <a:pPr>
              <a:buNone/>
            </a:pPr>
            <a:endParaRPr lang="en-US" altLang="en-US" sz="2800" b="1" dirty="0">
              <a:latin typeface="SimSun" panose="02010600030101010101" pitchFamily="2" charset="-122"/>
              <a:ea typeface="SimSun" panose="02010600030101010101" pitchFamily="2" charset="-122"/>
            </a:endParaRPr>
          </a:p>
          <a:p>
            <a:pPr algn="r">
              <a:buNone/>
            </a:pPr>
            <a:r>
              <a:rPr lang="ja-JP" altLang="en-US" sz="2800" dirty="0">
                <a:latin typeface="SimSun" panose="02010600030101010101" pitchFamily="2" charset="-122"/>
                <a:ea typeface="SimSun" panose="02010600030101010101" pitchFamily="2" charset="-122"/>
              </a:rPr>
              <a:t>布莱尔 </a:t>
            </a:r>
            <a:r>
              <a:rPr lang="en-US" altLang="en-US" sz="2800" dirty="0">
                <a:latin typeface="SimSun" panose="02010600030101010101" pitchFamily="2" charset="-122"/>
                <a:ea typeface="SimSun" panose="02010600030101010101" pitchFamily="2" charset="-122"/>
              </a:rPr>
              <a:t>(</a:t>
            </a:r>
            <a:r>
              <a:rPr lang="zh-CN" altLang="en-US" sz="2800" dirty="0">
                <a:latin typeface="SimSun" panose="02010600030101010101" pitchFamily="2" charset="-122"/>
                <a:ea typeface="SimSun" panose="02010600030101010101" pitchFamily="2" charset="-122"/>
              </a:rPr>
              <a:t>基督</a:t>
            </a:r>
            <a:r>
              <a:rPr lang="ja-JP" altLang="en-US" sz="2800" dirty="0">
                <a:latin typeface="SimSun" panose="02010600030101010101" pitchFamily="2" charset="-122"/>
                <a:ea typeface="SimSun" panose="02010600030101010101" pitchFamily="2" charset="-122"/>
              </a:rPr>
              <a:t>修辞学家</a:t>
            </a:r>
            <a:r>
              <a:rPr lang="zh-CN" altLang="en-US" sz="2800" dirty="0">
                <a:latin typeface="SimSun" panose="02010600030101010101" pitchFamily="2" charset="-122"/>
                <a:ea typeface="SimSun" panose="02010600030101010101" pitchFamily="2" charset="-122"/>
              </a:rPr>
              <a:t>与牧师</a:t>
            </a:r>
            <a:r>
              <a:rPr lang="en-US" altLang="en-US" sz="2800" dirty="0">
                <a:latin typeface="SimSun" panose="02010600030101010101" pitchFamily="2" charset="-122"/>
                <a:ea typeface="SimSun" panose="02010600030101010101" pitchFamily="2" charset="-122"/>
              </a:rPr>
              <a:t>)</a:t>
            </a:r>
            <a:r>
              <a:rPr lang="zh-CN" altLang="en-US" sz="2800" dirty="0">
                <a:latin typeface="SimSun" panose="02010600030101010101" pitchFamily="2" charset="-122"/>
                <a:ea typeface="SimSun" panose="02010600030101010101" pitchFamily="2" charset="-122"/>
              </a:rPr>
              <a:t>在于</a:t>
            </a:r>
            <a:endParaRPr lang="en-SG" altLang="zh-CN" sz="2800" dirty="0">
              <a:latin typeface="SimSun" panose="02010600030101010101" pitchFamily="2" charset="-122"/>
              <a:ea typeface="SimSun" panose="02010600030101010101" pitchFamily="2" charset="-122"/>
            </a:endParaRPr>
          </a:p>
          <a:p>
            <a:pPr algn="r">
              <a:buNone/>
            </a:pPr>
            <a:r>
              <a:rPr lang="zh-CN" altLang="en-US" sz="2800" i="1" dirty="0">
                <a:latin typeface="SimSun" panose="02010600030101010101" pitchFamily="2" charset="-122"/>
                <a:ea typeface="SimSun" panose="02010600030101010101" pitchFamily="2" charset="-122"/>
              </a:rPr>
              <a:t>修辞学和贝勒斯</a:t>
            </a:r>
            <a:r>
              <a:rPr lang="en-US" altLang="zh-CN" sz="2800" i="1" dirty="0">
                <a:latin typeface="SimSun" panose="02010600030101010101" pitchFamily="2" charset="-122"/>
                <a:ea typeface="SimSun" panose="02010600030101010101" pitchFamily="2" charset="-122"/>
              </a:rPr>
              <a:t>·</a:t>
            </a:r>
            <a:r>
              <a:rPr lang="zh-CN" altLang="en-US" sz="2800" i="1" dirty="0">
                <a:latin typeface="SimSun" panose="02010600030101010101" pitchFamily="2" charset="-122"/>
                <a:ea typeface="SimSun" panose="02010600030101010101" pitchFamily="2" charset="-122"/>
              </a:rPr>
              <a:t>勒特雷斯的演讲</a:t>
            </a:r>
            <a:endParaRPr lang="en-US" altLang="en-US" dirty="0">
              <a:latin typeface="SimSun" panose="02010600030101010101" pitchFamily="2" charset="-122"/>
              <a:ea typeface="SimSun" panose="02010600030101010101" pitchFamily="2" charset="-122"/>
            </a:endParaRPr>
          </a:p>
          <a:p>
            <a:pPr marL="114300" indent="0">
              <a:buNone/>
            </a:pPr>
            <a:endParaRPr lang="en-US" dirty="0"/>
          </a:p>
        </p:txBody>
      </p:sp>
    </p:spTree>
    <p:extLst>
      <p:ext uri="{BB962C8B-B14F-4D97-AF65-F5344CB8AC3E}">
        <p14:creationId xmlns:p14="http://schemas.microsoft.com/office/powerpoint/2010/main" val="30990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800" b="1" dirty="0">
                <a:solidFill>
                  <a:srgbClr val="93A299">
                    <a:lumMod val="75000"/>
                  </a:srgbClr>
                </a:solidFill>
              </a:rPr>
              <a:t>如何传讲使徒书信</a:t>
            </a:r>
            <a:endParaRPr lang="en-US" dirty="0"/>
          </a:p>
        </p:txBody>
      </p:sp>
      <p:sp>
        <p:nvSpPr>
          <p:cNvPr id="3" name="Content Placeholder 2"/>
          <p:cNvSpPr>
            <a:spLocks noGrp="1"/>
          </p:cNvSpPr>
          <p:nvPr>
            <p:ph idx="1"/>
          </p:nvPr>
        </p:nvSpPr>
        <p:spPr>
          <a:xfrm>
            <a:off x="381000" y="1752600"/>
            <a:ext cx="8610600" cy="4876800"/>
          </a:xfrm>
        </p:spPr>
        <p:txBody>
          <a:bodyPr>
            <a:normAutofit/>
          </a:bodyPr>
          <a:lstStyle/>
          <a:p>
            <a:pPr marL="114300" indent="0">
              <a:buNone/>
            </a:pPr>
            <a:r>
              <a:rPr lang="zh-CN" altLang="en-US" sz="3600" b="1" dirty="0">
                <a:latin typeface="SimSun" panose="02010600030101010101" pitchFamily="2" charset="-122"/>
                <a:ea typeface="SimSun" panose="02010600030101010101" pitchFamily="2" charset="-122"/>
              </a:rPr>
              <a:t>使用道</a:t>
            </a:r>
            <a:r>
              <a:rPr lang="en-US" sz="3600" b="1" dirty="0">
                <a:latin typeface="SimSun" panose="02010600030101010101" pitchFamily="2" charset="-122"/>
                <a:ea typeface="SimSun" panose="02010600030101010101" pitchFamily="2" charset="-122"/>
              </a:rPr>
              <a:t>:</a:t>
            </a:r>
            <a:r>
              <a:rPr lang="en-US" sz="3600" dirty="0">
                <a:latin typeface="SimSun" panose="02010600030101010101" pitchFamily="2" charset="-122"/>
                <a:ea typeface="SimSun" panose="02010600030101010101" pitchFamily="2" charset="-122"/>
              </a:rPr>
              <a:t> </a:t>
            </a:r>
          </a:p>
          <a:p>
            <a:pPr marL="114300" indent="0">
              <a:buNone/>
            </a:pPr>
            <a:r>
              <a:rPr lang="zh-CN" altLang="en-US" sz="3600" b="1" dirty="0">
                <a:latin typeface="SimSun" panose="02010600030101010101" pitchFamily="2" charset="-122"/>
                <a:ea typeface="SimSun" panose="02010600030101010101" pitchFamily="2" charset="-122"/>
              </a:rPr>
              <a:t>使用情感</a:t>
            </a:r>
            <a:r>
              <a:rPr lang="en-US" sz="3600" b="1" dirty="0">
                <a:latin typeface="SimSun" panose="02010600030101010101" pitchFamily="2" charset="-122"/>
                <a:ea typeface="SimSun" panose="02010600030101010101" pitchFamily="2" charset="-122"/>
              </a:rPr>
              <a:t>:</a:t>
            </a:r>
          </a:p>
          <a:p>
            <a:pPr marL="114300" indent="0">
              <a:buNone/>
            </a:pPr>
            <a:r>
              <a:rPr lang="zh-CN" altLang="en-US" sz="3600" b="1" dirty="0">
                <a:latin typeface="SimSun" panose="02010600030101010101" pitchFamily="2" charset="-122"/>
                <a:ea typeface="SimSun" panose="02010600030101010101" pitchFamily="2" charset="-122"/>
              </a:rPr>
              <a:t>使用道德诉求</a:t>
            </a:r>
            <a:r>
              <a:rPr lang="en-US" altLang="zh-CN" sz="3600" b="1" dirty="0">
                <a:latin typeface="SimSun" panose="02010600030101010101" pitchFamily="2" charset="-122"/>
                <a:ea typeface="SimSun" panose="02010600030101010101" pitchFamily="2" charset="-122"/>
              </a:rPr>
              <a:t>:</a:t>
            </a:r>
            <a:endParaRPr lang="en-SG" altLang="zh-CN" sz="3600" b="1"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明智地运用个人的分享</a:t>
            </a:r>
            <a:endParaRPr lang="en-US" sz="3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283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5" descr="http://mwave.irq.hu/kepek/filmek/2136/t_2136denis_lavant_walking_under_the_rain,_swiss,_harold_vasselin.jpg"/>
          <p:cNvPicPr>
            <a:picLocks noChangeAspect="1" noChangeArrowheads="1"/>
          </p:cNvPicPr>
          <p:nvPr/>
        </p:nvPicPr>
        <p:blipFill>
          <a:blip r:embed="rId2"/>
          <a:srcRect/>
          <a:stretch>
            <a:fillRect/>
          </a:stretch>
        </p:blipFill>
        <p:spPr bwMode="auto">
          <a:xfrm>
            <a:off x="0" y="457200"/>
            <a:ext cx="9144000" cy="5943600"/>
          </a:xfrm>
          <a:prstGeom prst="rect">
            <a:avLst/>
          </a:prstGeom>
          <a:noFill/>
          <a:ln w="9525">
            <a:noFill/>
            <a:miter lim="800000"/>
            <a:headEnd/>
            <a:tailEnd/>
          </a:ln>
        </p:spPr>
      </p:pic>
      <p:sp>
        <p:nvSpPr>
          <p:cNvPr id="233474" name="Rectangle 2"/>
          <p:cNvSpPr>
            <a:spLocks noGrp="1" noChangeArrowheads="1"/>
          </p:cNvSpPr>
          <p:nvPr>
            <p:ph idx="1"/>
          </p:nvPr>
        </p:nvSpPr>
        <p:spPr>
          <a:xfrm>
            <a:off x="609600" y="2209800"/>
            <a:ext cx="7848600" cy="3581400"/>
          </a:xfrm>
          <a:solidFill>
            <a:schemeClr val="tx2">
              <a:lumMod val="65000"/>
              <a:lumOff val="35000"/>
              <a:alpha val="51000"/>
            </a:schemeClr>
          </a:solidFill>
        </p:spPr>
        <p:txBody>
          <a:bodyPr/>
          <a:lstStyle/>
          <a:p>
            <a:pPr eaLnBrk="1" hangingPunct="1">
              <a:lnSpc>
                <a:spcPct val="90000"/>
              </a:lnSpc>
              <a:buFont typeface="Wingdings" pitchFamily="2" charset="2"/>
              <a:buNone/>
              <a:defRPr/>
            </a:pPr>
            <a:r>
              <a:rPr lang="en-US" b="1" dirty="0"/>
              <a:t>	</a:t>
            </a:r>
            <a:r>
              <a:rPr lang="zh-CN" altLang="en-US" sz="3600" b="1" dirty="0">
                <a:solidFill>
                  <a:schemeClr val="bg1"/>
                </a:solidFill>
                <a:effectLst>
                  <a:outerShdw blurRad="38100" dist="38100" dir="2700000" algn="tl">
                    <a:srgbClr val="000000">
                      <a:alpha val="43137"/>
                    </a:srgbClr>
                  </a:outerShdw>
                </a:effectLst>
              </a:rPr>
              <a:t>希腊修辞学家</a:t>
            </a:r>
            <a:r>
              <a:rPr lang="en-US" sz="3600" b="1" dirty="0">
                <a:solidFill>
                  <a:schemeClr val="bg1"/>
                </a:solidFill>
                <a:effectLst>
                  <a:outerShdw blurRad="38100" dist="38100" dir="2700000" algn="tl">
                    <a:srgbClr val="000000">
                      <a:alpha val="43137"/>
                    </a:srgbClr>
                  </a:outerShdw>
                </a:effectLst>
              </a:rPr>
              <a:t> </a:t>
            </a:r>
            <a:r>
              <a:rPr lang="ja-JP" altLang="en-US" sz="3600" b="1" dirty="0">
                <a:solidFill>
                  <a:schemeClr val="bg1"/>
                </a:solidFill>
                <a:effectLst>
                  <a:outerShdw blurRad="38100" dist="38100" dir="2700000" algn="tl">
                    <a:srgbClr val="000000">
                      <a:alpha val="43137"/>
                    </a:srgbClr>
                  </a:outerShdw>
                </a:effectLst>
              </a:rPr>
              <a:t>伊索克拉底</a:t>
            </a:r>
            <a:r>
              <a:rPr lang="en-US" sz="3600" b="1" dirty="0">
                <a:solidFill>
                  <a:schemeClr val="bg1"/>
                </a:solidFill>
                <a:effectLst>
                  <a:outerShdw blurRad="38100" dist="38100" dir="2700000" algn="tl">
                    <a:srgbClr val="000000">
                      <a:alpha val="43137"/>
                    </a:srgbClr>
                  </a:outerShdw>
                </a:effectLst>
              </a:rPr>
              <a:t>: “</a:t>
            </a:r>
            <a:r>
              <a:rPr lang="zh-CN" altLang="en-US" sz="3600" b="1" dirty="0">
                <a:solidFill>
                  <a:schemeClr val="bg1"/>
                </a:solidFill>
                <a:effectLst>
                  <a:outerShdw blurRad="38100" dist="38100" dir="2700000" algn="tl">
                    <a:srgbClr val="000000">
                      <a:alpha val="43137"/>
                    </a:srgbClr>
                  </a:outerShdw>
                </a:effectLst>
              </a:rPr>
              <a:t>谁不懂有好名声的人所说的话比拥有不好名声的人更具说服力，而且以生命行动的人的论据比只用言语提出论据的人更大的影响力？”</a:t>
            </a:r>
            <a:r>
              <a:rPr lang="en-US" sz="1800" dirty="0">
                <a:solidFill>
                  <a:schemeClr val="bg1"/>
                </a:solidFill>
                <a:effectLst>
                  <a:outerShdw blurRad="38100" dist="38100" dir="2700000" algn="tl">
                    <a:srgbClr val="000000">
                      <a:alpha val="43137"/>
                    </a:srgbClr>
                  </a:outerShdw>
                </a:effectLst>
              </a:rPr>
              <a:t>		</a:t>
            </a:r>
          </a:p>
          <a:p>
            <a:pPr eaLnBrk="1" hangingPunct="1">
              <a:lnSpc>
                <a:spcPct val="90000"/>
              </a:lnSpc>
              <a:buFont typeface="Wingdings" pitchFamily="2" charset="2"/>
              <a:buNone/>
              <a:defRPr/>
            </a:pPr>
            <a:r>
              <a:rPr lang="en-US" sz="1600" dirty="0">
                <a:solidFill>
                  <a:schemeClr val="bg1"/>
                </a:solidFill>
                <a:effectLst>
                  <a:outerShdw blurRad="38100" dist="38100" dir="2700000" algn="tl">
                    <a:srgbClr val="000000">
                      <a:alpha val="43137"/>
                    </a:srgbClr>
                  </a:outerShdw>
                </a:effectLst>
              </a:rPr>
              <a:t>	</a:t>
            </a:r>
            <a:r>
              <a:rPr lang="en-US" sz="1600" i="1" dirty="0">
                <a:solidFill>
                  <a:schemeClr val="bg1"/>
                </a:solidFill>
                <a:effectLst>
                  <a:outerShdw blurRad="38100" dist="38100" dir="2700000" algn="tl">
                    <a:srgbClr val="000000">
                      <a:alpha val="43137"/>
                    </a:srgbClr>
                  </a:outerShdw>
                </a:effectLst>
              </a:rPr>
              <a:t>Antidosis,</a:t>
            </a:r>
            <a:r>
              <a:rPr lang="en-US" sz="1600" dirty="0">
                <a:solidFill>
                  <a:schemeClr val="bg1"/>
                </a:solidFill>
                <a:effectLst>
                  <a:outerShdw blurRad="38100" dist="38100" dir="2700000" algn="tl">
                    <a:srgbClr val="000000">
                      <a:alpha val="43137"/>
                    </a:srgbClr>
                  </a:outerShdw>
                </a:effectLst>
              </a:rPr>
              <a:t> trans. George Norlin (London: William Heinemann, 1929), 2:239.</a:t>
            </a:r>
            <a:endParaRPr lang="en-US" sz="1600"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7639272"/>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adrianwarnock.com/uploaded_images/Augustine-729949.bmp"/>
          <p:cNvPicPr>
            <a:picLocks noChangeAspect="1" noChangeArrowheads="1"/>
          </p:cNvPicPr>
          <p:nvPr/>
        </p:nvPicPr>
        <p:blipFill>
          <a:blip r:embed="rId2" cstate="print"/>
          <a:srcRect/>
          <a:stretch>
            <a:fillRect/>
          </a:stretch>
        </p:blipFill>
        <p:spPr bwMode="auto">
          <a:xfrm>
            <a:off x="381000" y="990600"/>
            <a:ext cx="3733800" cy="4953508"/>
          </a:xfrm>
          <a:prstGeom prst="rect">
            <a:avLst/>
          </a:prstGeom>
          <a:noFill/>
        </p:spPr>
      </p:pic>
      <p:sp>
        <p:nvSpPr>
          <p:cNvPr id="3" name="Rectangle 3"/>
          <p:cNvSpPr txBox="1">
            <a:spLocks noChangeArrowheads="1"/>
          </p:cNvSpPr>
          <p:nvPr/>
        </p:nvSpPr>
        <p:spPr bwMode="auto">
          <a:xfrm>
            <a:off x="3733800" y="981075"/>
            <a:ext cx="5181600" cy="5486400"/>
          </a:xfrm>
          <a:prstGeom prst="rect">
            <a:avLst/>
          </a:prstGeom>
          <a:noFill/>
          <a:ln w="9525">
            <a:noFill/>
            <a:miter lim="800000"/>
            <a:headEnd/>
            <a:tailEnd/>
          </a:ln>
          <a:effectLst/>
        </p:spPr>
        <p:txBody>
          <a:bodyPr/>
          <a:lstStyle/>
          <a:p>
            <a:pPr marL="342900" indent="-342900" algn="ctr" fontAlgn="base">
              <a:spcBef>
                <a:spcPct val="20000"/>
              </a:spcBef>
              <a:spcAft>
                <a:spcPct val="0"/>
              </a:spcAft>
              <a:buClr>
                <a:srgbClr val="0000FF"/>
              </a:buClr>
              <a:defRPr/>
            </a:pPr>
            <a:r>
              <a:rPr lang="en-US" sz="3200" b="1" kern="0" dirty="0">
                <a:solidFill>
                  <a:schemeClr val="bg1"/>
                </a:solidFill>
                <a:effectLst>
                  <a:outerShdw blurRad="38100" dist="38100" dir="2700000" algn="tl">
                    <a:srgbClr val="000000"/>
                  </a:outerShdw>
                </a:effectLst>
              </a:rPr>
              <a:t>	“</a:t>
            </a:r>
            <a:r>
              <a:rPr lang="zh-CN" altLang="en-US" sz="3600" b="1" kern="0" dirty="0">
                <a:solidFill>
                  <a:schemeClr val="bg1"/>
                </a:solidFill>
                <a:effectLst>
                  <a:outerShdw blurRad="38100" dist="38100" dir="2700000" algn="tl">
                    <a:srgbClr val="000000"/>
                  </a:outerShdw>
                </a:effectLst>
              </a:rPr>
              <a:t>讲道者的生活比任何雄辩的口才更能使听众服从他的话</a:t>
            </a:r>
            <a:r>
              <a:rPr lang="en-US" sz="3600" b="1" kern="0" dirty="0">
                <a:solidFill>
                  <a:schemeClr val="bg1"/>
                </a:solidFill>
                <a:effectLst>
                  <a:outerShdw blurRad="38100" dist="38100" dir="2700000" algn="tl">
                    <a:srgbClr val="000000"/>
                  </a:outerShdw>
                </a:effectLst>
              </a:rPr>
              <a:t>.”</a:t>
            </a:r>
          </a:p>
          <a:p>
            <a:pPr marL="342900" indent="-342900" algn="ctr" fontAlgn="base">
              <a:spcBef>
                <a:spcPct val="20000"/>
              </a:spcBef>
              <a:spcAft>
                <a:spcPct val="0"/>
              </a:spcAft>
              <a:buClr>
                <a:srgbClr val="0000FF"/>
              </a:buClr>
              <a:defRPr/>
            </a:pPr>
            <a:endParaRPr lang="en-US" altLang="ja-JP" sz="3600" b="1" kern="0" dirty="0">
              <a:solidFill>
                <a:schemeClr val="bg1"/>
              </a:solidFill>
              <a:effectLst>
                <a:outerShdw blurRad="38100" dist="38100" dir="2700000" algn="tl">
                  <a:srgbClr val="000000"/>
                </a:outerShdw>
              </a:effectLst>
            </a:endParaRPr>
          </a:p>
          <a:p>
            <a:pPr marL="342900" indent="-342900" algn="r" fontAlgn="base">
              <a:spcBef>
                <a:spcPct val="20000"/>
              </a:spcBef>
              <a:spcAft>
                <a:spcPct val="0"/>
              </a:spcAft>
              <a:buClr>
                <a:srgbClr val="0000FF"/>
              </a:buClr>
              <a:defRPr/>
            </a:pPr>
            <a:r>
              <a:rPr lang="ja-JP" altLang="en-US" sz="2800" b="1" kern="0" dirty="0">
                <a:solidFill>
                  <a:schemeClr val="bg1"/>
                </a:solidFill>
                <a:effectLst>
                  <a:outerShdw blurRad="38100" dist="38100" dir="2700000" algn="tl">
                    <a:srgbClr val="000000"/>
                  </a:outerShdw>
                </a:effectLst>
              </a:rPr>
              <a:t>奥古斯丁</a:t>
            </a:r>
            <a:r>
              <a:rPr lang="en-US" sz="2800" b="1" kern="0" dirty="0">
                <a:solidFill>
                  <a:schemeClr val="bg1"/>
                </a:solidFill>
                <a:effectLst>
                  <a:outerShdw blurRad="38100" dist="38100" dir="2700000" algn="tl">
                    <a:srgbClr val="000000"/>
                  </a:outerShdw>
                </a:effectLst>
              </a:rPr>
              <a:t>, </a:t>
            </a:r>
            <a:endParaRPr lang="en-US" sz="2800" b="1" i="1" kern="0" dirty="0">
              <a:solidFill>
                <a:schemeClr val="bg1"/>
              </a:solidFill>
              <a:effectLst>
                <a:outerShdw blurRad="38100" dist="38100" dir="2700000" algn="tl">
                  <a:srgbClr val="000000"/>
                </a:outerShdw>
              </a:effectLst>
            </a:endParaRPr>
          </a:p>
          <a:p>
            <a:pPr marL="342900" indent="-342900" algn="r" fontAlgn="base">
              <a:spcBef>
                <a:spcPct val="20000"/>
              </a:spcBef>
              <a:spcAft>
                <a:spcPct val="0"/>
              </a:spcAft>
              <a:buClr>
                <a:srgbClr val="0000FF"/>
              </a:buClr>
              <a:defRPr/>
            </a:pPr>
            <a:r>
              <a:rPr lang="ja-JP" altLang="en-US" sz="2800" b="1" i="1" kern="0" dirty="0">
                <a:solidFill>
                  <a:schemeClr val="bg1"/>
                </a:solidFill>
                <a:effectLst>
                  <a:outerShdw blurRad="38100" dist="38100" dir="2700000" algn="tl">
                    <a:srgbClr val="000000"/>
                  </a:outerShdw>
                </a:effectLst>
              </a:rPr>
              <a:t>论基督教教义</a:t>
            </a:r>
            <a:r>
              <a:rPr lang="en-US" sz="2800" b="1" kern="0" dirty="0">
                <a:solidFill>
                  <a:schemeClr val="bg1"/>
                </a:solidFill>
                <a:effectLst>
                  <a:outerShdw blurRad="38100" dist="38100" dir="2700000" algn="tl">
                    <a:srgbClr val="000000"/>
                  </a:outerShdw>
                </a:effectLst>
              </a:rPr>
              <a:t>,  </a:t>
            </a:r>
          </a:p>
          <a:p>
            <a:pPr marL="342900" indent="-342900" algn="r" fontAlgn="base">
              <a:spcBef>
                <a:spcPct val="20000"/>
              </a:spcBef>
              <a:spcAft>
                <a:spcPct val="0"/>
              </a:spcAft>
              <a:buClr>
                <a:srgbClr val="0000FF"/>
              </a:buClr>
              <a:defRPr/>
            </a:pPr>
            <a:r>
              <a:rPr lang="en-US" sz="2800" b="1" kern="0" dirty="0">
                <a:solidFill>
                  <a:schemeClr val="bg1"/>
                </a:solidFill>
                <a:effectLst>
                  <a:outerShdw blurRad="38100" dist="38100" dir="2700000" algn="tl">
                    <a:srgbClr val="000000"/>
                  </a:outerShdw>
                </a:effectLst>
              </a:rPr>
              <a:t>trans. Robertson, 164.</a:t>
            </a:r>
          </a:p>
        </p:txBody>
      </p:sp>
    </p:spTree>
    <p:extLst>
      <p:ext uri="{BB962C8B-B14F-4D97-AF65-F5344CB8AC3E}">
        <p14:creationId xmlns:p14="http://schemas.microsoft.com/office/powerpoint/2010/main" val="42743698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MPj04038540000[1]"/>
          <p:cNvPicPr>
            <a:picLocks noChangeAspect="1" noChangeArrowheads="1"/>
          </p:cNvPicPr>
          <p:nvPr/>
        </p:nvPicPr>
        <p:blipFill>
          <a:blip r:embed="rId2">
            <a:lum bright="-6000"/>
          </a:blip>
          <a:srcRect/>
          <a:stretch>
            <a:fillRect/>
          </a:stretch>
        </p:blipFill>
        <p:spPr bwMode="auto">
          <a:xfrm>
            <a:off x="0" y="0"/>
            <a:ext cx="9144000" cy="6858000"/>
          </a:xfrm>
          <a:prstGeom prst="rect">
            <a:avLst/>
          </a:prstGeom>
          <a:noFill/>
          <a:ln w="9525">
            <a:noFill/>
            <a:miter lim="800000"/>
            <a:headEnd/>
            <a:tailEnd/>
          </a:ln>
        </p:spPr>
      </p:pic>
      <p:sp>
        <p:nvSpPr>
          <p:cNvPr id="241666" name="Rectangle 2"/>
          <p:cNvSpPr>
            <a:spLocks noGrp="1" noChangeArrowheads="1"/>
          </p:cNvSpPr>
          <p:nvPr>
            <p:ph type="body" idx="1"/>
          </p:nvPr>
        </p:nvSpPr>
        <p:spPr>
          <a:xfrm>
            <a:off x="3810000" y="2438400"/>
            <a:ext cx="5181600" cy="3657600"/>
          </a:xfrm>
          <a:solidFill>
            <a:srgbClr val="006666">
              <a:alpha val="50196"/>
            </a:srgbClr>
          </a:solidFill>
        </p:spPr>
        <p:txBody>
          <a:bodyPr/>
          <a:lstStyle/>
          <a:p>
            <a:pPr eaLnBrk="1" hangingPunct="1">
              <a:lnSpc>
                <a:spcPct val="90000"/>
              </a:lnSpc>
              <a:buFontTx/>
              <a:buNone/>
              <a:defRPr/>
            </a:pPr>
            <a:r>
              <a:rPr lang="en-US" sz="3600" b="1" dirty="0"/>
              <a:t>	</a:t>
            </a:r>
            <a:r>
              <a:rPr lang="zh-CN" altLang="en-US" sz="4400" dirty="0"/>
              <a:t>蓄水池只能输出它所储存的水</a:t>
            </a:r>
            <a:r>
              <a:rPr lang="en-US" sz="4400" dirty="0"/>
              <a:t>.</a:t>
            </a:r>
            <a:endParaRPr lang="en-US" sz="3600" dirty="0"/>
          </a:p>
          <a:p>
            <a:pPr eaLnBrk="1" hangingPunct="1">
              <a:lnSpc>
                <a:spcPct val="90000"/>
              </a:lnSpc>
              <a:buFontTx/>
              <a:buNone/>
              <a:defRPr/>
            </a:pPr>
            <a:r>
              <a:rPr lang="en-US" sz="1800" dirty="0"/>
              <a:t>		</a:t>
            </a:r>
          </a:p>
          <a:p>
            <a:pPr eaLnBrk="1" hangingPunct="1">
              <a:lnSpc>
                <a:spcPct val="90000"/>
              </a:lnSpc>
              <a:buFontTx/>
              <a:buNone/>
              <a:defRPr/>
            </a:pPr>
            <a:r>
              <a:rPr lang="en-US" sz="1600" dirty="0"/>
              <a:t>	 W. T. Hogue, </a:t>
            </a:r>
            <a:r>
              <a:rPr lang="en-US" sz="1600" i="1" dirty="0"/>
              <a:t>A Handbook of Homiletical and Pastoral Theology  </a:t>
            </a:r>
            <a:r>
              <a:rPr lang="en-US" sz="1600" dirty="0"/>
              <a:t>(Winona Lake: Free Methodist Publishing House, 1946)</a:t>
            </a:r>
            <a:endParaRPr lang="en-US" sz="1600" u="sng" dirty="0"/>
          </a:p>
        </p:txBody>
      </p:sp>
    </p:spTree>
    <p:extLst>
      <p:ext uri="{BB962C8B-B14F-4D97-AF65-F5344CB8AC3E}">
        <p14:creationId xmlns:p14="http://schemas.microsoft.com/office/powerpoint/2010/main" val="73235239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133600" y="381000"/>
            <a:ext cx="6553200" cy="3124200"/>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13315" name="Text Box 7"/>
          <p:cNvSpPr txBox="1">
            <a:spLocks noChangeArrowheads="1"/>
          </p:cNvSpPr>
          <p:nvPr/>
        </p:nvSpPr>
        <p:spPr bwMode="auto">
          <a:xfrm>
            <a:off x="228600" y="381000"/>
            <a:ext cx="1905000" cy="46166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ja-JP" altLang="en-US" sz="2400" b="1" dirty="0">
                <a:solidFill>
                  <a:srgbClr val="000000"/>
                </a:solidFill>
              </a:rPr>
              <a:t>说服力</a:t>
            </a:r>
            <a:r>
              <a:rPr lang="zh-CN" altLang="en-US" sz="2400" b="1" dirty="0">
                <a:solidFill>
                  <a:srgbClr val="000000"/>
                </a:solidFill>
              </a:rPr>
              <a:t>强</a:t>
            </a:r>
            <a:endParaRPr lang="en-US" sz="2400" b="1" dirty="0">
              <a:solidFill>
                <a:srgbClr val="000000"/>
              </a:solidFill>
            </a:endParaRPr>
          </a:p>
        </p:txBody>
      </p:sp>
      <p:sp>
        <p:nvSpPr>
          <p:cNvPr id="13316" name="Text Box 8"/>
          <p:cNvSpPr txBox="1">
            <a:spLocks noChangeArrowheads="1"/>
          </p:cNvSpPr>
          <p:nvPr/>
        </p:nvSpPr>
        <p:spPr bwMode="auto">
          <a:xfrm>
            <a:off x="228600" y="3103832"/>
            <a:ext cx="2133600" cy="46166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zh-CN" altLang="en-US" sz="2400" b="1" dirty="0">
                <a:solidFill>
                  <a:srgbClr val="000000"/>
                </a:solidFill>
              </a:rPr>
              <a:t>说服力弱</a:t>
            </a:r>
            <a:endParaRPr lang="en-US" sz="2400" b="1" dirty="0">
              <a:solidFill>
                <a:srgbClr val="000000"/>
              </a:solidFill>
            </a:endParaRPr>
          </a:p>
        </p:txBody>
      </p:sp>
      <p:sp>
        <p:nvSpPr>
          <p:cNvPr id="104457" name="Rectangle 9"/>
          <p:cNvSpPr>
            <a:spLocks noChangeArrowheads="1"/>
          </p:cNvSpPr>
          <p:nvPr/>
        </p:nvSpPr>
        <p:spPr bwMode="auto">
          <a:xfrm>
            <a:off x="2743200" y="2438400"/>
            <a:ext cx="1143000" cy="1066800"/>
          </a:xfrm>
          <a:prstGeom prst="rect">
            <a:avLst/>
          </a:prstGeom>
          <a:solidFill>
            <a:srgbClr val="C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C00000"/>
              </a:solidFill>
            </a:endParaRPr>
          </a:p>
        </p:txBody>
      </p:sp>
      <p:sp>
        <p:nvSpPr>
          <p:cNvPr id="104458" name="Rectangle 10"/>
          <p:cNvSpPr>
            <a:spLocks noChangeArrowheads="1"/>
          </p:cNvSpPr>
          <p:nvPr/>
        </p:nvSpPr>
        <p:spPr bwMode="auto">
          <a:xfrm>
            <a:off x="4914900" y="1828800"/>
            <a:ext cx="1143000" cy="16764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104462" name="Rectangle 14"/>
          <p:cNvSpPr>
            <a:spLocks noChangeArrowheads="1"/>
          </p:cNvSpPr>
          <p:nvPr/>
        </p:nvSpPr>
        <p:spPr bwMode="auto">
          <a:xfrm>
            <a:off x="7040880" y="609600"/>
            <a:ext cx="1143000" cy="2895600"/>
          </a:xfrm>
          <a:prstGeom prst="rect">
            <a:avLst/>
          </a:prstGeom>
          <a:solidFill>
            <a:srgbClr val="00666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104463" name="Text Box 15"/>
          <p:cNvSpPr txBox="1">
            <a:spLocks noChangeArrowheads="1"/>
          </p:cNvSpPr>
          <p:nvPr/>
        </p:nvSpPr>
        <p:spPr bwMode="auto">
          <a:xfrm>
            <a:off x="5257800" y="3657600"/>
            <a:ext cx="533400" cy="36933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zh-CN" altLang="en-US" dirty="0">
                <a:solidFill>
                  <a:srgbClr val="000000"/>
                </a:solidFill>
              </a:rPr>
              <a:t>二</a:t>
            </a:r>
            <a:endParaRPr lang="en-US" dirty="0">
              <a:solidFill>
                <a:srgbClr val="000000"/>
              </a:solidFill>
            </a:endParaRPr>
          </a:p>
        </p:txBody>
      </p:sp>
      <p:sp>
        <p:nvSpPr>
          <p:cNvPr id="104464" name="Text Box 16"/>
          <p:cNvSpPr txBox="1">
            <a:spLocks noChangeArrowheads="1"/>
          </p:cNvSpPr>
          <p:nvPr/>
        </p:nvSpPr>
        <p:spPr bwMode="auto">
          <a:xfrm>
            <a:off x="3124200" y="3657600"/>
            <a:ext cx="533400" cy="366713"/>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zh-CN" altLang="en-US" dirty="0">
                <a:solidFill>
                  <a:srgbClr val="000000"/>
                </a:solidFill>
              </a:rPr>
              <a:t>一</a:t>
            </a:r>
            <a:endParaRPr lang="en-US" dirty="0">
              <a:solidFill>
                <a:srgbClr val="000000"/>
              </a:solidFill>
            </a:endParaRPr>
          </a:p>
        </p:txBody>
      </p:sp>
      <p:sp>
        <p:nvSpPr>
          <p:cNvPr id="104466" name="Text Box 18"/>
          <p:cNvSpPr txBox="1">
            <a:spLocks noChangeArrowheads="1"/>
          </p:cNvSpPr>
          <p:nvPr/>
        </p:nvSpPr>
        <p:spPr bwMode="auto">
          <a:xfrm>
            <a:off x="7355205" y="3639978"/>
            <a:ext cx="533400" cy="36933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zh-CN" altLang="en-US" dirty="0">
                <a:solidFill>
                  <a:srgbClr val="000000"/>
                </a:solidFill>
              </a:rPr>
              <a:t>三</a:t>
            </a:r>
            <a:endParaRPr lang="en-US" dirty="0">
              <a:solidFill>
                <a:srgbClr val="000000"/>
              </a:solidFill>
            </a:endParaRPr>
          </a:p>
        </p:txBody>
      </p:sp>
      <p:sp>
        <p:nvSpPr>
          <p:cNvPr id="104468" name="Text Box 20"/>
          <p:cNvSpPr txBox="1">
            <a:spLocks noChangeArrowheads="1"/>
          </p:cNvSpPr>
          <p:nvPr/>
        </p:nvSpPr>
        <p:spPr bwMode="auto">
          <a:xfrm>
            <a:off x="304800" y="4129598"/>
            <a:ext cx="8382000" cy="46166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zh-CN" altLang="en-US" sz="2400" b="1" dirty="0">
                <a:solidFill>
                  <a:srgbClr val="C00000"/>
                </a:solidFill>
              </a:rPr>
              <a:t>方法一</a:t>
            </a:r>
            <a:r>
              <a:rPr lang="en-US" sz="2400" b="1" dirty="0">
                <a:solidFill>
                  <a:srgbClr val="C00000"/>
                </a:solidFill>
              </a:rPr>
              <a:t>:</a:t>
            </a:r>
            <a:r>
              <a:rPr lang="en-US" sz="2400" dirty="0">
                <a:solidFill>
                  <a:srgbClr val="C00000"/>
                </a:solidFill>
              </a:rPr>
              <a:t>  </a:t>
            </a:r>
            <a:r>
              <a:rPr lang="ja-JP" altLang="en-US" sz="2400" dirty="0">
                <a:solidFill>
                  <a:srgbClr val="000000"/>
                </a:solidFill>
              </a:rPr>
              <a:t>主张</a:t>
            </a:r>
            <a:r>
              <a:rPr lang="en-US" sz="2400" dirty="0">
                <a:solidFill>
                  <a:srgbClr val="000000"/>
                </a:solidFill>
              </a:rPr>
              <a:t> + </a:t>
            </a:r>
            <a:r>
              <a:rPr lang="zh-CN" altLang="en-US" sz="2400" dirty="0">
                <a:solidFill>
                  <a:srgbClr val="000000"/>
                </a:solidFill>
              </a:rPr>
              <a:t>证据</a:t>
            </a:r>
            <a:endParaRPr lang="en-US" sz="2400" dirty="0">
              <a:solidFill>
                <a:srgbClr val="000000"/>
              </a:solidFill>
            </a:endParaRPr>
          </a:p>
        </p:txBody>
      </p:sp>
      <p:sp>
        <p:nvSpPr>
          <p:cNvPr id="104469" name="Text Box 21"/>
          <p:cNvSpPr txBox="1">
            <a:spLocks noChangeArrowheads="1"/>
          </p:cNvSpPr>
          <p:nvPr/>
        </p:nvSpPr>
        <p:spPr bwMode="auto">
          <a:xfrm>
            <a:off x="276225" y="4722167"/>
            <a:ext cx="8534400" cy="46166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zh-CN" altLang="en-US" sz="2400" b="1" dirty="0">
                <a:solidFill>
                  <a:schemeClr val="accent2">
                    <a:lumMod val="75000"/>
                  </a:schemeClr>
                </a:solidFill>
              </a:rPr>
              <a:t>方法二</a:t>
            </a:r>
            <a:r>
              <a:rPr lang="en-US" sz="2400" b="1" dirty="0">
                <a:solidFill>
                  <a:schemeClr val="accent2">
                    <a:lumMod val="75000"/>
                  </a:schemeClr>
                </a:solidFill>
              </a:rPr>
              <a:t>:</a:t>
            </a:r>
            <a:r>
              <a:rPr lang="en-US" sz="2400" dirty="0">
                <a:solidFill>
                  <a:schemeClr val="accent2">
                    <a:lumMod val="75000"/>
                  </a:schemeClr>
                </a:solidFill>
              </a:rPr>
              <a:t>  </a:t>
            </a:r>
            <a:r>
              <a:rPr lang="zh-CN" altLang="en-US" sz="2400" dirty="0">
                <a:solidFill>
                  <a:srgbClr val="000000"/>
                </a:solidFill>
              </a:rPr>
              <a:t>主张</a:t>
            </a:r>
            <a:r>
              <a:rPr lang="en-US" sz="2400" dirty="0">
                <a:solidFill>
                  <a:srgbClr val="000000"/>
                </a:solidFill>
              </a:rPr>
              <a:t> + </a:t>
            </a:r>
            <a:r>
              <a:rPr lang="zh-CN" altLang="en-US" sz="2400" dirty="0">
                <a:solidFill>
                  <a:srgbClr val="000000"/>
                </a:solidFill>
              </a:rPr>
              <a:t>证据</a:t>
            </a:r>
            <a:r>
              <a:rPr lang="en-US" sz="2400" dirty="0">
                <a:solidFill>
                  <a:srgbClr val="000000"/>
                </a:solidFill>
              </a:rPr>
              <a:t> + </a:t>
            </a:r>
            <a:r>
              <a:rPr lang="zh-CN" altLang="en-US" sz="2400" dirty="0">
                <a:solidFill>
                  <a:srgbClr val="000000"/>
                </a:solidFill>
              </a:rPr>
              <a:t>证据的来源</a:t>
            </a:r>
            <a:endParaRPr lang="en-US" sz="2400" dirty="0">
              <a:solidFill>
                <a:srgbClr val="000000"/>
              </a:solidFill>
            </a:endParaRPr>
          </a:p>
        </p:txBody>
      </p:sp>
      <p:sp>
        <p:nvSpPr>
          <p:cNvPr id="104471" name="Text Box 23"/>
          <p:cNvSpPr txBox="1">
            <a:spLocks noChangeArrowheads="1"/>
          </p:cNvSpPr>
          <p:nvPr/>
        </p:nvSpPr>
        <p:spPr bwMode="auto">
          <a:xfrm>
            <a:off x="267393" y="5334000"/>
            <a:ext cx="8382000" cy="46166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zh-CN" altLang="en-US" sz="2400" b="1" dirty="0">
                <a:solidFill>
                  <a:srgbClr val="006666"/>
                </a:solidFill>
              </a:rPr>
              <a:t>方法三</a:t>
            </a:r>
            <a:r>
              <a:rPr lang="en-US" sz="2400" b="1" dirty="0">
                <a:solidFill>
                  <a:srgbClr val="006666"/>
                </a:solidFill>
              </a:rPr>
              <a:t>:</a:t>
            </a:r>
            <a:r>
              <a:rPr lang="en-US" sz="2400" dirty="0">
                <a:solidFill>
                  <a:srgbClr val="000000"/>
                </a:solidFill>
              </a:rPr>
              <a:t>  </a:t>
            </a:r>
            <a:r>
              <a:rPr lang="zh-CN" altLang="en-US" sz="2400" dirty="0">
                <a:solidFill>
                  <a:srgbClr val="000000"/>
                </a:solidFill>
              </a:rPr>
              <a:t>主张</a:t>
            </a:r>
            <a:r>
              <a:rPr lang="en-US" sz="2400" dirty="0">
                <a:solidFill>
                  <a:srgbClr val="000000"/>
                </a:solidFill>
              </a:rPr>
              <a:t> + </a:t>
            </a:r>
            <a:r>
              <a:rPr lang="zh-CN" altLang="en-US" sz="2400" dirty="0">
                <a:solidFill>
                  <a:srgbClr val="000000"/>
                </a:solidFill>
              </a:rPr>
              <a:t>本身的经验</a:t>
            </a:r>
            <a:endParaRPr lang="en-US" sz="2400" dirty="0">
              <a:solidFill>
                <a:srgbClr val="000000"/>
              </a:solidFill>
            </a:endParaRPr>
          </a:p>
        </p:txBody>
      </p:sp>
      <p:sp>
        <p:nvSpPr>
          <p:cNvPr id="13330" name="Text Box 25"/>
          <p:cNvSpPr txBox="1">
            <a:spLocks noChangeArrowheads="1"/>
          </p:cNvSpPr>
          <p:nvPr/>
        </p:nvSpPr>
        <p:spPr bwMode="auto">
          <a:xfrm>
            <a:off x="304800" y="5892225"/>
            <a:ext cx="8534400" cy="58477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sz="1600" dirty="0">
                <a:solidFill>
                  <a:srgbClr val="000000"/>
                </a:solidFill>
              </a:rPr>
              <a:t>Hamilton, Parker, Smith, </a:t>
            </a:r>
            <a:r>
              <a:rPr lang="en-US" sz="1600" i="1" dirty="0">
                <a:solidFill>
                  <a:srgbClr val="000000"/>
                </a:solidFill>
              </a:rPr>
              <a:t>Communicating for Results</a:t>
            </a:r>
          </a:p>
          <a:p>
            <a:pPr algn="r" eaLnBrk="0" fontAlgn="base" hangingPunct="0">
              <a:spcBef>
                <a:spcPct val="0"/>
              </a:spcBef>
              <a:spcAft>
                <a:spcPct val="0"/>
              </a:spcAft>
            </a:pPr>
            <a:r>
              <a:rPr lang="en-US" sz="1600" dirty="0">
                <a:solidFill>
                  <a:srgbClr val="000000"/>
                </a:solidFill>
              </a:rPr>
              <a:t>(Belmont, CA:  Wadsworth Publishing Company, 1982).</a:t>
            </a:r>
          </a:p>
        </p:txBody>
      </p:sp>
    </p:spTree>
    <p:extLst>
      <p:ext uri="{BB962C8B-B14F-4D97-AF65-F5344CB8AC3E}">
        <p14:creationId xmlns:p14="http://schemas.microsoft.com/office/powerpoint/2010/main" val="3333857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4457"/>
                                        </p:tgtEl>
                                        <p:attrNameLst>
                                          <p:attrName>style.visibility</p:attrName>
                                        </p:attrNameLst>
                                      </p:cBhvr>
                                      <p:to>
                                        <p:strVal val="visible"/>
                                      </p:to>
                                    </p:set>
                                    <p:anim calcmode="lin" valueType="num">
                                      <p:cBhvr>
                                        <p:cTn id="7" dur="500" fill="hold"/>
                                        <p:tgtEl>
                                          <p:spTgt spid="10445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445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445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445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04464"/>
                                        </p:tgtEl>
                                        <p:attrNameLst>
                                          <p:attrName>style.visibility</p:attrName>
                                        </p:attrNameLst>
                                      </p:cBhvr>
                                      <p:to>
                                        <p:strVal val="visible"/>
                                      </p:to>
                                    </p:set>
                                    <p:anim calcmode="lin" valueType="num">
                                      <p:cBhvr>
                                        <p:cTn id="13" dur="500" fill="hold"/>
                                        <p:tgtEl>
                                          <p:spTgt spid="10446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446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446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4464"/>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04458"/>
                                        </p:tgtEl>
                                        <p:attrNameLst>
                                          <p:attrName>style.visibility</p:attrName>
                                        </p:attrNameLst>
                                      </p:cBhvr>
                                      <p:to>
                                        <p:strVal val="visible"/>
                                      </p:to>
                                    </p:set>
                                    <p:anim calcmode="lin" valueType="num">
                                      <p:cBhvr>
                                        <p:cTn id="19" dur="500" fill="hold"/>
                                        <p:tgtEl>
                                          <p:spTgt spid="10445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445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445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4458"/>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4463"/>
                                        </p:tgtEl>
                                        <p:attrNameLst>
                                          <p:attrName>style.visibility</p:attrName>
                                        </p:attrNameLst>
                                      </p:cBhvr>
                                      <p:to>
                                        <p:strVal val="visible"/>
                                      </p:to>
                                    </p:set>
                                    <p:anim calcmode="lin" valueType="num">
                                      <p:cBhvr>
                                        <p:cTn id="25" dur="500" fill="hold"/>
                                        <p:tgtEl>
                                          <p:spTgt spid="10446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446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446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4463"/>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04462"/>
                                        </p:tgtEl>
                                        <p:attrNameLst>
                                          <p:attrName>style.visibility</p:attrName>
                                        </p:attrNameLst>
                                      </p:cBhvr>
                                      <p:to>
                                        <p:strVal val="visible"/>
                                      </p:to>
                                    </p:set>
                                    <p:anim calcmode="lin" valueType="num">
                                      <p:cBhvr>
                                        <p:cTn id="31" dur="500" fill="hold"/>
                                        <p:tgtEl>
                                          <p:spTgt spid="10446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446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446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4462"/>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104466"/>
                                        </p:tgtEl>
                                        <p:attrNameLst>
                                          <p:attrName>style.visibility</p:attrName>
                                        </p:attrNameLst>
                                      </p:cBhvr>
                                      <p:to>
                                        <p:strVal val="visible"/>
                                      </p:to>
                                    </p:set>
                                    <p:anim calcmode="lin" valueType="num">
                                      <p:cBhvr>
                                        <p:cTn id="37" dur="500" fill="hold"/>
                                        <p:tgtEl>
                                          <p:spTgt spid="104466"/>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4466"/>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4466"/>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446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4468">
                                            <p:txEl>
                                              <p:pRg st="0" end="0"/>
                                            </p:txEl>
                                          </p:spTgt>
                                        </p:tgtEl>
                                        <p:attrNameLst>
                                          <p:attrName>style.visibility</p:attrName>
                                        </p:attrNameLst>
                                      </p:cBhvr>
                                      <p:to>
                                        <p:strVal val="visible"/>
                                      </p:to>
                                    </p:set>
                                    <p:animEffect transition="in" filter="wipe(down)">
                                      <p:cBhvr>
                                        <p:cTn id="45" dur="500"/>
                                        <p:tgtEl>
                                          <p:spTgt spid="10446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4469">
                                            <p:txEl>
                                              <p:pRg st="0" end="0"/>
                                            </p:txEl>
                                          </p:spTgt>
                                        </p:tgtEl>
                                        <p:attrNameLst>
                                          <p:attrName>style.visibility</p:attrName>
                                        </p:attrNameLst>
                                      </p:cBhvr>
                                      <p:to>
                                        <p:strVal val="visible"/>
                                      </p:to>
                                    </p:set>
                                    <p:animEffect transition="in" filter="wipe(down)">
                                      <p:cBhvr>
                                        <p:cTn id="50" dur="500"/>
                                        <p:tgtEl>
                                          <p:spTgt spid="10446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4471">
                                            <p:txEl>
                                              <p:pRg st="0" end="0"/>
                                            </p:txEl>
                                          </p:spTgt>
                                        </p:tgtEl>
                                        <p:attrNameLst>
                                          <p:attrName>style.visibility</p:attrName>
                                        </p:attrNameLst>
                                      </p:cBhvr>
                                      <p:to>
                                        <p:strVal val="visible"/>
                                      </p:to>
                                    </p:set>
                                    <p:animEffect transition="in" filter="wipe(down)">
                                      <p:cBhvr>
                                        <p:cTn id="55" dur="500"/>
                                        <p:tgtEl>
                                          <p:spTgt spid="1044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animBg="1"/>
      <p:bldP spid="104458" grpId="0" animBg="1"/>
      <p:bldP spid="104462" grpId="0" animBg="1"/>
      <p:bldP spid="104463" grpId="0"/>
      <p:bldP spid="104464" grpId="0"/>
      <p:bldP spid="1044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10828"/>
          </a:xfrm>
        </p:spPr>
        <p:txBody>
          <a:bodyPr>
            <a:normAutofit fontScale="90000"/>
          </a:bodyPr>
          <a:lstStyle/>
          <a:p>
            <a:pPr lvl="0" fontAlgn="base">
              <a:spcAft>
                <a:spcPct val="0"/>
              </a:spcAft>
            </a:pPr>
            <a:r>
              <a:rPr lang="ja-JP" altLang="en-US" sz="5400" cap="none" dirty="0">
                <a:solidFill>
                  <a:prstClr val="black"/>
                </a:solidFill>
                <a:latin typeface="Georgia" pitchFamily="18" charset="0"/>
                <a:cs typeface="+mn-cs"/>
              </a:rPr>
              <a:t>复</a:t>
            </a:r>
            <a:r>
              <a:rPr lang="ja-JP" altLang="en-US" sz="5300" cap="none" dirty="0">
                <a:solidFill>
                  <a:prstClr val="black"/>
                </a:solidFill>
                <a:latin typeface="Georgia" pitchFamily="18" charset="0"/>
                <a:cs typeface="+mn-cs"/>
              </a:rPr>
              <a:t>习</a:t>
            </a:r>
            <a:endParaRPr lang="en-SG" sz="4000" cap="none" dirty="0">
              <a:solidFill>
                <a:prstClr val="black"/>
              </a:solidFill>
              <a:latin typeface="Georgia" pitchFamily="18" charset="0"/>
              <a:ea typeface="+mn-ea"/>
              <a:cs typeface="+mn-cs"/>
            </a:endParaRPr>
          </a:p>
        </p:txBody>
      </p:sp>
      <p:sp>
        <p:nvSpPr>
          <p:cNvPr id="3" name="Content Placeholder 2"/>
          <p:cNvSpPr>
            <a:spLocks noGrp="1"/>
          </p:cNvSpPr>
          <p:nvPr>
            <p:ph idx="1"/>
          </p:nvPr>
        </p:nvSpPr>
        <p:spPr>
          <a:xfrm>
            <a:off x="457200" y="1600200"/>
            <a:ext cx="8229600" cy="5257800"/>
          </a:xfrm>
        </p:spPr>
        <p:txBody>
          <a:bodyPr>
            <a:noAutofit/>
          </a:bodyPr>
          <a:lstStyle/>
          <a:p>
            <a:r>
              <a:rPr lang="zh-CN" altLang="en-US" sz="2800" dirty="0">
                <a:latin typeface="SimSun" panose="02010600030101010101" pitchFamily="2" charset="-122"/>
                <a:ea typeface="SimSun" panose="02010600030101010101" pitchFamily="2" charset="-122"/>
              </a:rPr>
              <a:t>神默示了圣经文本的内容和体裁。两者都是作者的目的。</a:t>
            </a:r>
            <a:endParaRPr lang="en-SG" altLang="zh-CN" sz="2800" dirty="0">
              <a:latin typeface="SimSun" panose="02010600030101010101" pitchFamily="2" charset="-122"/>
              <a:ea typeface="SimSun" panose="02010600030101010101" pitchFamily="2" charset="-122"/>
            </a:endParaRPr>
          </a:p>
          <a:p>
            <a:r>
              <a:rPr lang="zh-CN" altLang="en-US" sz="2800" dirty="0">
                <a:latin typeface="SimSun" panose="02010600030101010101" pitchFamily="2" charset="-122"/>
                <a:ea typeface="SimSun" panose="02010600030101010101" pitchFamily="2" charset="-122"/>
              </a:rPr>
              <a:t>每种体裁有自己的文学形式</a:t>
            </a:r>
            <a:r>
              <a:rPr lang="en-US" altLang="zh-CN" sz="2800" dirty="0">
                <a:latin typeface="SimSun" panose="02010600030101010101" pitchFamily="2" charset="-122"/>
                <a:ea typeface="SimSun" panose="02010600030101010101" pitchFamily="2" charset="-122"/>
              </a:rPr>
              <a:t>, </a:t>
            </a:r>
            <a:r>
              <a:rPr lang="zh-CN" altLang="en-US" sz="2800" dirty="0">
                <a:latin typeface="SimSun" panose="02010600030101010101" pitchFamily="2" charset="-122"/>
                <a:ea typeface="SimSun" panose="02010600030101010101" pitchFamily="2" charset="-122"/>
              </a:rPr>
              <a:t>及每种形式会产生一系列的修辞效果。</a:t>
            </a:r>
            <a:endParaRPr lang="en-SG" altLang="zh-CN" sz="2800" dirty="0">
              <a:latin typeface="SimSun" panose="02010600030101010101" pitchFamily="2" charset="-122"/>
              <a:ea typeface="SimSun" panose="02010600030101010101" pitchFamily="2" charset="-122"/>
            </a:endParaRPr>
          </a:p>
          <a:p>
            <a:r>
              <a:rPr lang="zh-CN" altLang="en-US" sz="2800" dirty="0">
                <a:latin typeface="SimSun" panose="02010600030101010101" pitchFamily="2" charset="-122"/>
                <a:ea typeface="SimSun" panose="02010600030101010101" pitchFamily="2" charset="-122"/>
              </a:rPr>
              <a:t>例如，叙述具有情节，角色和背景。情节的修辞效果是什么？角色呢？</a:t>
            </a:r>
            <a:endParaRPr lang="en-SG" altLang="zh-CN" sz="2800" dirty="0">
              <a:latin typeface="SimSun" panose="02010600030101010101" pitchFamily="2" charset="-122"/>
              <a:ea typeface="SimSun" panose="02010600030101010101" pitchFamily="2" charset="-122"/>
            </a:endParaRPr>
          </a:p>
          <a:p>
            <a:r>
              <a:rPr lang="zh-CN" altLang="en-US" sz="2800" dirty="0">
                <a:latin typeface="SimSun" panose="02010600030101010101" pitchFamily="2" charset="-122"/>
                <a:ea typeface="SimSun" panose="02010600030101010101" pitchFamily="2" charset="-122"/>
              </a:rPr>
              <a:t>释经讲道注释文本的内容及形式</a:t>
            </a:r>
            <a:r>
              <a:rPr lang="en-US" altLang="zh-CN" sz="2800" dirty="0">
                <a:latin typeface="SimSun" panose="02010600030101010101" pitchFamily="2" charset="-122"/>
                <a:ea typeface="SimSun" panose="02010600030101010101" pitchFamily="2" charset="-122"/>
              </a:rPr>
              <a:t>, </a:t>
            </a:r>
            <a:r>
              <a:rPr lang="zh-CN" altLang="en-US" sz="2800" dirty="0">
                <a:latin typeface="SimSun" panose="02010600030101010101" pitchFamily="2" charset="-122"/>
                <a:ea typeface="SimSun" panose="02010600030101010101" pitchFamily="2" charset="-122"/>
              </a:rPr>
              <a:t>以便</a:t>
            </a:r>
            <a:r>
              <a:rPr lang="en-US" altLang="zh-CN" sz="2800" dirty="0">
                <a:latin typeface="SimSun" panose="02010600030101010101" pitchFamily="2" charset="-122"/>
                <a:ea typeface="SimSun" panose="02010600030101010101" pitchFamily="2" charset="-122"/>
              </a:rPr>
              <a:t>…</a:t>
            </a:r>
          </a:p>
          <a:p>
            <a:r>
              <a:rPr lang="zh-CN" altLang="en-US" sz="2800" dirty="0">
                <a:latin typeface="SimSun" panose="02010600030101010101" pitchFamily="2" charset="-122"/>
                <a:ea typeface="SimSun" panose="02010600030101010101" pitchFamily="2" charset="-122"/>
              </a:rPr>
              <a:t>讲道说明神在经文里所说的话，并显明神在经文里所做的事。</a:t>
            </a:r>
          </a:p>
        </p:txBody>
      </p:sp>
    </p:spTree>
    <p:extLst>
      <p:ext uri="{BB962C8B-B14F-4D97-AF65-F5344CB8AC3E}">
        <p14:creationId xmlns:p14="http://schemas.microsoft.com/office/powerpoint/2010/main" val="38556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800" b="1" dirty="0">
                <a:solidFill>
                  <a:srgbClr val="93A299">
                    <a:lumMod val="75000"/>
                  </a:srgbClr>
                </a:solidFill>
              </a:rPr>
              <a:t>如何传讲使徒书信</a:t>
            </a:r>
            <a:endParaRPr lang="en-US" dirty="0"/>
          </a:p>
        </p:txBody>
      </p:sp>
      <p:sp>
        <p:nvSpPr>
          <p:cNvPr id="3" name="Content Placeholder 2"/>
          <p:cNvSpPr>
            <a:spLocks noGrp="1"/>
          </p:cNvSpPr>
          <p:nvPr>
            <p:ph idx="1"/>
          </p:nvPr>
        </p:nvSpPr>
        <p:spPr>
          <a:xfrm>
            <a:off x="381000" y="1752600"/>
            <a:ext cx="8610600" cy="4876800"/>
          </a:xfrm>
        </p:spPr>
        <p:txBody>
          <a:bodyPr>
            <a:normAutofit/>
          </a:bodyPr>
          <a:lstStyle/>
          <a:p>
            <a:pPr marL="114300" indent="0">
              <a:buNone/>
            </a:pPr>
            <a:r>
              <a:rPr lang="zh-CN" altLang="en-US" sz="3600" b="1" dirty="0">
                <a:latin typeface="SimSun" panose="02010600030101010101" pitchFamily="2" charset="-122"/>
                <a:ea typeface="SimSun" panose="02010600030101010101" pitchFamily="2" charset="-122"/>
              </a:rPr>
              <a:t>使用道</a:t>
            </a:r>
            <a:r>
              <a:rPr lang="en-US" sz="3600" b="1" dirty="0">
                <a:latin typeface="SimSun" panose="02010600030101010101" pitchFamily="2" charset="-122"/>
                <a:ea typeface="SimSun" panose="02010600030101010101" pitchFamily="2" charset="-122"/>
              </a:rPr>
              <a:t>:</a:t>
            </a:r>
            <a:r>
              <a:rPr lang="en-US" sz="3600" dirty="0">
                <a:latin typeface="SimSun" panose="02010600030101010101" pitchFamily="2" charset="-122"/>
                <a:ea typeface="SimSun" panose="02010600030101010101" pitchFamily="2" charset="-122"/>
              </a:rPr>
              <a:t> </a:t>
            </a:r>
          </a:p>
          <a:p>
            <a:pPr marL="114300" indent="0">
              <a:buNone/>
            </a:pPr>
            <a:r>
              <a:rPr lang="zh-CN" altLang="en-US" sz="3600" b="1" dirty="0">
                <a:latin typeface="SimSun" panose="02010600030101010101" pitchFamily="2" charset="-122"/>
                <a:ea typeface="SimSun" panose="02010600030101010101" pitchFamily="2" charset="-122"/>
              </a:rPr>
              <a:t>使用情感</a:t>
            </a:r>
            <a:r>
              <a:rPr lang="en-US" sz="3600" b="1" dirty="0">
                <a:latin typeface="SimSun" panose="02010600030101010101" pitchFamily="2" charset="-122"/>
                <a:ea typeface="SimSun" panose="02010600030101010101" pitchFamily="2" charset="-122"/>
              </a:rPr>
              <a:t>:</a:t>
            </a:r>
          </a:p>
          <a:p>
            <a:pPr marL="114300" indent="0">
              <a:buNone/>
            </a:pPr>
            <a:r>
              <a:rPr lang="zh-CN" altLang="en-US" sz="3600" b="1" dirty="0">
                <a:latin typeface="SimSun" panose="02010600030101010101" pitchFamily="2" charset="-122"/>
                <a:ea typeface="SimSun" panose="02010600030101010101" pitchFamily="2" charset="-122"/>
              </a:rPr>
              <a:t>使用道德诉求</a:t>
            </a:r>
            <a:r>
              <a:rPr lang="en-US" altLang="zh-CN" sz="3600" b="1" dirty="0">
                <a:latin typeface="SimSun" panose="02010600030101010101" pitchFamily="2" charset="-122"/>
                <a:ea typeface="SimSun" panose="02010600030101010101" pitchFamily="2" charset="-122"/>
              </a:rPr>
              <a:t>:</a:t>
            </a:r>
            <a:endParaRPr lang="en-SG" altLang="zh-CN" sz="3600" b="1" dirty="0">
              <a:latin typeface="SimSun" panose="02010600030101010101" pitchFamily="2" charset="-122"/>
              <a:ea typeface="SimSun" panose="02010600030101010101" pitchFamily="2" charset="-122"/>
            </a:endParaRPr>
          </a:p>
          <a:p>
            <a:pPr marL="114300" indent="0">
              <a:buNone/>
            </a:pPr>
            <a:r>
              <a:rPr lang="zh-CN" altLang="en-US" sz="3600" b="1" dirty="0">
                <a:latin typeface="SimSun" panose="02010600030101010101" pitchFamily="2" charset="-122"/>
                <a:ea typeface="SimSun" panose="02010600030101010101" pitchFamily="2" charset="-122"/>
              </a:rPr>
              <a:t>使用形式</a:t>
            </a:r>
            <a:r>
              <a:rPr lang="en-US" altLang="zh-CN" sz="3600" b="1" dirty="0">
                <a:latin typeface="SimSun" panose="02010600030101010101" pitchFamily="2" charset="-122"/>
                <a:ea typeface="SimSun" panose="02010600030101010101" pitchFamily="2" charset="-122"/>
              </a:rPr>
              <a:t>:</a:t>
            </a:r>
            <a:endParaRPr lang="en-SG" altLang="zh-CN" sz="3600" b="1" dirty="0">
              <a:latin typeface="SimSun" panose="02010600030101010101" pitchFamily="2" charset="-122"/>
              <a:ea typeface="SimSun" panose="02010600030101010101" pitchFamily="2" charset="-122"/>
            </a:endParaRPr>
          </a:p>
          <a:p>
            <a:r>
              <a:rPr lang="ja-JP" altLang="en-US" sz="3600" dirty="0"/>
              <a:t>逻辑论证</a:t>
            </a:r>
            <a:endParaRPr lang="en-US" sz="3600" dirty="0"/>
          </a:p>
        </p:txBody>
      </p:sp>
    </p:spTree>
    <p:extLst>
      <p:ext uri="{BB962C8B-B14F-4D97-AF65-F5344CB8AC3E}">
        <p14:creationId xmlns:p14="http://schemas.microsoft.com/office/powerpoint/2010/main" val="75789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5400" dirty="0"/>
              <a:t>逻辑论证</a:t>
            </a:r>
            <a:endParaRPr lang="en-US" sz="5400" dirty="0"/>
          </a:p>
        </p:txBody>
      </p:sp>
      <p:sp>
        <p:nvSpPr>
          <p:cNvPr id="3" name="Content Placeholder 2"/>
          <p:cNvSpPr>
            <a:spLocks noGrp="1"/>
          </p:cNvSpPr>
          <p:nvPr>
            <p:ph idx="1"/>
          </p:nvPr>
        </p:nvSpPr>
        <p:spPr/>
        <p:txBody>
          <a:bodyPr/>
          <a:lstStyle/>
          <a:p>
            <a:pPr marL="114300" indent="0">
              <a:buNone/>
            </a:pPr>
            <a:r>
              <a:rPr lang="zh-CN" altLang="en-US" sz="3600" dirty="0">
                <a:latin typeface="SimSun" panose="02010600030101010101" pitchFamily="2" charset="-122"/>
                <a:ea typeface="SimSun" panose="02010600030101010101" pitchFamily="2" charset="-122"/>
              </a:rPr>
              <a:t>若讲道的形式能影响信仰，那使徒保罗的讲道提醒我们，使用直接的言语和辩论式讲述形成基督教意识的重要性。</a:t>
            </a:r>
            <a:endParaRPr lang="en-SG" altLang="zh-CN" sz="3600" dirty="0">
              <a:latin typeface="SimSun" panose="02010600030101010101" pitchFamily="2" charset="-122"/>
              <a:ea typeface="SimSun" panose="02010600030101010101" pitchFamily="2" charset="-122"/>
            </a:endParaRPr>
          </a:p>
          <a:p>
            <a:pPr marL="114300" indent="0">
              <a:buNone/>
            </a:pPr>
            <a:r>
              <a:rPr lang="en-SG" altLang="zh-CN" sz="3200" dirty="0">
                <a:solidFill>
                  <a:srgbClr val="564B3C"/>
                </a:solidFill>
                <a:latin typeface="SimSun" panose="02010600030101010101" pitchFamily="2" charset="-122"/>
                <a:ea typeface="SimSun" panose="02010600030101010101" pitchFamily="2" charset="-122"/>
              </a:rPr>
              <a:t>			   </a:t>
            </a:r>
            <a:r>
              <a:rPr lang="zh-CN" altLang="en-US" sz="2600" dirty="0">
                <a:solidFill>
                  <a:srgbClr val="564B3C"/>
                </a:solidFill>
                <a:latin typeface="SimSun" panose="02010600030101010101" pitchFamily="2" charset="-122"/>
                <a:ea typeface="SimSun" panose="02010600030101010101" pitchFamily="2" charset="-122"/>
              </a:rPr>
              <a:t>詹姆斯</a:t>
            </a:r>
            <a:r>
              <a:rPr lang="en-US" altLang="zh-CN" sz="2600" dirty="0">
                <a:solidFill>
                  <a:srgbClr val="564B3C"/>
                </a:solidFill>
                <a:latin typeface="SimSun" panose="02010600030101010101" pitchFamily="2" charset="-122"/>
                <a:ea typeface="SimSun" panose="02010600030101010101" pitchFamily="2" charset="-122"/>
              </a:rPr>
              <a:t>·</a:t>
            </a:r>
            <a:r>
              <a:rPr lang="zh-CN" altLang="en-US" sz="2600" dirty="0">
                <a:solidFill>
                  <a:srgbClr val="564B3C"/>
                </a:solidFill>
                <a:latin typeface="SimSun" panose="02010600030101010101" pitchFamily="2" charset="-122"/>
                <a:ea typeface="SimSun" panose="02010600030101010101" pitchFamily="2" charset="-122"/>
              </a:rPr>
              <a:t>汤普森</a:t>
            </a:r>
            <a:r>
              <a:rPr lang="en-US" dirty="0"/>
              <a:t>, </a:t>
            </a:r>
            <a:r>
              <a:rPr lang="zh-CN" altLang="en-US" i="1" dirty="0">
                <a:latin typeface="SimSun" panose="02010600030101010101" pitchFamily="2" charset="-122"/>
                <a:ea typeface="SimSun" panose="02010600030101010101" pitchFamily="2" charset="-122"/>
              </a:rPr>
              <a:t>像保罗一样讲道</a:t>
            </a:r>
            <a:endParaRPr lang="en-US" i="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4546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57200"/>
            <a:ext cx="8610600" cy="963228"/>
          </a:xfrm>
        </p:spPr>
        <p:txBody>
          <a:bodyPr>
            <a:noAutofit/>
          </a:bodyPr>
          <a:lstStyle/>
          <a:p>
            <a:r>
              <a:rPr lang="ja-JP" altLang="en-US" sz="3600" dirty="0">
                <a:solidFill>
                  <a:schemeClr val="tx1"/>
                </a:solidFill>
                <a:latin typeface="SimSun" panose="02010600030101010101" pitchFamily="2" charset="-122"/>
                <a:ea typeface="SimSun" panose="02010600030101010101" pitchFamily="2" charset="-122"/>
              </a:rPr>
              <a:t>逻辑形式：</a:t>
            </a:r>
            <a:br>
              <a:rPr lang="en-US" sz="3600" dirty="0">
                <a:solidFill>
                  <a:schemeClr val="tx1"/>
                </a:solidFill>
                <a:latin typeface="SimSun" panose="02010600030101010101" pitchFamily="2" charset="-122"/>
                <a:ea typeface="SimSun" panose="02010600030101010101" pitchFamily="2" charset="-122"/>
              </a:rPr>
            </a:br>
            <a:r>
              <a:rPr lang="zh-CN" altLang="en-US" sz="3600" dirty="0">
                <a:solidFill>
                  <a:schemeClr val="tx1"/>
                </a:solidFill>
                <a:latin typeface="SimSun" panose="02010600030101010101" pitchFamily="2" charset="-122"/>
                <a:ea typeface="SimSun" panose="02010600030101010101" pitchFamily="2" charset="-122"/>
              </a:rPr>
              <a:t>取</a:t>
            </a:r>
            <a:r>
              <a:rPr lang="ja-JP" altLang="en-US" sz="3600" dirty="0">
                <a:solidFill>
                  <a:schemeClr val="tx1"/>
                </a:solidFill>
                <a:latin typeface="SimSun" panose="02010600030101010101" pitchFamily="2" charset="-122"/>
                <a:ea typeface="SimSun" panose="02010600030101010101" pitchFamily="2" charset="-122"/>
              </a:rPr>
              <a:t>自</a:t>
            </a:r>
            <a:r>
              <a:rPr lang="zh-CN" altLang="en-US" sz="3600" b="1" dirty="0">
                <a:solidFill>
                  <a:schemeClr val="tx1"/>
                </a:solidFill>
                <a:latin typeface="SimSun" panose="02010600030101010101" pitchFamily="2" charset="-122"/>
                <a:ea typeface="SimSun" panose="02010600030101010101" pitchFamily="2" charset="-122"/>
              </a:rPr>
              <a:t>帖撒罗尼迦前书</a:t>
            </a:r>
            <a:r>
              <a:rPr lang="en-US" altLang="zh-CN" sz="4000" b="1" dirty="0">
                <a:solidFill>
                  <a:schemeClr val="tx1"/>
                </a:solidFill>
                <a:latin typeface="SimSun" panose="02010600030101010101" pitchFamily="2" charset="-122"/>
                <a:ea typeface="SimSun" panose="02010600030101010101" pitchFamily="2" charset="-122"/>
              </a:rPr>
              <a:t> </a:t>
            </a:r>
            <a:r>
              <a:rPr lang="en-US" sz="3600" dirty="0">
                <a:solidFill>
                  <a:schemeClr val="tx1"/>
                </a:solidFill>
                <a:latin typeface="SimSun" panose="02010600030101010101" pitchFamily="2" charset="-122"/>
                <a:ea typeface="SimSun" panose="02010600030101010101" pitchFamily="2" charset="-122"/>
              </a:rPr>
              <a:t>4:1-8</a:t>
            </a:r>
            <a:r>
              <a:rPr lang="zh-CN" altLang="en-US" sz="3600" dirty="0">
                <a:solidFill>
                  <a:schemeClr val="tx1"/>
                </a:solidFill>
                <a:latin typeface="SimSun" panose="02010600030101010101" pitchFamily="2" charset="-122"/>
                <a:ea typeface="SimSun" panose="02010600030101010101" pitchFamily="2" charset="-122"/>
              </a:rPr>
              <a:t>的</a:t>
            </a:r>
            <a:r>
              <a:rPr lang="ja-JP" altLang="en-US" sz="3600" dirty="0">
                <a:solidFill>
                  <a:schemeClr val="tx1"/>
                </a:solidFill>
                <a:latin typeface="SimSun" panose="02010600030101010101" pitchFamily="2" charset="-122"/>
                <a:ea typeface="SimSun" panose="02010600030101010101" pitchFamily="2" charset="-122"/>
              </a:rPr>
              <a:t>讲道</a:t>
            </a:r>
            <a:endParaRPr lang="en-US" sz="3600" dirty="0">
              <a:solidFill>
                <a:schemeClr val="tx1"/>
              </a:solidFill>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114300" y="1828800"/>
            <a:ext cx="9372600" cy="5638800"/>
          </a:xfrm>
        </p:spPr>
        <p:txBody>
          <a:bodyPr>
            <a:normAutofit/>
          </a:bodyPr>
          <a:lstStyle/>
          <a:p>
            <a:pPr marL="628650" indent="-514350">
              <a:buFont typeface="+mj-lt"/>
              <a:buAutoNum type="romanUcPeriod"/>
            </a:pPr>
            <a:r>
              <a:rPr lang="zh-CN" altLang="en-US" sz="3200" b="1" dirty="0">
                <a:latin typeface="SimSun" panose="02010600030101010101" pitchFamily="2" charset="-122"/>
                <a:ea typeface="SimSun" panose="02010600030101010101" pitchFamily="2" charset="-122"/>
              </a:rPr>
              <a:t>为什么要</a:t>
            </a:r>
            <a:r>
              <a:rPr lang="ja-JP" altLang="en-US" sz="3200" b="1" dirty="0">
                <a:latin typeface="SimSun" panose="02010600030101010101" pitchFamily="2" charset="-122"/>
                <a:ea typeface="SimSun" panose="02010600030101010101" pitchFamily="2" charset="-122"/>
              </a:rPr>
              <a:t>远避淫行</a:t>
            </a:r>
            <a:r>
              <a:rPr lang="en-US" sz="2800" b="1" dirty="0"/>
              <a:t>?</a:t>
            </a:r>
          </a:p>
          <a:p>
            <a:pPr marL="925830" lvl="1" indent="-514350">
              <a:buFont typeface="+mj-lt"/>
              <a:buAutoNum type="alphaUcPeriod"/>
            </a:pPr>
            <a:r>
              <a:rPr lang="ja-JP" altLang="en-US" sz="2400" b="1" dirty="0"/>
              <a:t>原因一</a:t>
            </a:r>
            <a:r>
              <a:rPr lang="en-US" sz="2400" b="1" dirty="0"/>
              <a:t>:</a:t>
            </a:r>
            <a:r>
              <a:rPr lang="en-US" sz="2400" dirty="0"/>
              <a:t> </a:t>
            </a:r>
            <a:r>
              <a:rPr lang="ja-JP" altLang="en-US" sz="2400" dirty="0">
                <a:latin typeface="SimSun" panose="02010600030101010101" pitchFamily="2" charset="-122"/>
                <a:ea typeface="SimSun" panose="02010600030101010101" pitchFamily="2" charset="-122"/>
              </a:rPr>
              <a:t>主必报应</a:t>
            </a:r>
            <a:r>
              <a:rPr lang="en-US" sz="2400" dirty="0"/>
              <a:t>(6b).</a:t>
            </a:r>
          </a:p>
          <a:p>
            <a:pPr marL="925830" lvl="1" indent="-514350">
              <a:buFont typeface="+mj-lt"/>
              <a:buAutoNum type="alphaUcPeriod"/>
            </a:pPr>
            <a:r>
              <a:rPr lang="zh-CN" altLang="en-US" sz="2400" b="1" dirty="0"/>
              <a:t>原因二</a:t>
            </a:r>
            <a:r>
              <a:rPr lang="en-US" sz="2400" b="1" dirty="0"/>
              <a:t>:</a:t>
            </a:r>
            <a:r>
              <a:rPr lang="en-US" sz="2400" dirty="0"/>
              <a:t> </a:t>
            </a:r>
            <a:r>
              <a:rPr lang="ja-JP" altLang="en-US" sz="2400">
                <a:latin typeface="SimSun" panose="02010600030101010101" pitchFamily="2" charset="-122"/>
                <a:ea typeface="SimSun" panose="02010600030101010101" pitchFamily="2" charset="-122"/>
              </a:rPr>
              <a:t>神召</a:t>
            </a:r>
            <a:r>
              <a:rPr lang="zh-CN" altLang="en-US" sz="2400" dirty="0">
                <a:latin typeface="SimSun" panose="02010600030101010101" pitchFamily="2" charset="-122"/>
                <a:ea typeface="SimSun" panose="02010600030101010101" pitchFamily="2" charset="-122"/>
              </a:rPr>
              <a:t>我们成为圣洁</a:t>
            </a:r>
            <a:r>
              <a:rPr lang="en-SG" sz="2400" dirty="0">
                <a:latin typeface="SimSun" panose="02010600030101010101" pitchFamily="2" charset="-122"/>
                <a:ea typeface="SimSun" panose="02010600030101010101" pitchFamily="2" charset="-122"/>
              </a:rPr>
              <a:t>，</a:t>
            </a:r>
            <a:r>
              <a:rPr lang="zh-CN" altLang="en-US" sz="2400" dirty="0">
                <a:latin typeface="SimSun" panose="02010600030101010101" pitchFamily="2" charset="-122"/>
                <a:ea typeface="SimSun" panose="02010600030101010101" pitchFamily="2" charset="-122"/>
              </a:rPr>
              <a:t>不要沾染污秽</a:t>
            </a:r>
            <a:r>
              <a:rPr lang="en-US" sz="2800" dirty="0">
                <a:latin typeface="SimSun" panose="02010600030101010101" pitchFamily="2" charset="-122"/>
                <a:ea typeface="SimSun" panose="02010600030101010101" pitchFamily="2" charset="-122"/>
              </a:rPr>
              <a:t> </a:t>
            </a:r>
            <a:r>
              <a:rPr lang="en-US" sz="2400" dirty="0"/>
              <a:t>(7).</a:t>
            </a:r>
          </a:p>
          <a:p>
            <a:pPr marL="925830" lvl="1" indent="-514350">
              <a:buFont typeface="+mj-lt"/>
              <a:buAutoNum type="alphaUcPeriod"/>
            </a:pPr>
            <a:r>
              <a:rPr lang="zh-CN" altLang="en-US" sz="2400" b="1" dirty="0"/>
              <a:t>原因三</a:t>
            </a:r>
            <a:r>
              <a:rPr lang="en-US" sz="2400" b="1" dirty="0"/>
              <a:t>:</a:t>
            </a:r>
            <a:r>
              <a:rPr lang="en-US" sz="2400" dirty="0"/>
              <a:t> </a:t>
            </a:r>
            <a:r>
              <a:rPr lang="zh-CN" altLang="en-US" sz="2400" dirty="0">
                <a:latin typeface="SimSun" panose="02010600030101010101" pitchFamily="2" charset="-122"/>
                <a:ea typeface="SimSun" panose="02010600030101010101" pitchFamily="2" charset="-122"/>
              </a:rPr>
              <a:t>拒绝这个教导就是拒绝上帝</a:t>
            </a:r>
            <a:r>
              <a:rPr lang="zh-CN" altLang="en-US" sz="2400" dirty="0"/>
              <a:t> </a:t>
            </a:r>
            <a:r>
              <a:rPr lang="en-US" sz="2400" dirty="0"/>
              <a:t>(8a).</a:t>
            </a:r>
          </a:p>
          <a:p>
            <a:pPr marL="925830" lvl="1" indent="-514350">
              <a:buFont typeface="+mj-lt"/>
              <a:buAutoNum type="alphaUcPeriod"/>
            </a:pPr>
            <a:r>
              <a:rPr lang="zh-CN" altLang="en-US" sz="2400" b="1" dirty="0"/>
              <a:t>原因四</a:t>
            </a:r>
            <a:r>
              <a:rPr lang="en-US" sz="2400" b="1" dirty="0"/>
              <a:t>:</a:t>
            </a:r>
            <a:r>
              <a:rPr lang="en-US" sz="2400" dirty="0"/>
              <a:t> </a:t>
            </a:r>
            <a:r>
              <a:rPr lang="zh-CN" altLang="en-US" sz="2800" dirty="0">
                <a:latin typeface="SimSun" panose="02010600030101010101" pitchFamily="2" charset="-122"/>
                <a:ea typeface="SimSun" panose="02010600030101010101" pitchFamily="2" charset="-122"/>
              </a:rPr>
              <a:t>神</a:t>
            </a:r>
            <a:r>
              <a:rPr lang="zh-CN" altLang="en-US" sz="2400" dirty="0">
                <a:latin typeface="SimSun" panose="02010600030101010101" pitchFamily="2" charset="-122"/>
                <a:ea typeface="SimSun" panose="02010600030101010101" pitchFamily="2" charset="-122"/>
              </a:rPr>
              <a:t>赐我们圣灵</a:t>
            </a:r>
            <a:r>
              <a:rPr lang="zh-CN" altLang="en-US" dirty="0"/>
              <a:t> </a:t>
            </a:r>
            <a:r>
              <a:rPr lang="en-US" sz="2400" dirty="0"/>
              <a:t>(8b).</a:t>
            </a:r>
          </a:p>
          <a:p>
            <a:pPr marL="628650" lvl="0" indent="-514350">
              <a:buFont typeface="+mj-lt"/>
              <a:buAutoNum type="romanUcPeriod"/>
            </a:pPr>
            <a:r>
              <a:rPr lang="zh-CN" altLang="en-US" sz="3200" b="1" dirty="0">
                <a:latin typeface="SimSun" panose="02010600030101010101" pitchFamily="2" charset="-122"/>
                <a:ea typeface="SimSun" panose="02010600030101010101" pitchFamily="2" charset="-122"/>
              </a:rPr>
              <a:t>我们怎么</a:t>
            </a:r>
            <a:r>
              <a:rPr lang="ja-JP" altLang="en-US" sz="3200" b="1" dirty="0">
                <a:latin typeface="SimSun" panose="02010600030101010101" pitchFamily="2" charset="-122"/>
                <a:ea typeface="SimSun" panose="02010600030101010101" pitchFamily="2" charset="-122"/>
              </a:rPr>
              <a:t>远避淫行</a:t>
            </a:r>
            <a:r>
              <a:rPr lang="en-US" sz="3200" b="1" dirty="0">
                <a:latin typeface="SimSun" panose="02010600030101010101" pitchFamily="2" charset="-122"/>
                <a:ea typeface="SimSun" panose="02010600030101010101" pitchFamily="2" charset="-122"/>
              </a:rPr>
              <a:t>?</a:t>
            </a:r>
            <a:endParaRPr lang="en-US" sz="3200" dirty="0">
              <a:latin typeface="SimSun" panose="02010600030101010101" pitchFamily="2" charset="-122"/>
              <a:ea typeface="SimSun" panose="02010600030101010101" pitchFamily="2" charset="-122"/>
            </a:endParaRPr>
          </a:p>
          <a:p>
            <a:pPr marL="925830" lvl="1" indent="-514350">
              <a:buFont typeface="+mj-lt"/>
              <a:buAutoNum type="alphaUcPeriod"/>
            </a:pPr>
            <a:r>
              <a:rPr lang="zh-CN" altLang="en-US" sz="2400" b="1" dirty="0"/>
              <a:t>指示一</a:t>
            </a:r>
            <a:r>
              <a:rPr lang="en-US" sz="2400" b="1" dirty="0"/>
              <a:t>:</a:t>
            </a:r>
            <a:r>
              <a:rPr lang="en-US" sz="2400" dirty="0"/>
              <a:t> </a:t>
            </a:r>
            <a:r>
              <a:rPr lang="zh-CN" altLang="en-US" sz="2400" dirty="0">
                <a:latin typeface="SimSun" panose="02010600030101010101" pitchFamily="2" charset="-122"/>
                <a:ea typeface="SimSun" panose="02010600030101010101" pitchFamily="2" charset="-122"/>
              </a:rPr>
              <a:t>学习用圣洁</a:t>
            </a:r>
            <a:r>
              <a:rPr lang="en-SG" sz="2400" dirty="0">
                <a:latin typeface="SimSun" panose="02010600030101010101" pitchFamily="2" charset="-122"/>
                <a:ea typeface="SimSun" panose="02010600030101010101" pitchFamily="2" charset="-122"/>
              </a:rPr>
              <a:t>、</a:t>
            </a:r>
            <a:r>
              <a:rPr lang="zh-CN" altLang="en-US" sz="2400" dirty="0">
                <a:latin typeface="SimSun" panose="02010600030101010101" pitchFamily="2" charset="-122"/>
                <a:ea typeface="SimSun" panose="02010600030101010101" pitchFamily="2" charset="-122"/>
              </a:rPr>
              <a:t>尊贵保守自己的身体</a:t>
            </a:r>
            <a:r>
              <a:rPr lang="en-US" sz="2400" dirty="0"/>
              <a:t>(4).</a:t>
            </a:r>
          </a:p>
          <a:p>
            <a:pPr marL="925830" lvl="1" indent="-514350">
              <a:buFont typeface="+mj-lt"/>
              <a:buAutoNum type="alphaUcPeriod"/>
            </a:pPr>
            <a:r>
              <a:rPr lang="zh-CN" altLang="en-US" sz="2400" b="1" dirty="0"/>
              <a:t>指示二</a:t>
            </a:r>
            <a:r>
              <a:rPr lang="en-US" sz="2400" b="1" dirty="0"/>
              <a:t>:</a:t>
            </a:r>
            <a:r>
              <a:rPr lang="en-US" sz="2400" dirty="0"/>
              <a:t> </a:t>
            </a:r>
            <a:r>
              <a:rPr lang="zh-CN" altLang="en-US" sz="2400" dirty="0">
                <a:latin typeface="SimSun" panose="02010600030101010101" pitchFamily="2" charset="-122"/>
                <a:ea typeface="SimSun" panose="02010600030101010101" pitchFamily="2" charset="-122"/>
              </a:rPr>
              <a:t>不要像外邦人</a:t>
            </a:r>
            <a:r>
              <a:rPr lang="en-US" sz="2400" dirty="0"/>
              <a:t>(5).</a:t>
            </a:r>
          </a:p>
          <a:p>
            <a:pPr marL="925830" lvl="1" indent="-514350">
              <a:buFont typeface="+mj-lt"/>
              <a:buAutoNum type="alphaUcPeriod"/>
            </a:pPr>
            <a:r>
              <a:rPr lang="zh-CN" altLang="en-US" sz="2400" b="1" dirty="0"/>
              <a:t>指示三</a:t>
            </a:r>
            <a:r>
              <a:rPr lang="en-US" sz="2400" b="1" dirty="0"/>
              <a:t>:</a:t>
            </a:r>
            <a:r>
              <a:rPr lang="en-US" sz="2400" dirty="0"/>
              <a:t> </a:t>
            </a:r>
            <a:r>
              <a:rPr lang="zh-CN" altLang="en-US" sz="2400" dirty="0">
                <a:latin typeface="SimSun" panose="02010600030101010101" pitchFamily="2" charset="-122"/>
                <a:ea typeface="SimSun" panose="02010600030101010101" pitchFamily="2" charset="-122"/>
              </a:rPr>
              <a:t>不要欺负我们的弟兄姐妹</a:t>
            </a:r>
            <a:r>
              <a:rPr lang="en-US" dirty="0"/>
              <a:t>(6a).</a:t>
            </a:r>
          </a:p>
        </p:txBody>
      </p:sp>
    </p:spTree>
    <p:extLst>
      <p:ext uri="{BB962C8B-B14F-4D97-AF65-F5344CB8AC3E}">
        <p14:creationId xmlns:p14="http://schemas.microsoft.com/office/powerpoint/2010/main" val="5504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800" b="1" dirty="0">
                <a:solidFill>
                  <a:srgbClr val="93A299">
                    <a:lumMod val="75000"/>
                  </a:srgbClr>
                </a:solidFill>
              </a:rPr>
              <a:t>如何传讲使徒书信</a:t>
            </a:r>
            <a:endParaRPr lang="en-US" dirty="0"/>
          </a:p>
        </p:txBody>
      </p:sp>
      <p:sp>
        <p:nvSpPr>
          <p:cNvPr id="3" name="Content Placeholder 2"/>
          <p:cNvSpPr>
            <a:spLocks noGrp="1"/>
          </p:cNvSpPr>
          <p:nvPr>
            <p:ph idx="1"/>
          </p:nvPr>
        </p:nvSpPr>
        <p:spPr>
          <a:xfrm>
            <a:off x="381000" y="1752600"/>
            <a:ext cx="8610600" cy="4876800"/>
          </a:xfrm>
        </p:spPr>
        <p:txBody>
          <a:bodyPr>
            <a:normAutofit/>
          </a:bodyPr>
          <a:lstStyle/>
          <a:p>
            <a:pPr marL="114300" indent="0">
              <a:buNone/>
            </a:pPr>
            <a:r>
              <a:rPr lang="zh-CN" altLang="en-US" sz="3600" b="1" dirty="0">
                <a:latin typeface="SimSun" panose="02010600030101010101" pitchFamily="2" charset="-122"/>
                <a:ea typeface="SimSun" panose="02010600030101010101" pitchFamily="2" charset="-122"/>
              </a:rPr>
              <a:t>使用归纳和演绎推理</a:t>
            </a:r>
            <a:r>
              <a:rPr lang="en-US" sz="3600" b="1" dirty="0">
                <a:latin typeface="SimSun" panose="02010600030101010101" pitchFamily="2" charset="-122"/>
                <a:ea typeface="SimSun" panose="02010600030101010101" pitchFamily="2" charset="-122"/>
              </a:rPr>
              <a:t>:</a:t>
            </a:r>
            <a:r>
              <a:rPr lang="en-US" sz="3600" dirty="0">
                <a:latin typeface="SimSun" panose="02010600030101010101" pitchFamily="2" charset="-122"/>
                <a:ea typeface="SimSun" panose="02010600030101010101" pitchFamily="2" charset="-122"/>
              </a:rPr>
              <a:t> </a:t>
            </a:r>
          </a:p>
          <a:p>
            <a:pPr marL="114300" indent="0">
              <a:buNone/>
            </a:pPr>
            <a:r>
              <a:rPr lang="zh-CN" altLang="en-US" sz="3600" b="1" dirty="0">
                <a:latin typeface="SimSun" panose="02010600030101010101" pitchFamily="2" charset="-122"/>
                <a:ea typeface="SimSun" panose="02010600030101010101" pitchFamily="2" charset="-122"/>
              </a:rPr>
              <a:t>使用情感</a:t>
            </a:r>
            <a:r>
              <a:rPr lang="en-US" sz="3600" b="1" dirty="0">
                <a:latin typeface="SimSun" panose="02010600030101010101" pitchFamily="2" charset="-122"/>
                <a:ea typeface="SimSun" panose="02010600030101010101" pitchFamily="2" charset="-122"/>
              </a:rPr>
              <a:t>:</a:t>
            </a:r>
          </a:p>
          <a:p>
            <a:pPr marL="114300" indent="0">
              <a:buNone/>
            </a:pPr>
            <a:r>
              <a:rPr lang="zh-CN" altLang="en-US" sz="3600" b="1" dirty="0">
                <a:latin typeface="SimSun" panose="02010600030101010101" pitchFamily="2" charset="-122"/>
                <a:ea typeface="SimSun" panose="02010600030101010101" pitchFamily="2" charset="-122"/>
              </a:rPr>
              <a:t>使用精神或道德诉求</a:t>
            </a:r>
            <a:endParaRPr lang="en-SG" altLang="zh-CN" sz="3600" b="1" dirty="0">
              <a:latin typeface="SimSun" panose="02010600030101010101" pitchFamily="2" charset="-122"/>
              <a:ea typeface="SimSun" panose="02010600030101010101" pitchFamily="2" charset="-122"/>
            </a:endParaRPr>
          </a:p>
          <a:p>
            <a:pPr marL="114300" indent="0">
              <a:buNone/>
            </a:pPr>
            <a:r>
              <a:rPr lang="zh-CN" altLang="en-US" sz="3600" b="1" dirty="0">
                <a:latin typeface="SimSun" panose="02010600030101010101" pitchFamily="2" charset="-122"/>
                <a:ea typeface="SimSun" panose="02010600030101010101" pitchFamily="2" charset="-122"/>
              </a:rPr>
              <a:t>使用形式</a:t>
            </a:r>
            <a:endParaRPr lang="en-SG" altLang="zh-CN" sz="3600" b="1" dirty="0">
              <a:latin typeface="SimSun" panose="02010600030101010101" pitchFamily="2" charset="-122"/>
              <a:ea typeface="SimSun" panose="02010600030101010101" pitchFamily="2" charset="-122"/>
            </a:endParaRPr>
          </a:p>
          <a:p>
            <a:r>
              <a:rPr lang="ja-JP" altLang="en-US" sz="3600" dirty="0"/>
              <a:t>逻辑论证</a:t>
            </a:r>
            <a:endParaRPr lang="en-SG" altLang="ja-JP" sz="3600" dirty="0"/>
          </a:p>
          <a:p>
            <a:r>
              <a:rPr lang="zh-CN" altLang="en-US" sz="3600" dirty="0"/>
              <a:t>对话</a:t>
            </a:r>
            <a:endParaRPr lang="en-US" sz="3600" dirty="0"/>
          </a:p>
        </p:txBody>
      </p:sp>
    </p:spTree>
    <p:extLst>
      <p:ext uri="{BB962C8B-B14F-4D97-AF65-F5344CB8AC3E}">
        <p14:creationId xmlns:p14="http://schemas.microsoft.com/office/powerpoint/2010/main" val="27485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800" dirty="0"/>
              <a:t>为何使用对话</a:t>
            </a:r>
            <a:r>
              <a:rPr lang="en-US" sz="4800" dirty="0"/>
              <a:t>?</a:t>
            </a:r>
          </a:p>
        </p:txBody>
      </p:sp>
      <p:sp>
        <p:nvSpPr>
          <p:cNvPr id="3" name="Content Placeholder 2"/>
          <p:cNvSpPr>
            <a:spLocks noGrp="1"/>
          </p:cNvSpPr>
          <p:nvPr>
            <p:ph idx="1"/>
          </p:nvPr>
        </p:nvSpPr>
        <p:spPr/>
        <p:txBody>
          <a:bodyPr>
            <a:normAutofit/>
          </a:bodyPr>
          <a:lstStyle/>
          <a:p>
            <a:r>
              <a:rPr lang="zh-CN" altLang="en-US" sz="3200" dirty="0"/>
              <a:t>对话是使徒书信的形式</a:t>
            </a:r>
            <a:endParaRPr lang="en-SG" altLang="zh-CN" sz="3200" dirty="0"/>
          </a:p>
          <a:p>
            <a:r>
              <a:rPr lang="zh-CN" altLang="en-US" sz="3600" b="1" dirty="0">
                <a:latin typeface="SimSun" panose="02010600030101010101" pitchFamily="2" charset="-122"/>
                <a:ea typeface="SimSun" panose="02010600030101010101" pitchFamily="2" charset="-122"/>
              </a:rPr>
              <a:t>主耶稣使用对话</a:t>
            </a:r>
            <a:endParaRPr lang="en-SG" altLang="zh-CN" sz="3600" b="1" dirty="0">
              <a:latin typeface="SimSun" panose="02010600030101010101" pitchFamily="2" charset="-122"/>
              <a:ea typeface="SimSun" panose="02010600030101010101" pitchFamily="2" charset="-122"/>
            </a:endParaRPr>
          </a:p>
          <a:p>
            <a:r>
              <a:rPr lang="zh-CN" altLang="en-US" sz="3600" b="1" dirty="0">
                <a:latin typeface="SimSun" panose="02010600030101010101" pitchFamily="2" charset="-122"/>
                <a:ea typeface="SimSun" panose="02010600030101010101" pitchFamily="2" charset="-122"/>
              </a:rPr>
              <a:t>使徒保罗也使用对话</a:t>
            </a:r>
            <a:r>
              <a:rPr lang="en-US" sz="3600" b="1" dirty="0">
                <a:latin typeface="SimSun" panose="02010600030101010101" pitchFamily="2" charset="-122"/>
                <a:ea typeface="SimSun" panose="02010600030101010101" pitchFamily="2" charset="-122"/>
              </a:rPr>
              <a:t> </a:t>
            </a:r>
          </a:p>
          <a:p>
            <a:pPr marL="114300" indent="0">
              <a:buNone/>
            </a:pPr>
            <a:r>
              <a:rPr lang="en-US" sz="3200" dirty="0"/>
              <a:t>  (</a:t>
            </a:r>
            <a:r>
              <a:rPr lang="el-GR" sz="3200" i="1" dirty="0"/>
              <a:t>διαλέγομαι</a:t>
            </a:r>
            <a:r>
              <a:rPr lang="en-US" sz="3200" dirty="0"/>
              <a:t>)</a:t>
            </a:r>
          </a:p>
        </p:txBody>
      </p:sp>
    </p:spTree>
    <p:extLst>
      <p:ext uri="{BB962C8B-B14F-4D97-AF65-F5344CB8AC3E}">
        <p14:creationId xmlns:p14="http://schemas.microsoft.com/office/powerpoint/2010/main" val="293932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5400" dirty="0"/>
              <a:t>如何使用对话</a:t>
            </a:r>
            <a:r>
              <a:rPr lang="en-US" sz="5400" dirty="0"/>
              <a:t>?</a:t>
            </a:r>
          </a:p>
        </p:txBody>
      </p:sp>
      <p:sp>
        <p:nvSpPr>
          <p:cNvPr id="3" name="Content Placeholder 2"/>
          <p:cNvSpPr>
            <a:spLocks noGrp="1"/>
          </p:cNvSpPr>
          <p:nvPr>
            <p:ph idx="1"/>
          </p:nvPr>
        </p:nvSpPr>
        <p:spPr>
          <a:xfrm>
            <a:off x="228600" y="1752600"/>
            <a:ext cx="8915400" cy="4800600"/>
          </a:xfrm>
        </p:spPr>
        <p:txBody>
          <a:bodyPr>
            <a:noAutofit/>
          </a:bodyPr>
          <a:lstStyle/>
          <a:p>
            <a:r>
              <a:rPr lang="zh-CN" altLang="en-US" sz="3600" dirty="0">
                <a:latin typeface="SimSun" panose="02010600030101010101" pitchFamily="2" charset="-122"/>
                <a:ea typeface="SimSun" panose="02010600030101010101" pitchFamily="2" charset="-122"/>
              </a:rPr>
              <a:t>问与答</a:t>
            </a:r>
            <a:endParaRPr lang="en-SG" altLang="zh-CN" sz="3600" dirty="0">
              <a:latin typeface="SimSun" panose="02010600030101010101" pitchFamily="2" charset="-122"/>
              <a:ea typeface="SimSun" panose="02010600030101010101" pitchFamily="2" charset="-122"/>
            </a:endParaRPr>
          </a:p>
          <a:p>
            <a:r>
              <a:rPr lang="ja-JP" altLang="en-US" sz="3600" dirty="0">
                <a:latin typeface="SimSun" panose="02010600030101010101" pitchFamily="2" charset="-122"/>
                <a:ea typeface="SimSun" panose="02010600030101010101" pitchFamily="2" charset="-122"/>
              </a:rPr>
              <a:t>修辞</a:t>
            </a:r>
            <a:r>
              <a:rPr lang="zh-CN" altLang="en-US" sz="3600" dirty="0">
                <a:latin typeface="SimSun" panose="02010600030101010101" pitchFamily="2" charset="-122"/>
                <a:ea typeface="SimSun" panose="02010600030101010101" pitchFamily="2" charset="-122"/>
              </a:rPr>
              <a:t>性的</a:t>
            </a:r>
            <a:r>
              <a:rPr lang="ja-JP" altLang="en-US" sz="3600" dirty="0">
                <a:latin typeface="SimSun" panose="02010600030101010101" pitchFamily="2" charset="-122"/>
                <a:ea typeface="SimSun" panose="02010600030101010101" pitchFamily="2" charset="-122"/>
              </a:rPr>
              <a:t>问题</a:t>
            </a:r>
            <a:endParaRPr lang="en-SG" altLang="ja-JP" sz="3600" dirty="0">
              <a:latin typeface="SimSun" panose="02010600030101010101" pitchFamily="2" charset="-122"/>
              <a:ea typeface="SimSun" panose="02010600030101010101" pitchFamily="2" charset="-122"/>
            </a:endParaRPr>
          </a:p>
          <a:p>
            <a:r>
              <a:rPr lang="ja-JP" altLang="en-US" sz="3600" dirty="0">
                <a:latin typeface="SimSun" panose="02010600030101010101" pitchFamily="2" charset="-122"/>
                <a:ea typeface="SimSun" panose="02010600030101010101" pitchFamily="2" charset="-122"/>
              </a:rPr>
              <a:t>面试</a:t>
            </a:r>
            <a:endParaRPr lang="en-SG" altLang="ja-JP" sz="3600" dirty="0">
              <a:latin typeface="SimSun" panose="02010600030101010101" pitchFamily="2" charset="-122"/>
              <a:ea typeface="SimSun" panose="02010600030101010101" pitchFamily="2" charset="-122"/>
            </a:endParaRPr>
          </a:p>
          <a:p>
            <a:r>
              <a:rPr lang="ja-JP" altLang="en-US" sz="3600" dirty="0">
                <a:latin typeface="SimSun" panose="02010600030101010101" pitchFamily="2" charset="-122"/>
                <a:ea typeface="SimSun" panose="02010600030101010101" pitchFamily="2" charset="-122"/>
              </a:rPr>
              <a:t>对话</a:t>
            </a:r>
            <a:r>
              <a:rPr lang="zh-CN" altLang="en-US" sz="3600" dirty="0">
                <a:latin typeface="SimSun" panose="02010600030101010101" pitchFamily="2" charset="-122"/>
                <a:ea typeface="SimSun" panose="02010600030101010101" pitchFamily="2" charset="-122"/>
              </a:rPr>
              <a:t>的</a:t>
            </a:r>
            <a:r>
              <a:rPr lang="ja-JP" altLang="en-US" sz="3600" dirty="0">
                <a:latin typeface="SimSun" panose="02010600030101010101" pitchFamily="2" charset="-122"/>
                <a:ea typeface="SimSun" panose="02010600030101010101" pitchFamily="2" charset="-122"/>
              </a:rPr>
              <a:t>结构</a:t>
            </a:r>
            <a:endParaRPr lang="en-US" sz="3600" dirty="0">
              <a:latin typeface="SimSun" panose="02010600030101010101" pitchFamily="2" charset="-122"/>
              <a:ea typeface="SimSun" panose="02010600030101010101" pitchFamily="2" charset="-122"/>
            </a:endParaRPr>
          </a:p>
          <a:p>
            <a:r>
              <a:rPr lang="ja-JP" altLang="en-US" sz="3600" dirty="0">
                <a:latin typeface="SimSun" panose="02010600030101010101" pitchFamily="2" charset="-122"/>
                <a:ea typeface="SimSun" panose="02010600030101010101" pitchFamily="2" charset="-122"/>
              </a:rPr>
              <a:t>前馈</a:t>
            </a:r>
            <a:endParaRPr lang="en-US" sz="3600" dirty="0">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对话的传递</a:t>
            </a:r>
            <a:endParaRPr lang="en-SG" altLang="zh-CN" sz="3600" dirty="0">
              <a:latin typeface="SimSun" panose="02010600030101010101" pitchFamily="2" charset="-122"/>
              <a:ea typeface="SimSun" panose="02010600030101010101" pitchFamily="2" charset="-122"/>
            </a:endParaRPr>
          </a:p>
          <a:p>
            <a:r>
              <a:rPr lang="zh-CN" altLang="en-US" sz="3600" dirty="0">
                <a:latin typeface="SimSun" panose="02010600030101010101" pitchFamily="2" charset="-122"/>
                <a:ea typeface="SimSun" panose="02010600030101010101" pitchFamily="2" charset="-122"/>
              </a:rPr>
              <a:t>有创意性的形式，例如辩论或</a:t>
            </a:r>
            <a:r>
              <a:rPr lang="ja-JP" altLang="en-US" sz="3600" dirty="0">
                <a:latin typeface="SimSun" panose="02010600030101010101" pitchFamily="2" charset="-122"/>
                <a:ea typeface="SimSun" panose="02010600030101010101" pitchFamily="2" charset="-122"/>
              </a:rPr>
              <a:t>向秘书口述</a:t>
            </a:r>
            <a:endParaRPr lang="en-US" sz="3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2365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800" b="1" dirty="0">
                <a:solidFill>
                  <a:srgbClr val="93A299">
                    <a:lumMod val="75000"/>
                  </a:srgbClr>
                </a:solidFill>
              </a:rPr>
              <a:t>如何传讲使徒书信</a:t>
            </a:r>
            <a:endParaRPr lang="en-US" dirty="0"/>
          </a:p>
        </p:txBody>
      </p:sp>
      <p:sp>
        <p:nvSpPr>
          <p:cNvPr id="3" name="Content Placeholder 2"/>
          <p:cNvSpPr>
            <a:spLocks noGrp="1"/>
          </p:cNvSpPr>
          <p:nvPr>
            <p:ph idx="1"/>
          </p:nvPr>
        </p:nvSpPr>
        <p:spPr>
          <a:xfrm>
            <a:off x="381000" y="1752600"/>
            <a:ext cx="8610600" cy="4876800"/>
          </a:xfrm>
        </p:spPr>
        <p:txBody>
          <a:bodyPr>
            <a:normAutofit/>
          </a:bodyPr>
          <a:lstStyle/>
          <a:p>
            <a:pPr marL="114300" indent="0">
              <a:buNone/>
            </a:pPr>
            <a:r>
              <a:rPr lang="zh-CN" altLang="en-US" sz="3600" b="1" dirty="0">
                <a:latin typeface="SimSun" panose="02010600030101010101" pitchFamily="2" charset="-122"/>
                <a:ea typeface="SimSun" panose="02010600030101010101" pitchFamily="2" charset="-122"/>
              </a:rPr>
              <a:t>使用道</a:t>
            </a:r>
            <a:r>
              <a:rPr lang="en-US" sz="3600" b="1" dirty="0">
                <a:latin typeface="SimSun" panose="02010600030101010101" pitchFamily="2" charset="-122"/>
                <a:ea typeface="SimSun" panose="02010600030101010101" pitchFamily="2" charset="-122"/>
              </a:rPr>
              <a:t>:</a:t>
            </a:r>
            <a:r>
              <a:rPr lang="en-US" sz="3600" dirty="0">
                <a:latin typeface="SimSun" panose="02010600030101010101" pitchFamily="2" charset="-122"/>
                <a:ea typeface="SimSun" panose="02010600030101010101" pitchFamily="2" charset="-122"/>
              </a:rPr>
              <a:t> </a:t>
            </a:r>
          </a:p>
          <a:p>
            <a:pPr marL="114300" indent="0">
              <a:buNone/>
            </a:pPr>
            <a:r>
              <a:rPr lang="zh-CN" altLang="en-US" sz="3600" b="1" dirty="0">
                <a:latin typeface="SimSun" panose="02010600030101010101" pitchFamily="2" charset="-122"/>
                <a:ea typeface="SimSun" panose="02010600030101010101" pitchFamily="2" charset="-122"/>
              </a:rPr>
              <a:t>使用情感</a:t>
            </a:r>
            <a:r>
              <a:rPr lang="en-US" sz="3600" b="1" dirty="0">
                <a:latin typeface="SimSun" panose="02010600030101010101" pitchFamily="2" charset="-122"/>
                <a:ea typeface="SimSun" panose="02010600030101010101" pitchFamily="2" charset="-122"/>
              </a:rPr>
              <a:t>:</a:t>
            </a:r>
          </a:p>
          <a:p>
            <a:pPr marL="114300" indent="0">
              <a:buNone/>
            </a:pPr>
            <a:r>
              <a:rPr lang="zh-CN" altLang="en-US" sz="3600" b="1" dirty="0">
                <a:latin typeface="SimSun" panose="02010600030101010101" pitchFamily="2" charset="-122"/>
                <a:ea typeface="SimSun" panose="02010600030101010101" pitchFamily="2" charset="-122"/>
              </a:rPr>
              <a:t>使用道德诉求</a:t>
            </a:r>
            <a:endParaRPr lang="en-SG" altLang="zh-CN" sz="3600" b="1" dirty="0">
              <a:latin typeface="SimSun" panose="02010600030101010101" pitchFamily="2" charset="-122"/>
              <a:ea typeface="SimSun" panose="02010600030101010101" pitchFamily="2" charset="-122"/>
            </a:endParaRPr>
          </a:p>
          <a:p>
            <a:pPr marL="114300" indent="0">
              <a:buNone/>
            </a:pPr>
            <a:r>
              <a:rPr lang="zh-CN" altLang="en-US" sz="3600" b="1" dirty="0">
                <a:latin typeface="SimSun" panose="02010600030101010101" pitchFamily="2" charset="-122"/>
                <a:ea typeface="SimSun" panose="02010600030101010101" pitchFamily="2" charset="-122"/>
              </a:rPr>
              <a:t>使用形式</a:t>
            </a:r>
            <a:endParaRPr lang="en-SG" altLang="zh-CN" sz="3600" b="1" dirty="0">
              <a:latin typeface="SimSun" panose="02010600030101010101" pitchFamily="2" charset="-122"/>
              <a:ea typeface="SimSun" panose="02010600030101010101" pitchFamily="2" charset="-122"/>
            </a:endParaRPr>
          </a:p>
          <a:p>
            <a:r>
              <a:rPr lang="ja-JP" altLang="en-US" sz="3600" dirty="0"/>
              <a:t>逻辑论证</a:t>
            </a:r>
            <a:endParaRPr lang="en-SG" altLang="ja-JP" sz="3600" dirty="0"/>
          </a:p>
          <a:p>
            <a:r>
              <a:rPr lang="ja-JP" altLang="en-US" sz="3600" dirty="0"/>
              <a:t>对话</a:t>
            </a:r>
            <a:endParaRPr lang="en-SG" altLang="ja-JP" sz="3600" dirty="0"/>
          </a:p>
          <a:p>
            <a:r>
              <a:rPr lang="zh-CN" altLang="en-US" sz="3600" dirty="0"/>
              <a:t>举例</a:t>
            </a:r>
            <a:endParaRPr lang="en-US" sz="3600" dirty="0"/>
          </a:p>
        </p:txBody>
      </p:sp>
    </p:spTree>
    <p:extLst>
      <p:ext uri="{BB962C8B-B14F-4D97-AF65-F5344CB8AC3E}">
        <p14:creationId xmlns:p14="http://schemas.microsoft.com/office/powerpoint/2010/main" val="14666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normAutofit/>
          </a:bodyPr>
          <a:lstStyle/>
          <a:p>
            <a:r>
              <a:rPr lang="zh-CN" altLang="en-US" sz="4000" dirty="0"/>
              <a:t>例子是小故事：简短又具体的实例</a:t>
            </a:r>
            <a:endParaRPr lang="en-US" sz="4000" dirty="0"/>
          </a:p>
        </p:txBody>
      </p:sp>
      <p:sp>
        <p:nvSpPr>
          <p:cNvPr id="3" name="Content Placeholder 2"/>
          <p:cNvSpPr>
            <a:spLocks noGrp="1"/>
          </p:cNvSpPr>
          <p:nvPr>
            <p:ph idx="1"/>
          </p:nvPr>
        </p:nvSpPr>
        <p:spPr>
          <a:xfrm>
            <a:off x="457200" y="1828800"/>
            <a:ext cx="8382000" cy="4297363"/>
          </a:xfrm>
        </p:spPr>
        <p:txBody>
          <a:bodyPr>
            <a:noAutofit/>
          </a:bodyPr>
          <a:lstStyle/>
          <a:p>
            <a:pPr marL="36512" indent="0">
              <a:buNone/>
            </a:pPr>
            <a:r>
              <a:rPr lang="zh-CN" altLang="en-US" sz="3600" dirty="0">
                <a:latin typeface="SimSun" panose="02010600030101010101" pitchFamily="2" charset="-122"/>
                <a:ea typeface="SimSun" panose="02010600030101010101" pitchFamily="2" charset="-122"/>
              </a:rPr>
              <a:t>你们中间的一些人正在</a:t>
            </a:r>
            <a:r>
              <a:rPr lang="ja-JP" altLang="en-US" sz="3200" dirty="0">
                <a:latin typeface="SimSun" panose="02010600030101010101" pitchFamily="2" charset="-122"/>
                <a:ea typeface="SimSun" panose="02010600030101010101" pitchFamily="2" charset="-122"/>
              </a:rPr>
              <a:t>试炼</a:t>
            </a:r>
            <a:r>
              <a:rPr lang="zh-CN" altLang="en-US" sz="3600" dirty="0">
                <a:latin typeface="SimSun" panose="02010600030101010101" pitchFamily="2" charset="-122"/>
                <a:ea typeface="SimSun" panose="02010600030101010101" pitchFamily="2" charset="-122"/>
              </a:rPr>
              <a:t>中，但对其他人而言</a:t>
            </a:r>
            <a:r>
              <a:rPr lang="zh-CN" altLang="en-US" sz="32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试炼还</a:t>
            </a:r>
            <a:r>
              <a:rPr lang="zh-CN" altLang="en-US" sz="3600" dirty="0">
                <a:latin typeface="SimSun" panose="02010600030101010101" pitchFamily="2" charset="-122"/>
                <a:ea typeface="SimSun" panose="02010600030101010101" pitchFamily="2" charset="-122"/>
              </a:rPr>
              <a:t>在将来</a:t>
            </a:r>
            <a:endParaRPr lang="en-SG" altLang="zh-CN" sz="3600" dirty="0">
              <a:latin typeface="SimSun" panose="02010600030101010101" pitchFamily="2" charset="-122"/>
              <a:ea typeface="SimSun" panose="02010600030101010101" pitchFamily="2" charset="-122"/>
            </a:endParaRPr>
          </a:p>
          <a:p>
            <a:pPr marL="379412" indent="-342900">
              <a:buFont typeface="Wingdings" panose="05000000000000000000" pitchFamily="2" charset="2"/>
              <a:buChar char="§"/>
            </a:pPr>
            <a:r>
              <a:rPr lang="zh-CN" altLang="en-US" sz="3200" dirty="0">
                <a:latin typeface="SimSun" panose="02010600030101010101" pitchFamily="2" charset="-122"/>
                <a:ea typeface="SimSun" panose="02010600030101010101" pitchFamily="2" charset="-122"/>
              </a:rPr>
              <a:t>可能是接到凌晨</a:t>
            </a:r>
            <a:r>
              <a:rPr lang="en-US" altLang="zh-CN" sz="3200" dirty="0">
                <a:latin typeface="SimSun" panose="02010600030101010101" pitchFamily="2" charset="-122"/>
                <a:ea typeface="SimSun" panose="02010600030101010101" pitchFamily="2" charset="-122"/>
              </a:rPr>
              <a:t>3</a:t>
            </a:r>
            <a:r>
              <a:rPr lang="zh-CN" altLang="en-US" sz="3200" dirty="0">
                <a:latin typeface="SimSun" panose="02010600030101010101" pitchFamily="2" charset="-122"/>
                <a:ea typeface="SimSun" panose="02010600030101010101" pitchFamily="2" charset="-122"/>
              </a:rPr>
              <a:t>点钟的来电的那一刻</a:t>
            </a:r>
            <a:endParaRPr lang="en-SG" altLang="zh-CN" sz="3200" dirty="0">
              <a:latin typeface="SimSun" panose="02010600030101010101" pitchFamily="2" charset="-122"/>
              <a:ea typeface="SimSun" panose="02010600030101010101" pitchFamily="2" charset="-122"/>
            </a:endParaRPr>
          </a:p>
          <a:p>
            <a:pPr marL="379412" indent="-342900">
              <a:buFont typeface="Wingdings" panose="05000000000000000000" pitchFamily="2" charset="2"/>
              <a:buChar char="§"/>
            </a:pPr>
            <a:r>
              <a:rPr lang="zh-CN" altLang="en-US" sz="3200" dirty="0">
                <a:latin typeface="SimSun" panose="02010600030101010101" pitchFamily="2" charset="-122"/>
                <a:ea typeface="SimSun" panose="02010600030101010101" pitchFamily="2" charset="-122"/>
              </a:rPr>
              <a:t>可能是带着严肃表情的医生，拿着</a:t>
            </a:r>
            <a:r>
              <a:rPr lang="en-US" altLang="zh-CN" sz="3200" dirty="0">
                <a:latin typeface="SimSun" panose="02010600030101010101" pitchFamily="2" charset="-122"/>
                <a:ea typeface="SimSun" panose="02010600030101010101" pitchFamily="2" charset="-122"/>
              </a:rPr>
              <a:t>X</a:t>
            </a:r>
            <a:r>
              <a:rPr lang="zh-CN" altLang="en-US" sz="3200" dirty="0">
                <a:latin typeface="SimSun" panose="02010600030101010101" pitchFamily="2" charset="-122"/>
                <a:ea typeface="SimSun" panose="02010600030101010101" pitchFamily="2" charset="-122"/>
              </a:rPr>
              <a:t>光片朝你走来的那一刻</a:t>
            </a:r>
            <a:endParaRPr lang="en-SG" altLang="zh-CN" sz="3200" dirty="0">
              <a:latin typeface="SimSun" panose="02010600030101010101" pitchFamily="2" charset="-122"/>
              <a:ea typeface="SimSun" panose="02010600030101010101" pitchFamily="2" charset="-122"/>
            </a:endParaRPr>
          </a:p>
          <a:p>
            <a:pPr marL="379412" indent="-342900">
              <a:buFont typeface="Wingdings" panose="05000000000000000000" pitchFamily="2" charset="2"/>
              <a:buChar char="§"/>
            </a:pPr>
            <a:r>
              <a:rPr lang="zh-CN" altLang="en-US" sz="3200" dirty="0">
                <a:latin typeface="SimSun" panose="02010600030101010101" pitchFamily="2" charset="-122"/>
                <a:ea typeface="SimSun" panose="02010600030101010101" pitchFamily="2" charset="-122"/>
              </a:rPr>
              <a:t>可能是看到咖啡桌上写着“我走了”的纸条的那一刻</a:t>
            </a:r>
            <a:endParaRPr lang="en-US" sz="3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422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normAutofit/>
          </a:bodyPr>
          <a:lstStyle/>
          <a:p>
            <a:r>
              <a:rPr lang="zh-CN" altLang="en-US" sz="4000" dirty="0"/>
              <a:t>简短又具体的实例：小故事</a:t>
            </a:r>
            <a:endParaRPr lang="en-US" sz="4000" dirty="0"/>
          </a:p>
        </p:txBody>
      </p:sp>
      <p:sp>
        <p:nvSpPr>
          <p:cNvPr id="3" name="Content Placeholder 2"/>
          <p:cNvSpPr>
            <a:spLocks noGrp="1"/>
          </p:cNvSpPr>
          <p:nvPr>
            <p:ph idx="1"/>
          </p:nvPr>
        </p:nvSpPr>
        <p:spPr>
          <a:xfrm>
            <a:off x="457200" y="1828800"/>
            <a:ext cx="8153400" cy="4297363"/>
          </a:xfrm>
        </p:spPr>
        <p:txBody>
          <a:bodyPr>
            <a:noAutofit/>
          </a:bodyPr>
          <a:lstStyle/>
          <a:p>
            <a:pPr marL="36512" indent="0">
              <a:buNone/>
            </a:pPr>
            <a:r>
              <a:rPr lang="zh-CN" altLang="en-US" sz="3600" dirty="0">
                <a:latin typeface="SimSun" panose="02010600030101010101" pitchFamily="2" charset="-122"/>
                <a:ea typeface="SimSun" panose="02010600030101010101" pitchFamily="2" charset="-122"/>
              </a:rPr>
              <a:t>取自帖撒罗尼迦前书 </a:t>
            </a:r>
            <a:r>
              <a:rPr lang="en-US" altLang="zh-CN" sz="3600" dirty="0">
                <a:latin typeface="SimSun" panose="02010600030101010101" pitchFamily="2" charset="-122"/>
                <a:ea typeface="SimSun" panose="02010600030101010101" pitchFamily="2" charset="-122"/>
              </a:rPr>
              <a:t>4</a:t>
            </a:r>
            <a:r>
              <a:rPr lang="zh-CN" altLang="en-US" sz="3600" dirty="0">
                <a:latin typeface="SimSun" panose="02010600030101010101" pitchFamily="2" charset="-122"/>
                <a:ea typeface="SimSun" panose="02010600030101010101" pitchFamily="2" charset="-122"/>
              </a:rPr>
              <a:t>：</a:t>
            </a:r>
            <a:r>
              <a:rPr lang="en-US" altLang="zh-CN" sz="3600" dirty="0">
                <a:latin typeface="SimSun" panose="02010600030101010101" pitchFamily="2" charset="-122"/>
                <a:ea typeface="SimSun" panose="02010600030101010101" pitchFamily="2" charset="-122"/>
              </a:rPr>
              <a:t>1-8 </a:t>
            </a:r>
            <a:r>
              <a:rPr lang="zh-CN" altLang="en-US" sz="3600" dirty="0">
                <a:latin typeface="SimSun" panose="02010600030101010101" pitchFamily="2" charset="-122"/>
                <a:ea typeface="SimSun" panose="02010600030101010101" pitchFamily="2" charset="-122"/>
              </a:rPr>
              <a:t>的讲道， 要</a:t>
            </a:r>
            <a:r>
              <a:rPr lang="ja-JP" altLang="en-US" sz="3600" dirty="0">
                <a:latin typeface="SimSun" panose="02010600030101010101" pitchFamily="2" charset="-122"/>
                <a:ea typeface="SimSun" panose="02010600030101010101" pitchFamily="2" charset="-122"/>
              </a:rPr>
              <a:t>远避淫行</a:t>
            </a:r>
            <a:endParaRPr lang="en-US" sz="3600" dirty="0">
              <a:latin typeface="SimSun" panose="02010600030101010101" pitchFamily="2" charset="-122"/>
              <a:ea typeface="SimSun" panose="02010600030101010101" pitchFamily="2" charset="-122"/>
            </a:endParaRPr>
          </a:p>
          <a:p>
            <a:pPr marL="493712" indent="-457200"/>
            <a:r>
              <a:rPr lang="zh-CN" altLang="en-US" sz="3200" dirty="0">
                <a:latin typeface="SimSun" panose="02010600030101010101" pitchFamily="2" charset="-122"/>
                <a:ea typeface="SimSun" panose="02010600030101010101" pitchFamily="2" charset="-122"/>
              </a:rPr>
              <a:t>高中学生考虑是否要参加舞会</a:t>
            </a:r>
            <a:endParaRPr lang="en-SG" altLang="zh-CN" sz="3200" dirty="0">
              <a:latin typeface="SimSun" panose="02010600030101010101" pitchFamily="2" charset="-122"/>
              <a:ea typeface="SimSun" panose="02010600030101010101" pitchFamily="2" charset="-122"/>
            </a:endParaRPr>
          </a:p>
          <a:p>
            <a:pPr marL="493712" indent="-457200"/>
            <a:r>
              <a:rPr lang="ja-JP" altLang="en-US" sz="3200" dirty="0">
                <a:latin typeface="SimSun" panose="02010600030101010101" pitchFamily="2" charset="-122"/>
                <a:ea typeface="SimSun" panose="02010600030101010101" pitchFamily="2" charset="-122"/>
              </a:rPr>
              <a:t>出差的商人</a:t>
            </a:r>
            <a:endParaRPr lang="en-SG" altLang="ja-JP" sz="3200" dirty="0">
              <a:latin typeface="SimSun" panose="02010600030101010101" pitchFamily="2" charset="-122"/>
              <a:ea typeface="SimSun" panose="02010600030101010101" pitchFamily="2" charset="-122"/>
            </a:endParaRPr>
          </a:p>
          <a:p>
            <a:pPr marL="493712" indent="-457200"/>
            <a:r>
              <a:rPr lang="zh-CN" altLang="en-US" sz="3200" dirty="0">
                <a:latin typeface="SimSun" panose="02010600030101010101" pitchFamily="2" charset="-122"/>
                <a:ea typeface="SimSun" panose="02010600030101010101" pitchFamily="2" charset="-122"/>
              </a:rPr>
              <a:t>辅导异性的牧师</a:t>
            </a:r>
            <a:endParaRPr lang="en-US" sz="3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1428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800" b="1" dirty="0">
                <a:solidFill>
                  <a:srgbClr val="93A299">
                    <a:lumMod val="75000"/>
                  </a:srgbClr>
                </a:solidFill>
              </a:rPr>
              <a:t>如何传讲使徒书信</a:t>
            </a:r>
            <a:endParaRPr lang="en-US" dirty="0"/>
          </a:p>
        </p:txBody>
      </p:sp>
      <p:sp>
        <p:nvSpPr>
          <p:cNvPr id="3" name="Content Placeholder 2"/>
          <p:cNvSpPr>
            <a:spLocks noGrp="1"/>
          </p:cNvSpPr>
          <p:nvPr>
            <p:ph idx="1"/>
          </p:nvPr>
        </p:nvSpPr>
        <p:spPr>
          <a:xfrm>
            <a:off x="762000" y="1752600"/>
            <a:ext cx="8229600" cy="4876800"/>
          </a:xfrm>
        </p:spPr>
        <p:txBody>
          <a:bodyPr>
            <a:normAutofit/>
          </a:bodyPr>
          <a:lstStyle/>
          <a:p>
            <a:pPr marL="114300" indent="0">
              <a:buNone/>
            </a:pPr>
            <a:r>
              <a:rPr lang="zh-CN" altLang="en-US" sz="3200" b="1" dirty="0">
                <a:latin typeface="SimSun" panose="02010600030101010101" pitchFamily="2" charset="-122"/>
                <a:ea typeface="SimSun" panose="02010600030101010101" pitchFamily="2" charset="-122"/>
              </a:rPr>
              <a:t>使用道</a:t>
            </a:r>
            <a:r>
              <a:rPr lang="en-US" sz="3200" b="1" dirty="0">
                <a:latin typeface="SimSun" panose="02010600030101010101" pitchFamily="2" charset="-122"/>
                <a:ea typeface="SimSun" panose="02010600030101010101" pitchFamily="2" charset="-122"/>
              </a:rPr>
              <a:t>:</a:t>
            </a:r>
            <a:r>
              <a:rPr lang="en-US" sz="3200" dirty="0">
                <a:latin typeface="SimSun" panose="02010600030101010101" pitchFamily="2" charset="-122"/>
                <a:ea typeface="SimSun" panose="02010600030101010101" pitchFamily="2" charset="-122"/>
              </a:rPr>
              <a:t> </a:t>
            </a:r>
          </a:p>
          <a:p>
            <a:pPr marL="114300" indent="0">
              <a:buNone/>
            </a:pPr>
            <a:r>
              <a:rPr lang="zh-CN" altLang="en-US" sz="3200" b="1" dirty="0">
                <a:latin typeface="SimSun" panose="02010600030101010101" pitchFamily="2" charset="-122"/>
                <a:ea typeface="SimSun" panose="02010600030101010101" pitchFamily="2" charset="-122"/>
              </a:rPr>
              <a:t>使用情感</a:t>
            </a:r>
            <a:r>
              <a:rPr lang="en-US" sz="3200" b="1" dirty="0">
                <a:latin typeface="SimSun" panose="02010600030101010101" pitchFamily="2" charset="-122"/>
                <a:ea typeface="SimSun" panose="02010600030101010101" pitchFamily="2" charset="-122"/>
              </a:rPr>
              <a:t>:</a:t>
            </a:r>
          </a:p>
          <a:p>
            <a:pPr marL="114300" indent="0">
              <a:buNone/>
            </a:pPr>
            <a:r>
              <a:rPr lang="zh-CN" altLang="en-US" sz="3200" b="1" dirty="0">
                <a:latin typeface="SimSun" panose="02010600030101010101" pitchFamily="2" charset="-122"/>
                <a:ea typeface="SimSun" panose="02010600030101010101" pitchFamily="2" charset="-122"/>
              </a:rPr>
              <a:t>使用道德诉求</a:t>
            </a:r>
            <a:endParaRPr lang="en-SG" altLang="zh-CN" sz="3200" b="1" dirty="0">
              <a:latin typeface="SimSun" panose="02010600030101010101" pitchFamily="2" charset="-122"/>
              <a:ea typeface="SimSun" panose="02010600030101010101" pitchFamily="2" charset="-122"/>
            </a:endParaRPr>
          </a:p>
          <a:p>
            <a:pPr marL="114300" indent="0">
              <a:buNone/>
            </a:pPr>
            <a:r>
              <a:rPr lang="zh-CN" altLang="en-US" sz="3200" b="1" dirty="0">
                <a:latin typeface="SimSun" panose="02010600030101010101" pitchFamily="2" charset="-122"/>
                <a:ea typeface="SimSun" panose="02010600030101010101" pitchFamily="2" charset="-122"/>
              </a:rPr>
              <a:t>使用形式</a:t>
            </a:r>
            <a:endParaRPr lang="en-SG" altLang="zh-CN" sz="3200" b="1" dirty="0">
              <a:latin typeface="SimSun" panose="02010600030101010101" pitchFamily="2" charset="-122"/>
              <a:ea typeface="SimSun" panose="02010600030101010101" pitchFamily="2" charset="-122"/>
            </a:endParaRPr>
          </a:p>
          <a:p>
            <a:r>
              <a:rPr lang="ja-JP" altLang="en-US" sz="3200" dirty="0"/>
              <a:t>逻辑论证</a:t>
            </a:r>
            <a:endParaRPr lang="en-SG" altLang="ja-JP" sz="3200" dirty="0"/>
          </a:p>
          <a:p>
            <a:r>
              <a:rPr lang="ja-JP" altLang="en-US" sz="3200" dirty="0"/>
              <a:t>对话</a:t>
            </a:r>
            <a:endParaRPr lang="en-SG" altLang="ja-JP" sz="3200" dirty="0"/>
          </a:p>
          <a:p>
            <a:r>
              <a:rPr lang="zh-CN" altLang="en-US" sz="3600" b="1" dirty="0">
                <a:latin typeface="SimSun" panose="02010600030101010101" pitchFamily="2" charset="-122"/>
                <a:ea typeface="SimSun" panose="02010600030101010101" pitchFamily="2" charset="-122"/>
              </a:rPr>
              <a:t>举例</a:t>
            </a:r>
            <a:endParaRPr lang="en-SG" altLang="zh-CN" sz="3600" b="1" dirty="0">
              <a:latin typeface="SimSun" panose="02010600030101010101" pitchFamily="2" charset="-122"/>
              <a:ea typeface="SimSun" panose="02010600030101010101" pitchFamily="2" charset="-122"/>
            </a:endParaRPr>
          </a:p>
          <a:p>
            <a:r>
              <a:rPr lang="zh-CN" altLang="en-US" sz="3200" dirty="0"/>
              <a:t>视觉材料</a:t>
            </a:r>
            <a:endParaRPr lang="en-US" sz="3200" dirty="0"/>
          </a:p>
        </p:txBody>
      </p:sp>
    </p:spTree>
    <p:extLst>
      <p:ext uri="{BB962C8B-B14F-4D97-AF65-F5344CB8AC3E}">
        <p14:creationId xmlns:p14="http://schemas.microsoft.com/office/powerpoint/2010/main" val="235896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zh-CN" altLang="en-US" sz="3600" dirty="0"/>
              <a:t>信</a:t>
            </a:r>
            <a:r>
              <a:rPr lang="en-US" dirty="0"/>
              <a:t>” </a:t>
            </a:r>
            <a:r>
              <a:rPr lang="zh-CN" altLang="en-US" dirty="0"/>
              <a:t>或</a:t>
            </a:r>
            <a:r>
              <a:rPr lang="en-US" dirty="0"/>
              <a:t> “</a:t>
            </a:r>
            <a:r>
              <a:rPr lang="zh-CN" altLang="en-US" sz="3600" dirty="0"/>
              <a:t>使徒书信</a:t>
            </a:r>
            <a:r>
              <a:rPr lang="en-US" dirty="0"/>
              <a:t>”?</a:t>
            </a:r>
          </a:p>
        </p:txBody>
      </p:sp>
      <p:sp>
        <p:nvSpPr>
          <p:cNvPr id="3" name="Content Placeholder 2"/>
          <p:cNvSpPr>
            <a:spLocks noGrp="1"/>
          </p:cNvSpPr>
          <p:nvPr>
            <p:ph idx="1"/>
          </p:nvPr>
        </p:nvSpPr>
        <p:spPr>
          <a:xfrm>
            <a:off x="609600" y="1752600"/>
            <a:ext cx="8382000" cy="4373563"/>
          </a:xfrm>
        </p:spPr>
        <p:txBody>
          <a:bodyPr>
            <a:normAutofit/>
          </a:bodyPr>
          <a:lstStyle/>
          <a:p>
            <a:pPr marL="114300" indent="0">
              <a:buNone/>
            </a:pPr>
            <a:r>
              <a:rPr lang="ja-JP" altLang="en-US" sz="3600" u="sng" dirty="0">
                <a:latin typeface="SimSun" panose="02010600030101010101" pitchFamily="2" charset="-122"/>
                <a:ea typeface="SimSun" panose="02010600030101010101" pitchFamily="2" charset="-122"/>
              </a:rPr>
              <a:t>信</a:t>
            </a:r>
            <a:r>
              <a:rPr lang="en-US" sz="3600" dirty="0">
                <a:latin typeface="SimSun" panose="02010600030101010101" pitchFamily="2" charset="-122"/>
                <a:ea typeface="SimSun" panose="02010600030101010101" pitchFamily="2" charset="-122"/>
              </a:rPr>
              <a:t> </a:t>
            </a:r>
            <a:r>
              <a:rPr lang="en-US" sz="3200" dirty="0"/>
              <a:t>. . . . . . . . . . . . . . . . . . </a:t>
            </a:r>
            <a:r>
              <a:rPr lang="ja-JP" altLang="en-US" sz="3600" u="sng" dirty="0">
                <a:latin typeface="SimSun" panose="02010600030101010101" pitchFamily="2" charset="-122"/>
                <a:ea typeface="SimSun" panose="02010600030101010101" pitchFamily="2" charset="-122"/>
              </a:rPr>
              <a:t>使徒书信</a:t>
            </a:r>
            <a:endParaRPr lang="en-US" sz="3600" u="sng" dirty="0">
              <a:latin typeface="SimSun" panose="02010600030101010101" pitchFamily="2" charset="-122"/>
              <a:ea typeface="SimSun" panose="02010600030101010101" pitchFamily="2" charset="-122"/>
            </a:endParaRPr>
          </a:p>
          <a:p>
            <a:pPr marL="114300" indent="0">
              <a:buNone/>
            </a:pPr>
            <a:r>
              <a:rPr lang="ja-JP" altLang="en-US" sz="2800" dirty="0">
                <a:latin typeface="SimSun" panose="02010600030101010101" pitchFamily="2" charset="-122"/>
                <a:ea typeface="SimSun" panose="02010600030101010101" pitchFamily="2" charset="-122"/>
              </a:rPr>
              <a:t>非正式的</a:t>
            </a:r>
            <a:r>
              <a:rPr lang="en-US" sz="2800" dirty="0">
                <a:latin typeface="SimSun" panose="02010600030101010101" pitchFamily="2" charset="-122"/>
                <a:ea typeface="SimSun" panose="02010600030101010101" pitchFamily="2" charset="-122"/>
              </a:rPr>
              <a:t>				 </a:t>
            </a:r>
            <a:r>
              <a:rPr lang="ja-JP" altLang="en-US" sz="2800" dirty="0">
                <a:latin typeface="SimSun" panose="02010600030101010101" pitchFamily="2" charset="-122"/>
                <a:ea typeface="SimSun" panose="02010600030101010101" pitchFamily="2" charset="-122"/>
              </a:rPr>
              <a:t>正式的</a:t>
            </a:r>
            <a:endParaRPr lang="en-US" sz="2800" dirty="0">
              <a:latin typeface="SimSun" panose="02010600030101010101" pitchFamily="2" charset="-122"/>
              <a:ea typeface="SimSun" panose="02010600030101010101" pitchFamily="2" charset="-122"/>
            </a:endParaRPr>
          </a:p>
          <a:p>
            <a:pPr marL="114300" indent="0">
              <a:buNone/>
            </a:pPr>
            <a:r>
              <a:rPr lang="zh-CN" altLang="en-US" sz="2800" dirty="0">
                <a:latin typeface="SimSun" panose="02010600030101010101" pitchFamily="2" charset="-122"/>
                <a:ea typeface="SimSun" panose="02010600030101010101" pitchFamily="2" charset="-122"/>
              </a:rPr>
              <a:t>匆促</a:t>
            </a:r>
            <a:r>
              <a:rPr lang="ja-JP" altLang="en-US" sz="2800" dirty="0">
                <a:latin typeface="SimSun" panose="02010600030101010101" pitchFamily="2" charset="-122"/>
                <a:ea typeface="SimSun" panose="02010600030101010101" pitchFamily="2" charset="-122"/>
              </a:rPr>
              <a:t>的写作</a:t>
            </a:r>
            <a:r>
              <a:rPr lang="en-US" sz="2800" dirty="0">
                <a:latin typeface="SimSun" panose="02010600030101010101" pitchFamily="2" charset="-122"/>
                <a:ea typeface="SimSun" panose="02010600030101010101" pitchFamily="2" charset="-122"/>
              </a:rPr>
              <a:t>			 </a:t>
            </a:r>
            <a:r>
              <a:rPr lang="ja-JP" altLang="en-US" sz="2800" dirty="0">
                <a:latin typeface="SimSun" panose="02010600030101010101" pitchFamily="2" charset="-122"/>
                <a:ea typeface="SimSun" panose="02010600030101010101" pitchFamily="2" charset="-122"/>
              </a:rPr>
              <a:t>谨慎</a:t>
            </a:r>
            <a:r>
              <a:rPr lang="zh-CN" altLang="en-US" sz="2800" dirty="0">
                <a:latin typeface="SimSun" panose="02010600030101010101" pitchFamily="2" charset="-122"/>
                <a:ea typeface="SimSun" panose="02010600030101010101" pitchFamily="2" charset="-122"/>
              </a:rPr>
              <a:t>地</a:t>
            </a:r>
            <a:r>
              <a:rPr lang="ja-JP" altLang="en-US" sz="2800" dirty="0">
                <a:latin typeface="SimSun" panose="02010600030101010101" pitchFamily="2" charset="-122"/>
                <a:ea typeface="SimSun" panose="02010600030101010101" pitchFamily="2" charset="-122"/>
              </a:rPr>
              <a:t>写</a:t>
            </a:r>
            <a:endParaRPr lang="en-US" sz="2800" dirty="0">
              <a:latin typeface="SimSun" panose="02010600030101010101" pitchFamily="2" charset="-122"/>
              <a:ea typeface="SimSun" panose="02010600030101010101" pitchFamily="2" charset="-122"/>
            </a:endParaRPr>
          </a:p>
          <a:p>
            <a:pPr marL="114300" indent="0">
              <a:buNone/>
            </a:pPr>
            <a:r>
              <a:rPr lang="ja-JP" altLang="en-US" sz="2800" dirty="0">
                <a:latin typeface="SimSun" panose="02010600030101010101" pitchFamily="2" charset="-122"/>
                <a:ea typeface="SimSun" panose="02010600030101010101" pitchFamily="2" charset="-122"/>
              </a:rPr>
              <a:t>私人</a:t>
            </a:r>
            <a:r>
              <a:rPr lang="zh-CN" altLang="en-US" sz="2800" dirty="0">
                <a:latin typeface="SimSun" panose="02010600030101010101" pitchFamily="2" charset="-122"/>
                <a:ea typeface="SimSun" panose="02010600030101010101" pitchFamily="2" charset="-122"/>
              </a:rPr>
              <a:t>的</a:t>
            </a:r>
            <a:r>
              <a:rPr lang="en-US" sz="2800" dirty="0">
                <a:latin typeface="SimSun" panose="02010600030101010101" pitchFamily="2" charset="-122"/>
                <a:ea typeface="SimSun" panose="02010600030101010101" pitchFamily="2" charset="-122"/>
              </a:rPr>
              <a:t>				 </a:t>
            </a:r>
            <a:r>
              <a:rPr lang="ja-JP" altLang="en-US" sz="2800" dirty="0">
                <a:latin typeface="SimSun" panose="02010600030101010101" pitchFamily="2" charset="-122"/>
                <a:ea typeface="SimSun" panose="02010600030101010101" pitchFamily="2" charset="-122"/>
              </a:rPr>
              <a:t>公开</a:t>
            </a:r>
            <a:r>
              <a:rPr lang="zh-CN" altLang="en-US" sz="2800" dirty="0">
                <a:latin typeface="SimSun" panose="02010600030101010101" pitchFamily="2" charset="-122"/>
                <a:ea typeface="SimSun" panose="02010600030101010101" pitchFamily="2" charset="-122"/>
              </a:rPr>
              <a:t>的</a:t>
            </a:r>
            <a:endParaRPr lang="en-US" sz="2800" dirty="0">
              <a:latin typeface="SimSun" panose="02010600030101010101" pitchFamily="2" charset="-122"/>
              <a:ea typeface="SimSun" panose="02010600030101010101" pitchFamily="2" charset="-122"/>
            </a:endParaRPr>
          </a:p>
          <a:p>
            <a:pPr marL="114300" indent="0">
              <a:buNone/>
            </a:pPr>
            <a:r>
              <a:rPr lang="ja-JP" altLang="en-US" sz="2800" dirty="0">
                <a:latin typeface="SimSun" panose="02010600030101010101" pitchFamily="2" charset="-122"/>
                <a:ea typeface="SimSun" panose="02010600030101010101" pitchFamily="2" charset="-122"/>
              </a:rPr>
              <a:t>简短</a:t>
            </a:r>
            <a:r>
              <a:rPr lang="en-US" sz="2800" dirty="0">
                <a:latin typeface="SimSun" panose="02010600030101010101" pitchFamily="2" charset="-122"/>
                <a:ea typeface="SimSun" panose="02010600030101010101" pitchFamily="2" charset="-122"/>
              </a:rPr>
              <a:t>					 </a:t>
            </a:r>
            <a:r>
              <a:rPr lang="zh-CN" altLang="en-US" sz="2800" dirty="0">
                <a:latin typeface="SimSun" panose="02010600030101010101" pitchFamily="2" charset="-122"/>
                <a:ea typeface="SimSun" panose="02010600030101010101" pitchFamily="2" charset="-122"/>
              </a:rPr>
              <a:t>篇幅长</a:t>
            </a:r>
            <a:endParaRPr lang="en-SG" altLang="ja-JP" sz="2800" dirty="0">
              <a:latin typeface="SimSun" panose="02010600030101010101" pitchFamily="2" charset="-122"/>
              <a:ea typeface="SimSun" panose="02010600030101010101" pitchFamily="2" charset="-122"/>
            </a:endParaRPr>
          </a:p>
          <a:p>
            <a:pPr marL="114300" indent="0">
              <a:buNone/>
            </a:pPr>
            <a:r>
              <a:rPr lang="ja-JP" altLang="en-US" sz="2800" dirty="0">
                <a:latin typeface="SimSun" panose="02010600030101010101" pitchFamily="2" charset="-122"/>
                <a:ea typeface="SimSun" panose="02010600030101010101" pitchFamily="2" charset="-122"/>
              </a:rPr>
              <a:t>腓利门书</a:t>
            </a:r>
            <a:r>
              <a:rPr lang="en-US" sz="2800" dirty="0">
                <a:latin typeface="SimSun" panose="02010600030101010101" pitchFamily="2" charset="-122"/>
                <a:ea typeface="SimSun" panose="02010600030101010101" pitchFamily="2" charset="-122"/>
              </a:rPr>
              <a:t>, </a:t>
            </a:r>
            <a:r>
              <a:rPr lang="ja-JP" altLang="en-US" sz="2800" dirty="0">
                <a:latin typeface="SimSun" panose="02010600030101010101" pitchFamily="2" charset="-122"/>
                <a:ea typeface="SimSun" panose="02010600030101010101" pitchFamily="2" charset="-122"/>
              </a:rPr>
              <a:t>约翰二</a:t>
            </a:r>
            <a:r>
              <a:rPr lang="ja-JP" altLang="en-US" dirty="0">
                <a:latin typeface="SimSun" panose="02010600030101010101" pitchFamily="2" charset="-122"/>
                <a:ea typeface="SimSun" panose="02010600030101010101" pitchFamily="2" charset="-122"/>
              </a:rPr>
              <a:t>、三</a:t>
            </a:r>
            <a:r>
              <a:rPr lang="ja-JP" altLang="en-US" sz="2800" dirty="0">
                <a:latin typeface="SimSun" panose="02010600030101010101" pitchFamily="2" charset="-122"/>
                <a:ea typeface="SimSun" panose="02010600030101010101" pitchFamily="2" charset="-122"/>
              </a:rPr>
              <a:t>书</a:t>
            </a:r>
            <a:r>
              <a:rPr lang="en-US" sz="2800" dirty="0">
                <a:latin typeface="SimSun" panose="02010600030101010101" pitchFamily="2" charset="-122"/>
                <a:ea typeface="SimSun" panose="02010600030101010101" pitchFamily="2" charset="-122"/>
              </a:rPr>
              <a:t>	 </a:t>
            </a:r>
            <a:r>
              <a:rPr lang="zh-CN" altLang="en-US" sz="2800" dirty="0">
                <a:latin typeface="SimSun" panose="02010600030101010101" pitchFamily="2" charset="-122"/>
                <a:ea typeface="SimSun" panose="02010600030101010101" pitchFamily="2" charset="-122"/>
              </a:rPr>
              <a:t>罗马书</a:t>
            </a:r>
            <a:r>
              <a:rPr lang="en-US" sz="2800" dirty="0">
                <a:latin typeface="SimSun" panose="02010600030101010101" pitchFamily="2" charset="-122"/>
                <a:ea typeface="SimSun" panose="02010600030101010101" pitchFamily="2" charset="-122"/>
              </a:rPr>
              <a:t>, </a:t>
            </a:r>
            <a:r>
              <a:rPr lang="zh-CN" altLang="en-US" sz="2800" dirty="0">
                <a:latin typeface="SimSun" panose="02010600030101010101" pitchFamily="2" charset="-122"/>
                <a:ea typeface="SimSun" panose="02010600030101010101" pitchFamily="2" charset="-122"/>
              </a:rPr>
              <a:t>等等</a:t>
            </a:r>
            <a:endParaRPr lang="en-US" sz="3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3068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324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dirty="0">
                <a:solidFill>
                  <a:schemeClr val="tx2">
                    <a:lumMod val="75000"/>
                  </a:schemeClr>
                </a:solidFill>
              </a:rPr>
              <a:t>提摩太前书 </a:t>
            </a:r>
            <a:r>
              <a:rPr lang="en-US" dirty="0">
                <a:solidFill>
                  <a:schemeClr val="tx2">
                    <a:lumMod val="75000"/>
                  </a:schemeClr>
                </a:solidFill>
              </a:rPr>
              <a:t>4:16</a:t>
            </a:r>
          </a:p>
        </p:txBody>
      </p:sp>
      <p:sp>
        <p:nvSpPr>
          <p:cNvPr id="3" name="Content Placeholder 2"/>
          <p:cNvSpPr>
            <a:spLocks noGrp="1"/>
          </p:cNvSpPr>
          <p:nvPr>
            <p:ph sz="quarter" idx="1"/>
          </p:nvPr>
        </p:nvSpPr>
        <p:spPr>
          <a:xfrm>
            <a:off x="762000" y="1828800"/>
            <a:ext cx="7772400" cy="4191000"/>
          </a:xfrm>
        </p:spPr>
        <p:txBody>
          <a:bodyPr/>
          <a:lstStyle/>
          <a:p>
            <a:pPr marL="36576" lvl="0" indent="0" algn="ctr">
              <a:spcBef>
                <a:spcPts val="580"/>
              </a:spcBef>
              <a:buClr>
                <a:srgbClr val="D34817"/>
              </a:buClr>
              <a:buSzPct val="85000"/>
              <a:buNone/>
            </a:pPr>
            <a:r>
              <a:rPr lang="zh-CN" altLang="en-US" sz="4000" dirty="0">
                <a:solidFill>
                  <a:prstClr val="black"/>
                </a:solidFill>
                <a:latin typeface="Perpetua"/>
                <a:ea typeface="宋体" panose="02010600030101010101" pitchFamily="2" charset="-122"/>
              </a:rPr>
              <a:t>你要谨慎自己和自己的教训，要在这些事上恒心，因为这样行，又能救自己，又能救听你的人。</a:t>
            </a:r>
            <a:endParaRPr lang="en-US" sz="2600" dirty="0">
              <a:solidFill>
                <a:prstClr val="black"/>
              </a:solidFill>
              <a:latin typeface="Perpetua"/>
            </a:endParaRPr>
          </a:p>
          <a:p>
            <a:endParaRPr lang="en-US" dirty="0"/>
          </a:p>
        </p:txBody>
      </p:sp>
    </p:spTree>
    <p:extLst>
      <p:ext uri="{BB962C8B-B14F-4D97-AF65-F5344CB8AC3E}">
        <p14:creationId xmlns:p14="http://schemas.microsoft.com/office/powerpoint/2010/main" val="3562621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1967755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2400" b="1" dirty="0">
                <a:solidFill>
                  <a:srgbClr val="FFFFFF"/>
                </a:solidFill>
                <a:latin typeface="Arial" charset="0"/>
                <a:ea typeface="ＭＳ Ｐゴシック" charset="0"/>
              </a:rPr>
              <a:t>主页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1"/>
            <a:ext cx="36576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hangingPunct="1">
              <a:defRPr/>
            </a:pPr>
            <a:r>
              <a:rPr lang="zh-CN" altLang="en-US" sz="4000" b="1" dirty="0">
                <a:solidFill>
                  <a:srgbClr val="FFFFFF"/>
                </a:solidFill>
                <a:latin typeface="Arial" charset="0"/>
                <a:cs typeface="Arial" charset="0"/>
              </a:rPr>
              <a:t>可使用此</a:t>
            </a:r>
            <a:endParaRPr lang="en-SG" altLang="zh-CN" sz="4000" b="1" dirty="0">
              <a:solidFill>
                <a:srgbClr val="FFFFFF"/>
              </a:solidFill>
              <a:latin typeface="Arial" charset="0"/>
              <a:cs typeface="Arial" charset="0"/>
            </a:endParaRPr>
          </a:p>
          <a:p>
            <a:pPr lvl="0" algn="ctr" defTabSz="914300" eaLnBrk="1" hangingPunct="1">
              <a:defRPr/>
            </a:pPr>
            <a:r>
              <a:rPr lang="en-US" altLang="zh-CN" sz="4000" b="1" dirty="0">
                <a:solidFill>
                  <a:srgbClr val="FFFFFF"/>
                </a:solidFill>
                <a:latin typeface="Arial" charset="0"/>
                <a:cs typeface="Arial" charset="0"/>
              </a:rPr>
              <a:t>QR</a:t>
            </a:r>
            <a:r>
              <a:rPr lang="zh-CN" altLang="en-US" sz="4000" b="1" dirty="0">
                <a:solidFill>
                  <a:srgbClr val="FFFFFF"/>
                </a:solidFill>
                <a:latin typeface="Arial" charset="0"/>
                <a:cs typeface="Arial" charset="0"/>
              </a:rPr>
              <a:t>码进入网页</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3579541"/>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318942"/>
            <a:ext cx="5357029" cy="5357029"/>
          </a:xfrm>
          <a:prstGeom prst="rect">
            <a:avLst/>
          </a:prstGeom>
        </p:spPr>
      </p:pic>
    </p:spTree>
    <p:extLst>
      <p:ext uri="{BB962C8B-B14F-4D97-AF65-F5344CB8AC3E}">
        <p14:creationId xmlns:p14="http://schemas.microsoft.com/office/powerpoint/2010/main" val="32512785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400" b="1" dirty="0">
                <a:solidFill>
                  <a:srgbClr val="FFFFFF"/>
                </a:solidFill>
                <a:latin typeface="Arial" charset="0"/>
                <a:ea typeface="SimSun" charset="0"/>
                <a:cs typeface="SimSun" charset="0"/>
              </a:rPr>
              <a:t>讲道链接地址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zh-CN" altLang="en-US" sz="4000" b="1" dirty="0">
                <a:solidFill>
                  <a:srgbClr val="FFFFFF"/>
                </a:solidFill>
                <a:latin typeface="Arial" charset="0"/>
                <a:ea typeface="SimSun" charset="0"/>
                <a:cs typeface="Arial" charset="0"/>
                <a:sym typeface="Arial" charset="0"/>
              </a:rPr>
              <a:t>免费获得该简报</a:t>
            </a:r>
            <a:r>
              <a:rPr lang="en-US" sz="4000" b="1" dirty="0">
                <a:solidFill>
                  <a:srgbClr val="FFFFFF"/>
                </a:solidFill>
                <a:latin typeface="Arial" charset="0"/>
                <a:ea typeface="SimSun" charset="0"/>
                <a:cs typeface="Arial" charset="0"/>
                <a:sym typeface="Arial" charset="0"/>
              </a:rPr>
              <a:t>!</a:t>
            </a:r>
            <a:endParaRPr lang="en-US" sz="1400" b="1" dirty="0">
              <a:solidFill>
                <a:srgbClr val="FFFFFF"/>
              </a:solidFill>
              <a:latin typeface="Arial" charset="0"/>
              <a:ea typeface="SimSun" charset="0"/>
              <a:cs typeface="Arial" charset="0"/>
              <a:sym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013371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b="1" dirty="0">
                <a:latin typeface="SimSun" panose="02010600030101010101" pitchFamily="2" charset="-122"/>
                <a:ea typeface="SimSun" panose="02010600030101010101" pitchFamily="2" charset="-122"/>
              </a:rPr>
              <a:t>使徒书信的文学</a:t>
            </a:r>
            <a:r>
              <a:rPr lang="en-US" altLang="zh-CN" sz="3600" b="1" dirty="0">
                <a:latin typeface="SimSun" panose="02010600030101010101" pitchFamily="2" charset="-122"/>
                <a:ea typeface="SimSun" panose="02010600030101010101" pitchFamily="2" charset="-122"/>
              </a:rPr>
              <a:t>/</a:t>
            </a:r>
            <a:r>
              <a:rPr lang="zh-CN" altLang="en-US" sz="3600" b="1" dirty="0">
                <a:latin typeface="SimSun" panose="02010600030101010101" pitchFamily="2" charset="-122"/>
                <a:ea typeface="SimSun" panose="02010600030101010101" pitchFamily="2" charset="-122"/>
              </a:rPr>
              <a:t>修辞的特征</a:t>
            </a:r>
            <a:r>
              <a:rPr lang="en-US" sz="3600" b="1" dirty="0">
                <a:latin typeface="SimSun" panose="02010600030101010101" pitchFamily="2" charset="-122"/>
                <a:ea typeface="SimSun" panose="02010600030101010101" pitchFamily="2" charset="-122"/>
              </a:rPr>
              <a:t>: </a:t>
            </a:r>
            <a:endParaRPr lang="en-US" dirty="0"/>
          </a:p>
        </p:txBody>
      </p:sp>
      <p:sp>
        <p:nvSpPr>
          <p:cNvPr id="3" name="Content Placeholder 2"/>
          <p:cNvSpPr>
            <a:spLocks noGrp="1"/>
          </p:cNvSpPr>
          <p:nvPr>
            <p:ph idx="1"/>
          </p:nvPr>
        </p:nvSpPr>
        <p:spPr>
          <a:xfrm>
            <a:off x="914400" y="1752600"/>
            <a:ext cx="7772400" cy="4373563"/>
          </a:xfrm>
        </p:spPr>
        <p:txBody>
          <a:bodyPr>
            <a:normAutofit/>
          </a:bodyPr>
          <a:lstStyle/>
          <a:p>
            <a:pPr marL="114300" indent="0">
              <a:buNone/>
            </a:pPr>
            <a:r>
              <a:rPr lang="zh-CN" altLang="en-US" sz="3600" dirty="0">
                <a:latin typeface="SimSun" panose="02010600030101010101" pitchFamily="2" charset="-122"/>
                <a:ea typeface="SimSun" panose="02010600030101010101" pitchFamily="2" charset="-122"/>
              </a:rPr>
              <a:t>使徒书信是使徒─即使是在他们离开事奉的场所之后─继续他们事工的卓越沟通技术。</a:t>
            </a:r>
            <a:r>
              <a:rPr lang="en-US"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它们传达“身不在人在”的影响。使徒书信是无法与使徒面对面交流的最亲近方式。</a:t>
            </a:r>
            <a:endParaRPr lang="en-US" sz="3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4629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800" b="1" dirty="0">
                <a:latin typeface="SimSun" panose="02010600030101010101" pitchFamily="2" charset="-122"/>
                <a:ea typeface="SimSun" panose="02010600030101010101" pitchFamily="2" charset="-122"/>
              </a:rPr>
              <a:t>使徒书信的文学</a:t>
            </a:r>
            <a:r>
              <a:rPr lang="en-US" altLang="zh-CN" sz="4800" b="1" dirty="0">
                <a:latin typeface="SimSun" panose="02010600030101010101" pitchFamily="2" charset="-122"/>
                <a:ea typeface="SimSun" panose="02010600030101010101" pitchFamily="2" charset="-122"/>
              </a:rPr>
              <a:t>/</a:t>
            </a:r>
            <a:r>
              <a:rPr lang="zh-CN" altLang="en-US" sz="4800" b="1" dirty="0">
                <a:latin typeface="SimSun" panose="02010600030101010101" pitchFamily="2" charset="-122"/>
                <a:ea typeface="SimSun" panose="02010600030101010101" pitchFamily="2" charset="-122"/>
              </a:rPr>
              <a:t>修辞的特征</a:t>
            </a:r>
            <a:r>
              <a:rPr lang="en-US" sz="4800" b="1" dirty="0">
                <a:latin typeface="SimSun" panose="02010600030101010101" pitchFamily="2" charset="-122"/>
                <a:ea typeface="SimSun" panose="02010600030101010101" pitchFamily="2" charset="-122"/>
              </a:rPr>
              <a:t>: </a:t>
            </a:r>
          </a:p>
        </p:txBody>
      </p:sp>
      <p:sp>
        <p:nvSpPr>
          <p:cNvPr id="3" name="Content Placeholder 2"/>
          <p:cNvSpPr>
            <a:spLocks noGrp="1"/>
          </p:cNvSpPr>
          <p:nvPr>
            <p:ph idx="1"/>
          </p:nvPr>
        </p:nvSpPr>
        <p:spPr>
          <a:xfrm>
            <a:off x="228600" y="1752600"/>
            <a:ext cx="8610600" cy="4373563"/>
          </a:xfrm>
        </p:spPr>
        <p:txBody>
          <a:bodyPr>
            <a:normAutofit/>
          </a:bodyPr>
          <a:lstStyle/>
          <a:p>
            <a:r>
              <a:rPr lang="ja-JP" altLang="en-US" sz="3600" dirty="0">
                <a:latin typeface="SimSun" panose="02010600030101010101" pitchFamily="2" charset="-122"/>
                <a:ea typeface="SimSun" panose="02010600030101010101" pitchFamily="2" charset="-122"/>
              </a:rPr>
              <a:t>内容</a:t>
            </a:r>
            <a:r>
              <a:rPr lang="en-US"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事工神学</a:t>
            </a:r>
            <a:r>
              <a:rPr lang="en-US" sz="3600" dirty="0">
                <a:latin typeface="SimSun" panose="02010600030101010101" pitchFamily="2" charset="-122"/>
                <a:ea typeface="SimSun" panose="02010600030101010101" pitchFamily="2" charset="-122"/>
              </a:rPr>
              <a:t>”</a:t>
            </a:r>
          </a:p>
          <a:p>
            <a:r>
              <a:rPr lang="ja-JP" altLang="en-US" sz="3600" dirty="0">
                <a:latin typeface="SimSun" panose="02010600030101010101" pitchFamily="2" charset="-122"/>
                <a:ea typeface="SimSun" panose="02010600030101010101" pitchFamily="2" charset="-122"/>
              </a:rPr>
              <a:t>论点</a:t>
            </a:r>
            <a:r>
              <a:rPr lang="en-US"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指示教会从事该做的事 </a:t>
            </a:r>
            <a:endParaRPr lang="en-SG" altLang="zh-CN" sz="3600" dirty="0">
              <a:latin typeface="SimSun" panose="02010600030101010101" pitchFamily="2" charset="-122"/>
              <a:ea typeface="SimSun" panose="02010600030101010101" pitchFamily="2" charset="-122"/>
            </a:endParaRPr>
          </a:p>
          <a:p>
            <a:pPr lvl="1"/>
            <a:r>
              <a:rPr lang="ja-JP" altLang="en-US" sz="3200" dirty="0">
                <a:latin typeface="SimSun" panose="02010600030101010101" pitchFamily="2" charset="-122"/>
                <a:ea typeface="SimSun" panose="02010600030101010101" pitchFamily="2" charset="-122"/>
              </a:rPr>
              <a:t>慷慨地</a:t>
            </a:r>
            <a:r>
              <a:rPr lang="zh-CN" altLang="en-US" sz="3200" dirty="0">
                <a:latin typeface="SimSun" panose="02010600030101010101" pitchFamily="2" charset="-122"/>
                <a:ea typeface="SimSun" panose="02010600030101010101" pitchFamily="2" charset="-122"/>
              </a:rPr>
              <a:t>给于</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为什么</a:t>
            </a:r>
            <a:r>
              <a:rPr lang="en-US" sz="3200" dirty="0">
                <a:latin typeface="SimSun" panose="02010600030101010101" pitchFamily="2" charset="-122"/>
                <a:ea typeface="SimSun" panose="02010600030101010101" pitchFamily="2" charset="-122"/>
              </a:rPr>
              <a:t>? (</a:t>
            </a:r>
            <a:r>
              <a:rPr lang="ja-JP" altLang="en-US" sz="3200" b="1" dirty="0">
                <a:latin typeface="SimSun" panose="02010600030101010101" pitchFamily="2" charset="-122"/>
                <a:ea typeface="SimSun" panose="02010600030101010101" pitchFamily="2" charset="-122"/>
              </a:rPr>
              <a:t>哥林多后书</a:t>
            </a:r>
            <a:r>
              <a:rPr lang="ja-JP" altLang="en-US" sz="2800" b="1" dirty="0">
                <a:latin typeface="SimSun" panose="02010600030101010101" pitchFamily="2" charset="-122"/>
                <a:ea typeface="SimSun" panose="02010600030101010101" pitchFamily="2" charset="-122"/>
              </a:rPr>
              <a:t> </a:t>
            </a:r>
            <a:r>
              <a:rPr lang="en-US" sz="3200" dirty="0">
                <a:latin typeface="SimSun" panose="02010600030101010101" pitchFamily="2" charset="-122"/>
                <a:ea typeface="SimSun" panose="02010600030101010101" pitchFamily="2" charset="-122"/>
              </a:rPr>
              <a:t>8:8-9</a:t>
            </a:r>
            <a:r>
              <a:rPr lang="zh-CN" altLang="en-US" sz="3200" dirty="0">
                <a:latin typeface="SimSun" panose="02010600030101010101" pitchFamily="2" charset="-122"/>
                <a:ea typeface="SimSun" panose="02010600030101010101" pitchFamily="2" charset="-122"/>
              </a:rPr>
              <a:t>）</a:t>
            </a:r>
            <a:endParaRPr lang="en-US" sz="3200" dirty="0">
              <a:latin typeface="SimSun" panose="02010600030101010101" pitchFamily="2" charset="-122"/>
              <a:ea typeface="SimSun" panose="02010600030101010101" pitchFamily="2" charset="-122"/>
            </a:endParaRPr>
          </a:p>
          <a:p>
            <a:pPr lvl="1"/>
            <a:r>
              <a:rPr lang="zh-CN" altLang="en-US" sz="3200" dirty="0">
                <a:latin typeface="SimSun" panose="02010600030101010101" pitchFamily="2" charset="-122"/>
                <a:ea typeface="SimSun" panose="02010600030101010101" pitchFamily="2" charset="-122"/>
              </a:rPr>
              <a:t>谦卑地看别人比自己更重要</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为什么</a:t>
            </a:r>
            <a:r>
              <a:rPr lang="en-US" sz="3200" dirty="0">
                <a:latin typeface="SimSun" panose="02010600030101010101" pitchFamily="2" charset="-122"/>
                <a:ea typeface="SimSun" panose="02010600030101010101" pitchFamily="2" charset="-122"/>
              </a:rPr>
              <a:t>? </a:t>
            </a:r>
            <a:r>
              <a:rPr lang="en-US" sz="3600" dirty="0">
                <a:latin typeface="SimSun" panose="02010600030101010101" pitchFamily="2" charset="-122"/>
                <a:ea typeface="SimSun" panose="02010600030101010101" pitchFamily="2" charset="-122"/>
              </a:rPr>
              <a:t>(</a:t>
            </a:r>
            <a:r>
              <a:rPr lang="ja-JP" altLang="en-US" sz="3200" dirty="0">
                <a:latin typeface="SimSun" panose="02010600030101010101" pitchFamily="2" charset="-122"/>
                <a:ea typeface="SimSun" panose="02010600030101010101" pitchFamily="2" charset="-122"/>
              </a:rPr>
              <a:t>腓立比书</a:t>
            </a:r>
            <a:r>
              <a:rPr lang="en-US" sz="3600" dirty="0">
                <a:latin typeface="SimSun" panose="02010600030101010101" pitchFamily="2" charset="-122"/>
                <a:ea typeface="SimSun" panose="02010600030101010101" pitchFamily="2" charset="-122"/>
              </a:rPr>
              <a:t> 2:1-8)</a:t>
            </a:r>
          </a:p>
          <a:p>
            <a:pPr lvl="1"/>
            <a:r>
              <a:rPr lang="zh-CN" altLang="en-US" sz="3200" dirty="0">
                <a:latin typeface="SimSun" panose="02010600030101010101" pitchFamily="2" charset="-122"/>
                <a:ea typeface="SimSun" panose="02010600030101010101" pitchFamily="2" charset="-122"/>
              </a:rPr>
              <a:t>彼此相爱</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为什么</a:t>
            </a:r>
            <a:r>
              <a:rPr lang="en-US" sz="3200" dirty="0">
                <a:latin typeface="SimSun" panose="02010600030101010101" pitchFamily="2" charset="-122"/>
                <a:ea typeface="SimSun" panose="02010600030101010101" pitchFamily="2" charset="-122"/>
              </a:rPr>
              <a:t>? (</a:t>
            </a:r>
            <a:r>
              <a:rPr lang="ja-JP" altLang="en-US" sz="3200" dirty="0">
                <a:latin typeface="SimSun" panose="02010600030101010101" pitchFamily="2" charset="-122"/>
                <a:ea typeface="SimSun" panose="02010600030101010101" pitchFamily="2" charset="-122"/>
              </a:rPr>
              <a:t>约翰</a:t>
            </a:r>
            <a:r>
              <a:rPr lang="zh-CN" altLang="en-US" sz="3200" dirty="0">
                <a:latin typeface="SimSun" panose="02010600030101010101" pitchFamily="2" charset="-122"/>
                <a:ea typeface="SimSun" panose="02010600030101010101" pitchFamily="2" charset="-122"/>
              </a:rPr>
              <a:t>一</a:t>
            </a:r>
            <a:r>
              <a:rPr lang="ja-JP" altLang="en-US" sz="3200" dirty="0">
                <a:latin typeface="SimSun" panose="02010600030101010101" pitchFamily="2" charset="-122"/>
                <a:ea typeface="SimSun" panose="02010600030101010101" pitchFamily="2" charset="-122"/>
              </a:rPr>
              <a:t>书 </a:t>
            </a:r>
            <a:r>
              <a:rPr lang="en-US" sz="3200" dirty="0">
                <a:latin typeface="SimSun" panose="02010600030101010101" pitchFamily="2" charset="-122"/>
                <a:ea typeface="SimSun" panose="02010600030101010101" pitchFamily="2" charset="-122"/>
              </a:rPr>
              <a:t>3:11)</a:t>
            </a:r>
          </a:p>
          <a:p>
            <a:pPr lvl="1"/>
            <a:r>
              <a:rPr lang="ja-JP" altLang="en-US" sz="3200" dirty="0">
                <a:latin typeface="SimSun" panose="02010600030101010101" pitchFamily="2" charset="-122"/>
                <a:ea typeface="SimSun" panose="02010600030101010101" pitchFamily="2" charset="-122"/>
              </a:rPr>
              <a:t>服从政府</a:t>
            </a:r>
            <a:r>
              <a:rPr lang="en-US" sz="3200" dirty="0">
                <a:latin typeface="SimSun" panose="02010600030101010101" pitchFamily="2" charset="-122"/>
                <a:ea typeface="SimSun" panose="02010600030101010101" pitchFamily="2" charset="-122"/>
              </a:rPr>
              <a:t>! </a:t>
            </a:r>
            <a:r>
              <a:rPr lang="ja-JP" altLang="en-US" sz="3200" dirty="0">
                <a:latin typeface="SimSun" panose="02010600030101010101" pitchFamily="2" charset="-122"/>
                <a:ea typeface="SimSun" panose="02010600030101010101" pitchFamily="2" charset="-122"/>
              </a:rPr>
              <a:t>为什么</a:t>
            </a:r>
            <a:r>
              <a:rPr lang="en-US" sz="3200" dirty="0">
                <a:latin typeface="SimSun" panose="02010600030101010101" pitchFamily="2" charset="-122"/>
                <a:ea typeface="SimSun" panose="02010600030101010101" pitchFamily="2" charset="-122"/>
              </a:rPr>
              <a:t>? (</a:t>
            </a:r>
            <a:r>
              <a:rPr lang="zh-CN" altLang="en-US" sz="3200" dirty="0">
                <a:latin typeface="SimSun" panose="02010600030101010101" pitchFamily="2" charset="-122"/>
                <a:ea typeface="SimSun" panose="02010600030101010101" pitchFamily="2" charset="-122"/>
              </a:rPr>
              <a:t>罗马书</a:t>
            </a:r>
            <a:r>
              <a:rPr lang="en-US" sz="3200" dirty="0">
                <a:latin typeface="SimSun" panose="02010600030101010101" pitchFamily="2" charset="-122"/>
                <a:ea typeface="SimSun" panose="02010600030101010101" pitchFamily="2" charset="-122"/>
              </a:rPr>
              <a:t> 13:1-7)</a:t>
            </a:r>
          </a:p>
        </p:txBody>
      </p:sp>
    </p:spTree>
    <p:extLst>
      <p:ext uri="{BB962C8B-B14F-4D97-AF65-F5344CB8AC3E}">
        <p14:creationId xmlns:p14="http://schemas.microsoft.com/office/powerpoint/2010/main" val="2684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5400" dirty="0"/>
              <a:t>讨论</a:t>
            </a:r>
            <a:endParaRPr lang="en-US" sz="5400" dirty="0"/>
          </a:p>
        </p:txBody>
      </p:sp>
      <p:sp>
        <p:nvSpPr>
          <p:cNvPr id="3" name="Content Placeholder 2"/>
          <p:cNvSpPr>
            <a:spLocks noGrp="1"/>
          </p:cNvSpPr>
          <p:nvPr>
            <p:ph idx="1"/>
          </p:nvPr>
        </p:nvSpPr>
        <p:spPr/>
        <p:txBody>
          <a:bodyPr>
            <a:normAutofit/>
          </a:bodyPr>
          <a:lstStyle/>
          <a:p>
            <a:r>
              <a:rPr lang="zh-CN" altLang="en-US" sz="3600" dirty="0">
                <a:latin typeface="SimSun" panose="02010600030101010101" pitchFamily="2" charset="-122"/>
                <a:ea typeface="SimSun" panose="02010600030101010101" pitchFamily="2" charset="-122"/>
              </a:rPr>
              <a:t>如果要学使徒书信一样地争论</a:t>
            </a:r>
            <a:r>
              <a:rPr lang="en-US" altLang="zh-CN" sz="3600" dirty="0">
                <a:latin typeface="SimSun" panose="02010600030101010101" pitchFamily="2" charset="-122"/>
                <a:ea typeface="SimSun" panose="02010600030101010101" pitchFamily="2" charset="-122"/>
              </a:rPr>
              <a:t>/</a:t>
            </a:r>
            <a:r>
              <a:rPr lang="zh-CN" altLang="en-US" sz="3600" dirty="0">
                <a:latin typeface="SimSun" panose="02010600030101010101" pitchFamily="2" charset="-122"/>
                <a:ea typeface="SimSun" panose="02010600030101010101" pitchFamily="2" charset="-122"/>
              </a:rPr>
              <a:t>劝勉，你会如何提出这些命令？</a:t>
            </a:r>
            <a:endParaRPr lang="en-US" sz="3600" dirty="0">
              <a:latin typeface="SimSun" panose="02010600030101010101" pitchFamily="2" charset="-122"/>
              <a:ea typeface="SimSun" panose="02010600030101010101" pitchFamily="2" charset="-122"/>
            </a:endParaRPr>
          </a:p>
          <a:p>
            <a:r>
              <a:rPr lang="ja-JP" altLang="en-US" sz="3600" dirty="0">
                <a:latin typeface="SimSun" panose="02010600030101010101" pitchFamily="2" charset="-122"/>
                <a:ea typeface="SimSun" panose="02010600030101010101" pitchFamily="2" charset="-122"/>
              </a:rPr>
              <a:t>远避淫行</a:t>
            </a:r>
            <a:r>
              <a:rPr lang="en-US" sz="4400" dirty="0">
                <a:latin typeface="SimSun" panose="02010600030101010101" pitchFamily="2" charset="-122"/>
                <a:ea typeface="SimSun" panose="02010600030101010101" pitchFamily="2" charset="-122"/>
              </a:rPr>
              <a:t>, </a:t>
            </a:r>
            <a:r>
              <a:rPr lang="ja-JP" altLang="en-US" sz="3600" dirty="0">
                <a:latin typeface="SimSun" panose="02010600030101010101" pitchFamily="2" charset="-122"/>
                <a:ea typeface="SimSun" panose="02010600030101010101" pitchFamily="2" charset="-122"/>
              </a:rPr>
              <a:t>因为 </a:t>
            </a:r>
            <a:r>
              <a:rPr lang="en-US" sz="3600" dirty="0">
                <a:latin typeface="SimSun" panose="02010600030101010101" pitchFamily="2" charset="-122"/>
                <a:ea typeface="SimSun" panose="02010600030101010101" pitchFamily="2" charset="-122"/>
              </a:rPr>
              <a:t>...  </a:t>
            </a:r>
          </a:p>
          <a:p>
            <a:pPr lvl="1"/>
            <a:r>
              <a:rPr lang="zh-CN" altLang="en-US" sz="3600" dirty="0">
                <a:latin typeface="SimSun" panose="02010600030101010101" pitchFamily="2" charset="-122"/>
                <a:ea typeface="SimSun" panose="02010600030101010101" pitchFamily="2" charset="-122"/>
              </a:rPr>
              <a:t>看帖撒罗尼迦前书</a:t>
            </a:r>
            <a:r>
              <a:rPr lang="zh-CN" altLang="en-US" sz="3200" dirty="0">
                <a:latin typeface="SimSun" panose="02010600030101010101" pitchFamily="2" charset="-122"/>
                <a:ea typeface="SimSun" panose="02010600030101010101" pitchFamily="2" charset="-122"/>
              </a:rPr>
              <a:t> </a:t>
            </a:r>
            <a:r>
              <a:rPr lang="en-US" sz="3200" dirty="0">
                <a:latin typeface="SimSun" panose="02010600030101010101" pitchFamily="2" charset="-122"/>
                <a:ea typeface="SimSun" panose="02010600030101010101" pitchFamily="2" charset="-122"/>
              </a:rPr>
              <a:t>4:6, 8</a:t>
            </a:r>
          </a:p>
          <a:p>
            <a:r>
              <a:rPr lang="ja-JP" altLang="en-US" sz="3600" dirty="0">
                <a:latin typeface="SimSun" panose="02010600030101010101" pitchFamily="2" charset="-122"/>
                <a:ea typeface="SimSun" panose="02010600030101010101" pitchFamily="2" charset="-122"/>
              </a:rPr>
              <a:t>不</a:t>
            </a:r>
            <a:r>
              <a:rPr lang="zh-CN" altLang="en-US" sz="3600" dirty="0">
                <a:latin typeface="SimSun" panose="02010600030101010101" pitchFamily="2" charset="-122"/>
                <a:ea typeface="SimSun" panose="02010600030101010101" pitchFamily="2" charset="-122"/>
              </a:rPr>
              <a:t>要说</a:t>
            </a:r>
            <a:r>
              <a:rPr lang="ja-JP" altLang="en-US" sz="3600" dirty="0">
                <a:latin typeface="SimSun" panose="02010600030101010101" pitchFamily="2" charset="-122"/>
                <a:ea typeface="SimSun" panose="02010600030101010101" pitchFamily="2" charset="-122"/>
              </a:rPr>
              <a:t>谎</a:t>
            </a:r>
            <a:r>
              <a:rPr lang="en-US" sz="3600" dirty="0">
                <a:latin typeface="SimSun" panose="02010600030101010101" pitchFamily="2" charset="-122"/>
                <a:ea typeface="SimSun" panose="02010600030101010101" pitchFamily="2" charset="-122"/>
              </a:rPr>
              <a:t>, </a:t>
            </a:r>
            <a:r>
              <a:rPr lang="zh-CN" altLang="en-US" sz="3600" dirty="0">
                <a:latin typeface="SimSun" panose="02010600030101010101" pitchFamily="2" charset="-122"/>
                <a:ea typeface="SimSun" panose="02010600030101010101" pitchFamily="2" charset="-122"/>
              </a:rPr>
              <a:t>因为</a:t>
            </a:r>
            <a:r>
              <a:rPr lang="en-US" sz="3600" dirty="0">
                <a:latin typeface="SimSun" panose="02010600030101010101" pitchFamily="2" charset="-122"/>
                <a:ea typeface="SimSun" panose="02010600030101010101" pitchFamily="2" charset="-122"/>
              </a:rPr>
              <a:t> ... </a:t>
            </a:r>
          </a:p>
          <a:p>
            <a:pPr lvl="1"/>
            <a:r>
              <a:rPr lang="zh-CN" altLang="en-US" sz="3600" dirty="0">
                <a:latin typeface="SimSun" panose="02010600030101010101" pitchFamily="2" charset="-122"/>
                <a:ea typeface="SimSun" panose="02010600030101010101" pitchFamily="2" charset="-122"/>
              </a:rPr>
              <a:t>看</a:t>
            </a:r>
            <a:r>
              <a:rPr lang="ja-JP" altLang="en-US" sz="3600" dirty="0">
                <a:latin typeface="SimSun" panose="02010600030101010101" pitchFamily="2" charset="-122"/>
                <a:ea typeface="SimSun" panose="02010600030101010101" pitchFamily="2" charset="-122"/>
              </a:rPr>
              <a:t>以弗所书</a:t>
            </a:r>
            <a:r>
              <a:rPr lang="en-US" sz="3600" dirty="0">
                <a:latin typeface="SimSun" panose="02010600030101010101" pitchFamily="2" charset="-122"/>
                <a:ea typeface="SimSun" panose="02010600030101010101" pitchFamily="2" charset="-122"/>
              </a:rPr>
              <a:t> 4:25</a:t>
            </a:r>
          </a:p>
        </p:txBody>
      </p:sp>
    </p:spTree>
    <p:extLst>
      <p:ext uri="{BB962C8B-B14F-4D97-AF65-F5344CB8AC3E}">
        <p14:creationId xmlns:p14="http://schemas.microsoft.com/office/powerpoint/2010/main" val="27317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t>从指示到命令的修辞争论功能</a:t>
            </a:r>
            <a:endParaRPr lang="en-US" b="1" dirty="0"/>
          </a:p>
        </p:txBody>
      </p:sp>
      <p:sp>
        <p:nvSpPr>
          <p:cNvPr id="3" name="Content Placeholder 2"/>
          <p:cNvSpPr>
            <a:spLocks noGrp="1"/>
          </p:cNvSpPr>
          <p:nvPr>
            <p:ph idx="1"/>
          </p:nvPr>
        </p:nvSpPr>
        <p:spPr/>
        <p:txBody>
          <a:bodyPr>
            <a:normAutofit/>
          </a:bodyPr>
          <a:lstStyle/>
          <a:p>
            <a:r>
              <a:rPr lang="ja-JP" altLang="en-US" sz="3600" dirty="0">
                <a:latin typeface="SimSun" panose="02010600030101010101" pitchFamily="2" charset="-122"/>
                <a:ea typeface="SimSun" panose="02010600030101010101" pitchFamily="2" charset="-122"/>
              </a:rPr>
              <a:t>超越性</a:t>
            </a:r>
            <a:endParaRPr lang="en-US" sz="3600" dirty="0">
              <a:latin typeface="SimSun" panose="02010600030101010101" pitchFamily="2" charset="-122"/>
              <a:ea typeface="SimSun" panose="02010600030101010101" pitchFamily="2" charset="-122"/>
            </a:endParaRPr>
          </a:p>
          <a:p>
            <a:r>
              <a:rPr lang="ja-JP" altLang="en-US" sz="3600" dirty="0">
                <a:latin typeface="SimSun" panose="02010600030101010101" pitchFamily="2" charset="-122"/>
                <a:ea typeface="SimSun" panose="02010600030101010101" pitchFamily="2" charset="-122"/>
              </a:rPr>
              <a:t>记忆</a:t>
            </a:r>
            <a:endParaRPr lang="en-US" sz="3600" dirty="0">
              <a:latin typeface="SimSun" panose="02010600030101010101" pitchFamily="2" charset="-122"/>
              <a:ea typeface="SimSun" panose="02010600030101010101" pitchFamily="2" charset="-122"/>
            </a:endParaRPr>
          </a:p>
          <a:p>
            <a:pPr lvl="1"/>
            <a:r>
              <a:rPr lang="zh-CN" altLang="en-US" sz="3400" dirty="0">
                <a:latin typeface="SimSun" panose="02010600030101010101" pitchFamily="2" charset="-122"/>
                <a:ea typeface="SimSun" panose="02010600030101010101" pitchFamily="2" charset="-122"/>
              </a:rPr>
              <a:t>我们是“主的记念者”。</a:t>
            </a:r>
            <a:endParaRPr lang="en-US" sz="3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951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23660</TotalTime>
  <Words>4938</Words>
  <Application>Microsoft Macintosh PowerPoint</Application>
  <PresentationFormat>On-screen Show (4:3)</PresentationFormat>
  <Paragraphs>459</Paragraphs>
  <Slides>54</Slides>
  <Notes>19</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54</vt:i4>
      </vt:variant>
    </vt:vector>
  </HeadingPairs>
  <TitlesOfParts>
    <vt:vector size="76" baseType="lpstr">
      <vt:lpstr>SimSun</vt:lpstr>
      <vt:lpstr>Arial</vt:lpstr>
      <vt:lpstr>Book Antiqua</vt:lpstr>
      <vt:lpstr>Calibri</vt:lpstr>
      <vt:lpstr>Century Gothic</vt:lpstr>
      <vt:lpstr>Courier New</vt:lpstr>
      <vt:lpstr>Franklin Gothic Book</vt:lpstr>
      <vt:lpstr>Garamond</vt:lpstr>
      <vt:lpstr>Georgia</vt:lpstr>
      <vt:lpstr>Perpetua</vt:lpstr>
      <vt:lpstr>Symbol</vt:lpstr>
      <vt:lpstr>Tahoma</vt:lpstr>
      <vt:lpstr>Times New Roman</vt:lpstr>
      <vt:lpstr>Wingdings</vt:lpstr>
      <vt:lpstr>Apothecary</vt:lpstr>
      <vt:lpstr>Office Theme</vt:lpstr>
      <vt:lpstr>1_Office Theme</vt:lpstr>
      <vt:lpstr>Ocean</vt:lpstr>
      <vt:lpstr>Default Design</vt:lpstr>
      <vt:lpstr>1_Default Design</vt:lpstr>
      <vt:lpstr>2_Office Theme</vt:lpstr>
      <vt:lpstr>Orbit</vt:lpstr>
      <vt:lpstr>注重体裁的使徒书信释经讲道</vt:lpstr>
      <vt:lpstr>提摩太前书 4:16</vt:lpstr>
      <vt:lpstr>概要</vt:lpstr>
      <vt:lpstr>复习</vt:lpstr>
      <vt:lpstr>“信” 或 “使徒书信”?</vt:lpstr>
      <vt:lpstr>使徒书信的文学/修辞的特征: </vt:lpstr>
      <vt:lpstr>使徒书信的文学/修辞的特征: </vt:lpstr>
      <vt:lpstr>讨论</vt:lpstr>
      <vt:lpstr>从指示到命令的修辞争论功能</vt:lpstr>
      <vt:lpstr>提醒的讲道</vt:lpstr>
      <vt:lpstr>使徒书信的文学/修辞的特征:</vt:lpstr>
      <vt:lpstr>讨论</vt:lpstr>
      <vt:lpstr>务实性的修辞争论功能</vt:lpstr>
      <vt:lpstr>科恩定理</vt:lpstr>
      <vt:lpstr>从务实的需求中发展论点</vt:lpstr>
      <vt:lpstr>使徒书信的文学/修辞的特征:</vt:lpstr>
      <vt:lpstr>使徒书信的文学/修辞的特征:</vt:lpstr>
      <vt:lpstr>在使徒书信的各种小形式</vt:lpstr>
      <vt:lpstr>使徒书信的文学/修辞的特征:</vt:lpstr>
      <vt:lpstr>小形式吸引人的注意力</vt:lpstr>
      <vt:lpstr>使徒书信的文学/修辞的特征:</vt:lpstr>
      <vt:lpstr>使徒书信的文学/修辞的特征:</vt:lpstr>
      <vt:lpstr>保罗书信中的“预制材料”</vt:lpstr>
      <vt:lpstr>使徒书信的文学/修辞的特征:</vt:lpstr>
      <vt:lpstr>使徒书信的制作成本</vt:lpstr>
      <vt:lpstr>使徒书信的文学/修辞的特征:</vt:lpstr>
      <vt:lpstr>如何传讲使徒书信</vt:lpstr>
      <vt:lpstr>命令: 神的期望</vt:lpstr>
      <vt:lpstr>要慷慨大方!</vt:lpstr>
      <vt:lpstr>蒂姆·凯勒的例子</vt:lpstr>
      <vt:lpstr>如何传讲使徒书信</vt:lpstr>
      <vt:lpstr>传播学者估计：</vt:lpstr>
      <vt:lpstr>通过人格呈现真理</vt:lpstr>
      <vt:lpstr>如何激发他人的热情？</vt:lpstr>
      <vt:lpstr>如何传讲使徒书信</vt:lpstr>
      <vt:lpstr>PowerPoint Presentation</vt:lpstr>
      <vt:lpstr>PowerPoint Presentation</vt:lpstr>
      <vt:lpstr>PowerPoint Presentation</vt:lpstr>
      <vt:lpstr>PowerPoint Presentation</vt:lpstr>
      <vt:lpstr>如何传讲使徒书信</vt:lpstr>
      <vt:lpstr>逻辑论证</vt:lpstr>
      <vt:lpstr>逻辑形式： 取自帖撒罗尼迦前书 4:1-8的讲道</vt:lpstr>
      <vt:lpstr>如何传讲使徒书信</vt:lpstr>
      <vt:lpstr>为何使用对话?</vt:lpstr>
      <vt:lpstr>如何使用对话?</vt:lpstr>
      <vt:lpstr>如何传讲使徒书信</vt:lpstr>
      <vt:lpstr>例子是小故事：简短又具体的实例</vt:lpstr>
      <vt:lpstr>简短又具体的实例：小故事</vt:lpstr>
      <vt:lpstr>如何传讲使徒书信</vt:lpstr>
      <vt:lpstr>PowerPoint Presentation</vt:lpstr>
      <vt:lpstr>提摩太前书 4:16</vt:lpstr>
      <vt:lpstr>Black</vt:lpstr>
      <vt:lpstr>主页 BibleStudyDownloads.org</vt:lpstr>
      <vt:lpstr>讲道链接地址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Genre-sensitive expository preaching of epistles</dc:title>
  <dc:creator>Dr. Jeffrey Arthurs</dc:creator>
  <cp:lastModifiedBy>Rick Griffith</cp:lastModifiedBy>
  <cp:revision>245</cp:revision>
  <dcterms:created xsi:type="dcterms:W3CDTF">2014-07-14T21:30:48Z</dcterms:created>
  <dcterms:modified xsi:type="dcterms:W3CDTF">2020-05-23T18:49:48Z</dcterms:modified>
</cp:coreProperties>
</file>