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84" r:id="rId4"/>
    <p:sldMasterId id="2147483696" r:id="rId5"/>
    <p:sldMasterId id="2147483709" r:id="rId6"/>
  </p:sldMasterIdLst>
  <p:notesMasterIdLst>
    <p:notesMasterId r:id="rId46"/>
  </p:notesMasterIdLst>
  <p:sldIdLst>
    <p:sldId id="302" r:id="rId7"/>
    <p:sldId id="315" r:id="rId8"/>
    <p:sldId id="316" r:id="rId9"/>
    <p:sldId id="317" r:id="rId10"/>
    <p:sldId id="311" r:id="rId11"/>
    <p:sldId id="314" r:id="rId12"/>
    <p:sldId id="258" r:id="rId13"/>
    <p:sldId id="278" r:id="rId14"/>
    <p:sldId id="285" r:id="rId15"/>
    <p:sldId id="279" r:id="rId16"/>
    <p:sldId id="304" r:id="rId17"/>
    <p:sldId id="263" r:id="rId18"/>
    <p:sldId id="305" r:id="rId19"/>
    <p:sldId id="281" r:id="rId20"/>
    <p:sldId id="306" r:id="rId21"/>
    <p:sldId id="308" r:id="rId22"/>
    <p:sldId id="269" r:id="rId23"/>
    <p:sldId id="310" r:id="rId24"/>
    <p:sldId id="271"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288" r:id="rId38"/>
    <p:sldId id="273" r:id="rId39"/>
    <p:sldId id="309" r:id="rId40"/>
    <p:sldId id="303" r:id="rId41"/>
    <p:sldId id="536" r:id="rId42"/>
    <p:sldId id="267" r:id="rId43"/>
    <p:sldId id="534" r:id="rId44"/>
    <p:sldId id="53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003300"/>
    <a:srgbClr val="FFFF00"/>
    <a:srgbClr val="FFFF66"/>
    <a:srgbClr val="FF0000"/>
    <a:srgbClr val="00CCFF"/>
    <a:srgbClr val="006600"/>
    <a:srgbClr val="CC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49" autoAdjust="0"/>
    <p:restoredTop sz="82320" autoAdjust="0"/>
  </p:normalViewPr>
  <p:slideViewPr>
    <p:cSldViewPr>
      <p:cViewPr varScale="1">
        <p:scale>
          <a:sx n="81" d="100"/>
          <a:sy n="81" d="100"/>
        </p:scale>
        <p:origin x="184" y="1088"/>
      </p:cViewPr>
      <p:guideLst>
        <p:guide orient="horz" pos="2160"/>
        <p:guide pos="2880"/>
      </p:guideLst>
    </p:cSldViewPr>
  </p:slideViewPr>
  <p:outlineViewPr>
    <p:cViewPr>
      <p:scale>
        <a:sx n="33" d="100"/>
        <a:sy n="33" d="100"/>
      </p:scale>
      <p:origin x="0" y="19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302EB-A6CD-544E-882D-D150BD461B95}" type="datetimeFigureOut">
              <a:rPr lang="en-US" smtClean="0"/>
              <a:t>5/24/20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81A7D-B256-D14A-928D-001DCDDD7D7A}" type="slidenum">
              <a:rPr lang="en-US" smtClean="0"/>
              <a:t>‹#›</a:t>
            </a:fld>
            <a:endParaRPr lang="en-US"/>
          </a:p>
        </p:txBody>
      </p:sp>
    </p:spTree>
    <p:extLst>
      <p:ext uri="{BB962C8B-B14F-4D97-AF65-F5344CB8AC3E}">
        <p14:creationId xmlns:p14="http://schemas.microsoft.com/office/powerpoint/2010/main" val="2969933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heart of Jesus’ teaching. He spoke 50 to 70 parables, depending how you define the term, so that approximately 43% of his words in Matthew, 16% of his words in Mark, and 52% of his words in Luke are parables. The word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occurs fifty times in the New Testament. All but two of those occurrences appear in Matthew, Mark, and Luke. (The other two are Hebrews 9:9 and 11:19.)</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seems that Jesus virtually invented this genre. Researchers have discovered only three rabbinic parables before the time of Christ, although they became fairly common in the centuries after our Lord’s earthly ministry. Furthermore, the Hebrew Bible contains only a few, with Nathan’s story in 2 Samuel 12 as the best parallel to Jesus’ stories.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expound the Savior’s heart, you’ve got to preach the parables.</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5</a:t>
            </a:fld>
            <a:endParaRPr lang="en-US"/>
          </a:p>
        </p:txBody>
      </p:sp>
    </p:spTree>
    <p:extLst>
      <p:ext uri="{BB962C8B-B14F-4D97-AF65-F5344CB8AC3E}">
        <p14:creationId xmlns:p14="http://schemas.microsoft.com/office/powerpoint/2010/main" val="353256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means literally to “throw alongside,” and that’s what parables do. They make comparisons. They align one thing next to another to clarify the second thing. They portray scenes from everyday life—working in the field, sowing, fishing, traveling—which morph into spiritual lessons.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is closely linked to the Hebrew term </a:t>
            </a:r>
            <a:r>
              <a:rPr lang="en-US" sz="1200" i="1" kern="1200" dirty="0" err="1">
                <a:solidFill>
                  <a:schemeClr val="tx1"/>
                </a:solidFill>
                <a:effectLst/>
                <a:latin typeface="+mn-lt"/>
                <a:ea typeface="+mn-ea"/>
                <a:cs typeface="+mn-cs"/>
              </a:rPr>
              <a:t>mashal</a:t>
            </a:r>
            <a:r>
              <a:rPr lang="en-US" sz="1200" kern="1200" dirty="0">
                <a:solidFill>
                  <a:schemeClr val="tx1"/>
                </a:solidFill>
                <a:effectLst/>
                <a:latin typeface="+mn-lt"/>
                <a:ea typeface="+mn-ea"/>
                <a:cs typeface="+mn-cs"/>
              </a:rPr>
              <a:t> (“to be like”), which is the characteristic term for “proverb,” but Old Testament </a:t>
            </a:r>
            <a:r>
              <a:rPr lang="en-US" sz="1200" i="1" kern="1200" dirty="0" err="1">
                <a:solidFill>
                  <a:schemeClr val="tx1"/>
                </a:solidFill>
                <a:effectLst/>
                <a:latin typeface="+mn-lt"/>
                <a:ea typeface="+mn-ea"/>
                <a:cs typeface="+mn-cs"/>
              </a:rPr>
              <a:t>mashalim</a:t>
            </a:r>
            <a:r>
              <a:rPr lang="en-US" sz="1200" kern="1200" dirty="0">
                <a:solidFill>
                  <a:schemeClr val="tx1"/>
                </a:solidFill>
                <a:effectLst/>
                <a:latin typeface="+mn-lt"/>
                <a:ea typeface="+mn-ea"/>
                <a:cs typeface="+mn-cs"/>
              </a:rPr>
              <a:t> and New Testament </a:t>
            </a:r>
            <a:r>
              <a:rPr lang="en-US" sz="1200" i="1" kern="1200" dirty="0" err="1">
                <a:solidFill>
                  <a:schemeClr val="tx1"/>
                </a:solidFill>
                <a:effectLst/>
                <a:latin typeface="+mn-lt"/>
                <a:ea typeface="+mn-ea"/>
                <a:cs typeface="+mn-cs"/>
              </a:rPr>
              <a:t>parabolai</a:t>
            </a:r>
            <a:r>
              <a:rPr lang="en-US" sz="1200" kern="1200" dirty="0">
                <a:solidFill>
                  <a:schemeClr val="tx1"/>
                </a:solidFill>
                <a:effectLst/>
                <a:latin typeface="+mn-lt"/>
                <a:ea typeface="+mn-ea"/>
                <a:cs typeface="+mn-cs"/>
              </a:rPr>
              <a:t> are broad categories which do not have exact parallels in English literature. They include riddles, allegories, and sayings.</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7</a:t>
            </a:fld>
            <a:endParaRPr lang="en-US"/>
          </a:p>
        </p:txBody>
      </p:sp>
    </p:spTree>
    <p:extLst>
      <p:ext uri="{BB962C8B-B14F-4D97-AF65-F5344CB8AC3E}">
        <p14:creationId xmlns:p14="http://schemas.microsoft.com/office/powerpoint/2010/main" val="51078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term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suggests, parables are analogies. In the LXX,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is used of an </a:t>
            </a:r>
            <a:r>
              <a:rPr lang="en-US" sz="1200" i="1" kern="1200" dirty="0">
                <a:solidFill>
                  <a:schemeClr val="tx1"/>
                </a:solidFill>
                <a:effectLst/>
                <a:latin typeface="+mn-lt"/>
                <a:ea typeface="+mn-ea"/>
                <a:cs typeface="+mn-cs"/>
              </a:rPr>
              <a:t>event </a:t>
            </a:r>
            <a:r>
              <a:rPr lang="en-US" sz="1200" kern="1200" dirty="0">
                <a:solidFill>
                  <a:schemeClr val="tx1"/>
                </a:solidFill>
                <a:effectLst/>
                <a:latin typeface="+mn-lt"/>
                <a:ea typeface="+mn-ea"/>
                <a:cs typeface="+mn-cs"/>
              </a:rPr>
              <a:t>which has become emblematic (1 Sam. 10:12, “Is Saul also among the prophets?”) just as we might say that such-and-such a failure was the leader’s  “Waterloo.” In the LXX the term also describes </a:t>
            </a:r>
            <a:r>
              <a:rPr lang="en-US" sz="1200" i="1" kern="1200" dirty="0">
                <a:solidFill>
                  <a:schemeClr val="tx1"/>
                </a:solidFill>
                <a:effectLst/>
                <a:latin typeface="+mn-lt"/>
                <a:ea typeface="+mn-ea"/>
                <a:cs typeface="+mn-cs"/>
              </a:rPr>
              <a:t>persons</a:t>
            </a:r>
            <a:r>
              <a:rPr lang="en-US" sz="1200" kern="1200" dirty="0">
                <a:solidFill>
                  <a:schemeClr val="tx1"/>
                </a:solidFill>
                <a:effectLst/>
                <a:latin typeface="+mn-lt"/>
                <a:ea typeface="+mn-ea"/>
                <a:cs typeface="+mn-cs"/>
              </a:rPr>
              <a:t> who have become emblematic (Jer. 24:9, “I will make them a horror to all the kingdoms of the earth, to be a reproach, a byword, a taunt and a curse”; Job 17:6, “He has made me a byword among the people”). We do the same when we say he is a “Quisling” or “Casanova.” The term is also attached to an </a:t>
            </a:r>
            <a:r>
              <a:rPr lang="en-US" sz="1200" i="1" kern="1200" dirty="0">
                <a:solidFill>
                  <a:schemeClr val="tx1"/>
                </a:solidFill>
                <a:effectLst/>
                <a:latin typeface="+mn-lt"/>
                <a:ea typeface="+mn-ea"/>
                <a:cs typeface="+mn-cs"/>
              </a:rPr>
              <a:t>allegorical story</a:t>
            </a:r>
            <a:r>
              <a:rPr lang="en-US" sz="1200" kern="1200" dirty="0">
                <a:solidFill>
                  <a:schemeClr val="tx1"/>
                </a:solidFill>
                <a:effectLst/>
                <a:latin typeface="+mn-lt"/>
                <a:ea typeface="+mn-ea"/>
                <a:cs typeface="+mn-cs"/>
              </a:rPr>
              <a:t> (Ezek. 7:1-10). In all of these cases, </a:t>
            </a:r>
            <a:r>
              <a:rPr lang="en-US" sz="1200" i="1" kern="1200" dirty="0" err="1">
                <a:solidFill>
                  <a:schemeClr val="tx1"/>
                </a:solidFill>
                <a:effectLst/>
                <a:latin typeface="+mn-lt"/>
                <a:ea typeface="+mn-ea"/>
                <a:cs typeface="+mn-cs"/>
              </a:rPr>
              <a:t>parabole</a:t>
            </a:r>
            <a:r>
              <a:rPr lang="en-US" sz="1200" kern="1200" dirty="0">
                <a:solidFill>
                  <a:schemeClr val="tx1"/>
                </a:solidFill>
                <a:effectLst/>
                <a:latin typeface="+mn-lt"/>
                <a:ea typeface="+mn-ea"/>
                <a:cs typeface="+mn-cs"/>
              </a:rPr>
              <a:t> is a figure of speech that compares one thing to another.</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 parables can be located on a sliding scale between simple simile (“the kingdom of heaven is like . . .”) and intentional allegory (the four soils stand for the heart conditions of four hearers). That sliding scale has baffled scholars because we have no parallel literary form. Long speaks of “code, vessel, object of art.”</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Code: unifies insiders and confirms what we already know/believe.</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Vessel: teaches and enlightens.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[overhead: parables as similes]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 of art: collaboration and imagination.</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9</a:t>
            </a:fld>
            <a:endParaRPr lang="en-US"/>
          </a:p>
        </p:txBody>
      </p:sp>
    </p:spTree>
    <p:extLst>
      <p:ext uri="{BB962C8B-B14F-4D97-AF65-F5344CB8AC3E}">
        <p14:creationId xmlns:p14="http://schemas.microsoft.com/office/powerpoint/2010/main" val="31349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code of p</a:t>
            </a:r>
            <a:r>
              <a:rPr lang="en-US" dirty="0"/>
              <a:t>arables is like an inside</a:t>
            </a:r>
            <a:r>
              <a:rPr lang="en-US" baseline="0" dirty="0"/>
              <a:t> joke where only the initiated “get it.”</a:t>
            </a:r>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11</a:t>
            </a:fld>
            <a:endParaRPr lang="en-US"/>
          </a:p>
        </p:txBody>
      </p:sp>
    </p:spTree>
    <p:extLst>
      <p:ext uri="{BB962C8B-B14F-4D97-AF65-F5344CB8AC3E}">
        <p14:creationId xmlns:p14="http://schemas.microsoft.com/office/powerpoint/2010/main" val="276376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parables stroll through everyday life in the ancient Near East depicting characters and actions seen in every town and village. We meet homemakers, widows, virgins, servants, tenants, fathers, and sons. We see them light lamps, sow seed, invest money, and invite to weddings. The stories are realistic. As I’ll discuss in a minute, the stories often exaggerate (mustard plants don’t </a:t>
            </a:r>
            <a:r>
              <a:rPr lang="en-US" sz="1200" i="1" kern="1200" dirty="0">
                <a:solidFill>
                  <a:schemeClr val="tx1"/>
                </a:solidFill>
                <a:effectLst/>
                <a:latin typeface="+mn-lt"/>
                <a:ea typeface="+mn-ea"/>
                <a:cs typeface="+mn-cs"/>
              </a:rPr>
              <a:t>really</a:t>
            </a:r>
            <a:r>
              <a:rPr lang="en-US" sz="1200" kern="1200" dirty="0">
                <a:solidFill>
                  <a:schemeClr val="tx1"/>
                </a:solidFill>
                <a:effectLst/>
                <a:latin typeface="+mn-lt"/>
                <a:ea typeface="+mn-ea"/>
                <a:cs typeface="+mn-cs"/>
              </a:rPr>
              <a:t> grow as large as trees), but there are no talking animals, dragons, or haunted forests. Parables are not fairy tales.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cultural study necessary. E.g. Luke 15, Good Shepherd. How much do sheep weigh? How much did average man weigh? Western notion of value of individual, but Kenneth Bailey says that Mid-East notion is pride in one’s accomplishments.</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12</a:t>
            </a:fld>
            <a:endParaRPr lang="en-US"/>
          </a:p>
        </p:txBody>
      </p:sp>
    </p:spTree>
    <p:extLst>
      <p:ext uri="{BB962C8B-B14F-4D97-AF65-F5344CB8AC3E}">
        <p14:creationId xmlns:p14="http://schemas.microsoft.com/office/powerpoint/2010/main" val="269090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Exegesis: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Be careful of too much imagination, the dangers of allegory.</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[Augustine]</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cultural context.</a:t>
            </a:r>
            <a:r>
              <a:rPr lang="en-US" sz="1200" kern="1200" dirty="0">
                <a:solidFill>
                  <a:schemeClr val="tx1"/>
                </a:solidFill>
                <a:effectLst/>
                <a:latin typeface="+mn-lt"/>
                <a:ea typeface="+mn-ea"/>
                <a:cs typeface="+mn-cs"/>
              </a:rPr>
              <a:t> E.g. Luke 15, woman who lost coin—dark houses, flag stone floors.</a:t>
            </a:r>
            <a:endParaRPr lang="en-SG"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Exegete literary context. </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Lead-in statements (e.g. Luke 18:1; 18: 9; 19:11).</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End stress (e.g. Luke 18:7-8, 18:14; 19:26-27)</a:t>
            </a:r>
            <a:endParaRPr lang="en-SG"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Placement in gospel provide clues to meaning (e.g. what follows the parable of the Good Samaritan?)</a:t>
            </a:r>
            <a:endParaRPr lang="en-SG" sz="11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Homiletics: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Translate.</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the original hearers must have been shocked to hear Jesus make a </a:t>
            </a:r>
            <a:r>
              <a:rPr lang="en-US" sz="1200" i="1" kern="1200" dirty="0">
                <a:solidFill>
                  <a:schemeClr val="tx1"/>
                </a:solidFill>
                <a:effectLst/>
                <a:latin typeface="+mn-lt"/>
                <a:ea typeface="+mn-ea"/>
                <a:cs typeface="+mn-cs"/>
              </a:rPr>
              <a:t>tax collector</a:t>
            </a:r>
            <a:r>
              <a:rPr lang="en-US" sz="1200" kern="1200" dirty="0">
                <a:solidFill>
                  <a:schemeClr val="tx1"/>
                </a:solidFill>
                <a:effectLst/>
                <a:latin typeface="+mn-lt"/>
                <a:ea typeface="+mn-ea"/>
                <a:cs typeface="+mn-cs"/>
              </a:rPr>
              <a:t> the exemplar in one of his stories with the Pharisee as the foil. Tax collectors were traitors! Modern audiences need to feel the shock. Perhaps we could translate with a story of how the Dutch treated collaborators after WWII.</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probably need to translate the story of the Prodigal Son, too. Jesus’ listeners would have expected the father to take offense when his son left. To help our listeners respond to the story in the same way, perhaps we could show the scene from “Fiddler on the Roof” when </a:t>
            </a:r>
            <a:r>
              <a:rPr lang="en-US" sz="1200" kern="1200" dirty="0" err="1">
                <a:solidFill>
                  <a:schemeClr val="tx1"/>
                </a:solidFill>
                <a:effectLst/>
                <a:latin typeface="+mn-lt"/>
                <a:ea typeface="+mn-ea"/>
                <a:cs typeface="+mn-cs"/>
              </a:rPr>
              <a:t>Tevye</a:t>
            </a:r>
            <a:r>
              <a:rPr lang="en-US" sz="1200" kern="1200" dirty="0">
                <a:solidFill>
                  <a:schemeClr val="tx1"/>
                </a:solidFill>
                <a:effectLst/>
                <a:latin typeface="+mn-lt"/>
                <a:ea typeface="+mn-ea"/>
                <a:cs typeface="+mn-cs"/>
              </a:rPr>
              <a:t> pronounces his daughter “dead” for marrying a Gentile.</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be afraid to make a point</a:t>
            </a:r>
            <a:r>
              <a:rPr lang="en-US" sz="1200" b="1" kern="1200" baseline="0" dirty="0">
                <a:solidFill>
                  <a:schemeClr val="tx1"/>
                </a:solidFill>
                <a:effectLst/>
                <a:latin typeface="+mn-lt"/>
                <a:ea typeface="+mn-ea"/>
                <a:cs typeface="+mn-cs"/>
              </a:rPr>
              <a:t> </a:t>
            </a:r>
          </a:p>
          <a:p>
            <a:pPr lvl="0"/>
            <a:endParaRPr lang="en-US" sz="1200" b="1" kern="1200" baseline="0" dirty="0">
              <a:solidFill>
                <a:schemeClr val="tx1"/>
              </a:solidFill>
              <a:effectLst/>
              <a:latin typeface="+mn-lt"/>
              <a:ea typeface="+mn-ea"/>
              <a:cs typeface="+mn-cs"/>
            </a:endParaRPr>
          </a:p>
          <a:p>
            <a:pPr lvl="0"/>
            <a:r>
              <a:rPr lang="en-US" sz="1200" b="1" kern="1200" baseline="0" dirty="0" err="1">
                <a:solidFill>
                  <a:schemeClr val="tx1"/>
                </a:solidFill>
                <a:effectLst/>
                <a:latin typeface="+mn-lt"/>
                <a:ea typeface="+mn-ea"/>
                <a:cs typeface="+mn-cs"/>
              </a:rPr>
              <a:t>e.g</a:t>
            </a:r>
            <a:r>
              <a:rPr lang="en-US" sz="1200" b="1" kern="1200" baseline="0" dirty="0">
                <a:solidFill>
                  <a:schemeClr val="tx1"/>
                </a:solidFill>
                <a:effectLst/>
                <a:latin typeface="+mn-lt"/>
                <a:ea typeface="+mn-ea"/>
                <a:cs typeface="+mn-cs"/>
              </a:rPr>
              <a:t>, Pray!  Don’t give up!</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explicitly . . .]</a:t>
            </a:r>
            <a:r>
              <a:rPr lang="en-US" sz="1200" kern="1200" baseline="0" dirty="0">
                <a:solidFill>
                  <a:schemeClr val="tx1"/>
                </a:solidFill>
                <a:effectLst/>
                <a:latin typeface="+mn-lt"/>
                <a:ea typeface="+mn-ea"/>
                <a:cs typeface="+mn-cs"/>
              </a:rPr>
              <a:t>  Many postmodern authors today </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[Sexy Carrot]</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18</a:t>
            </a:fld>
            <a:endParaRPr lang="en-US"/>
          </a:p>
        </p:txBody>
      </p:sp>
    </p:spTree>
    <p:extLst>
      <p:ext uri="{BB962C8B-B14F-4D97-AF65-F5344CB8AC3E}">
        <p14:creationId xmlns:p14="http://schemas.microsoft.com/office/powerpoint/2010/main" val="398600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Don’t be afraid to not make your point explicit.</a:t>
            </a:r>
            <a:endParaRPr lang="en-SG"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point about not making a point is especially pointed when we preach to postmodern listeners since they value mystery, imagination, narrative, and silence. They recoil from pat answers and formulas which package the truth with brown paper, strapping tape, and ribbon.</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B81A7D-B256-D14A-928D-001DCDDD7D7A}" type="slidenum">
              <a:rPr lang="en-US" smtClean="0"/>
              <a:t>32</a:t>
            </a:fld>
            <a:endParaRPr lang="en-US"/>
          </a:p>
        </p:txBody>
      </p:sp>
    </p:spTree>
    <p:extLst>
      <p:ext uri="{BB962C8B-B14F-4D97-AF65-F5344CB8AC3E}">
        <p14:creationId xmlns:p14="http://schemas.microsoft.com/office/powerpoint/2010/main" val="45218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1979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7951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D801E6-97C7-4339-8135-7516E59A2F60}"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5ACCB-4CEE-40AC-81AB-2375547E22C4}"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F7DA3F-B8B7-4A19-8F3B-03780746D04E}" type="slidenum">
              <a:rPr lang="en-US"/>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498475" y="1311275"/>
            <a:ext cx="10429875" cy="5908675"/>
            <a:chOff x="-313" y="824"/>
            <a:chExt cx="6570" cy="3722"/>
          </a:xfrm>
        </p:grpSpPr>
        <p:sp>
          <p:nvSpPr>
            <p:cNvPr id="2867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7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8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8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latin typeface="Arial" charset="0"/>
              </a:endParaRPr>
            </a:p>
          </p:txBody>
        </p:sp>
        <p:sp>
          <p:nvSpPr>
            <p:cNvPr id="2868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8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latin typeface="Arial" charset="0"/>
              </a:endParaRPr>
            </a:p>
          </p:txBody>
        </p:sp>
        <p:sp>
          <p:nvSpPr>
            <p:cNvPr id="2869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latin typeface="Arial" charset="0"/>
              </a:endParaRPr>
            </a:p>
          </p:txBody>
        </p:sp>
        <p:sp>
          <p:nvSpPr>
            <p:cNvPr id="2869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n-US">
                <a:latin typeface="Arial" charset="0"/>
              </a:endParaRPr>
            </a:p>
          </p:txBody>
        </p:sp>
        <p:sp>
          <p:nvSpPr>
            <p:cNvPr id="2869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69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69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70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70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n-US">
                <a:latin typeface="Arial" charset="0"/>
              </a:endParaRPr>
            </a:p>
          </p:txBody>
        </p:sp>
        <p:sp>
          <p:nvSpPr>
            <p:cNvPr id="2870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n-US">
                <a:latin typeface="Arial" charset="0"/>
              </a:endParaRPr>
            </a:p>
          </p:txBody>
        </p:sp>
        <p:sp>
          <p:nvSpPr>
            <p:cNvPr id="2870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0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0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1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2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872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872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2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2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3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4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4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4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4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4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4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5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5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5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6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6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6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77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77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77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78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8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8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8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8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8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8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8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8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8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9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9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9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9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0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0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0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81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1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1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1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2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4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4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4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4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2886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6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2888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2888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88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8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8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grpSp>
      <p:sp>
        <p:nvSpPr>
          <p:cNvPr id="2889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2889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8892" name="Rectangle 220"/>
          <p:cNvSpPr>
            <a:spLocks noGrp="1" noChangeArrowheads="1"/>
          </p:cNvSpPr>
          <p:nvPr>
            <p:ph type="dt" sz="quarter" idx="2"/>
          </p:nvPr>
        </p:nvSpPr>
        <p:spPr/>
        <p:txBody>
          <a:bodyPr/>
          <a:lstStyle>
            <a:lvl1pPr>
              <a:defRPr/>
            </a:lvl1pPr>
          </a:lstStyle>
          <a:p>
            <a:endParaRPr lang="en-US"/>
          </a:p>
        </p:txBody>
      </p:sp>
      <p:sp>
        <p:nvSpPr>
          <p:cNvPr id="28893" name="Rectangle 221"/>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8894" name="Rectangle 222"/>
          <p:cNvSpPr>
            <a:spLocks noGrp="1" noChangeArrowheads="1"/>
          </p:cNvSpPr>
          <p:nvPr>
            <p:ph type="sldNum" sz="quarter" idx="4"/>
          </p:nvPr>
        </p:nvSpPr>
        <p:spPr/>
        <p:txBody>
          <a:bodyPr/>
          <a:lstStyle>
            <a:lvl1pPr>
              <a:defRPr/>
            </a:lvl1pPr>
          </a:lstStyle>
          <a:p>
            <a:fld id="{0521C72B-5803-4F46-A703-42A36BF4C46A}" type="slidenum">
              <a:rPr lang="en-US"/>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F5FDC95-6237-4790-A070-679130A0744D}"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30878F1-7B13-4670-A5B2-DEE9F069501F}"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466896F-0166-455B-A10B-A58AD792A486}"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E9B0A63-20E2-4C4B-B7E4-A706205E3F1B}" type="slidenum">
              <a:rPr lang="en-US"/>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0B4857B-B0AA-4194-9FD1-C1A637094387}" type="slidenum">
              <a:rPr lang="en-US"/>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DC93BD0-8E9F-44CD-ACBB-6D6CBCC35865}" type="slidenum">
              <a:rPr lang="en-US"/>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961AD4B-646E-4897-95E0-57405D72903D}"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74002-C8AF-479D-8BB3-83E5366527B8}" type="slidenum">
              <a:rPr lang="en-US"/>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98EF044-7A28-4775-95AC-A2FE9C2369E7}"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7DE3A46-C7EE-4838-AFD2-52B5C4747994}"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BB205F-DBAF-4950-BDFF-24E51337CC23}"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1C72B-5803-4F46-A703-42A36BF4C46A}" type="slidenum">
              <a:rPr lang="en-US" smtClean="0"/>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DC95-6237-4790-A070-679130A0744D}" type="slidenum">
              <a:rPr lang="en-US" smtClean="0"/>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878F1-7B13-4670-A5B2-DEE9F069501F}" type="slidenum">
              <a:rPr lang="en-US" smtClean="0"/>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896F-0166-455B-A10B-A58AD792A486}" type="slidenum">
              <a:rPr lang="en-US" smtClean="0"/>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B0A63-20E2-4C4B-B7E4-A706205E3F1B}" type="slidenum">
              <a:rPr lang="en-US" smtClean="0"/>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4857B-B0AA-4194-9FD1-C1A637094387}" type="slidenum">
              <a:rPr lang="en-US" smtClean="0"/>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93BD0-8E9F-44CD-ACBB-6D6CBCC35865}"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13AB50-37D9-49C6-A68C-AC3AB23EB9B9}" type="slidenum">
              <a:rPr lang="en-US"/>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1AD4B-646E-4897-95E0-57405D72903D}" type="slidenum">
              <a:rPr lang="en-US" smtClean="0"/>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EF044-7A28-4775-95AC-A2FE9C2369E7}" type="slidenum">
              <a:rPr lang="en-US" smtClean="0"/>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E3A46-C7EE-4838-AFD2-52B5C4747994}" type="slidenum">
              <a:rPr lang="en-US" smtClean="0"/>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B205F-DBAF-4950-BDFF-24E51337CC23}" type="slidenum">
              <a:rPr lang="en-US" smtClean="0"/>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1C72B-5803-4F46-A703-42A36BF4C46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DC95-6237-4790-A070-679130A0744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878F1-7B13-4670-A5B2-DEE9F06950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896F-0166-455B-A10B-A58AD792A486}"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B0A63-20E2-4C4B-B7E4-A706205E3F1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4857B-B0AA-4194-9FD1-C1A6370943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E3EB2F-867A-44F6-B0CC-03FF4D14F009}" type="slidenum">
              <a:rPr lang="en-US"/>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93BD0-8E9F-44CD-ACBB-6D6CBCC3586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1AD4B-646E-4897-95E0-57405D72903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98EF044-7A28-4775-95AC-A2FE9C2369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E3A46-C7EE-4838-AFD2-52B5C474799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7BB205F-DBAF-4950-BDFF-24E51337CC2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DBBB62-4BC3-4E3B-AB88-D13BEE51CFD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51567293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E78D56E0-A016-4A37-954A-26B6351E60D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01542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7E8F5D6A-3A96-45C8-A2B1-79665048D956}" type="slidenum">
              <a:rPr lang="en-US" smtClean="0"/>
              <a:pPr/>
              <a:t>‹#›</a:t>
            </a:fld>
            <a:endParaRPr lang="en-US"/>
          </a:p>
        </p:txBody>
      </p:sp>
    </p:spTree>
    <p:extLst>
      <p:ext uri="{BB962C8B-B14F-4D97-AF65-F5344CB8AC3E}">
        <p14:creationId xmlns:p14="http://schemas.microsoft.com/office/powerpoint/2010/main" val="302154036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9D9BD42-74D7-4FBA-9AE0-28617E24DA7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69953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0A57C9B-B081-4B51-BC99-8A593AA57ED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30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7BF958-618C-4622-9E70-56D5A517FBB1}" type="slidenum">
              <a:rPr lang="en-US"/>
              <a:pPr/>
              <a:t>‹#›</a:t>
            </a:fld>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0344A10E-659D-425F-82CA-2474B7C3082A}" type="slidenum">
              <a:rPr lang="en-US" smtClean="0"/>
              <a:pPr/>
              <a:t>‹#›</a:t>
            </a:fld>
            <a:endParaRPr lang="en-US"/>
          </a:p>
        </p:txBody>
      </p:sp>
    </p:spTree>
    <p:extLst>
      <p:ext uri="{BB962C8B-B14F-4D97-AF65-F5344CB8AC3E}">
        <p14:creationId xmlns:p14="http://schemas.microsoft.com/office/powerpoint/2010/main" val="1337537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F247AAE-D987-4F70-A17C-5BA0C6E7BB6D}" type="slidenum">
              <a:rPr lang="en-US" smtClean="0"/>
              <a:pPr/>
              <a:t>‹#›</a:t>
            </a:fld>
            <a:endParaRPr lang="en-US"/>
          </a:p>
        </p:txBody>
      </p:sp>
    </p:spTree>
    <p:extLst>
      <p:ext uri="{BB962C8B-B14F-4D97-AF65-F5344CB8AC3E}">
        <p14:creationId xmlns:p14="http://schemas.microsoft.com/office/powerpoint/2010/main" val="1186144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26089C1-68B6-4109-96ED-020DA110CCA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75111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E4FBECC-14BD-4B3B-8D0F-F9DCE43FEF7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759753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802E1A1-B4B2-4F36-BE70-A70DF9BB507C}" type="slidenum">
              <a:rPr lang="en-US" smtClean="0"/>
              <a:pPr/>
              <a:t>‹#›</a:t>
            </a:fld>
            <a:endParaRPr lang="en-US"/>
          </a:p>
        </p:txBody>
      </p:sp>
    </p:spTree>
    <p:extLst>
      <p:ext uri="{BB962C8B-B14F-4D97-AF65-F5344CB8AC3E}">
        <p14:creationId xmlns:p14="http://schemas.microsoft.com/office/powerpoint/2010/main" val="852559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FCCFFE-F999-4784-9200-48835C77D8C9}" type="slidenum">
              <a:rPr lang="en-US" smtClean="0"/>
              <a:pPr/>
              <a:t>‹#›</a:t>
            </a:fld>
            <a:endParaRPr lang="en-US"/>
          </a:p>
        </p:txBody>
      </p:sp>
    </p:spTree>
    <p:extLst>
      <p:ext uri="{BB962C8B-B14F-4D97-AF65-F5344CB8AC3E}">
        <p14:creationId xmlns:p14="http://schemas.microsoft.com/office/powerpoint/2010/main" val="290429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5597D-08E8-4C87-BB35-859D982AA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72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508030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5968402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464398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68A235-64B0-48BC-946F-55B737F63030}" type="slidenum">
              <a:rPr lang="en-US"/>
              <a:pPr/>
              <a:t>‹#›</a:t>
            </a:fld>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2529925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850280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6369500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01230771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25157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2464951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1462798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308824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FF7A6A-016D-4153-A6CA-6D47A2BF2E4F}"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1AC27A-9E5F-4B92-97DA-1512272E0DAC}"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13C592-4A02-4F76-AF04-C9DAD77A8823}"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6EE0A57-6FA3-4B62-9547-5476F3E724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496888" y="1308100"/>
            <a:ext cx="10429876" cy="5908675"/>
            <a:chOff x="-313" y="824"/>
            <a:chExt cx="6570" cy="3722"/>
          </a:xfrm>
        </p:grpSpPr>
        <p:sp>
          <p:nvSpPr>
            <p:cNvPr id="2765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5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6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effectLst>
                  <a:outerShdw blurRad="38100" dist="38100" dir="2700000" algn="tl">
                    <a:srgbClr val="000000"/>
                  </a:outerShdw>
                </a:effectLst>
                <a:latin typeface="Arial" charset="0"/>
              </a:endParaRPr>
            </a:p>
          </p:txBody>
        </p:sp>
        <p:sp>
          <p:nvSpPr>
            <p:cNvPr id="2766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effectLst>
                  <a:outerShdw blurRad="38100" dist="38100" dir="2700000" algn="tl">
                    <a:srgbClr val="000000"/>
                  </a:outerShdw>
                </a:effectLst>
                <a:latin typeface="Arial" charset="0"/>
              </a:endParaRPr>
            </a:p>
          </p:txBody>
        </p:sp>
        <p:sp>
          <p:nvSpPr>
            <p:cNvPr id="2766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6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6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7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latin typeface="Arial" charset="0"/>
              </a:endParaRPr>
            </a:p>
          </p:txBody>
        </p:sp>
        <p:sp>
          <p:nvSpPr>
            <p:cNvPr id="2767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7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latin typeface="Arial" charset="0"/>
              </a:endParaRPr>
            </a:p>
          </p:txBody>
        </p:sp>
        <p:sp>
          <p:nvSpPr>
            <p:cNvPr id="2768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8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69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9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9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0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770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770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0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1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1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2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2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2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3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3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3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4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4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4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75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75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75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75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5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6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6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6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6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6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6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6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7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7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7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7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8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8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8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8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9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9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9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9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9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80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81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81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1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2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2783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4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4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4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4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5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5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2786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2786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6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86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6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6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grpSp>
      <p:sp>
        <p:nvSpPr>
          <p:cNvPr id="2786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8DC8C3C5-322B-46A3-B209-B4F9F43306FA}" type="slidenum">
              <a:rPr lang="en-US"/>
              <a:pPr/>
              <a:t>‹#›</a:t>
            </a:fld>
            <a:endParaRPr lang="en-US"/>
          </a:p>
        </p:txBody>
      </p:sp>
      <p:sp>
        <p:nvSpPr>
          <p:cNvPr id="2786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p>
        </p:txBody>
      </p:sp>
      <p:sp>
        <p:nvSpPr>
          <p:cNvPr id="2786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p>
        </p:txBody>
      </p:sp>
      <p:sp>
        <p:nvSpPr>
          <p:cNvPr id="2786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87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E0A57-6FA3-4B62-9547-5476F3E724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6EE0A57-6FA3-4B62-9547-5476F3E724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solidFill>
                <a:srgbClr val="696464"/>
              </a:solidFill>
              <a:latin typeface="Arial" charset="0"/>
              <a:ea typeface="ＭＳ Ｐゴシック" pitchFamily="1" charset="-128"/>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ctr"/>
            <a:endParaRPr lang="en-US">
              <a:solidFill>
                <a:srgbClr val="696464"/>
              </a:solidFill>
              <a:latin typeface="Arial" charset="0"/>
              <a:ea typeface="ＭＳ Ｐゴシック" pitchFamily="1" charset="-128"/>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C086E0-4890-4445-8D9A-D23BCB62E175}" type="slidenum">
              <a:rPr lang="en-US" smtClean="0"/>
              <a:pPr/>
              <a:t>‹#›</a:t>
            </a:fld>
            <a:endParaRPr lang="en-US"/>
          </a:p>
        </p:txBody>
      </p:sp>
    </p:spTree>
    <p:extLst>
      <p:ext uri="{BB962C8B-B14F-4D97-AF65-F5344CB8AC3E}">
        <p14:creationId xmlns:p14="http://schemas.microsoft.com/office/powerpoint/2010/main" val="136027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611441640"/>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7.x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descr="Puzzle"/>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152400" y="-69850"/>
            <a:ext cx="9296400" cy="6927850"/>
          </a:xfrm>
          <a:prstGeom prst="rect">
            <a:avLst/>
          </a:prstGeom>
          <a:noFill/>
        </p:spPr>
      </p:pic>
      <p:sp>
        <p:nvSpPr>
          <p:cNvPr id="76814" name="Rectangle 14"/>
          <p:cNvSpPr>
            <a:spLocks noChangeArrowheads="1"/>
          </p:cNvSpPr>
          <p:nvPr/>
        </p:nvSpPr>
        <p:spPr bwMode="auto">
          <a:xfrm>
            <a:off x="6400800" y="1752600"/>
            <a:ext cx="2590800" cy="1920875"/>
          </a:xfrm>
          <a:prstGeom prst="rect">
            <a:avLst/>
          </a:prstGeom>
          <a:noFill/>
          <a:ln w="9525">
            <a:noFill/>
            <a:miter lim="800000"/>
            <a:headEnd/>
            <a:tailEnd/>
          </a:ln>
          <a:effectLst/>
        </p:spPr>
        <p:txBody>
          <a:bodyPr anchor="ctr"/>
          <a:lstStyle/>
          <a:p>
            <a:pPr algn="ctr" eaLnBrk="1" hangingPunct="1"/>
            <a:endParaRPr lang="en-US" sz="4800" b="1" dirty="0">
              <a:solidFill>
                <a:srgbClr val="000000"/>
              </a:solidFill>
            </a:endParaRPr>
          </a:p>
        </p:txBody>
      </p:sp>
      <p:sp>
        <p:nvSpPr>
          <p:cNvPr id="5" name="Rectangle 2"/>
          <p:cNvSpPr>
            <a:spLocks noGrp="1" noChangeArrowheads="1"/>
          </p:cNvSpPr>
          <p:nvPr>
            <p:ph type="ctrTitle"/>
          </p:nvPr>
        </p:nvSpPr>
        <p:spPr>
          <a:xfrm>
            <a:off x="762000" y="1371599"/>
            <a:ext cx="7239000" cy="1447801"/>
          </a:xfrm>
          <a:solidFill>
            <a:srgbClr val="000000">
              <a:alpha val="50196"/>
            </a:srgbClr>
          </a:solidFill>
        </p:spPr>
        <p:txBody>
          <a:bodyPr/>
          <a:lstStyle/>
          <a:p>
            <a:r>
              <a:rPr lang="zh-CN" altLang="en-US" sz="4800" b="1" dirty="0">
                <a:solidFill>
                  <a:schemeClr val="bg2">
                    <a:lumMod val="20000"/>
                    <a:lumOff val="80000"/>
                  </a:schemeClr>
                </a:solidFill>
                <a:latin typeface="Arial Black" panose="020B0A04020102020204" pitchFamily="34" charset="0"/>
              </a:rPr>
              <a:t>注重</a:t>
            </a:r>
            <a:r>
              <a:rPr lang="ja-JP" altLang="en-US" sz="4800" b="1" dirty="0">
                <a:solidFill>
                  <a:schemeClr val="bg2">
                    <a:lumMod val="20000"/>
                    <a:lumOff val="80000"/>
                  </a:schemeClr>
                </a:solidFill>
                <a:latin typeface="Arial Black" panose="020B0A04020102020204" pitchFamily="34" charset="0"/>
              </a:rPr>
              <a:t>比喻体裁</a:t>
            </a:r>
            <a:r>
              <a:rPr lang="zh-CN" altLang="en-US" sz="4800" b="1" dirty="0">
                <a:solidFill>
                  <a:schemeClr val="bg2">
                    <a:lumMod val="20000"/>
                    <a:lumOff val="80000"/>
                  </a:schemeClr>
                </a:solidFill>
                <a:latin typeface="Arial Black" panose="020B0A04020102020204" pitchFamily="34" charset="0"/>
              </a:rPr>
              <a:t>的</a:t>
            </a:r>
            <a:r>
              <a:rPr lang="ja-JP" altLang="en-US" sz="4800" b="1" dirty="0">
                <a:solidFill>
                  <a:schemeClr val="bg2">
                    <a:lumMod val="20000"/>
                    <a:lumOff val="80000"/>
                  </a:schemeClr>
                </a:solidFill>
                <a:latin typeface="Arial Black" panose="020B0A04020102020204" pitchFamily="34" charset="0"/>
              </a:rPr>
              <a:t>释经讲道</a:t>
            </a:r>
            <a:r>
              <a:rPr lang="en-US" sz="4800" b="1" dirty="0">
                <a:solidFill>
                  <a:schemeClr val="bg2">
                    <a:lumMod val="20000"/>
                    <a:lumOff val="80000"/>
                  </a:schemeClr>
                </a:solidFill>
                <a:effectLst>
                  <a:outerShdw blurRad="38100" dist="38100" dir="2700000" algn="tl">
                    <a:srgbClr val="000000">
                      <a:alpha val="43137"/>
                    </a:srgbClr>
                  </a:outerShdw>
                </a:effectLst>
                <a:latin typeface="Arial Black" panose="020B0A04020102020204" pitchFamily="34" charset="0"/>
              </a:rPr>
              <a:t> </a:t>
            </a:r>
            <a:endParaRPr lang="en-US" dirty="0">
              <a:solidFill>
                <a:srgbClr val="FFFFFF"/>
              </a:solidFill>
              <a:effectLst>
                <a:outerShdw blurRad="38100" dist="38100" dir="2700000" algn="tl">
                  <a:srgbClr val="000000">
                    <a:alpha val="43137"/>
                  </a:srgbClr>
                </a:outerShdw>
              </a:effectLst>
              <a:latin typeface="Georgia" pitchFamily="18" charset="0"/>
            </a:endParaRPr>
          </a:p>
        </p:txBody>
      </p:sp>
      <p:sp>
        <p:nvSpPr>
          <p:cNvPr id="8" name="Rectangle 7">
            <a:extLst>
              <a:ext uri="{FF2B5EF4-FFF2-40B4-BE49-F238E27FC236}">
                <a16:creationId xmlns:a16="http://schemas.microsoft.com/office/drawing/2014/main" id="{ECD6AA8B-A28D-674E-93B0-8428D9BB4F69}"/>
              </a:ext>
            </a:extLst>
          </p:cNvPr>
          <p:cNvSpPr>
            <a:spLocks noChangeArrowheads="1"/>
          </p:cNvSpPr>
          <p:nvPr/>
        </p:nvSpPr>
        <p:spPr bwMode="auto">
          <a:xfrm>
            <a:off x="-130460" y="5571068"/>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1" hangingPunct="1">
              <a:spcBef>
                <a:spcPct val="20000"/>
              </a:spcBef>
              <a:buClr>
                <a:srgbClr val="FFCC00"/>
              </a:buClr>
              <a:buSzPct val="70000"/>
              <a:defRPr/>
            </a:pP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新加坡圣经学院， 由 </a:t>
            </a:r>
            <a:r>
              <a:rPr lang="en-US" b="1" kern="0" dirty="0">
                <a:solidFill>
                  <a:srgbClr val="FFFFFF"/>
                </a:solidFill>
                <a:effectLst>
                  <a:outerShdw blurRad="38100" dist="38100" dir="2700000" algn="tl">
                    <a:srgbClr val="000000"/>
                  </a:outerShdw>
                </a:effectLst>
                <a:latin typeface="Arial"/>
                <a:ea typeface="ＭＳ Ｐゴシック" charset="0"/>
                <a:cs typeface="Arial"/>
              </a:rPr>
              <a:t>Jeffrey Arthurs </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博士于</a:t>
            </a:r>
            <a:r>
              <a:rPr lang="en-US" altLang="zh-CN" b="1" kern="0" dirty="0">
                <a:solidFill>
                  <a:srgbClr val="FFFFFF"/>
                </a:solidFill>
                <a:effectLst>
                  <a:outerShdw blurRad="38100" dist="38100" dir="2700000" algn="tl">
                    <a:srgbClr val="000000"/>
                  </a:outerShdw>
                </a:effectLst>
                <a:latin typeface="Arial"/>
                <a:ea typeface="ＭＳ Ｐゴシック" charset="0"/>
                <a:cs typeface="Arial"/>
              </a:rPr>
              <a:t>2014</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年</a:t>
            </a:r>
            <a:r>
              <a:rPr lang="en-US" altLang="zh-CN" b="1" kern="0" dirty="0">
                <a:solidFill>
                  <a:srgbClr val="FFFFFF"/>
                </a:solidFill>
                <a:effectLst>
                  <a:outerShdw blurRad="38100" dist="38100" dir="2700000" algn="tl">
                    <a:srgbClr val="000000"/>
                  </a:outerShdw>
                </a:effectLst>
                <a:latin typeface="Arial"/>
                <a:ea typeface="ＭＳ Ｐゴシック" charset="0"/>
                <a:cs typeface="Arial"/>
              </a:rPr>
              <a:t>7</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月举行的研讲会</a:t>
            </a:r>
            <a:endParaRPr lang="en-SG" altLang="zh-CN" b="1" kern="0" dirty="0">
              <a:solidFill>
                <a:srgbClr val="FFFFFF"/>
              </a:solidFill>
              <a:effectLst>
                <a:outerShdw blurRad="38100" dist="38100" dir="2700000" algn="tl">
                  <a:srgbClr val="000000"/>
                </a:outerShdw>
              </a:effectLst>
              <a:latin typeface="Arial"/>
              <a:ea typeface="ＭＳ Ｐゴシック" charset="0"/>
              <a:cs typeface="Arial"/>
            </a:endParaRPr>
          </a:p>
          <a:p>
            <a:pPr algn="ctr" defTabSz="914300" eaLnBrk="1" hangingPunct="1">
              <a:spcBef>
                <a:spcPct val="20000"/>
              </a:spcBef>
              <a:buClr>
                <a:srgbClr val="FFCC00"/>
              </a:buClr>
              <a:buSzPct val="70000"/>
              <a:defRPr/>
            </a:pP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康威尔神学院的讲道教授</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由 </a:t>
            </a:r>
            <a:r>
              <a:rPr lang="en-US" b="1" kern="0" dirty="0">
                <a:solidFill>
                  <a:srgbClr val="FFFFFF"/>
                </a:solidFill>
                <a:effectLst>
                  <a:outerShdw blurRad="38100" dist="38100" dir="2700000" algn="tl">
                    <a:srgbClr val="000000"/>
                  </a:outerShdw>
                </a:effectLst>
                <a:latin typeface="Arial"/>
                <a:ea typeface="ＭＳ Ｐゴシック" charset="0"/>
                <a:cs typeface="Arial"/>
              </a:rPr>
              <a:t>Rick Griffith </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博士上载 </a:t>
            </a:r>
            <a:r>
              <a:rPr lang="en-US" altLang="zh-CN" b="1" kern="0" dirty="0">
                <a:solidFill>
                  <a:srgbClr val="FFFFFF"/>
                </a:solidFill>
                <a:effectLst>
                  <a:outerShdw blurRad="38100" dist="38100" dir="2700000" algn="tl">
                    <a:srgbClr val="000000"/>
                  </a:outerShdw>
                </a:effectLst>
                <a:latin typeface="Arial"/>
                <a:ea typeface="ＭＳ Ｐゴシック" charset="0"/>
                <a:cs typeface="Arial"/>
              </a:rPr>
              <a:t>• </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新加坡圣经学院</a:t>
            </a:r>
            <a:br>
              <a:rPr lang="en-US" b="1" kern="0" dirty="0">
                <a:solidFill>
                  <a:srgbClr val="FFFFFF"/>
                </a:solidFill>
                <a:effectLst>
                  <a:outerShdw blurRad="38100" dist="38100" dir="2700000" algn="tl">
                    <a:srgbClr val="000000"/>
                  </a:outerShdw>
                </a:effectLst>
                <a:latin typeface="Garamond" pitchFamily="18" charset="0"/>
                <a:ea typeface="ＭＳ Ｐゴシック" charset="0"/>
                <a:cs typeface="Arial"/>
              </a:rPr>
            </a:b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所有文件（多种语言）可从 </a:t>
            </a:r>
            <a:r>
              <a:rPr lang="en-US" b="1" kern="0" dirty="0">
                <a:solidFill>
                  <a:srgbClr val="FFFFFF"/>
                </a:solidFill>
                <a:effectLst>
                  <a:outerShdw blurRad="38100" dist="38100" dir="2700000" algn="tl">
                    <a:srgbClr val="000000"/>
                  </a:outerShdw>
                </a:effectLst>
                <a:latin typeface="Arial"/>
                <a:ea typeface="ＭＳ Ｐゴシック" charset="0"/>
                <a:cs typeface="Arial"/>
              </a:rPr>
              <a:t>BibleStudyDownloads.org </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免费下载</a:t>
            </a:r>
            <a:endParaRPr lang="en-US"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457200" y="1371600"/>
            <a:ext cx="5534025" cy="4876800"/>
            <a:chOff x="288" y="192"/>
            <a:chExt cx="3486" cy="3072"/>
          </a:xfrm>
        </p:grpSpPr>
        <p:sp>
          <p:nvSpPr>
            <p:cNvPr id="29699" name="AutoShape 3"/>
            <p:cNvSpPr>
              <a:spLocks noChangeArrowheads="1"/>
            </p:cNvSpPr>
            <p:nvPr/>
          </p:nvSpPr>
          <p:spPr bwMode="auto">
            <a:xfrm rot="5400000">
              <a:off x="495"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endParaRPr lang="en-US"/>
            </a:p>
          </p:txBody>
        </p:sp>
        <p:sp>
          <p:nvSpPr>
            <p:cNvPr id="29700" name="Text Box 4"/>
            <p:cNvSpPr txBox="1">
              <a:spLocks noChangeArrowheads="1"/>
            </p:cNvSpPr>
            <p:nvPr/>
          </p:nvSpPr>
          <p:spPr bwMode="auto">
            <a:xfrm>
              <a:off x="557" y="1001"/>
              <a:ext cx="1315" cy="679"/>
            </a:xfrm>
            <a:prstGeom prst="rect">
              <a:avLst/>
            </a:prstGeom>
            <a:noFill/>
            <a:ln w="9525" algn="ctr">
              <a:noFill/>
              <a:miter lim="800000"/>
              <a:headEnd/>
              <a:tailEnd/>
            </a:ln>
            <a:effectLst/>
          </p:spPr>
          <p:txBody>
            <a:bodyPr>
              <a:spAutoFit/>
            </a:bodyPr>
            <a:lstStyle/>
            <a:p>
              <a:pPr algn="ctr">
                <a:spcBef>
                  <a:spcPct val="50000"/>
                </a:spcBef>
              </a:pPr>
              <a:r>
                <a:rPr lang="zh-CN" altLang="en-US" sz="3200" b="1" i="1" dirty="0">
                  <a:solidFill>
                    <a:srgbClr val="FFFFFF"/>
                  </a:solidFill>
                  <a:latin typeface="Arial" charset="0"/>
                </a:rPr>
                <a:t>讲者的</a:t>
              </a:r>
              <a:r>
                <a:rPr lang="en-US" altLang="zh-CN" sz="3200" b="1" i="1" dirty="0">
                  <a:solidFill>
                    <a:srgbClr val="FFFFFF"/>
                  </a:solidFill>
                  <a:latin typeface="Arial" charset="0"/>
                </a:rPr>
                <a:t>   </a:t>
              </a:r>
              <a:r>
                <a:rPr lang="zh-CN" altLang="en-US" sz="3200" b="1" i="1" dirty="0">
                  <a:solidFill>
                    <a:srgbClr val="FFFFFF"/>
                  </a:solidFill>
                  <a:latin typeface="Arial" charset="0"/>
                </a:rPr>
                <a:t>经验领域</a:t>
              </a:r>
              <a:endParaRPr lang="en-US" sz="3200" b="1" i="1" dirty="0">
                <a:solidFill>
                  <a:srgbClr val="FFFFFF"/>
                </a:solidFill>
                <a:latin typeface="Arial" charset="0"/>
              </a:endParaRPr>
            </a:p>
          </p:txBody>
        </p:sp>
        <p:sp>
          <p:nvSpPr>
            <p:cNvPr id="29701" name="Text Box 5"/>
            <p:cNvSpPr txBox="1">
              <a:spLocks noChangeArrowheads="1"/>
            </p:cNvSpPr>
            <p:nvPr/>
          </p:nvSpPr>
          <p:spPr bwMode="auto">
            <a:xfrm>
              <a:off x="645" y="2040"/>
              <a:ext cx="1052" cy="310"/>
            </a:xfrm>
            <a:prstGeom prst="rect">
              <a:avLst/>
            </a:prstGeom>
            <a:noFill/>
            <a:ln w="9525" algn="ctr">
              <a:noFill/>
              <a:miter lim="800000"/>
              <a:headEnd/>
              <a:tailEnd/>
            </a:ln>
            <a:effectLst/>
          </p:spPr>
          <p:txBody>
            <a:bodyPr>
              <a:spAutoFit/>
            </a:bodyPr>
            <a:lstStyle/>
            <a:p>
              <a:pPr algn="ctr">
                <a:spcBef>
                  <a:spcPct val="50000"/>
                </a:spcBef>
              </a:pPr>
              <a:r>
                <a:rPr lang="ja-JP" altLang="en-US" sz="2600" b="1" i="1" dirty="0">
                  <a:solidFill>
                    <a:srgbClr val="FFFFFF"/>
                  </a:solidFill>
                  <a:latin typeface="SimSun" panose="02010600030101010101" pitchFamily="2" charset="-122"/>
                  <a:ea typeface="SimSun" panose="02010600030101010101" pitchFamily="2" charset="-122"/>
                </a:rPr>
                <a:t>天国</a:t>
              </a:r>
              <a:endParaRPr lang="en-US" sz="2600" b="1" i="1" dirty="0">
                <a:solidFill>
                  <a:srgbClr val="FFFFFF"/>
                </a:solidFill>
                <a:latin typeface="SimSun" panose="02010600030101010101" pitchFamily="2" charset="-122"/>
                <a:ea typeface="SimSun" panose="02010600030101010101" pitchFamily="2" charset="-122"/>
              </a:endParaRPr>
            </a:p>
          </p:txBody>
        </p:sp>
      </p:grpSp>
      <p:grpSp>
        <p:nvGrpSpPr>
          <p:cNvPr id="29702" name="Group 6"/>
          <p:cNvGrpSpPr>
            <a:grpSpLocks/>
          </p:cNvGrpSpPr>
          <p:nvPr/>
        </p:nvGrpSpPr>
        <p:grpSpPr bwMode="auto">
          <a:xfrm>
            <a:off x="3381375" y="1371600"/>
            <a:ext cx="5534025" cy="4876800"/>
            <a:chOff x="2130" y="192"/>
            <a:chExt cx="3486" cy="3072"/>
          </a:xfrm>
        </p:grpSpPr>
        <p:sp>
          <p:nvSpPr>
            <p:cNvPr id="29703" name="AutoShape 7"/>
            <p:cNvSpPr>
              <a:spLocks noChangeArrowheads="1"/>
            </p:cNvSpPr>
            <p:nvPr/>
          </p:nvSpPr>
          <p:spPr bwMode="auto">
            <a:xfrm rot="16200000">
              <a:off x="2337"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endParaRPr lang="en-US"/>
            </a:p>
          </p:txBody>
        </p:sp>
        <p:sp>
          <p:nvSpPr>
            <p:cNvPr id="29704" name="Text Box 8"/>
            <p:cNvSpPr txBox="1">
              <a:spLocks noChangeArrowheads="1"/>
            </p:cNvSpPr>
            <p:nvPr/>
          </p:nvSpPr>
          <p:spPr bwMode="auto">
            <a:xfrm>
              <a:off x="4071" y="1001"/>
              <a:ext cx="1315" cy="679"/>
            </a:xfrm>
            <a:prstGeom prst="rect">
              <a:avLst/>
            </a:prstGeom>
            <a:noFill/>
            <a:ln w="9525" algn="ctr">
              <a:noFill/>
              <a:miter lim="800000"/>
              <a:headEnd/>
              <a:tailEnd/>
            </a:ln>
            <a:effectLst/>
          </p:spPr>
          <p:txBody>
            <a:bodyPr>
              <a:spAutoFit/>
            </a:bodyPr>
            <a:lstStyle/>
            <a:p>
              <a:pPr algn="ctr">
                <a:spcBef>
                  <a:spcPct val="50000"/>
                </a:spcBef>
              </a:pPr>
              <a:r>
                <a:rPr lang="zh-CN" altLang="en-US" sz="3200" b="1" i="1" dirty="0">
                  <a:solidFill>
                    <a:srgbClr val="FFFFFF"/>
                  </a:solidFill>
                  <a:latin typeface="Arial" charset="0"/>
                </a:rPr>
                <a:t>听者的   经验领域</a:t>
              </a:r>
              <a:endParaRPr lang="en-US" sz="3200" b="1" i="1" dirty="0">
                <a:solidFill>
                  <a:srgbClr val="FFFFFF"/>
                </a:solidFill>
                <a:latin typeface="Arial" charset="0"/>
              </a:endParaRPr>
            </a:p>
          </p:txBody>
        </p:sp>
        <p:sp>
          <p:nvSpPr>
            <p:cNvPr id="29705" name="Text Box 9"/>
            <p:cNvSpPr txBox="1">
              <a:spLocks noChangeArrowheads="1"/>
            </p:cNvSpPr>
            <p:nvPr/>
          </p:nvSpPr>
          <p:spPr bwMode="auto">
            <a:xfrm>
              <a:off x="4176" y="2053"/>
              <a:ext cx="1052" cy="310"/>
            </a:xfrm>
            <a:prstGeom prst="rect">
              <a:avLst/>
            </a:prstGeom>
            <a:noFill/>
            <a:ln w="9525" algn="ctr">
              <a:noFill/>
              <a:miter lim="800000"/>
              <a:headEnd/>
              <a:tailEnd/>
            </a:ln>
            <a:effectLst/>
          </p:spPr>
          <p:txBody>
            <a:bodyPr>
              <a:spAutoFit/>
            </a:bodyPr>
            <a:lstStyle/>
            <a:p>
              <a:pPr algn="ctr">
                <a:spcBef>
                  <a:spcPct val="50000"/>
                </a:spcBef>
              </a:pPr>
              <a:r>
                <a:rPr lang="ja-JP" altLang="en-US" sz="2600" b="1" i="1" dirty="0">
                  <a:solidFill>
                    <a:srgbClr val="FFFFFF"/>
                  </a:solidFill>
                  <a:latin typeface="SimSun" panose="02010600030101010101" pitchFamily="2" charset="-122"/>
                  <a:ea typeface="SimSun" panose="02010600030101010101" pitchFamily="2" charset="-122"/>
                </a:rPr>
                <a:t>酵</a:t>
              </a:r>
              <a:endParaRPr lang="en-US" sz="2600" b="1" i="1" dirty="0">
                <a:solidFill>
                  <a:srgbClr val="FFFFFF"/>
                </a:solidFill>
                <a:latin typeface="SimSun" panose="02010600030101010101" pitchFamily="2" charset="-122"/>
                <a:ea typeface="SimSun" panose="02010600030101010101" pitchFamily="2" charset="-122"/>
              </a:endParaRPr>
            </a:p>
          </p:txBody>
        </p:sp>
      </p:grpSp>
      <p:sp>
        <p:nvSpPr>
          <p:cNvPr id="29706" name="AutoShape 10"/>
          <p:cNvSpPr>
            <a:spLocks noChangeArrowheads="1"/>
          </p:cNvSpPr>
          <p:nvPr/>
        </p:nvSpPr>
        <p:spPr bwMode="auto">
          <a:xfrm>
            <a:off x="3381375" y="3236913"/>
            <a:ext cx="2609850" cy="1146175"/>
          </a:xfrm>
          <a:prstGeom prst="diamond">
            <a:avLst/>
          </a:prstGeom>
          <a:gradFill rotWithShape="1">
            <a:gsLst>
              <a:gs pos="0">
                <a:srgbClr val="FF0000"/>
              </a:gs>
              <a:gs pos="50000">
                <a:srgbClr val="FF0000">
                  <a:gamma/>
                  <a:shade val="46275"/>
                  <a:invGamma/>
                </a:srgbClr>
              </a:gs>
              <a:gs pos="100000">
                <a:srgbClr val="FF0000"/>
              </a:gs>
            </a:gsLst>
            <a:lin ang="5400000" scaled="1"/>
          </a:gradFill>
          <a:ln w="9525" algn="ctr">
            <a:solidFill>
              <a:schemeClr val="tx1"/>
            </a:solidFill>
            <a:miter lim="800000"/>
            <a:headEnd/>
            <a:tailEnd/>
          </a:ln>
          <a:effectLst/>
        </p:spPr>
        <p:txBody>
          <a:bodyPr wrap="none" anchor="ctr"/>
          <a:lstStyle/>
          <a:p>
            <a:endParaRPr lang="en-US"/>
          </a:p>
        </p:txBody>
      </p:sp>
      <p:sp>
        <p:nvSpPr>
          <p:cNvPr id="29708" name="Rectangle 12"/>
          <p:cNvSpPr>
            <a:spLocks noChangeArrowheads="1"/>
          </p:cNvSpPr>
          <p:nvPr/>
        </p:nvSpPr>
        <p:spPr bwMode="auto">
          <a:xfrm>
            <a:off x="533400" y="76200"/>
            <a:ext cx="8229600" cy="1066800"/>
          </a:xfrm>
          <a:prstGeom prst="rect">
            <a:avLst/>
          </a:prstGeom>
          <a:solidFill>
            <a:srgbClr val="000000"/>
          </a:solidFill>
          <a:ln w="9525">
            <a:noFill/>
            <a:miter lim="800000"/>
            <a:headEnd/>
            <a:tailEnd/>
          </a:ln>
          <a:effectLst/>
        </p:spPr>
        <p:txBody>
          <a:bodyPr anchor="ctr"/>
          <a:lstStyle/>
          <a:p>
            <a:pPr algn="ctr"/>
            <a:r>
              <a:rPr lang="zh-CN" altLang="en-US" sz="40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类比的</a:t>
            </a:r>
            <a:r>
              <a:rPr lang="ja-JP" altLang="en-US" sz="40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比喻</a:t>
            </a:r>
            <a:br>
              <a:rPr lang="en-US" sz="4000" b="1" dirty="0">
                <a:solidFill>
                  <a:srgbClr val="FFFFFF"/>
                </a:solidFill>
                <a:effectLst>
                  <a:outerShdw blurRad="38100" dist="38100" dir="2700000" algn="tl">
                    <a:srgbClr val="000000"/>
                  </a:outerShdw>
                </a:effectLst>
              </a:rPr>
            </a:br>
            <a:r>
              <a:rPr lang="en-US" sz="2800" b="1" dirty="0">
                <a:solidFill>
                  <a:srgbClr val="FFFFFF"/>
                </a:solidFill>
                <a:effectLst>
                  <a:outerShdw blurRad="38100" dist="38100" dir="2700000" algn="tl">
                    <a:srgbClr val="000000"/>
                  </a:outerShdw>
                </a:effectLst>
              </a:rPr>
              <a:t>(</a:t>
            </a:r>
            <a:r>
              <a:rPr lang="zh-CN" altLang="en-US" sz="2800" b="1" dirty="0">
                <a:solidFill>
                  <a:srgbClr val="FFFFFF"/>
                </a:solidFill>
                <a:effectLst>
                  <a:outerShdw blurRad="38100" dist="38100" dir="2700000" algn="tl">
                    <a:srgbClr val="000000"/>
                  </a:outerShdw>
                </a:effectLst>
              </a:rPr>
              <a:t>天国好像</a:t>
            </a:r>
            <a:r>
              <a:rPr lang="en-US" sz="2800" b="1" dirty="0">
                <a:solidFill>
                  <a:srgbClr val="FFFFFF"/>
                </a:solidFill>
                <a:effectLst>
                  <a:outerShdw blurRad="38100" dist="38100" dir="2700000" algn="tl">
                    <a:srgbClr val="000000"/>
                  </a:outerShdw>
                </a:effectLst>
              </a:rPr>
              <a:t>. . .)</a:t>
            </a:r>
            <a:endParaRPr lang="en-US" sz="2400" b="1" dirty="0">
              <a:solidFill>
                <a:srgbClr val="FFFFFF"/>
              </a:solidFill>
              <a:effectLst>
                <a:outerShdw blurRad="38100" dist="38100" dir="2700000" algn="tl">
                  <a:srgbClr val="000000"/>
                </a:outerShdw>
              </a:effectLst>
            </a:endParaRPr>
          </a:p>
        </p:txBody>
      </p:sp>
      <p:grpSp>
        <p:nvGrpSpPr>
          <p:cNvPr id="29723" name="Group 27"/>
          <p:cNvGrpSpPr>
            <a:grpSpLocks/>
          </p:cNvGrpSpPr>
          <p:nvPr/>
        </p:nvGrpSpPr>
        <p:grpSpPr bwMode="auto">
          <a:xfrm>
            <a:off x="2667000" y="1524000"/>
            <a:ext cx="3810000" cy="2286000"/>
            <a:chOff x="1680" y="768"/>
            <a:chExt cx="2400" cy="1440"/>
          </a:xfrm>
        </p:grpSpPr>
        <p:sp>
          <p:nvSpPr>
            <p:cNvPr id="29717" name="Text Box 21"/>
            <p:cNvSpPr txBox="1">
              <a:spLocks noChangeArrowheads="1"/>
            </p:cNvSpPr>
            <p:nvPr/>
          </p:nvSpPr>
          <p:spPr bwMode="auto">
            <a:xfrm>
              <a:off x="1680" y="768"/>
              <a:ext cx="2400" cy="291"/>
            </a:xfrm>
            <a:prstGeom prst="rect">
              <a:avLst/>
            </a:prstGeom>
            <a:noFill/>
            <a:ln w="9525">
              <a:noFill/>
              <a:miter lim="800000"/>
              <a:headEnd/>
              <a:tailEnd/>
            </a:ln>
            <a:effectLst/>
          </p:spPr>
          <p:txBody>
            <a:bodyPr>
              <a:spAutoFit/>
            </a:bodyPr>
            <a:lstStyle/>
            <a:p>
              <a:pPr algn="ctr">
                <a:spcBef>
                  <a:spcPct val="50000"/>
                </a:spcBef>
              </a:pPr>
              <a:r>
                <a:rPr lang="ja-JP" altLang="en-US" sz="2400" b="1" dirty="0">
                  <a:solidFill>
                    <a:schemeClr val="bg1"/>
                  </a:solidFill>
                  <a:latin typeface="SimSun" panose="02010600030101010101" pitchFamily="2" charset="-122"/>
                  <a:ea typeface="SimSun" panose="02010600030101010101" pitchFamily="2" charset="-122"/>
                </a:rPr>
                <a:t>教导</a:t>
              </a:r>
              <a:r>
                <a:rPr lang="en-SG" altLang="ja-JP" sz="2400" b="1" dirty="0">
                  <a:solidFill>
                    <a:schemeClr val="bg1"/>
                  </a:solidFill>
                  <a:latin typeface="SimSun" panose="02010600030101010101" pitchFamily="2" charset="-122"/>
                  <a:ea typeface="SimSun" panose="02010600030101010101" pitchFamily="2" charset="-122"/>
                </a:rPr>
                <a:t>/</a:t>
              </a:r>
              <a:r>
                <a:rPr lang="ja-JP" altLang="en-US" sz="2400" b="1" dirty="0">
                  <a:solidFill>
                    <a:schemeClr val="bg1"/>
                  </a:solidFill>
                  <a:latin typeface="SimSun" panose="02010600030101010101" pitchFamily="2" charset="-122"/>
                  <a:ea typeface="SimSun" panose="02010600030101010101" pitchFamily="2" charset="-122"/>
                </a:rPr>
                <a:t>例证在这里发生</a:t>
              </a:r>
              <a:endParaRPr lang="en-US" sz="2400" b="1" dirty="0">
                <a:solidFill>
                  <a:schemeClr val="bg1"/>
                </a:solidFill>
                <a:latin typeface="SimSun" panose="02010600030101010101" pitchFamily="2" charset="-122"/>
                <a:ea typeface="SimSun" panose="02010600030101010101" pitchFamily="2" charset="-122"/>
              </a:endParaRPr>
            </a:p>
          </p:txBody>
        </p:sp>
        <p:sp>
          <p:nvSpPr>
            <p:cNvPr id="29720" name="Freeform 24"/>
            <p:cNvSpPr>
              <a:spLocks/>
            </p:cNvSpPr>
            <p:nvPr/>
          </p:nvSpPr>
          <p:spPr bwMode="auto">
            <a:xfrm>
              <a:off x="2248" y="1200"/>
              <a:ext cx="536" cy="1008"/>
            </a:xfrm>
            <a:custGeom>
              <a:avLst/>
              <a:gdLst/>
              <a:ahLst/>
              <a:cxnLst>
                <a:cxn ang="0">
                  <a:pos x="488" y="0"/>
                </a:cxn>
                <a:cxn ang="0">
                  <a:pos x="8" y="528"/>
                </a:cxn>
                <a:cxn ang="0">
                  <a:pos x="536" y="1008"/>
                </a:cxn>
              </a:cxnLst>
              <a:rect l="0" t="0" r="r" b="b"/>
              <a:pathLst>
                <a:path w="536" h="1008">
                  <a:moveTo>
                    <a:pt x="488" y="0"/>
                  </a:moveTo>
                  <a:cubicBezTo>
                    <a:pt x="244" y="180"/>
                    <a:pt x="0" y="360"/>
                    <a:pt x="8" y="528"/>
                  </a:cubicBezTo>
                  <a:cubicBezTo>
                    <a:pt x="16" y="696"/>
                    <a:pt x="276" y="852"/>
                    <a:pt x="536" y="1008"/>
                  </a:cubicBezTo>
                </a:path>
              </a:pathLst>
            </a:custGeom>
            <a:noFill/>
            <a:ln w="38100">
              <a:solidFill>
                <a:schemeClr val="bg1"/>
              </a:solidFill>
              <a:round/>
              <a:headEnd/>
              <a:tailEnd type="triangle" w="lg" len="lg"/>
            </a:ln>
            <a:effectLst/>
          </p:spPr>
          <p:txBody>
            <a:bodyPr/>
            <a:lstStyle/>
            <a:p>
              <a:endParaRPr lang="en-US" dirty="0">
                <a:solidFill>
                  <a:schemeClr val="bg1"/>
                </a:solidFill>
              </a:endParaRPr>
            </a:p>
          </p:txBody>
        </p:sp>
      </p:grpSp>
      <p:grpSp>
        <p:nvGrpSpPr>
          <p:cNvPr id="29724" name="Group 28"/>
          <p:cNvGrpSpPr>
            <a:grpSpLocks/>
          </p:cNvGrpSpPr>
          <p:nvPr/>
        </p:nvGrpSpPr>
        <p:grpSpPr bwMode="auto">
          <a:xfrm>
            <a:off x="2971800" y="3810003"/>
            <a:ext cx="3657600" cy="2062164"/>
            <a:chOff x="1872" y="2208"/>
            <a:chExt cx="2304" cy="1299"/>
          </a:xfrm>
        </p:grpSpPr>
        <p:sp>
          <p:nvSpPr>
            <p:cNvPr id="29721" name="Text Box 25"/>
            <p:cNvSpPr txBox="1">
              <a:spLocks noChangeArrowheads="1"/>
            </p:cNvSpPr>
            <p:nvPr/>
          </p:nvSpPr>
          <p:spPr bwMode="auto">
            <a:xfrm>
              <a:off x="1872" y="3216"/>
              <a:ext cx="2304" cy="291"/>
            </a:xfrm>
            <a:prstGeom prst="rect">
              <a:avLst/>
            </a:prstGeom>
            <a:noFill/>
            <a:ln w="9525">
              <a:noFill/>
              <a:miter lim="800000"/>
              <a:headEnd/>
              <a:tailEnd/>
            </a:ln>
            <a:effectLst/>
          </p:spPr>
          <p:txBody>
            <a:bodyPr>
              <a:spAutoFit/>
            </a:bodyPr>
            <a:lstStyle/>
            <a:p>
              <a:pPr algn="ctr">
                <a:spcBef>
                  <a:spcPct val="50000"/>
                </a:spcBef>
              </a:pPr>
              <a:r>
                <a:rPr lang="zh-CN" altLang="en-US" sz="2400" b="1" dirty="0">
                  <a:solidFill>
                    <a:schemeClr val="bg1"/>
                  </a:solidFill>
                </a:rPr>
                <a:t>天国悄然无声息地蔓延</a:t>
              </a:r>
              <a:endParaRPr lang="en-US" sz="2400" b="1" dirty="0">
                <a:solidFill>
                  <a:schemeClr val="bg1"/>
                </a:solidFill>
              </a:endParaRPr>
            </a:p>
          </p:txBody>
        </p:sp>
        <p:sp>
          <p:nvSpPr>
            <p:cNvPr id="29722" name="Freeform 26"/>
            <p:cNvSpPr>
              <a:spLocks/>
            </p:cNvSpPr>
            <p:nvPr/>
          </p:nvSpPr>
          <p:spPr bwMode="auto">
            <a:xfrm>
              <a:off x="3120" y="2208"/>
              <a:ext cx="776" cy="960"/>
            </a:xfrm>
            <a:custGeom>
              <a:avLst/>
              <a:gdLst/>
              <a:ahLst/>
              <a:cxnLst>
                <a:cxn ang="0">
                  <a:pos x="48" y="960"/>
                </a:cxn>
                <a:cxn ang="0">
                  <a:pos x="768" y="288"/>
                </a:cxn>
                <a:cxn ang="0">
                  <a:pos x="0" y="0"/>
                </a:cxn>
              </a:cxnLst>
              <a:rect l="0" t="0" r="r" b="b"/>
              <a:pathLst>
                <a:path w="776" h="960">
                  <a:moveTo>
                    <a:pt x="48" y="960"/>
                  </a:moveTo>
                  <a:cubicBezTo>
                    <a:pt x="412" y="704"/>
                    <a:pt x="776" y="448"/>
                    <a:pt x="768" y="288"/>
                  </a:cubicBezTo>
                  <a:cubicBezTo>
                    <a:pt x="760" y="128"/>
                    <a:pt x="128" y="48"/>
                    <a:pt x="0" y="0"/>
                  </a:cubicBezTo>
                </a:path>
              </a:pathLst>
            </a:custGeom>
            <a:noFill/>
            <a:ln w="38100">
              <a:solidFill>
                <a:srgbClr val="FFFFFF"/>
              </a:solidFill>
              <a:round/>
              <a:headEnd/>
              <a:tailEnd type="triangle" w="lg" len="lg"/>
            </a:ln>
            <a:effectLst/>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additive="base">
                                        <p:cTn id="13" dur="500" fill="hold"/>
                                        <p:tgtEl>
                                          <p:spTgt spid="29702"/>
                                        </p:tgtEl>
                                        <p:attrNameLst>
                                          <p:attrName>ppt_x</p:attrName>
                                        </p:attrNameLst>
                                      </p:cBhvr>
                                      <p:tavLst>
                                        <p:tav tm="0">
                                          <p:val>
                                            <p:strVal val="1+#ppt_w/2"/>
                                          </p:val>
                                        </p:tav>
                                        <p:tav tm="100000">
                                          <p:val>
                                            <p:strVal val="#ppt_x"/>
                                          </p:val>
                                        </p:tav>
                                      </p:tavLst>
                                    </p:anim>
                                    <p:anim calcmode="lin" valueType="num">
                                      <p:cBhvr additive="base">
                                        <p:cTn id="14" dur="500" fill="hold"/>
                                        <p:tgtEl>
                                          <p:spTgt spid="29702"/>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fade">
                                      <p:cBhvr>
                                        <p:cTn id="17" dur="500"/>
                                        <p:tgtEl>
                                          <p:spTgt spid="29706"/>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29723"/>
                                        </p:tgtEl>
                                        <p:attrNameLst>
                                          <p:attrName>style.visibility</p:attrName>
                                        </p:attrNameLst>
                                      </p:cBhvr>
                                      <p:to>
                                        <p:strVal val="visible"/>
                                      </p:to>
                                    </p:set>
                                    <p:anim calcmode="lin" valueType="num">
                                      <p:cBhvr>
                                        <p:cTn id="22" dur="500" fill="hold"/>
                                        <p:tgtEl>
                                          <p:spTgt spid="29723"/>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9723"/>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9723"/>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972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29724"/>
                                        </p:tgtEl>
                                        <p:attrNameLst>
                                          <p:attrName>style.visibility</p:attrName>
                                        </p:attrNameLst>
                                      </p:cBhvr>
                                      <p:to>
                                        <p:strVal val="visible"/>
                                      </p:to>
                                    </p:set>
                                    <p:anim calcmode="lin" valueType="num">
                                      <p:cBhvr>
                                        <p:cTn id="30" dur="500" fill="hold"/>
                                        <p:tgtEl>
                                          <p:spTgt spid="29724"/>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29724"/>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29724"/>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29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1986" name="Picture 2" descr="http://www.salajka.com/johnny/TeamworkProject/teamwork-games.jpg"/>
          <p:cNvPicPr>
            <a:picLocks noChangeAspect="1" noChangeArrowheads="1"/>
          </p:cNvPicPr>
          <p:nvPr/>
        </p:nvPicPr>
        <p:blipFill>
          <a:blip r:embed="rId3" cstate="print"/>
          <a:srcRect/>
          <a:stretch>
            <a:fillRect/>
          </a:stretch>
        </p:blipFill>
        <p:spPr bwMode="auto">
          <a:xfrm>
            <a:off x="6172200" y="2895600"/>
            <a:ext cx="2667000" cy="2667000"/>
          </a:xfrm>
          <a:prstGeom prst="rect">
            <a:avLst/>
          </a:prstGeom>
          <a:noFill/>
        </p:spPr>
      </p:pic>
      <p:sp>
        <p:nvSpPr>
          <p:cNvPr id="129026" name="Rectangle 2"/>
          <p:cNvSpPr>
            <a:spLocks noGrp="1" noChangeArrowheads="1"/>
          </p:cNvSpPr>
          <p:nvPr>
            <p:ph type="title"/>
          </p:nvPr>
        </p:nvSpPr>
        <p:spPr>
          <a:xfrm>
            <a:off x="457200" y="152400"/>
            <a:ext cx="8229600" cy="944562"/>
          </a:xfrm>
          <a:solidFill>
            <a:srgbClr val="000000"/>
          </a:solidFill>
        </p:spPr>
        <p:txBody>
          <a:bodyPr>
            <a:normAutofit/>
          </a:bodyPr>
          <a:lstStyle/>
          <a:p>
            <a:r>
              <a:rPr lang="ja-JP" altLang="en-US" sz="5400" b="1" dirty="0">
                <a:solidFill>
                  <a:srgbClr val="FFFFFF"/>
                </a:solidFill>
                <a:latin typeface="Georgia" pitchFamily="18" charset="0"/>
              </a:rPr>
              <a:t>类比的修辞</a:t>
            </a:r>
            <a:endParaRPr lang="en-US" sz="5400" b="1" dirty="0">
              <a:solidFill>
                <a:srgbClr val="FFFFFF"/>
              </a:solidFill>
              <a:effectLst/>
              <a:latin typeface="Georgia" pitchFamily="18" charset="0"/>
            </a:endParaRPr>
          </a:p>
        </p:txBody>
      </p:sp>
      <p:sp>
        <p:nvSpPr>
          <p:cNvPr id="129027" name="Rectangle 3"/>
          <p:cNvSpPr>
            <a:spLocks noGrp="1" noChangeArrowheads="1"/>
          </p:cNvSpPr>
          <p:nvPr>
            <p:ph idx="1"/>
          </p:nvPr>
        </p:nvSpPr>
        <p:spPr>
          <a:xfrm>
            <a:off x="381000" y="1602971"/>
            <a:ext cx="8458200" cy="5102629"/>
          </a:xfrm>
        </p:spPr>
        <p:txBody>
          <a:bodyPr>
            <a:normAutofit fontScale="70000" lnSpcReduction="20000"/>
          </a:bodyPr>
          <a:lstStyle/>
          <a:p>
            <a:pPr>
              <a:lnSpc>
                <a:spcPct val="120000"/>
              </a:lnSpc>
            </a:pPr>
            <a:r>
              <a:rPr lang="zh-CN" altLang="en-US" sz="3800" b="1" dirty="0">
                <a:solidFill>
                  <a:schemeClr val="bg2">
                    <a:lumMod val="25000"/>
                  </a:schemeClr>
                </a:solidFill>
                <a:latin typeface="Georgia" pitchFamily="18" charset="0"/>
              </a:rPr>
              <a:t>类比要求听众构建沟通者的意思。</a:t>
            </a:r>
            <a:endParaRPr lang="en-US" sz="3800" b="1" dirty="0">
              <a:solidFill>
                <a:schemeClr val="bg2">
                  <a:lumMod val="25000"/>
                </a:schemeClr>
              </a:solidFill>
              <a:latin typeface="Georgia" pitchFamily="18" charset="0"/>
            </a:endParaRPr>
          </a:p>
          <a:p>
            <a:pPr>
              <a:lnSpc>
                <a:spcPct val="120000"/>
              </a:lnSpc>
            </a:pPr>
            <a:r>
              <a:rPr lang="zh-CN" altLang="en-US" sz="3800" b="1" dirty="0">
                <a:solidFill>
                  <a:schemeClr val="bg2">
                    <a:lumMod val="25000"/>
                  </a:schemeClr>
                </a:solidFill>
                <a:latin typeface="Georgia" pitchFamily="18" charset="0"/>
              </a:rPr>
              <a:t>比喻内待破解的“代码”，整合了局内人。</a:t>
            </a:r>
            <a:endParaRPr lang="en-US" sz="3800" b="1" dirty="0">
              <a:solidFill>
                <a:schemeClr val="bg2">
                  <a:lumMod val="25000"/>
                </a:schemeClr>
              </a:solidFill>
              <a:effectLst/>
              <a:latin typeface="Georgia" pitchFamily="18" charset="0"/>
            </a:endParaRPr>
          </a:p>
          <a:p>
            <a:pPr>
              <a:lnSpc>
                <a:spcPct val="120000"/>
              </a:lnSpc>
            </a:pPr>
            <a:r>
              <a:rPr lang="ja-JP" altLang="en-US" sz="3800" b="1" dirty="0">
                <a:solidFill>
                  <a:schemeClr val="bg2">
                    <a:lumMod val="25000"/>
                  </a:schemeClr>
                </a:solidFill>
                <a:latin typeface="Georgia" pitchFamily="18" charset="0"/>
              </a:rPr>
              <a:t>例如</a:t>
            </a:r>
            <a:r>
              <a:rPr lang="en-US" sz="3800" b="1" dirty="0">
                <a:solidFill>
                  <a:schemeClr val="bg2">
                    <a:lumMod val="25000"/>
                  </a:schemeClr>
                </a:solidFill>
                <a:latin typeface="Georgia" pitchFamily="18" charset="0"/>
              </a:rPr>
              <a:t>: “</a:t>
            </a:r>
            <a:r>
              <a:rPr lang="ja-JP" altLang="en-US" sz="3800" b="1" dirty="0">
                <a:solidFill>
                  <a:schemeClr val="bg2">
                    <a:lumMod val="25000"/>
                  </a:schemeClr>
                </a:solidFill>
                <a:latin typeface="Georgia" pitchFamily="18" charset="0"/>
              </a:rPr>
              <a:t>黑洞</a:t>
            </a:r>
            <a:r>
              <a:rPr lang="en-US" sz="3800" b="1" dirty="0">
                <a:solidFill>
                  <a:schemeClr val="bg2">
                    <a:lumMod val="25000"/>
                  </a:schemeClr>
                </a:solidFill>
                <a:latin typeface="Georgia" pitchFamily="18" charset="0"/>
              </a:rPr>
              <a:t>.”</a:t>
            </a:r>
          </a:p>
          <a:p>
            <a:pPr>
              <a:lnSpc>
                <a:spcPct val="90000"/>
              </a:lnSpc>
            </a:pPr>
            <a:r>
              <a:rPr lang="en-US" sz="2000" b="1" dirty="0">
                <a:solidFill>
                  <a:schemeClr val="bg2">
                    <a:lumMod val="25000"/>
                  </a:schemeClr>
                </a:solidFill>
                <a:latin typeface="Georgia" pitchFamily="18" charset="0"/>
              </a:rPr>
              <a:t>https://www.youtube.com/</a:t>
            </a:r>
            <a:r>
              <a:rPr lang="en-US" sz="2000" b="1" dirty="0" err="1">
                <a:solidFill>
                  <a:schemeClr val="bg2">
                    <a:lumMod val="25000"/>
                  </a:schemeClr>
                </a:solidFill>
                <a:latin typeface="Georgia" pitchFamily="18" charset="0"/>
              </a:rPr>
              <a:t>watch?v</a:t>
            </a:r>
            <a:r>
              <a:rPr lang="en-US" sz="2000" b="1" dirty="0">
                <a:solidFill>
                  <a:schemeClr val="bg2">
                    <a:lumMod val="25000"/>
                  </a:schemeClr>
                </a:solidFill>
                <a:latin typeface="Georgia" pitchFamily="18" charset="0"/>
              </a:rPr>
              <a:t>=P5_Msrdg3Hk</a:t>
            </a:r>
            <a:endParaRPr lang="en-US" sz="3800" b="1" dirty="0">
              <a:solidFill>
                <a:schemeClr val="bg2">
                  <a:lumMod val="25000"/>
                </a:schemeClr>
              </a:solidFill>
              <a:latin typeface="Georgia" pitchFamily="18" charset="0"/>
            </a:endParaRPr>
          </a:p>
          <a:p>
            <a:pPr marL="0" indent="0">
              <a:lnSpc>
                <a:spcPct val="90000"/>
              </a:lnSpc>
              <a:buNone/>
            </a:pPr>
            <a:endParaRPr lang="en-US" sz="3800" b="1" dirty="0">
              <a:solidFill>
                <a:schemeClr val="bg2">
                  <a:lumMod val="25000"/>
                </a:schemeClr>
              </a:solidFill>
              <a:latin typeface="Georgia" pitchFamily="18" charset="0"/>
            </a:endParaRPr>
          </a:p>
          <a:p>
            <a:pPr marL="0" indent="0">
              <a:lnSpc>
                <a:spcPct val="90000"/>
              </a:lnSpc>
              <a:buNone/>
            </a:pPr>
            <a:endParaRPr lang="en-US" sz="3800" b="1" dirty="0">
              <a:solidFill>
                <a:schemeClr val="bg2">
                  <a:lumMod val="25000"/>
                </a:schemeClr>
              </a:solidFill>
              <a:latin typeface="Georgia" pitchFamily="18" charset="0"/>
            </a:endParaRPr>
          </a:p>
          <a:p>
            <a:pPr marL="0" indent="0">
              <a:lnSpc>
                <a:spcPct val="90000"/>
              </a:lnSpc>
              <a:buNone/>
            </a:pPr>
            <a:endParaRPr lang="en-US" sz="3800" b="1" dirty="0">
              <a:solidFill>
                <a:schemeClr val="bg2">
                  <a:lumMod val="25000"/>
                </a:schemeClr>
              </a:solidFill>
              <a:latin typeface="Georgia" pitchFamily="18" charset="0"/>
            </a:endParaRPr>
          </a:p>
          <a:p>
            <a:pPr marL="0" indent="0">
              <a:lnSpc>
                <a:spcPct val="90000"/>
              </a:lnSpc>
              <a:buNone/>
            </a:pPr>
            <a:endParaRPr lang="en-US" sz="3800" b="1" dirty="0">
              <a:solidFill>
                <a:schemeClr val="bg2">
                  <a:lumMod val="25000"/>
                </a:schemeClr>
              </a:solidFill>
              <a:latin typeface="Georgia" pitchFamily="18" charset="0"/>
            </a:endParaRPr>
          </a:p>
          <a:p>
            <a:pPr marL="0" indent="0">
              <a:lnSpc>
                <a:spcPct val="90000"/>
              </a:lnSpc>
              <a:buNone/>
            </a:pPr>
            <a:r>
              <a:rPr lang="ja-JP" altLang="en-US" sz="3800" b="1" dirty="0">
                <a:solidFill>
                  <a:schemeClr val="bg2">
                    <a:lumMod val="25000"/>
                  </a:schemeClr>
                </a:solidFill>
                <a:latin typeface="Georgia" pitchFamily="18" charset="0"/>
              </a:rPr>
              <a:t>讨论问题</a:t>
            </a:r>
            <a:r>
              <a:rPr lang="en-US" sz="3800" b="1" dirty="0">
                <a:solidFill>
                  <a:schemeClr val="bg2">
                    <a:lumMod val="25000"/>
                  </a:schemeClr>
                </a:solidFill>
                <a:latin typeface="Georgia" pitchFamily="18" charset="0"/>
              </a:rPr>
              <a:t>: </a:t>
            </a:r>
          </a:p>
          <a:p>
            <a:pPr marL="0" indent="0">
              <a:lnSpc>
                <a:spcPct val="90000"/>
              </a:lnSpc>
              <a:buNone/>
            </a:pPr>
            <a:endParaRPr lang="en-US" sz="3800" b="1" dirty="0">
              <a:solidFill>
                <a:schemeClr val="bg2">
                  <a:lumMod val="25000"/>
                </a:schemeClr>
              </a:solidFill>
              <a:latin typeface="Georgia" pitchFamily="18" charset="0"/>
            </a:endParaRPr>
          </a:p>
          <a:p>
            <a:pPr lvl="1">
              <a:lnSpc>
                <a:spcPct val="120000"/>
              </a:lnSpc>
            </a:pPr>
            <a:r>
              <a:rPr lang="zh-CN" altLang="en-US" sz="3800" b="1" dirty="0">
                <a:solidFill>
                  <a:schemeClr val="bg2">
                    <a:lumMod val="25000"/>
                  </a:schemeClr>
                </a:solidFill>
                <a:latin typeface="Georgia" pitchFamily="18" charset="0"/>
              </a:rPr>
              <a:t>比较那两件东西？</a:t>
            </a:r>
            <a:endParaRPr lang="en-SG" altLang="zh-CN" sz="3800" b="1" dirty="0">
              <a:solidFill>
                <a:schemeClr val="bg2">
                  <a:lumMod val="25000"/>
                </a:schemeClr>
              </a:solidFill>
              <a:latin typeface="Georgia" pitchFamily="18" charset="0"/>
            </a:endParaRPr>
          </a:p>
          <a:p>
            <a:pPr lvl="1">
              <a:lnSpc>
                <a:spcPct val="120000"/>
              </a:lnSpc>
            </a:pPr>
            <a:r>
              <a:rPr lang="zh-CN" altLang="en-US" sz="3800" b="1" dirty="0">
                <a:solidFill>
                  <a:schemeClr val="bg2">
                    <a:lumMod val="25000"/>
                  </a:schemeClr>
                </a:solidFill>
                <a:latin typeface="Georgia" pitchFamily="18" charset="0"/>
              </a:rPr>
              <a:t>什么是这部电影的主要含意？</a:t>
            </a:r>
            <a:endParaRPr lang="en-US" sz="2400" b="1" dirty="0">
              <a:latin typeface="Georg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 calcmode="lin" valueType="num">
                                      <p:cBhvr additive="base">
                                        <p:cTn id="12"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9027">
                                            <p:txEl>
                                              <p:pRg st="1" end="1"/>
                                            </p:txEl>
                                          </p:spTgt>
                                        </p:tgtEl>
                                        <p:attrNameLst>
                                          <p:attrName>style.visibility</p:attrName>
                                        </p:attrNameLst>
                                      </p:cBhvr>
                                      <p:to>
                                        <p:strVal val="visible"/>
                                      </p:to>
                                    </p:set>
                                    <p:anim calcmode="lin" valueType="num">
                                      <p:cBhvr additive="base">
                                        <p:cTn id="18" dur="5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9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9027">
                                            <p:txEl>
                                              <p:pRg st="2" end="2"/>
                                            </p:txEl>
                                          </p:spTgt>
                                        </p:tgtEl>
                                        <p:attrNameLst>
                                          <p:attrName>style.visibility</p:attrName>
                                        </p:attrNameLst>
                                      </p:cBhvr>
                                      <p:to>
                                        <p:strVal val="visible"/>
                                      </p:to>
                                    </p:set>
                                    <p:anim calcmode="lin" valueType="num">
                                      <p:cBhvr additive="base">
                                        <p:cTn id="24"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9027">
                                            <p:txEl>
                                              <p:pRg st="3" end="3"/>
                                            </p:txEl>
                                          </p:spTgt>
                                        </p:tgtEl>
                                        <p:attrNameLst>
                                          <p:attrName>style.visibility</p:attrName>
                                        </p:attrNameLst>
                                      </p:cBhvr>
                                      <p:to>
                                        <p:strVal val="visible"/>
                                      </p:to>
                                    </p:set>
                                    <p:anim calcmode="lin" valueType="num">
                                      <p:cBhvr additive="base">
                                        <p:cTn id="30"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9027">
                                            <p:txEl>
                                              <p:pRg st="8" end="8"/>
                                            </p:txEl>
                                          </p:spTgt>
                                        </p:tgtEl>
                                        <p:attrNameLst>
                                          <p:attrName>style.visibility</p:attrName>
                                        </p:attrNameLst>
                                      </p:cBhvr>
                                      <p:to>
                                        <p:strVal val="visible"/>
                                      </p:to>
                                    </p:set>
                                    <p:anim calcmode="lin" valueType="num">
                                      <p:cBhvr additive="base">
                                        <p:cTn id="36" dur="500" fill="hold"/>
                                        <p:tgtEl>
                                          <p:spTgt spid="129027">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90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9027">
                                            <p:txEl>
                                              <p:pRg st="10" end="10"/>
                                            </p:txEl>
                                          </p:spTgt>
                                        </p:tgtEl>
                                        <p:attrNameLst>
                                          <p:attrName>style.visibility</p:attrName>
                                        </p:attrNameLst>
                                      </p:cBhvr>
                                      <p:to>
                                        <p:strVal val="visible"/>
                                      </p:to>
                                    </p:set>
                                    <p:anim calcmode="lin" valueType="num">
                                      <p:cBhvr additive="base">
                                        <p:cTn id="42" dur="500" fill="hold"/>
                                        <p:tgtEl>
                                          <p:spTgt spid="129027">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90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9027">
                                            <p:txEl>
                                              <p:pRg st="11" end="11"/>
                                            </p:txEl>
                                          </p:spTgt>
                                        </p:tgtEl>
                                        <p:attrNameLst>
                                          <p:attrName>style.visibility</p:attrName>
                                        </p:attrNameLst>
                                      </p:cBhvr>
                                      <p:to>
                                        <p:strVal val="visible"/>
                                      </p:to>
                                    </p:set>
                                    <p:anim calcmode="lin" valueType="num">
                                      <p:cBhvr additive="base">
                                        <p:cTn id="48" dur="500" fill="hold"/>
                                        <p:tgtEl>
                                          <p:spTgt spid="129027">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90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Pj04097510000[1]">
            <a:extLst>
              <a:ext uri="{FF2B5EF4-FFF2-40B4-BE49-F238E27FC236}">
                <a16:creationId xmlns:a16="http://schemas.microsoft.com/office/drawing/2014/main" id="{4F647708-36E5-9147-A804-9484183DF74F}"/>
              </a:ext>
            </a:extLst>
          </p:cNvPr>
          <p:cNvPicPr>
            <a:picLocks noChangeAspect="1" noChangeArrowheads="1"/>
          </p:cNvPicPr>
          <p:nvPr/>
        </p:nvPicPr>
        <p:blipFill>
          <a:blip r:embed="rId3" cstate="print">
            <a:lum bright="-30000" contrast="36000"/>
          </a:blip>
          <a:srcRect t="13266" r="5000" b="32652"/>
          <a:stretch>
            <a:fillRect/>
          </a:stretch>
        </p:blipFill>
        <p:spPr bwMode="auto">
          <a:xfrm>
            <a:off x="0" y="0"/>
            <a:ext cx="9144000" cy="6858000"/>
          </a:xfrm>
          <a:prstGeom prst="rect">
            <a:avLst/>
          </a:prstGeom>
          <a:noFill/>
          <a:ln w="9525">
            <a:noFill/>
            <a:miter lim="800000"/>
            <a:headEnd/>
            <a:tailEnd/>
          </a:ln>
        </p:spPr>
      </p:pic>
      <p:sp>
        <p:nvSpPr>
          <p:cNvPr id="9218" name="Rectangle 2"/>
          <p:cNvSpPr>
            <a:spLocks noGrp="1" noChangeArrowheads="1"/>
          </p:cNvSpPr>
          <p:nvPr>
            <p:ph type="title"/>
          </p:nvPr>
        </p:nvSpPr>
        <p:spPr/>
        <p:txBody>
          <a:bodyPr/>
          <a:lstStyle/>
          <a:p>
            <a:r>
              <a:rPr lang="zh-CN" altLang="en-US" sz="4800" b="1" dirty="0">
                <a:solidFill>
                  <a:srgbClr val="FFFF00"/>
                </a:solidFill>
                <a:latin typeface="Georgia" pitchFamily="18" charset="0"/>
              </a:rPr>
              <a:t>比喻的文学及修辞的特征</a:t>
            </a:r>
            <a:endParaRPr lang="en-US" sz="4800" b="1" dirty="0">
              <a:solidFill>
                <a:srgbClr val="FFFF00"/>
              </a:solidFill>
              <a:latin typeface="Georgia" pitchFamily="18" charset="0"/>
            </a:endParaRPr>
          </a:p>
        </p:txBody>
      </p:sp>
      <p:sp>
        <p:nvSpPr>
          <p:cNvPr id="9219" name="Rectangle 3"/>
          <p:cNvSpPr>
            <a:spLocks noGrp="1" noChangeArrowheads="1"/>
          </p:cNvSpPr>
          <p:nvPr>
            <p:ph type="body" idx="1"/>
          </p:nvPr>
        </p:nvSpPr>
        <p:spPr>
          <a:xfrm>
            <a:off x="685800" y="1905000"/>
            <a:ext cx="6477000" cy="4572000"/>
          </a:xfrm>
        </p:spPr>
        <p:txBody>
          <a:bodyPr/>
          <a:lstStyle/>
          <a:p>
            <a:r>
              <a:rPr lang="ja-JP" altLang="en-US" sz="3600" b="1" dirty="0">
                <a:solidFill>
                  <a:schemeClr val="bg2"/>
                </a:solidFill>
                <a:latin typeface="Georgia" pitchFamily="18" charset="0"/>
              </a:rPr>
              <a:t>比喻</a:t>
            </a:r>
            <a:endParaRPr lang="en-US" sz="3600" b="1" dirty="0">
              <a:solidFill>
                <a:schemeClr val="bg2"/>
              </a:solidFill>
              <a:latin typeface="Georgia" pitchFamily="18" charset="0"/>
            </a:endParaRPr>
          </a:p>
          <a:p>
            <a:r>
              <a:rPr lang="ja-JP" altLang="en-US" b="1" dirty="0">
                <a:solidFill>
                  <a:schemeClr val="bg1"/>
                </a:solidFill>
                <a:latin typeface="Georgia" pitchFamily="18" charset="0"/>
              </a:rPr>
              <a:t>现实主义</a:t>
            </a:r>
            <a:endParaRPr lang="en-US" b="1" dirty="0">
              <a:solidFill>
                <a:schemeClr val="bg1"/>
              </a:solidFill>
              <a:latin typeface="Georg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0" y="1600200"/>
            <a:ext cx="8915400" cy="5257800"/>
          </a:xfrm>
        </p:spPr>
        <p:txBody>
          <a:bodyPr>
            <a:noAutofit/>
          </a:bodyPr>
          <a:lstStyle/>
          <a:p>
            <a:pPr lvl="1">
              <a:buFont typeface="Arial" pitchFamily="34" charset="0"/>
              <a:buChar char="•"/>
            </a:pPr>
            <a:r>
              <a:rPr lang="zh-CN" altLang="en-US" b="1" u="sng" dirty="0">
                <a:solidFill>
                  <a:schemeClr val="bg2">
                    <a:lumMod val="10000"/>
                  </a:schemeClr>
                </a:solidFill>
                <a:latin typeface="MS Gothic" panose="020B0609070205080204" pitchFamily="49" charset="-128"/>
                <a:ea typeface="MS Gothic" panose="020B0609070205080204" pitchFamily="49" charset="-128"/>
              </a:rPr>
              <a:t>认同</a:t>
            </a:r>
            <a:r>
              <a:rPr lang="en-US" b="1" dirty="0">
                <a:solidFill>
                  <a:schemeClr val="bg2">
                    <a:lumMod val="10000"/>
                  </a:schemeClr>
                </a:solidFill>
                <a:latin typeface="Georgia" pitchFamily="18" charset="0"/>
              </a:rPr>
              <a:t>:</a:t>
            </a:r>
            <a:r>
              <a:rPr lang="en-US" b="1" dirty="0">
                <a:solidFill>
                  <a:schemeClr val="bg2">
                    <a:lumMod val="25000"/>
                  </a:schemeClr>
                </a:solidFill>
                <a:latin typeface="Georgia" pitchFamily="18" charset="0"/>
              </a:rPr>
              <a:t> </a:t>
            </a:r>
            <a:r>
              <a:rPr lang="zh-CN" altLang="en-US" b="1" dirty="0">
                <a:solidFill>
                  <a:schemeClr val="bg2">
                    <a:lumMod val="25000"/>
                  </a:schemeClr>
                </a:solidFill>
                <a:latin typeface="Georgia" pitchFamily="18" charset="0"/>
              </a:rPr>
              <a:t>听众投身到故事里，并被故事所吸引。</a:t>
            </a:r>
            <a:endParaRPr lang="en-US" b="1" dirty="0">
              <a:solidFill>
                <a:schemeClr val="bg2">
                  <a:lumMod val="25000"/>
                </a:schemeClr>
              </a:solidFill>
              <a:latin typeface="Georgia" pitchFamily="18" charset="0"/>
            </a:endParaRPr>
          </a:p>
          <a:p>
            <a:pPr lvl="1">
              <a:buFont typeface="Arial" pitchFamily="34" charset="0"/>
              <a:buChar char="•"/>
            </a:pPr>
            <a:endParaRPr lang="en-US" b="1" dirty="0">
              <a:solidFill>
                <a:schemeClr val="bg2">
                  <a:lumMod val="25000"/>
                </a:schemeClr>
              </a:solidFill>
              <a:latin typeface="Georgia" pitchFamily="18" charset="0"/>
            </a:endParaRPr>
          </a:p>
          <a:p>
            <a:pPr lvl="1">
              <a:buFont typeface="Arial" pitchFamily="34" charset="0"/>
              <a:buChar char="•"/>
            </a:pPr>
            <a:r>
              <a:rPr lang="ja-JP" altLang="en-US" b="1" u="sng" dirty="0">
                <a:solidFill>
                  <a:schemeClr val="bg2">
                    <a:lumMod val="10000"/>
                  </a:schemeClr>
                </a:solidFill>
                <a:latin typeface="Georgia" pitchFamily="18" charset="0"/>
              </a:rPr>
              <a:t>想像</a:t>
            </a:r>
            <a:r>
              <a:rPr lang="en-SG" altLang="ja-JP" b="1" u="sng" dirty="0">
                <a:solidFill>
                  <a:schemeClr val="bg2">
                    <a:lumMod val="10000"/>
                  </a:schemeClr>
                </a:solidFill>
                <a:latin typeface="Georgia" pitchFamily="18" charset="0"/>
              </a:rPr>
              <a:t>:</a:t>
            </a:r>
            <a:r>
              <a:rPr lang="en-US" b="1" dirty="0">
                <a:solidFill>
                  <a:schemeClr val="bg2">
                    <a:lumMod val="25000"/>
                  </a:schemeClr>
                </a:solidFill>
                <a:latin typeface="Georgia" pitchFamily="18" charset="0"/>
              </a:rPr>
              <a:t> </a:t>
            </a:r>
            <a:r>
              <a:rPr lang="zh-CN" altLang="en-US" b="1" dirty="0">
                <a:solidFill>
                  <a:schemeClr val="bg2">
                    <a:lumMod val="25000"/>
                  </a:schemeClr>
                </a:solidFill>
                <a:latin typeface="Georgia" pitchFamily="18" charset="0"/>
              </a:rPr>
              <a:t>听众全神投入，包括情感在内。</a:t>
            </a:r>
            <a:endParaRPr lang="en-US" b="1" dirty="0">
              <a:solidFill>
                <a:schemeClr val="bg2">
                  <a:lumMod val="25000"/>
                </a:schemeClr>
              </a:solidFill>
              <a:latin typeface="Georgia" pitchFamily="18" charset="0"/>
            </a:endParaRPr>
          </a:p>
          <a:p>
            <a:pPr lvl="1">
              <a:buFont typeface="Arial" pitchFamily="34" charset="0"/>
              <a:buChar char="•"/>
            </a:pPr>
            <a:endParaRPr lang="en-US" b="1" dirty="0">
              <a:solidFill>
                <a:schemeClr val="bg2">
                  <a:lumMod val="25000"/>
                </a:schemeClr>
              </a:solidFill>
              <a:latin typeface="Georgia" pitchFamily="18" charset="0"/>
            </a:endParaRPr>
          </a:p>
          <a:p>
            <a:pPr lvl="1">
              <a:buFont typeface="Arial" pitchFamily="34" charset="0"/>
              <a:buChar char="•"/>
            </a:pPr>
            <a:r>
              <a:rPr lang="ja-JP" altLang="en-US" b="1" u="sng" dirty="0">
                <a:solidFill>
                  <a:schemeClr val="bg2">
                    <a:lumMod val="10000"/>
                  </a:schemeClr>
                </a:solidFill>
                <a:latin typeface="Georgia" pitchFamily="18" charset="0"/>
              </a:rPr>
              <a:t>渗透的过程</a:t>
            </a:r>
            <a:r>
              <a:rPr lang="en-US" b="1" dirty="0">
                <a:solidFill>
                  <a:schemeClr val="bg2">
                    <a:lumMod val="10000"/>
                  </a:schemeClr>
                </a:solidFill>
                <a:latin typeface="Georgia" pitchFamily="18" charset="0"/>
              </a:rPr>
              <a:t>:</a:t>
            </a:r>
            <a:r>
              <a:rPr lang="en-US" b="1" dirty="0">
                <a:solidFill>
                  <a:schemeClr val="bg2">
                    <a:lumMod val="25000"/>
                  </a:schemeClr>
                </a:solidFill>
                <a:latin typeface="Georgia" pitchFamily="18" charset="0"/>
              </a:rPr>
              <a:t> </a:t>
            </a:r>
            <a:r>
              <a:rPr lang="zh-CN" altLang="en-US" b="1" dirty="0">
                <a:solidFill>
                  <a:schemeClr val="bg2">
                    <a:lumMod val="25000"/>
                  </a:schemeClr>
                </a:solidFill>
                <a:latin typeface="Georgia" pitchFamily="18" charset="0"/>
              </a:rPr>
              <a:t>听众的思想变得中</a:t>
            </a:r>
            <a:endParaRPr lang="en-SG" altLang="zh-CN" b="1" dirty="0">
              <a:solidFill>
                <a:schemeClr val="bg2">
                  <a:lumMod val="25000"/>
                </a:schemeClr>
              </a:solidFill>
              <a:latin typeface="Georgia" pitchFamily="18" charset="0"/>
            </a:endParaRPr>
          </a:p>
          <a:p>
            <a:pPr marL="457200" lvl="1" indent="0">
              <a:buNone/>
            </a:pPr>
            <a:r>
              <a:rPr lang="en-SG" altLang="zh-CN" b="1" dirty="0">
                <a:solidFill>
                  <a:schemeClr val="bg2">
                    <a:lumMod val="25000"/>
                  </a:schemeClr>
                </a:solidFill>
                <a:latin typeface="Georgia" pitchFamily="18" charset="0"/>
              </a:rPr>
              <a:t>   </a:t>
            </a:r>
            <a:r>
              <a:rPr lang="zh-CN" altLang="en-US" b="1" dirty="0">
                <a:solidFill>
                  <a:schemeClr val="bg2">
                    <a:lumMod val="25000"/>
                  </a:schemeClr>
                </a:solidFill>
                <a:latin typeface="Georgia" pitchFamily="18" charset="0"/>
              </a:rPr>
              <a:t>立</a:t>
            </a:r>
            <a:r>
              <a:rPr lang="en-SG" altLang="zh-CN" b="1" dirty="0">
                <a:solidFill>
                  <a:schemeClr val="bg2">
                    <a:lumMod val="25000"/>
                  </a:schemeClr>
                </a:solidFill>
                <a:latin typeface="Georgia" pitchFamily="18" charset="0"/>
              </a:rPr>
              <a:t>, </a:t>
            </a:r>
            <a:r>
              <a:rPr lang="ja-JP" altLang="en-US" b="1" dirty="0">
                <a:solidFill>
                  <a:schemeClr val="bg2">
                    <a:lumMod val="25000"/>
                  </a:schemeClr>
                </a:solidFill>
                <a:latin typeface="SimSun" panose="02010600030101010101" pitchFamily="2" charset="-122"/>
                <a:ea typeface="SimSun" panose="02010600030101010101" pitchFamily="2" charset="-122"/>
              </a:rPr>
              <a:t>以致他们可以感受到</a:t>
            </a:r>
            <a:r>
              <a:rPr lang="zh-CN" altLang="en-US" b="1" dirty="0">
                <a:solidFill>
                  <a:schemeClr val="bg2">
                    <a:lumMod val="25000"/>
                  </a:schemeClr>
                </a:solidFill>
                <a:latin typeface="Georgia" pitchFamily="18" charset="0"/>
              </a:rPr>
              <a:t>思想的</a:t>
            </a:r>
            <a:endParaRPr lang="en-SG" altLang="zh-CN" b="1" dirty="0">
              <a:solidFill>
                <a:schemeClr val="bg2">
                  <a:lumMod val="25000"/>
                </a:schemeClr>
              </a:solidFill>
              <a:latin typeface="Georgia" pitchFamily="18" charset="0"/>
            </a:endParaRPr>
          </a:p>
          <a:p>
            <a:pPr marL="457200" lvl="1" indent="0">
              <a:buNone/>
            </a:pPr>
            <a:r>
              <a:rPr lang="en-SG" altLang="ja-JP" b="1" dirty="0">
                <a:solidFill>
                  <a:schemeClr val="bg2">
                    <a:lumMod val="25000"/>
                  </a:schemeClr>
                </a:solidFill>
                <a:latin typeface="Georgia" pitchFamily="18" charset="0"/>
                <a:ea typeface="SimSun" panose="02010600030101010101" pitchFamily="2" charset="-122"/>
              </a:rPr>
              <a:t>   </a:t>
            </a:r>
            <a:r>
              <a:rPr lang="ja-JP" altLang="en-US" b="1" dirty="0">
                <a:solidFill>
                  <a:schemeClr val="bg2">
                    <a:lumMod val="25000"/>
                  </a:schemeClr>
                </a:solidFill>
                <a:latin typeface="Georgia" pitchFamily="18" charset="0"/>
                <a:ea typeface="SimSun" panose="02010600030101010101" pitchFamily="2" charset="-122"/>
              </a:rPr>
              <a:t>爆发</a:t>
            </a:r>
            <a:endParaRPr lang="en-US" dirty="0">
              <a:solidFill>
                <a:schemeClr val="bg2">
                  <a:lumMod val="25000"/>
                </a:schemeClr>
              </a:solidFill>
              <a:latin typeface="SimSun" panose="02010600030101010101" pitchFamily="2" charset="-122"/>
              <a:ea typeface="SimSun" panose="02010600030101010101" pitchFamily="2" charset="-122"/>
            </a:endParaRPr>
          </a:p>
          <a:p>
            <a:pPr lvl="1">
              <a:lnSpc>
                <a:spcPct val="90000"/>
              </a:lnSpc>
              <a:buFont typeface="Wingdings" pitchFamily="2" charset="2"/>
              <a:buNone/>
            </a:pPr>
            <a:endParaRPr lang="en-US" sz="3200" b="1" dirty="0">
              <a:solidFill>
                <a:schemeClr val="bg2">
                  <a:lumMod val="25000"/>
                </a:schemeClr>
              </a:solidFill>
              <a:latin typeface="Georgia" pitchFamily="18" charset="0"/>
            </a:endParaRPr>
          </a:p>
        </p:txBody>
      </p:sp>
      <p:pic>
        <p:nvPicPr>
          <p:cNvPr id="1026" name="Picture 2" descr="http://t3.gstatic.com/images?q=tbn:ANd9GcTBdnJfDLfglXGq3swVXfY6cwGFMdH9KE53HGib2IwI9EyPRh6p"/>
          <p:cNvPicPr>
            <a:picLocks noChangeAspect="1" noChangeArrowheads="1"/>
          </p:cNvPicPr>
          <p:nvPr/>
        </p:nvPicPr>
        <p:blipFill>
          <a:blip r:embed="rId2" cstate="print"/>
          <a:srcRect/>
          <a:stretch>
            <a:fillRect/>
          </a:stretch>
        </p:blipFill>
        <p:spPr bwMode="auto">
          <a:xfrm>
            <a:off x="5715000" y="3886200"/>
            <a:ext cx="3474720" cy="2895600"/>
          </a:xfrm>
          <a:prstGeom prst="rect">
            <a:avLst/>
          </a:prstGeom>
          <a:noFill/>
        </p:spPr>
      </p:pic>
      <p:sp>
        <p:nvSpPr>
          <p:cNvPr id="129026" name="Rectangle 2"/>
          <p:cNvSpPr>
            <a:spLocks noGrp="1" noChangeArrowheads="1"/>
          </p:cNvSpPr>
          <p:nvPr>
            <p:ph type="title"/>
          </p:nvPr>
        </p:nvSpPr>
        <p:spPr/>
        <p:txBody>
          <a:bodyPr>
            <a:normAutofit/>
          </a:bodyPr>
          <a:lstStyle/>
          <a:p>
            <a:r>
              <a:rPr lang="ja-JP" altLang="en-US" sz="5400" b="1" dirty="0">
                <a:solidFill>
                  <a:schemeClr val="bg2">
                    <a:lumMod val="25000"/>
                  </a:schemeClr>
                </a:solidFill>
                <a:latin typeface="SimSun" panose="02010600030101010101" pitchFamily="2" charset="-122"/>
                <a:ea typeface="SimSun" panose="02010600030101010101" pitchFamily="2" charset="-122"/>
              </a:rPr>
              <a:t>现实主义的修辞</a:t>
            </a:r>
            <a:endParaRPr lang="en-US" sz="5400" b="1" dirty="0">
              <a:solidFill>
                <a:schemeClr val="bg2">
                  <a:lumMod val="25000"/>
                </a:schemeClr>
              </a:solidFill>
              <a:effectLst/>
              <a:latin typeface="SimSun" panose="02010600030101010101" pitchFamily="2" charset="-122"/>
              <a:ea typeface="SimSun"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7">
                                            <p:txEl>
                                              <p:pRg st="2" end="2"/>
                                            </p:txEl>
                                          </p:spTgt>
                                        </p:tgtEl>
                                        <p:attrNameLst>
                                          <p:attrName>style.visibility</p:attrName>
                                        </p:attrNameLst>
                                      </p:cBhvr>
                                      <p:to>
                                        <p:strVal val="visible"/>
                                      </p:to>
                                    </p:set>
                                    <p:anim calcmode="lin" valueType="num">
                                      <p:cBhvr additive="base">
                                        <p:cTn id="13"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027">
                                            <p:txEl>
                                              <p:pRg st="4" end="4"/>
                                            </p:txEl>
                                          </p:spTgt>
                                        </p:tgtEl>
                                        <p:attrNameLst>
                                          <p:attrName>style.visibility</p:attrName>
                                        </p:attrNameLst>
                                      </p:cBhvr>
                                      <p:to>
                                        <p:strVal val="visible"/>
                                      </p:to>
                                    </p:set>
                                    <p:anim calcmode="lin" valueType="num">
                                      <p:cBhvr additive="base">
                                        <p:cTn id="19" dur="5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9027">
                                            <p:txEl>
                                              <p:pRg st="5" end="5"/>
                                            </p:txEl>
                                          </p:spTgt>
                                        </p:tgtEl>
                                        <p:attrNameLst>
                                          <p:attrName>style.visibility</p:attrName>
                                        </p:attrNameLst>
                                      </p:cBhvr>
                                      <p:to>
                                        <p:strVal val="visible"/>
                                      </p:to>
                                    </p:set>
                                    <p:anim calcmode="lin" valueType="num">
                                      <p:cBhvr additive="base">
                                        <p:cTn id="23" dur="5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902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9027">
                                            <p:txEl>
                                              <p:pRg st="6" end="6"/>
                                            </p:txEl>
                                          </p:spTgt>
                                        </p:tgtEl>
                                        <p:attrNameLst>
                                          <p:attrName>style.visibility</p:attrName>
                                        </p:attrNameLst>
                                      </p:cBhvr>
                                      <p:to>
                                        <p:strVal val="visible"/>
                                      </p:to>
                                    </p:set>
                                    <p:anim calcmode="lin" valueType="num">
                                      <p:cBhvr additive="base">
                                        <p:cTn id="27" dur="5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90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Pj04097510000[1]"/>
          <p:cNvPicPr>
            <a:picLocks noChangeAspect="1" noChangeArrowheads="1"/>
          </p:cNvPicPr>
          <p:nvPr/>
        </p:nvPicPr>
        <p:blipFill>
          <a:blip r:embed="rId2" cstate="print">
            <a:lum bright="-30000" contrast="36000"/>
          </a:blip>
          <a:srcRect t="13266" r="5000" b="32652"/>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title"/>
          </p:nvPr>
        </p:nvSpPr>
        <p:spPr/>
        <p:txBody>
          <a:bodyPr/>
          <a:lstStyle/>
          <a:p>
            <a:r>
              <a:rPr lang="zh-CN" altLang="en-US" sz="4800" b="1" dirty="0">
                <a:solidFill>
                  <a:srgbClr val="FFFF00"/>
                </a:solidFill>
                <a:latin typeface="Georgia" pitchFamily="18" charset="0"/>
              </a:rPr>
              <a:t>比喻的文学及修辞的特征</a:t>
            </a:r>
            <a:endParaRPr lang="en-US" sz="4800" b="1" dirty="0">
              <a:solidFill>
                <a:srgbClr val="FFFF00"/>
              </a:solidFill>
              <a:latin typeface="Georgia" pitchFamily="18" charset="0"/>
            </a:endParaRPr>
          </a:p>
        </p:txBody>
      </p:sp>
      <p:sp>
        <p:nvSpPr>
          <p:cNvPr id="33796" name="Rectangle 4"/>
          <p:cNvSpPr>
            <a:spLocks noGrp="1" noChangeArrowheads="1"/>
          </p:cNvSpPr>
          <p:nvPr>
            <p:ph type="body" idx="1"/>
          </p:nvPr>
        </p:nvSpPr>
        <p:spPr>
          <a:xfrm>
            <a:off x="533400" y="1828800"/>
            <a:ext cx="5867400" cy="5029200"/>
          </a:xfrm>
        </p:spPr>
        <p:txBody>
          <a:bodyPr/>
          <a:lstStyle/>
          <a:p>
            <a:pPr>
              <a:lnSpc>
                <a:spcPct val="80000"/>
              </a:lnSpc>
            </a:pPr>
            <a:r>
              <a:rPr lang="ja-JP" altLang="en-US" b="1" dirty="0">
                <a:solidFill>
                  <a:schemeClr val="bg2"/>
                </a:solidFill>
                <a:latin typeface="Georgia" pitchFamily="18" charset="0"/>
              </a:rPr>
              <a:t>比喻</a:t>
            </a:r>
            <a:endParaRPr lang="en-US" sz="2800" b="1" dirty="0">
              <a:solidFill>
                <a:schemeClr val="bg2"/>
              </a:solidFill>
              <a:latin typeface="Georgia" pitchFamily="18" charset="0"/>
            </a:endParaRPr>
          </a:p>
          <a:p>
            <a:pPr>
              <a:lnSpc>
                <a:spcPct val="80000"/>
              </a:lnSpc>
            </a:pPr>
            <a:r>
              <a:rPr lang="ja-JP" altLang="en-US" b="1" dirty="0">
                <a:solidFill>
                  <a:schemeClr val="bg2"/>
                </a:solidFill>
                <a:latin typeface="Georgia" pitchFamily="18" charset="0"/>
              </a:rPr>
              <a:t>现实主义</a:t>
            </a:r>
          </a:p>
          <a:p>
            <a:r>
              <a:rPr lang="zh-CN" altLang="en-US" dirty="0">
                <a:solidFill>
                  <a:schemeClr val="bg1"/>
                </a:solidFill>
                <a:latin typeface="SimSun" panose="02010600030101010101" pitchFamily="2" charset="-122"/>
                <a:ea typeface="SimSun" panose="02010600030101010101" pitchFamily="2" charset="-122"/>
              </a:rPr>
              <a:t>民间故事</a:t>
            </a:r>
            <a:endParaRPr lang="en-SG" altLang="zh-CN" dirty="0">
              <a:solidFill>
                <a:schemeClr val="bg1"/>
              </a:solidFill>
              <a:latin typeface="SimSun" panose="02010600030101010101" pitchFamily="2" charset="-122"/>
              <a:ea typeface="SimSun" panose="02010600030101010101" pitchFamily="2" charset="-122"/>
            </a:endParaRPr>
          </a:p>
          <a:p>
            <a:pPr lvl="1"/>
            <a:r>
              <a:rPr lang="ja-JP" altLang="en-US" dirty="0">
                <a:solidFill>
                  <a:schemeClr val="bg1"/>
                </a:solidFill>
                <a:latin typeface="SimSun" panose="02010600030101010101" pitchFamily="2" charset="-122"/>
                <a:ea typeface="SimSun" panose="02010600030101010101" pitchFamily="2" charset="-122"/>
              </a:rPr>
              <a:t>简短</a:t>
            </a:r>
            <a:endParaRPr lang="en-SG" altLang="ja-JP" dirty="0">
              <a:solidFill>
                <a:schemeClr val="bg1"/>
              </a:solidFill>
              <a:latin typeface="SimSun" panose="02010600030101010101" pitchFamily="2" charset="-122"/>
              <a:ea typeface="SimSun" panose="02010600030101010101" pitchFamily="2" charset="-122"/>
            </a:endParaRPr>
          </a:p>
          <a:p>
            <a:pPr lvl="1">
              <a:lnSpc>
                <a:spcPct val="80000"/>
              </a:lnSpc>
            </a:pPr>
            <a:r>
              <a:rPr lang="zh-CN" altLang="en-US" dirty="0">
                <a:solidFill>
                  <a:schemeClr val="bg1"/>
                </a:solidFill>
                <a:latin typeface="SimSun" panose="02010600030101010101" pitchFamily="2" charset="-122"/>
                <a:ea typeface="SimSun" panose="02010600030101010101" pitchFamily="2" charset="-122"/>
              </a:rPr>
              <a:t>通俗的情节</a:t>
            </a:r>
            <a:endParaRPr lang="en-SG" altLang="zh-CN" dirty="0">
              <a:solidFill>
                <a:schemeClr val="bg1"/>
              </a:solidFill>
              <a:latin typeface="SimSun" panose="02010600030101010101" pitchFamily="2" charset="-122"/>
              <a:ea typeface="SimSun" panose="02010600030101010101" pitchFamily="2" charset="-122"/>
            </a:endParaRPr>
          </a:p>
          <a:p>
            <a:pPr lvl="1">
              <a:lnSpc>
                <a:spcPct val="80000"/>
              </a:lnSpc>
            </a:pPr>
            <a:r>
              <a:rPr lang="zh-CN" altLang="en-US" dirty="0">
                <a:solidFill>
                  <a:schemeClr val="bg1"/>
                </a:solidFill>
                <a:latin typeface="SimSun" panose="02010600030101010101" pitchFamily="2" charset="-122"/>
                <a:ea typeface="SimSun" panose="02010600030101010101" pitchFamily="2" charset="-122"/>
              </a:rPr>
              <a:t>常用的角色</a:t>
            </a:r>
            <a:endParaRPr lang="en-US" sz="2400" b="1" dirty="0">
              <a:solidFill>
                <a:schemeClr val="bg1"/>
              </a:solidFill>
              <a:latin typeface="Georgia" pitchFamily="18" charset="0"/>
            </a:endParaRPr>
          </a:p>
          <a:p>
            <a:pPr lvl="1">
              <a:lnSpc>
                <a:spcPct val="80000"/>
              </a:lnSpc>
              <a:buFontTx/>
              <a:buNone/>
            </a:pPr>
            <a:endParaRPr lang="en-US" sz="2400" b="1" dirty="0">
              <a:solidFill>
                <a:schemeClr val="bg1"/>
              </a:solidFill>
              <a:latin typeface="Georg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xEl>
                                              <p:pRg st="2" end="2"/>
                                            </p:txEl>
                                          </p:spTgt>
                                        </p:tgtEl>
                                        <p:attrNameLst>
                                          <p:attrName>style.visibility</p:attrName>
                                        </p:attrNameLst>
                                      </p:cBhvr>
                                      <p:to>
                                        <p:strVal val="visible"/>
                                      </p:to>
                                    </p:set>
                                    <p:anim calcmode="lin" valueType="num">
                                      <p:cBhvr additive="base">
                                        <p:cTn id="7"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xEl>
                                              <p:pRg st="3" end="3"/>
                                            </p:txEl>
                                          </p:spTgt>
                                        </p:tgtEl>
                                        <p:attrNameLst>
                                          <p:attrName>style.visibility</p:attrName>
                                        </p:attrNameLst>
                                      </p:cBhvr>
                                      <p:to>
                                        <p:strVal val="visible"/>
                                      </p:to>
                                    </p:set>
                                    <p:anim calcmode="lin" valueType="num">
                                      <p:cBhvr additive="base">
                                        <p:cTn id="13"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796">
                                            <p:txEl>
                                              <p:pRg st="4" end="4"/>
                                            </p:txEl>
                                          </p:spTgt>
                                        </p:tgtEl>
                                        <p:attrNameLst>
                                          <p:attrName>style.visibility</p:attrName>
                                        </p:attrNameLst>
                                      </p:cBhvr>
                                      <p:to>
                                        <p:strVal val="visible"/>
                                      </p:to>
                                    </p:set>
                                    <p:anim calcmode="lin" valueType="num">
                                      <p:cBhvr additive="base">
                                        <p:cTn id="17"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796">
                                            <p:txEl>
                                              <p:pRg st="5" end="5"/>
                                            </p:txEl>
                                          </p:spTgt>
                                        </p:tgtEl>
                                        <p:attrNameLst>
                                          <p:attrName>style.visibility</p:attrName>
                                        </p:attrNameLst>
                                      </p:cBhvr>
                                      <p:to>
                                        <p:strVal val="visible"/>
                                      </p:to>
                                    </p:set>
                                    <p:anim calcmode="lin" valueType="num">
                                      <p:cBhvr additive="base">
                                        <p:cTn id="21" dur="500" fill="hold"/>
                                        <p:tgtEl>
                                          <p:spTgt spid="3379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79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zh-CN" altLang="en-US" b="1" dirty="0">
                <a:solidFill>
                  <a:schemeClr val="bg2">
                    <a:lumMod val="25000"/>
                  </a:schemeClr>
                </a:solidFill>
                <a:latin typeface="Georgia" pitchFamily="18" charset="0"/>
              </a:rPr>
              <a:t>民间故事的修辞</a:t>
            </a:r>
            <a:endParaRPr lang="en-US" b="1" dirty="0">
              <a:solidFill>
                <a:schemeClr val="bg2">
                  <a:lumMod val="25000"/>
                </a:schemeClr>
              </a:solidFill>
              <a:effectLst/>
              <a:latin typeface="Georgia" pitchFamily="18" charset="0"/>
            </a:endParaRPr>
          </a:p>
        </p:txBody>
      </p:sp>
      <p:sp>
        <p:nvSpPr>
          <p:cNvPr id="129027" name="Rectangle 3"/>
          <p:cNvSpPr>
            <a:spLocks noGrp="1" noChangeArrowheads="1"/>
          </p:cNvSpPr>
          <p:nvPr>
            <p:ph idx="1"/>
          </p:nvPr>
        </p:nvSpPr>
        <p:spPr>
          <a:xfrm>
            <a:off x="76200" y="1600200"/>
            <a:ext cx="9067800" cy="2743200"/>
          </a:xfrm>
        </p:spPr>
        <p:txBody>
          <a:bodyPr>
            <a:normAutofit/>
          </a:bodyPr>
          <a:lstStyle/>
          <a:p>
            <a:pPr lvl="1">
              <a:buFont typeface="Arial" pitchFamily="34" charset="0"/>
              <a:buChar char="•"/>
            </a:pPr>
            <a:r>
              <a:rPr lang="ja-JP" altLang="en-US" sz="3200" b="1" dirty="0">
                <a:solidFill>
                  <a:schemeClr val="bg2">
                    <a:lumMod val="25000"/>
                  </a:schemeClr>
                </a:solidFill>
                <a:latin typeface="Georgia" pitchFamily="18" charset="0"/>
              </a:rPr>
              <a:t>比喻</a:t>
            </a:r>
            <a:r>
              <a:rPr lang="en-US" b="1" dirty="0">
                <a:solidFill>
                  <a:schemeClr val="bg2">
                    <a:lumMod val="25000"/>
                  </a:schemeClr>
                </a:solidFill>
                <a:latin typeface="MS PGothic" panose="020B0600070205080204" pitchFamily="34" charset="-128"/>
                <a:ea typeface="MS PGothic" panose="020B0600070205080204" pitchFamily="34" charset="-128"/>
              </a:rPr>
              <a:t> (</a:t>
            </a:r>
            <a:r>
              <a:rPr lang="zh-CN" altLang="en-US" b="1" dirty="0">
                <a:solidFill>
                  <a:schemeClr val="bg2">
                    <a:lumMod val="25000"/>
                  </a:schemeClr>
                </a:solidFill>
                <a:latin typeface="MS PGothic" panose="020B0600070205080204" pitchFamily="34" charset="-128"/>
                <a:ea typeface="MS PGothic" panose="020B0600070205080204" pitchFamily="34" charset="-128"/>
              </a:rPr>
              <a:t>又</a:t>
            </a:r>
            <a:r>
              <a:rPr lang="ja-JP" altLang="en-US" sz="3200" b="1" dirty="0">
                <a:solidFill>
                  <a:schemeClr val="bg2">
                    <a:lumMod val="25000"/>
                  </a:schemeClr>
                </a:solidFill>
                <a:latin typeface="MS PGothic" panose="020B0600070205080204" pitchFamily="34" charset="-128"/>
                <a:ea typeface="MS PGothic" panose="020B0600070205080204" pitchFamily="34" charset="-128"/>
              </a:rPr>
              <a:t>再</a:t>
            </a:r>
            <a:r>
              <a:rPr lang="en-US" b="1" dirty="0">
                <a:solidFill>
                  <a:schemeClr val="bg2">
                    <a:lumMod val="25000"/>
                  </a:schemeClr>
                </a:solidFill>
                <a:latin typeface="MS PGothic" panose="020B0600070205080204" pitchFamily="34" charset="-128"/>
                <a:ea typeface="MS PGothic" panose="020B0600070205080204" pitchFamily="34" charset="-128"/>
              </a:rPr>
              <a:t>) </a:t>
            </a:r>
            <a:r>
              <a:rPr lang="ja-JP" altLang="en-US" sz="3200" b="1" dirty="0">
                <a:solidFill>
                  <a:schemeClr val="bg2">
                    <a:lumMod val="25000"/>
                  </a:schemeClr>
                </a:solidFill>
                <a:latin typeface="MS PGothic" panose="020B0600070205080204" pitchFamily="34" charset="-128"/>
                <a:ea typeface="MS PGothic" panose="020B0600070205080204" pitchFamily="34" charset="-128"/>
              </a:rPr>
              <a:t>使到</a:t>
            </a:r>
            <a:r>
              <a:rPr lang="zh-CN" altLang="en-US" sz="3200" b="1" dirty="0">
                <a:solidFill>
                  <a:schemeClr val="bg2">
                    <a:lumMod val="25000"/>
                  </a:schemeClr>
                </a:solidFill>
                <a:latin typeface="MS PGothic" panose="020B0600070205080204" pitchFamily="34" charset="-128"/>
                <a:ea typeface="MS PGothic" panose="020B0600070205080204" pitchFamily="34" charset="-128"/>
              </a:rPr>
              <a:t>思想变得中立</a:t>
            </a:r>
            <a:endParaRPr lang="en-US" b="1" dirty="0">
              <a:solidFill>
                <a:schemeClr val="bg2">
                  <a:lumMod val="25000"/>
                </a:schemeClr>
              </a:solidFill>
              <a:latin typeface="Georgia" pitchFamily="18" charset="0"/>
            </a:endParaRPr>
          </a:p>
          <a:p>
            <a:pPr lvl="1">
              <a:buFont typeface="Arial" pitchFamily="34" charset="0"/>
              <a:buChar char="•"/>
            </a:pPr>
            <a:r>
              <a:rPr lang="zh-CN" altLang="en-US" sz="3200" b="1" dirty="0">
                <a:solidFill>
                  <a:schemeClr val="bg2">
                    <a:lumMod val="25000"/>
                  </a:schemeClr>
                </a:solidFill>
                <a:latin typeface="MS PGothic" panose="020B0600070205080204" pitchFamily="34" charset="-128"/>
                <a:ea typeface="MS PGothic" panose="020B0600070205080204" pitchFamily="34" charset="-128"/>
              </a:rPr>
              <a:t>比喻会存留在记忆里</a:t>
            </a:r>
            <a:endParaRPr lang="en-US" sz="3200" b="1" dirty="0">
              <a:solidFill>
                <a:schemeClr val="bg2">
                  <a:lumMod val="25000"/>
                </a:schemeClr>
              </a:solidFill>
              <a:latin typeface="MS PGothic" panose="020B0600070205080204" pitchFamily="34" charset="-128"/>
              <a:ea typeface="MS PGothic" panose="020B0600070205080204" pitchFamily="34" charset="-128"/>
            </a:endParaRPr>
          </a:p>
          <a:p>
            <a:pPr lvl="1">
              <a:buFont typeface="Arial" pitchFamily="34" charset="0"/>
              <a:buChar char="•"/>
            </a:pPr>
            <a:r>
              <a:rPr lang="ja-JP" altLang="en-US" sz="3200" b="1" dirty="0">
                <a:solidFill>
                  <a:schemeClr val="bg2">
                    <a:lumMod val="25000"/>
                  </a:schemeClr>
                </a:solidFill>
                <a:latin typeface="Georgia" pitchFamily="18" charset="0"/>
              </a:rPr>
              <a:t>比喻</a:t>
            </a:r>
            <a:r>
              <a:rPr lang="ja-JP" altLang="en-US" sz="3200" b="1" dirty="0">
                <a:solidFill>
                  <a:schemeClr val="bg2">
                    <a:lumMod val="25000"/>
                  </a:schemeClr>
                </a:solidFill>
                <a:latin typeface="MS PGothic" panose="020B0600070205080204" pitchFamily="34" charset="-128"/>
                <a:ea typeface="MS PGothic" panose="020B0600070205080204" pitchFamily="34" charset="-128"/>
              </a:rPr>
              <a:t>有能力极化不同人的反应</a:t>
            </a:r>
            <a:endParaRPr lang="en-US" sz="3200" b="1" dirty="0">
              <a:solidFill>
                <a:schemeClr val="bg2">
                  <a:lumMod val="25000"/>
                </a:schemeClr>
              </a:solidFill>
              <a:latin typeface="Georgia" pitchFamily="18" charset="0"/>
            </a:endParaRPr>
          </a:p>
        </p:txBody>
      </p:sp>
      <p:pic>
        <p:nvPicPr>
          <p:cNvPr id="5" name="Picture 2" descr="http://t3.gstatic.com/images?q=tbn:ANd9GcTBdnJfDLfglXGq3swVXfY6cwGFMdH9KE53HGib2IwI9EyPRh6p"/>
          <p:cNvPicPr>
            <a:picLocks noChangeAspect="1" noChangeArrowheads="1"/>
          </p:cNvPicPr>
          <p:nvPr/>
        </p:nvPicPr>
        <p:blipFill>
          <a:blip r:embed="rId2" cstate="print"/>
          <a:srcRect/>
          <a:stretch>
            <a:fillRect/>
          </a:stretch>
        </p:blipFill>
        <p:spPr bwMode="auto">
          <a:xfrm>
            <a:off x="6000750" y="4191000"/>
            <a:ext cx="3048000" cy="2540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normAutofit/>
          </a:bodyPr>
          <a:lstStyle/>
          <a:p>
            <a:pPr algn="ctr"/>
            <a:r>
              <a:rPr lang="zh-CN" altLang="en-US" sz="4800" dirty="0">
                <a:solidFill>
                  <a:srgbClr val="FFFF00"/>
                </a:solidFill>
                <a:latin typeface="Georgia" pitchFamily="18" charset="0"/>
              </a:rPr>
              <a:t>注重比喻体裁的释经讲道</a:t>
            </a:r>
            <a:endParaRPr lang="en-US" sz="4800" b="1" dirty="0">
              <a:solidFill>
                <a:srgbClr val="FFFF00"/>
              </a:solidFill>
              <a:latin typeface="Georgia" pitchFamily="18" charset="0"/>
            </a:endParaRPr>
          </a:p>
        </p:txBody>
      </p:sp>
      <p:sp>
        <p:nvSpPr>
          <p:cNvPr id="47108" name="Rectangle 4"/>
          <p:cNvSpPr>
            <a:spLocks noGrp="1" noChangeArrowheads="1"/>
          </p:cNvSpPr>
          <p:nvPr>
            <p:ph idx="1"/>
          </p:nvPr>
        </p:nvSpPr>
        <p:spPr>
          <a:xfrm>
            <a:off x="533400" y="1524000"/>
            <a:ext cx="8229600" cy="5334000"/>
          </a:xfrm>
        </p:spPr>
        <p:txBody>
          <a:bodyPr>
            <a:normAutofit/>
          </a:bodyPr>
          <a:lstStyle/>
          <a:p>
            <a:r>
              <a:rPr lang="ja-JP" altLang="en-US" b="1" dirty="0">
                <a:solidFill>
                  <a:schemeClr val="bg2">
                    <a:lumMod val="10000"/>
                  </a:schemeClr>
                </a:solidFill>
                <a:latin typeface="Georgia" pitchFamily="18" charset="0"/>
              </a:rPr>
              <a:t>注释</a:t>
            </a:r>
            <a:r>
              <a:rPr lang="en-US" b="1" dirty="0">
                <a:solidFill>
                  <a:schemeClr val="bg2">
                    <a:lumMod val="10000"/>
                  </a:schemeClr>
                </a:solidFill>
                <a:latin typeface="Georgia" pitchFamily="18" charset="0"/>
              </a:rPr>
              <a:t>: </a:t>
            </a:r>
          </a:p>
          <a:p>
            <a:pPr lvl="1"/>
            <a:r>
              <a:rPr lang="zh-CN" altLang="en-US" dirty="0">
                <a:solidFill>
                  <a:schemeClr val="bg2">
                    <a:lumMod val="10000"/>
                  </a:schemeClr>
                </a:solidFill>
                <a:latin typeface="Georgia" pitchFamily="18" charset="0"/>
              </a:rPr>
              <a:t>要避免过多的想象力</a:t>
            </a:r>
            <a:r>
              <a:rPr lang="en-US" altLang="zh-CN" dirty="0">
                <a:solidFill>
                  <a:schemeClr val="bg2">
                    <a:lumMod val="10000"/>
                  </a:schemeClr>
                </a:solidFill>
                <a:latin typeface="Georgia" pitchFamily="18" charset="0"/>
              </a:rPr>
              <a:t> –</a:t>
            </a:r>
            <a:r>
              <a:rPr lang="zh-CN" altLang="en-US" dirty="0">
                <a:solidFill>
                  <a:schemeClr val="bg2">
                    <a:lumMod val="10000"/>
                  </a:schemeClr>
                </a:solidFill>
                <a:latin typeface="Georgia" pitchFamily="18" charset="0"/>
              </a:rPr>
              <a:t>过度地解释比喻</a:t>
            </a:r>
            <a:endParaRPr lang="en-US" dirty="0">
              <a:solidFill>
                <a:schemeClr val="bg2">
                  <a:lumMod val="10000"/>
                </a:schemeClr>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additive="base">
                                        <p:cTn id="7" dur="500" fill="hold"/>
                                        <p:tgtEl>
                                          <p:spTgt spid="471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anim calcmode="lin" valueType="num">
                                      <p:cBhvr additive="base">
                                        <p:cTn id="11"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76200"/>
            <a:ext cx="8915400" cy="1981200"/>
          </a:xfrm>
        </p:spPr>
        <p:txBody>
          <a:bodyPr>
            <a:normAutofit/>
          </a:bodyPr>
          <a:lstStyle/>
          <a:p>
            <a:r>
              <a:rPr lang="zh-CN" altLang="en-US" dirty="0">
                <a:solidFill>
                  <a:srgbClr val="FFFF00"/>
                </a:solidFill>
                <a:latin typeface="SimSun" panose="02010600030101010101" pitchFamily="2" charset="-122"/>
                <a:ea typeface="SimSun" panose="02010600030101010101" pitchFamily="2" charset="-122"/>
              </a:rPr>
              <a:t>奥古斯丁对</a:t>
            </a:r>
            <a:r>
              <a:rPr lang="en-SG" altLang="zh-CN" dirty="0">
                <a:solidFill>
                  <a:srgbClr val="FFFF00"/>
                </a:solidFill>
                <a:latin typeface="SimSun" panose="02010600030101010101" pitchFamily="2" charset="-122"/>
                <a:ea typeface="SimSun" panose="02010600030101010101" pitchFamily="2" charset="-122"/>
              </a:rPr>
              <a:t>“</a:t>
            </a:r>
            <a:r>
              <a:rPr lang="zh-CN" altLang="en-US" dirty="0">
                <a:solidFill>
                  <a:srgbClr val="FFFF00"/>
                </a:solidFill>
                <a:latin typeface="SimSun" panose="02010600030101010101" pitchFamily="2" charset="-122"/>
                <a:ea typeface="SimSun" panose="02010600030101010101" pitchFamily="2" charset="-122"/>
              </a:rPr>
              <a:t>好撒玛利亚人</a:t>
            </a:r>
            <a:r>
              <a:rPr lang="en-SG" altLang="zh-CN" dirty="0">
                <a:solidFill>
                  <a:srgbClr val="FFFF00"/>
                </a:solidFill>
                <a:latin typeface="SimSun" panose="02010600030101010101" pitchFamily="2" charset="-122"/>
                <a:ea typeface="SimSun" panose="02010600030101010101" pitchFamily="2" charset="-122"/>
              </a:rPr>
              <a:t>”</a:t>
            </a:r>
            <a:br>
              <a:rPr lang="en-SG" altLang="zh-CN" dirty="0">
                <a:solidFill>
                  <a:srgbClr val="FFFF00"/>
                </a:solidFill>
                <a:latin typeface="SimSun" panose="02010600030101010101" pitchFamily="2" charset="-122"/>
                <a:ea typeface="SimSun" panose="02010600030101010101" pitchFamily="2" charset="-122"/>
              </a:rPr>
            </a:br>
            <a:r>
              <a:rPr lang="zh-CN" altLang="en-US" dirty="0">
                <a:solidFill>
                  <a:srgbClr val="FFFF00"/>
                </a:solidFill>
                <a:latin typeface="SimSun" panose="02010600030101010101" pitchFamily="2" charset="-122"/>
                <a:ea typeface="SimSun" panose="02010600030101010101" pitchFamily="2" charset="-122"/>
              </a:rPr>
              <a:t>比喻的解释</a:t>
            </a:r>
            <a:endParaRPr lang="en-US" dirty="0">
              <a:solidFill>
                <a:srgbClr val="FFFF00"/>
              </a:solidFill>
              <a:latin typeface="SimSun" panose="02010600030101010101" pitchFamily="2" charset="-122"/>
              <a:ea typeface="SimSun" panose="02010600030101010101" pitchFamily="2" charset="-122"/>
            </a:endParaRPr>
          </a:p>
        </p:txBody>
      </p:sp>
      <p:sp>
        <p:nvSpPr>
          <p:cNvPr id="15363" name="Rectangle 3"/>
          <p:cNvSpPr>
            <a:spLocks noGrp="1" noChangeArrowheads="1"/>
          </p:cNvSpPr>
          <p:nvPr>
            <p:ph idx="1"/>
          </p:nvPr>
        </p:nvSpPr>
        <p:spPr>
          <a:xfrm>
            <a:off x="533400" y="1600200"/>
            <a:ext cx="8229600" cy="762000"/>
          </a:xfrm>
        </p:spPr>
        <p:txBody>
          <a:bodyPr/>
          <a:lstStyle/>
          <a:p>
            <a:pPr>
              <a:buFont typeface="Wingdings" pitchFamily="2" charset="2"/>
              <a:buNone/>
            </a:pPr>
            <a:r>
              <a:rPr lang="en-US" b="1" dirty="0">
                <a:solidFill>
                  <a:schemeClr val="bg1"/>
                </a:solidFill>
              </a:rPr>
              <a:t>	</a:t>
            </a:r>
            <a:r>
              <a:rPr lang="ja-JP" altLang="en-US" sz="2800" b="1" u="sng" dirty="0">
                <a:solidFill>
                  <a:schemeClr val="bg1"/>
                </a:solidFill>
              </a:rPr>
              <a:t>文字</a:t>
            </a:r>
            <a:r>
              <a:rPr lang="en-US" sz="2800" b="1" u="sng" dirty="0">
                <a:solidFill>
                  <a:schemeClr val="bg1"/>
                </a:solidFill>
              </a:rPr>
              <a:t>				</a:t>
            </a:r>
            <a:r>
              <a:rPr lang="ja-JP" altLang="en-US" sz="2800" b="1" u="sng" dirty="0">
                <a:solidFill>
                  <a:schemeClr val="bg1"/>
                </a:solidFill>
              </a:rPr>
              <a:t>解释</a:t>
            </a:r>
            <a:r>
              <a:rPr lang="en-SG" altLang="ja-JP" sz="2800" b="1" u="sng" dirty="0">
                <a:solidFill>
                  <a:schemeClr val="bg1"/>
                </a:solidFill>
              </a:rPr>
              <a:t>_____________</a:t>
            </a:r>
            <a:endParaRPr lang="en-US" b="1" u="sng" dirty="0">
              <a:solidFill>
                <a:schemeClr val="bg1"/>
              </a:solidFill>
            </a:endParaRPr>
          </a:p>
        </p:txBody>
      </p:sp>
      <p:sp>
        <p:nvSpPr>
          <p:cNvPr id="15365" name="Rectangle 5"/>
          <p:cNvSpPr>
            <a:spLocks noChangeArrowheads="1"/>
          </p:cNvSpPr>
          <p:nvPr/>
        </p:nvSpPr>
        <p:spPr bwMode="auto">
          <a:xfrm>
            <a:off x="533400" y="2209800"/>
            <a:ext cx="8458200" cy="449580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Blip>
                <a:blip r:embed="rId2"/>
              </a:buBlip>
            </a:pPr>
            <a:r>
              <a:rPr lang="ja-JP" altLang="en-US" sz="2400" b="1" dirty="0">
                <a:solidFill>
                  <a:schemeClr val="bg1"/>
                </a:solidFill>
                <a:effectLst>
                  <a:outerShdw blurRad="38100" dist="38100" dir="2700000" algn="tl">
                    <a:srgbClr val="000000">
                      <a:alpha val="43137"/>
                    </a:srgbClr>
                  </a:outerShdw>
                </a:effectLst>
                <a:latin typeface="Arial" charset="0"/>
              </a:rPr>
              <a:t>一 </a:t>
            </a:r>
            <a:r>
              <a:rPr lang="en-US" sz="2400" b="1" dirty="0">
                <a:solidFill>
                  <a:schemeClr val="bg1"/>
                </a:solidFill>
                <a:effectLst>
                  <a:outerShdw blurRad="38100" dist="38100" dir="2700000" algn="tl">
                    <a:srgbClr val="000000">
                      <a:alpha val="43137"/>
                    </a:srgbClr>
                  </a:outerShdw>
                </a:effectLst>
                <a:latin typeface="Arial" charset="0"/>
              </a:rPr>
              <a:t>“</a:t>
            </a:r>
            <a:r>
              <a:rPr lang="ja-JP" altLang="en-US" sz="2400" b="1" dirty="0">
                <a:solidFill>
                  <a:schemeClr val="bg1"/>
                </a:solidFill>
                <a:effectLst>
                  <a:outerShdw blurRad="38100" dist="38100" dir="2700000" algn="tl">
                    <a:srgbClr val="000000">
                      <a:alpha val="43137"/>
                    </a:srgbClr>
                  </a:outerShdw>
                </a:effectLst>
                <a:latin typeface="Arial" charset="0"/>
              </a:rPr>
              <a:t>个人</a:t>
            </a:r>
            <a:r>
              <a:rPr lang="en-US" sz="2400" b="1" dirty="0">
                <a:solidFill>
                  <a:schemeClr val="bg1"/>
                </a:solidFill>
                <a:effectLst>
                  <a:outerShdw blurRad="38100" dist="38100" dir="2700000" algn="tl">
                    <a:srgbClr val="000000">
                      <a:alpha val="43137"/>
                    </a:srgbClr>
                  </a:outerShdw>
                </a:effectLst>
                <a:latin typeface="Arial" charset="0"/>
              </a:rPr>
              <a:t> ”…	</a:t>
            </a:r>
            <a:r>
              <a:rPr lang="en-US" sz="2000" b="1" dirty="0">
                <a:solidFill>
                  <a:schemeClr val="bg1"/>
                </a:solidFill>
                <a:effectLst>
                  <a:outerShdw blurRad="38100" dist="38100" dir="2700000" algn="tl">
                    <a:srgbClr val="000000">
                      <a:alpha val="43137"/>
                    </a:srgbClr>
                  </a:outerShdw>
                </a:effectLst>
                <a:latin typeface="Arial" charset="0"/>
              </a:rPr>
              <a:t>		</a:t>
            </a:r>
            <a:r>
              <a:rPr lang="ja-JP" altLang="en-US" sz="2400" b="1" dirty="0">
                <a:solidFill>
                  <a:schemeClr val="bg1"/>
                </a:solidFill>
                <a:effectLst>
                  <a:outerShdw blurRad="38100" dist="38100" dir="2700000" algn="tl">
                    <a:srgbClr val="000000">
                      <a:alpha val="43137"/>
                    </a:srgbClr>
                  </a:outerShdw>
                </a:effectLst>
                <a:latin typeface="Arial" charset="0"/>
              </a:rPr>
              <a:t>亚当</a:t>
            </a:r>
            <a:endParaRPr lang="en-US" sz="2400" b="1" dirty="0">
              <a:solidFill>
                <a:schemeClr val="bg1"/>
              </a:solidFill>
              <a:effectLst>
                <a:outerShdw blurRad="38100" dist="38100" dir="2700000" algn="tl">
                  <a:srgbClr val="000000">
                    <a:alpha val="43137"/>
                  </a:srgbClr>
                </a:outerShdw>
              </a:effectLst>
              <a:latin typeface="Arial" charset="0"/>
            </a:endParaRPr>
          </a:p>
          <a:p>
            <a:pPr marL="342900" indent="-342900">
              <a:spcBef>
                <a:spcPct val="20000"/>
              </a:spcBef>
              <a:buClr>
                <a:schemeClr val="hlink"/>
              </a:buClr>
              <a:buFont typeface="Wingdings" pitchFamily="2" charset="2"/>
              <a:buBlip>
                <a:blip r:embed="rId2"/>
              </a:buBlip>
            </a:pPr>
            <a:r>
              <a:rPr lang="ja-JP" altLang="en-US" sz="2400" b="1" dirty="0">
                <a:solidFill>
                  <a:schemeClr val="bg1"/>
                </a:solidFill>
                <a:effectLst>
                  <a:outerShdw blurRad="38100" dist="38100" dir="2700000" algn="tl">
                    <a:srgbClr val="000000">
                      <a:alpha val="43137"/>
                    </a:srgbClr>
                  </a:outerShdw>
                </a:effectLst>
                <a:latin typeface="Arial" charset="0"/>
              </a:rPr>
              <a:t>强盗</a:t>
            </a:r>
            <a:r>
              <a:rPr lang="en-US" sz="2400" b="1" dirty="0">
                <a:solidFill>
                  <a:schemeClr val="bg1"/>
                </a:solidFill>
                <a:effectLst>
                  <a:outerShdw blurRad="38100" dist="38100" dir="2700000" algn="tl">
                    <a:srgbClr val="000000">
                      <a:alpha val="43137"/>
                    </a:srgbClr>
                  </a:outerShdw>
                </a:effectLst>
                <a:latin typeface="Arial" charset="0"/>
              </a:rPr>
              <a:t>…</a:t>
            </a:r>
            <a:r>
              <a:rPr lang="en-US" sz="2000" b="1" dirty="0">
                <a:solidFill>
                  <a:schemeClr val="bg1"/>
                </a:solidFill>
                <a:effectLst>
                  <a:outerShdw blurRad="38100" dist="38100" dir="2700000" algn="tl">
                    <a:srgbClr val="000000">
                      <a:alpha val="43137"/>
                    </a:srgbClr>
                  </a:outerShdw>
                </a:effectLst>
                <a:latin typeface="Arial" charset="0"/>
              </a:rPr>
              <a:t>				</a:t>
            </a:r>
            <a:r>
              <a:rPr lang="ja-JP" altLang="en-US" sz="2800" b="1" dirty="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Arial" panose="020B0604020202020204" pitchFamily="34" charset="0"/>
              </a:rPr>
              <a:t>魔鬼和鬼魔</a:t>
            </a:r>
            <a:endParaRPr lang="en-US" sz="2800" b="1" dirty="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Arial" panose="020B0604020202020204" pitchFamily="34" charset="0"/>
            </a:endParaRPr>
          </a:p>
          <a:p>
            <a:pPr marL="342900" indent="-342900">
              <a:spcBef>
                <a:spcPct val="20000"/>
              </a:spcBef>
              <a:buClr>
                <a:schemeClr val="hlink"/>
              </a:buClr>
              <a:buBlip>
                <a:blip r:embed="rId2"/>
              </a:buBlip>
            </a:pPr>
            <a:r>
              <a:rPr lang="zh-CN" altLang="en-US" sz="2400" b="1" dirty="0">
                <a:solidFill>
                  <a:schemeClr val="bg1"/>
                </a:solidFill>
                <a:effectLst>
                  <a:outerShdw blurRad="38100" dist="38100" dir="2700000" algn="tl">
                    <a:srgbClr val="000000">
                      <a:alpha val="43137"/>
                    </a:srgbClr>
                  </a:outerShdw>
                </a:effectLst>
                <a:latin typeface="Arial" charset="0"/>
              </a:rPr>
              <a:t>剥去他的衣裳</a:t>
            </a:r>
            <a:r>
              <a:rPr lang="en-US" sz="2000" b="1" dirty="0">
                <a:solidFill>
                  <a:schemeClr val="bg1"/>
                </a:solidFill>
                <a:effectLst>
                  <a:outerShdw blurRad="38100" dist="38100" dir="2700000" algn="tl">
                    <a:srgbClr val="000000">
                      <a:alpha val="43137"/>
                    </a:srgbClr>
                  </a:outerShdw>
                </a:effectLst>
                <a:latin typeface="Arial" charset="0"/>
              </a:rPr>
              <a:t>…			</a:t>
            </a:r>
            <a:r>
              <a:rPr lang="zh-CN" altLang="en-US" sz="2400" b="1" dirty="0">
                <a:solidFill>
                  <a:schemeClr val="bg1"/>
                </a:solidFill>
                <a:effectLst>
                  <a:outerShdw blurRad="38100" dist="38100" dir="2700000" algn="tl">
                    <a:srgbClr val="000000">
                      <a:alpha val="43137"/>
                    </a:srgbClr>
                  </a:outerShdw>
                </a:effectLst>
                <a:latin typeface="Arial" charset="0"/>
              </a:rPr>
              <a:t>夺走</a:t>
            </a:r>
            <a:r>
              <a:rPr lang="ja-JP" altLang="en-US" sz="2400" b="1" dirty="0">
                <a:solidFill>
                  <a:schemeClr val="bg1"/>
                </a:solidFill>
                <a:effectLst>
                  <a:outerShdw blurRad="38100" dist="38100" dir="2700000" algn="tl">
                    <a:srgbClr val="000000">
                      <a:alpha val="43137"/>
                    </a:srgbClr>
                  </a:outerShdw>
                </a:effectLst>
                <a:latin typeface="Arial" charset="0"/>
              </a:rPr>
              <a:t>亚当</a:t>
            </a:r>
            <a:r>
              <a:rPr lang="zh-CN" altLang="en-US" sz="2400" b="1" dirty="0">
                <a:solidFill>
                  <a:schemeClr val="bg1"/>
                </a:solidFill>
                <a:effectLst>
                  <a:outerShdw blurRad="38100" dist="38100" dir="2700000" algn="tl">
                    <a:srgbClr val="000000">
                      <a:alpha val="43137"/>
                    </a:srgbClr>
                  </a:outerShdw>
                </a:effectLst>
                <a:latin typeface="Arial" charset="0"/>
              </a:rPr>
              <a:t>永恒的生命</a:t>
            </a:r>
            <a:endParaRPr lang="en-US" sz="2400" b="1" dirty="0">
              <a:solidFill>
                <a:schemeClr val="bg1"/>
              </a:solidFill>
              <a:effectLst>
                <a:outerShdw blurRad="38100" dist="38100" dir="2700000" algn="tl">
                  <a:srgbClr val="000000">
                    <a:alpha val="43137"/>
                  </a:srgbClr>
                </a:outerShdw>
              </a:effectLst>
              <a:latin typeface="Arial" charset="0"/>
            </a:endParaRPr>
          </a:p>
          <a:p>
            <a:pPr marL="342900" indent="-342900">
              <a:spcBef>
                <a:spcPct val="20000"/>
              </a:spcBef>
              <a:buClr>
                <a:schemeClr val="hlink"/>
              </a:buClr>
              <a:buFont typeface="Wingdings" pitchFamily="2" charset="2"/>
              <a:buBlip>
                <a:blip r:embed="rId2"/>
              </a:buBlip>
            </a:pPr>
            <a:r>
              <a:rPr lang="zh-CN" altLang="en-US" sz="2400" b="1" dirty="0">
                <a:solidFill>
                  <a:schemeClr val="bg1"/>
                </a:solidFill>
                <a:effectLst>
                  <a:outerShdw blurRad="38100" dist="38100" dir="2700000" algn="tl">
                    <a:srgbClr val="000000">
                      <a:alpha val="43137"/>
                    </a:srgbClr>
                  </a:outerShdw>
                </a:effectLst>
                <a:latin typeface="Arial" charset="0"/>
              </a:rPr>
              <a:t>把他打个半死</a:t>
            </a:r>
            <a:r>
              <a:rPr lang="en-US" sz="2000" b="1" dirty="0">
                <a:solidFill>
                  <a:schemeClr val="bg1"/>
                </a:solidFill>
                <a:effectLst>
                  <a:outerShdw blurRad="38100" dist="38100" dir="2700000" algn="tl">
                    <a:srgbClr val="000000">
                      <a:alpha val="43137"/>
                    </a:srgbClr>
                  </a:outerShdw>
                </a:effectLst>
                <a:latin typeface="Arial" charset="0"/>
              </a:rPr>
              <a:t>…			</a:t>
            </a:r>
            <a:r>
              <a:rPr lang="ja-JP" altLang="en-US" sz="2400" b="1" dirty="0">
                <a:solidFill>
                  <a:schemeClr val="bg1"/>
                </a:solidFill>
                <a:effectLst>
                  <a:outerShdw blurRad="38100" dist="38100" dir="2700000" algn="tl">
                    <a:srgbClr val="000000">
                      <a:alpha val="43137"/>
                    </a:srgbClr>
                  </a:outerShdw>
                </a:effectLst>
                <a:latin typeface="Arial" charset="0"/>
              </a:rPr>
              <a:t>诱使亚当犯罪</a:t>
            </a:r>
            <a:endParaRPr lang="en-SG" altLang="ja-JP" sz="2400" b="1" dirty="0">
              <a:solidFill>
                <a:schemeClr val="bg1"/>
              </a:solidFill>
              <a:effectLst>
                <a:outerShdw blurRad="38100" dist="38100" dir="2700000" algn="tl">
                  <a:srgbClr val="000000">
                    <a:alpha val="43137"/>
                  </a:srgbClr>
                </a:outerShdw>
              </a:effectLst>
              <a:latin typeface="Arial" charset="0"/>
            </a:endParaRPr>
          </a:p>
          <a:p>
            <a:pPr marL="342900" indent="-342900">
              <a:spcBef>
                <a:spcPct val="20000"/>
              </a:spcBef>
              <a:buClr>
                <a:schemeClr val="hlink"/>
              </a:buClr>
              <a:buFont typeface="Wingdings" pitchFamily="2" charset="2"/>
              <a:buBlip>
                <a:blip r:embed="rId2"/>
              </a:buBlip>
            </a:pPr>
            <a:r>
              <a:rPr lang="ja-JP" altLang="en-US" sz="2400" b="1" dirty="0">
                <a:solidFill>
                  <a:schemeClr val="bg1"/>
                </a:solidFill>
                <a:effectLst>
                  <a:outerShdw blurRad="38100" dist="38100" dir="2700000" algn="tl">
                    <a:srgbClr val="000000">
                      <a:alpha val="43137"/>
                    </a:srgbClr>
                  </a:outerShdw>
                </a:effectLst>
                <a:latin typeface="Arial" charset="0"/>
              </a:rPr>
              <a:t>祭司和利未人</a:t>
            </a:r>
            <a:r>
              <a:rPr lang="en-US" sz="2000" b="1" dirty="0">
                <a:solidFill>
                  <a:schemeClr val="bg1"/>
                </a:solidFill>
                <a:effectLst>
                  <a:outerShdw blurRad="38100" dist="38100" dir="2700000" algn="tl">
                    <a:srgbClr val="000000">
                      <a:alpha val="43137"/>
                    </a:srgbClr>
                  </a:outerShdw>
                </a:effectLst>
                <a:latin typeface="Arial" charset="0"/>
              </a:rPr>
              <a:t>…			</a:t>
            </a:r>
            <a:r>
              <a:rPr lang="zh-CN" altLang="en-US" sz="2000" b="1" dirty="0">
                <a:solidFill>
                  <a:schemeClr val="bg1"/>
                </a:solidFill>
                <a:effectLst>
                  <a:outerShdw blurRad="38100" dist="38100" dir="2700000" algn="tl">
                    <a:srgbClr val="000000">
                      <a:alpha val="43137"/>
                    </a:srgbClr>
                  </a:outerShdw>
                </a:effectLst>
                <a:latin typeface="Arial" charset="0"/>
              </a:rPr>
              <a:t>旧约的事工对亚当毫无帮助</a:t>
            </a:r>
            <a:endParaRPr lang="en-SG" altLang="zh-CN" sz="2000" b="1" dirty="0">
              <a:solidFill>
                <a:schemeClr val="bg1"/>
              </a:solidFill>
              <a:effectLst>
                <a:outerShdw blurRad="38100" dist="38100" dir="2700000" algn="tl">
                  <a:srgbClr val="000000">
                    <a:alpha val="43137"/>
                  </a:srgbClr>
                </a:outerShdw>
              </a:effectLst>
              <a:latin typeface="Arial" charset="0"/>
            </a:endParaRPr>
          </a:p>
          <a:p>
            <a:pPr marL="342900" indent="-342900">
              <a:spcBef>
                <a:spcPct val="20000"/>
              </a:spcBef>
              <a:buClr>
                <a:schemeClr val="hlink"/>
              </a:buClr>
              <a:buFont typeface="Wingdings" pitchFamily="2" charset="2"/>
              <a:buBlip>
                <a:blip r:embed="rId2"/>
              </a:buBlip>
            </a:pPr>
            <a:r>
              <a:rPr lang="zh-CN" altLang="en-US" sz="2400" b="1" dirty="0">
                <a:solidFill>
                  <a:schemeClr val="bg1"/>
                </a:solidFill>
                <a:effectLst>
                  <a:outerShdw blurRad="38100" dist="38100" dir="2700000" algn="tl">
                    <a:srgbClr val="000000">
                      <a:alpha val="43137"/>
                    </a:srgbClr>
                  </a:outerShdw>
                </a:effectLst>
                <a:latin typeface="Arial" charset="0"/>
              </a:rPr>
              <a:t>好撒玛利亚人</a:t>
            </a:r>
            <a:r>
              <a:rPr lang="en-US" sz="2000" b="1" dirty="0">
                <a:solidFill>
                  <a:schemeClr val="bg1"/>
                </a:solidFill>
                <a:effectLst>
                  <a:outerShdw blurRad="38100" dist="38100" dir="2700000" algn="tl">
                    <a:srgbClr val="000000">
                      <a:alpha val="43137"/>
                    </a:srgbClr>
                  </a:outerShdw>
                </a:effectLst>
                <a:latin typeface="Arial" charset="0"/>
              </a:rPr>
              <a:t>…			</a:t>
            </a:r>
            <a:r>
              <a:rPr lang="ja-JP" altLang="en-US" sz="2400" b="1" dirty="0">
                <a:solidFill>
                  <a:schemeClr val="bg1"/>
                </a:solidFill>
                <a:effectLst>
                  <a:outerShdw blurRad="38100" dist="38100" dir="2700000" algn="tl">
                    <a:srgbClr val="000000">
                      <a:alpha val="43137"/>
                    </a:srgbClr>
                  </a:outerShdw>
                </a:effectLst>
                <a:latin typeface="Arial" charset="0"/>
              </a:rPr>
              <a:t>基督</a:t>
            </a:r>
            <a:endParaRPr lang="en-SG" altLang="ja-JP" sz="2400" b="1" dirty="0">
              <a:solidFill>
                <a:schemeClr val="bg1"/>
              </a:solidFill>
              <a:effectLst>
                <a:outerShdw blurRad="38100" dist="38100" dir="2700000" algn="tl">
                  <a:srgbClr val="000000">
                    <a:alpha val="43137"/>
                  </a:srgbClr>
                </a:outerShdw>
              </a:effectLst>
              <a:latin typeface="Arial" charset="0"/>
            </a:endParaRPr>
          </a:p>
          <a:p>
            <a:pPr marL="342900" indent="-342900">
              <a:spcBef>
                <a:spcPct val="20000"/>
              </a:spcBef>
              <a:buClr>
                <a:schemeClr val="hlink"/>
              </a:buClr>
              <a:buBlip>
                <a:blip r:embed="rId2"/>
              </a:buBlip>
            </a:pPr>
            <a:r>
              <a:rPr lang="zh-CN" altLang="en-US" sz="2000" b="1" dirty="0">
                <a:solidFill>
                  <a:schemeClr val="bg1"/>
                </a:solidFill>
                <a:effectLst>
                  <a:outerShdw blurRad="38100" dist="38100" dir="2700000" algn="tl">
                    <a:srgbClr val="000000">
                      <a:alpha val="43137"/>
                    </a:srgbClr>
                  </a:outerShdw>
                </a:effectLst>
                <a:latin typeface="Arial" charset="0"/>
              </a:rPr>
              <a:t>用油和酒倒在他的伤处，包裹好了</a:t>
            </a:r>
            <a:r>
              <a:rPr lang="en-US" sz="2000" b="1" dirty="0">
                <a:solidFill>
                  <a:schemeClr val="bg1"/>
                </a:solidFill>
                <a:effectLst>
                  <a:outerShdw blurRad="38100" dist="38100" dir="2700000" algn="tl">
                    <a:srgbClr val="000000">
                      <a:alpha val="43137"/>
                    </a:srgbClr>
                  </a:outerShdw>
                </a:effectLst>
                <a:latin typeface="Arial" charset="0"/>
              </a:rPr>
              <a:t>…	</a:t>
            </a:r>
            <a:r>
              <a:rPr lang="zh-CN" altLang="en-US" sz="2000" b="1" dirty="0">
                <a:solidFill>
                  <a:schemeClr val="bg1"/>
                </a:solidFill>
                <a:effectLst>
                  <a:outerShdw blurRad="38100" dist="38100" dir="2700000" algn="tl">
                    <a:srgbClr val="000000">
                      <a:alpha val="43137"/>
                    </a:srgbClr>
                  </a:outerShdw>
                </a:effectLst>
                <a:latin typeface="Arial" charset="0"/>
              </a:rPr>
              <a:t>靠着</a:t>
            </a:r>
            <a:r>
              <a:rPr lang="ja-JP" altLang="en-US" sz="2000" b="1" dirty="0">
                <a:solidFill>
                  <a:schemeClr val="bg1"/>
                </a:solidFill>
                <a:effectLst>
                  <a:outerShdw blurRad="38100" dist="38100" dir="2700000" algn="tl">
                    <a:srgbClr val="000000">
                      <a:alpha val="43137"/>
                    </a:srgbClr>
                  </a:outerShdw>
                </a:effectLst>
                <a:latin typeface="Arial" charset="0"/>
              </a:rPr>
              <a:t>基督抑制罪恶</a:t>
            </a:r>
            <a:r>
              <a:rPr lang="en-SG" altLang="ja-JP" sz="2000" b="1" dirty="0">
                <a:solidFill>
                  <a:schemeClr val="bg1"/>
                </a:solidFill>
                <a:effectLst>
                  <a:outerShdw blurRad="38100" dist="38100" dir="2700000" algn="tl">
                    <a:srgbClr val="000000">
                      <a:alpha val="43137"/>
                    </a:srgbClr>
                  </a:outerShdw>
                </a:effectLst>
                <a:latin typeface="Arial" charset="0"/>
              </a:rPr>
              <a:t>, </a:t>
            </a:r>
            <a:r>
              <a:rPr lang="ja-JP" altLang="en-US" sz="2000" b="1" dirty="0">
                <a:solidFill>
                  <a:schemeClr val="bg1"/>
                </a:solidFill>
                <a:effectLst>
                  <a:outerShdw blurRad="38100" dist="38100" dir="2700000" algn="tl">
                    <a:srgbClr val="000000">
                      <a:alpha val="43137"/>
                    </a:srgbClr>
                  </a:outerShdw>
                </a:effectLst>
                <a:latin typeface="Arial" charset="0"/>
              </a:rPr>
              <a:t>劝励我们</a:t>
            </a:r>
            <a:endParaRPr lang="en-SG" altLang="ja-JP" sz="2000" b="1" dirty="0">
              <a:solidFill>
                <a:schemeClr val="bg1"/>
              </a:solidFill>
              <a:effectLst>
                <a:outerShdw blurRad="38100" dist="38100" dir="2700000" algn="tl">
                  <a:srgbClr val="000000">
                    <a:alpha val="43137"/>
                  </a:srgbClr>
                </a:outerShdw>
              </a:effectLst>
              <a:latin typeface="Arial" charset="0"/>
            </a:endParaRPr>
          </a:p>
          <a:p>
            <a:pPr>
              <a:spcBef>
                <a:spcPct val="20000"/>
              </a:spcBef>
              <a:buClr>
                <a:schemeClr val="hlink"/>
              </a:buClr>
            </a:pPr>
            <a:r>
              <a:rPr lang="en-SG" altLang="zh-CN" sz="2000" b="1" dirty="0">
                <a:solidFill>
                  <a:schemeClr val="bg1"/>
                </a:solidFill>
                <a:effectLst>
                  <a:outerShdw blurRad="38100" dist="38100" dir="2700000" algn="tl">
                    <a:srgbClr val="000000">
                      <a:alpha val="43137"/>
                    </a:srgbClr>
                  </a:outerShdw>
                </a:effectLst>
                <a:latin typeface="Arial" charset="0"/>
              </a:rPr>
              <a:t>					</a:t>
            </a:r>
            <a:r>
              <a:rPr lang="ja-JP" altLang="en-US" sz="2000" b="1" dirty="0">
                <a:solidFill>
                  <a:schemeClr val="bg1"/>
                </a:solidFill>
                <a:effectLst>
                  <a:outerShdw blurRad="38100" dist="38100" dir="2700000" algn="tl">
                    <a:srgbClr val="000000">
                      <a:alpha val="43137"/>
                    </a:srgbClr>
                  </a:outerShdw>
                </a:effectLst>
                <a:latin typeface="Arial" charset="0"/>
              </a:rPr>
              <a:t>热心地侍奉</a:t>
            </a:r>
            <a:endParaRPr lang="en-SG" altLang="zh-CN" sz="2000" b="1" dirty="0">
              <a:solidFill>
                <a:schemeClr val="bg1"/>
              </a:solidFill>
              <a:effectLst>
                <a:outerShdw blurRad="38100" dist="38100" dir="2700000" algn="tl">
                  <a:srgbClr val="000000">
                    <a:alpha val="43137"/>
                  </a:srgbClr>
                </a:outerShdw>
              </a:effectLst>
              <a:latin typeface="Arial" charset="0"/>
            </a:endParaRPr>
          </a:p>
          <a:p>
            <a:pPr marL="342900" indent="-342900">
              <a:spcBef>
                <a:spcPct val="20000"/>
              </a:spcBef>
              <a:buClr>
                <a:schemeClr val="hlink"/>
              </a:buClr>
              <a:buFont typeface="Wingdings" pitchFamily="2" charset="2"/>
              <a:buBlip>
                <a:blip r:embed="rId2"/>
              </a:buBlip>
            </a:pPr>
            <a:r>
              <a:rPr lang="ja-JP" altLang="en-US" sz="2400" b="1" dirty="0">
                <a:solidFill>
                  <a:schemeClr val="bg1"/>
                </a:solidFill>
                <a:effectLst>
                  <a:outerShdw blurRad="38100" dist="38100" dir="2700000" algn="tl">
                    <a:srgbClr val="000000">
                      <a:alpha val="43137"/>
                    </a:srgbClr>
                  </a:outerShdw>
                </a:effectLst>
                <a:latin typeface="Arial" charset="0"/>
              </a:rPr>
              <a:t>店</a:t>
            </a:r>
            <a:r>
              <a:rPr lang="en-US" sz="2000" b="1" dirty="0">
                <a:solidFill>
                  <a:schemeClr val="bg1"/>
                </a:solidFill>
                <a:effectLst>
                  <a:outerShdw blurRad="38100" dist="38100" dir="2700000" algn="tl">
                    <a:srgbClr val="000000">
                      <a:alpha val="43137"/>
                    </a:srgbClr>
                  </a:outerShdw>
                </a:effectLst>
                <a:latin typeface="Arial" charset="0"/>
              </a:rPr>
              <a:t>…					</a:t>
            </a:r>
            <a:r>
              <a:rPr lang="ja-JP" altLang="en-US" sz="2400" b="1" dirty="0">
                <a:solidFill>
                  <a:schemeClr val="bg1"/>
                </a:solidFill>
                <a:effectLst>
                  <a:outerShdw blurRad="38100" dist="38100" dir="2700000" algn="tl">
                    <a:srgbClr val="000000">
                      <a:alpha val="43137"/>
                    </a:srgbClr>
                  </a:outerShdw>
                </a:effectLst>
                <a:latin typeface="Arial" charset="0"/>
              </a:rPr>
              <a:t>教会</a:t>
            </a:r>
            <a:endParaRPr lang="en-SG" altLang="ja-JP" sz="2400" b="1" dirty="0">
              <a:solidFill>
                <a:schemeClr val="bg1"/>
              </a:solidFill>
              <a:effectLst>
                <a:outerShdw blurRad="38100" dist="38100" dir="2700000" algn="tl">
                  <a:srgbClr val="000000">
                    <a:alpha val="43137"/>
                  </a:srgbClr>
                </a:outerShdw>
              </a:effectLst>
              <a:latin typeface="Arial" charset="0"/>
            </a:endParaRPr>
          </a:p>
          <a:p>
            <a:pPr marL="342900" indent="-342900">
              <a:spcBef>
                <a:spcPct val="20000"/>
              </a:spcBef>
              <a:buClr>
                <a:schemeClr val="hlink"/>
              </a:buClr>
              <a:buFont typeface="Wingdings" pitchFamily="2" charset="2"/>
              <a:buBlip>
                <a:blip r:embed="rId2"/>
              </a:buBlip>
            </a:pPr>
            <a:r>
              <a:rPr lang="ja-JP" altLang="en-US" sz="2400" b="1" dirty="0">
                <a:solidFill>
                  <a:schemeClr val="bg1"/>
                </a:solidFill>
                <a:effectLst>
                  <a:outerShdw blurRad="38100" dist="38100" dir="2700000" algn="tl">
                    <a:srgbClr val="000000">
                      <a:alpha val="43137"/>
                    </a:srgbClr>
                  </a:outerShdw>
                </a:effectLst>
                <a:latin typeface="Arial" charset="0"/>
              </a:rPr>
              <a:t>店主</a:t>
            </a:r>
            <a:r>
              <a:rPr lang="en-US" sz="2000" b="1" dirty="0">
                <a:solidFill>
                  <a:schemeClr val="bg1"/>
                </a:solidFill>
                <a:effectLst>
                  <a:outerShdw blurRad="38100" dist="38100" dir="2700000" algn="tl">
                    <a:srgbClr val="000000">
                      <a:alpha val="43137"/>
                    </a:srgbClr>
                  </a:outerShdw>
                </a:effectLst>
                <a:latin typeface="Arial" charset="0"/>
              </a:rPr>
              <a:t>…				</a:t>
            </a:r>
            <a:r>
              <a:rPr lang="ja-JP" altLang="en-US" sz="2400" b="1" dirty="0">
                <a:solidFill>
                  <a:schemeClr val="bg1"/>
                </a:solidFill>
                <a:effectLst>
                  <a:outerShdw blurRad="38100" dist="38100" dir="2700000" algn="tl">
                    <a:srgbClr val="000000">
                      <a:alpha val="43137"/>
                    </a:srgbClr>
                  </a:outerShdw>
                </a:effectLst>
                <a:latin typeface="Arial" charset="0"/>
              </a:rPr>
              <a:t>使徒保罗</a:t>
            </a:r>
            <a:endParaRPr lang="en-US" sz="2400" b="1" dirty="0">
              <a:effectLst>
                <a:outerShdw blurRad="38100" dist="38100" dir="2700000" algn="tl">
                  <a:srgbClr val="000000"/>
                </a:outerShdw>
              </a:effectLst>
              <a:latin typeface="Arial" charset="0"/>
            </a:endParaRPr>
          </a:p>
          <a:p>
            <a:pPr marL="342900" indent="-342900">
              <a:spcBef>
                <a:spcPct val="20000"/>
              </a:spcBef>
              <a:buClr>
                <a:schemeClr val="hlink"/>
              </a:buClr>
              <a:buFont typeface="Wingdings" pitchFamily="2" charset="2"/>
              <a:buBlip>
                <a:blip r:embed="rId2"/>
              </a:buBlip>
            </a:pPr>
            <a:endParaRPr lang="en-US" sz="2200" dirty="0">
              <a:effectLst>
                <a:outerShdw blurRad="38100" dist="38100" dir="2700000" algn="tl">
                  <a:srgbClr val="000000"/>
                </a:outerShdw>
              </a:effectLst>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normAutofit/>
          </a:bodyPr>
          <a:lstStyle/>
          <a:p>
            <a:pPr algn="ctr"/>
            <a:r>
              <a:rPr lang="ja-JP" altLang="en-US" sz="4800" dirty="0">
                <a:solidFill>
                  <a:srgbClr val="FFFF00"/>
                </a:solidFill>
                <a:latin typeface="Georgia" pitchFamily="18" charset="0"/>
              </a:rPr>
              <a:t>如何以体裁敏感性传讲</a:t>
            </a:r>
            <a:r>
              <a:rPr lang="zh-CN" altLang="en-US" sz="4800" dirty="0">
                <a:solidFill>
                  <a:srgbClr val="FFFF00"/>
                </a:solidFill>
                <a:latin typeface="SimSun" panose="02010600030101010101" pitchFamily="2" charset="-122"/>
                <a:ea typeface="SimSun" panose="02010600030101010101" pitchFamily="2" charset="-122"/>
              </a:rPr>
              <a:t>比喻</a:t>
            </a:r>
            <a:endParaRPr lang="en-US" sz="4800" b="1" dirty="0">
              <a:solidFill>
                <a:srgbClr val="FFFF00"/>
              </a:solidFill>
              <a:latin typeface="Georgia" pitchFamily="18" charset="0"/>
            </a:endParaRPr>
          </a:p>
        </p:txBody>
      </p:sp>
      <p:sp>
        <p:nvSpPr>
          <p:cNvPr id="47108" name="Rectangle 4"/>
          <p:cNvSpPr>
            <a:spLocks noGrp="1" noChangeArrowheads="1"/>
          </p:cNvSpPr>
          <p:nvPr>
            <p:ph idx="1"/>
          </p:nvPr>
        </p:nvSpPr>
        <p:spPr>
          <a:xfrm>
            <a:off x="533400" y="1524000"/>
            <a:ext cx="8305800" cy="5334000"/>
          </a:xfrm>
        </p:spPr>
        <p:txBody>
          <a:bodyPr>
            <a:normAutofit/>
          </a:bodyPr>
          <a:lstStyle/>
          <a:p>
            <a:r>
              <a:rPr lang="ja-JP" altLang="en-US" b="1" dirty="0">
                <a:solidFill>
                  <a:schemeClr val="bg2">
                    <a:lumMod val="10000"/>
                  </a:schemeClr>
                </a:solidFill>
                <a:latin typeface="Georgia" pitchFamily="18" charset="0"/>
              </a:rPr>
              <a:t>注释</a:t>
            </a:r>
            <a:r>
              <a:rPr lang="en-US" b="1" dirty="0">
                <a:solidFill>
                  <a:schemeClr val="bg2">
                    <a:lumMod val="10000"/>
                  </a:schemeClr>
                </a:solidFill>
                <a:latin typeface="Georgia" pitchFamily="18" charset="0"/>
              </a:rPr>
              <a:t>: </a:t>
            </a:r>
          </a:p>
          <a:p>
            <a:pPr lvl="1"/>
            <a:r>
              <a:rPr lang="zh-CN" altLang="en-US" dirty="0">
                <a:solidFill>
                  <a:schemeClr val="bg2">
                    <a:lumMod val="10000"/>
                  </a:schemeClr>
                </a:solidFill>
                <a:latin typeface="Georgia" pitchFamily="18" charset="0"/>
              </a:rPr>
              <a:t>要避免过多的想象力</a:t>
            </a:r>
            <a:r>
              <a:rPr lang="en-US" altLang="zh-CN" dirty="0">
                <a:solidFill>
                  <a:schemeClr val="bg2">
                    <a:lumMod val="10000"/>
                  </a:schemeClr>
                </a:solidFill>
                <a:latin typeface="Georgia" pitchFamily="18" charset="0"/>
              </a:rPr>
              <a:t> –</a:t>
            </a:r>
            <a:r>
              <a:rPr lang="zh-CN" altLang="en-US" dirty="0">
                <a:solidFill>
                  <a:schemeClr val="bg2">
                    <a:lumMod val="10000"/>
                  </a:schemeClr>
                </a:solidFill>
                <a:latin typeface="Georgia" pitchFamily="18" charset="0"/>
              </a:rPr>
              <a:t>过度地解释比喻</a:t>
            </a:r>
            <a:endParaRPr lang="en-US" dirty="0">
              <a:solidFill>
                <a:schemeClr val="bg2">
                  <a:lumMod val="10000"/>
                </a:schemeClr>
              </a:solidFill>
              <a:latin typeface="Georgia" pitchFamily="18" charset="0"/>
            </a:endParaRPr>
          </a:p>
          <a:p>
            <a:pPr lvl="1"/>
            <a:r>
              <a:rPr lang="zh-CN" altLang="en-US" dirty="0">
                <a:solidFill>
                  <a:schemeClr val="bg2">
                    <a:lumMod val="10000"/>
                  </a:schemeClr>
                </a:solidFill>
                <a:latin typeface="Georgia" pitchFamily="18" charset="0"/>
              </a:rPr>
              <a:t>要特别注意文化背景 </a:t>
            </a:r>
            <a:endParaRPr lang="en-SG" altLang="zh-CN" dirty="0">
              <a:solidFill>
                <a:schemeClr val="bg2">
                  <a:lumMod val="10000"/>
                </a:schemeClr>
              </a:solidFill>
              <a:latin typeface="Georgia" pitchFamily="18" charset="0"/>
            </a:endParaRPr>
          </a:p>
          <a:p>
            <a:pPr lvl="1"/>
            <a:r>
              <a:rPr lang="zh-CN" altLang="en-US" dirty="0">
                <a:solidFill>
                  <a:schemeClr val="bg2">
                    <a:lumMod val="10000"/>
                  </a:schemeClr>
                </a:solidFill>
                <a:latin typeface="Georgia" pitchFamily="18" charset="0"/>
              </a:rPr>
              <a:t>要特别注意文学背景 </a:t>
            </a:r>
            <a:r>
              <a:rPr lang="en-US" dirty="0">
                <a:solidFill>
                  <a:schemeClr val="bg2">
                    <a:lumMod val="10000"/>
                  </a:schemeClr>
                </a:solidFill>
                <a:latin typeface="Georgia" pitchFamily="18" charset="0"/>
              </a:rPr>
              <a:t>(</a:t>
            </a:r>
            <a:r>
              <a:rPr lang="ja-JP" altLang="en-US" sz="2400" dirty="0">
                <a:solidFill>
                  <a:schemeClr val="bg2">
                    <a:lumMod val="10000"/>
                  </a:schemeClr>
                </a:solidFill>
                <a:latin typeface="SimSun" panose="02010600030101010101" pitchFamily="2" charset="-122"/>
                <a:ea typeface="SimSun" panose="02010600030101010101" pitchFamily="2" charset="-122"/>
              </a:rPr>
              <a:t>最后</a:t>
            </a:r>
            <a:r>
              <a:rPr lang="zh-CN" altLang="en-US" sz="2400" dirty="0">
                <a:solidFill>
                  <a:schemeClr val="bg2">
                    <a:lumMod val="10000"/>
                  </a:schemeClr>
                </a:solidFill>
                <a:latin typeface="SimSun" panose="02010600030101010101" pitchFamily="2" charset="-122"/>
                <a:ea typeface="SimSun" panose="02010600030101010101" pitchFamily="2" charset="-122"/>
              </a:rPr>
              <a:t>的</a:t>
            </a:r>
            <a:r>
              <a:rPr lang="ja-JP" altLang="en-US" sz="2400" dirty="0">
                <a:solidFill>
                  <a:schemeClr val="bg2">
                    <a:lumMod val="10000"/>
                  </a:schemeClr>
                </a:solidFill>
                <a:latin typeface="SimSun" panose="02010600030101010101" pitchFamily="2" charset="-122"/>
                <a:ea typeface="SimSun" panose="02010600030101010101" pitchFamily="2" charset="-122"/>
              </a:rPr>
              <a:t>强调</a:t>
            </a:r>
            <a:r>
              <a:rPr lang="en-US" dirty="0">
                <a:solidFill>
                  <a:schemeClr val="bg2">
                    <a:lumMod val="10000"/>
                  </a:schemeClr>
                </a:solidFill>
                <a:latin typeface="Georgia" pitchFamily="18" charset="0"/>
              </a:rPr>
              <a:t>, </a:t>
            </a:r>
            <a:r>
              <a:rPr lang="zh-CN" altLang="en-US" sz="2400" dirty="0">
                <a:solidFill>
                  <a:schemeClr val="bg2">
                    <a:lumMod val="10000"/>
                  </a:schemeClr>
                </a:solidFill>
                <a:latin typeface="SimSun" panose="02010600030101010101" pitchFamily="2" charset="-122"/>
                <a:ea typeface="SimSun" panose="02010600030101010101" pitchFamily="2" charset="-122"/>
              </a:rPr>
              <a:t>前面的</a:t>
            </a:r>
            <a:r>
              <a:rPr lang="ja-JP" altLang="en-US" sz="2400" dirty="0">
                <a:solidFill>
                  <a:schemeClr val="bg2">
                    <a:lumMod val="10000"/>
                  </a:schemeClr>
                </a:solidFill>
                <a:latin typeface="SimSun" panose="02010600030101010101" pitchFamily="2" charset="-122"/>
                <a:ea typeface="SimSun" panose="02010600030101010101" pitchFamily="2" charset="-122"/>
              </a:rPr>
              <a:t>声明</a:t>
            </a:r>
            <a:r>
              <a:rPr lang="en-US" dirty="0">
                <a:solidFill>
                  <a:schemeClr val="bg2">
                    <a:lumMod val="10000"/>
                  </a:schemeClr>
                </a:solidFill>
                <a:latin typeface="Georgia" pitchFamily="18" charset="0"/>
              </a:rPr>
              <a:t>, </a:t>
            </a:r>
            <a:r>
              <a:rPr lang="zh-CN" altLang="en-US" sz="2400" dirty="0">
                <a:solidFill>
                  <a:schemeClr val="bg2">
                    <a:lumMod val="10000"/>
                  </a:schemeClr>
                </a:solidFill>
                <a:latin typeface="SimSun" panose="02010600030101010101" pitchFamily="2" charset="-122"/>
                <a:ea typeface="SimSun" panose="02010600030101010101" pitchFamily="2" charset="-122"/>
              </a:rPr>
              <a:t>以及</a:t>
            </a:r>
            <a:r>
              <a:rPr lang="ja-JP" altLang="en-US" sz="2400" dirty="0">
                <a:solidFill>
                  <a:schemeClr val="bg2">
                    <a:lumMod val="10000"/>
                  </a:schemeClr>
                </a:solidFill>
                <a:latin typeface="SimSun" panose="02010600030101010101" pitchFamily="2" charset="-122"/>
                <a:ea typeface="SimSun" panose="02010600030101010101" pitchFamily="2" charset="-122"/>
              </a:rPr>
              <a:t>福音故事</a:t>
            </a:r>
            <a:r>
              <a:rPr lang="zh-CN" altLang="en-US" sz="2400" dirty="0">
                <a:solidFill>
                  <a:schemeClr val="bg2">
                    <a:lumMod val="10000"/>
                  </a:schemeClr>
                </a:solidFill>
                <a:latin typeface="SimSun" panose="02010600030101010101" pitchFamily="2" charset="-122"/>
                <a:ea typeface="SimSun" panose="02010600030101010101" pitchFamily="2" charset="-122"/>
              </a:rPr>
              <a:t>中</a:t>
            </a:r>
            <a:r>
              <a:rPr lang="zh-CN" altLang="en-US" sz="2400" dirty="0">
                <a:latin typeface="SimSun" panose="02010600030101010101" pitchFamily="2" charset="-122"/>
                <a:ea typeface="SimSun" panose="02010600030101010101" pitchFamily="2" charset="-122"/>
              </a:rPr>
              <a:t>比喻</a:t>
            </a:r>
            <a:r>
              <a:rPr lang="ja-JP" altLang="en-US" sz="2400" dirty="0">
                <a:solidFill>
                  <a:schemeClr val="bg2">
                    <a:lumMod val="10000"/>
                  </a:schemeClr>
                </a:solidFill>
                <a:latin typeface="SimSun" panose="02010600030101010101" pitchFamily="2" charset="-122"/>
                <a:ea typeface="SimSun" panose="02010600030101010101" pitchFamily="2" charset="-122"/>
              </a:rPr>
              <a:t>的</a:t>
            </a:r>
            <a:r>
              <a:rPr lang="zh-CN" altLang="en-US" sz="2400" dirty="0">
                <a:solidFill>
                  <a:schemeClr val="bg2">
                    <a:lumMod val="10000"/>
                  </a:schemeClr>
                </a:solidFill>
                <a:latin typeface="SimSun" panose="02010600030101010101" pitchFamily="2" charset="-122"/>
                <a:ea typeface="SimSun" panose="02010600030101010101" pitchFamily="2" charset="-122"/>
              </a:rPr>
              <a:t>置入处</a:t>
            </a:r>
            <a:r>
              <a:rPr lang="en-US" dirty="0">
                <a:solidFill>
                  <a:schemeClr val="bg2">
                    <a:lumMod val="10000"/>
                  </a:schemeClr>
                </a:solidFill>
                <a:latin typeface="Georgia" pitchFamily="18" charset="0"/>
              </a:rPr>
              <a:t>)</a:t>
            </a:r>
          </a:p>
          <a:p>
            <a:pPr lvl="1"/>
            <a:endParaRPr lang="en-US" dirty="0">
              <a:solidFill>
                <a:schemeClr val="bg2">
                  <a:lumMod val="10000"/>
                </a:schemeClr>
              </a:solidFill>
              <a:latin typeface="Georgia" pitchFamily="18" charset="0"/>
            </a:endParaRPr>
          </a:p>
          <a:p>
            <a:r>
              <a:rPr lang="ja-JP" altLang="en-US" b="1" dirty="0">
                <a:solidFill>
                  <a:schemeClr val="bg2">
                    <a:lumMod val="10000"/>
                  </a:schemeClr>
                </a:solidFill>
                <a:latin typeface="Georgia" pitchFamily="18" charset="0"/>
              </a:rPr>
              <a:t>释经讲道</a:t>
            </a:r>
            <a:r>
              <a:rPr lang="en-US" b="1" dirty="0">
                <a:solidFill>
                  <a:schemeClr val="bg2">
                    <a:lumMod val="10000"/>
                  </a:schemeClr>
                </a:solidFill>
                <a:latin typeface="Georgia" pitchFamily="18" charset="0"/>
              </a:rPr>
              <a:t>:</a:t>
            </a:r>
          </a:p>
          <a:p>
            <a:pPr lvl="1"/>
            <a:r>
              <a:rPr lang="zh-CN" altLang="en-US" dirty="0">
                <a:solidFill>
                  <a:schemeClr val="bg2">
                    <a:lumMod val="10000"/>
                  </a:schemeClr>
                </a:solidFill>
                <a:latin typeface="Georgia" pitchFamily="18" charset="0"/>
              </a:rPr>
              <a:t>要与近代文化“融合”</a:t>
            </a:r>
            <a:endParaRPr lang="en-US" dirty="0">
              <a:solidFill>
                <a:schemeClr val="bg2">
                  <a:lumMod val="10000"/>
                </a:schemeClr>
              </a:solidFill>
              <a:latin typeface="Georgia" pitchFamily="18" charset="0"/>
            </a:endParaRPr>
          </a:p>
          <a:p>
            <a:pPr lvl="1"/>
            <a:r>
              <a:rPr lang="zh-CN" altLang="en-US" dirty="0">
                <a:solidFill>
                  <a:schemeClr val="bg2">
                    <a:lumMod val="10000"/>
                  </a:schemeClr>
                </a:solidFill>
                <a:latin typeface="Georgia" pitchFamily="18" charset="0"/>
              </a:rPr>
              <a:t>别害怕提出个人观点</a:t>
            </a:r>
            <a:endParaRPr lang="en-SG" altLang="zh-CN" dirty="0">
              <a:solidFill>
                <a:schemeClr val="bg2">
                  <a:lumMod val="10000"/>
                </a:schemeClr>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anim calcmode="lin" valueType="num">
                                      <p:cBhvr additive="base">
                                        <p:cTn id="7"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8">
                                            <p:txEl>
                                              <p:pRg st="2" end="2"/>
                                            </p:txEl>
                                          </p:spTgt>
                                        </p:tgtEl>
                                        <p:attrNameLst>
                                          <p:attrName>style.visibility</p:attrName>
                                        </p:attrNameLst>
                                      </p:cBhvr>
                                      <p:to>
                                        <p:strVal val="visible"/>
                                      </p:to>
                                    </p:set>
                                    <p:anim calcmode="lin" valueType="num">
                                      <p:cBhvr additive="base">
                                        <p:cTn id="13" dur="500" fill="hold"/>
                                        <p:tgtEl>
                                          <p:spTgt spid="471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8">
                                            <p:txEl>
                                              <p:pRg st="3" end="3"/>
                                            </p:txEl>
                                          </p:spTgt>
                                        </p:tgtEl>
                                        <p:attrNameLst>
                                          <p:attrName>style.visibility</p:attrName>
                                        </p:attrNameLst>
                                      </p:cBhvr>
                                      <p:to>
                                        <p:strVal val="visible"/>
                                      </p:to>
                                    </p:set>
                                    <p:anim calcmode="lin" valueType="num">
                                      <p:cBhvr additive="base">
                                        <p:cTn id="19" dur="500" fill="hold"/>
                                        <p:tgtEl>
                                          <p:spTgt spid="471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8">
                                            <p:txEl>
                                              <p:pRg st="5" end="5"/>
                                            </p:txEl>
                                          </p:spTgt>
                                        </p:tgtEl>
                                        <p:attrNameLst>
                                          <p:attrName>style.visibility</p:attrName>
                                        </p:attrNameLst>
                                      </p:cBhvr>
                                      <p:to>
                                        <p:strVal val="visible"/>
                                      </p:to>
                                    </p:set>
                                    <p:anim calcmode="lin" valueType="num">
                                      <p:cBhvr additive="base">
                                        <p:cTn id="25" dur="500" fill="hold"/>
                                        <p:tgtEl>
                                          <p:spTgt spid="4710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8">
                                            <p:txEl>
                                              <p:pRg st="6" end="6"/>
                                            </p:txEl>
                                          </p:spTgt>
                                        </p:tgtEl>
                                        <p:attrNameLst>
                                          <p:attrName>style.visibility</p:attrName>
                                        </p:attrNameLst>
                                      </p:cBhvr>
                                      <p:to>
                                        <p:strVal val="visible"/>
                                      </p:to>
                                    </p:set>
                                    <p:anim calcmode="lin" valueType="num">
                                      <p:cBhvr additive="base">
                                        <p:cTn id="31" dur="500" fill="hold"/>
                                        <p:tgtEl>
                                          <p:spTgt spid="4710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08">
                                            <p:txEl>
                                              <p:pRg st="7" end="7"/>
                                            </p:txEl>
                                          </p:spTgt>
                                        </p:tgtEl>
                                        <p:attrNameLst>
                                          <p:attrName>style.visibility</p:attrName>
                                        </p:attrNameLst>
                                      </p:cBhvr>
                                      <p:to>
                                        <p:strVal val="visible"/>
                                      </p:to>
                                    </p:set>
                                    <p:anim calcmode="lin" valueType="num">
                                      <p:cBhvr additive="base">
                                        <p:cTn id="37" dur="500" fill="hold"/>
                                        <p:tgtEl>
                                          <p:spTgt spid="4710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MPj03900830000[1]"/>
          <p:cNvPicPr>
            <a:picLocks noChangeAspect="1" noChangeArrowheads="1"/>
          </p:cNvPicPr>
          <p:nvPr/>
        </p:nvPicPr>
        <p:blipFill>
          <a:blip r:embed="rId2" cstate="print">
            <a:lum bright="-48000"/>
            <a:grayscl/>
          </a:blip>
          <a:srcRect t="12500" b="20833"/>
          <a:stretch>
            <a:fillRect/>
          </a:stretch>
        </p:blipFill>
        <p:spPr bwMode="auto">
          <a:xfrm>
            <a:off x="0" y="-47625"/>
            <a:ext cx="9144000" cy="6905625"/>
          </a:xfrm>
          <a:prstGeom prst="rect">
            <a:avLst/>
          </a:prstGeom>
          <a:noFill/>
        </p:spPr>
      </p:pic>
      <p:sp>
        <p:nvSpPr>
          <p:cNvPr id="17410" name="Rectangle 2"/>
          <p:cNvSpPr>
            <a:spLocks noGrp="1" noChangeArrowheads="1"/>
          </p:cNvSpPr>
          <p:nvPr>
            <p:ph type="title"/>
          </p:nvPr>
        </p:nvSpPr>
        <p:spPr>
          <a:xfrm>
            <a:off x="76200" y="274638"/>
            <a:ext cx="8915400" cy="1143000"/>
          </a:xfrm>
        </p:spPr>
        <p:txBody>
          <a:bodyPr>
            <a:normAutofit fontScale="90000"/>
          </a:bodyPr>
          <a:lstStyle/>
          <a:p>
            <a:pPr algn="ctr"/>
            <a:r>
              <a:rPr lang="zh-CN" altLang="en-US" sz="4000" dirty="0">
                <a:solidFill>
                  <a:srgbClr val="FFFF00"/>
                </a:solidFill>
                <a:latin typeface="Georgia" pitchFamily="18" charset="0"/>
              </a:rPr>
              <a:t>路加福音里的比喻</a:t>
            </a:r>
            <a:br>
              <a:rPr lang="en-SG" altLang="zh-CN" sz="4000" dirty="0">
                <a:solidFill>
                  <a:srgbClr val="FFFF00"/>
                </a:solidFill>
                <a:latin typeface="Georgia" pitchFamily="18" charset="0"/>
              </a:rPr>
            </a:br>
            <a:r>
              <a:rPr lang="zh-CN" altLang="en-US" sz="4000" dirty="0">
                <a:solidFill>
                  <a:srgbClr val="FFFF00"/>
                </a:solidFill>
                <a:latin typeface="Georgia" pitchFamily="18" charset="0"/>
              </a:rPr>
              <a:t>如何解释其观点？</a:t>
            </a:r>
            <a:endParaRPr lang="en-US" sz="4000" b="1" dirty="0">
              <a:solidFill>
                <a:srgbClr val="FFFF00"/>
              </a:solidFill>
              <a:latin typeface="Georgia" pitchFamily="18" charset="0"/>
            </a:endParaRPr>
          </a:p>
        </p:txBody>
      </p:sp>
      <p:sp>
        <p:nvSpPr>
          <p:cNvPr id="17411" name="Rectangle 3"/>
          <p:cNvSpPr>
            <a:spLocks noGrp="1" noChangeArrowheads="1"/>
          </p:cNvSpPr>
          <p:nvPr>
            <p:ph idx="1"/>
          </p:nvPr>
        </p:nvSpPr>
        <p:spPr/>
        <p:txBody>
          <a:bodyPr/>
          <a:lstStyle/>
          <a:p>
            <a:r>
              <a:rPr lang="zh-CN" altLang="en-US" b="1" dirty="0">
                <a:solidFill>
                  <a:schemeClr val="bg1"/>
                </a:solidFill>
                <a:latin typeface="Georgia" pitchFamily="18" charset="0"/>
              </a:rPr>
              <a:t>聪明和愚蠢的建屋者 </a:t>
            </a:r>
            <a:r>
              <a:rPr lang="en-US" b="1" dirty="0">
                <a:solidFill>
                  <a:schemeClr val="bg1"/>
                </a:solidFill>
                <a:latin typeface="Georgia" pitchFamily="18" charset="0"/>
              </a:rPr>
              <a:t>(6:46-49)</a:t>
            </a:r>
          </a:p>
          <a:p>
            <a:r>
              <a:rPr lang="zh-CN" altLang="en-US" b="1" dirty="0">
                <a:solidFill>
                  <a:schemeClr val="bg1"/>
                </a:solidFill>
                <a:latin typeface="Georgia" pitchFamily="18" charset="0"/>
              </a:rPr>
              <a:t>半夜来访的朋友 </a:t>
            </a:r>
            <a:r>
              <a:rPr lang="en-US" b="1" dirty="0">
                <a:solidFill>
                  <a:schemeClr val="bg1"/>
                </a:solidFill>
                <a:latin typeface="Georgia" pitchFamily="18" charset="0"/>
              </a:rPr>
              <a:t>(11:5-10)</a:t>
            </a:r>
          </a:p>
          <a:p>
            <a:r>
              <a:rPr lang="zh-CN" altLang="en-US" b="1" dirty="0">
                <a:solidFill>
                  <a:prstClr val="white"/>
                </a:solidFill>
                <a:latin typeface="Georgia" pitchFamily="18" charset="0"/>
              </a:rPr>
              <a:t>不结果实的树 </a:t>
            </a:r>
            <a:r>
              <a:rPr lang="en-US" b="1" dirty="0">
                <a:solidFill>
                  <a:schemeClr val="bg1"/>
                </a:solidFill>
                <a:latin typeface="Georgia" pitchFamily="18" charset="0"/>
              </a:rPr>
              <a:t>(13:6-9)</a:t>
            </a:r>
          </a:p>
          <a:p>
            <a:r>
              <a:rPr lang="zh-CN" altLang="en-US" b="1" dirty="0">
                <a:solidFill>
                  <a:prstClr val="white"/>
                </a:solidFill>
                <a:latin typeface="Georgia" pitchFamily="18" charset="0"/>
              </a:rPr>
              <a:t>精明的管家 </a:t>
            </a:r>
            <a:r>
              <a:rPr lang="en-US" b="1" dirty="0">
                <a:solidFill>
                  <a:schemeClr val="bg1"/>
                </a:solidFill>
                <a:latin typeface="Georgia" pitchFamily="18" charset="0"/>
              </a:rPr>
              <a:t>(16:1-9)</a:t>
            </a:r>
          </a:p>
          <a:p>
            <a:r>
              <a:rPr lang="zh-CN" altLang="en-US" b="1" dirty="0">
                <a:solidFill>
                  <a:prstClr val="white"/>
                </a:solidFill>
                <a:latin typeface="Georgia" pitchFamily="18" charset="0"/>
              </a:rPr>
              <a:t>恳切祈求的寡妇 </a:t>
            </a:r>
            <a:r>
              <a:rPr lang="en-US" b="1" dirty="0">
                <a:solidFill>
                  <a:schemeClr val="bg1"/>
                </a:solidFill>
                <a:latin typeface="Georgia" pitchFamily="18" charset="0"/>
              </a:rPr>
              <a:t>(18:1-8)</a:t>
            </a:r>
          </a:p>
          <a:p>
            <a:r>
              <a:rPr lang="zh-CN" altLang="en-US" b="1" dirty="0">
                <a:solidFill>
                  <a:prstClr val="white"/>
                </a:solidFill>
                <a:latin typeface="Georgia" pitchFamily="18" charset="0"/>
              </a:rPr>
              <a:t>税吏和法利赛人 </a:t>
            </a:r>
            <a:r>
              <a:rPr lang="en-US" b="1" dirty="0">
                <a:solidFill>
                  <a:schemeClr val="bg1"/>
                </a:solidFill>
                <a:latin typeface="Georgia" pitchFamily="18" charset="0"/>
              </a:rPr>
              <a:t>(18:9-14)</a:t>
            </a:r>
          </a:p>
          <a:p>
            <a:r>
              <a:rPr lang="zh-CN" altLang="en-US" b="1" dirty="0">
                <a:solidFill>
                  <a:prstClr val="white"/>
                </a:solidFill>
                <a:latin typeface="Georgia" pitchFamily="18" charset="0"/>
              </a:rPr>
              <a:t>十锭银子 </a:t>
            </a:r>
            <a:r>
              <a:rPr lang="en-US" b="1" dirty="0">
                <a:solidFill>
                  <a:schemeClr val="bg1"/>
                </a:solidFill>
                <a:latin typeface="Georgia" pitchFamily="18" charset="0"/>
              </a:rPr>
              <a:t>(19:11-26)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calcmode="lin" valueType="num">
                                      <p:cBhvr additive="base">
                                        <p:cTn id="23"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 calcmode="lin" valueType="num">
                                      <p:cBhvr additive="base">
                                        <p:cTn id="2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 calcmode="lin" valueType="num">
                                      <p:cBhvr additive="base">
                                        <p:cTn id="31"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ja-JP" altLang="en-US" dirty="0">
                <a:solidFill>
                  <a:schemeClr val="tx2">
                    <a:lumMod val="75000"/>
                  </a:schemeClr>
                </a:solidFill>
              </a:rPr>
              <a:t>提摩太前书 </a:t>
            </a:r>
            <a:r>
              <a:rPr lang="en-US" altLang="ja-JP" dirty="0">
                <a:solidFill>
                  <a:schemeClr val="tx2">
                    <a:lumMod val="75000"/>
                  </a:schemeClr>
                </a:solidFill>
              </a:rPr>
              <a:t>4</a:t>
            </a:r>
            <a:r>
              <a:rPr lang="en-US" dirty="0">
                <a:solidFill>
                  <a:schemeClr val="tx2">
                    <a:lumMod val="75000"/>
                  </a:schemeClr>
                </a:solidFill>
              </a:rPr>
              <a:t>:16</a:t>
            </a:r>
          </a:p>
        </p:txBody>
      </p:sp>
      <p:sp>
        <p:nvSpPr>
          <p:cNvPr id="3" name="Content Placeholder 2"/>
          <p:cNvSpPr>
            <a:spLocks noGrp="1"/>
          </p:cNvSpPr>
          <p:nvPr>
            <p:ph sz="quarter" idx="1"/>
          </p:nvPr>
        </p:nvSpPr>
        <p:spPr>
          <a:xfrm>
            <a:off x="762000" y="1447800"/>
            <a:ext cx="7772400" cy="4572000"/>
          </a:xfrm>
        </p:spPr>
        <p:txBody>
          <a:bodyPr/>
          <a:lstStyle/>
          <a:p>
            <a:pPr marL="36576" indent="0" algn="ctr">
              <a:buNone/>
            </a:pPr>
            <a:r>
              <a:rPr lang="zh-CN" altLang="en-US" sz="4000" dirty="0"/>
              <a:t>你要谨慎自己和自己的教训，要在这些事上恒心，因为这样行，又能救自己，又能救听你的人。</a:t>
            </a:r>
            <a:endParaRPr lang="en-US" dirty="0"/>
          </a:p>
        </p:txBody>
      </p:sp>
    </p:spTree>
    <p:extLst>
      <p:ext uri="{BB962C8B-B14F-4D97-AF65-F5344CB8AC3E}">
        <p14:creationId xmlns:p14="http://schemas.microsoft.com/office/powerpoint/2010/main" val="17385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s>
            <a:gs pos="100000">
              <a:srgbClr val="333333">
                <a:gamma/>
                <a:shade val="26667"/>
                <a:invGamma/>
              </a:srgbClr>
            </a:gs>
          </a:gsLst>
          <a:path path="rect">
            <a:fillToRect r="100000" b="100000"/>
          </a:path>
        </a:gra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447800" y="-594"/>
            <a:ext cx="6129338" cy="6831859"/>
          </a:xfrm>
          <a:prstGeom prst="rect">
            <a:avLst/>
          </a:prstGeom>
          <a:noFill/>
          <a:ln w="9525">
            <a:noFill/>
            <a:miter lim="800000"/>
            <a:headEnd/>
            <a:tailEnd/>
          </a:ln>
          <a:effectLst/>
        </p:spPr>
      </p:pic>
      <p:sp>
        <p:nvSpPr>
          <p:cNvPr id="2" name="TextBox 1"/>
          <p:cNvSpPr txBox="1"/>
          <p:nvPr/>
        </p:nvSpPr>
        <p:spPr>
          <a:xfrm rot="16200000">
            <a:off x="-2251502" y="2951947"/>
            <a:ext cx="6096000" cy="954107"/>
          </a:xfrm>
          <a:prstGeom prst="rect">
            <a:avLst/>
          </a:prstGeom>
          <a:noFill/>
        </p:spPr>
        <p:txBody>
          <a:bodyPr wrap="square" rtlCol="0">
            <a:spAutoFit/>
          </a:bodyPr>
          <a:lstStyle/>
          <a:p>
            <a:pPr algn="ctr"/>
            <a:r>
              <a:rPr lang="ja-JP" altLang="en-US" sz="3200" dirty="0">
                <a:solidFill>
                  <a:schemeClr val="bg1"/>
                </a:solidFill>
              </a:rPr>
              <a:t>唐兔子的比喻</a:t>
            </a:r>
            <a:endParaRPr lang="en-SG" altLang="ja-JP" sz="3200" dirty="0">
              <a:solidFill>
                <a:schemeClr val="bg1"/>
              </a:solidFill>
            </a:endParaRPr>
          </a:p>
          <a:p>
            <a:pPr algn="ctr"/>
            <a:r>
              <a:rPr lang="en-US" sz="2400" dirty="0">
                <a:solidFill>
                  <a:schemeClr val="bg1"/>
                </a:solidFill>
              </a:rPr>
              <a:t>( Donald Miller, </a:t>
            </a:r>
            <a:r>
              <a:rPr lang="en-US" sz="2400" i="1" dirty="0">
                <a:solidFill>
                  <a:schemeClr val="bg1"/>
                </a:solidFill>
              </a:rPr>
              <a:t>Blue Like Jazz)</a:t>
            </a:r>
          </a:p>
        </p:txBody>
      </p:sp>
      <p:sp>
        <p:nvSpPr>
          <p:cNvPr id="3" name="Title 2"/>
          <p:cNvSpPr>
            <a:spLocks noGrp="1"/>
          </p:cNvSpPr>
          <p:nvPr>
            <p:ph type="title" idx="4294967295"/>
          </p:nvPr>
        </p:nvSpPr>
        <p:spPr>
          <a:xfrm>
            <a:off x="1524000" y="5181600"/>
            <a:ext cx="6019800" cy="954107"/>
          </a:xfrm>
          <a:solidFill>
            <a:schemeClr val="bg1"/>
          </a:solidFill>
        </p:spPr>
        <p:txBody>
          <a:bodyPr wrap="square" rtlCol="0">
            <a:spAutoFit/>
          </a:bodyPr>
          <a:lstStyle/>
          <a:p>
            <a:pPr algn="ctr" fontAlgn="base">
              <a:spcAft>
                <a:spcPct val="0"/>
              </a:spcAft>
            </a:pPr>
            <a:r>
              <a:rPr lang="ja-JP" altLang="en-US" sz="2800" dirty="0">
                <a:solidFill>
                  <a:schemeClr val="tx1"/>
                </a:solidFill>
                <a:latin typeface="Georgia" pitchFamily="18" charset="0"/>
                <a:ea typeface="+mn-ea"/>
                <a:cs typeface="+mn-cs"/>
              </a:rPr>
              <a:t>唐兔子每天早上去</a:t>
            </a:r>
            <a:br>
              <a:rPr lang="en-SG" altLang="ja-JP" sz="2800" dirty="0">
                <a:solidFill>
                  <a:schemeClr val="tx1"/>
                </a:solidFill>
                <a:latin typeface="Georgia" pitchFamily="18" charset="0"/>
                <a:ea typeface="+mn-ea"/>
                <a:cs typeface="+mn-cs"/>
              </a:rPr>
            </a:br>
            <a:r>
              <a:rPr lang="en-US" sz="2800" dirty="0" err="1">
                <a:solidFill>
                  <a:schemeClr val="tx1"/>
                </a:solidFill>
                <a:latin typeface="Georgia" pitchFamily="18" charset="0"/>
                <a:ea typeface="+mn-ea"/>
                <a:cs typeface="+mn-cs"/>
              </a:rPr>
              <a:t>Stumpton</a:t>
            </a:r>
            <a:r>
              <a:rPr lang="en-US" sz="2800" dirty="0">
                <a:solidFill>
                  <a:schemeClr val="tx1"/>
                </a:solidFill>
                <a:latin typeface="Georgia" pitchFamily="18" charset="0"/>
                <a:ea typeface="+mn-ea"/>
                <a:cs typeface="+mn-cs"/>
              </a:rPr>
              <a:t> </a:t>
            </a:r>
            <a:r>
              <a:rPr lang="ja-JP" altLang="en-US" sz="2800" dirty="0">
                <a:solidFill>
                  <a:schemeClr val="tx1"/>
                </a:solidFill>
                <a:latin typeface="Georgia" pitchFamily="18" charset="0"/>
                <a:ea typeface="+mn-ea"/>
                <a:cs typeface="+mn-cs"/>
              </a:rPr>
              <a:t>咖啡店。</a:t>
            </a:r>
            <a:endParaRPr lang="en-US" sz="2800" dirty="0">
              <a:solidFill>
                <a:schemeClr val="tx1"/>
              </a:solidFill>
              <a:latin typeface="Georgia" pitchFamily="18" charset="0"/>
              <a:ea typeface="+mn-ea"/>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752600" y="16719"/>
            <a:ext cx="5411788" cy="6841281"/>
          </a:xfrm>
          <a:prstGeom prst="rect">
            <a:avLst/>
          </a:prstGeom>
          <a:noFill/>
          <a:ln w="9525">
            <a:noFill/>
            <a:miter lim="800000"/>
            <a:headEnd/>
            <a:tailEnd/>
          </a:ln>
          <a:effectLst/>
        </p:spPr>
      </p:pic>
      <p:sp>
        <p:nvSpPr>
          <p:cNvPr id="2" name="Title 1"/>
          <p:cNvSpPr>
            <a:spLocks noGrp="1"/>
          </p:cNvSpPr>
          <p:nvPr>
            <p:ph type="title" idx="4294967295"/>
          </p:nvPr>
        </p:nvSpPr>
        <p:spPr>
          <a:xfrm>
            <a:off x="1752600" y="5181600"/>
            <a:ext cx="5334000" cy="990600"/>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ja-JP" altLang="en-US" sz="2800" dirty="0">
                <a:solidFill>
                  <a:schemeClr val="tx1"/>
                </a:solidFill>
                <a:latin typeface="Georgia" pitchFamily="18" charset="0"/>
                <a:ea typeface="+mn-ea"/>
                <a:cs typeface="+mn-cs"/>
              </a:rPr>
              <a:t>一天早上在</a:t>
            </a:r>
            <a:r>
              <a:rPr lang="en-US" sz="2800" dirty="0" err="1">
                <a:solidFill>
                  <a:schemeClr val="tx1"/>
                </a:solidFill>
                <a:latin typeface="Georgia" pitchFamily="18" charset="0"/>
                <a:ea typeface="+mn-ea"/>
                <a:cs typeface="+mn-cs"/>
              </a:rPr>
              <a:t>Stumpton</a:t>
            </a:r>
            <a:r>
              <a:rPr lang="ja-JP" altLang="en-US" sz="2800" dirty="0">
                <a:solidFill>
                  <a:schemeClr val="tx1"/>
                </a:solidFill>
                <a:latin typeface="Georgia" pitchFamily="18" charset="0"/>
              </a:rPr>
              <a:t>咖啡店</a:t>
            </a:r>
            <a:r>
              <a:rPr lang="en-US" sz="2800" dirty="0">
                <a:solidFill>
                  <a:schemeClr val="tx1"/>
                </a:solidFill>
                <a:latin typeface="Georgia" pitchFamily="18" charset="0"/>
                <a:ea typeface="+mn-ea"/>
                <a:cs typeface="+mn-cs"/>
              </a:rPr>
              <a:t>，</a:t>
            </a:r>
            <a:r>
              <a:rPr lang="ja-JP" altLang="en-US" sz="2800" dirty="0">
                <a:solidFill>
                  <a:schemeClr val="tx1"/>
                </a:solidFill>
                <a:latin typeface="Georgia" pitchFamily="18" charset="0"/>
                <a:ea typeface="+mn-ea"/>
                <a:cs typeface="+mn-cs"/>
              </a:rPr>
              <a:t>唐兔子</a:t>
            </a:r>
            <a:r>
              <a:rPr lang="zh-CN" altLang="en-US" sz="2800" dirty="0">
                <a:solidFill>
                  <a:schemeClr val="tx1"/>
                </a:solidFill>
                <a:latin typeface="Georgia" pitchFamily="18" charset="0"/>
                <a:ea typeface="+mn-ea"/>
                <a:cs typeface="+mn-cs"/>
              </a:rPr>
              <a:t>遇见</a:t>
            </a:r>
            <a:r>
              <a:rPr lang="ja-JP" altLang="en-US" sz="2800" dirty="0">
                <a:solidFill>
                  <a:schemeClr val="tx1"/>
                </a:solidFill>
                <a:latin typeface="Georgia" pitchFamily="18" charset="0"/>
                <a:ea typeface="+mn-ea"/>
                <a:cs typeface="+mn-cs"/>
              </a:rPr>
              <a:t>性感胡萝卜</a:t>
            </a:r>
            <a:r>
              <a:rPr lang="ja-JP" altLang="en-US" sz="2800" dirty="0">
                <a:solidFill>
                  <a:schemeClr val="tx1"/>
                </a:solidFill>
                <a:latin typeface="Georgia" pitchFamily="18" charset="0"/>
              </a:rPr>
              <a:t>。</a:t>
            </a:r>
            <a:endParaRPr lang="en-US" sz="2800" dirty="0">
              <a:solidFill>
                <a:schemeClr val="tx1"/>
              </a:solidFill>
              <a:latin typeface="Georgia" pitchFamily="18" charset="0"/>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981200" y="-12360"/>
            <a:ext cx="5408612" cy="6943464"/>
          </a:xfrm>
          <a:prstGeom prst="rect">
            <a:avLst/>
          </a:prstGeom>
          <a:noFill/>
          <a:ln w="9525">
            <a:noFill/>
            <a:miter lim="800000"/>
            <a:headEnd/>
            <a:tailEnd/>
          </a:ln>
          <a:effectLst/>
        </p:spPr>
      </p:pic>
      <p:sp>
        <p:nvSpPr>
          <p:cNvPr id="3" name="Title 2"/>
          <p:cNvSpPr>
            <a:spLocks noGrp="1"/>
          </p:cNvSpPr>
          <p:nvPr>
            <p:ph type="title" idx="4294967295"/>
          </p:nvPr>
        </p:nvSpPr>
        <p:spPr>
          <a:xfrm>
            <a:off x="2362201" y="4935379"/>
            <a:ext cx="4800600" cy="1200329"/>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3200" dirty="0">
                <a:solidFill>
                  <a:schemeClr val="tx1"/>
                </a:solidFill>
                <a:latin typeface="Georgia" pitchFamily="18" charset="0"/>
                <a:ea typeface="+mn-ea"/>
                <a:cs typeface="+mn-cs"/>
              </a:rPr>
              <a:t>唐兔子决定追逐</a:t>
            </a:r>
            <a:br>
              <a:rPr lang="en-US" altLang="zh-CN" sz="3200" dirty="0">
                <a:solidFill>
                  <a:schemeClr val="tx1"/>
                </a:solidFill>
                <a:latin typeface="Georgia" pitchFamily="18" charset="0"/>
                <a:ea typeface="+mn-ea"/>
                <a:cs typeface="+mn-cs"/>
              </a:rPr>
            </a:br>
            <a:r>
              <a:rPr lang="zh-CN" altLang="en-US" sz="3200" dirty="0">
                <a:solidFill>
                  <a:schemeClr val="tx1"/>
                </a:solidFill>
                <a:latin typeface="Georgia" pitchFamily="18" charset="0"/>
                <a:ea typeface="+mn-ea"/>
                <a:cs typeface="+mn-cs"/>
              </a:rPr>
              <a:t>性感胡萝卜</a:t>
            </a:r>
            <a:r>
              <a:rPr lang="ja-JP" altLang="en-US" sz="4000" dirty="0">
                <a:solidFill>
                  <a:schemeClr val="tx1"/>
                </a:solidFill>
                <a:latin typeface="Georgia" pitchFamily="18" charset="0"/>
              </a:rPr>
              <a:t>。</a:t>
            </a:r>
            <a:endParaRPr lang="en-US" sz="3600" dirty="0">
              <a:solidFill>
                <a:schemeClr val="tx1"/>
              </a:solidFill>
              <a:latin typeface="Georgia" pitchFamily="18" charset="0"/>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1905000" y="-51791"/>
            <a:ext cx="5324475" cy="6909791"/>
            <a:chOff x="1905000" y="-51791"/>
            <a:chExt cx="5324475" cy="6909791"/>
          </a:xfrm>
        </p:grpSpPr>
        <p:pic>
          <p:nvPicPr>
            <p:cNvPr id="53250" name="Picture 2"/>
            <p:cNvPicPr>
              <a:picLocks noChangeAspect="1" noChangeArrowheads="1"/>
            </p:cNvPicPr>
            <p:nvPr/>
          </p:nvPicPr>
          <p:blipFill>
            <a:blip r:embed="rId2" cstate="print"/>
            <a:srcRect/>
            <a:stretch>
              <a:fillRect/>
            </a:stretch>
          </p:blipFill>
          <p:spPr bwMode="auto">
            <a:xfrm>
              <a:off x="1905000" y="-51791"/>
              <a:ext cx="5324475" cy="6909791"/>
            </a:xfrm>
            <a:prstGeom prst="rect">
              <a:avLst/>
            </a:prstGeom>
            <a:noFill/>
            <a:ln w="9525">
              <a:noFill/>
              <a:miter lim="800000"/>
              <a:headEnd/>
              <a:tailEnd/>
            </a:ln>
            <a:effectLst/>
          </p:spPr>
        </p:pic>
        <p:sp>
          <p:nvSpPr>
            <p:cNvPr id="4" name="Oval 3"/>
            <p:cNvSpPr/>
            <p:nvPr/>
          </p:nvSpPr>
          <p:spPr>
            <a:xfrm>
              <a:off x="2895600" y="2819400"/>
              <a:ext cx="838200" cy="8382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1981200" y="5098330"/>
            <a:ext cx="5181600" cy="1200329"/>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3600" dirty="0">
                <a:solidFill>
                  <a:schemeClr val="tx1"/>
                </a:solidFill>
                <a:latin typeface="Georgia" pitchFamily="18" charset="0"/>
                <a:ea typeface="+mn-ea"/>
                <a:cs typeface="+mn-cs"/>
              </a:rPr>
              <a:t>但是性感胡萝卜</a:t>
            </a:r>
            <a:br>
              <a:rPr lang="en-US" altLang="zh-CN" sz="3600" dirty="0">
                <a:solidFill>
                  <a:schemeClr val="tx1"/>
                </a:solidFill>
                <a:latin typeface="Georgia" pitchFamily="18" charset="0"/>
                <a:ea typeface="+mn-ea"/>
                <a:cs typeface="+mn-cs"/>
              </a:rPr>
            </a:br>
            <a:r>
              <a:rPr lang="zh-CN" altLang="en-US" sz="3600" dirty="0">
                <a:solidFill>
                  <a:schemeClr val="tx1"/>
                </a:solidFill>
                <a:latin typeface="Georgia" pitchFamily="18" charset="0"/>
                <a:ea typeface="+mn-ea"/>
                <a:cs typeface="+mn-cs"/>
              </a:rPr>
              <a:t>跑的很快</a:t>
            </a:r>
            <a:r>
              <a:rPr lang="ja-JP" altLang="en-US" sz="3600" dirty="0">
                <a:solidFill>
                  <a:schemeClr val="tx1"/>
                </a:solidFill>
                <a:latin typeface="Georgia" pitchFamily="18" charset="0"/>
              </a:rPr>
              <a:t>。</a:t>
            </a:r>
            <a:endParaRPr lang="en-US" sz="3600" dirty="0">
              <a:solidFill>
                <a:schemeClr val="tx1"/>
              </a:solidFill>
              <a:latin typeface="Georgia" pitchFamily="18" charset="0"/>
              <a:ea typeface="+mn-ea"/>
              <a:cs typeface="+mn-cs"/>
            </a:endParaRPr>
          </a:p>
        </p:txBody>
      </p:sp>
      <p:sp>
        <p:nvSpPr>
          <p:cNvPr id="5" name="Title 1"/>
          <p:cNvSpPr txBox="1">
            <a:spLocks/>
          </p:cNvSpPr>
          <p:nvPr/>
        </p:nvSpPr>
        <p:spPr>
          <a:xfrm>
            <a:off x="2590800" y="2895600"/>
            <a:ext cx="1371600" cy="523220"/>
          </a:xfrm>
          <a:prstGeom prst="rect">
            <a:avLst/>
          </a:prstGeom>
          <a:noFill/>
        </p:spPr>
        <p:txBody>
          <a:bodyPr vert="horz" wrap="square" lIns="91440" rIns="45720" rtlCol="0" anchor="ctr">
            <a:sp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ja-JP" altLang="en-US" sz="2800" dirty="0">
                <a:solidFill>
                  <a:schemeClr val="tx1"/>
                </a:solidFill>
                <a:latin typeface="Georgia" pitchFamily="18" charset="0"/>
                <a:ea typeface="+mn-ea"/>
                <a:cs typeface="+mn-cs"/>
              </a:rPr>
              <a:t>停住</a:t>
            </a:r>
            <a:r>
              <a:rPr lang="en-US" sz="2800" dirty="0">
                <a:solidFill>
                  <a:schemeClr val="tx1"/>
                </a:solidFill>
                <a:latin typeface="Georgia" pitchFamily="18" charset="0"/>
                <a:ea typeface="+mn-ea"/>
                <a:cs typeface="+mn-cs"/>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133600" y="-46825"/>
            <a:ext cx="5143500" cy="6904825"/>
          </a:xfrm>
          <a:prstGeom prst="rect">
            <a:avLst/>
          </a:prstGeom>
          <a:noFill/>
          <a:ln w="9525">
            <a:noFill/>
            <a:miter lim="800000"/>
            <a:headEnd/>
            <a:tailEnd/>
          </a:ln>
          <a:effectLst/>
        </p:spPr>
      </p:pic>
      <p:sp>
        <p:nvSpPr>
          <p:cNvPr id="2" name="Title 1"/>
          <p:cNvSpPr>
            <a:spLocks noGrp="1"/>
          </p:cNvSpPr>
          <p:nvPr>
            <p:ph type="title" idx="4294967295"/>
          </p:nvPr>
        </p:nvSpPr>
        <p:spPr>
          <a:xfrm>
            <a:off x="2142067" y="5058490"/>
            <a:ext cx="5105400" cy="1200329"/>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3600" dirty="0">
                <a:solidFill>
                  <a:schemeClr val="tx1"/>
                </a:solidFill>
                <a:latin typeface="Georgia" pitchFamily="18" charset="0"/>
                <a:ea typeface="+mn-ea"/>
                <a:cs typeface="+mn-cs"/>
              </a:rPr>
              <a:t>唐兔子在俄勒冈州各地</a:t>
            </a:r>
            <a:br>
              <a:rPr lang="en-SG" altLang="zh-CN" sz="3600" dirty="0">
                <a:solidFill>
                  <a:schemeClr val="tx1"/>
                </a:solidFill>
                <a:latin typeface="Georgia" pitchFamily="18" charset="0"/>
                <a:ea typeface="+mn-ea"/>
                <a:cs typeface="+mn-cs"/>
              </a:rPr>
            </a:br>
            <a:r>
              <a:rPr lang="zh-CN" altLang="en-US" sz="3600" dirty="0">
                <a:solidFill>
                  <a:schemeClr val="tx1"/>
                </a:solidFill>
                <a:latin typeface="Georgia" pitchFamily="18" charset="0"/>
                <a:ea typeface="+mn-ea"/>
                <a:cs typeface="+mn-cs"/>
              </a:rPr>
              <a:t>追逐性感胡萝卜</a:t>
            </a:r>
            <a:r>
              <a:rPr lang="ja-JP" altLang="en-US" sz="3600" dirty="0">
                <a:solidFill>
                  <a:schemeClr val="tx1"/>
                </a:solidFill>
                <a:latin typeface="Georgia" pitchFamily="18" charset="0"/>
              </a:rPr>
              <a:t>。</a:t>
            </a:r>
            <a:endParaRPr lang="en-US" sz="3600" dirty="0">
              <a:solidFill>
                <a:schemeClr val="tx1"/>
              </a:solidFill>
              <a:latin typeface="Georgia" pitchFamily="18" charset="0"/>
              <a:ea typeface="+mn-ea"/>
              <a:cs typeface="+mn-c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981200" y="-40465"/>
            <a:ext cx="5314950" cy="6885765"/>
          </a:xfrm>
          <a:prstGeom prst="rect">
            <a:avLst/>
          </a:prstGeom>
          <a:noFill/>
          <a:ln w="9525">
            <a:noFill/>
            <a:miter lim="800000"/>
            <a:headEnd/>
            <a:tailEnd/>
          </a:ln>
          <a:effectLst/>
        </p:spPr>
      </p:pic>
      <p:sp>
        <p:nvSpPr>
          <p:cNvPr id="2" name="Title 1"/>
          <p:cNvSpPr>
            <a:spLocks noGrp="1"/>
          </p:cNvSpPr>
          <p:nvPr>
            <p:ph type="title" idx="4294967295"/>
          </p:nvPr>
        </p:nvSpPr>
        <p:spPr>
          <a:xfrm>
            <a:off x="1981200" y="4721424"/>
            <a:ext cx="5181600" cy="1323439"/>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4000" dirty="0">
                <a:solidFill>
                  <a:schemeClr val="tx1"/>
                </a:solidFill>
                <a:latin typeface="Georgia" pitchFamily="18" charset="0"/>
                <a:ea typeface="+mn-ea"/>
                <a:cs typeface="+mn-cs"/>
              </a:rPr>
              <a:t>遍及整个美国，一直到纽约市</a:t>
            </a:r>
            <a:r>
              <a:rPr lang="ja-JP" altLang="en-US" sz="4000" dirty="0">
                <a:solidFill>
                  <a:schemeClr val="tx1"/>
                </a:solidFill>
                <a:latin typeface="Georgia" pitchFamily="18" charset="0"/>
              </a:rPr>
              <a:t>。</a:t>
            </a:r>
            <a:endParaRPr lang="en-US" sz="4000" dirty="0">
              <a:solidFill>
                <a:schemeClr val="tx1"/>
              </a:solidFill>
              <a:latin typeface="Georgia" pitchFamily="18" charset="0"/>
              <a:ea typeface="+mn-ea"/>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905000" y="11316"/>
            <a:ext cx="5370513" cy="6922884"/>
          </a:xfrm>
          <a:prstGeom prst="rect">
            <a:avLst/>
          </a:prstGeom>
          <a:noFill/>
          <a:ln w="9525">
            <a:noFill/>
            <a:miter lim="800000"/>
            <a:headEnd/>
            <a:tailEnd/>
          </a:ln>
          <a:effectLst/>
        </p:spPr>
      </p:pic>
      <p:sp>
        <p:nvSpPr>
          <p:cNvPr id="2" name="Title 1"/>
          <p:cNvSpPr>
            <a:spLocks noGrp="1"/>
          </p:cNvSpPr>
          <p:nvPr>
            <p:ph type="title" idx="4294967295"/>
          </p:nvPr>
        </p:nvSpPr>
        <p:spPr>
          <a:xfrm>
            <a:off x="2209800" y="5026224"/>
            <a:ext cx="5065713" cy="1323439"/>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4000" dirty="0">
                <a:solidFill>
                  <a:schemeClr val="tx1"/>
                </a:solidFill>
                <a:latin typeface="Georgia" pitchFamily="18" charset="0"/>
                <a:ea typeface="+mn-ea"/>
                <a:cs typeface="+mn-cs"/>
              </a:rPr>
              <a:t>唐兔子甚至追性感胡萝卜到月球</a:t>
            </a:r>
            <a:r>
              <a:rPr lang="ja-JP" altLang="en-US" sz="4000" dirty="0">
                <a:solidFill>
                  <a:schemeClr val="tx1"/>
                </a:solidFill>
                <a:latin typeface="Georgia" pitchFamily="18" charset="0"/>
              </a:rPr>
              <a:t>。</a:t>
            </a:r>
            <a:endParaRPr lang="en-US" sz="4000" dirty="0">
              <a:solidFill>
                <a:schemeClr val="tx1"/>
              </a:solidFill>
              <a:latin typeface="Georgia" pitchFamily="18" charset="0"/>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769534" y="0"/>
            <a:ext cx="5638800" cy="7353935"/>
          </a:xfrm>
          <a:prstGeom prst="rect">
            <a:avLst/>
          </a:prstGeom>
          <a:noFill/>
          <a:ln w="9525">
            <a:noFill/>
            <a:miter lim="800000"/>
            <a:headEnd/>
            <a:tailEnd/>
          </a:ln>
          <a:effectLst/>
        </p:spPr>
      </p:pic>
      <p:sp>
        <p:nvSpPr>
          <p:cNvPr id="3" name="Title 2"/>
          <p:cNvSpPr>
            <a:spLocks noGrp="1"/>
          </p:cNvSpPr>
          <p:nvPr>
            <p:ph type="title" idx="4294967295"/>
          </p:nvPr>
        </p:nvSpPr>
        <p:spPr>
          <a:xfrm>
            <a:off x="1921933" y="5297269"/>
            <a:ext cx="5452533" cy="646331"/>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ja-JP" altLang="en-US" sz="3600" dirty="0">
                <a:solidFill>
                  <a:schemeClr val="tx1"/>
                </a:solidFill>
                <a:latin typeface="Georgia" pitchFamily="18" charset="0"/>
                <a:ea typeface="+mn-ea"/>
                <a:cs typeface="+mn-cs"/>
              </a:rPr>
              <a:t>弄到唐兔子非常非常疲倦</a:t>
            </a:r>
            <a:r>
              <a:rPr lang="ja-JP" altLang="en-US" sz="3600" dirty="0">
                <a:solidFill>
                  <a:schemeClr val="tx1"/>
                </a:solidFill>
                <a:latin typeface="Georgia" pitchFamily="18" charset="0"/>
              </a:rPr>
              <a:t>。</a:t>
            </a:r>
            <a:endParaRPr lang="en-US" sz="3600" dirty="0">
              <a:solidFill>
                <a:schemeClr val="tx1"/>
              </a:solidFill>
              <a:latin typeface="Georgia" pitchFamily="18" charset="0"/>
              <a:ea typeface="+mn-ea"/>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989137" y="14573"/>
            <a:ext cx="5402263" cy="6919627"/>
          </a:xfrm>
          <a:prstGeom prst="rect">
            <a:avLst/>
          </a:prstGeom>
          <a:noFill/>
          <a:ln w="9525">
            <a:noFill/>
            <a:miter lim="800000"/>
            <a:headEnd/>
            <a:tailEnd/>
          </a:ln>
          <a:effectLst/>
        </p:spPr>
      </p:pic>
      <p:sp>
        <p:nvSpPr>
          <p:cNvPr id="2" name="Title 1"/>
          <p:cNvSpPr>
            <a:spLocks noGrp="1"/>
          </p:cNvSpPr>
          <p:nvPr>
            <p:ph type="title" idx="4294967295"/>
          </p:nvPr>
        </p:nvSpPr>
        <p:spPr>
          <a:xfrm>
            <a:off x="2142067" y="5196245"/>
            <a:ext cx="5257800" cy="1077218"/>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3200" dirty="0">
                <a:solidFill>
                  <a:schemeClr val="tx1"/>
                </a:solidFill>
                <a:latin typeface="Georgia" pitchFamily="18" charset="0"/>
                <a:ea typeface="+mn-ea"/>
                <a:cs typeface="+mn-cs"/>
              </a:rPr>
              <a:t>最后，</a:t>
            </a:r>
            <a:r>
              <a:rPr lang="zh-CN" altLang="en-US" sz="3200" dirty="0">
                <a:solidFill>
                  <a:schemeClr val="tx1"/>
                </a:solidFill>
                <a:latin typeface="Georgia" pitchFamily="18" charset="0"/>
              </a:rPr>
              <a:t>唐兔子用仅存的</a:t>
            </a:r>
            <a:r>
              <a:rPr lang="zh-CN" altLang="en-US" sz="3200" dirty="0">
                <a:solidFill>
                  <a:schemeClr val="tx1"/>
                </a:solidFill>
                <a:latin typeface="Georgia" pitchFamily="18" charset="0"/>
                <a:ea typeface="+mn-ea"/>
                <a:cs typeface="+mn-cs"/>
              </a:rPr>
              <a:t>最后力量冲向性感胡萝卜。</a:t>
            </a:r>
            <a:endParaRPr lang="en-US" sz="3200" dirty="0">
              <a:solidFill>
                <a:schemeClr val="tx1"/>
              </a:solidFill>
              <a:latin typeface="Georgia" pitchFamily="18" charset="0"/>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828800" y="-22942"/>
            <a:ext cx="5410200" cy="6893642"/>
          </a:xfrm>
          <a:prstGeom prst="rect">
            <a:avLst/>
          </a:prstGeom>
          <a:noFill/>
          <a:ln w="9525">
            <a:noFill/>
            <a:miter lim="800000"/>
            <a:headEnd/>
            <a:tailEnd/>
          </a:ln>
          <a:effectLst/>
        </p:spPr>
      </p:pic>
      <p:sp>
        <p:nvSpPr>
          <p:cNvPr id="2" name="Title 1"/>
          <p:cNvSpPr>
            <a:spLocks noGrp="1"/>
          </p:cNvSpPr>
          <p:nvPr>
            <p:ph type="title" idx="4294967295"/>
          </p:nvPr>
        </p:nvSpPr>
        <p:spPr>
          <a:xfrm>
            <a:off x="1930400" y="5257800"/>
            <a:ext cx="5257800" cy="584775"/>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3200" dirty="0">
                <a:solidFill>
                  <a:schemeClr val="tx1"/>
                </a:solidFill>
                <a:latin typeface="Georgia" pitchFamily="18" charset="0"/>
                <a:ea typeface="+mn-ea"/>
                <a:cs typeface="+mn-cs"/>
              </a:rPr>
              <a:t>唐兔子终于捉了性感胡萝卜。</a:t>
            </a:r>
            <a:endParaRPr lang="en-US" sz="3200" dirty="0">
              <a:solidFill>
                <a:schemeClr val="tx1"/>
              </a:solidFill>
              <a:latin typeface="Georgia" pitchFamily="18" charset="0"/>
              <a:ea typeface="+mn-ea"/>
              <a:cs typeface="+mn-cs"/>
            </a:endParaRPr>
          </a:p>
        </p:txBody>
      </p:sp>
      <p:sp>
        <p:nvSpPr>
          <p:cNvPr id="3" name="Rectangle 2">
            <a:extLst>
              <a:ext uri="{FF2B5EF4-FFF2-40B4-BE49-F238E27FC236}">
                <a16:creationId xmlns:a16="http://schemas.microsoft.com/office/drawing/2014/main" id="{3150B8A6-C98E-48BE-A0F3-113BAED8156A}"/>
              </a:ext>
            </a:extLst>
          </p:cNvPr>
          <p:cNvSpPr/>
          <p:nvPr/>
        </p:nvSpPr>
        <p:spPr>
          <a:xfrm>
            <a:off x="4364251" y="3244334"/>
            <a:ext cx="415498" cy="369332"/>
          </a:xfrm>
          <a:prstGeom prst="rect">
            <a:avLst/>
          </a:prstGeom>
        </p:spPr>
        <p:txBody>
          <a:bodyPr wrap="none">
            <a:spAutoFit/>
          </a:bodyPr>
          <a:lstStyle/>
          <a:p>
            <a:r>
              <a:rPr lang="en-SG" dirty="0"/>
              <a:t>到</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371600"/>
            <a:ext cx="8077200" cy="4953000"/>
          </a:xfrm>
        </p:spPr>
        <p:txBody>
          <a:bodyPr>
            <a:noAutofit/>
          </a:bodyPr>
          <a:lstStyle/>
          <a:p>
            <a:r>
              <a:rPr lang="zh-CN" altLang="en-US" sz="3200" dirty="0"/>
              <a:t>神默示了圣经文本的内容和体裁。</a:t>
            </a:r>
            <a:endParaRPr lang="en-US" sz="4000" dirty="0"/>
          </a:p>
          <a:p>
            <a:r>
              <a:rPr lang="ja-JP" altLang="en-US" dirty="0"/>
              <a:t> </a:t>
            </a:r>
            <a:r>
              <a:rPr lang="zh-CN" altLang="en-US" sz="3200" dirty="0">
                <a:solidFill>
                  <a:srgbClr val="222222"/>
                </a:solidFill>
                <a:latin typeface="inherit"/>
              </a:rPr>
              <a:t>每种</a:t>
            </a:r>
            <a:r>
              <a:rPr lang="zh-CN" altLang="en-US" sz="900" dirty="0"/>
              <a:t> </a:t>
            </a:r>
            <a:r>
              <a:rPr lang="zh-CN" altLang="en-US" sz="3200" dirty="0"/>
              <a:t>体裁有自己的文学形式</a:t>
            </a:r>
            <a:r>
              <a:rPr lang="en-SG" altLang="zh-CN" sz="3200" dirty="0"/>
              <a:t>, </a:t>
            </a:r>
            <a:r>
              <a:rPr lang="ja-JP" altLang="en-US" sz="3200" dirty="0">
                <a:latin typeface="SimSun" panose="02010600030101010101" pitchFamily="2" charset="-122"/>
                <a:ea typeface="SimSun" panose="02010600030101010101" pitchFamily="2" charset="-122"/>
              </a:rPr>
              <a:t>及</a:t>
            </a:r>
            <a:r>
              <a:rPr lang="zh-CN" altLang="en-US" sz="3200" dirty="0"/>
              <a:t>每种形式会产生一系列的修辞效果。</a:t>
            </a:r>
            <a:endParaRPr lang="en-US" sz="3200" dirty="0"/>
          </a:p>
          <a:p>
            <a:pPr lvl="1"/>
            <a:r>
              <a:rPr lang="zh-CN" altLang="en-US" sz="3200" dirty="0">
                <a:solidFill>
                  <a:srgbClr val="222222"/>
                </a:solidFill>
                <a:latin typeface="inherit"/>
              </a:rPr>
              <a:t>例如</a:t>
            </a:r>
            <a:r>
              <a:rPr lang="zh-CN" altLang="en-US" sz="800" dirty="0"/>
              <a:t> </a:t>
            </a:r>
            <a:r>
              <a:rPr lang="en-US" sz="3200" dirty="0"/>
              <a:t>, </a:t>
            </a:r>
            <a:r>
              <a:rPr lang="zh-CN" altLang="en-US" sz="3200" dirty="0"/>
              <a:t>谚语很短，因此它们会储存在读者的记忆中并且促使他们思考。</a:t>
            </a:r>
            <a:endParaRPr lang="en-US" sz="3200" dirty="0"/>
          </a:p>
          <a:p>
            <a:r>
              <a:rPr lang="ja-JP" altLang="en-US" sz="3200" dirty="0">
                <a:latin typeface="SimSun" panose="02010600030101010101" pitchFamily="2" charset="-122"/>
                <a:ea typeface="SimSun" panose="02010600030101010101" pitchFamily="2" charset="-122"/>
              </a:rPr>
              <a:t>释经讲道注释</a:t>
            </a:r>
            <a:r>
              <a:rPr lang="zh-CN" altLang="en-US" sz="3200" dirty="0"/>
              <a:t>文本的内容及形式</a:t>
            </a:r>
            <a:r>
              <a:rPr lang="en-SG" altLang="zh-CN" sz="3200" dirty="0"/>
              <a:t>, </a:t>
            </a:r>
            <a:r>
              <a:rPr lang="zh-CN" altLang="en-US" sz="3200" dirty="0"/>
              <a:t>以便</a:t>
            </a:r>
            <a:r>
              <a:rPr lang="en-US" sz="3200" dirty="0"/>
              <a:t>. . . </a:t>
            </a:r>
          </a:p>
          <a:p>
            <a:r>
              <a:rPr lang="zh-CN" altLang="en-US" sz="3200" dirty="0"/>
              <a:t>讲道说明神在经文里所说的话，并显明神在经文</a:t>
            </a:r>
            <a:r>
              <a:rPr lang="zh-CN" altLang="en-US" sz="3200" dirty="0">
                <a:solidFill>
                  <a:prstClr val="black"/>
                </a:solidFill>
              </a:rPr>
              <a:t>里</a:t>
            </a:r>
            <a:r>
              <a:rPr lang="zh-CN" altLang="en-US" sz="3200" dirty="0"/>
              <a:t>所要做的事。</a:t>
            </a:r>
            <a:endParaRPr lang="en-US" sz="3200" dirty="0"/>
          </a:p>
        </p:txBody>
      </p:sp>
      <p:sp>
        <p:nvSpPr>
          <p:cNvPr id="4" name="TextBox 3">
            <a:extLst>
              <a:ext uri="{FF2B5EF4-FFF2-40B4-BE49-F238E27FC236}">
                <a16:creationId xmlns:a16="http://schemas.microsoft.com/office/drawing/2014/main" id="{EF309218-16FE-4C96-A94F-6C2B66788656}"/>
              </a:ext>
            </a:extLst>
          </p:cNvPr>
          <p:cNvSpPr txBox="1"/>
          <p:nvPr/>
        </p:nvSpPr>
        <p:spPr>
          <a:xfrm>
            <a:off x="1028700" y="155307"/>
            <a:ext cx="7086600" cy="923330"/>
          </a:xfrm>
          <a:prstGeom prst="rect">
            <a:avLst/>
          </a:prstGeom>
          <a:noFill/>
        </p:spPr>
        <p:txBody>
          <a:bodyPr wrap="square" rtlCol="0">
            <a:spAutoFit/>
          </a:bodyPr>
          <a:lstStyle/>
          <a:p>
            <a:pPr algn="ctr"/>
            <a:r>
              <a:rPr lang="ja-JP" altLang="en-US" sz="5400" dirty="0"/>
              <a:t>复习</a:t>
            </a:r>
            <a:endParaRPr lang="en-SG" sz="4000" dirty="0"/>
          </a:p>
        </p:txBody>
      </p:sp>
    </p:spTree>
    <p:extLst>
      <p:ext uri="{BB962C8B-B14F-4D97-AF65-F5344CB8AC3E}">
        <p14:creationId xmlns:p14="http://schemas.microsoft.com/office/powerpoint/2010/main" val="9791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2057400" y="-11867"/>
            <a:ext cx="5181600" cy="6869867"/>
          </a:xfrm>
          <a:prstGeom prst="rect">
            <a:avLst/>
          </a:prstGeom>
          <a:noFill/>
          <a:ln w="9525">
            <a:noFill/>
            <a:miter lim="800000"/>
            <a:headEnd/>
            <a:tailEnd/>
          </a:ln>
          <a:effectLst/>
        </p:spPr>
      </p:pic>
      <p:sp>
        <p:nvSpPr>
          <p:cNvPr id="2" name="Title 1"/>
          <p:cNvSpPr>
            <a:spLocks noGrp="1"/>
          </p:cNvSpPr>
          <p:nvPr>
            <p:ph type="title" idx="4294967295"/>
          </p:nvPr>
        </p:nvSpPr>
        <p:spPr>
          <a:xfrm>
            <a:off x="2057400" y="4508957"/>
            <a:ext cx="5181600" cy="1815882"/>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2800" dirty="0">
                <a:solidFill>
                  <a:schemeClr val="tx1"/>
                </a:solidFill>
                <a:latin typeface="Georgia" pitchFamily="18" charset="0"/>
                <a:ea typeface="+mn-ea"/>
                <a:cs typeface="+mn-cs"/>
              </a:rPr>
              <a:t>这个故事的寓意是，如果你努力工作，保持专注，永不放弃， 你最终将获得你生活中</a:t>
            </a:r>
            <a:br>
              <a:rPr lang="en-SG" altLang="zh-CN" sz="2800" dirty="0">
                <a:solidFill>
                  <a:schemeClr val="tx1"/>
                </a:solidFill>
                <a:latin typeface="Georgia" pitchFamily="18" charset="0"/>
                <a:ea typeface="+mn-ea"/>
                <a:cs typeface="+mn-cs"/>
              </a:rPr>
            </a:br>
            <a:r>
              <a:rPr lang="zh-CN" altLang="en-US" sz="2800" dirty="0">
                <a:solidFill>
                  <a:schemeClr val="tx1"/>
                </a:solidFill>
                <a:latin typeface="Georgia" pitchFamily="18" charset="0"/>
              </a:rPr>
              <a:t>最</a:t>
            </a:r>
            <a:r>
              <a:rPr lang="zh-CN" altLang="en-US" sz="2800" dirty="0">
                <a:solidFill>
                  <a:schemeClr val="tx1"/>
                </a:solidFill>
                <a:latin typeface="Georgia" pitchFamily="18" charset="0"/>
                <a:ea typeface="+mn-ea"/>
                <a:cs typeface="+mn-cs"/>
              </a:rPr>
              <a:t>想要的东西。</a:t>
            </a:r>
            <a:endParaRPr lang="en-US" sz="2800" dirty="0">
              <a:solidFill>
                <a:schemeClr val="tx1"/>
              </a:solidFill>
              <a:latin typeface="Georgia" pitchFamily="18" charset="0"/>
              <a:ea typeface="+mn-ea"/>
              <a:cs typeface="+mn-c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amma/>
                <a:shade val="46275"/>
                <a:invGamma/>
              </a:srgbClr>
            </a:gs>
            <a:gs pos="50000">
              <a:srgbClr val="333333"/>
            </a:gs>
            <a:gs pos="100000">
              <a:srgbClr val="333333">
                <a:gamma/>
                <a:shade val="46275"/>
                <a:invGamma/>
              </a:srgbClr>
            </a:gs>
          </a:gsLst>
          <a:lin ang="5400000" scaled="1"/>
        </a:gradFill>
        <a:effectLst/>
      </p:bgPr>
    </p:bg>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981200" y="-152399"/>
            <a:ext cx="4923692" cy="6477000"/>
          </a:xfrm>
          <a:prstGeom prst="rect">
            <a:avLst/>
          </a:prstGeom>
          <a:noFill/>
          <a:ln w="9525">
            <a:noFill/>
            <a:miter lim="800000"/>
            <a:headEnd/>
            <a:tailEnd/>
          </a:ln>
          <a:effectLst/>
        </p:spPr>
      </p:pic>
      <p:sp>
        <p:nvSpPr>
          <p:cNvPr id="2" name="Title 1"/>
          <p:cNvSpPr>
            <a:spLocks noGrp="1"/>
          </p:cNvSpPr>
          <p:nvPr>
            <p:ph type="title" idx="4294967295"/>
          </p:nvPr>
        </p:nvSpPr>
        <p:spPr>
          <a:xfrm>
            <a:off x="0" y="4294988"/>
            <a:ext cx="9144000" cy="2554545"/>
          </a:xfrm>
          <a:solidFill>
            <a:schemeClr val="bg1"/>
          </a:solidFill>
        </p:spPr>
        <p:txBody>
          <a:bodyPr vert="horz" wrap="square" lIns="91440" rIns="45720" rtlCol="0" anchor="ctr">
            <a:spAutoFit/>
            <a:scene3d>
              <a:camera prst="orthographicFront"/>
              <a:lightRig rig="threePt" dir="t">
                <a:rot lat="0" lon="0" rev="4800000"/>
              </a:lightRig>
            </a:scene3d>
            <a:sp3d prstMaterial="matte">
              <a:bevelT w="50800" h="10160"/>
            </a:sp3d>
          </a:bodyPr>
          <a:lstStyle/>
          <a:p>
            <a:pPr algn="ctr" fontAlgn="base">
              <a:spcAft>
                <a:spcPct val="0"/>
              </a:spcAft>
            </a:pPr>
            <a:r>
              <a:rPr lang="zh-CN" altLang="en-US" sz="3200" dirty="0">
                <a:solidFill>
                  <a:schemeClr val="tx1"/>
                </a:solidFill>
                <a:latin typeface="Georgia" pitchFamily="18" charset="0"/>
                <a:ea typeface="+mn-ea"/>
                <a:cs typeface="+mn-cs"/>
              </a:rPr>
              <a:t>不幸，这个故事被讲述后不久，唐兔子吃胡萝卜时哽死了。所以这个故事的第二个寓意是</a:t>
            </a:r>
            <a:r>
              <a:rPr lang="en-US" sz="3200" dirty="0">
                <a:solidFill>
                  <a:schemeClr val="tx1"/>
                </a:solidFill>
                <a:latin typeface="Georgia" pitchFamily="18" charset="0"/>
                <a:ea typeface="+mn-ea"/>
                <a:cs typeface="+mn-cs"/>
              </a:rPr>
              <a:t>:</a:t>
            </a:r>
            <a:br>
              <a:rPr lang="en-US" sz="3200" dirty="0">
                <a:solidFill>
                  <a:schemeClr val="tx1"/>
                </a:solidFill>
                <a:latin typeface="Georgia" pitchFamily="18" charset="0"/>
                <a:ea typeface="+mn-ea"/>
                <a:cs typeface="+mn-cs"/>
              </a:rPr>
            </a:br>
            <a:endParaRPr lang="en-US" sz="3200" dirty="0">
              <a:solidFill>
                <a:schemeClr val="tx1"/>
              </a:solidFill>
              <a:latin typeface="Georgia" pitchFamily="18" charset="0"/>
              <a:ea typeface="+mn-ea"/>
              <a:cs typeface="+mn-cs"/>
            </a:endParaRPr>
          </a:p>
          <a:p>
            <a:pPr algn="ctr" fontAlgn="base">
              <a:spcAft>
                <a:spcPct val="0"/>
              </a:spcAft>
            </a:pPr>
            <a:r>
              <a:rPr lang="zh-CN" altLang="en-US" sz="3200" dirty="0">
                <a:solidFill>
                  <a:schemeClr val="tx1"/>
                </a:solidFill>
                <a:latin typeface="Georgia" pitchFamily="18" charset="0"/>
                <a:ea typeface="+mn-ea"/>
                <a:cs typeface="+mn-cs"/>
              </a:rPr>
              <a:t>有时候，我们一生中最想要的东西</a:t>
            </a:r>
            <a:br>
              <a:rPr lang="en-SG" altLang="zh-CN" sz="3200" dirty="0">
                <a:solidFill>
                  <a:schemeClr val="tx1"/>
                </a:solidFill>
                <a:latin typeface="Georgia" pitchFamily="18" charset="0"/>
                <a:ea typeface="+mn-ea"/>
                <a:cs typeface="+mn-cs"/>
              </a:rPr>
            </a:br>
            <a:r>
              <a:rPr lang="zh-CN" altLang="en-US" sz="3200" dirty="0">
                <a:solidFill>
                  <a:schemeClr val="tx1"/>
                </a:solidFill>
                <a:latin typeface="Georgia" pitchFamily="18" charset="0"/>
                <a:ea typeface="+mn-ea"/>
                <a:cs typeface="+mn-cs"/>
              </a:rPr>
              <a:t>就是会杀死我们的东西。</a:t>
            </a:r>
            <a:endParaRPr lang="en-US" sz="3200" dirty="0">
              <a:solidFill>
                <a:schemeClr val="tx1"/>
              </a:solidFill>
              <a:latin typeface="Georgia" pitchFamily="18" charset="0"/>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normAutofit fontScale="90000"/>
          </a:bodyPr>
          <a:lstStyle/>
          <a:p>
            <a:pPr algn="ctr"/>
            <a:r>
              <a:rPr lang="zh-CN" altLang="en-US" sz="4800" dirty="0">
                <a:solidFill>
                  <a:srgbClr val="FFFF00"/>
                </a:solidFill>
                <a:latin typeface="Georgia" pitchFamily="18" charset="0"/>
              </a:rPr>
              <a:t>如何以注重体裁的方式传讲比喻</a:t>
            </a:r>
            <a:endParaRPr lang="en-US" sz="4800" b="1" dirty="0">
              <a:solidFill>
                <a:srgbClr val="FFFF00"/>
              </a:solidFill>
              <a:latin typeface="Georgia" pitchFamily="18" charset="0"/>
            </a:endParaRPr>
          </a:p>
        </p:txBody>
      </p:sp>
      <p:sp>
        <p:nvSpPr>
          <p:cNvPr id="47108" name="Rectangle 4"/>
          <p:cNvSpPr>
            <a:spLocks noGrp="1" noChangeArrowheads="1"/>
          </p:cNvSpPr>
          <p:nvPr>
            <p:ph idx="1"/>
          </p:nvPr>
        </p:nvSpPr>
        <p:spPr>
          <a:xfrm>
            <a:off x="533400" y="1524000"/>
            <a:ext cx="8610600" cy="5334000"/>
          </a:xfrm>
        </p:spPr>
        <p:txBody>
          <a:bodyPr>
            <a:normAutofit/>
          </a:bodyPr>
          <a:lstStyle/>
          <a:p>
            <a:r>
              <a:rPr lang="ja-JP" altLang="en-US" b="1" dirty="0">
                <a:solidFill>
                  <a:schemeClr val="bg2">
                    <a:lumMod val="10000"/>
                  </a:schemeClr>
                </a:solidFill>
                <a:latin typeface="Georgia" pitchFamily="18" charset="0"/>
              </a:rPr>
              <a:t>注释</a:t>
            </a:r>
            <a:r>
              <a:rPr lang="en-US" b="1" dirty="0">
                <a:solidFill>
                  <a:schemeClr val="bg2">
                    <a:lumMod val="10000"/>
                  </a:schemeClr>
                </a:solidFill>
                <a:latin typeface="Georgia" pitchFamily="18" charset="0"/>
              </a:rPr>
              <a:t>: </a:t>
            </a:r>
          </a:p>
          <a:p>
            <a:pPr lvl="1"/>
            <a:r>
              <a:rPr lang="zh-CN" altLang="en-US" dirty="0">
                <a:solidFill>
                  <a:schemeClr val="bg2">
                    <a:lumMod val="10000"/>
                  </a:schemeClr>
                </a:solidFill>
                <a:latin typeface="Georgia" pitchFamily="18" charset="0"/>
              </a:rPr>
              <a:t>避免过多的想象力 </a:t>
            </a:r>
            <a:r>
              <a:rPr lang="en-US" altLang="zh-CN" dirty="0">
                <a:solidFill>
                  <a:schemeClr val="bg2">
                    <a:lumMod val="10000"/>
                  </a:schemeClr>
                </a:solidFill>
                <a:latin typeface="Georgia" pitchFamily="18" charset="0"/>
              </a:rPr>
              <a:t>–</a:t>
            </a:r>
            <a:r>
              <a:rPr lang="zh-CN" altLang="en-US" dirty="0">
                <a:solidFill>
                  <a:schemeClr val="bg2">
                    <a:lumMod val="10000"/>
                  </a:schemeClr>
                </a:solidFill>
                <a:latin typeface="Georgia" pitchFamily="18" charset="0"/>
              </a:rPr>
              <a:t>过度地解释比喻</a:t>
            </a:r>
          </a:p>
          <a:p>
            <a:pPr lvl="1"/>
            <a:r>
              <a:rPr lang="zh-CN" altLang="en-US" dirty="0">
                <a:solidFill>
                  <a:schemeClr val="bg2">
                    <a:lumMod val="10000"/>
                  </a:schemeClr>
                </a:solidFill>
                <a:latin typeface="Georgia" pitchFamily="18" charset="0"/>
              </a:rPr>
              <a:t>要特别注意文化背景 </a:t>
            </a:r>
          </a:p>
          <a:p>
            <a:pPr lvl="1"/>
            <a:r>
              <a:rPr lang="zh-CN" altLang="en-US" dirty="0">
                <a:solidFill>
                  <a:schemeClr val="bg2">
                    <a:lumMod val="10000"/>
                  </a:schemeClr>
                </a:solidFill>
                <a:latin typeface="Georgia" pitchFamily="18" charset="0"/>
              </a:rPr>
              <a:t>要特别注意文学背景</a:t>
            </a:r>
            <a:endParaRPr lang="en-US" altLang="zh-CN" dirty="0">
              <a:solidFill>
                <a:schemeClr val="bg2">
                  <a:lumMod val="10000"/>
                </a:schemeClr>
              </a:solidFill>
              <a:latin typeface="Georgia" pitchFamily="18" charset="0"/>
            </a:endParaRPr>
          </a:p>
          <a:p>
            <a:pPr lvl="1"/>
            <a:endParaRPr lang="en-US" altLang="zh-CN" dirty="0">
              <a:solidFill>
                <a:schemeClr val="bg2">
                  <a:lumMod val="10000"/>
                </a:schemeClr>
              </a:solidFill>
              <a:latin typeface="Georgia" pitchFamily="18" charset="0"/>
            </a:endParaRPr>
          </a:p>
          <a:p>
            <a:r>
              <a:rPr lang="ja-JP" altLang="en-US" b="1" dirty="0">
                <a:solidFill>
                  <a:schemeClr val="bg2">
                    <a:lumMod val="10000"/>
                  </a:schemeClr>
                </a:solidFill>
                <a:latin typeface="Georgia" pitchFamily="18" charset="0"/>
              </a:rPr>
              <a:t>释经讲道</a:t>
            </a:r>
            <a:r>
              <a:rPr lang="en-US" b="1" dirty="0">
                <a:solidFill>
                  <a:schemeClr val="bg2">
                    <a:lumMod val="10000"/>
                  </a:schemeClr>
                </a:solidFill>
                <a:latin typeface="Georgia" pitchFamily="18" charset="0"/>
              </a:rPr>
              <a:t>:</a:t>
            </a:r>
          </a:p>
          <a:p>
            <a:pPr lvl="1"/>
            <a:r>
              <a:rPr lang="zh-CN" altLang="en-US" dirty="0">
                <a:solidFill>
                  <a:schemeClr val="bg2">
                    <a:lumMod val="10000"/>
                  </a:schemeClr>
                </a:solidFill>
                <a:latin typeface="Georgia" pitchFamily="18" charset="0"/>
              </a:rPr>
              <a:t>要与近代文化“融合”</a:t>
            </a:r>
          </a:p>
          <a:p>
            <a:pPr lvl="1"/>
            <a:r>
              <a:rPr lang="zh-CN" altLang="en-US" dirty="0">
                <a:solidFill>
                  <a:schemeClr val="bg2">
                    <a:lumMod val="10000"/>
                  </a:schemeClr>
                </a:solidFill>
                <a:latin typeface="Georgia" pitchFamily="18" charset="0"/>
              </a:rPr>
              <a:t>要不要害怕提出观点</a:t>
            </a:r>
          </a:p>
          <a:p>
            <a:pPr lvl="1"/>
            <a:r>
              <a:rPr lang="zh-CN" altLang="en-US" dirty="0">
                <a:solidFill>
                  <a:schemeClr val="bg2">
                    <a:lumMod val="10000"/>
                  </a:schemeClr>
                </a:solidFill>
                <a:latin typeface="Georgia" pitchFamily="18" charset="0"/>
              </a:rPr>
              <a:t>别害怕清楚地表达自己的观点</a:t>
            </a:r>
            <a:endParaRPr lang="en-US" dirty="0">
              <a:solidFill>
                <a:schemeClr val="bg2">
                  <a:lumMod val="10000"/>
                </a:schemeClr>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xEl>
                                              <p:pRg st="8" end="8"/>
                                            </p:txEl>
                                          </p:spTgt>
                                        </p:tgtEl>
                                        <p:attrNameLst>
                                          <p:attrName>style.visibility</p:attrName>
                                        </p:attrNameLst>
                                      </p:cBhvr>
                                      <p:to>
                                        <p:strVal val="visible"/>
                                      </p:to>
                                    </p:set>
                                    <p:anim calcmode="lin" valueType="num">
                                      <p:cBhvr additive="base">
                                        <p:cTn id="7" dur="500" fill="hold"/>
                                        <p:tgtEl>
                                          <p:spTgt spid="47108">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MPj04090380000[1]"/>
          <p:cNvPicPr>
            <a:picLocks noChangeAspect="1" noChangeArrowheads="1"/>
          </p:cNvPicPr>
          <p:nvPr/>
        </p:nvPicPr>
        <p:blipFill>
          <a:blip r:embed="rId2" cstate="print"/>
          <a:srcRect t="28125" b="14844"/>
          <a:stretch>
            <a:fillRect/>
          </a:stretch>
        </p:blipFill>
        <p:spPr bwMode="auto">
          <a:xfrm>
            <a:off x="0" y="-95250"/>
            <a:ext cx="9448800" cy="6953250"/>
          </a:xfrm>
          <a:prstGeom prst="rect">
            <a:avLst/>
          </a:prstGeom>
          <a:noFill/>
        </p:spPr>
      </p:pic>
      <p:sp>
        <p:nvSpPr>
          <p:cNvPr id="19459" name="Rectangle 3"/>
          <p:cNvSpPr>
            <a:spLocks noGrp="1" noChangeArrowheads="1"/>
          </p:cNvSpPr>
          <p:nvPr>
            <p:ph idx="1"/>
          </p:nvPr>
        </p:nvSpPr>
        <p:spPr>
          <a:xfrm>
            <a:off x="838200" y="685800"/>
            <a:ext cx="8229600" cy="4525963"/>
          </a:xfrm>
        </p:spPr>
        <p:txBody>
          <a:bodyPr/>
          <a:lstStyle/>
          <a:p>
            <a:pPr>
              <a:buFontTx/>
              <a:buNone/>
            </a:pPr>
            <a:r>
              <a:rPr lang="en-US" dirty="0">
                <a:latin typeface="Georgia" pitchFamily="18" charset="0"/>
              </a:rPr>
              <a:t>	</a:t>
            </a:r>
            <a:r>
              <a:rPr lang="en-US" b="1" dirty="0">
                <a:solidFill>
                  <a:srgbClr val="993300"/>
                </a:solidFill>
                <a:latin typeface="Georgia" pitchFamily="18" charset="0"/>
              </a:rPr>
              <a:t>“</a:t>
            </a:r>
            <a:r>
              <a:rPr lang="zh-CN" altLang="en-US" b="1" dirty="0">
                <a:solidFill>
                  <a:srgbClr val="993300"/>
                </a:solidFill>
                <a:latin typeface="Georgia" pitchFamily="18" charset="0"/>
              </a:rPr>
              <a:t>当所有的问题都有了答案 ，那是假的。 真正的真理在奥秘中 。</a:t>
            </a:r>
            <a:r>
              <a:rPr lang="en-SG" altLang="zh-CN" b="1" dirty="0">
                <a:solidFill>
                  <a:srgbClr val="993300"/>
                </a:solidFill>
                <a:latin typeface="Georgia" pitchFamily="18" charset="0"/>
              </a:rPr>
              <a:t>”</a:t>
            </a:r>
            <a:endParaRPr lang="en-US" b="1" dirty="0">
              <a:solidFill>
                <a:srgbClr val="993300"/>
              </a:solidFill>
              <a:latin typeface="Georgia" pitchFamily="18" charset="0"/>
            </a:endParaRPr>
          </a:p>
          <a:p>
            <a:pPr algn="r">
              <a:buFontTx/>
              <a:buNone/>
            </a:pPr>
            <a:r>
              <a:rPr lang="ja-JP" altLang="en-US" sz="2800" b="1" dirty="0">
                <a:solidFill>
                  <a:srgbClr val="993300"/>
                </a:solidFill>
                <a:latin typeface="Georgia" pitchFamily="18" charset="0"/>
              </a:rPr>
              <a:t>演员肖恩</a:t>
            </a:r>
            <a:r>
              <a:rPr lang="en-US" altLang="ja-JP" sz="2800" b="1" dirty="0">
                <a:solidFill>
                  <a:srgbClr val="993300"/>
                </a:solidFill>
                <a:latin typeface="Georgia" pitchFamily="18" charset="0"/>
              </a:rPr>
              <a:t>·</a:t>
            </a:r>
            <a:r>
              <a:rPr lang="ja-JP" altLang="en-US" sz="2800" b="1" dirty="0">
                <a:solidFill>
                  <a:srgbClr val="993300"/>
                </a:solidFill>
                <a:latin typeface="Georgia" pitchFamily="18" charset="0"/>
              </a:rPr>
              <a:t>潘</a:t>
            </a:r>
            <a:endParaRPr lang="en-US" sz="2800" dirty="0">
              <a:latin typeface="Georgia" pitchFamily="18" charset="0"/>
            </a:endParaRPr>
          </a:p>
          <a:p>
            <a:pPr>
              <a:buFontTx/>
              <a:buNone/>
            </a:pPr>
            <a:endParaRPr lang="en-US" sz="2400" dirty="0">
              <a:latin typeface="Georgia"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normAutofit/>
          </a:bodyPr>
          <a:lstStyle/>
          <a:p>
            <a:pPr algn="ctr"/>
            <a:r>
              <a:rPr lang="zh-CN" altLang="en-US" sz="4800" dirty="0">
                <a:solidFill>
                  <a:srgbClr val="FFFF00"/>
                </a:solidFill>
                <a:latin typeface="Georgia" pitchFamily="18" charset="0"/>
              </a:rPr>
              <a:t>如何以体裁敏感性传讲比喻</a:t>
            </a:r>
            <a:endParaRPr lang="en-US" sz="4800" b="1" dirty="0">
              <a:solidFill>
                <a:srgbClr val="FFFF00"/>
              </a:solidFill>
              <a:latin typeface="Georgia" pitchFamily="18" charset="0"/>
            </a:endParaRPr>
          </a:p>
        </p:txBody>
      </p:sp>
      <p:sp>
        <p:nvSpPr>
          <p:cNvPr id="47108" name="Rectangle 4"/>
          <p:cNvSpPr>
            <a:spLocks noGrp="1" noChangeArrowheads="1"/>
          </p:cNvSpPr>
          <p:nvPr>
            <p:ph idx="1"/>
          </p:nvPr>
        </p:nvSpPr>
        <p:spPr>
          <a:xfrm>
            <a:off x="533400" y="1524000"/>
            <a:ext cx="8610600" cy="5334000"/>
          </a:xfrm>
        </p:spPr>
        <p:txBody>
          <a:bodyPr>
            <a:normAutofit/>
          </a:bodyPr>
          <a:lstStyle/>
          <a:p>
            <a:r>
              <a:rPr lang="ja-JP" altLang="en-US" b="1" dirty="0">
                <a:solidFill>
                  <a:schemeClr val="bg2">
                    <a:lumMod val="10000"/>
                  </a:schemeClr>
                </a:solidFill>
                <a:latin typeface="Georgia" pitchFamily="18" charset="0"/>
              </a:rPr>
              <a:t>注释</a:t>
            </a:r>
            <a:r>
              <a:rPr lang="en-US" b="1" dirty="0">
                <a:solidFill>
                  <a:schemeClr val="bg2">
                    <a:lumMod val="10000"/>
                  </a:schemeClr>
                </a:solidFill>
                <a:latin typeface="Georgia" pitchFamily="18" charset="0"/>
              </a:rPr>
              <a:t>: </a:t>
            </a:r>
          </a:p>
          <a:p>
            <a:pPr lvl="1"/>
            <a:r>
              <a:rPr lang="zh-CN" altLang="en-US" dirty="0">
                <a:solidFill>
                  <a:schemeClr val="bg2">
                    <a:lumMod val="10000"/>
                  </a:schemeClr>
                </a:solidFill>
                <a:latin typeface="Georgia" pitchFamily="18" charset="0"/>
              </a:rPr>
              <a:t>避免过多的想象力 </a:t>
            </a:r>
            <a:r>
              <a:rPr lang="en-US" altLang="zh-CN" dirty="0">
                <a:solidFill>
                  <a:schemeClr val="bg2">
                    <a:lumMod val="10000"/>
                  </a:schemeClr>
                </a:solidFill>
                <a:latin typeface="Georgia" pitchFamily="18" charset="0"/>
              </a:rPr>
              <a:t>–</a:t>
            </a:r>
            <a:r>
              <a:rPr lang="zh-CN" altLang="en-US" dirty="0">
                <a:solidFill>
                  <a:schemeClr val="bg2">
                    <a:lumMod val="10000"/>
                  </a:schemeClr>
                </a:solidFill>
                <a:latin typeface="Georgia" pitchFamily="18" charset="0"/>
              </a:rPr>
              <a:t>过度的解释比喻</a:t>
            </a:r>
          </a:p>
          <a:p>
            <a:pPr lvl="1"/>
            <a:r>
              <a:rPr lang="zh-CN" altLang="en-US" dirty="0">
                <a:solidFill>
                  <a:schemeClr val="bg2">
                    <a:lumMod val="10000"/>
                  </a:schemeClr>
                </a:solidFill>
                <a:latin typeface="Georgia" pitchFamily="18" charset="0"/>
              </a:rPr>
              <a:t>要特别注意文化背景 </a:t>
            </a:r>
          </a:p>
          <a:p>
            <a:pPr lvl="1"/>
            <a:r>
              <a:rPr lang="zh-CN" altLang="en-US" dirty="0">
                <a:solidFill>
                  <a:schemeClr val="bg2">
                    <a:lumMod val="10000"/>
                  </a:schemeClr>
                </a:solidFill>
                <a:latin typeface="Georgia" pitchFamily="18" charset="0"/>
              </a:rPr>
              <a:t>要特别注意文学背景</a:t>
            </a:r>
            <a:endParaRPr lang="en-US" altLang="zh-CN" dirty="0">
              <a:solidFill>
                <a:schemeClr val="bg2">
                  <a:lumMod val="10000"/>
                </a:schemeClr>
              </a:solidFill>
              <a:latin typeface="Georgia" pitchFamily="18" charset="0"/>
            </a:endParaRPr>
          </a:p>
          <a:p>
            <a:r>
              <a:rPr lang="ja-JP" altLang="en-US" b="1" dirty="0">
                <a:solidFill>
                  <a:schemeClr val="bg2">
                    <a:lumMod val="10000"/>
                  </a:schemeClr>
                </a:solidFill>
                <a:latin typeface="Georgia" pitchFamily="18" charset="0"/>
              </a:rPr>
              <a:t>释经讲道</a:t>
            </a:r>
            <a:r>
              <a:rPr lang="en-US" b="1" dirty="0">
                <a:solidFill>
                  <a:schemeClr val="bg2">
                    <a:lumMod val="10000"/>
                  </a:schemeClr>
                </a:solidFill>
                <a:latin typeface="Georgia" pitchFamily="18" charset="0"/>
              </a:rPr>
              <a:t>:</a:t>
            </a:r>
          </a:p>
          <a:p>
            <a:pPr lvl="1"/>
            <a:r>
              <a:rPr lang="zh-CN" altLang="en-US" dirty="0">
                <a:solidFill>
                  <a:schemeClr val="bg2">
                    <a:lumMod val="10000"/>
                  </a:schemeClr>
                </a:solidFill>
                <a:latin typeface="Georgia" pitchFamily="18" charset="0"/>
              </a:rPr>
              <a:t>要与近代文化“融合”</a:t>
            </a:r>
          </a:p>
          <a:p>
            <a:pPr lvl="1"/>
            <a:r>
              <a:rPr lang="zh-CN" altLang="en-US" dirty="0">
                <a:solidFill>
                  <a:schemeClr val="bg2">
                    <a:lumMod val="10000"/>
                  </a:schemeClr>
                </a:solidFill>
                <a:latin typeface="Georgia" pitchFamily="18" charset="0"/>
              </a:rPr>
              <a:t>别害怕提出个人观点</a:t>
            </a:r>
          </a:p>
          <a:p>
            <a:pPr lvl="1"/>
            <a:r>
              <a:rPr lang="zh-CN" altLang="en-US" dirty="0">
                <a:solidFill>
                  <a:schemeClr val="bg2">
                    <a:lumMod val="10000"/>
                  </a:schemeClr>
                </a:solidFill>
                <a:latin typeface="Georgia" pitchFamily="18" charset="0"/>
              </a:rPr>
              <a:t>别害怕</a:t>
            </a:r>
            <a:r>
              <a:rPr lang="zh-CN" altLang="en-US" sz="3600" b="1" dirty="0">
                <a:solidFill>
                  <a:schemeClr val="bg2">
                    <a:lumMod val="10000"/>
                  </a:schemeClr>
                </a:solidFill>
                <a:latin typeface="Georgia" pitchFamily="18" charset="0"/>
              </a:rPr>
              <a:t>清楚地</a:t>
            </a:r>
            <a:r>
              <a:rPr lang="zh-CN" altLang="en-US" dirty="0">
                <a:solidFill>
                  <a:schemeClr val="bg2">
                    <a:lumMod val="10000"/>
                  </a:schemeClr>
                </a:solidFill>
                <a:latin typeface="Georgia" pitchFamily="18" charset="0"/>
              </a:rPr>
              <a:t>表达自己的观点</a:t>
            </a:r>
            <a:endParaRPr lang="en-US" dirty="0">
              <a:solidFill>
                <a:schemeClr val="bg2">
                  <a:lumMod val="10000"/>
                </a:schemeClr>
              </a:solidFill>
              <a:latin typeface="Georgia" pitchFamily="18" charset="0"/>
            </a:endParaRPr>
          </a:p>
          <a:p>
            <a:pPr lvl="1"/>
            <a:r>
              <a:rPr lang="zh-CN" altLang="en-US" dirty="0">
                <a:solidFill>
                  <a:schemeClr val="bg2">
                    <a:lumMod val="10000"/>
                  </a:schemeClr>
                </a:solidFill>
                <a:latin typeface="Georgia" pitchFamily="18" charset="0"/>
              </a:rPr>
              <a:t>以叙事方式讲述</a:t>
            </a:r>
            <a:endParaRPr lang="en-US" dirty="0">
              <a:solidFill>
                <a:schemeClr val="bg2">
                  <a:lumMod val="10000"/>
                </a:schemeClr>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xEl>
                                              <p:pRg st="8" end="8"/>
                                            </p:txEl>
                                          </p:spTgt>
                                        </p:tgtEl>
                                        <p:attrNameLst>
                                          <p:attrName>style.visibility</p:attrName>
                                        </p:attrNameLst>
                                      </p:cBhvr>
                                      <p:to>
                                        <p:strVal val="visible"/>
                                      </p:to>
                                    </p:set>
                                    <p:anim calcmode="lin" valueType="num">
                                      <p:cBhvr additive="base">
                                        <p:cTn id="7" dur="500" fill="hold"/>
                                        <p:tgtEl>
                                          <p:spTgt spid="47108">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altLang="en-US" sz="5400" dirty="0">
                <a:latin typeface="Times New Roman" pitchFamily="18" charset="0"/>
                <a:cs typeface="Times New Roman" pitchFamily="18" charset="0"/>
              </a:rPr>
              <a:t>比喻样本</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76200" y="1775191"/>
            <a:ext cx="9067800" cy="4625609"/>
          </a:xfrm>
        </p:spPr>
        <p:txBody>
          <a:bodyPr>
            <a:normAutofit/>
          </a:bodyPr>
          <a:lstStyle/>
          <a:p>
            <a:r>
              <a:rPr lang="ja-JP" altLang="en-US" dirty="0">
                <a:latin typeface="SimSun" panose="02010600030101010101" pitchFamily="2" charset="-122"/>
                <a:ea typeface="SimSun" panose="02010600030101010101" pitchFamily="2" charset="-122"/>
              </a:rPr>
              <a:t>短片</a:t>
            </a:r>
            <a:r>
              <a:rPr lang="en-US" dirty="0">
                <a:latin typeface="SimSun" panose="02010600030101010101" pitchFamily="2" charset="-122"/>
                <a:ea typeface="SimSun" panose="02010600030101010101" pitchFamily="2" charset="-122"/>
              </a:rPr>
              <a:t>:</a:t>
            </a:r>
            <a:r>
              <a:rPr lang="en-US" dirty="0">
                <a:solidFill>
                  <a:schemeClr val="bg2">
                    <a:lumMod val="25000"/>
                  </a:schemeClr>
                </a:solidFill>
                <a:latin typeface="SimSun" panose="02010600030101010101" pitchFamily="2" charset="-122"/>
                <a:ea typeface="SimSun" panose="02010600030101010101" pitchFamily="2" charset="-122"/>
              </a:rPr>
              <a:t>“</a:t>
            </a:r>
            <a:r>
              <a:rPr lang="ja-JP" altLang="en-US" dirty="0">
                <a:solidFill>
                  <a:schemeClr val="bg2">
                    <a:lumMod val="25000"/>
                  </a:schemeClr>
                </a:solidFill>
                <a:latin typeface="SimSun" panose="02010600030101010101" pitchFamily="2" charset="-122"/>
                <a:ea typeface="SimSun" panose="02010600030101010101" pitchFamily="2" charset="-122"/>
              </a:rPr>
              <a:t>黑洞。</a:t>
            </a:r>
            <a:r>
              <a:rPr lang="en-US" dirty="0">
                <a:solidFill>
                  <a:schemeClr val="bg2">
                    <a:lumMod val="25000"/>
                  </a:schemeClr>
                </a:solidFill>
                <a:latin typeface="SimSun" panose="02010600030101010101" pitchFamily="2" charset="-122"/>
                <a:ea typeface="SimSun" panose="02010600030101010101" pitchFamily="2" charset="-122"/>
              </a:rPr>
              <a:t>”</a:t>
            </a:r>
            <a:r>
              <a:rPr lang="en-US" dirty="0">
                <a:latin typeface="SimSun" panose="02010600030101010101" pitchFamily="2" charset="-122"/>
                <a:ea typeface="SimSun" panose="02010600030101010101" pitchFamily="2" charset="-122"/>
              </a:rPr>
              <a:t> </a:t>
            </a:r>
          </a:p>
          <a:p>
            <a:r>
              <a:rPr lang="ja-JP" altLang="en-US" dirty="0">
                <a:latin typeface="SimSun" panose="02010600030101010101" pitchFamily="2" charset="-122"/>
                <a:ea typeface="SimSun" panose="02010600030101010101" pitchFamily="2" charset="-122"/>
              </a:rPr>
              <a:t>托尔斯泰</a:t>
            </a:r>
            <a:r>
              <a:rPr lang="en-US"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一个人需要多少土地</a:t>
            </a:r>
            <a:r>
              <a:rPr lang="en-US" dirty="0">
                <a:latin typeface="SimSun" panose="02010600030101010101" pitchFamily="2" charset="-122"/>
                <a:ea typeface="SimSun" panose="02010600030101010101" pitchFamily="2" charset="-122"/>
              </a:rPr>
              <a:t>?”</a:t>
            </a:r>
          </a:p>
          <a:p>
            <a:r>
              <a:rPr lang="ja-JP" altLang="en-US" dirty="0">
                <a:latin typeface="SimSun" panose="02010600030101010101" pitchFamily="2" charset="-122"/>
                <a:ea typeface="SimSun" panose="02010600030101010101" pitchFamily="2" charset="-122"/>
              </a:rPr>
              <a:t>巴顿 </a:t>
            </a:r>
            <a:r>
              <a:rPr lang="en-US" dirty="0">
                <a:latin typeface="SimSun" panose="02010600030101010101" pitchFamily="2" charset="-122"/>
                <a:ea typeface="SimSun" panose="02010600030101010101" pitchFamily="2" charset="-122"/>
              </a:rPr>
              <a:t>:“</a:t>
            </a:r>
            <a:r>
              <a:rPr lang="ja-JP" altLang="en-US" dirty="0">
                <a:latin typeface="SimSun" panose="02010600030101010101" pitchFamily="2" charset="-122"/>
                <a:ea typeface="SimSun" panose="02010600030101010101" pitchFamily="2" charset="-122"/>
              </a:rPr>
              <a:t>甜甜圈</a:t>
            </a:r>
            <a:r>
              <a:rPr lang="zh-CN" altLang="en-US" dirty="0">
                <a:latin typeface="SimSun" panose="02010600030101010101" pitchFamily="2" charset="-122"/>
                <a:ea typeface="SimSun" panose="02010600030101010101" pitchFamily="2" charset="-122"/>
              </a:rPr>
              <a:t>。</a:t>
            </a:r>
            <a:r>
              <a:rPr lang="en-US" dirty="0">
                <a:latin typeface="SimSun" panose="02010600030101010101" pitchFamily="2" charset="-122"/>
                <a:ea typeface="SimSun" panose="02010600030101010101" pitchFamily="2" charset="-122"/>
              </a:rPr>
              <a:t>”</a:t>
            </a:r>
          </a:p>
          <a:p>
            <a:r>
              <a:rPr lang="ja-JP" altLang="en-US" dirty="0">
                <a:latin typeface="SimSun" panose="02010600030101010101" pitchFamily="2" charset="-122"/>
                <a:ea typeface="SimSun" panose="02010600030101010101" pitchFamily="2" charset="-122"/>
              </a:rPr>
              <a:t>巴顿</a:t>
            </a:r>
            <a:r>
              <a:rPr lang="en-US" dirty="0">
                <a:latin typeface="SimSun" panose="02010600030101010101" pitchFamily="2" charset="-122"/>
                <a:ea typeface="SimSun" panose="02010600030101010101" pitchFamily="2" charset="-122"/>
              </a:rPr>
              <a:t>:“</a:t>
            </a:r>
            <a:r>
              <a:rPr lang="ja-JP" altLang="en-US" dirty="0">
                <a:latin typeface="SimSun" panose="02010600030101010101" pitchFamily="2" charset="-122"/>
                <a:ea typeface="SimSun" panose="02010600030101010101" pitchFamily="2" charset="-122"/>
              </a:rPr>
              <a:t>渡口招标</a:t>
            </a:r>
            <a:r>
              <a:rPr lang="zh-CN" altLang="en-US" dirty="0">
                <a:latin typeface="SimSun" panose="02010600030101010101" pitchFamily="2" charset="-122"/>
                <a:ea typeface="SimSun" panose="02010600030101010101" pitchFamily="2" charset="-122"/>
              </a:rPr>
              <a:t>。</a:t>
            </a:r>
            <a:r>
              <a:rPr lang="en-US" dirty="0">
                <a:latin typeface="SimSun" panose="02010600030101010101" pitchFamily="2" charset="-122"/>
                <a:ea typeface="SimSun" panose="02010600030101010101" pitchFamily="2" charset="-122"/>
              </a:rPr>
              <a:t>”</a:t>
            </a:r>
          </a:p>
          <a:p>
            <a:r>
              <a:rPr lang="ja-JP" altLang="en-US" dirty="0">
                <a:latin typeface="SimSun" panose="02010600030101010101" pitchFamily="2" charset="-122"/>
                <a:ea typeface="SimSun" panose="02010600030101010101" pitchFamily="2" charset="-122"/>
              </a:rPr>
              <a:t>亚瑟斯</a:t>
            </a:r>
            <a:r>
              <a:rPr lang="en-US" dirty="0">
                <a:latin typeface="SimSun" panose="02010600030101010101" pitchFamily="2" charset="-122"/>
                <a:ea typeface="SimSun" panose="02010600030101010101" pitchFamily="2" charset="-122"/>
              </a:rPr>
              <a:t>: </a:t>
            </a:r>
            <a:r>
              <a:rPr lang="ja-JP" altLang="en-US" dirty="0">
                <a:latin typeface="SimSun" panose="02010600030101010101" pitchFamily="2" charset="-122"/>
                <a:ea typeface="SimSun" panose="02010600030101010101" pitchFamily="2" charset="-122"/>
              </a:rPr>
              <a:t>鸡肉厨师</a:t>
            </a:r>
            <a:endParaRPr lang="en-US" dirty="0">
              <a:latin typeface="SimSun" panose="02010600030101010101" pitchFamily="2" charset="-122"/>
              <a:ea typeface="SimSun" panose="02010600030101010101" pitchFamily="2" charset="-122"/>
            </a:endParaRPr>
          </a:p>
          <a:p>
            <a:r>
              <a:rPr lang="ja-JP" altLang="en-US" dirty="0">
                <a:latin typeface="SimSun" panose="02010600030101010101" pitchFamily="2" charset="-122"/>
                <a:ea typeface="SimSun" panose="02010600030101010101" pitchFamily="2" charset="-122"/>
              </a:rPr>
              <a:t>亚瑟斯</a:t>
            </a:r>
            <a:r>
              <a:rPr lang="en-US" dirty="0">
                <a:latin typeface="SimSun" panose="02010600030101010101" pitchFamily="2" charset="-122"/>
                <a:ea typeface="SimSun" panose="02010600030101010101" pitchFamily="2" charset="-122"/>
              </a:rPr>
              <a:t>: </a:t>
            </a:r>
            <a:r>
              <a:rPr lang="ja-JP" altLang="en-US" dirty="0">
                <a:latin typeface="SimSun" panose="02010600030101010101" pitchFamily="2" charset="-122"/>
                <a:ea typeface="SimSun" panose="02010600030101010101" pitchFamily="2" charset="-122"/>
              </a:rPr>
              <a:t>跌进坑里</a:t>
            </a:r>
            <a:endParaRPr lang="en-US" dirty="0">
              <a:latin typeface="SimSun" panose="02010600030101010101" pitchFamily="2" charset="-122"/>
              <a:ea typeface="SimSun" panose="02010600030101010101" pitchFamily="2" charset="-122"/>
            </a:endParaRPr>
          </a:p>
          <a:p>
            <a:r>
              <a:rPr lang="ja-JP" altLang="en-US" dirty="0">
                <a:latin typeface="SimSun" panose="02010600030101010101" pitchFamily="2" charset="-122"/>
                <a:ea typeface="SimSun" panose="02010600030101010101" pitchFamily="2" charset="-122"/>
              </a:rPr>
              <a:t>亚瑟斯</a:t>
            </a:r>
            <a:r>
              <a:rPr lang="en-US" dirty="0">
                <a:latin typeface="SimSun" panose="02010600030101010101" pitchFamily="2" charset="-122"/>
                <a:ea typeface="SimSun" panose="02010600030101010101" pitchFamily="2" charset="-122"/>
              </a:rPr>
              <a:t>: </a:t>
            </a:r>
            <a:r>
              <a:rPr lang="ja-JP" altLang="en-US" dirty="0">
                <a:latin typeface="SimSun" panose="02010600030101010101" pitchFamily="2" charset="-122"/>
                <a:ea typeface="SimSun" panose="02010600030101010101" pitchFamily="2" charset="-122"/>
              </a:rPr>
              <a:t>和尚与鸟</a:t>
            </a:r>
            <a:endParaRPr lang="en-US" dirty="0">
              <a:latin typeface="SimSun" panose="02010600030101010101" pitchFamily="2" charset="-122"/>
              <a:ea typeface="SimSun" panose="02010600030101010101" pitchFamily="2" charset="-122"/>
            </a:endParaRPr>
          </a:p>
          <a:p>
            <a:r>
              <a:rPr lang="ja-JP" altLang="en-US" dirty="0">
                <a:latin typeface="SimSun" panose="02010600030101010101" pitchFamily="2" charset="-122"/>
                <a:ea typeface="SimSun" panose="02010600030101010101" pitchFamily="2" charset="-122"/>
              </a:rPr>
              <a:t>短片</a:t>
            </a:r>
            <a:r>
              <a:rPr lang="en-US" dirty="0">
                <a:latin typeface="SimSun" panose="02010600030101010101" pitchFamily="2" charset="-122"/>
                <a:ea typeface="SimSun" panose="02010600030101010101" pitchFamily="2" charset="-122"/>
              </a:rPr>
              <a:t>:“</a:t>
            </a:r>
            <a:r>
              <a:rPr lang="ja-JP" altLang="en-US" dirty="0">
                <a:latin typeface="SimSun" panose="02010600030101010101" pitchFamily="2" charset="-122"/>
                <a:ea typeface="SimSun" panose="02010600030101010101" pitchFamily="2" charset="-122"/>
              </a:rPr>
              <a:t>狗</a:t>
            </a:r>
            <a:r>
              <a:rPr lang="zh-CN" altLang="en-US" dirty="0">
                <a:latin typeface="SimSun" panose="02010600030101010101" pitchFamily="2" charset="-122"/>
                <a:ea typeface="SimSun" panose="02010600030101010101" pitchFamily="2" charset="-122"/>
              </a:rPr>
              <a:t>。</a:t>
            </a:r>
            <a:r>
              <a:rPr lang="en-US" dirty="0">
                <a:latin typeface="SimSun" panose="02010600030101010101" pitchFamily="2" charset="-122"/>
                <a:ea typeface="SimSun" panose="02010600030101010101" pitchFamily="2" charset="-122"/>
              </a:rPr>
              <a:t>”</a:t>
            </a:r>
          </a:p>
          <a:p>
            <a:r>
              <a:rPr lang="ja-JP" altLang="en-US" dirty="0">
                <a:latin typeface="SimSun" panose="02010600030101010101" pitchFamily="2" charset="-122"/>
                <a:ea typeface="SimSun" panose="02010600030101010101" pitchFamily="2" charset="-122"/>
              </a:rPr>
              <a:t>罗宾逊</a:t>
            </a:r>
            <a:r>
              <a:rPr lang="en-US" dirty="0">
                <a:latin typeface="SimSun" panose="02010600030101010101" pitchFamily="2" charset="-122"/>
                <a:ea typeface="SimSun" panose="02010600030101010101" pitchFamily="2" charset="-122"/>
              </a:rPr>
              <a:t>:“</a:t>
            </a:r>
            <a:r>
              <a:rPr lang="zh-CN" altLang="en-US" dirty="0">
                <a:latin typeface="SimSun" panose="02010600030101010101" pitchFamily="2" charset="-122"/>
                <a:ea typeface="SimSun" panose="02010600030101010101" pitchFamily="2" charset="-122"/>
              </a:rPr>
              <a:t>在上帝的鸡肉餐馆里的基督教会。</a:t>
            </a:r>
            <a:r>
              <a:rPr lang="en-US" dirty="0">
                <a:latin typeface="SimSun" panose="02010600030101010101" pitchFamily="2" charset="-122"/>
                <a:ea typeface="SimSun" panose="02010600030101010101" pitchFamily="2" charset="-122"/>
              </a:rPr>
              <a:t>”</a:t>
            </a:r>
          </a:p>
          <a:p>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ja-JP" altLang="en-US" dirty="0">
                <a:solidFill>
                  <a:schemeClr val="tx2">
                    <a:lumMod val="75000"/>
                  </a:schemeClr>
                </a:solidFill>
              </a:rPr>
              <a:t>提摩太前书 </a:t>
            </a:r>
            <a:r>
              <a:rPr lang="en-US" altLang="ja-JP" dirty="0">
                <a:solidFill>
                  <a:schemeClr val="tx2">
                    <a:lumMod val="75000"/>
                  </a:schemeClr>
                </a:solidFill>
              </a:rPr>
              <a:t>4</a:t>
            </a:r>
            <a:r>
              <a:rPr lang="en-US" dirty="0">
                <a:solidFill>
                  <a:schemeClr val="tx2">
                    <a:lumMod val="75000"/>
                  </a:schemeClr>
                </a:solidFill>
              </a:rPr>
              <a:t>:16</a:t>
            </a:r>
          </a:p>
        </p:txBody>
      </p:sp>
      <p:sp>
        <p:nvSpPr>
          <p:cNvPr id="3" name="Content Placeholder 2"/>
          <p:cNvSpPr>
            <a:spLocks noGrp="1"/>
          </p:cNvSpPr>
          <p:nvPr>
            <p:ph sz="quarter" idx="1"/>
          </p:nvPr>
        </p:nvSpPr>
        <p:spPr>
          <a:xfrm>
            <a:off x="762000" y="1447800"/>
            <a:ext cx="7772400" cy="4572000"/>
          </a:xfrm>
        </p:spPr>
        <p:txBody>
          <a:bodyPr/>
          <a:lstStyle/>
          <a:p>
            <a:pPr marL="36576" indent="0" algn="ctr">
              <a:buNone/>
            </a:pPr>
            <a:r>
              <a:rPr lang="zh-CN" altLang="en-US" sz="4000" dirty="0"/>
              <a:t>你要谨慎自己和自己的教训，要在这些事上恒心，因为这样行，又能救自己，又能救听你的人。</a:t>
            </a:r>
            <a:endParaRPr lang="en-US" dirty="0"/>
          </a:p>
        </p:txBody>
      </p:sp>
    </p:spTree>
    <p:extLst>
      <p:ext uri="{BB962C8B-B14F-4D97-AF65-F5344CB8AC3E}">
        <p14:creationId xmlns:p14="http://schemas.microsoft.com/office/powerpoint/2010/main" val="232512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6277272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2400" b="1" dirty="0">
                <a:solidFill>
                  <a:srgbClr val="FFFFFF"/>
                </a:solidFill>
                <a:latin typeface="Arial" charset="0"/>
                <a:ea typeface="ＭＳ Ｐゴシック" charset="0"/>
              </a:rPr>
              <a:t>主页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235279" y="150541"/>
            <a:ext cx="3345366"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hangingPunct="1">
              <a:defRPr/>
            </a:pPr>
            <a:r>
              <a:rPr lang="zh-CN" altLang="en-US" sz="3800" b="1" dirty="0">
                <a:solidFill>
                  <a:srgbClr val="FFFFFF"/>
                </a:solidFill>
                <a:latin typeface="Arial" charset="0"/>
                <a:cs typeface="Arial" charset="0"/>
              </a:rPr>
              <a:t>可使用此</a:t>
            </a:r>
            <a:endParaRPr lang="en-SG" altLang="zh-CN" sz="3800" b="1" dirty="0">
              <a:solidFill>
                <a:srgbClr val="FFFFFF"/>
              </a:solidFill>
              <a:latin typeface="Arial" charset="0"/>
              <a:cs typeface="Arial" charset="0"/>
            </a:endParaRPr>
          </a:p>
          <a:p>
            <a:pPr lvl="0" algn="ctr" defTabSz="914300" eaLnBrk="1" hangingPunct="1">
              <a:defRPr/>
            </a:pPr>
            <a:r>
              <a:rPr lang="en-US" altLang="zh-CN" sz="3800" b="1" dirty="0">
                <a:solidFill>
                  <a:srgbClr val="FFFFFF"/>
                </a:solidFill>
                <a:latin typeface="Arial" charset="0"/>
                <a:cs typeface="Arial" charset="0"/>
              </a:rPr>
              <a:t>QR</a:t>
            </a:r>
            <a:r>
              <a:rPr lang="zh-CN" altLang="en-US" sz="3800" b="1" dirty="0">
                <a:solidFill>
                  <a:srgbClr val="FFFFFF"/>
                </a:solidFill>
                <a:latin typeface="Arial" charset="0"/>
                <a:cs typeface="Arial" charset="0"/>
              </a:rPr>
              <a:t>码进入网页</a:t>
            </a:r>
            <a:endPar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3579541"/>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318942"/>
            <a:ext cx="5357029" cy="5357029"/>
          </a:xfrm>
          <a:prstGeom prst="rect">
            <a:avLst/>
          </a:prstGeom>
        </p:spPr>
      </p:pic>
    </p:spTree>
    <p:extLst>
      <p:ext uri="{BB962C8B-B14F-4D97-AF65-F5344CB8AC3E}">
        <p14:creationId xmlns:p14="http://schemas.microsoft.com/office/powerpoint/2010/main" val="351829675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400" b="1" dirty="0">
                <a:solidFill>
                  <a:srgbClr val="FFFFFF"/>
                </a:solidFill>
                <a:latin typeface="Arial" charset="0"/>
                <a:ea typeface="SimSun" charset="0"/>
                <a:cs typeface="SimSun" charset="0"/>
              </a:rPr>
              <a:t>讲道链接地址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zh-CN" altLang="en-US" sz="4000" b="1" dirty="0">
                <a:solidFill>
                  <a:srgbClr val="FFFFFF"/>
                </a:solidFill>
                <a:latin typeface="Arial" charset="0"/>
                <a:ea typeface="SimSun" charset="0"/>
                <a:cs typeface="Arial" charset="0"/>
                <a:sym typeface="Arial" charset="0"/>
              </a:rPr>
              <a:t>免费获</a:t>
            </a:r>
            <a:r>
              <a:rPr lang="zh-CN" altLang="en-US" sz="4000" b="1">
                <a:solidFill>
                  <a:srgbClr val="FFFFFF"/>
                </a:solidFill>
                <a:latin typeface="Arial" charset="0"/>
                <a:ea typeface="SimSun" charset="0"/>
                <a:cs typeface="Arial" charset="0"/>
                <a:sym typeface="Arial" charset="0"/>
              </a:rPr>
              <a:t>得该简报</a:t>
            </a:r>
            <a:r>
              <a:rPr lang="en-US" sz="4000" b="1">
                <a:solidFill>
                  <a:srgbClr val="FFFFFF"/>
                </a:solidFill>
                <a:latin typeface="Arial" charset="0"/>
                <a:ea typeface="SimSun" charset="0"/>
                <a:cs typeface="Arial" charset="0"/>
                <a:sym typeface="Arial" charset="0"/>
              </a:rPr>
              <a:t>!</a:t>
            </a:r>
            <a:endParaRPr lang="en-US" sz="1400" b="1" dirty="0">
              <a:solidFill>
                <a:srgbClr val="FFFFFF"/>
              </a:solidFill>
              <a:latin typeface="Arial" charset="0"/>
              <a:ea typeface="SimSun" charset="0"/>
              <a:cs typeface="Arial" charset="0"/>
              <a:sym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8961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descr="Puzzle"/>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152400" y="-69850"/>
            <a:ext cx="9296400" cy="6927850"/>
          </a:xfrm>
          <a:prstGeom prst="rect">
            <a:avLst/>
          </a:prstGeom>
          <a:noFill/>
        </p:spPr>
      </p:pic>
      <p:sp>
        <p:nvSpPr>
          <p:cNvPr id="76814" name="Rectangle 14"/>
          <p:cNvSpPr>
            <a:spLocks noChangeArrowheads="1"/>
          </p:cNvSpPr>
          <p:nvPr/>
        </p:nvSpPr>
        <p:spPr bwMode="auto">
          <a:xfrm>
            <a:off x="6400800" y="1752600"/>
            <a:ext cx="2590800" cy="1920875"/>
          </a:xfrm>
          <a:prstGeom prst="rect">
            <a:avLst/>
          </a:prstGeom>
          <a:noFill/>
          <a:ln w="9525">
            <a:noFill/>
            <a:miter lim="800000"/>
            <a:headEnd/>
            <a:tailEnd/>
          </a:ln>
          <a:effectLst/>
        </p:spPr>
        <p:txBody>
          <a:bodyPr anchor="ctr"/>
          <a:lstStyle/>
          <a:p>
            <a:pPr algn="ctr" eaLnBrk="1" hangingPunct="1"/>
            <a:endParaRPr lang="en-US" sz="4800" b="1" dirty="0">
              <a:solidFill>
                <a:srgbClr val="000000"/>
              </a:solidFill>
            </a:endParaRPr>
          </a:p>
        </p:txBody>
      </p:sp>
      <p:sp>
        <p:nvSpPr>
          <p:cNvPr id="5" name="Rectangle 2"/>
          <p:cNvSpPr>
            <a:spLocks noGrp="1" noChangeArrowheads="1"/>
          </p:cNvSpPr>
          <p:nvPr>
            <p:ph type="ctrTitle"/>
          </p:nvPr>
        </p:nvSpPr>
        <p:spPr>
          <a:xfrm>
            <a:off x="876300" y="1487055"/>
            <a:ext cx="7239000" cy="1920875"/>
          </a:xfrm>
          <a:solidFill>
            <a:srgbClr val="000000">
              <a:alpha val="50196"/>
            </a:srgbClr>
          </a:solidFill>
        </p:spPr>
        <p:txBody>
          <a:bodyPr/>
          <a:lstStyle/>
          <a:p>
            <a:r>
              <a:rPr lang="zh-CN" altLang="en-US" sz="4800" b="1" dirty="0">
                <a:solidFill>
                  <a:schemeClr val="bg2">
                    <a:lumMod val="20000"/>
                    <a:lumOff val="80000"/>
                  </a:schemeClr>
                </a:solidFill>
                <a:latin typeface="Arial Black" panose="020B0A04020102020204" pitchFamily="34" charset="0"/>
              </a:rPr>
              <a:t>注重</a:t>
            </a:r>
            <a:r>
              <a:rPr lang="ja-JP" altLang="en-US" sz="4800" b="1" dirty="0">
                <a:solidFill>
                  <a:schemeClr val="bg2">
                    <a:lumMod val="20000"/>
                    <a:lumOff val="80000"/>
                  </a:schemeClr>
                </a:solidFill>
                <a:latin typeface="Arial Black" panose="020B0A04020102020204" pitchFamily="34" charset="0"/>
              </a:rPr>
              <a:t>比喻体裁</a:t>
            </a:r>
            <a:r>
              <a:rPr lang="ja-JP" altLang="en-US" sz="4800" b="1" dirty="0">
                <a:solidFill>
                  <a:srgbClr val="808080">
                    <a:lumMod val="20000"/>
                    <a:lumOff val="80000"/>
                  </a:srgbClr>
                </a:solidFill>
                <a:latin typeface="Arial Black" panose="020B0A04020102020204" pitchFamily="34" charset="0"/>
              </a:rPr>
              <a:t>释经讲道</a:t>
            </a:r>
            <a:endParaRPr lang="en-US" dirty="0">
              <a:solidFill>
                <a:srgbClr val="FFFFFF"/>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611846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p:cNvGraphicFramePr>
          <p:nvPr>
            <p:extLst>
              <p:ext uri="{D42A27DB-BD31-4B8C-83A1-F6EECF244321}">
                <p14:modId xmlns:p14="http://schemas.microsoft.com/office/powerpoint/2010/main" val="1021699379"/>
              </p:ext>
            </p:extLst>
          </p:nvPr>
        </p:nvGraphicFramePr>
        <p:xfrm>
          <a:off x="366497" y="2460181"/>
          <a:ext cx="2519288" cy="3335238"/>
        </p:xfrm>
        <a:graphic>
          <a:graphicData uri="http://schemas.openxmlformats.org/presentationml/2006/ole">
            <mc:AlternateContent xmlns:mc="http://schemas.openxmlformats.org/markup-compatibility/2006">
              <mc:Choice xmlns:v="urn:schemas-microsoft-com:vml" Requires="v">
                <p:oleObj spid="_x0000_s1468" name="Chart" r:id="rId4" imgW="5032394" imgH="6664316" progId="MSGraph.Chart.8">
                  <p:embed/>
                </p:oleObj>
              </mc:Choice>
              <mc:Fallback>
                <p:oleObj name="Chart" r:id="rId4" imgW="5032394" imgH="6664316"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497" y="2460181"/>
                        <a:ext cx="2519288" cy="3335238"/>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22533" name="Rectangle 5"/>
          <p:cNvSpPr>
            <a:spLocks/>
          </p:cNvSpPr>
          <p:nvPr/>
        </p:nvSpPr>
        <p:spPr bwMode="auto">
          <a:xfrm>
            <a:off x="76200" y="6018609"/>
            <a:ext cx="2971800" cy="357188"/>
          </a:xfrm>
          <a:prstGeom prst="rect">
            <a:avLst/>
          </a:prstGeom>
          <a:noFill/>
          <a:ln w="12700" cap="flat">
            <a:noFill/>
            <a:miter lim="800000"/>
            <a:headEnd type="none" w="med" len="med"/>
            <a:tailEnd type="none" w="med" len="med"/>
          </a:ln>
        </p:spPr>
        <p:txBody>
          <a:bodyPr lIns="0" tIns="0" rIns="0" bIns="0" anchor="ctr"/>
          <a:lstStyle/>
          <a:p>
            <a:pPr algn="ctr"/>
            <a:r>
              <a:rPr lang="ja-JP" altLang="en-US" sz="2800" b="1" dirty="0">
                <a:solidFill>
                  <a:srgbClr val="000000"/>
                </a:solidFill>
                <a:ea typeface="Chalkboard" charset="0"/>
                <a:cs typeface="Chalkboard" charset="0"/>
              </a:rPr>
              <a:t>马太福音</a:t>
            </a:r>
            <a:endParaRPr lang="en-US" sz="2800" b="1" dirty="0">
              <a:solidFill>
                <a:srgbClr val="000000"/>
              </a:solidFill>
              <a:ea typeface="Chalkboard" charset="0"/>
              <a:cs typeface="Chalkboard" charset="0"/>
            </a:endParaRPr>
          </a:p>
        </p:txBody>
      </p:sp>
      <p:graphicFrame>
        <p:nvGraphicFramePr>
          <p:cNvPr id="22534" name="Object 6"/>
          <p:cNvGraphicFramePr>
            <a:graphicFrameLocks/>
          </p:cNvGraphicFramePr>
          <p:nvPr/>
        </p:nvGraphicFramePr>
        <p:xfrm>
          <a:off x="3374307" y="2469059"/>
          <a:ext cx="2474639" cy="3502670"/>
        </p:xfrm>
        <a:graphic>
          <a:graphicData uri="http://schemas.openxmlformats.org/presentationml/2006/ole">
            <mc:AlternateContent xmlns:mc="http://schemas.openxmlformats.org/markup-compatibility/2006">
              <mc:Choice xmlns:v="urn:schemas-microsoft-com:vml" Requires="v">
                <p:oleObj spid="_x0000_s1469" name="Chart" r:id="rId6" imgW="4943662" imgH="6999648" progId="MSGraph.Chart.8">
                  <p:embed/>
                </p:oleObj>
              </mc:Choice>
              <mc:Fallback>
                <p:oleObj name="Chart" r:id="rId6" imgW="4943662" imgH="6999648" progId="MSGraph.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4307" y="2469059"/>
                        <a:ext cx="2474639" cy="350267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22535" name="Rectangle 7"/>
          <p:cNvSpPr>
            <a:spLocks/>
          </p:cNvSpPr>
          <p:nvPr/>
        </p:nvSpPr>
        <p:spPr bwMode="auto">
          <a:xfrm>
            <a:off x="3067645" y="6018609"/>
            <a:ext cx="2971800" cy="357188"/>
          </a:xfrm>
          <a:prstGeom prst="rect">
            <a:avLst/>
          </a:prstGeom>
          <a:noFill/>
          <a:ln w="12700" cap="flat">
            <a:noFill/>
            <a:miter lim="800000"/>
            <a:headEnd type="none" w="med" len="med"/>
            <a:tailEnd type="none" w="med" len="med"/>
          </a:ln>
        </p:spPr>
        <p:txBody>
          <a:bodyPr lIns="0" tIns="0" rIns="0" bIns="0" anchor="ctr"/>
          <a:lstStyle/>
          <a:p>
            <a:pPr algn="ctr"/>
            <a:r>
              <a:rPr lang="ja-JP" altLang="en-US" sz="2800" b="1" dirty="0">
                <a:solidFill>
                  <a:srgbClr val="000000"/>
                </a:solidFill>
                <a:ea typeface="Chalkboard" charset="0"/>
                <a:cs typeface="Chalkboard" charset="0"/>
              </a:rPr>
              <a:t>马可福音</a:t>
            </a:r>
            <a:endParaRPr lang="en-US" sz="2800" b="1" dirty="0">
              <a:solidFill>
                <a:srgbClr val="000000"/>
              </a:solidFill>
              <a:ea typeface="Chalkboard" charset="0"/>
              <a:cs typeface="Chalkboard" charset="0"/>
            </a:endParaRPr>
          </a:p>
        </p:txBody>
      </p:sp>
      <p:graphicFrame>
        <p:nvGraphicFramePr>
          <p:cNvPr id="22536" name="Object 8"/>
          <p:cNvGraphicFramePr>
            <a:graphicFrameLocks/>
          </p:cNvGraphicFramePr>
          <p:nvPr/>
        </p:nvGraphicFramePr>
        <p:xfrm>
          <a:off x="6402586" y="2469059"/>
          <a:ext cx="2538264" cy="3338587"/>
        </p:xfrm>
        <a:graphic>
          <a:graphicData uri="http://schemas.openxmlformats.org/presentationml/2006/ole">
            <mc:AlternateContent xmlns:mc="http://schemas.openxmlformats.org/markup-compatibility/2006">
              <mc:Choice xmlns:v="urn:schemas-microsoft-com:vml" Requires="v">
                <p:oleObj spid="_x0000_s1470" name="Chart" r:id="rId8" imgW="5070423" imgH="6672304" progId="MSGraph.Chart.8">
                  <p:embed/>
                </p:oleObj>
              </mc:Choice>
              <mc:Fallback>
                <p:oleObj name="Chart" r:id="rId8" imgW="5070423" imgH="6672304" progId="MSGraph.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2586" y="2469059"/>
                        <a:ext cx="2538264" cy="3338587"/>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22537" name="Rectangle 9"/>
          <p:cNvSpPr>
            <a:spLocks/>
          </p:cNvSpPr>
          <p:nvPr/>
        </p:nvSpPr>
        <p:spPr bwMode="auto">
          <a:xfrm>
            <a:off x="6248400" y="6018609"/>
            <a:ext cx="2971800" cy="357188"/>
          </a:xfrm>
          <a:prstGeom prst="rect">
            <a:avLst/>
          </a:prstGeom>
          <a:noFill/>
          <a:ln w="12700" cap="flat">
            <a:noFill/>
            <a:miter lim="800000"/>
            <a:headEnd type="none" w="med" len="med"/>
            <a:tailEnd type="none" w="med" len="med"/>
          </a:ln>
        </p:spPr>
        <p:txBody>
          <a:bodyPr lIns="0" tIns="0" rIns="0" bIns="0" anchor="ctr"/>
          <a:lstStyle/>
          <a:p>
            <a:pPr algn="ctr"/>
            <a:r>
              <a:rPr lang="ja-JP" altLang="en-US" sz="2800" b="1" dirty="0">
                <a:solidFill>
                  <a:srgbClr val="000000"/>
                </a:solidFill>
                <a:ea typeface="Chalkboard" charset="0"/>
                <a:cs typeface="Chalkboard" charset="0"/>
              </a:rPr>
              <a:t>马可福音</a:t>
            </a:r>
            <a:endParaRPr lang="en-US" sz="2800" b="1" dirty="0">
              <a:solidFill>
                <a:srgbClr val="000000"/>
              </a:solidFill>
              <a:ea typeface="Chalkboard" charset="0"/>
              <a:cs typeface="Chalkboard" charset="0"/>
            </a:endParaRPr>
          </a:p>
        </p:txBody>
      </p:sp>
      <p:sp>
        <p:nvSpPr>
          <p:cNvPr id="11" name="Title 10"/>
          <p:cNvSpPr>
            <a:spLocks noGrp="1"/>
          </p:cNvSpPr>
          <p:nvPr>
            <p:ph type="title"/>
          </p:nvPr>
        </p:nvSpPr>
        <p:spPr>
          <a:xfrm>
            <a:off x="0" y="762000"/>
            <a:ext cx="9144000" cy="1143000"/>
          </a:xfrm>
        </p:spPr>
        <p:txBody>
          <a:bodyPr/>
          <a:lstStyle/>
          <a:p>
            <a:r>
              <a:rPr lang="zh-CN" altLang="en-US" sz="6000" b="1" dirty="0"/>
              <a:t>耶稣教导的核心</a:t>
            </a:r>
            <a:endParaRPr lang="en-US" sz="6000" b="1" dirty="0"/>
          </a:p>
        </p:txBody>
      </p:sp>
      <p:sp>
        <p:nvSpPr>
          <p:cNvPr id="9" name="Title 10">
            <a:extLst>
              <a:ext uri="{FF2B5EF4-FFF2-40B4-BE49-F238E27FC236}">
                <a16:creationId xmlns:a16="http://schemas.microsoft.com/office/drawing/2014/main" id="{EEB07E6E-164E-9F41-A345-C27103181B84}"/>
              </a:ext>
            </a:extLst>
          </p:cNvPr>
          <p:cNvSpPr txBox="1">
            <a:spLocks/>
          </p:cNvSpPr>
          <p:nvPr/>
        </p:nvSpPr>
        <p:spPr bwMode="auto">
          <a:xfrm>
            <a:off x="1163732" y="258029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ja-JP" altLang="en-US" sz="2400" b="1" kern="0" dirty="0"/>
              <a:t>比喻</a:t>
            </a:r>
            <a:endParaRPr lang="en-US" sz="2400" b="1" kern="0" dirty="0"/>
          </a:p>
        </p:txBody>
      </p:sp>
      <p:sp>
        <p:nvSpPr>
          <p:cNvPr id="10" name="Title 10">
            <a:extLst>
              <a:ext uri="{FF2B5EF4-FFF2-40B4-BE49-F238E27FC236}">
                <a16:creationId xmlns:a16="http://schemas.microsoft.com/office/drawing/2014/main" id="{6250AF89-3C40-3C42-90A3-B05E13B2EE07}"/>
              </a:ext>
            </a:extLst>
          </p:cNvPr>
          <p:cNvSpPr txBox="1">
            <a:spLocks/>
          </p:cNvSpPr>
          <p:nvPr/>
        </p:nvSpPr>
        <p:spPr bwMode="auto">
          <a:xfrm>
            <a:off x="1163732" y="290611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ja-JP" altLang="en-US" sz="2400" b="1" kern="0" dirty="0"/>
              <a:t>其他的言语</a:t>
            </a:r>
            <a:endParaRPr lang="en-US" sz="2400" b="1" kern="0" dirty="0"/>
          </a:p>
        </p:txBody>
      </p:sp>
      <p:sp>
        <p:nvSpPr>
          <p:cNvPr id="12" name="Title 10">
            <a:extLst>
              <a:ext uri="{FF2B5EF4-FFF2-40B4-BE49-F238E27FC236}">
                <a16:creationId xmlns:a16="http://schemas.microsoft.com/office/drawing/2014/main" id="{996AA970-D6BF-6845-B3C4-D3C541DF5393}"/>
              </a:ext>
            </a:extLst>
          </p:cNvPr>
          <p:cNvSpPr txBox="1">
            <a:spLocks/>
          </p:cNvSpPr>
          <p:nvPr/>
        </p:nvSpPr>
        <p:spPr bwMode="auto">
          <a:xfrm>
            <a:off x="4222243" y="258029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ja-JP" altLang="en-US" sz="2400" b="1" kern="0" dirty="0"/>
              <a:t>比喻</a:t>
            </a:r>
            <a:endParaRPr lang="en-US" sz="2400" b="1" kern="0" dirty="0"/>
          </a:p>
        </p:txBody>
      </p:sp>
      <p:sp>
        <p:nvSpPr>
          <p:cNvPr id="13" name="Title 10">
            <a:extLst>
              <a:ext uri="{FF2B5EF4-FFF2-40B4-BE49-F238E27FC236}">
                <a16:creationId xmlns:a16="http://schemas.microsoft.com/office/drawing/2014/main" id="{96705990-C720-7148-9C3B-5AF743D91251}"/>
              </a:ext>
            </a:extLst>
          </p:cNvPr>
          <p:cNvSpPr txBox="1">
            <a:spLocks/>
          </p:cNvSpPr>
          <p:nvPr/>
        </p:nvSpPr>
        <p:spPr bwMode="auto">
          <a:xfrm>
            <a:off x="4222243" y="289560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ja-JP" altLang="en-US" sz="2400" b="1" kern="0" dirty="0"/>
              <a:t>其他的言语</a:t>
            </a:r>
            <a:endParaRPr lang="en-US" sz="2400" b="1" kern="0" dirty="0"/>
          </a:p>
        </p:txBody>
      </p:sp>
      <p:sp>
        <p:nvSpPr>
          <p:cNvPr id="14" name="Title 10">
            <a:extLst>
              <a:ext uri="{FF2B5EF4-FFF2-40B4-BE49-F238E27FC236}">
                <a16:creationId xmlns:a16="http://schemas.microsoft.com/office/drawing/2014/main" id="{A424E9D2-6ED0-5940-8942-78A79195CDB2}"/>
              </a:ext>
            </a:extLst>
          </p:cNvPr>
          <p:cNvSpPr txBox="1">
            <a:spLocks/>
          </p:cNvSpPr>
          <p:nvPr/>
        </p:nvSpPr>
        <p:spPr bwMode="auto">
          <a:xfrm>
            <a:off x="6965443" y="258029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ja-JP" altLang="en-US" sz="2400" b="1" kern="0" dirty="0"/>
              <a:t>比喻</a:t>
            </a:r>
            <a:endParaRPr lang="en-US" sz="2400" b="1" kern="0" dirty="0"/>
          </a:p>
        </p:txBody>
      </p:sp>
      <p:sp>
        <p:nvSpPr>
          <p:cNvPr id="15" name="Title 10">
            <a:extLst>
              <a:ext uri="{FF2B5EF4-FFF2-40B4-BE49-F238E27FC236}">
                <a16:creationId xmlns:a16="http://schemas.microsoft.com/office/drawing/2014/main" id="{9F5D8DBC-9A6F-994C-9A61-7F6E934DC069}"/>
              </a:ext>
            </a:extLst>
          </p:cNvPr>
          <p:cNvSpPr txBox="1">
            <a:spLocks/>
          </p:cNvSpPr>
          <p:nvPr/>
        </p:nvSpPr>
        <p:spPr bwMode="auto">
          <a:xfrm>
            <a:off x="6965443" y="2895600"/>
            <a:ext cx="2646267" cy="27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ja-JP" altLang="en-US" sz="2400" b="1" kern="0" dirty="0"/>
              <a:t>其他的言语</a:t>
            </a:r>
          </a:p>
        </p:txBody>
      </p:sp>
    </p:spTree>
    <p:extLst>
      <p:ext uri="{BB962C8B-B14F-4D97-AF65-F5344CB8AC3E}">
        <p14:creationId xmlns:p14="http://schemas.microsoft.com/office/powerpoint/2010/main" val="219629092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descr="Puzzle"/>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152400" y="-69850"/>
            <a:ext cx="9296400" cy="6927850"/>
          </a:xfrm>
          <a:prstGeom prst="rect">
            <a:avLst/>
          </a:prstGeom>
          <a:noFill/>
        </p:spPr>
      </p:pic>
      <p:sp>
        <p:nvSpPr>
          <p:cNvPr id="76814" name="Rectangle 14"/>
          <p:cNvSpPr>
            <a:spLocks noChangeArrowheads="1"/>
          </p:cNvSpPr>
          <p:nvPr/>
        </p:nvSpPr>
        <p:spPr bwMode="auto">
          <a:xfrm>
            <a:off x="6400800" y="1752600"/>
            <a:ext cx="2590800" cy="1920875"/>
          </a:xfrm>
          <a:prstGeom prst="rect">
            <a:avLst/>
          </a:prstGeom>
          <a:noFill/>
          <a:ln w="9525">
            <a:noFill/>
            <a:miter lim="800000"/>
            <a:headEnd/>
            <a:tailEnd/>
          </a:ln>
          <a:effectLst/>
        </p:spPr>
        <p:txBody>
          <a:bodyPr anchor="ctr"/>
          <a:lstStyle/>
          <a:p>
            <a:pPr algn="ctr" eaLnBrk="1" hangingPunct="1"/>
            <a:endParaRPr lang="en-US" sz="4800" b="1" dirty="0">
              <a:solidFill>
                <a:srgbClr val="000000"/>
              </a:solidFill>
            </a:endParaRPr>
          </a:p>
        </p:txBody>
      </p:sp>
      <p:sp>
        <p:nvSpPr>
          <p:cNvPr id="7" name="Text Box 5"/>
          <p:cNvSpPr txBox="1">
            <a:spLocks noChangeArrowheads="1"/>
          </p:cNvSpPr>
          <p:nvPr/>
        </p:nvSpPr>
        <p:spPr bwMode="auto">
          <a:xfrm>
            <a:off x="914400" y="1143377"/>
            <a:ext cx="7239000" cy="1077218"/>
          </a:xfrm>
          <a:prstGeom prst="rect">
            <a:avLst/>
          </a:prstGeom>
          <a:solidFill>
            <a:srgbClr val="000000">
              <a:alpha val="50196"/>
            </a:srgbClr>
          </a:solidFill>
          <a:ln w="9525">
            <a:noFill/>
            <a:miter lim="800000"/>
            <a:headEnd/>
            <a:tailEnd/>
          </a:ln>
          <a:effectLst/>
        </p:spPr>
        <p:txBody>
          <a:bodyPr wrap="square">
            <a:spAutoFit/>
          </a:bodyPr>
          <a:lstStyle/>
          <a:p>
            <a:pPr algn="ctr">
              <a:lnSpc>
                <a:spcPct val="80000"/>
              </a:lnSpc>
              <a:spcBef>
                <a:spcPct val="20000"/>
              </a:spcBef>
            </a:pPr>
            <a:r>
              <a:rPr lang="zh-CN" altLang="en-US" sz="40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主耶稣使用动人的故事和类比，开创他的天国。</a:t>
            </a:r>
            <a:endParaRPr lang="en-US" sz="40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sp>
        <p:nvSpPr>
          <p:cNvPr id="3" name="TextBox 2"/>
          <p:cNvSpPr txBox="1"/>
          <p:nvPr/>
        </p:nvSpPr>
        <p:spPr>
          <a:xfrm>
            <a:off x="1219200" y="3394075"/>
            <a:ext cx="6934200" cy="2308324"/>
          </a:xfrm>
          <a:prstGeom prst="rect">
            <a:avLst/>
          </a:prstGeom>
          <a:solidFill>
            <a:srgbClr val="000000">
              <a:alpha val="50196"/>
            </a:srgbClr>
          </a:solidFill>
        </p:spPr>
        <p:txBody>
          <a:bodyPr wrap="square" rtlCol="0">
            <a:spAutoFit/>
          </a:bodyPr>
          <a:lstStyle/>
          <a:p>
            <a:pPr algn="ctr"/>
            <a:r>
              <a:rPr lang="zh-CN" alt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概要</a:t>
            </a:r>
            <a:r>
              <a:rPr 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p>
          <a:p>
            <a:pPr marL="285750" indent="-285750" algn="ctr">
              <a:buFont typeface="Arial" panose="020B0604020202020204" pitchFamily="34" charset="0"/>
              <a:buChar char="•"/>
            </a:pPr>
            <a:r>
              <a:rPr lang="ja-JP" alt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比喻的定义</a:t>
            </a:r>
          </a:p>
          <a:p>
            <a:pPr marL="285750" indent="-285750" algn="ctr">
              <a:buFont typeface="Arial" panose="020B0604020202020204" pitchFamily="34" charset="0"/>
              <a:buChar char="•"/>
            </a:pPr>
            <a:r>
              <a:rPr lang="ja-JP" alt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比喻的文学及修辞</a:t>
            </a:r>
            <a:r>
              <a:rPr lang="ja-JP" altLang="en-US" sz="32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特征</a:t>
            </a:r>
            <a:endParaRPr lang="en-SG" altLang="ja-JP" sz="32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a:p>
            <a:pPr marL="285750" indent="-285750" algn="ctr">
              <a:buFont typeface="Arial" panose="020B0604020202020204" pitchFamily="34" charset="0"/>
              <a:buChar char="•"/>
            </a:pPr>
            <a:r>
              <a:rPr lang="zh-CN" altLang="en-US" sz="32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讲</a:t>
            </a:r>
            <a:r>
              <a:rPr lang="ja-JP" alt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比喻的</a:t>
            </a:r>
            <a:r>
              <a:rPr lang="zh-CN" alt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传</a:t>
            </a:r>
            <a:r>
              <a:rPr lang="ja-JP" alt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rPr>
              <a:t>讲</a:t>
            </a:r>
            <a:endParaRPr lang="en-US" sz="32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45259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Pj03900830000[1]"/>
          <p:cNvPicPr>
            <a:picLocks noChangeAspect="1" noChangeArrowheads="1"/>
          </p:cNvPicPr>
          <p:nvPr/>
        </p:nvPicPr>
        <p:blipFill>
          <a:blip r:embed="rId3" cstate="print">
            <a:lum bright="-48000"/>
            <a:grayscl/>
          </a:blip>
          <a:srcRect t="12500" b="20833"/>
          <a:stretch>
            <a:fillRect/>
          </a:stretch>
        </p:blipFill>
        <p:spPr bwMode="auto">
          <a:xfrm>
            <a:off x="0" y="-47625"/>
            <a:ext cx="9144000" cy="6905625"/>
          </a:xfrm>
          <a:prstGeom prst="rect">
            <a:avLst/>
          </a:prstGeom>
          <a:noFill/>
        </p:spPr>
      </p:pic>
      <p:sp>
        <p:nvSpPr>
          <p:cNvPr id="4098" name="Rectangle 2"/>
          <p:cNvSpPr>
            <a:spLocks noGrp="1" noChangeArrowheads="1"/>
          </p:cNvSpPr>
          <p:nvPr>
            <p:ph type="title"/>
          </p:nvPr>
        </p:nvSpPr>
        <p:spPr/>
        <p:txBody>
          <a:bodyPr/>
          <a:lstStyle/>
          <a:p>
            <a:r>
              <a:rPr lang="zh-CN" altLang="en-US" dirty="0">
                <a:solidFill>
                  <a:srgbClr val="FFFF00"/>
                </a:solidFill>
                <a:latin typeface="Georgia" pitchFamily="18" charset="0"/>
              </a:rPr>
              <a:t>什么是“</a:t>
            </a:r>
            <a:r>
              <a:rPr lang="ja-JP" altLang="en-US" dirty="0">
                <a:solidFill>
                  <a:srgbClr val="FFFF00"/>
                </a:solidFill>
                <a:latin typeface="Georgia" pitchFamily="18" charset="0"/>
              </a:rPr>
              <a:t>比喻</a:t>
            </a:r>
            <a:r>
              <a:rPr lang="zh-CN" altLang="en-US" dirty="0">
                <a:solidFill>
                  <a:srgbClr val="FFFF00"/>
                </a:solidFill>
                <a:latin typeface="Georgia" pitchFamily="18" charset="0"/>
              </a:rPr>
              <a:t>” </a:t>
            </a:r>
            <a:r>
              <a:rPr lang="en-US" dirty="0">
                <a:solidFill>
                  <a:srgbClr val="FFFF00"/>
                </a:solidFill>
                <a:latin typeface="Georgia" pitchFamily="18" charset="0"/>
              </a:rPr>
              <a:t>?</a:t>
            </a:r>
          </a:p>
        </p:txBody>
      </p:sp>
      <p:sp>
        <p:nvSpPr>
          <p:cNvPr id="4099" name="Rectangle 3"/>
          <p:cNvSpPr>
            <a:spLocks noGrp="1" noChangeArrowheads="1"/>
          </p:cNvSpPr>
          <p:nvPr>
            <p:ph type="body" idx="1"/>
          </p:nvPr>
        </p:nvSpPr>
        <p:spPr/>
        <p:txBody>
          <a:bodyPr/>
          <a:lstStyle/>
          <a:p>
            <a:pPr>
              <a:lnSpc>
                <a:spcPct val="90000"/>
              </a:lnSpc>
            </a:pPr>
            <a:r>
              <a:rPr lang="ja-JP" altLang="en-US" b="1" dirty="0">
                <a:solidFill>
                  <a:schemeClr val="bg1"/>
                </a:solidFill>
                <a:latin typeface="SimSun" panose="02010600030101010101" pitchFamily="2" charset="-122"/>
                <a:ea typeface="SimSun" panose="02010600030101010101" pitchFamily="2" charset="-122"/>
              </a:rPr>
              <a:t>一个</a:t>
            </a:r>
            <a:r>
              <a:rPr lang="en-US" b="1" dirty="0">
                <a:solidFill>
                  <a:schemeClr val="bg1"/>
                </a:solidFill>
                <a:latin typeface="SimSun" panose="02010600030101010101" pitchFamily="2" charset="-122"/>
                <a:ea typeface="SimSun" panose="02010600030101010101" pitchFamily="2" charset="-122"/>
              </a:rPr>
              <a:t> “</a:t>
            </a:r>
            <a:r>
              <a:rPr lang="zh-CN" altLang="en-US" b="1" dirty="0">
                <a:solidFill>
                  <a:schemeClr val="bg1"/>
                </a:solidFill>
                <a:latin typeface="SimSun" panose="02010600030101010101" pitchFamily="2" charset="-122"/>
                <a:ea typeface="SimSun" panose="02010600030101010101" pitchFamily="2" charset="-122"/>
              </a:rPr>
              <a:t>有属天意义的故事</a:t>
            </a:r>
            <a:r>
              <a:rPr lang="zh-CN" altLang="en-US"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en-US" b="1" dirty="0">
                <a:solidFill>
                  <a:schemeClr val="bg1"/>
                </a:solidFill>
              </a:rPr>
              <a:t>”</a:t>
            </a:r>
          </a:p>
          <a:p>
            <a:pPr>
              <a:lnSpc>
                <a:spcPct val="90000"/>
              </a:lnSpc>
            </a:pPr>
            <a:r>
              <a:rPr lang="en-US" b="1" dirty="0">
                <a:solidFill>
                  <a:schemeClr val="bg1"/>
                </a:solidFill>
              </a:rPr>
              <a:t>C.H. Dodd:  “</a:t>
            </a:r>
            <a:r>
              <a:rPr lang="zh-CN" altLang="en-US" b="1"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简而言之，</a:t>
            </a:r>
            <a:r>
              <a:rPr lang="ja-JP" altLang="en-US" b="1"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比喻</a:t>
            </a:r>
            <a:r>
              <a:rPr lang="zh-CN" altLang="en-US" b="1" dirty="0">
                <a:solidFill>
                  <a:schemeClr val="bg1"/>
                </a:solidFill>
                <a:latin typeface="SimSun" panose="02010600030101010101" pitchFamily="2" charset="-122"/>
                <a:ea typeface="SimSun" panose="02010600030101010101" pitchFamily="2" charset="-122"/>
              </a:rPr>
              <a:t>是从大自然或生活中提取的隐喻或明喻，以生动性或特异性让听众着迷，并留下足够的想象空间，使听众积极地思考如何精确地在生活中应用。</a:t>
            </a:r>
            <a:r>
              <a:rPr lang="en-US" b="1" dirty="0">
                <a:solidFill>
                  <a:schemeClr val="bg1"/>
                </a:solidFill>
              </a:rPr>
              <a:t>”</a:t>
            </a:r>
            <a:r>
              <a:rPr lang="en-US" sz="2800" dirty="0">
                <a:solidFill>
                  <a:schemeClr val="bg1"/>
                </a:solidFill>
              </a:rPr>
              <a:t>  </a:t>
            </a:r>
          </a:p>
          <a:p>
            <a:pPr lvl="1">
              <a:lnSpc>
                <a:spcPct val="90000"/>
              </a:lnSpc>
              <a:buFontTx/>
              <a:buNone/>
            </a:pPr>
            <a:r>
              <a:rPr lang="en-US" sz="1400" dirty="0">
                <a:solidFill>
                  <a:schemeClr val="bg1"/>
                </a:solidFill>
              </a:rPr>
              <a:t>		</a:t>
            </a:r>
          </a:p>
          <a:p>
            <a:pPr lvl="1" algn="r">
              <a:lnSpc>
                <a:spcPct val="90000"/>
              </a:lnSpc>
              <a:buFontTx/>
              <a:buNone/>
            </a:pPr>
            <a:r>
              <a:rPr lang="en-US" sz="1400" dirty="0">
                <a:solidFill>
                  <a:schemeClr val="bg1"/>
                </a:solidFill>
              </a:rPr>
              <a:t>C. H. Dodd, </a:t>
            </a:r>
            <a:r>
              <a:rPr lang="en-US" sz="1400" i="1" dirty="0">
                <a:solidFill>
                  <a:schemeClr val="bg1"/>
                </a:solidFill>
              </a:rPr>
              <a:t>The Parables of the Kingdom, </a:t>
            </a:r>
            <a:r>
              <a:rPr lang="en-US" sz="1400" dirty="0">
                <a:solidFill>
                  <a:schemeClr val="bg1"/>
                </a:solidFill>
              </a:rPr>
              <a:t>rev. ed. (New York: Scribner’s, 1961), 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09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09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 calcmode="lin" valueType="num">
                                      <p:cBhvr>
                                        <p:cTn id="16" dur="500" fill="hold"/>
                                        <p:tgtEl>
                                          <p:spTgt spid="409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09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09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09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099">
                                            <p:txEl>
                                              <p:pRg st="1" end="1"/>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 calcmode="lin" valueType="num">
                                      <p:cBhvr>
                                        <p:cTn id="23" dur="500" fill="hold"/>
                                        <p:tgtEl>
                                          <p:spTgt spid="4099">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4099">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4099">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4099">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4099">
                                            <p:txEl>
                                              <p:pRg st="2" end="2"/>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4099">
                                            <p:txEl>
                                              <p:pRg st="3" end="3"/>
                                            </p:txEl>
                                          </p:spTgt>
                                        </p:tgtEl>
                                        <p:attrNameLst>
                                          <p:attrName>style.visibility</p:attrName>
                                        </p:attrNameLst>
                                      </p:cBhvr>
                                      <p:to>
                                        <p:strVal val="visible"/>
                                      </p:to>
                                    </p:set>
                                    <p:anim calcmode="lin" valueType="num">
                                      <p:cBhvr>
                                        <p:cTn id="30" dur="500" fill="hold"/>
                                        <p:tgtEl>
                                          <p:spTgt spid="4099">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4099">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4099">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4099">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Pj03900830000[1]"/>
          <p:cNvPicPr>
            <a:picLocks noChangeAspect="1" noChangeArrowheads="1"/>
          </p:cNvPicPr>
          <p:nvPr/>
        </p:nvPicPr>
        <p:blipFill>
          <a:blip r:embed="rId2" cstate="print">
            <a:lum bright="-48000"/>
            <a:grayscl/>
          </a:blip>
          <a:srcRect t="12500" b="20833"/>
          <a:stretch>
            <a:fillRect/>
          </a:stretch>
        </p:blipFill>
        <p:spPr bwMode="auto">
          <a:xfrm>
            <a:off x="0" y="-47625"/>
            <a:ext cx="9144000" cy="6905625"/>
          </a:xfrm>
          <a:prstGeom prst="rect">
            <a:avLst/>
          </a:prstGeom>
          <a:noFill/>
        </p:spPr>
      </p:pic>
      <p:sp>
        <p:nvSpPr>
          <p:cNvPr id="25603" name="Rectangle 3"/>
          <p:cNvSpPr>
            <a:spLocks noGrp="1" noChangeArrowheads="1"/>
          </p:cNvSpPr>
          <p:nvPr>
            <p:ph type="title"/>
          </p:nvPr>
        </p:nvSpPr>
        <p:spPr/>
        <p:txBody>
          <a:bodyPr/>
          <a:lstStyle/>
          <a:p>
            <a:r>
              <a:rPr lang="ja-JP" altLang="en-US" dirty="0">
                <a:solidFill>
                  <a:srgbClr val="FFFF00"/>
                </a:solidFill>
                <a:latin typeface="Georgia" pitchFamily="18" charset="0"/>
              </a:rPr>
              <a:t>什么是“比喻”</a:t>
            </a:r>
            <a:r>
              <a:rPr lang="en-US" dirty="0">
                <a:solidFill>
                  <a:srgbClr val="FFFF00"/>
                </a:solidFill>
                <a:latin typeface="Georgia" pitchFamily="18" charset="0"/>
              </a:rPr>
              <a:t>?</a:t>
            </a:r>
          </a:p>
        </p:txBody>
      </p:sp>
      <p:sp>
        <p:nvSpPr>
          <p:cNvPr id="25604" name="Rectangle 4"/>
          <p:cNvSpPr>
            <a:spLocks noGrp="1" noChangeArrowheads="1"/>
          </p:cNvSpPr>
          <p:nvPr>
            <p:ph type="body" idx="1"/>
          </p:nvPr>
        </p:nvSpPr>
        <p:spPr/>
        <p:txBody>
          <a:bodyPr/>
          <a:lstStyle/>
          <a:p>
            <a:r>
              <a:rPr lang="en-US" sz="3600" b="1" dirty="0">
                <a:solidFill>
                  <a:schemeClr val="bg1"/>
                </a:solidFill>
              </a:rPr>
              <a:t>Leland Ryken: “</a:t>
            </a:r>
            <a:r>
              <a:rPr lang="zh-CN" altLang="en-US" sz="3600" dirty="0">
                <a:solidFill>
                  <a:schemeClr val="bg1"/>
                </a:solidFill>
                <a:latin typeface="SimSun" panose="02010600030101010101" pitchFamily="2" charset="-122"/>
                <a:ea typeface="SimSun" panose="02010600030101010101" pitchFamily="2" charset="-122"/>
              </a:rPr>
              <a:t>以现实的故事，简单的构造和教导的目的，传达基督教的真理，而它们的细节往往超出其文字叙事所包含的意义</a:t>
            </a:r>
            <a:r>
              <a:rPr lang="zh-CN" altLang="en-US" sz="36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en-US" sz="3600" b="1" dirty="0">
                <a:solidFill>
                  <a:schemeClr val="bg1"/>
                </a:solidFill>
              </a:rPr>
              <a:t>”</a:t>
            </a:r>
          </a:p>
          <a:p>
            <a:pPr lvl="1">
              <a:buFontTx/>
              <a:buNone/>
            </a:pPr>
            <a:r>
              <a:rPr lang="en-US" sz="1400" dirty="0">
                <a:solidFill>
                  <a:schemeClr val="bg1"/>
                </a:solidFill>
              </a:rPr>
              <a:t>	</a:t>
            </a:r>
          </a:p>
          <a:p>
            <a:pPr lvl="1">
              <a:buFontTx/>
              <a:buNone/>
            </a:pPr>
            <a:r>
              <a:rPr lang="en-US" sz="1400" dirty="0">
                <a:solidFill>
                  <a:schemeClr val="bg1"/>
                </a:solidFill>
              </a:rPr>
              <a:t>Leland Ryken, </a:t>
            </a:r>
            <a:r>
              <a:rPr lang="en-US" sz="1400" i="1" dirty="0">
                <a:solidFill>
                  <a:schemeClr val="bg1"/>
                </a:solidFill>
              </a:rPr>
              <a:t>How to Read the Bible as Literature  </a:t>
            </a:r>
            <a:r>
              <a:rPr lang="en-US" sz="1400" dirty="0">
                <a:solidFill>
                  <a:schemeClr val="bg1"/>
                </a:solidFill>
              </a:rPr>
              <a:t>(Grand Rapids:  Zondervan, 1984), 202.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p:cTn id="7" dur="500" fill="hold"/>
                                        <p:tgtEl>
                                          <p:spTgt spid="2560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560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560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560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5604">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5604">
                                            <p:txEl>
                                              <p:pRg st="1" end="1"/>
                                            </p:txEl>
                                          </p:spTgt>
                                        </p:tgtEl>
                                        <p:attrNameLst>
                                          <p:attrName>style.visibility</p:attrName>
                                        </p:attrNameLst>
                                      </p:cBhvr>
                                      <p:to>
                                        <p:strVal val="visible"/>
                                      </p:to>
                                    </p:set>
                                    <p:anim calcmode="lin" valueType="num">
                                      <p:cBhvr>
                                        <p:cTn id="14" dur="500" fill="hold"/>
                                        <p:tgtEl>
                                          <p:spTgt spid="25604">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25604">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25604">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25604">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25604">
                                            <p:txEl>
                                              <p:pRg st="1" end="1"/>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25604">
                                            <p:txEl>
                                              <p:pRg st="2" end="2"/>
                                            </p:txEl>
                                          </p:spTgt>
                                        </p:tgtEl>
                                        <p:attrNameLst>
                                          <p:attrName>style.visibility</p:attrName>
                                        </p:attrNameLst>
                                      </p:cBhvr>
                                      <p:to>
                                        <p:strVal val="visible"/>
                                      </p:to>
                                    </p:set>
                                    <p:anim calcmode="lin" valueType="num">
                                      <p:cBhvr>
                                        <p:cTn id="21" dur="500" fill="hold"/>
                                        <p:tgtEl>
                                          <p:spTgt spid="25604">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25604">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25604">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25604">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Pj04097510000[1]"/>
          <p:cNvPicPr>
            <a:picLocks noChangeAspect="1" noChangeArrowheads="1"/>
          </p:cNvPicPr>
          <p:nvPr/>
        </p:nvPicPr>
        <p:blipFill>
          <a:blip r:embed="rId3" cstate="print">
            <a:lum bright="-30000" contrast="36000"/>
          </a:blip>
          <a:srcRect t="13266" r="5000" b="32652"/>
          <a:stretch>
            <a:fillRect/>
          </a:stretch>
        </p:blipFill>
        <p:spPr bwMode="auto">
          <a:xfrm>
            <a:off x="0" y="0"/>
            <a:ext cx="9144000" cy="6858000"/>
          </a:xfrm>
          <a:prstGeom prst="rect">
            <a:avLst/>
          </a:prstGeom>
          <a:noFill/>
          <a:ln w="9525">
            <a:noFill/>
            <a:miter lim="800000"/>
            <a:headEnd/>
            <a:tailEnd/>
          </a:ln>
        </p:spPr>
      </p:pic>
      <p:sp>
        <p:nvSpPr>
          <p:cNvPr id="41987" name="Rectangle 3"/>
          <p:cNvSpPr>
            <a:spLocks noGrp="1" noChangeArrowheads="1"/>
          </p:cNvSpPr>
          <p:nvPr>
            <p:ph type="title"/>
          </p:nvPr>
        </p:nvSpPr>
        <p:spPr/>
        <p:txBody>
          <a:bodyPr/>
          <a:lstStyle/>
          <a:p>
            <a:r>
              <a:rPr lang="zh-CN" altLang="en-US" sz="4800" b="1" dirty="0">
                <a:solidFill>
                  <a:srgbClr val="FFFF00"/>
                </a:solidFill>
                <a:latin typeface="Georgia" pitchFamily="18" charset="0"/>
              </a:rPr>
              <a:t>比喻的文学及修辞的特征</a:t>
            </a:r>
          </a:p>
        </p:txBody>
      </p:sp>
      <p:sp>
        <p:nvSpPr>
          <p:cNvPr id="41988" name="Rectangle 4"/>
          <p:cNvSpPr>
            <a:spLocks noGrp="1" noChangeArrowheads="1"/>
          </p:cNvSpPr>
          <p:nvPr>
            <p:ph type="body" idx="1"/>
          </p:nvPr>
        </p:nvSpPr>
        <p:spPr>
          <a:xfrm>
            <a:off x="533400" y="1828800"/>
            <a:ext cx="7543800" cy="5029200"/>
          </a:xfrm>
        </p:spPr>
        <p:txBody>
          <a:bodyPr/>
          <a:lstStyle/>
          <a:p>
            <a:r>
              <a:rPr lang="zh-CN" altLang="en-US"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类比</a:t>
            </a:r>
            <a:endParaRPr lang="en-US" b="1" dirty="0">
              <a:latin typeface="Georgia" pitchFamily="18" charset="0"/>
            </a:endParaRPr>
          </a:p>
          <a:p>
            <a:pPr lvl="1"/>
            <a:r>
              <a:rPr lang="ja-JP" altLang="en-US" sz="3200" dirty="0">
                <a:solidFill>
                  <a:srgbClr val="FFFFFF"/>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cs typeface="+mn-cs"/>
              </a:rPr>
              <a:t>比喻 </a:t>
            </a:r>
            <a:r>
              <a:rPr lang="en-US" b="1" dirty="0">
                <a:latin typeface="Georgia" pitchFamily="18" charset="0"/>
              </a:rPr>
              <a:t>“</a:t>
            </a:r>
            <a:r>
              <a:rPr lang="ja-JP" altLang="en-US" sz="3200" dirty="0">
                <a:latin typeface="SimSun" panose="02010600030101010101" pitchFamily="2" charset="-122"/>
                <a:ea typeface="SimSun" panose="02010600030101010101" pitchFamily="2" charset="-122"/>
              </a:rPr>
              <a:t>把</a:t>
            </a:r>
            <a:r>
              <a:rPr lang="zh-CN" altLang="en-US" sz="3200" dirty="0">
                <a:latin typeface="SimSun" panose="02010600030101010101" pitchFamily="2" charset="-122"/>
                <a:ea typeface="SimSun" panose="02010600030101010101" pitchFamily="2" charset="-122"/>
              </a:rPr>
              <a:t>两件</a:t>
            </a:r>
            <a:r>
              <a:rPr lang="ja-JP" altLang="en-US" sz="3200" dirty="0">
                <a:latin typeface="SimSun" panose="02010600030101010101" pitchFamily="2" charset="-122"/>
                <a:ea typeface="SimSun" panose="02010600030101010101" pitchFamily="2" charset="-122"/>
              </a:rPr>
              <a:t>东西</a:t>
            </a:r>
            <a:r>
              <a:rPr lang="zh-CN" altLang="en-US" sz="3200" dirty="0">
                <a:latin typeface="SimSun" panose="02010600030101010101" pitchFamily="2" charset="-122"/>
                <a:ea typeface="SimSun" panose="02010600030101010101" pitchFamily="2" charset="-122"/>
              </a:rPr>
              <a:t>并排</a:t>
            </a:r>
            <a:r>
              <a:rPr lang="en-US" b="1" dirty="0">
                <a:latin typeface="Georgia" pitchFamily="18" charset="0"/>
              </a:rPr>
              <a:t>”; </a:t>
            </a:r>
            <a:r>
              <a:rPr lang="zh-CN" altLang="en-US" sz="3200" dirty="0">
                <a:latin typeface="SimSun" panose="02010600030101010101" pitchFamily="2" charset="-122"/>
                <a:ea typeface="SimSun" panose="02010600030101010101" pitchFamily="2" charset="-122"/>
              </a:rPr>
              <a:t>意即把两件不同的东西相比</a:t>
            </a:r>
            <a:r>
              <a:rPr lang="zh-CN" altLang="en-US" b="1" dirty="0">
                <a:latin typeface="Georgia" pitchFamily="18" charset="0"/>
              </a:rPr>
              <a:t>。</a:t>
            </a:r>
            <a:endParaRPr lang="en-SG" altLang="zh-CN" b="1" dirty="0">
              <a:latin typeface="Georgia" pitchFamily="18" charset="0"/>
            </a:endParaRPr>
          </a:p>
          <a:p>
            <a:pPr lvl="2"/>
            <a:r>
              <a:rPr lang="ja-JP" alt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种子</a:t>
            </a:r>
            <a:r>
              <a:rPr 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en-US"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ja-JP" altLang="en-US" sz="2800" dirty="0">
                <a:effectLst/>
                <a:latin typeface="SimSun" panose="02010600030101010101" pitchFamily="2" charset="-122"/>
                <a:ea typeface="SimSun" panose="02010600030101010101" pitchFamily="2" charset="-122"/>
              </a:rPr>
              <a:t>神的道</a:t>
            </a:r>
            <a:r>
              <a:rPr lang="ja-JP" altLang="en-US" sz="2800" b="1" dirty="0">
                <a:effectLst/>
                <a:latin typeface="SimSun" panose="02010600030101010101" pitchFamily="2" charset="-122"/>
                <a:ea typeface="SimSun" panose="02010600030101010101" pitchFamily="2" charset="-122"/>
              </a:rPr>
              <a:t> </a:t>
            </a:r>
            <a:endParaRPr lang="en-SG" altLang="ja-JP" sz="2800" b="1" dirty="0">
              <a:effectLst/>
              <a:latin typeface="SimSun" panose="02010600030101010101" pitchFamily="2" charset="-122"/>
              <a:ea typeface="SimSun" panose="02010600030101010101" pitchFamily="2" charset="-122"/>
            </a:endParaRPr>
          </a:p>
          <a:p>
            <a:pPr lvl="2"/>
            <a:r>
              <a:rPr lang="ja-JP" altLang="en-US"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ja-JP" alt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撒种的人</a:t>
            </a:r>
            <a:r>
              <a:rPr lang="en-US"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ja-JP" alt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耶稣</a:t>
            </a:r>
            <a:r>
              <a:rPr lang="en-US"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a:t>
            </a:r>
            <a:r>
              <a:rPr lang="ja-JP" altLang="en-US"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ja-JP" alt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传道者</a:t>
            </a:r>
            <a:endParaRPr 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a:p>
            <a:pPr lvl="2"/>
            <a:r>
              <a:rPr lang="en-US"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ja-JP" alt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土</a:t>
            </a:r>
            <a:r>
              <a:rPr 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 </a:t>
            </a:r>
            <a:r>
              <a:rPr lang="ja-JP" alt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人的心</a:t>
            </a:r>
            <a:endParaRPr lang="en-US" sz="2800" b="1" dirty="0">
              <a:solidFill>
                <a:schemeClr val="tx1">
                  <a:lumMod val="75000"/>
                </a:schemeClr>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a:p>
            <a:pPr lvl="1"/>
            <a:r>
              <a:rPr lang="zh-CN" altLang="en-US" sz="3200" b="1" dirty="0">
                <a:latin typeface="SimSun" panose="02010600030101010101" pitchFamily="2" charset="-122"/>
                <a:ea typeface="SimSun" panose="02010600030101010101" pitchFamily="2" charset="-122"/>
              </a:rPr>
              <a:t>因此，比喻内的“密码”必须被“破解”。</a:t>
            </a:r>
            <a:endParaRPr lang="en-US" sz="3200" b="1" dirty="0">
              <a:latin typeface="SimSun" panose="02010600030101010101" pitchFamily="2" charset="-122"/>
              <a:ea typeface="SimSun"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988">
                                            <p:txEl>
                                              <p:pRg st="3" end="3"/>
                                            </p:txEl>
                                          </p:spTgt>
                                        </p:tgtEl>
                                        <p:attrNameLst>
                                          <p:attrName>style.visibility</p:attrName>
                                        </p:attrNameLst>
                                      </p:cBhvr>
                                      <p:to>
                                        <p:strVal val="visible"/>
                                      </p:to>
                                    </p:set>
                                    <p:anim calcmode="lin" valueType="num">
                                      <p:cBhvr additive="base">
                                        <p:cTn id="23"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98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988">
                                            <p:txEl>
                                              <p:pRg st="4" end="4"/>
                                            </p:txEl>
                                          </p:spTgt>
                                        </p:tgtEl>
                                        <p:attrNameLst>
                                          <p:attrName>style.visibility</p:attrName>
                                        </p:attrNameLst>
                                      </p:cBhvr>
                                      <p:to>
                                        <p:strVal val="visible"/>
                                      </p:to>
                                    </p:set>
                                    <p:anim calcmode="lin" valueType="num">
                                      <p:cBhvr additive="base">
                                        <p:cTn id="27" dur="500" fill="hold"/>
                                        <p:tgtEl>
                                          <p:spTgt spid="4198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988">
                                            <p:txEl>
                                              <p:pRg st="5" end="5"/>
                                            </p:txEl>
                                          </p:spTgt>
                                        </p:tgtEl>
                                        <p:attrNameLst>
                                          <p:attrName>style.visibility</p:attrName>
                                        </p:attrNameLst>
                                      </p:cBhvr>
                                      <p:to>
                                        <p:strVal val="visible"/>
                                      </p:to>
                                    </p:set>
                                    <p:anim calcmode="lin" valueType="num">
                                      <p:cBhvr additive="base">
                                        <p:cTn id="33" dur="5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uiExpand="1" build="p"/>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23615</TotalTime>
  <Words>2409</Words>
  <Application>Microsoft Macintosh PowerPoint</Application>
  <PresentationFormat>On-screen Show (4:3)</PresentationFormat>
  <Paragraphs>237</Paragraphs>
  <Slides>39</Slides>
  <Notes>9</Notes>
  <HiddenSlides>0</HiddenSlides>
  <MMClips>0</MMClips>
  <ScaleCrop>false</ScaleCrop>
  <HeadingPairs>
    <vt:vector size="8" baseType="variant">
      <vt:variant>
        <vt:lpstr>Fonts Used</vt:lpstr>
      </vt:variant>
      <vt:variant>
        <vt:i4>16</vt:i4>
      </vt: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62" baseType="lpstr">
      <vt:lpstr>inherit</vt:lpstr>
      <vt:lpstr>MS Gothic</vt:lpstr>
      <vt:lpstr>MS PGothic</vt:lpstr>
      <vt:lpstr>SimSun</vt:lpstr>
      <vt:lpstr>Arial</vt:lpstr>
      <vt:lpstr>Arial Black</vt:lpstr>
      <vt:lpstr>Calibri</vt:lpstr>
      <vt:lpstr>Corbel</vt:lpstr>
      <vt:lpstr>Franklin Gothic Book</vt:lpstr>
      <vt:lpstr>Garamond</vt:lpstr>
      <vt:lpstr>Georgia</vt:lpstr>
      <vt:lpstr>Perpetua</vt:lpstr>
      <vt:lpstr>Times New Roman</vt:lpstr>
      <vt:lpstr>Wingdings</vt:lpstr>
      <vt:lpstr>Wingdings 2</vt:lpstr>
      <vt:lpstr>Wingdings 3</vt:lpstr>
      <vt:lpstr>Default Design</vt:lpstr>
      <vt:lpstr>Digital Dots</vt:lpstr>
      <vt:lpstr>Office Theme</vt:lpstr>
      <vt:lpstr>Module</vt:lpstr>
      <vt:lpstr>Equity</vt:lpstr>
      <vt:lpstr>Orbit</vt:lpstr>
      <vt:lpstr>Chart</vt:lpstr>
      <vt:lpstr>注重比喻体裁的释经讲道 </vt:lpstr>
      <vt:lpstr>提摩太前书 4:16</vt:lpstr>
      <vt:lpstr>PowerPoint Presentation</vt:lpstr>
      <vt:lpstr>注重比喻体裁释经讲道</vt:lpstr>
      <vt:lpstr>耶稣教导的核心</vt:lpstr>
      <vt:lpstr>PowerPoint Presentation</vt:lpstr>
      <vt:lpstr>什么是“比喻” ?</vt:lpstr>
      <vt:lpstr>什么是“比喻”?</vt:lpstr>
      <vt:lpstr>比喻的文学及修辞的特征</vt:lpstr>
      <vt:lpstr>PowerPoint Presentation</vt:lpstr>
      <vt:lpstr>类比的修辞</vt:lpstr>
      <vt:lpstr>比喻的文学及修辞的特征</vt:lpstr>
      <vt:lpstr>现实主义的修辞</vt:lpstr>
      <vt:lpstr>比喻的文学及修辞的特征</vt:lpstr>
      <vt:lpstr>民间故事的修辞</vt:lpstr>
      <vt:lpstr>注重比喻体裁的释经讲道</vt:lpstr>
      <vt:lpstr>奥古斯丁对“好撒玛利亚人” 比喻的解释</vt:lpstr>
      <vt:lpstr>如何以体裁敏感性传讲比喻</vt:lpstr>
      <vt:lpstr>路加福音里的比喻 如何解释其观点？</vt:lpstr>
      <vt:lpstr>唐兔子每天早上去 Stumpton 咖啡店。</vt:lpstr>
      <vt:lpstr>一天早上在Stumpton咖啡店，唐兔子遇见性感胡萝卜。</vt:lpstr>
      <vt:lpstr>唐兔子决定追逐 性感胡萝卜。</vt:lpstr>
      <vt:lpstr>但是性感胡萝卜 跑的很快。</vt:lpstr>
      <vt:lpstr>唐兔子在俄勒冈州各地 追逐性感胡萝卜。</vt:lpstr>
      <vt:lpstr>遍及整个美国，一直到纽约市。</vt:lpstr>
      <vt:lpstr>唐兔子甚至追性感胡萝卜到月球。</vt:lpstr>
      <vt:lpstr>弄到唐兔子非常非常疲倦。</vt:lpstr>
      <vt:lpstr>最后，唐兔子用仅存的最后力量冲向性感胡萝卜。</vt:lpstr>
      <vt:lpstr>唐兔子终于捉了性感胡萝卜。</vt:lpstr>
      <vt:lpstr>这个故事的寓意是，如果你努力工作，保持专注，永不放弃， 你最终将获得你生活中 最想要的东西。</vt:lpstr>
      <vt:lpstr>不幸，这个故事被讲述后不久，唐兔子吃胡萝卜时哽死了。所以这个故事的第二个寓意是:  有时候，我们一生中最想要的东西 就是会杀死我们的东西。</vt:lpstr>
      <vt:lpstr>如何以注重体裁的方式传讲比喻</vt:lpstr>
      <vt:lpstr>PowerPoint Presentation</vt:lpstr>
      <vt:lpstr>如何以体裁敏感性传讲比喻</vt:lpstr>
      <vt:lpstr>比喻样本</vt:lpstr>
      <vt:lpstr>提摩太前书 4:16</vt:lpstr>
      <vt:lpstr>Black</vt:lpstr>
      <vt:lpstr>主页 BibleStudyDownloads.org</vt:lpstr>
      <vt:lpstr>讲道链接地址 BibleStudyDownloads.org</vt:lpstr>
    </vt:vector>
  </TitlesOfParts>
  <Company>Gordon-Conwell Theological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Parables</dc:title>
  <dc:creator>jarthurs</dc:creator>
  <cp:lastModifiedBy>Rick Griffith</cp:lastModifiedBy>
  <cp:revision>224</cp:revision>
  <dcterms:created xsi:type="dcterms:W3CDTF">2007-04-05T13:09:32Z</dcterms:created>
  <dcterms:modified xsi:type="dcterms:W3CDTF">2020-05-23T18:37:07Z</dcterms:modified>
</cp:coreProperties>
</file>