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0" r:id="rId2"/>
    <p:sldMasterId id="2147483722" r:id="rId3"/>
  </p:sldMasterIdLst>
  <p:notesMasterIdLst>
    <p:notesMasterId r:id="rId42"/>
  </p:notesMasterIdLst>
  <p:handoutMasterIdLst>
    <p:handoutMasterId r:id="rId43"/>
  </p:handoutMasterIdLst>
  <p:sldIdLst>
    <p:sldId id="256" r:id="rId4"/>
    <p:sldId id="377" r:id="rId5"/>
    <p:sldId id="257" r:id="rId6"/>
    <p:sldId id="332" r:id="rId7"/>
    <p:sldId id="333" r:id="rId8"/>
    <p:sldId id="263" r:id="rId9"/>
    <p:sldId id="336" r:id="rId10"/>
    <p:sldId id="370" r:id="rId11"/>
    <p:sldId id="260" r:id="rId12"/>
    <p:sldId id="268" r:id="rId13"/>
    <p:sldId id="369" r:id="rId14"/>
    <p:sldId id="366" r:id="rId15"/>
    <p:sldId id="307" r:id="rId16"/>
    <p:sldId id="269" r:id="rId17"/>
    <p:sldId id="270" r:id="rId18"/>
    <p:sldId id="344" r:id="rId19"/>
    <p:sldId id="371" r:id="rId20"/>
    <p:sldId id="372" r:id="rId21"/>
    <p:sldId id="373" r:id="rId22"/>
    <p:sldId id="345" r:id="rId23"/>
    <p:sldId id="346" r:id="rId24"/>
    <p:sldId id="302" r:id="rId25"/>
    <p:sldId id="364" r:id="rId26"/>
    <p:sldId id="365" r:id="rId27"/>
    <p:sldId id="359" r:id="rId28"/>
    <p:sldId id="361" r:id="rId29"/>
    <p:sldId id="362" r:id="rId30"/>
    <p:sldId id="367" r:id="rId31"/>
    <p:sldId id="363" r:id="rId32"/>
    <p:sldId id="360" r:id="rId33"/>
    <p:sldId id="296" r:id="rId34"/>
    <p:sldId id="348" r:id="rId35"/>
    <p:sldId id="374" r:id="rId36"/>
    <p:sldId id="375" r:id="rId37"/>
    <p:sldId id="376" r:id="rId38"/>
    <p:sldId id="267" r:id="rId39"/>
    <p:sldId id="534" r:id="rId40"/>
    <p:sldId id="309"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eorgia"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E7"/>
    <a:srgbClr val="000000"/>
    <a:srgbClr val="BA0003"/>
    <a:srgbClr val="62139E"/>
    <a:srgbClr val="219797"/>
    <a:srgbClr val="E3CD74"/>
    <a:srgbClr val="EEB42D"/>
    <a:srgbClr val="EED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5250" autoAdjust="0"/>
  </p:normalViewPr>
  <p:slideViewPr>
    <p:cSldViewPr>
      <p:cViewPr varScale="1">
        <p:scale>
          <a:sx n="137" d="100"/>
          <a:sy n="137" d="100"/>
        </p:scale>
        <p:origin x="200"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495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495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495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B3309B6E-C303-4BB7-98B6-733ADA957F2C}" type="slidenum">
              <a:rPr lang="en-US"/>
              <a:pPr/>
              <a:t>‹#›</a:t>
            </a:fld>
            <a:endParaRPr lang="en-US"/>
          </a:p>
        </p:txBody>
      </p:sp>
    </p:spTree>
    <p:extLst>
      <p:ext uri="{BB962C8B-B14F-4D97-AF65-F5344CB8AC3E}">
        <p14:creationId xmlns:p14="http://schemas.microsoft.com/office/powerpoint/2010/main" val="2860087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43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43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43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B1317CF-7B96-4BCC-8BB9-2C4E1D56F16F}" type="slidenum">
              <a:rPr lang="en-US"/>
              <a:pPr/>
              <a:t>‹#›</a:t>
            </a:fld>
            <a:endParaRPr lang="en-US"/>
          </a:p>
        </p:txBody>
      </p:sp>
    </p:spTree>
    <p:extLst>
      <p:ext uri="{BB962C8B-B14F-4D97-AF65-F5344CB8AC3E}">
        <p14:creationId xmlns:p14="http://schemas.microsoft.com/office/powerpoint/2010/main" val="4147575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Georgia" pitchFamily="18" charset="0"/>
        <a:ea typeface="+mn-ea"/>
        <a:cs typeface="+mn-cs"/>
      </a:defRPr>
    </a:lvl1pPr>
    <a:lvl2pPr marL="457200" algn="l" rtl="0" fontAlgn="base">
      <a:spcBef>
        <a:spcPct val="30000"/>
      </a:spcBef>
      <a:spcAft>
        <a:spcPct val="0"/>
      </a:spcAft>
      <a:defRPr sz="1200" kern="1200">
        <a:solidFill>
          <a:schemeClr val="tx1"/>
        </a:solidFill>
        <a:latin typeface="Georgia" pitchFamily="18" charset="0"/>
        <a:ea typeface="+mn-ea"/>
        <a:cs typeface="+mn-cs"/>
      </a:defRPr>
    </a:lvl2pPr>
    <a:lvl3pPr marL="914400" algn="l" rtl="0" fontAlgn="base">
      <a:spcBef>
        <a:spcPct val="30000"/>
      </a:spcBef>
      <a:spcAft>
        <a:spcPct val="0"/>
      </a:spcAft>
      <a:defRPr sz="1200" kern="1200">
        <a:solidFill>
          <a:schemeClr val="tx1"/>
        </a:solidFill>
        <a:latin typeface="Georgia" pitchFamily="18" charset="0"/>
        <a:ea typeface="+mn-ea"/>
        <a:cs typeface="+mn-cs"/>
      </a:defRPr>
    </a:lvl3pPr>
    <a:lvl4pPr marL="1371600" algn="l" rtl="0" fontAlgn="base">
      <a:spcBef>
        <a:spcPct val="30000"/>
      </a:spcBef>
      <a:spcAft>
        <a:spcPct val="0"/>
      </a:spcAft>
      <a:defRPr sz="1200" kern="1200">
        <a:solidFill>
          <a:schemeClr val="tx1"/>
        </a:solidFill>
        <a:latin typeface="Georgia" pitchFamily="18" charset="0"/>
        <a:ea typeface="+mn-ea"/>
        <a:cs typeface="+mn-cs"/>
      </a:defRPr>
    </a:lvl4pPr>
    <a:lvl5pPr marL="1828800" algn="l" rtl="0" fontAlgn="base">
      <a:spcBef>
        <a:spcPct val="30000"/>
      </a:spcBef>
      <a:spcAft>
        <a:spcPct val="0"/>
      </a:spcAft>
      <a:defRPr sz="1200" kern="1200">
        <a:solidFill>
          <a:schemeClr val="tx1"/>
        </a:solidFill>
        <a:latin typeface="Georgi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9B1317CF-7B96-4BCC-8BB9-2C4E1D56F16F}" type="slidenum">
              <a:rPr lang="en-US" smtClean="0"/>
              <a:pPr/>
              <a:t>5</a:t>
            </a:fld>
            <a:endParaRPr lang="en-US" dirty="0"/>
          </a:p>
        </p:txBody>
      </p:sp>
    </p:spTree>
    <p:extLst>
      <p:ext uri="{BB962C8B-B14F-4D97-AF65-F5344CB8AC3E}">
        <p14:creationId xmlns:p14="http://schemas.microsoft.com/office/powerpoint/2010/main" val="78267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EAA7B-3FCB-43FB-A496-D458FAEDE271}" type="slidenum">
              <a:rPr lang="en-US"/>
              <a:pPr/>
              <a:t>33</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3E8A0C-4BB6-4098-98ED-CB29D93AA4BB}" type="slidenum">
              <a:rPr lang="en-US"/>
              <a:pPr/>
              <a:t>34</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3991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573943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848254B-A30C-41F2-A105-57F40F766FBF}"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F8AC8-73E5-4626-83EC-CF6F89CA85D5}"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86F61-5CDC-4C2F-AC46-881D01F7E89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254B-A30C-41F2-A105-57F40F766FBF}"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A9667-AD44-4E69-98F9-08D5A7780B18}"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37973-3CEA-49A5-8FBB-C2CCD2DC940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64E3-570A-4FBA-99F4-BE9EE12777C3}"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7E69C-596A-4C7F-8F61-94152492C20E}"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1AD0A-A088-4B03-AB5E-940FE3013D8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4A0BA-5C25-4310-981D-65B85E86055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9B20B-7CA4-4B49-8AAE-9A0A508D2E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A9667-AD44-4E69-98F9-08D5A7780B18}"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C638D-D328-4910-AE38-B6B29E5F3F47}"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F8AC8-73E5-4626-83EC-CF6F89CA85D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86F61-5CDC-4C2F-AC46-881D01F7E89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6463729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7777267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5594288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5087265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5438371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49582830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9319961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37973-3CEA-49A5-8FBB-C2CCD2DC940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3868766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85064953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2998736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7531976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64E3-570A-4FBA-99F4-BE9EE12777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7E69C-596A-4C7F-8F61-94152492C20E}"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1AD0A-A088-4B03-AB5E-940FE3013D8F}"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4A0BA-5C25-4310-981D-65B85E8605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9B20B-7CA4-4B49-8AAE-9A0A508D2E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C638D-D328-4910-AE38-B6B29E5F3F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8793E78-D503-4BA4-883B-5754E7CDAC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793E78-D503-4BA4-883B-5754E7CDAC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728456902"/>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9.emf"/></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304800" y="609601"/>
            <a:ext cx="8153400" cy="2514599"/>
          </a:xfrm>
        </p:spPr>
        <p:txBody>
          <a:bodyPr anchor="ctr"/>
          <a:lstStyle/>
          <a:p>
            <a:r>
              <a:rPr lang="zh-CN" altLang="en-US" dirty="0"/>
              <a:t>不同种的传讲</a:t>
            </a:r>
            <a:r>
              <a:rPr lang="en-US" dirty="0"/>
              <a:t>, </a:t>
            </a:r>
            <a:r>
              <a:rPr lang="zh-CN" altLang="en-US" dirty="0"/>
              <a:t>第三场</a:t>
            </a:r>
            <a:r>
              <a:rPr lang="en-US" dirty="0"/>
              <a:t>:</a:t>
            </a:r>
            <a:br>
              <a:rPr lang="zh-CN" altLang="en-US" dirty="0"/>
            </a:br>
            <a:r>
              <a:rPr lang="zh-CN" altLang="en-US" dirty="0"/>
              <a:t>传讲诗篇</a:t>
            </a:r>
            <a:endParaRPr lang="en-US" sz="3600" b="1" dirty="0"/>
          </a:p>
        </p:txBody>
      </p:sp>
      <p:sp>
        <p:nvSpPr>
          <p:cNvPr id="5" name="Rectangle 4">
            <a:extLst>
              <a:ext uri="{FF2B5EF4-FFF2-40B4-BE49-F238E27FC236}">
                <a16:creationId xmlns:a16="http://schemas.microsoft.com/office/drawing/2014/main" id="{948FCCAE-BFC6-AE47-ACF2-5C4CE2C3718F}"/>
              </a:ext>
            </a:extLst>
          </p:cNvPr>
          <p:cNvSpPr>
            <a:spLocks noChangeArrowheads="1"/>
          </p:cNvSpPr>
          <p:nvPr/>
        </p:nvSpPr>
        <p:spPr bwMode="auto">
          <a:xfrm>
            <a:off x="-22282" y="5562601"/>
            <a:ext cx="9252520" cy="12953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eaLnBrk="1" hangingPunct="1">
              <a:spcBef>
                <a:spcPct val="20000"/>
              </a:spcBef>
              <a:buClr>
                <a:srgbClr val="FFCC00"/>
              </a:buClr>
              <a:buSzPct val="70000"/>
              <a:defRPr/>
            </a:pPr>
            <a:r>
              <a:rPr lang="zh-CN" altLang="en-US" sz="1800" b="1" kern="0" dirty="0">
                <a:solidFill>
                  <a:srgbClr val="FFFFFF"/>
                </a:solidFill>
                <a:effectLst>
                  <a:outerShdw blurRad="38100" dist="38100" dir="2700000" algn="tl">
                    <a:srgbClr val="000000"/>
                  </a:outerShdw>
                </a:effectLst>
                <a:latin typeface="Arial"/>
                <a:ea typeface="ＭＳ Ｐゴシック" charset="0"/>
                <a:cs typeface="Arial"/>
              </a:rPr>
              <a:t>新加坡圣经学院， 由 </a:t>
            </a:r>
            <a:r>
              <a:rPr lang="en-US" sz="1800" b="1" kern="0" dirty="0">
                <a:solidFill>
                  <a:srgbClr val="FFFFFF"/>
                </a:solidFill>
                <a:effectLst>
                  <a:outerShdw blurRad="38100" dist="38100" dir="2700000" algn="tl">
                    <a:srgbClr val="000000"/>
                  </a:outerShdw>
                </a:effectLst>
                <a:latin typeface="Arial"/>
                <a:ea typeface="ＭＳ Ｐゴシック" charset="0"/>
                <a:cs typeface="Arial"/>
              </a:rPr>
              <a:t>Jeffrey Arthurs </a:t>
            </a:r>
            <a:r>
              <a:rPr lang="zh-CN" altLang="en-US" sz="1800" b="1" kern="0" dirty="0">
                <a:solidFill>
                  <a:srgbClr val="FFFFFF"/>
                </a:solidFill>
                <a:effectLst>
                  <a:outerShdw blurRad="38100" dist="38100" dir="2700000" algn="tl">
                    <a:srgbClr val="000000"/>
                  </a:outerShdw>
                </a:effectLst>
                <a:latin typeface="Arial"/>
                <a:ea typeface="ＭＳ Ｐゴシック" charset="0"/>
                <a:cs typeface="Arial"/>
              </a:rPr>
              <a:t>博士于</a:t>
            </a:r>
            <a:r>
              <a:rPr lang="en-US" altLang="zh-CN" sz="1800" b="1" kern="0" dirty="0">
                <a:solidFill>
                  <a:srgbClr val="FFFFFF"/>
                </a:solidFill>
                <a:effectLst>
                  <a:outerShdw blurRad="38100" dist="38100" dir="2700000" algn="tl">
                    <a:srgbClr val="000000"/>
                  </a:outerShdw>
                </a:effectLst>
                <a:latin typeface="Arial"/>
                <a:ea typeface="ＭＳ Ｐゴシック" charset="0"/>
                <a:cs typeface="Arial"/>
              </a:rPr>
              <a:t>2014</a:t>
            </a:r>
            <a:r>
              <a:rPr lang="zh-CN" altLang="en-US" sz="1800" b="1" kern="0" dirty="0">
                <a:solidFill>
                  <a:srgbClr val="FFFFFF"/>
                </a:solidFill>
                <a:effectLst>
                  <a:outerShdw blurRad="38100" dist="38100" dir="2700000" algn="tl">
                    <a:srgbClr val="000000"/>
                  </a:outerShdw>
                </a:effectLst>
                <a:latin typeface="Arial"/>
                <a:ea typeface="ＭＳ Ｐゴシック" charset="0"/>
                <a:cs typeface="Arial"/>
              </a:rPr>
              <a:t>年</a:t>
            </a:r>
            <a:r>
              <a:rPr lang="en-US" altLang="zh-CN" sz="1800" b="1" kern="0" dirty="0">
                <a:solidFill>
                  <a:srgbClr val="FFFFFF"/>
                </a:solidFill>
                <a:effectLst>
                  <a:outerShdw blurRad="38100" dist="38100" dir="2700000" algn="tl">
                    <a:srgbClr val="000000"/>
                  </a:outerShdw>
                </a:effectLst>
                <a:latin typeface="Arial"/>
                <a:ea typeface="ＭＳ Ｐゴシック" charset="0"/>
                <a:cs typeface="Arial"/>
              </a:rPr>
              <a:t>7</a:t>
            </a:r>
            <a:r>
              <a:rPr lang="zh-CN" altLang="en-US" sz="1800" b="1" kern="0" dirty="0">
                <a:solidFill>
                  <a:srgbClr val="FFFFFF"/>
                </a:solidFill>
                <a:effectLst>
                  <a:outerShdw blurRad="38100" dist="38100" dir="2700000" algn="tl">
                    <a:srgbClr val="000000"/>
                  </a:outerShdw>
                </a:effectLst>
                <a:latin typeface="Arial"/>
                <a:ea typeface="ＭＳ Ｐゴシック" charset="0"/>
                <a:cs typeface="Arial"/>
              </a:rPr>
              <a:t>月举行的研讨会</a:t>
            </a:r>
            <a:endParaRPr lang="en-SG" altLang="zh-CN" sz="1800" b="1" kern="0" dirty="0">
              <a:solidFill>
                <a:srgbClr val="FFFFFF"/>
              </a:solidFill>
              <a:effectLst>
                <a:outerShdw blurRad="38100" dist="38100" dir="2700000" algn="tl">
                  <a:srgbClr val="000000"/>
                </a:outerShdw>
              </a:effectLst>
              <a:latin typeface="Arial"/>
              <a:ea typeface="ＭＳ Ｐゴシック" charset="0"/>
              <a:cs typeface="Arial"/>
            </a:endParaRPr>
          </a:p>
          <a:p>
            <a:pPr algn="ctr" defTabSz="914300" eaLnBrk="1" hangingPunct="1">
              <a:spcBef>
                <a:spcPct val="20000"/>
              </a:spcBef>
              <a:buClr>
                <a:srgbClr val="FFCC00"/>
              </a:buClr>
              <a:buSzPct val="70000"/>
              <a:defRPr/>
            </a:pPr>
            <a:r>
              <a:rPr lang="zh-CN" altLang="en-US" sz="1800" b="1" kern="0" dirty="0">
                <a:solidFill>
                  <a:srgbClr val="FFFFFF"/>
                </a:solidFill>
                <a:effectLst>
                  <a:outerShdw blurRad="38100" dist="38100" dir="2700000" algn="tl">
                    <a:srgbClr val="000000"/>
                  </a:outerShdw>
                </a:effectLst>
                <a:latin typeface="Arial"/>
                <a:ea typeface="ＭＳ Ｐゴシック" charset="0"/>
                <a:cs typeface="Arial"/>
              </a:rPr>
              <a:t>高登</a:t>
            </a:r>
            <a:r>
              <a:rPr lang="en-US" altLang="zh-CN" sz="1800" b="1" kern="0" dirty="0">
                <a:solidFill>
                  <a:srgbClr val="FFFFFF"/>
                </a:solidFill>
                <a:effectLst>
                  <a:outerShdw blurRad="38100" dist="38100" dir="2700000" algn="tl">
                    <a:srgbClr val="000000"/>
                  </a:outerShdw>
                </a:effectLst>
                <a:latin typeface="Arial"/>
                <a:ea typeface="ＭＳ Ｐゴシック" charset="0"/>
                <a:cs typeface="Arial"/>
              </a:rPr>
              <a:t>-</a:t>
            </a:r>
            <a:r>
              <a:rPr lang="zh-CN" altLang="en-US" sz="1800" b="1" kern="0" dirty="0">
                <a:solidFill>
                  <a:srgbClr val="FFFFFF"/>
                </a:solidFill>
                <a:effectLst>
                  <a:outerShdw blurRad="38100" dist="38100" dir="2700000" algn="tl">
                    <a:srgbClr val="000000"/>
                  </a:outerShdw>
                </a:effectLst>
                <a:latin typeface="Arial"/>
                <a:ea typeface="ＭＳ Ｐゴシック" charset="0"/>
                <a:cs typeface="Arial"/>
              </a:rPr>
              <a:t>康威尔神学院的讲道教授</a:t>
            </a:r>
            <a:br>
              <a:rPr lang="en-US" sz="1800" b="1" kern="0" dirty="0">
                <a:solidFill>
                  <a:srgbClr val="FFFFFF"/>
                </a:solidFill>
                <a:effectLst>
                  <a:outerShdw blurRad="38100" dist="38100" dir="2700000" algn="tl">
                    <a:srgbClr val="000000"/>
                  </a:outerShdw>
                </a:effectLst>
                <a:latin typeface="Arial"/>
                <a:ea typeface="ＭＳ Ｐゴシック" charset="0"/>
                <a:cs typeface="Arial"/>
              </a:rPr>
            </a:br>
            <a:r>
              <a:rPr lang="zh-CN" altLang="en-US" sz="1800" b="1" kern="0" dirty="0">
                <a:solidFill>
                  <a:srgbClr val="FFFFFF"/>
                </a:solidFill>
                <a:effectLst>
                  <a:outerShdw blurRad="38100" dist="38100" dir="2700000" algn="tl">
                    <a:srgbClr val="000000"/>
                  </a:outerShdw>
                </a:effectLst>
                <a:latin typeface="Arial"/>
                <a:ea typeface="ＭＳ Ｐゴシック" charset="0"/>
                <a:cs typeface="Arial"/>
              </a:rPr>
              <a:t>由 </a:t>
            </a:r>
            <a:r>
              <a:rPr lang="en-US" sz="1800" b="1" kern="0" dirty="0">
                <a:solidFill>
                  <a:srgbClr val="FFFFFF"/>
                </a:solidFill>
                <a:effectLst>
                  <a:outerShdw blurRad="38100" dist="38100" dir="2700000" algn="tl">
                    <a:srgbClr val="000000"/>
                  </a:outerShdw>
                </a:effectLst>
                <a:latin typeface="Arial"/>
                <a:ea typeface="ＭＳ Ｐゴシック" charset="0"/>
                <a:cs typeface="Arial"/>
              </a:rPr>
              <a:t>Rick Griffith </a:t>
            </a:r>
            <a:r>
              <a:rPr lang="zh-CN" altLang="en-US" sz="1800" b="1" kern="0" dirty="0">
                <a:solidFill>
                  <a:srgbClr val="FFFFFF"/>
                </a:solidFill>
                <a:effectLst>
                  <a:outerShdw blurRad="38100" dist="38100" dir="2700000" algn="tl">
                    <a:srgbClr val="000000"/>
                  </a:outerShdw>
                </a:effectLst>
                <a:latin typeface="Arial"/>
                <a:ea typeface="ＭＳ Ｐゴシック" charset="0"/>
                <a:cs typeface="Arial"/>
              </a:rPr>
              <a:t>博士上载 </a:t>
            </a:r>
            <a:r>
              <a:rPr lang="en-US" altLang="zh-CN" sz="1800" b="1" kern="0" dirty="0">
                <a:solidFill>
                  <a:srgbClr val="FFFFFF"/>
                </a:solidFill>
                <a:effectLst>
                  <a:outerShdw blurRad="38100" dist="38100" dir="2700000" algn="tl">
                    <a:srgbClr val="000000"/>
                  </a:outerShdw>
                </a:effectLst>
                <a:latin typeface="Arial"/>
                <a:ea typeface="ＭＳ Ｐゴシック" charset="0"/>
                <a:cs typeface="Arial"/>
              </a:rPr>
              <a:t>• </a:t>
            </a:r>
            <a:r>
              <a:rPr lang="zh-CN" altLang="en-US" sz="1800" b="1" kern="0" dirty="0">
                <a:solidFill>
                  <a:srgbClr val="FFFFFF"/>
                </a:solidFill>
                <a:effectLst>
                  <a:outerShdw blurRad="38100" dist="38100" dir="2700000" algn="tl">
                    <a:srgbClr val="000000"/>
                  </a:outerShdw>
                </a:effectLst>
                <a:latin typeface="Arial"/>
                <a:ea typeface="ＭＳ Ｐゴシック" charset="0"/>
                <a:cs typeface="Arial"/>
              </a:rPr>
              <a:t>新加坡圣经学院</a:t>
            </a:r>
            <a:br>
              <a:rPr lang="en-US" sz="1800" b="1" kern="0" dirty="0">
                <a:solidFill>
                  <a:srgbClr val="FFFFFF"/>
                </a:solidFill>
                <a:effectLst>
                  <a:outerShdw blurRad="38100" dist="38100" dir="2700000" algn="tl">
                    <a:srgbClr val="000000"/>
                  </a:outerShdw>
                </a:effectLst>
                <a:latin typeface="Garamond" pitchFamily="18" charset="0"/>
                <a:ea typeface="ＭＳ Ｐゴシック" charset="0"/>
                <a:cs typeface="Arial"/>
              </a:rPr>
            </a:br>
            <a:r>
              <a:rPr lang="zh-CN" altLang="en-US" sz="1800" b="1" kern="0" dirty="0">
                <a:solidFill>
                  <a:srgbClr val="FFFFFF"/>
                </a:solidFill>
                <a:effectLst>
                  <a:outerShdw blurRad="38100" dist="38100" dir="2700000" algn="tl">
                    <a:srgbClr val="000000"/>
                  </a:outerShdw>
                </a:effectLst>
                <a:latin typeface="Arial"/>
                <a:ea typeface="ＭＳ Ｐゴシック" charset="0"/>
                <a:cs typeface="Arial"/>
              </a:rPr>
              <a:t>所有文件（多种语言）可从 </a:t>
            </a:r>
            <a:r>
              <a:rPr lang="en-US" sz="1800" b="1" kern="0" dirty="0">
                <a:solidFill>
                  <a:srgbClr val="FFFFFF"/>
                </a:solidFill>
                <a:effectLst>
                  <a:outerShdw blurRad="38100" dist="38100" dir="2700000" algn="tl">
                    <a:srgbClr val="000000"/>
                  </a:outerShdw>
                </a:effectLst>
                <a:latin typeface="Arial"/>
                <a:ea typeface="ＭＳ Ｐゴシック" charset="0"/>
                <a:cs typeface="Arial"/>
              </a:rPr>
              <a:t>BibleStudyDownloads.org </a:t>
            </a:r>
            <a:r>
              <a:rPr lang="zh-CN" altLang="en-US" sz="1800" b="1" kern="0" dirty="0">
                <a:solidFill>
                  <a:srgbClr val="FFFFFF"/>
                </a:solidFill>
                <a:effectLst>
                  <a:outerShdw blurRad="38100" dist="38100" dir="2700000" algn="tl">
                    <a:srgbClr val="000000"/>
                  </a:outerShdw>
                </a:effectLst>
                <a:latin typeface="Arial"/>
                <a:ea typeface="ＭＳ Ｐゴシック" charset="0"/>
                <a:cs typeface="Arial"/>
              </a:rPr>
              <a:t>免费下载</a:t>
            </a:r>
            <a:endParaRPr lang="en-US" sz="1800" b="1" kern="0" dirty="0">
              <a:solidFill>
                <a:srgbClr val="FFFFFF"/>
              </a:solidFill>
              <a:effectLst>
                <a:outerShdw blurRad="38100" dist="38100" dir="2700000" algn="tl">
                  <a:srgbClr val="000000"/>
                </a:outerShdw>
              </a:effectLst>
              <a:latin typeface="Arial"/>
              <a:ea typeface="ＭＳ Ｐゴシック" charset="0"/>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457200" y="2286000"/>
            <a:ext cx="5181600" cy="3962400"/>
          </a:xfrm>
        </p:spPr>
        <p:txBody>
          <a:bodyPr>
            <a:normAutofit/>
          </a:bodyPr>
          <a:lstStyle/>
          <a:p>
            <a:pPr algn="ctr">
              <a:buFontTx/>
              <a:buNone/>
            </a:pPr>
            <a:r>
              <a:rPr lang="zh-CN" altLang="en-US" sz="3200" dirty="0"/>
              <a:t>“诗歌是文学中最浓缩和最集中的形式，用最少的单词表达最多。</a:t>
            </a:r>
            <a:r>
              <a:rPr lang="zh-CN" altLang="en-US" dirty="0"/>
              <a:t>”</a:t>
            </a:r>
            <a:r>
              <a:rPr lang="en-US" sz="3900" dirty="0"/>
              <a:t>	</a:t>
            </a:r>
          </a:p>
          <a:p>
            <a:pPr algn="ctr">
              <a:buFontTx/>
              <a:buNone/>
            </a:pPr>
            <a:r>
              <a:rPr lang="en-US" sz="2600" dirty="0"/>
              <a:t>- Laurence Perrine, </a:t>
            </a:r>
          </a:p>
          <a:p>
            <a:pPr algn="r">
              <a:buFontTx/>
              <a:buNone/>
            </a:pPr>
            <a:r>
              <a:rPr lang="en-US" sz="2600" i="1" dirty="0"/>
              <a:t>Sound and Sense: An Introduction to Poetry </a:t>
            </a:r>
          </a:p>
        </p:txBody>
      </p:sp>
      <p:sp>
        <p:nvSpPr>
          <p:cNvPr id="69634" name="Rectangle 2"/>
          <p:cNvSpPr>
            <a:spLocks noGrp="1" noChangeArrowheads="1"/>
          </p:cNvSpPr>
          <p:nvPr>
            <p:ph type="title"/>
          </p:nvPr>
        </p:nvSpPr>
        <p:spPr/>
        <p:txBody>
          <a:bodyPr/>
          <a:lstStyle/>
          <a:p>
            <a:endParaRPr lang="en-US" dirty="0"/>
          </a:p>
        </p:txBody>
      </p:sp>
      <p:pic>
        <p:nvPicPr>
          <p:cNvPr id="69637" name="Picture 5" descr="perr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0200"/>
            <a:ext cx="2546350"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p:cNvSpPr>
            <a:spLocks noGrp="1" noChangeArrowheads="1"/>
          </p:cNvSpPr>
          <p:nvPr>
            <p:ph idx="1"/>
          </p:nvPr>
        </p:nvSpPr>
        <p:spPr/>
        <p:txBody>
          <a:bodyPr>
            <a:normAutofit/>
          </a:bodyPr>
          <a:lstStyle/>
          <a:p>
            <a:pPr marL="628650" indent="-628650"/>
            <a:r>
              <a:rPr lang="zh-CN" altLang="en-US" sz="3200" dirty="0"/>
              <a:t>短。集中并缩短。</a:t>
            </a:r>
          </a:p>
          <a:p>
            <a:pPr marL="628650" indent="-628650"/>
            <a:r>
              <a:rPr lang="zh-CN" altLang="en-US" sz="3200" dirty="0"/>
              <a:t>以图像，比喻语言为主。</a:t>
            </a:r>
            <a:endParaRPr lang="en-US" altLang="zh-CN" sz="3200" dirty="0"/>
          </a:p>
          <a:p>
            <a:pPr marL="628650" indent="-628650"/>
            <a:endParaRPr lang="en-US" sz="3200" dirty="0"/>
          </a:p>
          <a:p>
            <a:pPr marL="628650" indent="-628650">
              <a:buFontTx/>
              <a:buNone/>
            </a:pPr>
            <a:r>
              <a:rPr lang="zh-CN" altLang="en-US" sz="3200" dirty="0"/>
              <a:t>请注意诗篇</a:t>
            </a:r>
            <a:r>
              <a:rPr lang="en-US" altLang="zh-CN" sz="3200" dirty="0"/>
              <a:t>32</a:t>
            </a:r>
            <a:r>
              <a:rPr lang="zh-CN" altLang="en-US" sz="3200" dirty="0"/>
              <a:t>中的集中图像。</a:t>
            </a:r>
            <a:endParaRPr lang="en-US" sz="3200" dirty="0"/>
          </a:p>
        </p:txBody>
      </p:sp>
      <p:sp>
        <p:nvSpPr>
          <p:cNvPr id="237570" name="Rectangle 2"/>
          <p:cNvSpPr>
            <a:spLocks noGrp="1" noChangeArrowheads="1"/>
          </p:cNvSpPr>
          <p:nvPr>
            <p:ph type="title"/>
          </p:nvPr>
        </p:nvSpPr>
        <p:spPr/>
        <p:txBody>
          <a:bodyPr/>
          <a:lstStyle/>
          <a:p>
            <a:r>
              <a:rPr lang="zh-CN" altLang="en-US" dirty="0"/>
              <a:t>诗篇作为抒情诗</a:t>
            </a:r>
            <a:endParaRPr lang="en-US" dirty="0">
              <a:solidFill>
                <a:srgbClr val="BA00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5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3"/>
          <p:cNvSpPr>
            <a:spLocks noGrp="1" noChangeArrowheads="1"/>
          </p:cNvSpPr>
          <p:nvPr>
            <p:ph idx="1"/>
          </p:nvPr>
        </p:nvSpPr>
        <p:spPr/>
        <p:txBody>
          <a:bodyPr>
            <a:normAutofit/>
          </a:bodyPr>
          <a:lstStyle/>
          <a:p>
            <a:pPr marL="669925" indent="-669925"/>
            <a:r>
              <a:rPr lang="zh-CN" altLang="en-US" sz="3200" dirty="0"/>
              <a:t>短。集中并缩短。</a:t>
            </a:r>
          </a:p>
          <a:p>
            <a:pPr marL="669925" indent="-669925"/>
            <a:r>
              <a:rPr lang="zh-CN" altLang="en-US" sz="3200" dirty="0"/>
              <a:t>以图像，比喻语言为主。</a:t>
            </a:r>
            <a:endParaRPr lang="en-US" sz="3200" dirty="0"/>
          </a:p>
          <a:p>
            <a:pPr marL="669925" indent="-669925"/>
            <a:r>
              <a:rPr lang="zh-CN" altLang="en-US" sz="3200" dirty="0"/>
              <a:t>通常是以唱的方式。</a:t>
            </a:r>
          </a:p>
          <a:p>
            <a:pPr marL="669925" indent="-669925"/>
            <a:r>
              <a:rPr lang="zh-CN" altLang="en-US" sz="3200" dirty="0"/>
              <a:t>个人</a:t>
            </a:r>
            <a:r>
              <a:rPr lang="en-US" altLang="zh-CN" sz="3200" dirty="0"/>
              <a:t>-</a:t>
            </a:r>
            <a:r>
              <a:rPr lang="zh-CN" altLang="en-US" sz="3200" dirty="0"/>
              <a:t>表达演讲者的想法和感受。</a:t>
            </a:r>
          </a:p>
          <a:p>
            <a:pPr marL="669925" indent="-669925"/>
            <a:r>
              <a:rPr lang="zh-CN" altLang="en-US" sz="3200" dirty="0"/>
              <a:t>提出一系列想法或一系列情感。</a:t>
            </a:r>
            <a:endParaRPr lang="en-US" altLang="zh-CN" sz="3200" dirty="0"/>
          </a:p>
          <a:p>
            <a:pPr marL="669925" indent="-669925"/>
            <a:r>
              <a:rPr lang="zh-CN" altLang="en-US" sz="3200" dirty="0"/>
              <a:t>由复杂的并行系统主导。</a:t>
            </a:r>
            <a:endParaRPr lang="en-US" dirty="0"/>
          </a:p>
        </p:txBody>
      </p:sp>
      <p:sp>
        <p:nvSpPr>
          <p:cNvPr id="231426" name="Rectangle 2"/>
          <p:cNvSpPr>
            <a:spLocks noGrp="1" noChangeArrowheads="1"/>
          </p:cNvSpPr>
          <p:nvPr>
            <p:ph type="title"/>
          </p:nvPr>
        </p:nvSpPr>
        <p:spPr/>
        <p:txBody>
          <a:bodyPr/>
          <a:lstStyle/>
          <a:p>
            <a:r>
              <a:rPr lang="zh-CN" altLang="en-US" dirty="0"/>
              <a:t>诗篇作为抒情诗</a:t>
            </a:r>
            <a:endParaRPr lang="en-US" dirty="0">
              <a:solidFill>
                <a:srgbClr val="BA00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427">
                                            <p:txEl>
                                              <p:pRg st="2" end="2"/>
                                            </p:txEl>
                                          </p:spTgt>
                                        </p:tgtEl>
                                        <p:attrNameLst>
                                          <p:attrName>style.visibility</p:attrName>
                                        </p:attrNameLst>
                                      </p:cBhvr>
                                      <p:to>
                                        <p:strVal val="visible"/>
                                      </p:to>
                                    </p:set>
                                    <p:animEffect transition="in" filter="fade">
                                      <p:cBhvr>
                                        <p:cTn id="7" dur="500"/>
                                        <p:tgtEl>
                                          <p:spTgt spid="23142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427">
                                            <p:txEl>
                                              <p:pRg st="3" end="3"/>
                                            </p:txEl>
                                          </p:spTgt>
                                        </p:tgtEl>
                                        <p:attrNameLst>
                                          <p:attrName>style.visibility</p:attrName>
                                        </p:attrNameLst>
                                      </p:cBhvr>
                                      <p:to>
                                        <p:strVal val="visible"/>
                                      </p:to>
                                    </p:set>
                                    <p:animEffect transition="in" filter="fade">
                                      <p:cBhvr>
                                        <p:cTn id="12" dur="500"/>
                                        <p:tgtEl>
                                          <p:spTgt spid="2314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427">
                                            <p:txEl>
                                              <p:pRg st="4" end="4"/>
                                            </p:txEl>
                                          </p:spTgt>
                                        </p:tgtEl>
                                        <p:attrNameLst>
                                          <p:attrName>style.visibility</p:attrName>
                                        </p:attrNameLst>
                                      </p:cBhvr>
                                      <p:to>
                                        <p:strVal val="visible"/>
                                      </p:to>
                                    </p:set>
                                    <p:animEffect transition="in" filter="fade">
                                      <p:cBhvr>
                                        <p:cTn id="17" dur="500"/>
                                        <p:tgtEl>
                                          <p:spTgt spid="2314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427">
                                            <p:txEl>
                                              <p:pRg st="5" end="5"/>
                                            </p:txEl>
                                          </p:spTgt>
                                        </p:tgtEl>
                                        <p:attrNameLst>
                                          <p:attrName>style.visibility</p:attrName>
                                        </p:attrNameLst>
                                      </p:cBhvr>
                                      <p:to>
                                        <p:strVal val="visible"/>
                                      </p:to>
                                    </p:set>
                                    <p:animEffect transition="in" filter="fade">
                                      <p:cBhvr>
                                        <p:cTn id="22" dur="500"/>
                                        <p:tgtEl>
                                          <p:spTgt spid="231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a:xfrm>
            <a:off x="457200" y="2438400"/>
            <a:ext cx="8153400" cy="3429000"/>
          </a:xfrm>
        </p:spPr>
        <p:txBody>
          <a:bodyPr>
            <a:normAutofit/>
          </a:bodyPr>
          <a:lstStyle/>
          <a:p>
            <a:pPr marL="579438" indent="-579438"/>
            <a:r>
              <a:rPr lang="zh-CN" altLang="en-US" sz="3200" dirty="0"/>
              <a:t>与命题陈述相比之下，要求听众更多的参与；迫使读者思考和冥想该陈述。</a:t>
            </a:r>
            <a:endParaRPr lang="en-MY" altLang="zh-CN" sz="3200" dirty="0"/>
          </a:p>
          <a:p>
            <a:pPr marL="579438" indent="-579438"/>
            <a:r>
              <a:rPr lang="zh-CN" altLang="en-US" sz="3200" dirty="0"/>
              <a:t>容易记词。</a:t>
            </a:r>
          </a:p>
          <a:p>
            <a:pPr marL="579438" indent="-579438"/>
            <a:r>
              <a:rPr lang="zh-CN" altLang="en-US" sz="3200" dirty="0"/>
              <a:t>增强并增强情感影响力。</a:t>
            </a:r>
          </a:p>
          <a:p>
            <a:pPr marL="579438" indent="-579438"/>
            <a:r>
              <a:rPr lang="zh-CN" altLang="en-US" sz="3200" dirty="0"/>
              <a:t>并行性的加剧。</a:t>
            </a:r>
            <a:endParaRPr lang="en-US" sz="3200" dirty="0"/>
          </a:p>
        </p:txBody>
      </p:sp>
      <p:sp>
        <p:nvSpPr>
          <p:cNvPr id="115714" name="Rectangle 2"/>
          <p:cNvSpPr>
            <a:spLocks noGrp="1" noChangeArrowheads="1"/>
          </p:cNvSpPr>
          <p:nvPr>
            <p:ph type="title"/>
          </p:nvPr>
        </p:nvSpPr>
        <p:spPr>
          <a:xfrm>
            <a:off x="228600" y="90488"/>
            <a:ext cx="8610600" cy="1509712"/>
          </a:xfrm>
        </p:spPr>
        <p:txBody>
          <a:bodyPr/>
          <a:lstStyle/>
          <a:p>
            <a:r>
              <a:rPr lang="zh-CN" altLang="en-US" sz="4000" b="1" i="1" dirty="0"/>
              <a:t>抒情诗的修辞效果是什么？</a:t>
            </a:r>
            <a:endParaRPr lang="en-US" sz="1400" b="1" i="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457200" y="2133600"/>
            <a:ext cx="8305800" cy="4343400"/>
          </a:xfrm>
        </p:spPr>
        <p:txBody>
          <a:bodyPr>
            <a:normAutofit/>
          </a:bodyPr>
          <a:lstStyle/>
          <a:p>
            <a:pPr marL="609600" indent="-609600">
              <a:buFontTx/>
              <a:buAutoNum type="arabicPeriod"/>
            </a:pPr>
            <a:r>
              <a:rPr lang="zh-CN" altLang="en-US" sz="2800" b="1" dirty="0"/>
              <a:t>慢下来。欣赏语言。</a:t>
            </a:r>
            <a:endParaRPr lang="zh-CN" altLang="en-US" sz="2800" dirty="0"/>
          </a:p>
          <a:p>
            <a:pPr marL="0" indent="0">
              <a:buNone/>
            </a:pPr>
            <a:r>
              <a:rPr lang="zh-CN" altLang="en-US" sz="2800" dirty="0"/>
              <a:t>“抒情诗要求以原始语言进行研究。阅读翻译中的诗歌就像看着黑白照片的日落。诗人交流的一般方式也许是可以辨认的，但是却失去了许多光辉和唤起力。即使是很好的翻译也不能替代原文的诗篇。”</a:t>
            </a:r>
            <a:endParaRPr lang="en-MY" altLang="zh-CN" sz="2800" dirty="0"/>
          </a:p>
          <a:p>
            <a:pPr marL="609600" indent="-609600">
              <a:buFontTx/>
              <a:buNone/>
            </a:pPr>
            <a:r>
              <a:rPr lang="en-US" sz="2000" dirty="0"/>
              <a:t>	Daniel J. Estes, “The Hermeneutics of Biblical Lyric Poetry,” </a:t>
            </a:r>
            <a:r>
              <a:rPr lang="en-US" sz="2000" i="1" dirty="0" err="1"/>
              <a:t>BibSac</a:t>
            </a:r>
            <a:r>
              <a:rPr lang="en-US" sz="2000" dirty="0"/>
              <a:t> 152 (1995).</a:t>
            </a:r>
          </a:p>
        </p:txBody>
      </p:sp>
      <p:sp>
        <p:nvSpPr>
          <p:cNvPr id="70658" name="Rectangle 2"/>
          <p:cNvSpPr>
            <a:spLocks noGrp="1" noChangeArrowheads="1"/>
          </p:cNvSpPr>
          <p:nvPr>
            <p:ph type="title"/>
          </p:nvPr>
        </p:nvSpPr>
        <p:spPr>
          <a:xfrm>
            <a:off x="688490" y="228600"/>
            <a:ext cx="7756263" cy="1066800"/>
          </a:xfrm>
        </p:spPr>
        <p:txBody>
          <a:bodyPr/>
          <a:lstStyle/>
          <a:p>
            <a:br>
              <a:rPr lang="zh-CN" altLang="en-US" sz="4400" dirty="0"/>
            </a:br>
            <a:r>
              <a:rPr lang="zh-CN" altLang="en-US" sz="4400" dirty="0"/>
              <a:t>如何以抒情诗来学诗篇</a:t>
            </a:r>
            <a:endParaRPr lang="en-US" sz="4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70659">
                                            <p:txEl>
                                              <p:pRg st="2" end="2"/>
                                            </p:txEl>
                                          </p:spTgt>
                                        </p:tgtEl>
                                        <p:attrNameLst>
                                          <p:attrName>style.visibility</p:attrName>
                                        </p:attrNameLst>
                                      </p:cBhvr>
                                      <p:to>
                                        <p:strVal val="visible"/>
                                      </p:to>
                                    </p:set>
                                    <p:animEffect transition="in" filter="dissolve">
                                      <p:cBhvr>
                                        <p:cTn id="7" dur="5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457200" y="2209800"/>
            <a:ext cx="8153400" cy="3962400"/>
          </a:xfrm>
        </p:spPr>
        <p:txBody>
          <a:bodyPr>
            <a:normAutofit/>
          </a:bodyPr>
          <a:lstStyle/>
          <a:p>
            <a:pPr>
              <a:lnSpc>
                <a:spcPct val="90000"/>
              </a:lnSpc>
              <a:buFontTx/>
              <a:buNone/>
            </a:pPr>
            <a:r>
              <a:rPr lang="en-US" sz="2800" b="1" dirty="0"/>
              <a:t>1. </a:t>
            </a:r>
            <a:r>
              <a:rPr lang="zh-CN" altLang="en-US" sz="2800" b="1" dirty="0"/>
              <a:t>慢下来。欣赏语言。</a:t>
            </a:r>
          </a:p>
          <a:p>
            <a:pPr>
              <a:lnSpc>
                <a:spcPct val="90000"/>
              </a:lnSpc>
              <a:buFontTx/>
              <a:buNone/>
            </a:pPr>
            <a:endParaRPr lang="en-US" sz="2800" b="1" dirty="0"/>
          </a:p>
          <a:p>
            <a:pPr>
              <a:lnSpc>
                <a:spcPct val="90000"/>
              </a:lnSpc>
              <a:buFontTx/>
              <a:buNone/>
            </a:pPr>
            <a:r>
              <a:rPr lang="en-US" sz="2800" b="1" dirty="0"/>
              <a:t>2. </a:t>
            </a:r>
            <a:r>
              <a:rPr lang="zh-CN" altLang="en-US" sz="2800" b="1" dirty="0"/>
              <a:t>辨别结构。</a:t>
            </a:r>
            <a:endParaRPr lang="en-US" sz="2800" b="1" dirty="0"/>
          </a:p>
        </p:txBody>
      </p:sp>
      <p:sp>
        <p:nvSpPr>
          <p:cNvPr id="71682" name="Rectangle 2"/>
          <p:cNvSpPr>
            <a:spLocks noGrp="1" noChangeArrowheads="1"/>
          </p:cNvSpPr>
          <p:nvPr>
            <p:ph type="title"/>
          </p:nvPr>
        </p:nvSpPr>
        <p:spPr/>
        <p:txBody>
          <a:bodyPr/>
          <a:lstStyle/>
          <a:p>
            <a:r>
              <a:rPr lang="zh-CN" altLang="en-US" sz="4400" dirty="0"/>
              <a:t>如何以抒情诗来学诗篇</a:t>
            </a:r>
            <a:endParaRPr lang="en-US" sz="4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animEffect transition="in" filter="fade">
                                      <p:cBhvr>
                                        <p:cTn id="7" dur="5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idx="1"/>
          </p:nvPr>
        </p:nvSpPr>
        <p:spPr>
          <a:xfrm>
            <a:off x="457200" y="2209800"/>
            <a:ext cx="8153400" cy="3962400"/>
          </a:xfrm>
        </p:spPr>
        <p:txBody>
          <a:bodyPr/>
          <a:lstStyle/>
          <a:p>
            <a:pPr algn="ctr">
              <a:lnSpc>
                <a:spcPct val="90000"/>
              </a:lnSpc>
              <a:buFontTx/>
              <a:buNone/>
            </a:pPr>
            <a:r>
              <a:rPr lang="zh-CN" altLang="en-US" sz="2800" b="1" dirty="0"/>
              <a:t>小段结构</a:t>
            </a:r>
            <a:r>
              <a:rPr lang="en-US" sz="2800" b="1" dirty="0"/>
              <a:t>:</a:t>
            </a:r>
          </a:p>
          <a:p>
            <a:pPr algn="ctr">
              <a:lnSpc>
                <a:spcPct val="90000"/>
              </a:lnSpc>
              <a:buFontTx/>
              <a:buNone/>
            </a:pPr>
            <a:endParaRPr lang="en-US" sz="2800" b="1" dirty="0"/>
          </a:p>
          <a:p>
            <a:pPr algn="ctr">
              <a:lnSpc>
                <a:spcPct val="90000"/>
              </a:lnSpc>
              <a:buFontTx/>
              <a:buNone/>
            </a:pPr>
            <a:r>
              <a:rPr lang="zh-CN" altLang="en-US" sz="2800" b="1" dirty="0"/>
              <a:t>同义并行</a:t>
            </a:r>
            <a:endParaRPr lang="en-MY" altLang="zh-CN" sz="2800" b="1" dirty="0"/>
          </a:p>
          <a:p>
            <a:pPr algn="ctr">
              <a:lnSpc>
                <a:spcPct val="90000"/>
              </a:lnSpc>
              <a:buFontTx/>
              <a:buNone/>
            </a:pPr>
            <a:r>
              <a:rPr lang="zh-CN" altLang="en-US" sz="2800" b="1" dirty="0"/>
              <a:t>对立并行</a:t>
            </a:r>
          </a:p>
          <a:p>
            <a:pPr algn="ctr">
              <a:lnSpc>
                <a:spcPct val="90000"/>
              </a:lnSpc>
              <a:buFontTx/>
              <a:buNone/>
            </a:pPr>
            <a:r>
              <a:rPr lang="zh-CN" altLang="en-US" sz="2800" b="1" dirty="0"/>
              <a:t>综合并行</a:t>
            </a:r>
            <a:endParaRPr lang="en-MY" altLang="zh-CN" sz="2800" b="1" dirty="0"/>
          </a:p>
          <a:p>
            <a:pPr algn="ctr">
              <a:lnSpc>
                <a:spcPct val="90000"/>
              </a:lnSpc>
              <a:buFontTx/>
              <a:buNone/>
            </a:pPr>
            <a:r>
              <a:rPr lang="zh-CN" altLang="en-US" sz="2800" b="1" dirty="0"/>
              <a:t>反序重复</a:t>
            </a:r>
          </a:p>
          <a:p>
            <a:pPr algn="ctr">
              <a:lnSpc>
                <a:spcPct val="90000"/>
              </a:lnSpc>
              <a:buFontTx/>
              <a:buNone/>
            </a:pPr>
            <a:r>
              <a:rPr lang="zh-CN" altLang="en-US" sz="2800" b="1" dirty="0"/>
              <a:t>对唱反应</a:t>
            </a:r>
            <a:endParaRPr lang="en-US" sz="2800" dirty="0"/>
          </a:p>
        </p:txBody>
      </p:sp>
      <p:sp>
        <p:nvSpPr>
          <p:cNvPr id="169986" name="Rectangle 2"/>
          <p:cNvSpPr>
            <a:spLocks noGrp="1" noChangeArrowheads="1"/>
          </p:cNvSpPr>
          <p:nvPr>
            <p:ph type="title"/>
          </p:nvPr>
        </p:nvSpPr>
        <p:spPr>
          <a:xfrm>
            <a:off x="688490" y="381000"/>
            <a:ext cx="7756263" cy="1243406"/>
          </a:xfrm>
        </p:spPr>
        <p:txBody>
          <a:bodyPr/>
          <a:lstStyle/>
          <a:p>
            <a:r>
              <a:rPr lang="zh-CN" altLang="en-US" sz="4400" dirty="0"/>
              <a:t>如何以抒情诗来学诗篇</a:t>
            </a:r>
            <a:endParaRPr lang="en-US" sz="4400" dirty="0"/>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8490" y="304800"/>
            <a:ext cx="7756263" cy="1319606"/>
          </a:xfrm>
        </p:spPr>
        <p:txBody>
          <a:bodyPr/>
          <a:lstStyle/>
          <a:p>
            <a:r>
              <a:rPr lang="zh-CN" altLang="en-US" sz="4800" dirty="0">
                <a:solidFill>
                  <a:schemeClr val="accent1"/>
                </a:solidFill>
              </a:rPr>
              <a:t>例如：</a:t>
            </a:r>
            <a:r>
              <a:rPr lang="en-US" sz="4800" i="1" dirty="0" err="1">
                <a:solidFill>
                  <a:schemeClr val="accent1"/>
                </a:solidFill>
              </a:rPr>
              <a:t>qinah</a:t>
            </a:r>
            <a:r>
              <a:rPr lang="zh-CN" altLang="en-US" sz="4800" dirty="0">
                <a:solidFill>
                  <a:schemeClr val="accent1"/>
                </a:solidFill>
              </a:rPr>
              <a:t>计</a:t>
            </a:r>
            <a:endParaRPr lang="en-US" sz="4800" dirty="0">
              <a:solidFill>
                <a:schemeClr val="accent1"/>
              </a:solidFill>
            </a:endParaRPr>
          </a:p>
        </p:txBody>
      </p:sp>
      <p:sp>
        <p:nvSpPr>
          <p:cNvPr id="40963" name="Rectangle 3"/>
          <p:cNvSpPr>
            <a:spLocks noGrp="1" noChangeArrowheads="1"/>
          </p:cNvSpPr>
          <p:nvPr>
            <p:ph type="body" idx="1"/>
          </p:nvPr>
        </p:nvSpPr>
        <p:spPr/>
        <p:txBody>
          <a:bodyPr>
            <a:normAutofit/>
          </a:bodyPr>
          <a:lstStyle/>
          <a:p>
            <a:pPr>
              <a:buClr>
                <a:schemeClr val="tx1"/>
              </a:buClr>
              <a:buFontTx/>
              <a:buNone/>
            </a:pPr>
            <a:r>
              <a:rPr lang="en-US" sz="2800" dirty="0">
                <a:solidFill>
                  <a:schemeClr val="accent1"/>
                </a:solidFill>
              </a:rPr>
              <a:t>	</a:t>
            </a:r>
            <a:r>
              <a:rPr lang="zh-CN" altLang="en-US" sz="2800" dirty="0">
                <a:solidFill>
                  <a:schemeClr val="accent1"/>
                </a:solidFill>
              </a:rPr>
              <a:t>“这种空洞或行的诗句往往与哀叹诗有关。在</a:t>
            </a:r>
            <a:r>
              <a:rPr lang="en-MY" altLang="zh-CN" sz="2800" i="1" dirty="0" err="1">
                <a:solidFill>
                  <a:schemeClr val="accent1"/>
                </a:solidFill>
              </a:rPr>
              <a:t>qinah</a:t>
            </a:r>
            <a:r>
              <a:rPr lang="zh-CN" altLang="en-US" sz="2800" dirty="0">
                <a:solidFill>
                  <a:schemeClr val="accent1"/>
                </a:solidFill>
              </a:rPr>
              <a:t>模式中，第一诗句行比第二行诗句长至少一个单词或一个语法单位，从而为我们提供了最典型的</a:t>
            </a:r>
            <a:r>
              <a:rPr lang="en-US" altLang="zh-CN" sz="2800" dirty="0">
                <a:solidFill>
                  <a:schemeClr val="accent1"/>
                </a:solidFill>
              </a:rPr>
              <a:t>3 + 2</a:t>
            </a:r>
            <a:r>
              <a:rPr lang="zh-CN" altLang="en-US" sz="2800" dirty="0">
                <a:solidFill>
                  <a:schemeClr val="accent1"/>
                </a:solidFill>
              </a:rPr>
              <a:t>模式，也为我们提供了</a:t>
            </a:r>
            <a:r>
              <a:rPr lang="en-US" altLang="zh-CN" sz="2800" dirty="0">
                <a:solidFill>
                  <a:schemeClr val="accent1"/>
                </a:solidFill>
              </a:rPr>
              <a:t>4 + 3</a:t>
            </a:r>
            <a:r>
              <a:rPr lang="zh-CN" altLang="en-US" sz="2800" dirty="0">
                <a:solidFill>
                  <a:schemeClr val="accent1"/>
                </a:solidFill>
              </a:rPr>
              <a:t>甚至</a:t>
            </a:r>
            <a:r>
              <a:rPr lang="en-US" altLang="zh-CN" sz="2800" dirty="0">
                <a:solidFill>
                  <a:schemeClr val="accent1"/>
                </a:solidFill>
              </a:rPr>
              <a:t>4 + 2</a:t>
            </a:r>
            <a:r>
              <a:rPr lang="zh-CN" altLang="en-US" sz="2800" dirty="0">
                <a:solidFill>
                  <a:schemeClr val="accent1"/>
                </a:solidFill>
              </a:rPr>
              <a:t>模式。</a:t>
            </a:r>
            <a:endParaRPr lang="en-US" sz="2800" dirty="0">
              <a:solidFill>
                <a:schemeClr val="tx1"/>
              </a:solidFill>
            </a:endParaRPr>
          </a:p>
        </p:txBody>
      </p:sp>
    </p:spTree>
    <p:extLst>
      <p:ext uri="{BB962C8B-B14F-4D97-AF65-F5344CB8AC3E}">
        <p14:creationId xmlns:p14="http://schemas.microsoft.com/office/powerpoint/2010/main" val="3480169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p:txBody>
          <a:bodyPr>
            <a:normAutofit/>
          </a:bodyPr>
          <a:lstStyle/>
          <a:p>
            <a:pPr>
              <a:buClr>
                <a:schemeClr val="tx1"/>
              </a:buClr>
              <a:buFontTx/>
              <a:buNone/>
            </a:pPr>
            <a:r>
              <a:rPr lang="zh-CN" altLang="en-US" sz="2800" dirty="0">
                <a:solidFill>
                  <a:schemeClr val="accent1"/>
                </a:solidFill>
              </a:rPr>
              <a:t>“第二行中缺少的第三个元素所产生的效果是行步态的空心感之一。这就像等待另一只鞋子掉下来，但从来没有。这种形式增加了与诗歌内容相符的阴郁情绪和沉闷情绪。”</a:t>
            </a:r>
            <a:r>
              <a:rPr lang="en-US" dirty="0">
                <a:solidFill>
                  <a:schemeClr val="accent1"/>
                </a:solidFill>
              </a:rPr>
              <a:t>	</a:t>
            </a:r>
          </a:p>
          <a:p>
            <a:pPr>
              <a:buClr>
                <a:schemeClr val="tx1"/>
              </a:buClr>
              <a:buFontTx/>
              <a:buNone/>
            </a:pPr>
            <a:r>
              <a:rPr lang="en-US" sz="1800" dirty="0">
                <a:solidFill>
                  <a:schemeClr val="tx1"/>
                </a:solidFill>
              </a:rPr>
              <a:t>Walter Kaiser, </a:t>
            </a:r>
            <a:r>
              <a:rPr lang="en-US" sz="1800" i="1" dirty="0">
                <a:solidFill>
                  <a:schemeClr val="tx1"/>
                </a:solidFill>
              </a:rPr>
              <a:t>Preaching and Teaching From the Old  Testament</a:t>
            </a:r>
            <a:endParaRPr lang="en-US" sz="1800" dirty="0">
              <a:solidFill>
                <a:schemeClr val="tx1"/>
              </a:solidFill>
            </a:endParaRPr>
          </a:p>
        </p:txBody>
      </p:sp>
    </p:spTree>
    <p:extLst>
      <p:ext uri="{BB962C8B-B14F-4D97-AF65-F5344CB8AC3E}">
        <p14:creationId xmlns:p14="http://schemas.microsoft.com/office/powerpoint/2010/main" val="433136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zh-CN" altLang="en-US" sz="4800" dirty="0">
                <a:solidFill>
                  <a:schemeClr val="accent1"/>
                </a:solidFill>
              </a:rPr>
              <a:t>诗篇</a:t>
            </a:r>
            <a:r>
              <a:rPr lang="en-US" sz="4800" dirty="0">
                <a:solidFill>
                  <a:schemeClr val="accent1"/>
                </a:solidFill>
              </a:rPr>
              <a:t> 77:1</a:t>
            </a:r>
          </a:p>
        </p:txBody>
      </p:sp>
      <p:sp>
        <p:nvSpPr>
          <p:cNvPr id="43011" name="Rectangle 3"/>
          <p:cNvSpPr>
            <a:spLocks noGrp="1" noChangeArrowheads="1"/>
          </p:cNvSpPr>
          <p:nvPr>
            <p:ph type="body" idx="1"/>
          </p:nvPr>
        </p:nvSpPr>
        <p:spPr/>
        <p:txBody>
          <a:bodyPr>
            <a:normAutofit/>
          </a:bodyPr>
          <a:lstStyle/>
          <a:p>
            <a:pPr>
              <a:lnSpc>
                <a:spcPct val="90000"/>
              </a:lnSpc>
              <a:buClr>
                <a:schemeClr val="tx1"/>
              </a:buClr>
              <a:buFontTx/>
              <a:buNone/>
            </a:pPr>
            <a:r>
              <a:rPr lang="zh-CN" altLang="en-US" sz="3200" dirty="0">
                <a:solidFill>
                  <a:schemeClr val="tx1"/>
                </a:solidFill>
                <a:latin typeface="Times New Roman" pitchFamily="18" charset="0"/>
              </a:rPr>
              <a:t>我要    向神        发声呼求</a:t>
            </a:r>
            <a:endParaRPr lang="en-US" sz="3200" dirty="0">
              <a:solidFill>
                <a:schemeClr val="tx1"/>
              </a:solidFill>
              <a:latin typeface="Times New Roman" pitchFamily="18" charset="0"/>
            </a:endParaRPr>
          </a:p>
          <a:p>
            <a:pPr>
              <a:lnSpc>
                <a:spcPct val="90000"/>
              </a:lnSpc>
              <a:buClr>
                <a:schemeClr val="tx1"/>
              </a:buClr>
              <a:buFontTx/>
              <a:buNone/>
            </a:pPr>
            <a:r>
              <a:rPr lang="en-US" sz="3200" dirty="0">
                <a:solidFill>
                  <a:schemeClr val="tx1"/>
                </a:solidFill>
                <a:latin typeface="Times New Roman" pitchFamily="18" charset="0"/>
              </a:rPr>
              <a:t>I-cry    to-God    with-my-voice,</a:t>
            </a:r>
          </a:p>
          <a:p>
            <a:pPr>
              <a:lnSpc>
                <a:spcPct val="90000"/>
              </a:lnSpc>
              <a:buClr>
                <a:schemeClr val="tx1"/>
              </a:buClr>
              <a:buNone/>
            </a:pPr>
            <a:r>
              <a:rPr lang="en-US" sz="3200" dirty="0">
                <a:solidFill>
                  <a:schemeClr val="tx1"/>
                </a:solidFill>
                <a:latin typeface="Times New Roman" pitchFamily="18" charset="0"/>
              </a:rPr>
              <a:t>	    </a:t>
            </a:r>
            <a:r>
              <a:rPr lang="zh-CN" altLang="en-US" sz="3200" dirty="0">
                <a:solidFill>
                  <a:schemeClr val="tx1"/>
                </a:solidFill>
                <a:latin typeface="Times New Roman" pitchFamily="18" charset="0"/>
              </a:rPr>
              <a:t>我向神       发声</a:t>
            </a:r>
            <a:endParaRPr lang="en-US" sz="3200" dirty="0">
              <a:solidFill>
                <a:schemeClr val="tx1"/>
              </a:solidFill>
              <a:latin typeface="Times New Roman" pitchFamily="18" charset="0"/>
            </a:endParaRPr>
          </a:p>
          <a:p>
            <a:pPr>
              <a:lnSpc>
                <a:spcPct val="90000"/>
              </a:lnSpc>
              <a:buClr>
                <a:schemeClr val="tx1"/>
              </a:buClr>
              <a:buFontTx/>
              <a:buNone/>
            </a:pPr>
            <a:r>
              <a:rPr lang="en-US" sz="3200" dirty="0">
                <a:solidFill>
                  <a:schemeClr val="tx1"/>
                </a:solidFill>
                <a:latin typeface="Times New Roman" pitchFamily="18" charset="0"/>
              </a:rPr>
              <a:t>        to-God     with-my-voice,</a:t>
            </a:r>
          </a:p>
          <a:p>
            <a:pPr>
              <a:lnSpc>
                <a:spcPct val="90000"/>
              </a:lnSpc>
              <a:buClr>
                <a:schemeClr val="tx1"/>
              </a:buClr>
              <a:buFontTx/>
              <a:buNone/>
            </a:pPr>
            <a:r>
              <a:rPr lang="en-US" sz="3200" dirty="0">
                <a:solidFill>
                  <a:schemeClr val="tx1"/>
                </a:solidFill>
                <a:latin typeface="Times New Roman" pitchFamily="18" charset="0"/>
              </a:rPr>
              <a:t>		        </a:t>
            </a:r>
            <a:r>
              <a:rPr lang="zh-CN" altLang="en-US" sz="3200" dirty="0">
                <a:solidFill>
                  <a:schemeClr val="tx1"/>
                </a:solidFill>
                <a:latin typeface="Times New Roman" pitchFamily="18" charset="0"/>
              </a:rPr>
              <a:t>祂必留心听                我</a:t>
            </a:r>
            <a:endParaRPr lang="en-US" sz="3200" dirty="0">
              <a:solidFill>
                <a:schemeClr val="tx1"/>
              </a:solidFill>
              <a:latin typeface="Times New Roman" pitchFamily="18" charset="0"/>
            </a:endParaRPr>
          </a:p>
          <a:p>
            <a:pPr>
              <a:lnSpc>
                <a:spcPct val="90000"/>
              </a:lnSpc>
              <a:buClr>
                <a:schemeClr val="tx1"/>
              </a:buClr>
              <a:buFontTx/>
              <a:buNone/>
            </a:pPr>
            <a:r>
              <a:rPr lang="en-US" sz="3200" dirty="0">
                <a:solidFill>
                  <a:schemeClr val="tx1"/>
                </a:solidFill>
                <a:latin typeface="Times New Roman" pitchFamily="18" charset="0"/>
              </a:rPr>
              <a:t>               That-he-may-give-ear   to-me.</a:t>
            </a:r>
            <a:endParaRPr lang="en-US" sz="4000" dirty="0">
              <a:solidFill>
                <a:schemeClr val="tx1"/>
              </a:solidFill>
              <a:latin typeface="Bwhebl" pitchFamily="18" charset="0"/>
            </a:endParaRPr>
          </a:p>
        </p:txBody>
      </p:sp>
    </p:spTree>
    <p:extLst>
      <p:ext uri="{BB962C8B-B14F-4D97-AF65-F5344CB8AC3E}">
        <p14:creationId xmlns:p14="http://schemas.microsoft.com/office/powerpoint/2010/main" val="148425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5"/>
          <p:cNvSpPr>
            <a:spLocks noChangeArrowheads="1" noChangeShapeType="1" noTextEdit="1"/>
          </p:cNvSpPr>
          <p:nvPr/>
        </p:nvSpPr>
        <p:spPr bwMode="auto">
          <a:xfrm>
            <a:off x="2362200" y="571500"/>
            <a:ext cx="4486275" cy="647700"/>
          </a:xfrm>
          <a:prstGeom prst="rect">
            <a:avLst/>
          </a:prstGeom>
        </p:spPr>
        <p:txBody>
          <a:bodyPr wrap="none" fromWordArt="1">
            <a:prstTxWarp prst="textPlain">
              <a:avLst>
                <a:gd name="adj" fmla="val 50000"/>
              </a:avLst>
            </a:prstTxWarp>
          </a:bodyPr>
          <a:lstStyle/>
          <a:p>
            <a:pPr algn="ctr"/>
            <a:r>
              <a:rPr lang="zh-CN" altLang="en-US" sz="3600" b="1" kern="10" dirty="0">
                <a:ln w="9525">
                  <a:solidFill>
                    <a:srgbClr val="000000"/>
                  </a:solidFill>
                  <a:round/>
                  <a:headEnd/>
                  <a:tailEnd/>
                </a:ln>
                <a:solidFill>
                  <a:srgbClr val="FFFF00"/>
                </a:solidFill>
                <a:effectLst>
                  <a:outerShdw dist="35921" dir="2700000" algn="ctr" rotWithShape="0">
                    <a:srgbClr val="808080">
                      <a:alpha val="79999"/>
                    </a:srgbClr>
                  </a:outerShdw>
                </a:effectLst>
                <a:latin typeface="Arial Black"/>
              </a:rPr>
              <a:t>提摩太后书</a:t>
            </a:r>
            <a:r>
              <a:rPr lang="en-US" sz="3600" kern="10" dirty="0">
                <a:ln w="9525">
                  <a:solidFill>
                    <a:srgbClr val="000000"/>
                  </a:solidFill>
                  <a:round/>
                  <a:headEnd/>
                  <a:tailEnd/>
                </a:ln>
                <a:solidFill>
                  <a:srgbClr val="FFFF00"/>
                </a:solidFill>
                <a:effectLst>
                  <a:outerShdw dist="35921" dir="2700000" algn="ctr" rotWithShape="0">
                    <a:srgbClr val="808080">
                      <a:alpha val="79999"/>
                    </a:srgbClr>
                  </a:outerShdw>
                </a:effectLst>
                <a:latin typeface="Arial Black"/>
              </a:rPr>
              <a:t>4:1-2</a:t>
            </a:r>
          </a:p>
        </p:txBody>
      </p:sp>
      <p:sp>
        <p:nvSpPr>
          <p:cNvPr id="5123" name="Text Box 12"/>
          <p:cNvSpPr txBox="1">
            <a:spLocks noChangeArrowheads="1"/>
          </p:cNvSpPr>
          <p:nvPr/>
        </p:nvSpPr>
        <p:spPr bwMode="auto">
          <a:xfrm>
            <a:off x="533400" y="1511300"/>
            <a:ext cx="8153400" cy="2862322"/>
          </a:xfrm>
          <a:prstGeom prst="rect">
            <a:avLst/>
          </a:prstGeom>
          <a:noFill/>
          <a:ln w="9525">
            <a:noFill/>
            <a:miter lim="800000"/>
            <a:headEnd/>
            <a:tailEnd/>
          </a:ln>
        </p:spPr>
        <p:txBody>
          <a:bodyPr>
            <a:spAutoFit/>
          </a:bodyPr>
          <a:lstStyle/>
          <a:p>
            <a:pPr>
              <a:spcBef>
                <a:spcPct val="50000"/>
              </a:spcBef>
            </a:pPr>
            <a:r>
              <a:rPr lang="zh-CN" altLang="en-US" sz="3600" dirty="0">
                <a:latin typeface="Tahoma" pitchFamily="1" charset="0"/>
              </a:rPr>
              <a:t>我在神面前，并在将来审判活人死人的基督耶稣面前，凭着他的显现和他的国度嘱咐你： </a:t>
            </a:r>
            <a:r>
              <a:rPr lang="en-US" altLang="zh-CN" sz="3600" dirty="0">
                <a:latin typeface="Tahoma" pitchFamily="1" charset="0"/>
              </a:rPr>
              <a:t>2 </a:t>
            </a:r>
            <a:r>
              <a:rPr lang="zh-CN" altLang="en-US" sz="3600" dirty="0">
                <a:latin typeface="Tahoma" pitchFamily="1" charset="0"/>
              </a:rPr>
              <a:t>务要传道，无论得时不得时总要专心；并用百般的忍耐、各样的教训责备人、警戒人、劝勉人。</a:t>
            </a:r>
            <a:endParaRPr lang="en-US" sz="3600" dirty="0">
              <a:latin typeface="Tahoma" pitchFamily="1" charset="0"/>
            </a:endParaRPr>
          </a:p>
        </p:txBody>
      </p:sp>
      <p:pic>
        <p:nvPicPr>
          <p:cNvPr id="5124" name="Picture 15" descr="MPj03849090000[1]"/>
          <p:cNvPicPr>
            <a:picLocks noChangeAspect="1" noChangeArrowheads="1"/>
          </p:cNvPicPr>
          <p:nvPr/>
        </p:nvPicPr>
        <p:blipFill>
          <a:blip r:embed="rId2" cstate="print"/>
          <a:srcRect/>
          <a:stretch>
            <a:fillRect/>
          </a:stretch>
        </p:blipFill>
        <p:spPr bwMode="auto">
          <a:xfrm>
            <a:off x="7924800" y="381000"/>
            <a:ext cx="762000" cy="760413"/>
          </a:xfrm>
          <a:prstGeom prst="rect">
            <a:avLst/>
          </a:prstGeom>
          <a:noFill/>
          <a:ln w="9525">
            <a:noFill/>
            <a:miter lim="800000"/>
            <a:headEnd/>
            <a:tailEnd/>
          </a:ln>
        </p:spPr>
      </p:pic>
    </p:spTree>
    <p:extLst>
      <p:ext uri="{BB962C8B-B14F-4D97-AF65-F5344CB8AC3E}">
        <p14:creationId xmlns:p14="http://schemas.microsoft.com/office/powerpoint/2010/main" val="1801655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idx="1"/>
          </p:nvPr>
        </p:nvSpPr>
        <p:spPr>
          <a:xfrm>
            <a:off x="457200" y="2209800"/>
            <a:ext cx="8153400" cy="3962400"/>
          </a:xfrm>
        </p:spPr>
        <p:txBody>
          <a:bodyPr>
            <a:normAutofit/>
          </a:bodyPr>
          <a:lstStyle/>
          <a:p>
            <a:pPr algn="ctr">
              <a:lnSpc>
                <a:spcPct val="90000"/>
              </a:lnSpc>
              <a:buFontTx/>
              <a:buNone/>
            </a:pPr>
            <a:r>
              <a:rPr lang="zh-CN" altLang="en-US" sz="2800" b="1" dirty="0"/>
              <a:t>大段结构</a:t>
            </a:r>
            <a:r>
              <a:rPr lang="en-US" sz="2800" b="1" dirty="0"/>
              <a:t>:</a:t>
            </a:r>
          </a:p>
          <a:p>
            <a:pPr algn="ctr">
              <a:lnSpc>
                <a:spcPct val="90000"/>
              </a:lnSpc>
              <a:buFontTx/>
              <a:buNone/>
            </a:pPr>
            <a:endParaRPr lang="en-US" sz="2800" b="1" dirty="0"/>
          </a:p>
          <a:p>
            <a:pPr algn="ctr">
              <a:lnSpc>
                <a:spcPct val="90000"/>
              </a:lnSpc>
              <a:buFontTx/>
              <a:buNone/>
            </a:pPr>
            <a:r>
              <a:rPr lang="zh-CN" altLang="en-US" sz="2800" dirty="0"/>
              <a:t>寻找“情感大纲”</a:t>
            </a:r>
            <a:r>
              <a:rPr lang="en-US" altLang="zh-CN" sz="2800" dirty="0"/>
              <a:t>-</a:t>
            </a:r>
            <a:r>
              <a:rPr lang="zh-CN" altLang="en-US" sz="2800" dirty="0"/>
              <a:t>这首诗在情感上</a:t>
            </a:r>
            <a:endParaRPr lang="en-MY" altLang="zh-CN" sz="2800" dirty="0"/>
          </a:p>
          <a:p>
            <a:pPr algn="ctr">
              <a:lnSpc>
                <a:spcPct val="90000"/>
              </a:lnSpc>
              <a:buFontTx/>
              <a:buNone/>
            </a:pPr>
            <a:r>
              <a:rPr lang="zh-CN" altLang="en-US" sz="2800" dirty="0"/>
              <a:t>重新创造的体验。</a:t>
            </a:r>
            <a:endParaRPr lang="en-US" sz="2800" dirty="0"/>
          </a:p>
          <a:p>
            <a:pPr algn="ctr">
              <a:lnSpc>
                <a:spcPct val="90000"/>
              </a:lnSpc>
              <a:buFontTx/>
              <a:buNone/>
            </a:pPr>
            <a:endParaRPr lang="zh-CN" altLang="en-US" sz="2800" dirty="0"/>
          </a:p>
          <a:p>
            <a:pPr algn="ctr">
              <a:lnSpc>
                <a:spcPct val="90000"/>
              </a:lnSpc>
              <a:buFontTx/>
              <a:buNone/>
            </a:pPr>
            <a:r>
              <a:rPr lang="zh-CN" altLang="en-US" sz="2800" dirty="0"/>
              <a:t>练习</a:t>
            </a:r>
            <a:r>
              <a:rPr lang="en-US" sz="2800" dirty="0"/>
              <a:t>:</a:t>
            </a:r>
          </a:p>
          <a:p>
            <a:pPr algn="ctr">
              <a:lnSpc>
                <a:spcPct val="90000"/>
              </a:lnSpc>
              <a:buFontTx/>
              <a:buNone/>
            </a:pPr>
            <a:r>
              <a:rPr lang="zh-CN" altLang="en-US" sz="2800" dirty="0"/>
              <a:t>绘制诗篇</a:t>
            </a:r>
            <a:r>
              <a:rPr lang="en-US" altLang="zh-CN" sz="2800" dirty="0"/>
              <a:t>116</a:t>
            </a:r>
            <a:r>
              <a:rPr lang="zh-CN" altLang="en-US" sz="2800" dirty="0"/>
              <a:t>篇的情感标图</a:t>
            </a:r>
            <a:endParaRPr lang="en-US" sz="2800" b="1" dirty="0"/>
          </a:p>
        </p:txBody>
      </p:sp>
      <p:sp>
        <p:nvSpPr>
          <p:cNvPr id="171010" name="Rectangle 2"/>
          <p:cNvSpPr>
            <a:spLocks noGrp="1" noChangeArrowheads="1"/>
          </p:cNvSpPr>
          <p:nvPr>
            <p:ph type="title"/>
          </p:nvPr>
        </p:nvSpPr>
        <p:spPr>
          <a:xfrm>
            <a:off x="688490" y="381000"/>
            <a:ext cx="7756263" cy="1243406"/>
          </a:xfrm>
        </p:spPr>
        <p:txBody>
          <a:bodyPr/>
          <a:lstStyle/>
          <a:p>
            <a:r>
              <a:rPr lang="zh-CN" altLang="en-US" sz="4400" dirty="0"/>
              <a:t>如何以抒情诗来学诗篇</a:t>
            </a:r>
            <a:endParaRPr lang="en-US" sz="4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1011">
                                            <p:txEl>
                                              <p:pRg st="5" end="5"/>
                                            </p:txEl>
                                          </p:spTgt>
                                        </p:tgtEl>
                                        <p:attrNameLst>
                                          <p:attrName>style.visibility</p:attrName>
                                        </p:attrNameLst>
                                      </p:cBhvr>
                                      <p:to>
                                        <p:strVal val="visible"/>
                                      </p:to>
                                    </p:set>
                                    <p:animEffect transition="in" filter="dissolve">
                                      <p:cBhvr>
                                        <p:cTn id="7" dur="500"/>
                                        <p:tgtEl>
                                          <p:spTgt spid="171011">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1011">
                                            <p:txEl>
                                              <p:pRg st="6" end="6"/>
                                            </p:txEl>
                                          </p:spTgt>
                                        </p:tgtEl>
                                        <p:attrNameLst>
                                          <p:attrName>style.visibility</p:attrName>
                                        </p:attrNameLst>
                                      </p:cBhvr>
                                      <p:to>
                                        <p:strVal val="visible"/>
                                      </p:to>
                                    </p:set>
                                    <p:animEffect transition="in" filter="dissolve">
                                      <p:cBhvr>
                                        <p:cTn id="12" dur="500"/>
                                        <p:tgtEl>
                                          <p:spTgt spid="171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idx="1"/>
          </p:nvPr>
        </p:nvSpPr>
        <p:spPr/>
        <p:txBody>
          <a:bodyPr/>
          <a:lstStyle/>
          <a:p>
            <a:pPr>
              <a:buFontTx/>
              <a:buNone/>
            </a:pPr>
            <a:r>
              <a:rPr lang="en-US" b="1" dirty="0"/>
              <a:t>1. </a:t>
            </a:r>
            <a:r>
              <a:rPr lang="zh-CN" altLang="en-US" b="1" dirty="0"/>
              <a:t>慢下来。欣赏语言。</a:t>
            </a:r>
            <a:endParaRPr lang="en-MY" altLang="zh-CN" b="1" dirty="0"/>
          </a:p>
          <a:p>
            <a:pPr>
              <a:buFontTx/>
              <a:buNone/>
            </a:pPr>
            <a:r>
              <a:rPr lang="en-US" b="1" dirty="0"/>
              <a:t>2. </a:t>
            </a:r>
            <a:r>
              <a:rPr lang="zh-CN" altLang="en-US" b="1" dirty="0"/>
              <a:t>辨别结构。</a:t>
            </a:r>
            <a:endParaRPr lang="en-MY" altLang="zh-CN" b="1" dirty="0"/>
          </a:p>
          <a:p>
            <a:pPr>
              <a:buFontTx/>
              <a:buNone/>
            </a:pPr>
            <a:r>
              <a:rPr lang="en-US" b="1" dirty="0"/>
              <a:t>3. </a:t>
            </a:r>
            <a:r>
              <a:rPr lang="zh-CN" altLang="en-US" b="1" dirty="0"/>
              <a:t>沉思</a:t>
            </a:r>
            <a:endParaRPr lang="en-MY" altLang="zh-CN" b="1" dirty="0"/>
          </a:p>
          <a:p>
            <a:pPr>
              <a:buFontTx/>
              <a:buNone/>
            </a:pPr>
            <a:r>
              <a:rPr lang="zh-CN" altLang="en-US" b="1" dirty="0"/>
              <a:t>寻找安静之处。</a:t>
            </a:r>
          </a:p>
          <a:p>
            <a:pPr lvl="1"/>
            <a:r>
              <a:rPr lang="zh-CN" altLang="en-US" b="1" dirty="0"/>
              <a:t>尝试阅读并深思每个字。例如：</a:t>
            </a:r>
            <a:r>
              <a:rPr lang="en-US" b="1" dirty="0"/>
              <a:t> </a:t>
            </a:r>
            <a:r>
              <a:rPr lang="zh-CN" altLang="en-US" b="1" dirty="0"/>
              <a:t>诗篇</a:t>
            </a:r>
            <a:r>
              <a:rPr lang="en-US" b="1" dirty="0"/>
              <a:t>. 116.</a:t>
            </a:r>
          </a:p>
          <a:p>
            <a:pPr>
              <a:buFontTx/>
              <a:buNone/>
            </a:pPr>
            <a:r>
              <a:rPr lang="en-US" b="1" dirty="0"/>
              <a:t>4. </a:t>
            </a:r>
            <a:r>
              <a:rPr lang="zh-CN" altLang="en-US" b="1" dirty="0"/>
              <a:t>大声朗读课文或听专业录音：</a:t>
            </a:r>
            <a:r>
              <a:rPr lang="en-US" sz="2400" dirty="0"/>
              <a:t>www.biblegateway.com/resources/audio</a:t>
            </a:r>
            <a:endParaRPr lang="en-US" sz="1800" dirty="0"/>
          </a:p>
          <a:p>
            <a:pPr>
              <a:buFontTx/>
              <a:buNone/>
            </a:pPr>
            <a:endParaRPr lang="en-US" dirty="0"/>
          </a:p>
        </p:txBody>
      </p:sp>
      <p:sp>
        <p:nvSpPr>
          <p:cNvPr id="172034" name="Rectangle 2"/>
          <p:cNvSpPr>
            <a:spLocks noGrp="1" noChangeArrowheads="1"/>
          </p:cNvSpPr>
          <p:nvPr>
            <p:ph type="title"/>
          </p:nvPr>
        </p:nvSpPr>
        <p:spPr>
          <a:xfrm>
            <a:off x="688490" y="570156"/>
            <a:ext cx="7756263" cy="1054250"/>
          </a:xfrm>
        </p:spPr>
        <p:txBody>
          <a:bodyPr/>
          <a:lstStyle/>
          <a:p>
            <a:r>
              <a:rPr lang="zh-CN" altLang="en-US" sz="4400" dirty="0"/>
              <a:t>如何以抒情诗来学诗篇</a:t>
            </a:r>
            <a:endParaRPr lang="en-US" sz="4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0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172035">
                                            <p:txEl>
                                              <p:pRg st="4" end="4"/>
                                            </p:txEl>
                                          </p:spTgt>
                                        </p:tgtEl>
                                        <p:attrNameLst>
                                          <p:attrName>style.visibility</p:attrName>
                                        </p:attrNameLst>
                                      </p:cBhvr>
                                      <p:to>
                                        <p:strVal val="visible"/>
                                      </p:to>
                                    </p:set>
                                    <p:anim calcmode="lin" valueType="num">
                                      <p:cBhvr>
                                        <p:cTn id="15" dur="500" fill="hold"/>
                                        <p:tgtEl>
                                          <p:spTgt spid="172035">
                                            <p:txEl>
                                              <p:pRg st="4" end="4"/>
                                            </p:txEl>
                                          </p:spTgt>
                                        </p:tgtEl>
                                        <p:attrNameLst>
                                          <p:attrName>ppt_w</p:attrName>
                                        </p:attrNameLst>
                                      </p:cBhvr>
                                      <p:tavLst>
                                        <p:tav tm="0">
                                          <p:val>
                                            <p:strVal val="#ppt_w*0.05"/>
                                          </p:val>
                                        </p:tav>
                                        <p:tav tm="100000">
                                          <p:val>
                                            <p:strVal val="#ppt_w"/>
                                          </p:val>
                                        </p:tav>
                                      </p:tavLst>
                                    </p:anim>
                                    <p:anim calcmode="lin" valueType="num">
                                      <p:cBhvr>
                                        <p:cTn id="16" dur="500" fill="hold"/>
                                        <p:tgtEl>
                                          <p:spTgt spid="172035">
                                            <p:txEl>
                                              <p:pRg st="4" end="4"/>
                                            </p:txEl>
                                          </p:spTgt>
                                        </p:tgtEl>
                                        <p:attrNameLst>
                                          <p:attrName>ppt_h</p:attrName>
                                        </p:attrNameLst>
                                      </p:cBhvr>
                                      <p:tavLst>
                                        <p:tav tm="0">
                                          <p:val>
                                            <p:strVal val="#ppt_h"/>
                                          </p:val>
                                        </p:tav>
                                        <p:tav tm="100000">
                                          <p:val>
                                            <p:strVal val="#ppt_h"/>
                                          </p:val>
                                        </p:tav>
                                      </p:tavLst>
                                    </p:anim>
                                    <p:anim calcmode="lin" valueType="num">
                                      <p:cBhvr>
                                        <p:cTn id="17" dur="500" fill="hold"/>
                                        <p:tgtEl>
                                          <p:spTgt spid="172035">
                                            <p:txEl>
                                              <p:pRg st="4" end="4"/>
                                            </p:txEl>
                                          </p:spTgt>
                                        </p:tgtEl>
                                        <p:attrNameLst>
                                          <p:attrName>ppt_x</p:attrName>
                                        </p:attrNameLst>
                                      </p:cBhvr>
                                      <p:tavLst>
                                        <p:tav tm="0">
                                          <p:val>
                                            <p:strVal val="#ppt_x-.2"/>
                                          </p:val>
                                        </p:tav>
                                        <p:tav tm="100000">
                                          <p:val>
                                            <p:strVal val="#ppt_x"/>
                                          </p:val>
                                        </p:tav>
                                      </p:tavLst>
                                    </p:anim>
                                    <p:anim calcmode="lin" valueType="num">
                                      <p:cBhvr>
                                        <p:cTn id="18" dur="500" fill="hold"/>
                                        <p:tgtEl>
                                          <p:spTgt spid="172035">
                                            <p:txEl>
                                              <p:pRg st="4" end="4"/>
                                            </p:txEl>
                                          </p:spTgt>
                                        </p:tgtEl>
                                        <p:attrNameLst>
                                          <p:attrName>ppt_y</p:attrName>
                                        </p:attrNameLst>
                                      </p:cBhvr>
                                      <p:tavLst>
                                        <p:tav tm="0">
                                          <p:val>
                                            <p:strVal val="#ppt_y"/>
                                          </p:val>
                                        </p:tav>
                                        <p:tav tm="100000">
                                          <p:val>
                                            <p:strVal val="#ppt_y"/>
                                          </p:val>
                                        </p:tav>
                                      </p:tavLst>
                                    </p:anim>
                                    <p:animEffect transition="in" filter="fade">
                                      <p:cBhvr>
                                        <p:cTn id="19" dur="500"/>
                                        <p:tgtEl>
                                          <p:spTgt spid="17203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172035">
                                            <p:txEl>
                                              <p:pRg st="5" end="5"/>
                                            </p:txEl>
                                          </p:spTgt>
                                        </p:tgtEl>
                                        <p:attrNameLst>
                                          <p:attrName>style.visibility</p:attrName>
                                        </p:attrNameLst>
                                      </p:cBhvr>
                                      <p:to>
                                        <p:strVal val="visible"/>
                                      </p:to>
                                    </p:set>
                                    <p:anim calcmode="lin" valueType="num">
                                      <p:cBhvr>
                                        <p:cTn id="24" dur="500" fill="hold"/>
                                        <p:tgtEl>
                                          <p:spTgt spid="172035">
                                            <p:txEl>
                                              <p:pRg st="5" end="5"/>
                                            </p:txEl>
                                          </p:spTgt>
                                        </p:tgtEl>
                                        <p:attrNameLst>
                                          <p:attrName>ppt_w</p:attrName>
                                        </p:attrNameLst>
                                      </p:cBhvr>
                                      <p:tavLst>
                                        <p:tav tm="0">
                                          <p:val>
                                            <p:strVal val="#ppt_w*0.05"/>
                                          </p:val>
                                        </p:tav>
                                        <p:tav tm="100000">
                                          <p:val>
                                            <p:strVal val="#ppt_w"/>
                                          </p:val>
                                        </p:tav>
                                      </p:tavLst>
                                    </p:anim>
                                    <p:anim calcmode="lin" valueType="num">
                                      <p:cBhvr>
                                        <p:cTn id="25" dur="500" fill="hold"/>
                                        <p:tgtEl>
                                          <p:spTgt spid="172035">
                                            <p:txEl>
                                              <p:pRg st="5" end="5"/>
                                            </p:txEl>
                                          </p:spTgt>
                                        </p:tgtEl>
                                        <p:attrNameLst>
                                          <p:attrName>ppt_h</p:attrName>
                                        </p:attrNameLst>
                                      </p:cBhvr>
                                      <p:tavLst>
                                        <p:tav tm="0">
                                          <p:val>
                                            <p:strVal val="#ppt_h"/>
                                          </p:val>
                                        </p:tav>
                                        <p:tav tm="100000">
                                          <p:val>
                                            <p:strVal val="#ppt_h"/>
                                          </p:val>
                                        </p:tav>
                                      </p:tavLst>
                                    </p:anim>
                                    <p:anim calcmode="lin" valueType="num">
                                      <p:cBhvr>
                                        <p:cTn id="26" dur="500" fill="hold"/>
                                        <p:tgtEl>
                                          <p:spTgt spid="172035">
                                            <p:txEl>
                                              <p:pRg st="5" end="5"/>
                                            </p:txEl>
                                          </p:spTgt>
                                        </p:tgtEl>
                                        <p:attrNameLst>
                                          <p:attrName>ppt_x</p:attrName>
                                        </p:attrNameLst>
                                      </p:cBhvr>
                                      <p:tavLst>
                                        <p:tav tm="0">
                                          <p:val>
                                            <p:strVal val="#ppt_x-.2"/>
                                          </p:val>
                                        </p:tav>
                                        <p:tav tm="100000">
                                          <p:val>
                                            <p:strVal val="#ppt_x"/>
                                          </p:val>
                                        </p:tav>
                                      </p:tavLst>
                                    </p:anim>
                                    <p:anim calcmode="lin" valueType="num">
                                      <p:cBhvr>
                                        <p:cTn id="27" dur="500" fill="hold"/>
                                        <p:tgtEl>
                                          <p:spTgt spid="172035">
                                            <p:txEl>
                                              <p:pRg st="5" end="5"/>
                                            </p:txEl>
                                          </p:spTgt>
                                        </p:tgtEl>
                                        <p:attrNameLst>
                                          <p:attrName>ppt_y</p:attrName>
                                        </p:attrNameLst>
                                      </p:cBhvr>
                                      <p:tavLst>
                                        <p:tav tm="0">
                                          <p:val>
                                            <p:strVal val="#ppt_y"/>
                                          </p:val>
                                        </p:tav>
                                        <p:tav tm="100000">
                                          <p:val>
                                            <p:strVal val="#ppt_y"/>
                                          </p:val>
                                        </p:tav>
                                      </p:tavLst>
                                    </p:anim>
                                    <p:animEffect transition="in" filter="fade">
                                      <p:cBhvr>
                                        <p:cTn id="28" dur="500"/>
                                        <p:tgtEl>
                                          <p:spTgt spid="172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Rot="1" noChangeArrowheads="1"/>
          </p:cNvSpPr>
          <p:nvPr>
            <p:ph idx="1"/>
          </p:nvPr>
        </p:nvSpPr>
        <p:spPr>
          <a:xfrm>
            <a:off x="457200" y="2590800"/>
            <a:ext cx="8153400" cy="3886200"/>
          </a:xfrm>
        </p:spPr>
        <p:txBody>
          <a:bodyPr>
            <a:normAutofit/>
          </a:bodyPr>
          <a:lstStyle/>
          <a:p>
            <a:pPr marL="609600" indent="-609600">
              <a:buFontTx/>
              <a:buAutoNum type="arabicPeriod"/>
            </a:pPr>
            <a:r>
              <a:rPr lang="zh-CN" altLang="en-US" sz="2800" dirty="0"/>
              <a:t>精心设计您的语言。 “显示”并“讲述”。</a:t>
            </a:r>
            <a:endParaRPr lang="en-US" dirty="0"/>
          </a:p>
          <a:p>
            <a:pPr marL="609600" indent="-609600" algn="ctr">
              <a:buNone/>
            </a:pPr>
            <a:endParaRPr lang="zh-CN" altLang="en-US" dirty="0"/>
          </a:p>
          <a:p>
            <a:pPr marL="609600" indent="-609600" algn="ctr">
              <a:buNone/>
            </a:pPr>
            <a:r>
              <a:rPr lang="zh-CN" altLang="en-US" dirty="0"/>
              <a:t>“用动词和名词写。用副词表示找不到正确的动词；用形容词表示找不到正确的名词。”</a:t>
            </a:r>
          </a:p>
          <a:p>
            <a:pPr marL="609600" indent="-609600" algn="r">
              <a:buFont typeface="Wingdings" pitchFamily="2" charset="2"/>
              <a:buNone/>
            </a:pPr>
            <a:r>
              <a:rPr lang="en-US" sz="2400" i="1" dirty="0"/>
              <a:t>- Donald Murray</a:t>
            </a:r>
          </a:p>
        </p:txBody>
      </p:sp>
      <p:sp>
        <p:nvSpPr>
          <p:cNvPr id="109570" name="Rectangle 2"/>
          <p:cNvSpPr>
            <a:spLocks noGrp="1" noRot="1" noChangeArrowheads="1"/>
          </p:cNvSpPr>
          <p:nvPr>
            <p:ph type="title"/>
          </p:nvPr>
        </p:nvSpPr>
        <p:spPr>
          <a:xfrm>
            <a:off x="457200" y="570156"/>
            <a:ext cx="8229600" cy="1054250"/>
          </a:xfrm>
        </p:spPr>
        <p:txBody>
          <a:bodyPr/>
          <a:lstStyle/>
          <a:p>
            <a:r>
              <a:rPr lang="zh-CN" altLang="en-US" sz="4400" dirty="0">
                <a:solidFill>
                  <a:schemeClr val="accent1"/>
                </a:solidFill>
              </a:rPr>
              <a:t>如何以体裁敏感的方式宣讲诗篇</a:t>
            </a:r>
            <a:endParaRPr lang="en-US" sz="44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p:txBody>
          <a:bodyPr/>
          <a:lstStyle/>
          <a:p>
            <a:pPr algn="ctr"/>
            <a:r>
              <a:rPr lang="en-US" sz="3600" dirty="0"/>
              <a:t>Haddon Robinson</a:t>
            </a:r>
            <a:br>
              <a:rPr lang="en-US" sz="3600" dirty="0"/>
            </a:br>
            <a:r>
              <a:rPr lang="zh-CN" altLang="en-US" sz="3600" dirty="0"/>
              <a:t>诗篇</a:t>
            </a:r>
            <a:r>
              <a:rPr lang="en-US" sz="3600" dirty="0"/>
              <a:t> 23</a:t>
            </a:r>
            <a:r>
              <a:rPr lang="zh-CN" altLang="en-US" sz="3600" dirty="0"/>
              <a:t>篇</a:t>
            </a:r>
            <a:endParaRPr lang="en-US" sz="3600" dirty="0"/>
          </a:p>
        </p:txBody>
      </p:sp>
      <p:pic>
        <p:nvPicPr>
          <p:cNvPr id="219141" name="Picture 5" descr="Robi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999" y="2590800"/>
            <a:ext cx="2632075"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Grp="1" noRot="1" noChangeArrowheads="1"/>
          </p:cNvSpPr>
          <p:nvPr>
            <p:ph idx="1"/>
          </p:nvPr>
        </p:nvSpPr>
        <p:spPr>
          <a:xfrm>
            <a:off x="457200" y="2362200"/>
            <a:ext cx="8153400" cy="4114800"/>
          </a:xfrm>
        </p:spPr>
        <p:txBody>
          <a:bodyPr>
            <a:normAutofit/>
          </a:bodyPr>
          <a:lstStyle/>
          <a:p>
            <a:pPr marL="609600" indent="-609600">
              <a:buFontTx/>
              <a:buAutoNum type="arabicPeriod"/>
            </a:pPr>
            <a:r>
              <a:rPr lang="zh-CN" altLang="en-US" sz="2800" dirty="0"/>
              <a:t>精心设计您的语言。 “显示”并“讲述”。</a:t>
            </a:r>
          </a:p>
          <a:p>
            <a:pPr marL="609600" indent="-609600">
              <a:buFontTx/>
              <a:buAutoNum type="arabicPeriod"/>
            </a:pPr>
            <a:r>
              <a:rPr lang="zh-CN" altLang="en-US" sz="2800" dirty="0"/>
              <a:t>使用并行</a:t>
            </a:r>
            <a:r>
              <a:rPr lang="en-US" sz="2800" dirty="0"/>
              <a:t>(</a:t>
            </a:r>
            <a:r>
              <a:rPr lang="zh-CN" altLang="en-US" sz="2800" dirty="0"/>
              <a:t>在整个结构或子单元</a:t>
            </a:r>
            <a:r>
              <a:rPr lang="en-US" sz="2800" dirty="0"/>
              <a:t>).</a:t>
            </a:r>
          </a:p>
        </p:txBody>
      </p:sp>
      <p:sp>
        <p:nvSpPr>
          <p:cNvPr id="226306" name="Rectangle 2"/>
          <p:cNvSpPr>
            <a:spLocks noGrp="1" noRot="1" noChangeArrowheads="1"/>
          </p:cNvSpPr>
          <p:nvPr>
            <p:ph type="title"/>
          </p:nvPr>
        </p:nvSpPr>
        <p:spPr>
          <a:xfrm>
            <a:off x="291353" y="570156"/>
            <a:ext cx="8319247" cy="1054250"/>
          </a:xfrm>
        </p:spPr>
        <p:txBody>
          <a:bodyPr/>
          <a:lstStyle/>
          <a:p>
            <a:r>
              <a:rPr lang="zh-CN" altLang="en-US" sz="4400" dirty="0">
                <a:solidFill>
                  <a:schemeClr val="accent1"/>
                </a:solidFill>
              </a:rPr>
              <a:t>如何以体裁敏感的方式宣讲诗篇</a:t>
            </a:r>
            <a:endParaRPr lang="en-US" sz="4400" dirty="0">
              <a:solidFill>
                <a:srgbClr val="EED41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26307">
                                            <p:txEl>
                                              <p:pRg st="1" end="1"/>
                                            </p:txEl>
                                          </p:spTgt>
                                        </p:tgtEl>
                                        <p:attrNameLst>
                                          <p:attrName>style.visibility</p:attrName>
                                        </p:attrNameLst>
                                      </p:cBhvr>
                                      <p:to>
                                        <p:strVal val="visible"/>
                                      </p:to>
                                    </p:set>
                                    <p:anim calcmode="lin" valueType="num">
                                      <p:cBhvr>
                                        <p:cTn id="7" dur="500" fill="hold"/>
                                        <p:tgtEl>
                                          <p:spTgt spid="226307">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226307">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226307">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226307">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226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9" name="Rectangle 7"/>
          <p:cNvSpPr>
            <a:spLocks noChangeArrowheads="1"/>
          </p:cNvSpPr>
          <p:nvPr/>
        </p:nvSpPr>
        <p:spPr bwMode="auto">
          <a:xfrm>
            <a:off x="457200" y="1074868"/>
            <a:ext cx="8382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2400" dirty="0"/>
              <a:t>Jeffrey Arthurs</a:t>
            </a:r>
          </a:p>
          <a:p>
            <a:pPr algn="ctr"/>
            <a:r>
              <a:rPr lang="zh-CN" altLang="en-US" sz="2400" dirty="0"/>
              <a:t>诗篇</a:t>
            </a:r>
            <a:r>
              <a:rPr lang="en-US" sz="2400" dirty="0"/>
              <a:t> 32</a:t>
            </a:r>
            <a:r>
              <a:rPr lang="zh-CN" altLang="en-US" sz="2400" dirty="0"/>
              <a:t>篇</a:t>
            </a:r>
            <a:r>
              <a:rPr lang="en-US" sz="2400" dirty="0"/>
              <a:t>, “</a:t>
            </a:r>
            <a:r>
              <a:rPr lang="zh-CN" altLang="en-US" sz="2400" dirty="0"/>
              <a:t>掩盖或被掩盖</a:t>
            </a:r>
            <a:r>
              <a:rPr lang="en-US" sz="2400" dirty="0"/>
              <a:t>”</a:t>
            </a:r>
          </a:p>
          <a:p>
            <a:pPr algn="ctr"/>
            <a:endParaRPr lang="en-US" sz="2400" dirty="0"/>
          </a:p>
          <a:p>
            <a:r>
              <a:rPr lang="zh-CN" altLang="en-US" sz="2400" dirty="0"/>
              <a:t>我曾热情地代祷，为着狮子队能赢得马来西亚杯，胜过我为自己的牧者，领袖，长老代祷 。</a:t>
            </a:r>
            <a:endParaRPr lang="en-MY" altLang="zh-CN" sz="2400" dirty="0"/>
          </a:p>
          <a:p>
            <a:r>
              <a:rPr lang="zh-CN" altLang="en-US" sz="2400" dirty="0"/>
              <a:t>我为切尔西足球队在英格兰足球超级联赛败仗而幸灾乐祸。</a:t>
            </a:r>
            <a:endParaRPr lang="en-MY" altLang="zh-CN" sz="2400" dirty="0"/>
          </a:p>
          <a:p>
            <a:r>
              <a:rPr lang="zh-CN" altLang="en-US" sz="2400" dirty="0"/>
              <a:t>我曾为新加坡地铁站故障的事过多抱怨。</a:t>
            </a:r>
            <a:endParaRPr lang="en-MY" altLang="zh-CN" sz="2400" dirty="0"/>
          </a:p>
          <a:p>
            <a:r>
              <a:rPr lang="zh-CN" altLang="en-US" sz="2400" dirty="0"/>
              <a:t>虽知道自己不能吃完，我却还把食物堆在碟上如山一样高。</a:t>
            </a:r>
            <a:endParaRPr lang="en-US" sz="2400" dirty="0"/>
          </a:p>
          <a:p>
            <a:r>
              <a:rPr lang="zh-CN" altLang="en-US" sz="2400" dirty="0"/>
              <a:t>我在面子书上跟进自己的状态花的时间还比我跟进我对圣经的知识还长。</a:t>
            </a:r>
            <a:endParaRPr lang="en-MY" altLang="zh-CN" sz="2400" dirty="0"/>
          </a:p>
          <a:p>
            <a:endParaRPr lang="en-MY" altLang="zh-CN" sz="2400" dirty="0"/>
          </a:p>
          <a:p>
            <a:r>
              <a:rPr lang="zh-CN" altLang="en-US" sz="2400" i="1" dirty="0"/>
              <a:t>谁会承认？</a:t>
            </a:r>
            <a:endParaRPr lang="en-US" sz="2400" i="1" dirty="0"/>
          </a:p>
          <a:p>
            <a:endParaRPr lang="en-US" sz="20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4"/>
          <p:cNvSpPr>
            <a:spLocks noChangeArrowheads="1"/>
          </p:cNvSpPr>
          <p:nvPr/>
        </p:nvSpPr>
        <p:spPr bwMode="auto">
          <a:xfrm>
            <a:off x="533400" y="225425"/>
            <a:ext cx="83058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dirty="0"/>
              <a:t>与比我早到的车辆抢夺停车位。</a:t>
            </a:r>
            <a:endParaRPr lang="en-MY" altLang="zh-CN" sz="2000" dirty="0"/>
          </a:p>
          <a:p>
            <a:r>
              <a:rPr lang="zh-CN" altLang="en-US" sz="2000" dirty="0"/>
              <a:t>我每当经过镜子都看看自己。</a:t>
            </a:r>
            <a:endParaRPr lang="en-MY" altLang="zh-CN" sz="2000" dirty="0"/>
          </a:p>
          <a:p>
            <a:r>
              <a:rPr lang="zh-CN" altLang="en-US" sz="2000" dirty="0"/>
              <a:t>我希望其他人住嘴来听我的故事。</a:t>
            </a:r>
            <a:endParaRPr lang="en-US" sz="2000" dirty="0"/>
          </a:p>
          <a:p>
            <a:r>
              <a:rPr lang="zh-CN" altLang="en-US" sz="2000" dirty="0"/>
              <a:t>我在那些说话慢的人插嘴，并说我要说的话。</a:t>
            </a:r>
            <a:endParaRPr lang="en-MY" sz="2000" dirty="0"/>
          </a:p>
          <a:p>
            <a:r>
              <a:rPr lang="zh-CN" altLang="en-US" sz="2000" dirty="0"/>
              <a:t>有机会我都会炫耀自己。</a:t>
            </a:r>
            <a:endParaRPr lang="en-US" sz="2000" dirty="0"/>
          </a:p>
          <a:p>
            <a:r>
              <a:rPr lang="zh-CN" altLang="en-US" sz="2000" dirty="0"/>
              <a:t>我不觉得有人比我强。</a:t>
            </a:r>
            <a:endParaRPr lang="en-US" sz="2000" dirty="0"/>
          </a:p>
          <a:p>
            <a:r>
              <a:rPr lang="en-MY" altLang="zh-CN" sz="2000" i="1" dirty="0"/>
              <a:t>	</a:t>
            </a:r>
            <a:r>
              <a:rPr lang="zh-CN" altLang="en-US" sz="2000" i="1" dirty="0"/>
              <a:t>谁会承认？</a:t>
            </a:r>
            <a:endParaRPr lang="en-US" sz="2000" i="1" dirty="0"/>
          </a:p>
          <a:p>
            <a:r>
              <a:rPr lang="zh-CN" altLang="en-US" sz="2000" dirty="0"/>
              <a:t>我曾扭曲真相来使自己看起来高尚。</a:t>
            </a:r>
            <a:endParaRPr lang="en-MY" altLang="zh-CN" sz="2000" dirty="0"/>
          </a:p>
          <a:p>
            <a:r>
              <a:rPr lang="zh-CN" altLang="en-US" sz="2000" dirty="0"/>
              <a:t>我曾怪罪别人即使是我自己犯错</a:t>
            </a:r>
            <a:endParaRPr lang="en-MY" altLang="zh-CN" sz="2000" dirty="0"/>
          </a:p>
          <a:p>
            <a:r>
              <a:rPr lang="zh-CN" altLang="en-US" sz="2000" dirty="0"/>
              <a:t>我曾灌醉自己在电视或网上来忘记自己的失败</a:t>
            </a:r>
            <a:endParaRPr lang="en-US" sz="2000" dirty="0"/>
          </a:p>
          <a:p>
            <a:r>
              <a:rPr lang="zh-CN" altLang="en-US" sz="2000" dirty="0"/>
              <a:t>我曾躲藏。</a:t>
            </a:r>
            <a:endParaRPr lang="en-MY" altLang="zh-CN" sz="2000" dirty="0"/>
          </a:p>
          <a:p>
            <a:r>
              <a:rPr lang="zh-CN" altLang="en-US" sz="2000" dirty="0"/>
              <a:t>我曾封闭。</a:t>
            </a:r>
            <a:endParaRPr lang="en-US" sz="2000" dirty="0"/>
          </a:p>
          <a:p>
            <a:r>
              <a:rPr lang="zh-CN" altLang="en-US" sz="2000" dirty="0"/>
              <a:t>我曾伪装。</a:t>
            </a:r>
            <a:endParaRPr lang="en-MY" altLang="zh-CN" sz="2000" dirty="0"/>
          </a:p>
          <a:p>
            <a:r>
              <a:rPr lang="zh-CN" altLang="en-US" sz="2000" dirty="0"/>
              <a:t>我曾欺骗。</a:t>
            </a:r>
            <a:endParaRPr lang="en-MY" altLang="zh-CN" sz="2000" dirty="0"/>
          </a:p>
          <a:p>
            <a:r>
              <a:rPr lang="zh-CN" altLang="en-US" sz="2000" dirty="0"/>
              <a:t>我曾受骗。</a:t>
            </a:r>
            <a:endParaRPr lang="en-US" sz="2000" dirty="0"/>
          </a:p>
          <a:p>
            <a:r>
              <a:rPr lang="zh-CN" altLang="en-US" sz="2000" dirty="0"/>
              <a:t>我曾哄骗。</a:t>
            </a:r>
            <a:endParaRPr lang="en-MY" altLang="zh-CN" sz="2000" dirty="0"/>
          </a:p>
          <a:p>
            <a:r>
              <a:rPr lang="zh-CN" altLang="en-US" sz="2000" dirty="0"/>
              <a:t>我尝试掩盖自己的罪。</a:t>
            </a:r>
            <a:endParaRPr lang="en-US" sz="2000" dirty="0"/>
          </a:p>
          <a:p>
            <a:r>
              <a:rPr lang="en-US" sz="2000" dirty="0"/>
              <a:t>	</a:t>
            </a:r>
            <a:r>
              <a:rPr lang="zh-CN" altLang="en-US" sz="2000" i="1" dirty="0"/>
              <a:t>谁会承认？</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Rot="1" noChangeArrowheads="1"/>
          </p:cNvSpPr>
          <p:nvPr>
            <p:ph sz="quarter" idx="13"/>
          </p:nvPr>
        </p:nvSpPr>
        <p:spPr>
          <a:xfrm>
            <a:off x="381000" y="304800"/>
            <a:ext cx="8464550" cy="6248400"/>
          </a:xfrm>
        </p:spPr>
        <p:txBody>
          <a:bodyPr>
            <a:normAutofit/>
          </a:bodyPr>
          <a:lstStyle/>
          <a:p>
            <a:pPr>
              <a:lnSpc>
                <a:spcPct val="80000"/>
              </a:lnSpc>
            </a:pPr>
            <a:endParaRPr lang="en-US" sz="1600" dirty="0"/>
          </a:p>
          <a:p>
            <a:pPr>
              <a:lnSpc>
                <a:spcPct val="80000"/>
              </a:lnSpc>
              <a:buFont typeface="Wingdings" pitchFamily="2" charset="2"/>
              <a:buNone/>
            </a:pPr>
            <a:r>
              <a:rPr lang="zh-CN" altLang="en-US" dirty="0">
                <a:solidFill>
                  <a:schemeClr val="tx1"/>
                </a:solidFill>
                <a:latin typeface="Times New Roman" pitchFamily="18" charset="0"/>
              </a:rPr>
              <a:t>我曾羞辱我朋友。</a:t>
            </a:r>
            <a:endParaRPr lang="en-US" sz="2200" dirty="0">
              <a:solidFill>
                <a:schemeClr val="tx1"/>
              </a:solidFill>
              <a:latin typeface="Times New Roman" pitchFamily="18" charset="0"/>
            </a:endParaRPr>
          </a:p>
          <a:p>
            <a:pPr>
              <a:lnSpc>
                <a:spcPct val="80000"/>
              </a:lnSpc>
              <a:buFont typeface="Wingdings" pitchFamily="2" charset="2"/>
              <a:buNone/>
            </a:pPr>
            <a:r>
              <a:rPr lang="zh-CN" altLang="en-US" dirty="0"/>
              <a:t>我曾裁掉我所爱的。</a:t>
            </a:r>
            <a:endParaRPr lang="en-US" sz="2200" dirty="0">
              <a:solidFill>
                <a:schemeClr val="tx1"/>
              </a:solidFill>
              <a:latin typeface="Times New Roman" pitchFamily="18" charset="0"/>
            </a:endParaRPr>
          </a:p>
          <a:p>
            <a:pPr>
              <a:lnSpc>
                <a:spcPct val="80000"/>
              </a:lnSpc>
              <a:buFont typeface="Wingdings" pitchFamily="2" charset="2"/>
              <a:buNone/>
            </a:pPr>
            <a:r>
              <a:rPr lang="zh-CN" altLang="en-US" sz="2200" dirty="0">
                <a:solidFill>
                  <a:schemeClr val="tx1"/>
                </a:solidFill>
                <a:latin typeface="Times New Roman" pitchFamily="18" charset="0"/>
              </a:rPr>
              <a:t>我曾对那些自己生命里重要的人发飙。</a:t>
            </a:r>
            <a:endParaRPr lang="en-US" sz="2200" dirty="0">
              <a:solidFill>
                <a:schemeClr val="tx1"/>
              </a:solidFill>
              <a:latin typeface="Times New Roman" pitchFamily="18" charset="0"/>
            </a:endParaRPr>
          </a:p>
          <a:p>
            <a:pPr>
              <a:lnSpc>
                <a:spcPct val="80000"/>
              </a:lnSpc>
              <a:buFont typeface="Wingdings" pitchFamily="2" charset="2"/>
              <a:buNone/>
            </a:pPr>
            <a:r>
              <a:rPr lang="zh-CN" altLang="en-US" sz="2200" dirty="0">
                <a:solidFill>
                  <a:schemeClr val="tx1"/>
                </a:solidFill>
                <a:latin typeface="Times New Roman" pitchFamily="18" charset="0"/>
              </a:rPr>
              <a:t>我没有祷告。</a:t>
            </a:r>
            <a:endParaRPr lang="en-US" sz="2200" dirty="0">
              <a:solidFill>
                <a:schemeClr val="tx1"/>
              </a:solidFill>
              <a:latin typeface="Times New Roman" pitchFamily="18" charset="0"/>
            </a:endParaRPr>
          </a:p>
          <a:p>
            <a:pPr>
              <a:lnSpc>
                <a:spcPct val="80000"/>
              </a:lnSpc>
              <a:buFont typeface="Wingdings" pitchFamily="2" charset="2"/>
              <a:buNone/>
            </a:pPr>
            <a:r>
              <a:rPr lang="zh-CN" altLang="en-US" dirty="0">
                <a:solidFill>
                  <a:schemeClr val="tx1"/>
                </a:solidFill>
                <a:latin typeface="Times New Roman" pitchFamily="18" charset="0"/>
              </a:rPr>
              <a:t>我没有付出。</a:t>
            </a:r>
            <a:endParaRPr lang="en-US" sz="2200" dirty="0">
              <a:solidFill>
                <a:schemeClr val="tx1"/>
              </a:solidFill>
              <a:latin typeface="Times New Roman" pitchFamily="18" charset="0"/>
            </a:endParaRPr>
          </a:p>
          <a:p>
            <a:pPr>
              <a:lnSpc>
                <a:spcPct val="80000"/>
              </a:lnSpc>
              <a:buFont typeface="Wingdings" pitchFamily="2" charset="2"/>
              <a:buNone/>
            </a:pPr>
            <a:r>
              <a:rPr lang="zh-CN" altLang="en-US" sz="2200" dirty="0">
                <a:solidFill>
                  <a:schemeClr val="tx1"/>
                </a:solidFill>
                <a:latin typeface="Times New Roman" pitchFamily="18" charset="0"/>
              </a:rPr>
              <a:t>我没有善用神所赐的金钱。</a:t>
            </a:r>
            <a:endParaRPr lang="en-US" sz="2200" dirty="0">
              <a:solidFill>
                <a:schemeClr val="tx1"/>
              </a:solidFill>
              <a:latin typeface="Times New Roman" pitchFamily="18" charset="0"/>
            </a:endParaRPr>
          </a:p>
          <a:p>
            <a:pPr>
              <a:lnSpc>
                <a:spcPct val="80000"/>
              </a:lnSpc>
              <a:buFont typeface="Wingdings" pitchFamily="2" charset="2"/>
              <a:buNone/>
            </a:pPr>
            <a:r>
              <a:rPr lang="zh-CN" altLang="en-US" sz="2200" dirty="0">
                <a:solidFill>
                  <a:schemeClr val="tx1"/>
                </a:solidFill>
                <a:latin typeface="Times New Roman" pitchFamily="18" charset="0"/>
              </a:rPr>
              <a:t>我把它当作是自己的金钱。</a:t>
            </a:r>
            <a:endParaRPr lang="en-US" sz="2200" dirty="0">
              <a:solidFill>
                <a:schemeClr val="tx1"/>
              </a:solidFill>
              <a:latin typeface="Times New Roman" pitchFamily="18" charset="0"/>
            </a:endParaRPr>
          </a:p>
          <a:p>
            <a:pPr>
              <a:lnSpc>
                <a:spcPct val="80000"/>
              </a:lnSpc>
              <a:buFont typeface="Wingdings" pitchFamily="2" charset="2"/>
              <a:buNone/>
            </a:pPr>
            <a:r>
              <a:rPr lang="zh-CN" altLang="en-US" sz="2200" dirty="0">
                <a:solidFill>
                  <a:schemeClr val="tx1"/>
                </a:solidFill>
                <a:latin typeface="Times New Roman" pitchFamily="18" charset="0"/>
              </a:rPr>
              <a:t>我在大使</a:t>
            </a:r>
            <a:r>
              <a:rPr lang="zh-CN" altLang="en-US" dirty="0">
                <a:solidFill>
                  <a:schemeClr val="tx1"/>
                </a:solidFill>
                <a:latin typeface="Times New Roman" pitchFamily="18" charset="0"/>
              </a:rPr>
              <a:t>命里没有做</a:t>
            </a:r>
            <a:r>
              <a:rPr lang="zh-CN" altLang="en-US" sz="2200" dirty="0">
                <a:solidFill>
                  <a:schemeClr val="tx1"/>
                </a:solidFill>
                <a:latin typeface="Times New Roman" pitchFamily="18" charset="0"/>
              </a:rPr>
              <a:t>好自己的本分</a:t>
            </a:r>
            <a:r>
              <a:rPr lang="zh-CN" altLang="en-US" dirty="0">
                <a:solidFill>
                  <a:schemeClr val="tx1"/>
                </a:solidFill>
                <a:latin typeface="Times New Roman" pitchFamily="18" charset="0"/>
              </a:rPr>
              <a:t>。</a:t>
            </a:r>
            <a:endParaRPr lang="en-MY" altLang="zh-CN" dirty="0">
              <a:solidFill>
                <a:schemeClr val="tx1"/>
              </a:solidFill>
              <a:latin typeface="Times New Roman" pitchFamily="18" charset="0"/>
            </a:endParaRPr>
          </a:p>
          <a:p>
            <a:pPr>
              <a:lnSpc>
                <a:spcPct val="80000"/>
              </a:lnSpc>
              <a:buFont typeface="Wingdings" pitchFamily="2" charset="2"/>
              <a:buNone/>
            </a:pPr>
            <a:r>
              <a:rPr lang="zh-CN" altLang="en-US" sz="2200" dirty="0">
                <a:solidFill>
                  <a:schemeClr val="tx1"/>
                </a:solidFill>
                <a:latin typeface="Times New Roman" pitchFamily="18" charset="0"/>
              </a:rPr>
              <a:t>我不大在乎大使命。</a:t>
            </a:r>
            <a:endParaRPr lang="en-MY" altLang="zh-CN" sz="2200" dirty="0">
              <a:solidFill>
                <a:schemeClr val="tx1"/>
              </a:solidFill>
              <a:latin typeface="Times New Roman" pitchFamily="18" charset="0"/>
            </a:endParaRPr>
          </a:p>
          <a:p>
            <a:pPr>
              <a:lnSpc>
                <a:spcPct val="80000"/>
              </a:lnSpc>
              <a:buFont typeface="Wingdings" pitchFamily="2" charset="2"/>
              <a:buNone/>
            </a:pPr>
            <a:r>
              <a:rPr lang="zh-CN" altLang="en-US" sz="2200" dirty="0">
                <a:solidFill>
                  <a:schemeClr val="tx1"/>
                </a:solidFill>
                <a:latin typeface="Times New Roman" pitchFamily="18" charset="0"/>
              </a:rPr>
              <a:t>我不大在乎贫困的、无家的、困监的、残障的、</a:t>
            </a:r>
            <a:r>
              <a:rPr lang="zh-CN" altLang="en-US" dirty="0"/>
              <a:t> 文盲的、</a:t>
            </a:r>
            <a:r>
              <a:rPr lang="zh-CN" altLang="en-US" sz="2200" dirty="0">
                <a:solidFill>
                  <a:schemeClr val="tx1"/>
                </a:solidFill>
                <a:latin typeface="Times New Roman" pitchFamily="18" charset="0"/>
              </a:rPr>
              <a:t>受苦的</a:t>
            </a:r>
            <a:endParaRPr lang="en-MY" altLang="zh-CN" sz="2200" dirty="0">
              <a:solidFill>
                <a:schemeClr val="tx1"/>
              </a:solidFill>
              <a:latin typeface="Times New Roman" pitchFamily="18" charset="0"/>
            </a:endParaRPr>
          </a:p>
          <a:p>
            <a:pPr>
              <a:lnSpc>
                <a:spcPct val="80000"/>
              </a:lnSpc>
              <a:buFont typeface="Wingdings" pitchFamily="2" charset="2"/>
              <a:buNone/>
            </a:pPr>
            <a:r>
              <a:rPr lang="zh-CN" altLang="en-US" sz="2200" dirty="0">
                <a:solidFill>
                  <a:schemeClr val="tx1"/>
                </a:solidFill>
                <a:latin typeface="Times New Roman" pitchFamily="18" charset="0"/>
              </a:rPr>
              <a:t>寡的、孤儿。</a:t>
            </a:r>
            <a:endParaRPr lang="en-MY" sz="2200" dirty="0">
              <a:solidFill>
                <a:schemeClr val="tx1"/>
              </a:solidFill>
              <a:latin typeface="Times New Roman" pitchFamily="18" charset="0"/>
            </a:endParaRPr>
          </a:p>
          <a:p>
            <a:pPr>
              <a:lnSpc>
                <a:spcPct val="80000"/>
              </a:lnSpc>
              <a:buFont typeface="Wingdings" pitchFamily="2" charset="2"/>
              <a:buNone/>
            </a:pPr>
            <a:r>
              <a:rPr lang="zh-CN" altLang="en-US" sz="2200" dirty="0">
                <a:solidFill>
                  <a:schemeClr val="tx1"/>
                </a:solidFill>
                <a:latin typeface="Times New Roman" pitchFamily="18" charset="0"/>
              </a:rPr>
              <a:t>我却在乎自己。</a:t>
            </a:r>
            <a:endParaRPr lang="en-MY" altLang="zh-CN" sz="2200" dirty="0">
              <a:solidFill>
                <a:schemeClr val="tx1"/>
              </a:solidFill>
              <a:latin typeface="Times New Roman" pitchFamily="18" charset="0"/>
            </a:endParaRPr>
          </a:p>
          <a:p>
            <a:pPr>
              <a:lnSpc>
                <a:spcPct val="80000"/>
              </a:lnSpc>
              <a:buFont typeface="Wingdings" pitchFamily="2" charset="2"/>
              <a:buNone/>
            </a:pPr>
            <a:r>
              <a:rPr lang="zh-CN" altLang="en-US" sz="2200" dirty="0">
                <a:solidFill>
                  <a:schemeClr val="tx1"/>
                </a:solidFill>
                <a:latin typeface="Times New Roman" pitchFamily="18" charset="0"/>
              </a:rPr>
              <a:t>我背起、又放下、背起、又放下自己十架。</a:t>
            </a:r>
            <a:endParaRPr lang="en-MY" altLang="zh-CN" sz="2200" dirty="0">
              <a:solidFill>
                <a:schemeClr val="tx1"/>
              </a:solidFill>
              <a:latin typeface="Times New Roman" pitchFamily="18" charset="0"/>
            </a:endParaRPr>
          </a:p>
          <a:p>
            <a:pPr>
              <a:lnSpc>
                <a:spcPct val="80000"/>
              </a:lnSpc>
              <a:buFont typeface="Wingdings" pitchFamily="2" charset="2"/>
              <a:buNone/>
            </a:pPr>
            <a:r>
              <a:rPr lang="zh-CN" altLang="en-US" sz="2200" dirty="0">
                <a:solidFill>
                  <a:schemeClr val="tx1"/>
                </a:solidFill>
                <a:latin typeface="Times New Roman" pitchFamily="18" charset="0"/>
              </a:rPr>
              <a:t>我没有弃掉所有来跟从祂。</a:t>
            </a:r>
            <a:endParaRPr lang="en-US" sz="2200" dirty="0">
              <a:solidFill>
                <a:schemeClr val="tx1"/>
              </a:solidFill>
              <a:latin typeface="Times New Roman" pitchFamily="18" charset="0"/>
            </a:endParaRPr>
          </a:p>
          <a:p>
            <a:pPr>
              <a:lnSpc>
                <a:spcPct val="80000"/>
              </a:lnSpc>
              <a:buFont typeface="Wingdings" pitchFamily="2" charset="2"/>
              <a:buNone/>
            </a:pPr>
            <a:r>
              <a:rPr lang="zh-CN" altLang="en-US" sz="2200" dirty="0">
                <a:solidFill>
                  <a:schemeClr val="tx1"/>
                </a:solidFill>
                <a:latin typeface="Times New Roman" pitchFamily="18" charset="0"/>
              </a:rPr>
              <a:t>我们罪人犯罪</a:t>
            </a:r>
            <a:r>
              <a:rPr lang="en-US" sz="2200" dirty="0">
                <a:solidFill>
                  <a:schemeClr val="tx1"/>
                </a:solidFill>
                <a:latin typeface="Times New Roman" pitchFamily="18" charset="0"/>
              </a:rPr>
              <a:t>; </a:t>
            </a:r>
            <a:r>
              <a:rPr lang="zh-CN" altLang="en-US" sz="2200" dirty="0">
                <a:solidFill>
                  <a:schemeClr val="tx1"/>
                </a:solidFill>
                <a:latin typeface="Times New Roman" pitchFamily="18" charset="0"/>
              </a:rPr>
              <a:t>我们罪人认罪。</a:t>
            </a:r>
            <a:endParaRPr lang="en-US" sz="22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Rot="1" noChangeArrowheads="1"/>
          </p:cNvSpPr>
          <p:nvPr>
            <p:ph idx="1"/>
          </p:nvPr>
        </p:nvSpPr>
        <p:spPr>
          <a:xfrm>
            <a:off x="457200" y="2514600"/>
            <a:ext cx="8153400" cy="3962400"/>
          </a:xfrm>
        </p:spPr>
        <p:txBody>
          <a:bodyPr>
            <a:normAutofit/>
          </a:bodyPr>
          <a:lstStyle/>
          <a:p>
            <a:pPr marL="609600" indent="-609600">
              <a:buFontTx/>
              <a:buAutoNum type="arabicPeriod"/>
            </a:pPr>
            <a:r>
              <a:rPr lang="zh-CN" altLang="en-US" sz="2800" dirty="0"/>
              <a:t>精心设计您的语言。 “显示”并“讲述”。</a:t>
            </a:r>
          </a:p>
          <a:p>
            <a:pPr marL="609600" indent="-609600">
              <a:buFontTx/>
              <a:buAutoNum type="arabicPeriod"/>
            </a:pPr>
            <a:r>
              <a:rPr lang="zh-CN" altLang="en-US" sz="2800" dirty="0"/>
              <a:t>使用并行</a:t>
            </a:r>
            <a:r>
              <a:rPr lang="en-US" altLang="zh-CN" sz="2800" dirty="0"/>
              <a:t>(</a:t>
            </a:r>
            <a:r>
              <a:rPr lang="zh-CN" altLang="en-US" sz="2800" dirty="0"/>
              <a:t>在整个结构或子单元</a:t>
            </a:r>
            <a:r>
              <a:rPr lang="en-US" altLang="zh-CN" sz="2800" dirty="0"/>
              <a:t>).</a:t>
            </a:r>
          </a:p>
          <a:p>
            <a:pPr marL="609600" indent="-609600">
              <a:buFontTx/>
              <a:buAutoNum type="arabicPeriod"/>
            </a:pPr>
            <a:r>
              <a:rPr lang="zh-CN" altLang="en-US" sz="2800" dirty="0"/>
              <a:t>创建一个情感大纲。</a:t>
            </a:r>
          </a:p>
          <a:p>
            <a:pPr marL="609600" indent="-609600">
              <a:buFontTx/>
              <a:buAutoNum type="arabicPeriod"/>
            </a:pPr>
            <a:r>
              <a:rPr lang="zh-CN" altLang="en-US" sz="2800" dirty="0"/>
              <a:t>将非语言内容与语言（输送）匹配。</a:t>
            </a:r>
            <a:endParaRPr lang="en-US" sz="2800" dirty="0"/>
          </a:p>
        </p:txBody>
      </p:sp>
      <p:sp>
        <p:nvSpPr>
          <p:cNvPr id="232450" name="Rectangle 2"/>
          <p:cNvSpPr>
            <a:spLocks noGrp="1" noRot="1" noChangeArrowheads="1"/>
          </p:cNvSpPr>
          <p:nvPr>
            <p:ph type="title"/>
          </p:nvPr>
        </p:nvSpPr>
        <p:spPr>
          <a:xfrm>
            <a:off x="381000" y="570156"/>
            <a:ext cx="8305800" cy="1054250"/>
          </a:xfrm>
        </p:spPr>
        <p:txBody>
          <a:bodyPr/>
          <a:lstStyle/>
          <a:p>
            <a:r>
              <a:rPr lang="zh-CN" altLang="en-US" sz="4400" dirty="0"/>
              <a:t>如何以体裁敏感的方式宣讲诗篇</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2451">
                                            <p:txEl>
                                              <p:pRg st="2" end="2"/>
                                            </p:txEl>
                                          </p:spTgt>
                                        </p:tgtEl>
                                        <p:attrNameLst>
                                          <p:attrName>style.visibility</p:attrName>
                                        </p:attrNameLst>
                                      </p:cBhvr>
                                      <p:to>
                                        <p:strVal val="visible"/>
                                      </p:to>
                                    </p:set>
                                    <p:animEffect transition="in" filter="blinds(horizontal)">
                                      <p:cBhvr>
                                        <p:cTn id="7" dur="500"/>
                                        <p:tgtEl>
                                          <p:spTgt spid="23245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2451">
                                            <p:txEl>
                                              <p:pRg st="3" end="3"/>
                                            </p:txEl>
                                          </p:spTgt>
                                        </p:tgtEl>
                                        <p:attrNameLst>
                                          <p:attrName>style.visibility</p:attrName>
                                        </p:attrNameLst>
                                      </p:cBhvr>
                                      <p:to>
                                        <p:strVal val="visible"/>
                                      </p:to>
                                    </p:set>
                                    <p:animEffect transition="in" filter="blinds(horizontal)">
                                      <p:cBhvr>
                                        <p:cTn id="12" dur="500"/>
                                        <p:tgtEl>
                                          <p:spTgt spid="232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74" name="Rectangle 10"/>
          <p:cNvSpPr>
            <a:spLocks noGrp="1" noRot="1" noChangeArrowheads="1"/>
          </p:cNvSpPr>
          <p:nvPr>
            <p:ph type="title"/>
          </p:nvPr>
        </p:nvSpPr>
        <p:spPr>
          <a:xfrm>
            <a:off x="688490" y="304800"/>
            <a:ext cx="7756263" cy="1319606"/>
          </a:xfrm>
        </p:spPr>
        <p:txBody>
          <a:bodyPr/>
          <a:lstStyle/>
          <a:p>
            <a:r>
              <a:rPr lang="en-US" sz="3600" dirty="0"/>
              <a:t>John </a:t>
            </a:r>
            <a:r>
              <a:rPr lang="en-US" sz="3600" dirty="0" err="1"/>
              <a:t>Ortberg</a:t>
            </a:r>
            <a:br>
              <a:rPr lang="en-US" sz="3600" dirty="0"/>
            </a:br>
            <a:r>
              <a:rPr lang="en-US" sz="3600" dirty="0"/>
              <a:t>“</a:t>
            </a:r>
            <a:r>
              <a:rPr lang="zh-CN" altLang="en-US" sz="3600" dirty="0"/>
              <a:t>伸张正义</a:t>
            </a:r>
            <a:r>
              <a:rPr lang="en-US" sz="3600" dirty="0"/>
              <a:t>” </a:t>
            </a:r>
            <a:r>
              <a:rPr lang="en-US" sz="2800" dirty="0"/>
              <a:t>(</a:t>
            </a:r>
            <a:r>
              <a:rPr lang="zh-CN" altLang="en-US" sz="2800" dirty="0"/>
              <a:t>履带</a:t>
            </a:r>
            <a:r>
              <a:rPr lang="en-US" sz="2800" dirty="0"/>
              <a:t> 26-29)</a:t>
            </a:r>
            <a:br>
              <a:rPr lang="en-US" sz="3600" dirty="0"/>
            </a:br>
            <a:r>
              <a:rPr lang="en-US" sz="3600" dirty="0"/>
              <a:t>(</a:t>
            </a:r>
            <a:r>
              <a:rPr lang="zh-CN" altLang="en-US" sz="3600" dirty="0"/>
              <a:t>弥迦书</a:t>
            </a:r>
            <a:r>
              <a:rPr lang="en-US" sz="3600" dirty="0"/>
              <a:t> 6:6-8)</a:t>
            </a:r>
          </a:p>
        </p:txBody>
      </p:sp>
      <p:pic>
        <p:nvPicPr>
          <p:cNvPr id="4" name="Picture 6" descr="http://www.zondervan.com/images/contributor/medium/ortbergj.jpg"/>
          <p:cNvPicPr>
            <a:picLocks noChangeAspect="1" noChangeArrowheads="1"/>
          </p:cNvPicPr>
          <p:nvPr/>
        </p:nvPicPr>
        <p:blipFill>
          <a:blip r:embed="rId2" cstate="print"/>
          <a:srcRect/>
          <a:stretch>
            <a:fillRect/>
          </a:stretch>
        </p:blipFill>
        <p:spPr bwMode="auto">
          <a:xfrm>
            <a:off x="3048000" y="2209800"/>
            <a:ext cx="2800350" cy="4200525"/>
          </a:xfrm>
          <a:prstGeom prst="rect">
            <a:avLst/>
          </a:prstGeom>
          <a:no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obliqueTopRight"/>
            <a:lightRig rig="flood" dir="t">
              <a:rot lat="0" lon="0" rev="13800000"/>
            </a:lightRig>
          </a:scene3d>
          <a:sp3d extrusionH="107950" prstMaterial="plastic">
            <a:bevelB/>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8490" y="570156"/>
            <a:ext cx="7756263" cy="344244"/>
          </a:xfrm>
        </p:spPr>
        <p:txBody>
          <a:bodyPr/>
          <a:lstStyle/>
          <a:p>
            <a:br>
              <a:rPr lang="zh-CN" altLang="en-US" dirty="0"/>
            </a:br>
            <a:r>
              <a:rPr lang="zh-CN" altLang="en-US" dirty="0"/>
              <a:t>诗是什么</a:t>
            </a:r>
            <a:r>
              <a:rPr lang="en-US" dirty="0"/>
              <a:t>? </a:t>
            </a:r>
            <a:r>
              <a:rPr lang="zh-CN" altLang="en-US" dirty="0"/>
              <a:t>尝试定义</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Rot="1" noChangeArrowheads="1"/>
          </p:cNvSpPr>
          <p:nvPr>
            <p:ph idx="1"/>
          </p:nvPr>
        </p:nvSpPr>
        <p:spPr>
          <a:xfrm>
            <a:off x="457200" y="2514600"/>
            <a:ext cx="8153400" cy="3962400"/>
          </a:xfrm>
        </p:spPr>
        <p:txBody>
          <a:bodyPr>
            <a:normAutofit/>
          </a:bodyPr>
          <a:lstStyle/>
          <a:p>
            <a:pPr marL="609600" indent="-609600">
              <a:buFontTx/>
              <a:buAutoNum type="arabicPeriod"/>
            </a:pPr>
            <a:r>
              <a:rPr lang="zh-CN" altLang="en-US" sz="2800" dirty="0"/>
              <a:t>精心设计您的语言。 “显示”并“讲述”。</a:t>
            </a:r>
          </a:p>
          <a:p>
            <a:pPr marL="609600" indent="-609600">
              <a:buFontTx/>
              <a:buAutoNum type="arabicPeriod"/>
            </a:pPr>
            <a:r>
              <a:rPr lang="zh-CN" altLang="en-US" sz="2800" dirty="0"/>
              <a:t>使用并行</a:t>
            </a:r>
            <a:r>
              <a:rPr lang="en-US" altLang="zh-CN" sz="2800" dirty="0"/>
              <a:t>(</a:t>
            </a:r>
            <a:r>
              <a:rPr lang="zh-CN" altLang="en-US" sz="2800" dirty="0"/>
              <a:t>在整个结构或子单元</a:t>
            </a:r>
            <a:r>
              <a:rPr lang="en-US" altLang="zh-CN" sz="2800" dirty="0"/>
              <a:t>).</a:t>
            </a:r>
          </a:p>
          <a:p>
            <a:pPr marL="609600" indent="-609600">
              <a:buFontTx/>
              <a:buAutoNum type="arabicPeriod"/>
            </a:pPr>
            <a:r>
              <a:rPr lang="zh-CN" altLang="en-US" sz="2800" dirty="0"/>
              <a:t>创建一个情感大纲。</a:t>
            </a:r>
          </a:p>
          <a:p>
            <a:pPr marL="609600" indent="-609600">
              <a:buFontTx/>
              <a:buAutoNum type="arabicPeriod"/>
            </a:pPr>
            <a:r>
              <a:rPr lang="zh-CN" altLang="en-US" sz="2800" dirty="0"/>
              <a:t>将非语言内容与语言（输送）匹配。</a:t>
            </a:r>
          </a:p>
          <a:p>
            <a:pPr marL="609600" indent="-609600">
              <a:buFontTx/>
              <a:buAutoNum type="arabicPeriod"/>
            </a:pPr>
            <a:r>
              <a:rPr lang="zh-CN" altLang="en-US" sz="2800" dirty="0"/>
              <a:t>使用音乐</a:t>
            </a:r>
            <a:endParaRPr lang="en-MY" altLang="zh-CN" sz="2800" dirty="0"/>
          </a:p>
          <a:p>
            <a:pPr marL="609600" indent="-609600">
              <a:buFontTx/>
              <a:buAutoNum type="arabicPeriod"/>
            </a:pPr>
            <a:r>
              <a:rPr lang="zh-CN" altLang="en-US" sz="2800" dirty="0"/>
              <a:t>在音乐崇拜里与会众一起敬拜。</a:t>
            </a:r>
            <a:endParaRPr lang="en-US" sz="2800" dirty="0"/>
          </a:p>
        </p:txBody>
      </p:sp>
      <p:sp>
        <p:nvSpPr>
          <p:cNvPr id="208898" name="Rectangle 2"/>
          <p:cNvSpPr>
            <a:spLocks noGrp="1" noRot="1" noChangeArrowheads="1"/>
          </p:cNvSpPr>
          <p:nvPr>
            <p:ph type="title"/>
          </p:nvPr>
        </p:nvSpPr>
        <p:spPr>
          <a:xfrm>
            <a:off x="457200" y="381000"/>
            <a:ext cx="8153400" cy="1243406"/>
          </a:xfrm>
        </p:spPr>
        <p:txBody>
          <a:bodyPr/>
          <a:lstStyle/>
          <a:p>
            <a:r>
              <a:rPr lang="zh-CN" altLang="en-US" sz="4400" dirty="0">
                <a:solidFill>
                  <a:schemeClr val="accent1"/>
                </a:solidFill>
              </a:rPr>
              <a:t>如何以体裁敏感的方式宣讲诗篇</a:t>
            </a:r>
            <a:endParaRPr lang="en-US" sz="44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08899">
                                            <p:txEl>
                                              <p:pRg st="4" end="4"/>
                                            </p:txEl>
                                          </p:spTgt>
                                        </p:tgtEl>
                                        <p:attrNameLst>
                                          <p:attrName>style.visibility</p:attrName>
                                        </p:attrNameLst>
                                      </p:cBhvr>
                                      <p:to>
                                        <p:strVal val="visible"/>
                                      </p:to>
                                    </p:set>
                                    <p:anim calcmode="lin" valueType="num">
                                      <p:cBhvr>
                                        <p:cTn id="7" dur="500" fill="hold"/>
                                        <p:tgtEl>
                                          <p:spTgt spid="208899">
                                            <p:txEl>
                                              <p:pRg st="4" end="4"/>
                                            </p:txEl>
                                          </p:spTgt>
                                        </p:tgtEl>
                                        <p:attrNameLst>
                                          <p:attrName>ppt_w</p:attrName>
                                        </p:attrNameLst>
                                      </p:cBhvr>
                                      <p:tavLst>
                                        <p:tav tm="0">
                                          <p:val>
                                            <p:strVal val="#ppt_w*0.05"/>
                                          </p:val>
                                        </p:tav>
                                        <p:tav tm="100000">
                                          <p:val>
                                            <p:strVal val="#ppt_w"/>
                                          </p:val>
                                        </p:tav>
                                      </p:tavLst>
                                    </p:anim>
                                    <p:anim calcmode="lin" valueType="num">
                                      <p:cBhvr>
                                        <p:cTn id="8" dur="500" fill="hold"/>
                                        <p:tgtEl>
                                          <p:spTgt spid="208899">
                                            <p:txEl>
                                              <p:pRg st="4" end="4"/>
                                            </p:txEl>
                                          </p:spTgt>
                                        </p:tgtEl>
                                        <p:attrNameLst>
                                          <p:attrName>ppt_h</p:attrName>
                                        </p:attrNameLst>
                                      </p:cBhvr>
                                      <p:tavLst>
                                        <p:tav tm="0">
                                          <p:val>
                                            <p:strVal val="#ppt_h"/>
                                          </p:val>
                                        </p:tav>
                                        <p:tav tm="100000">
                                          <p:val>
                                            <p:strVal val="#ppt_h"/>
                                          </p:val>
                                        </p:tav>
                                      </p:tavLst>
                                    </p:anim>
                                    <p:anim calcmode="lin" valueType="num">
                                      <p:cBhvr>
                                        <p:cTn id="9" dur="500" fill="hold"/>
                                        <p:tgtEl>
                                          <p:spTgt spid="208899">
                                            <p:txEl>
                                              <p:pRg st="4" end="4"/>
                                            </p:txEl>
                                          </p:spTgt>
                                        </p:tgtEl>
                                        <p:attrNameLst>
                                          <p:attrName>ppt_x</p:attrName>
                                        </p:attrNameLst>
                                      </p:cBhvr>
                                      <p:tavLst>
                                        <p:tav tm="0">
                                          <p:val>
                                            <p:strVal val="#ppt_x-.2"/>
                                          </p:val>
                                        </p:tav>
                                        <p:tav tm="100000">
                                          <p:val>
                                            <p:strVal val="#ppt_x"/>
                                          </p:val>
                                        </p:tav>
                                      </p:tavLst>
                                    </p:anim>
                                    <p:anim calcmode="lin" valueType="num">
                                      <p:cBhvr>
                                        <p:cTn id="10" dur="500" fill="hold"/>
                                        <p:tgtEl>
                                          <p:spTgt spid="208899">
                                            <p:txEl>
                                              <p:pRg st="4" end="4"/>
                                            </p:txEl>
                                          </p:spTgt>
                                        </p:tgtEl>
                                        <p:attrNameLst>
                                          <p:attrName>ppt_y</p:attrName>
                                        </p:attrNameLst>
                                      </p:cBhvr>
                                      <p:tavLst>
                                        <p:tav tm="0">
                                          <p:val>
                                            <p:strVal val="#ppt_y"/>
                                          </p:val>
                                        </p:tav>
                                        <p:tav tm="100000">
                                          <p:val>
                                            <p:strVal val="#ppt_y"/>
                                          </p:val>
                                        </p:tav>
                                      </p:tavLst>
                                    </p:anim>
                                    <p:animEffect transition="in" filter="fade">
                                      <p:cBhvr>
                                        <p:cTn id="11" dur="500"/>
                                        <p:tgtEl>
                                          <p:spTgt spid="208899">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08899">
                                            <p:txEl>
                                              <p:pRg st="5" end="5"/>
                                            </p:txEl>
                                          </p:spTgt>
                                        </p:tgtEl>
                                        <p:attrNameLst>
                                          <p:attrName>style.visibility</p:attrName>
                                        </p:attrNameLst>
                                      </p:cBhvr>
                                      <p:to>
                                        <p:strVal val="visible"/>
                                      </p:to>
                                    </p:set>
                                    <p:anim calcmode="lin" valueType="num">
                                      <p:cBhvr>
                                        <p:cTn id="16" dur="500" fill="hold"/>
                                        <p:tgtEl>
                                          <p:spTgt spid="208899">
                                            <p:txEl>
                                              <p:pRg st="5" end="5"/>
                                            </p:txEl>
                                          </p:spTgt>
                                        </p:tgtEl>
                                        <p:attrNameLst>
                                          <p:attrName>ppt_w</p:attrName>
                                        </p:attrNameLst>
                                      </p:cBhvr>
                                      <p:tavLst>
                                        <p:tav tm="0">
                                          <p:val>
                                            <p:strVal val="#ppt_w*0.05"/>
                                          </p:val>
                                        </p:tav>
                                        <p:tav tm="100000">
                                          <p:val>
                                            <p:strVal val="#ppt_w"/>
                                          </p:val>
                                        </p:tav>
                                      </p:tavLst>
                                    </p:anim>
                                    <p:anim calcmode="lin" valueType="num">
                                      <p:cBhvr>
                                        <p:cTn id="17" dur="500" fill="hold"/>
                                        <p:tgtEl>
                                          <p:spTgt spid="208899">
                                            <p:txEl>
                                              <p:pRg st="5" end="5"/>
                                            </p:txEl>
                                          </p:spTgt>
                                        </p:tgtEl>
                                        <p:attrNameLst>
                                          <p:attrName>ppt_h</p:attrName>
                                        </p:attrNameLst>
                                      </p:cBhvr>
                                      <p:tavLst>
                                        <p:tav tm="0">
                                          <p:val>
                                            <p:strVal val="#ppt_h"/>
                                          </p:val>
                                        </p:tav>
                                        <p:tav tm="100000">
                                          <p:val>
                                            <p:strVal val="#ppt_h"/>
                                          </p:val>
                                        </p:tav>
                                      </p:tavLst>
                                    </p:anim>
                                    <p:anim calcmode="lin" valueType="num">
                                      <p:cBhvr>
                                        <p:cTn id="18" dur="500" fill="hold"/>
                                        <p:tgtEl>
                                          <p:spTgt spid="208899">
                                            <p:txEl>
                                              <p:pRg st="5" end="5"/>
                                            </p:txEl>
                                          </p:spTgt>
                                        </p:tgtEl>
                                        <p:attrNameLst>
                                          <p:attrName>ppt_x</p:attrName>
                                        </p:attrNameLst>
                                      </p:cBhvr>
                                      <p:tavLst>
                                        <p:tav tm="0">
                                          <p:val>
                                            <p:strVal val="#ppt_x-.2"/>
                                          </p:val>
                                        </p:tav>
                                        <p:tav tm="100000">
                                          <p:val>
                                            <p:strVal val="#ppt_x"/>
                                          </p:val>
                                        </p:tav>
                                      </p:tavLst>
                                    </p:anim>
                                    <p:anim calcmode="lin" valueType="num">
                                      <p:cBhvr>
                                        <p:cTn id="19" dur="500" fill="hold"/>
                                        <p:tgtEl>
                                          <p:spTgt spid="208899">
                                            <p:txEl>
                                              <p:pRg st="5" end="5"/>
                                            </p:txEl>
                                          </p:spTgt>
                                        </p:tgtEl>
                                        <p:attrNameLst>
                                          <p:attrName>ppt_y</p:attrName>
                                        </p:attrNameLst>
                                      </p:cBhvr>
                                      <p:tavLst>
                                        <p:tav tm="0">
                                          <p:val>
                                            <p:strVal val="#ppt_y"/>
                                          </p:val>
                                        </p:tav>
                                        <p:tav tm="100000">
                                          <p:val>
                                            <p:strVal val="#ppt_y"/>
                                          </p:val>
                                        </p:tav>
                                      </p:tavLst>
                                    </p:anim>
                                    <p:animEffect transition="in" filter="fade">
                                      <p:cBhvr>
                                        <p:cTn id="20" dur="500"/>
                                        <p:tgtEl>
                                          <p:spTgt spid="2088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Rot="1" noChangeArrowheads="1"/>
          </p:cNvSpPr>
          <p:nvPr>
            <p:ph idx="1"/>
          </p:nvPr>
        </p:nvSpPr>
        <p:spPr>
          <a:xfrm>
            <a:off x="301625" y="2286000"/>
            <a:ext cx="8540750" cy="3813175"/>
          </a:xfrm>
        </p:spPr>
        <p:txBody>
          <a:bodyPr>
            <a:normAutofit/>
          </a:bodyPr>
          <a:lstStyle/>
          <a:p>
            <a:r>
              <a:rPr lang="zh-CN" altLang="en-US" sz="2800" dirty="0"/>
              <a:t>已回应诗歌来结束有关诗篇的信息。</a:t>
            </a:r>
            <a:endParaRPr lang="en-MY" altLang="zh-CN" sz="2800" dirty="0"/>
          </a:p>
          <a:p>
            <a:r>
              <a:rPr lang="zh-CN" altLang="en-US" sz="2800" dirty="0"/>
              <a:t>在开始与结束都使用特别的音乐来配合信息里所要表达的情感和概念。</a:t>
            </a:r>
          </a:p>
          <a:p>
            <a:r>
              <a:rPr lang="zh-CN" altLang="en-US" sz="2800" dirty="0"/>
              <a:t>在信息中插入会众回应诗或特别的音乐。</a:t>
            </a:r>
            <a:endParaRPr lang="en-MY" altLang="zh-CN" sz="2800" dirty="0"/>
          </a:p>
          <a:p>
            <a:r>
              <a:rPr lang="zh-CN" altLang="en-US" sz="2800" dirty="0"/>
              <a:t>在读诗篇时使用背景音乐。</a:t>
            </a:r>
            <a:endParaRPr lang="en-US" sz="2800" dirty="0"/>
          </a:p>
        </p:txBody>
      </p:sp>
      <p:sp>
        <p:nvSpPr>
          <p:cNvPr id="99330" name="Rectangle 2"/>
          <p:cNvSpPr>
            <a:spLocks noGrp="1" noRot="1" noChangeArrowheads="1"/>
          </p:cNvSpPr>
          <p:nvPr>
            <p:ph type="title"/>
          </p:nvPr>
        </p:nvSpPr>
        <p:spPr>
          <a:xfrm>
            <a:off x="688490" y="304800"/>
            <a:ext cx="7756263" cy="1319606"/>
          </a:xfrm>
        </p:spPr>
        <p:txBody>
          <a:bodyPr/>
          <a:lstStyle/>
          <a:p>
            <a:r>
              <a:rPr lang="zh-CN" altLang="en-US" sz="4000" dirty="0">
                <a:solidFill>
                  <a:schemeClr val="accent1"/>
                </a:solidFill>
              </a:rPr>
              <a:t>崇拜的音乐与流程：</a:t>
            </a:r>
            <a:endParaRPr lang="en-US" sz="40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9331">
                                            <p:txEl>
                                              <p:pRg st="0" end="0"/>
                                            </p:txEl>
                                          </p:spTgt>
                                        </p:tgtEl>
                                        <p:attrNameLst>
                                          <p:attrName>ppt_c</p:attrName>
                                        </p:attrNameLst>
                                      </p:cBhvr>
                                      <p:to>
                                        <a:srgbClr val="E3CD74"/>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9331">
                                            <p:txEl>
                                              <p:pRg st="1" end="1"/>
                                            </p:txEl>
                                          </p:spTgt>
                                        </p:tgtEl>
                                        <p:attrNameLst>
                                          <p:attrName>ppt_c</p:attrName>
                                        </p:attrNameLst>
                                      </p:cBhvr>
                                      <p:to>
                                        <a:srgbClr val="E3CD74"/>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9331">
                                            <p:txEl>
                                              <p:pRg st="2" end="2"/>
                                            </p:txEl>
                                          </p:spTgt>
                                        </p:tgtEl>
                                        <p:attrNameLst>
                                          <p:attrName>ppt_c</p:attrName>
                                        </p:attrNameLst>
                                      </p:cBhvr>
                                      <p:to>
                                        <a:srgbClr val="E3CD74"/>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9331">
                                            <p:txEl>
                                              <p:pRg st="3" end="3"/>
                                            </p:txEl>
                                          </p:spTgt>
                                        </p:tgtEl>
                                        <p:attrNameLst>
                                          <p:attrName>ppt_c</p:attrName>
                                        </p:attrNameLst>
                                      </p:cBhvr>
                                      <p:to>
                                        <a:srgbClr val="E3CD74"/>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Rot="1" noChangeArrowheads="1"/>
          </p:cNvSpPr>
          <p:nvPr>
            <p:ph idx="1"/>
          </p:nvPr>
        </p:nvSpPr>
        <p:spPr>
          <a:xfrm>
            <a:off x="457200" y="2514600"/>
            <a:ext cx="8153400" cy="3962400"/>
          </a:xfrm>
        </p:spPr>
        <p:txBody>
          <a:bodyPr>
            <a:normAutofit lnSpcReduction="10000"/>
          </a:bodyPr>
          <a:lstStyle/>
          <a:p>
            <a:pPr marL="609600" indent="-609600">
              <a:buFontTx/>
              <a:buAutoNum type="arabicPeriod"/>
            </a:pPr>
            <a:r>
              <a:rPr lang="zh-CN" altLang="en-US" sz="2800" dirty="0"/>
              <a:t>精心设计您的语言。 “显示”并“讲述”。</a:t>
            </a:r>
          </a:p>
          <a:p>
            <a:pPr marL="609600" indent="-609600">
              <a:buFontTx/>
              <a:buAutoNum type="arabicPeriod"/>
            </a:pPr>
            <a:r>
              <a:rPr lang="zh-CN" altLang="en-US" sz="2800" dirty="0"/>
              <a:t>使用并行</a:t>
            </a:r>
            <a:r>
              <a:rPr lang="en-US" altLang="zh-CN" sz="2800" dirty="0"/>
              <a:t>(</a:t>
            </a:r>
            <a:r>
              <a:rPr lang="zh-CN" altLang="en-US" sz="2800" dirty="0"/>
              <a:t>在整个结构或子单元</a:t>
            </a:r>
            <a:r>
              <a:rPr lang="en-US" altLang="zh-CN" sz="2800" dirty="0"/>
              <a:t>).</a:t>
            </a:r>
          </a:p>
          <a:p>
            <a:pPr marL="609600" indent="-609600">
              <a:buFontTx/>
              <a:buAutoNum type="arabicPeriod"/>
            </a:pPr>
            <a:r>
              <a:rPr lang="zh-CN" altLang="en-US" sz="2800" dirty="0"/>
              <a:t>创建一个情感大纲。</a:t>
            </a:r>
          </a:p>
          <a:p>
            <a:pPr marL="609600" indent="-609600">
              <a:buFontTx/>
              <a:buAutoNum type="arabicPeriod"/>
            </a:pPr>
            <a:r>
              <a:rPr lang="zh-CN" altLang="en-US" sz="2800" dirty="0"/>
              <a:t>将非语言内容与语言（输送）匹配。</a:t>
            </a:r>
          </a:p>
          <a:p>
            <a:pPr marL="609600" indent="-609600">
              <a:buFontTx/>
              <a:buAutoNum type="arabicPeriod"/>
            </a:pPr>
            <a:r>
              <a:rPr lang="zh-CN" altLang="en-US" sz="2800" dirty="0"/>
              <a:t>使用音乐</a:t>
            </a:r>
          </a:p>
          <a:p>
            <a:pPr marL="609600" indent="-609600">
              <a:buFontTx/>
              <a:buAutoNum type="arabicPeriod"/>
            </a:pPr>
            <a:r>
              <a:rPr lang="zh-CN" altLang="en-US" sz="2800" dirty="0"/>
              <a:t>在音乐崇拜里与会众一起敬拜。</a:t>
            </a:r>
          </a:p>
          <a:p>
            <a:pPr marL="609600" indent="-609600">
              <a:buFontTx/>
              <a:buAutoNum type="arabicPeriod"/>
            </a:pPr>
            <a:r>
              <a:rPr lang="zh-CN" altLang="en-US" sz="2800" dirty="0"/>
              <a:t>使用自我披露。</a:t>
            </a:r>
          </a:p>
          <a:p>
            <a:pPr marL="609600" indent="-609600">
              <a:buFontTx/>
              <a:buAutoNum type="arabicPeriod"/>
            </a:pPr>
            <a:r>
              <a:rPr lang="zh-CN" altLang="en-US" sz="2800" dirty="0"/>
              <a:t>使用实际图像。</a:t>
            </a:r>
            <a:endParaRPr lang="en-US" sz="2800" dirty="0"/>
          </a:p>
        </p:txBody>
      </p:sp>
      <p:sp>
        <p:nvSpPr>
          <p:cNvPr id="174082" name="Rectangle 2"/>
          <p:cNvSpPr>
            <a:spLocks noGrp="1" noRot="1" noChangeArrowheads="1"/>
          </p:cNvSpPr>
          <p:nvPr>
            <p:ph type="title"/>
          </p:nvPr>
        </p:nvSpPr>
        <p:spPr>
          <a:xfrm>
            <a:off x="457200" y="570156"/>
            <a:ext cx="8229600" cy="1054250"/>
          </a:xfrm>
        </p:spPr>
        <p:txBody>
          <a:bodyPr/>
          <a:lstStyle/>
          <a:p>
            <a:r>
              <a:rPr lang="zh-CN" altLang="en-US" sz="4400" dirty="0">
                <a:solidFill>
                  <a:schemeClr val="accent1"/>
                </a:solidFill>
              </a:rPr>
              <a:t>如何以体裁敏感的方式宣讲诗篇</a:t>
            </a:r>
            <a:endParaRPr lang="en-US" sz="44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8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zh-CN" altLang="en-US" sz="4800" dirty="0">
                <a:solidFill>
                  <a:schemeClr val="accent1"/>
                </a:solidFill>
                <a:latin typeface="Bookman Old Style" pitchFamily="18" charset="0"/>
              </a:rPr>
              <a:t>资源清单</a:t>
            </a:r>
            <a:endParaRPr lang="en-US" sz="4800" dirty="0">
              <a:solidFill>
                <a:schemeClr val="accent1"/>
              </a:solidFill>
              <a:latin typeface="Bookman Old Style" pitchFamily="18" charset="0"/>
            </a:endParaRPr>
          </a:p>
        </p:txBody>
      </p:sp>
      <p:sp>
        <p:nvSpPr>
          <p:cNvPr id="130051" name="Rectangle 3"/>
          <p:cNvSpPr>
            <a:spLocks noGrp="1" noChangeArrowheads="1"/>
          </p:cNvSpPr>
          <p:nvPr>
            <p:ph type="body" idx="1"/>
          </p:nvPr>
        </p:nvSpPr>
        <p:spPr>
          <a:xfrm>
            <a:off x="685800" y="2133600"/>
            <a:ext cx="7911353" cy="4381053"/>
          </a:xfrm>
        </p:spPr>
        <p:txBody>
          <a:bodyPr>
            <a:noAutofit/>
          </a:bodyPr>
          <a:lstStyle/>
          <a:p>
            <a:pPr>
              <a:lnSpc>
                <a:spcPct val="80000"/>
              </a:lnSpc>
              <a:buFontTx/>
              <a:buNone/>
            </a:pPr>
            <a:r>
              <a:rPr lang="en-US" sz="1600" dirty="0">
                <a:solidFill>
                  <a:schemeClr val="accent1"/>
                </a:solidFill>
                <a:latin typeface="Bookman Old Style" pitchFamily="18" charset="0"/>
              </a:rPr>
              <a:t>Anderson, Bernhard W. </a:t>
            </a:r>
            <a:r>
              <a:rPr lang="en-US" sz="1600" i="1" dirty="0">
                <a:solidFill>
                  <a:schemeClr val="accent1"/>
                </a:solidFill>
                <a:latin typeface="Bookman Old Style" pitchFamily="18" charset="0"/>
              </a:rPr>
              <a:t>Out of the Depths: The Psalms Speak for Us Today.</a:t>
            </a:r>
            <a:r>
              <a:rPr lang="en-US" sz="1600" dirty="0">
                <a:solidFill>
                  <a:schemeClr val="accent1"/>
                </a:solidFill>
                <a:latin typeface="Bookman Old Style" pitchFamily="18" charset="0"/>
              </a:rPr>
              <a:t> Louisville: Westminster, 2000.</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err="1">
                <a:solidFill>
                  <a:schemeClr val="accent1"/>
                </a:solidFill>
                <a:latin typeface="Bookman Old Style" pitchFamily="18" charset="0"/>
              </a:rPr>
              <a:t>Billman</a:t>
            </a:r>
            <a:r>
              <a:rPr lang="en-US" sz="1600" dirty="0">
                <a:solidFill>
                  <a:schemeClr val="accent1"/>
                </a:solidFill>
                <a:latin typeface="Bookman Old Style" pitchFamily="18" charset="0"/>
              </a:rPr>
              <a:t>, Kathleen &amp; </a:t>
            </a:r>
            <a:r>
              <a:rPr lang="en-US" sz="1600" dirty="0" err="1">
                <a:solidFill>
                  <a:schemeClr val="accent1"/>
                </a:solidFill>
                <a:latin typeface="Bookman Old Style" pitchFamily="18" charset="0"/>
              </a:rPr>
              <a:t>Migliore</a:t>
            </a:r>
            <a:r>
              <a:rPr lang="en-US" sz="1600" dirty="0">
                <a:solidFill>
                  <a:schemeClr val="accent1"/>
                </a:solidFill>
                <a:latin typeface="Bookman Old Style" pitchFamily="18" charset="0"/>
              </a:rPr>
              <a:t> Daniel Rachel. </a:t>
            </a:r>
            <a:r>
              <a:rPr lang="en-US" sz="1600" i="1" dirty="0">
                <a:solidFill>
                  <a:schemeClr val="accent1"/>
                </a:solidFill>
                <a:latin typeface="Bookman Old Style" pitchFamily="18" charset="0"/>
              </a:rPr>
              <a:t>Cry: Prayer of Lament and Rebirth of Hope,</a:t>
            </a:r>
            <a:r>
              <a:rPr lang="en-US" sz="1600" dirty="0">
                <a:solidFill>
                  <a:schemeClr val="accent1"/>
                </a:solidFill>
                <a:latin typeface="Bookman Old Style" pitchFamily="18" charset="0"/>
              </a:rPr>
              <a:t> Cleveland: United Church Press, 1999.</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a:solidFill>
                  <a:schemeClr val="accent1"/>
                </a:solidFill>
                <a:latin typeface="Bookman Old Style" pitchFamily="18" charset="0"/>
              </a:rPr>
              <a:t>Brown, Sally &amp; Patrick Miller. </a:t>
            </a:r>
            <a:r>
              <a:rPr lang="en-US" sz="1600" i="1" dirty="0">
                <a:solidFill>
                  <a:schemeClr val="accent1"/>
                </a:solidFill>
                <a:latin typeface="Bookman Old Style" pitchFamily="18" charset="0"/>
              </a:rPr>
              <a:t>Lament. </a:t>
            </a:r>
            <a:r>
              <a:rPr lang="en-US" sz="1600" dirty="0">
                <a:solidFill>
                  <a:schemeClr val="accent1"/>
                </a:solidFill>
                <a:latin typeface="Bookman Old Style" pitchFamily="18" charset="0"/>
              </a:rPr>
              <a:t>Louisville: Westminster/Knox Press, 2005.</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err="1">
                <a:solidFill>
                  <a:schemeClr val="accent1"/>
                </a:solidFill>
                <a:latin typeface="Bookman Old Style" pitchFamily="18" charset="0"/>
              </a:rPr>
              <a:t>Brueggemann</a:t>
            </a:r>
            <a:r>
              <a:rPr lang="en-US" sz="1600" dirty="0">
                <a:solidFill>
                  <a:schemeClr val="accent1"/>
                </a:solidFill>
                <a:latin typeface="Bookman Old Style" pitchFamily="18" charset="0"/>
              </a:rPr>
              <a:t>, Walter. </a:t>
            </a:r>
            <a:r>
              <a:rPr lang="en-US" sz="1600" i="1" dirty="0">
                <a:solidFill>
                  <a:schemeClr val="accent1"/>
                </a:solidFill>
                <a:latin typeface="Bookman Old Style" pitchFamily="18" charset="0"/>
              </a:rPr>
              <a:t>The Message of the Psalms.</a:t>
            </a:r>
            <a:r>
              <a:rPr lang="en-US" sz="1600" dirty="0">
                <a:solidFill>
                  <a:schemeClr val="accent1"/>
                </a:solidFill>
                <a:latin typeface="Bookman Old Style" pitchFamily="18" charset="0"/>
              </a:rPr>
              <a:t> Minneapolis: Augsburg, 1984.</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a:solidFill>
                  <a:schemeClr val="accent1"/>
                </a:solidFill>
                <a:latin typeface="Bookman Old Style" pitchFamily="18" charset="0"/>
              </a:rPr>
              <a:t>________. </a:t>
            </a:r>
            <a:r>
              <a:rPr lang="en-US" sz="1600" i="1" dirty="0">
                <a:solidFill>
                  <a:schemeClr val="accent1"/>
                </a:solidFill>
                <a:latin typeface="Bookman Old Style" pitchFamily="18" charset="0"/>
              </a:rPr>
              <a:t>The Psalms and the Life of Faith.</a:t>
            </a:r>
            <a:r>
              <a:rPr lang="en-US" sz="1600" dirty="0">
                <a:solidFill>
                  <a:schemeClr val="accent1"/>
                </a:solidFill>
                <a:latin typeface="Bookman Old Style" pitchFamily="18" charset="0"/>
              </a:rPr>
              <a:t> Minneapolis: Fortress, 1995.</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err="1">
                <a:solidFill>
                  <a:schemeClr val="accent1"/>
                </a:solidFill>
                <a:latin typeface="Bookman Old Style" pitchFamily="18" charset="0"/>
              </a:rPr>
              <a:t>Jinkins</a:t>
            </a:r>
            <a:r>
              <a:rPr lang="en-US" sz="1600" dirty="0">
                <a:solidFill>
                  <a:schemeClr val="accent1"/>
                </a:solidFill>
                <a:latin typeface="Bookman Old Style" pitchFamily="18" charset="0"/>
              </a:rPr>
              <a:t>, Michael. </a:t>
            </a:r>
            <a:r>
              <a:rPr lang="en-US" sz="1600" i="1" dirty="0">
                <a:solidFill>
                  <a:schemeClr val="accent1"/>
                </a:solidFill>
                <a:latin typeface="Bookman Old Style" pitchFamily="18" charset="0"/>
              </a:rPr>
              <a:t>In the House of the Lord. </a:t>
            </a:r>
            <a:r>
              <a:rPr lang="en-US" sz="1600" dirty="0">
                <a:solidFill>
                  <a:schemeClr val="accent1"/>
                </a:solidFill>
                <a:latin typeface="Bookman Old Style" pitchFamily="18" charset="0"/>
              </a:rPr>
              <a:t>Liturgical Press:</a:t>
            </a:r>
            <a:r>
              <a:rPr lang="en-US" sz="1600" i="1" dirty="0">
                <a:solidFill>
                  <a:schemeClr val="accent1"/>
                </a:solidFill>
                <a:latin typeface="Bookman Old Style" pitchFamily="18" charset="0"/>
              </a:rPr>
              <a:t> </a:t>
            </a:r>
            <a:r>
              <a:rPr lang="en-US" sz="1600" dirty="0">
                <a:solidFill>
                  <a:schemeClr val="accent1"/>
                </a:solidFill>
                <a:latin typeface="Bookman Old Style" pitchFamily="18" charset="0"/>
              </a:rPr>
              <a:t>Collegeville, MN, 1998.</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a:solidFill>
                  <a:schemeClr val="accent1"/>
                </a:solidFill>
                <a:latin typeface="Bookman Old Style" pitchFamily="18" charset="0"/>
              </a:rPr>
              <a:t>Kaiser, Walter C. </a:t>
            </a:r>
            <a:r>
              <a:rPr lang="en-US" sz="1600" i="1" dirty="0">
                <a:solidFill>
                  <a:schemeClr val="accent1"/>
                </a:solidFill>
                <a:latin typeface="Bookman Old Style" pitchFamily="18" charset="0"/>
              </a:rPr>
              <a:t>Preaching and Teaching from the Old Testament: A Guide for the Church. </a:t>
            </a:r>
            <a:r>
              <a:rPr lang="en-US" sz="1600" dirty="0">
                <a:solidFill>
                  <a:schemeClr val="accent1"/>
                </a:solidFill>
                <a:latin typeface="Bookman Old Style" pitchFamily="18" charset="0"/>
              </a:rPr>
              <a:t>Grand Rapids: Baker, 2003.</a:t>
            </a:r>
          </a:p>
        </p:txBody>
      </p:sp>
    </p:spTree>
    <p:extLst>
      <p:ext uri="{BB962C8B-B14F-4D97-AF65-F5344CB8AC3E}">
        <p14:creationId xmlns:p14="http://schemas.microsoft.com/office/powerpoint/2010/main" val="3938294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zh-CN" altLang="en-US" dirty="0"/>
              <a:t>资源清单</a:t>
            </a:r>
            <a:endParaRPr lang="en-US" sz="4800" dirty="0">
              <a:solidFill>
                <a:schemeClr val="accent1"/>
              </a:solidFill>
              <a:latin typeface="Bookman Old Style" pitchFamily="18" charset="0"/>
            </a:endParaRPr>
          </a:p>
        </p:txBody>
      </p:sp>
      <p:sp>
        <p:nvSpPr>
          <p:cNvPr id="132099" name="Rectangle 3"/>
          <p:cNvSpPr>
            <a:spLocks noGrp="1" noChangeArrowheads="1"/>
          </p:cNvSpPr>
          <p:nvPr>
            <p:ph type="body" idx="1"/>
          </p:nvPr>
        </p:nvSpPr>
        <p:spPr>
          <a:xfrm>
            <a:off x="533400" y="2133600"/>
            <a:ext cx="8229600" cy="4495800"/>
          </a:xfrm>
        </p:spPr>
        <p:txBody>
          <a:bodyPr>
            <a:normAutofit lnSpcReduction="10000"/>
          </a:bodyPr>
          <a:lstStyle/>
          <a:p>
            <a:pPr>
              <a:lnSpc>
                <a:spcPct val="80000"/>
              </a:lnSpc>
              <a:buFontTx/>
              <a:buNone/>
            </a:pPr>
            <a:endParaRPr lang="en-US" sz="1600" dirty="0">
              <a:latin typeface="Bookman Old Style" pitchFamily="18" charset="0"/>
            </a:endParaRPr>
          </a:p>
          <a:p>
            <a:pPr>
              <a:lnSpc>
                <a:spcPct val="80000"/>
              </a:lnSpc>
              <a:buFontTx/>
              <a:buNone/>
            </a:pPr>
            <a:r>
              <a:rPr lang="en-US" sz="1800" dirty="0">
                <a:solidFill>
                  <a:schemeClr val="accent1"/>
                </a:solidFill>
                <a:latin typeface="Bookman Old Style" pitchFamily="18" charset="0"/>
              </a:rPr>
              <a:t>Mays, James. </a:t>
            </a:r>
            <a:r>
              <a:rPr lang="en-US" sz="1800" i="1" dirty="0">
                <a:solidFill>
                  <a:schemeClr val="accent1"/>
                </a:solidFill>
                <a:latin typeface="Bookman Old Style" pitchFamily="18" charset="0"/>
              </a:rPr>
              <a:t>Preaching and Teaching Psalms.</a:t>
            </a:r>
            <a:r>
              <a:rPr lang="en-US" sz="1800" dirty="0">
                <a:solidFill>
                  <a:schemeClr val="accent1"/>
                </a:solidFill>
                <a:latin typeface="Bookman Old Style" pitchFamily="18" charset="0"/>
              </a:rPr>
              <a:t> Louisville: Westminster John Knox, 2006.</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a:solidFill>
                  <a:schemeClr val="accent1"/>
                </a:solidFill>
                <a:latin typeface="Bookman Old Style" pitchFamily="18" charset="0"/>
              </a:rPr>
              <a:t>McCann, J. Clinton, Jr., and James C. Howell. </a:t>
            </a:r>
            <a:r>
              <a:rPr lang="en-US" sz="1800" i="1" dirty="0">
                <a:solidFill>
                  <a:schemeClr val="accent1"/>
                </a:solidFill>
                <a:latin typeface="Bookman Old Style" pitchFamily="18" charset="0"/>
              </a:rPr>
              <a:t>Preaching the Psalms.</a:t>
            </a:r>
            <a:r>
              <a:rPr lang="en-US" sz="1800" dirty="0">
                <a:solidFill>
                  <a:schemeClr val="accent1"/>
                </a:solidFill>
                <a:latin typeface="Bookman Old Style" pitchFamily="18" charset="0"/>
              </a:rPr>
              <a:t> Nashville: Abingdon Press, 2001.</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a:solidFill>
                  <a:schemeClr val="accent1"/>
                </a:solidFill>
                <a:latin typeface="Bookman Old Style" pitchFamily="18" charset="0"/>
              </a:rPr>
              <a:t>Miller, Patrick D., Jr. </a:t>
            </a:r>
            <a:r>
              <a:rPr lang="en-US" sz="1800" i="1" dirty="0">
                <a:solidFill>
                  <a:schemeClr val="accent1"/>
                </a:solidFill>
                <a:latin typeface="Bookman Old Style" pitchFamily="18" charset="0"/>
              </a:rPr>
              <a:t>Interpreting the Psalms.</a:t>
            </a:r>
            <a:r>
              <a:rPr lang="en-US" sz="1800" dirty="0">
                <a:solidFill>
                  <a:schemeClr val="accent1"/>
                </a:solidFill>
                <a:latin typeface="Bookman Old Style" pitchFamily="18" charset="0"/>
              </a:rPr>
              <a:t> Philadelphia: Fortress, 1986.</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a:solidFill>
                  <a:schemeClr val="accent1"/>
                </a:solidFill>
                <a:latin typeface="Bookman Old Style" pitchFamily="18" charset="0"/>
              </a:rPr>
              <a:t>Swenson, Kristin. </a:t>
            </a:r>
            <a:r>
              <a:rPr lang="en-US" sz="1800" i="1" dirty="0">
                <a:solidFill>
                  <a:schemeClr val="accent1"/>
                </a:solidFill>
                <a:latin typeface="Bookman Old Style" pitchFamily="18" charset="0"/>
              </a:rPr>
              <a:t>Living Through Pain. </a:t>
            </a:r>
            <a:r>
              <a:rPr lang="en-US" sz="1800" dirty="0">
                <a:solidFill>
                  <a:schemeClr val="accent1"/>
                </a:solidFill>
                <a:latin typeface="Bookman Old Style" pitchFamily="18" charset="0"/>
              </a:rPr>
              <a:t>Waco: Baylor Press, 2005.</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a:solidFill>
                  <a:schemeClr val="accent1"/>
                </a:solidFill>
                <a:latin typeface="Bookman Old Style" pitchFamily="18" charset="0"/>
              </a:rPr>
              <a:t>Taylor, Gardner. </a:t>
            </a:r>
            <a:r>
              <a:rPr lang="en-US" sz="1800" i="1" dirty="0">
                <a:solidFill>
                  <a:schemeClr val="accent1"/>
                </a:solidFill>
                <a:latin typeface="Bookman Old Style" pitchFamily="18" charset="0"/>
              </a:rPr>
              <a:t>The Certain Sound of The Trumpet. </a:t>
            </a:r>
            <a:r>
              <a:rPr lang="en-US" sz="1800" dirty="0">
                <a:solidFill>
                  <a:schemeClr val="accent1"/>
                </a:solidFill>
                <a:latin typeface="Bookman Old Style" pitchFamily="18" charset="0"/>
              </a:rPr>
              <a:t>Valley Forge: Judson Press, 1994.</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err="1">
                <a:solidFill>
                  <a:schemeClr val="accent1"/>
                </a:solidFill>
                <a:latin typeface="Bookman Old Style" pitchFamily="18" charset="0"/>
              </a:rPr>
              <a:t>Westermann</a:t>
            </a:r>
            <a:r>
              <a:rPr lang="en-US" sz="1800" dirty="0">
                <a:solidFill>
                  <a:schemeClr val="accent1"/>
                </a:solidFill>
                <a:latin typeface="Bookman Old Style" pitchFamily="18" charset="0"/>
              </a:rPr>
              <a:t>, Claus. </a:t>
            </a:r>
            <a:r>
              <a:rPr lang="en-US" sz="1800" i="1" dirty="0">
                <a:solidFill>
                  <a:schemeClr val="accent1"/>
                </a:solidFill>
                <a:latin typeface="Bookman Old Style" pitchFamily="18" charset="0"/>
              </a:rPr>
              <a:t>The Psalms. </a:t>
            </a:r>
            <a:r>
              <a:rPr lang="en-US" sz="1800" dirty="0">
                <a:solidFill>
                  <a:schemeClr val="accent1"/>
                </a:solidFill>
                <a:latin typeface="Bookman Old Style" pitchFamily="18" charset="0"/>
              </a:rPr>
              <a:t>Minneapolis: Augsburg, 1980.</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a:solidFill>
                  <a:schemeClr val="accent1"/>
                </a:solidFill>
                <a:latin typeface="Bookman Old Style" pitchFamily="18" charset="0"/>
              </a:rPr>
              <a:t>________. </a:t>
            </a:r>
            <a:r>
              <a:rPr lang="en-US" sz="1800" i="1" dirty="0">
                <a:solidFill>
                  <a:schemeClr val="accent1"/>
                </a:solidFill>
                <a:latin typeface="Bookman Old Style" pitchFamily="18" charset="0"/>
              </a:rPr>
              <a:t>Praise and Lament In the Psalms. </a:t>
            </a:r>
            <a:r>
              <a:rPr lang="en-US" sz="1800" dirty="0">
                <a:solidFill>
                  <a:schemeClr val="accent1"/>
                </a:solidFill>
                <a:latin typeface="Bookman Old Style" pitchFamily="18" charset="0"/>
              </a:rPr>
              <a:t>Atlanta: Knox  Press, 1981</a:t>
            </a:r>
          </a:p>
        </p:txBody>
      </p:sp>
    </p:spTree>
    <p:extLst>
      <p:ext uri="{BB962C8B-B14F-4D97-AF65-F5344CB8AC3E}">
        <p14:creationId xmlns:p14="http://schemas.microsoft.com/office/powerpoint/2010/main" val="3955396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5"/>
          <p:cNvSpPr>
            <a:spLocks noChangeArrowheads="1" noChangeShapeType="1" noTextEdit="1"/>
          </p:cNvSpPr>
          <p:nvPr/>
        </p:nvSpPr>
        <p:spPr bwMode="auto">
          <a:xfrm>
            <a:off x="2362200" y="571500"/>
            <a:ext cx="4486275" cy="647700"/>
          </a:xfrm>
          <a:prstGeom prst="rect">
            <a:avLst/>
          </a:prstGeom>
        </p:spPr>
        <p:txBody>
          <a:bodyPr wrap="none" fromWordArt="1">
            <a:prstTxWarp prst="textPlain">
              <a:avLst>
                <a:gd name="adj" fmla="val 50000"/>
              </a:avLst>
            </a:prstTxWarp>
          </a:bodyPr>
          <a:lstStyle/>
          <a:p>
            <a:pPr algn="ctr"/>
            <a:r>
              <a:rPr lang="zh-CN" altLang="en-US" sz="3600" kern="10" dirty="0">
                <a:ln w="9525">
                  <a:solidFill>
                    <a:srgbClr val="000000"/>
                  </a:solidFill>
                  <a:round/>
                  <a:headEnd/>
                  <a:tailEnd/>
                </a:ln>
                <a:solidFill>
                  <a:srgbClr val="FFFF00"/>
                </a:solidFill>
                <a:effectLst>
                  <a:outerShdw dist="35921" dir="2700000" algn="ctr" rotWithShape="0">
                    <a:srgbClr val="808080">
                      <a:alpha val="79999"/>
                    </a:srgbClr>
                  </a:outerShdw>
                </a:effectLst>
                <a:latin typeface="Arial Black"/>
              </a:rPr>
              <a:t>提摩太后书 </a:t>
            </a:r>
            <a:r>
              <a:rPr lang="en-US" sz="3600" kern="10" dirty="0">
                <a:ln w="9525">
                  <a:solidFill>
                    <a:srgbClr val="000000"/>
                  </a:solidFill>
                  <a:round/>
                  <a:headEnd/>
                  <a:tailEnd/>
                </a:ln>
                <a:solidFill>
                  <a:srgbClr val="FFFF00"/>
                </a:solidFill>
                <a:effectLst>
                  <a:outerShdw dist="35921" dir="2700000" algn="ctr" rotWithShape="0">
                    <a:srgbClr val="808080">
                      <a:alpha val="79999"/>
                    </a:srgbClr>
                  </a:outerShdw>
                </a:effectLst>
                <a:latin typeface="Arial Black"/>
              </a:rPr>
              <a:t>4:1-2</a:t>
            </a:r>
          </a:p>
        </p:txBody>
      </p:sp>
      <p:sp>
        <p:nvSpPr>
          <p:cNvPr id="5123" name="Text Box 12"/>
          <p:cNvSpPr txBox="1">
            <a:spLocks noChangeArrowheads="1"/>
          </p:cNvSpPr>
          <p:nvPr/>
        </p:nvSpPr>
        <p:spPr bwMode="auto">
          <a:xfrm>
            <a:off x="533400" y="1511300"/>
            <a:ext cx="8153400" cy="2862322"/>
          </a:xfrm>
          <a:prstGeom prst="rect">
            <a:avLst/>
          </a:prstGeom>
          <a:noFill/>
          <a:ln w="9525">
            <a:noFill/>
            <a:miter lim="800000"/>
            <a:headEnd/>
            <a:tailEnd/>
          </a:ln>
        </p:spPr>
        <p:txBody>
          <a:bodyPr>
            <a:spAutoFit/>
          </a:bodyPr>
          <a:lstStyle/>
          <a:p>
            <a:pPr>
              <a:spcBef>
                <a:spcPct val="50000"/>
              </a:spcBef>
            </a:pPr>
            <a:r>
              <a:rPr lang="zh-CN" altLang="en-US" sz="3600" dirty="0">
                <a:latin typeface="Tahoma" pitchFamily="1" charset="0"/>
              </a:rPr>
              <a:t>我在神面前，并在将来审判活人死人的基督耶稣面前，凭着他的显现和他的国度嘱咐你： 务要传道，无论得时不得时总要专心；并用百般的忍耐、各样的教训责备人、警戒人、劝勉人。</a:t>
            </a:r>
            <a:endParaRPr lang="en-US" sz="3600" dirty="0">
              <a:latin typeface="Tahoma" pitchFamily="1" charset="0"/>
            </a:endParaRPr>
          </a:p>
        </p:txBody>
      </p:sp>
      <p:pic>
        <p:nvPicPr>
          <p:cNvPr id="5124" name="Picture 15" descr="MPj03849090000[1]"/>
          <p:cNvPicPr>
            <a:picLocks noChangeAspect="1" noChangeArrowheads="1"/>
          </p:cNvPicPr>
          <p:nvPr/>
        </p:nvPicPr>
        <p:blipFill>
          <a:blip r:embed="rId2" cstate="print"/>
          <a:srcRect/>
          <a:stretch>
            <a:fillRect/>
          </a:stretch>
        </p:blipFill>
        <p:spPr bwMode="auto">
          <a:xfrm>
            <a:off x="7924800" y="381000"/>
            <a:ext cx="762000" cy="760413"/>
          </a:xfrm>
          <a:prstGeom prst="rect">
            <a:avLst/>
          </a:prstGeom>
          <a:noFill/>
          <a:ln w="9525">
            <a:noFill/>
            <a:miter lim="800000"/>
            <a:headEnd/>
            <a:tailEnd/>
          </a:ln>
        </p:spPr>
      </p:pic>
    </p:spTree>
    <p:extLst>
      <p:ext uri="{BB962C8B-B14F-4D97-AF65-F5344CB8AC3E}">
        <p14:creationId xmlns:p14="http://schemas.microsoft.com/office/powerpoint/2010/main" val="238479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4689956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2400" b="1" dirty="0">
                <a:solidFill>
                  <a:srgbClr val="FFFFFF"/>
                </a:solidFill>
                <a:latin typeface="Arial" charset="0"/>
                <a:ea typeface="ＭＳ Ｐゴシック" charset="0"/>
              </a:rPr>
              <a:t>主页在 </a:t>
            </a:r>
            <a:r>
              <a:rPr lang="en-US" sz="2400" b="1" dirty="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1"/>
            <a:ext cx="3345366" cy="3278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defTabSz="914300" eaLnBrk="1" hangingPunct="1">
              <a:defRPr/>
            </a:pPr>
            <a:r>
              <a:rPr lang="zh-CN" altLang="en-US" sz="4000" b="1" dirty="0">
                <a:solidFill>
                  <a:srgbClr val="FFFFFF"/>
                </a:solidFill>
                <a:latin typeface="Arial" charset="0"/>
                <a:cs typeface="Arial" charset="0"/>
              </a:rPr>
              <a:t>使用二维码</a:t>
            </a:r>
          </a:p>
          <a:p>
            <a:pPr lvl="0" algn="ctr" defTabSz="914300" eaLnBrk="1" hangingPunct="1">
              <a:defRPr/>
            </a:pPr>
            <a:r>
              <a:rPr lang="zh-CN" altLang="en-US" sz="4000" b="1" dirty="0">
                <a:solidFill>
                  <a:srgbClr val="FFFFFF"/>
                </a:solidFill>
                <a:latin typeface="Arial" charset="0"/>
                <a:cs typeface="Arial" charset="0"/>
              </a:rPr>
              <a:t>点进网站</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3579541"/>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318942"/>
            <a:ext cx="5357029" cy="5357029"/>
          </a:xfrm>
          <a:prstGeom prst="rect">
            <a:avLst/>
          </a:prstGeom>
        </p:spPr>
      </p:pic>
    </p:spTree>
    <p:extLst>
      <p:ext uri="{BB962C8B-B14F-4D97-AF65-F5344CB8AC3E}">
        <p14:creationId xmlns:p14="http://schemas.microsoft.com/office/powerpoint/2010/main" val="374747317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2400" b="1" dirty="0">
                <a:solidFill>
                  <a:srgbClr val="FFFFFF"/>
                </a:solidFill>
                <a:latin typeface="Arial" charset="0"/>
                <a:ea typeface="ＭＳ Ｐゴシック" charset="0"/>
              </a:rPr>
              <a:t> </a:t>
            </a:r>
            <a:r>
              <a:rPr lang="en-US" altLang="zh-CN" sz="2400" b="1" dirty="0">
                <a:solidFill>
                  <a:srgbClr val="FFFFFF"/>
                </a:solidFill>
                <a:latin typeface="Arial" charset="0"/>
                <a:ea typeface="ＭＳ Ｐゴシック" charset="0"/>
              </a:rPr>
              <a:t>(</a:t>
            </a:r>
            <a:r>
              <a:rPr lang="zh-CN" altLang="en-US" sz="2400" b="1" dirty="0">
                <a:solidFill>
                  <a:srgbClr val="FFFFFF"/>
                </a:solidFill>
                <a:latin typeface="Arial" charset="0"/>
                <a:ea typeface="ＭＳ Ｐゴシック" charset="0"/>
              </a:rPr>
              <a:t>讲道学</a:t>
            </a:r>
            <a:r>
              <a:rPr lang="en-US" altLang="zh-CN" sz="2400" b="1" dirty="0">
                <a:solidFill>
                  <a:srgbClr val="FFFFFF"/>
                </a:solidFill>
                <a:latin typeface="Arial" charset="0"/>
                <a:ea typeface="ＭＳ Ｐゴシック" charset="0"/>
              </a:rPr>
              <a:t>) </a:t>
            </a:r>
            <a:r>
              <a:rPr lang="zh-CN" altLang="en-US" sz="2400" b="1" dirty="0">
                <a:solidFill>
                  <a:srgbClr val="FFFFFF"/>
                </a:solidFill>
                <a:latin typeface="Arial" charset="0"/>
                <a:ea typeface="ＭＳ Ｐゴシック" charset="0"/>
              </a:rPr>
              <a:t>页在 </a:t>
            </a:r>
            <a:r>
              <a:rPr lang="en-US" sz="2400" b="1" dirty="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defTabSz="914300" eaLnBrk="1" hangingPunct="1">
              <a:defRPr/>
            </a:pPr>
            <a:r>
              <a:rPr lang="zh-CN" altLang="en-US" sz="4000" b="1" dirty="0">
                <a:solidFill>
                  <a:srgbClr val="FFFFFF"/>
                </a:solidFill>
                <a:latin typeface="Arial" charset="0"/>
                <a:cs typeface="Arial" charset="0"/>
              </a:rPr>
              <a:t>免费下载</a:t>
            </a:r>
            <a:r>
              <a:rPr lang="en-US" altLang="zh-CN" sz="4000" b="1" dirty="0">
                <a:solidFill>
                  <a:srgbClr val="FFFFFF"/>
                </a:solidFill>
                <a:latin typeface="Arial" charset="0"/>
                <a:cs typeface="Arial" charset="0"/>
              </a:rPr>
              <a:t>PPT</a:t>
            </a:r>
            <a:r>
              <a:rPr lang="en-US" sz="4000" b="1" dirty="0">
                <a:solidFill>
                  <a:srgbClr val="FFFFFF"/>
                </a:solidFill>
                <a:latin typeface="Arial" charset="0"/>
                <a:cs typeface="Arial" charset="0"/>
              </a:rPr>
              <a:t>!</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2404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idx="1"/>
          </p:nvPr>
        </p:nvSpPr>
        <p:spPr>
          <a:xfrm>
            <a:off x="533400" y="2209800"/>
            <a:ext cx="8153400" cy="4114800"/>
          </a:xfrm>
        </p:spPr>
        <p:txBody>
          <a:bodyPr>
            <a:noAutofit/>
          </a:bodyPr>
          <a:lstStyle/>
          <a:p>
            <a:pPr>
              <a:lnSpc>
                <a:spcPct val="90000"/>
              </a:lnSpc>
            </a:pPr>
            <a:r>
              <a:rPr lang="zh-CN" altLang="en-US" sz="2600" dirty="0"/>
              <a:t>难以忍受的单词和含义的搏斗。</a:t>
            </a:r>
            <a:endParaRPr lang="en-MY" altLang="zh-CN" sz="2600" dirty="0"/>
          </a:p>
          <a:p>
            <a:pPr marL="0" indent="0">
              <a:lnSpc>
                <a:spcPct val="90000"/>
              </a:lnSpc>
              <a:buNone/>
            </a:pPr>
            <a:r>
              <a:rPr lang="en-MY" sz="2600" dirty="0"/>
              <a:t>	</a:t>
            </a:r>
            <a:r>
              <a:rPr lang="en-US" sz="2600" dirty="0"/>
              <a:t>T. S. Eliot, </a:t>
            </a:r>
            <a:r>
              <a:rPr lang="en-US" sz="2600" i="1" dirty="0"/>
              <a:t>Time</a:t>
            </a:r>
            <a:r>
              <a:rPr lang="en-US" sz="2600" dirty="0"/>
              <a:t> (March 6, 1950).</a:t>
            </a:r>
            <a:br>
              <a:rPr lang="en-US" sz="2600" dirty="0"/>
            </a:br>
            <a:endParaRPr lang="en-US" sz="2600" dirty="0"/>
          </a:p>
          <a:p>
            <a:pPr>
              <a:lnSpc>
                <a:spcPct val="90000"/>
              </a:lnSpc>
            </a:pPr>
            <a:r>
              <a:rPr lang="zh-CN" altLang="en-US" sz="2600" dirty="0"/>
              <a:t>首先，诗人是一个热爱语言的人。</a:t>
            </a:r>
            <a:br>
              <a:rPr lang="en-MY" altLang="zh-CN" sz="2600" dirty="0"/>
            </a:br>
            <a:r>
              <a:rPr lang="en-MY" altLang="zh-CN" sz="2600" dirty="0"/>
              <a:t>	</a:t>
            </a:r>
            <a:r>
              <a:rPr lang="en-US" sz="2600" dirty="0"/>
              <a:t>W. H. Auden, </a:t>
            </a:r>
            <a:r>
              <a:rPr lang="en-US" sz="2600" i="1" dirty="0"/>
              <a:t>New York</a:t>
            </a:r>
            <a:r>
              <a:rPr lang="en-US" sz="2600" dirty="0"/>
              <a:t> </a:t>
            </a:r>
            <a:r>
              <a:rPr lang="en-US" sz="2600" i="1" dirty="0"/>
              <a:t>Times</a:t>
            </a:r>
            <a:r>
              <a:rPr lang="en-US" sz="2600" dirty="0"/>
              <a:t> (Oct. 9, 1960).</a:t>
            </a:r>
          </a:p>
          <a:p>
            <a:pPr>
              <a:lnSpc>
                <a:spcPct val="90000"/>
              </a:lnSpc>
            </a:pPr>
            <a:endParaRPr lang="zh-CN" altLang="en-US" sz="2600" dirty="0"/>
          </a:p>
          <a:p>
            <a:pPr>
              <a:lnSpc>
                <a:spcPct val="90000"/>
              </a:lnSpc>
            </a:pPr>
            <a:r>
              <a:rPr lang="en-US" altLang="zh-CN" sz="2600" dirty="0"/>
              <a:t>[</a:t>
            </a:r>
            <a:r>
              <a:rPr lang="zh-CN" altLang="en-US" sz="2600" dirty="0"/>
              <a:t>诗歌</a:t>
            </a:r>
            <a:r>
              <a:rPr lang="en-US" altLang="zh-CN" sz="2600" dirty="0"/>
              <a:t>]</a:t>
            </a:r>
            <a:r>
              <a:rPr lang="zh-CN" altLang="en-US" sz="2600" dirty="0"/>
              <a:t>的优点是能够在一半的时间内表达出双倍的散文，而缺点是，如果您不全力以赴，可能只表达一半。</a:t>
            </a:r>
            <a:r>
              <a:rPr lang="en-MY" altLang="zh-CN" sz="2600" dirty="0"/>
              <a:t>	</a:t>
            </a:r>
            <a:r>
              <a:rPr lang="en-US" sz="2600" dirty="0"/>
              <a:t>Christopher Fry, </a:t>
            </a:r>
            <a:r>
              <a:rPr lang="en-US" sz="2600" i="1" dirty="0"/>
              <a:t>Time</a:t>
            </a:r>
            <a:r>
              <a:rPr lang="en-US" sz="2600" dirty="0"/>
              <a:t> (April 3, 1950).</a:t>
            </a:r>
          </a:p>
        </p:txBody>
      </p:sp>
      <p:sp>
        <p:nvSpPr>
          <p:cNvPr id="156674" name="Rectangle 2"/>
          <p:cNvSpPr>
            <a:spLocks noGrp="1" noChangeArrowheads="1"/>
          </p:cNvSpPr>
          <p:nvPr>
            <p:ph type="title"/>
          </p:nvPr>
        </p:nvSpPr>
        <p:spPr/>
        <p:txBody>
          <a:bodyPr/>
          <a:lstStyle/>
          <a:p>
            <a:r>
              <a:rPr lang="zh-CN" altLang="en-US" dirty="0"/>
              <a:t>诗人对诗的定义</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fade">
                                      <p:cBhvr>
                                        <p:cTn id="7" dur="2000"/>
                                        <p:tgtEl>
                                          <p:spTgt spid="1566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6675">
                                            <p:txEl>
                                              <p:pRg st="1" end="1"/>
                                            </p:txEl>
                                          </p:spTgt>
                                        </p:tgtEl>
                                        <p:attrNameLst>
                                          <p:attrName>style.visibility</p:attrName>
                                        </p:attrNameLst>
                                      </p:cBhvr>
                                      <p:to>
                                        <p:strVal val="visible"/>
                                      </p:to>
                                    </p:set>
                                    <p:animEffect transition="in" filter="fade">
                                      <p:cBhvr>
                                        <p:cTn id="10" dur="2000"/>
                                        <p:tgtEl>
                                          <p:spTgt spid="15667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6675">
                                            <p:txEl>
                                              <p:pRg st="2" end="2"/>
                                            </p:txEl>
                                          </p:spTgt>
                                        </p:tgtEl>
                                        <p:attrNameLst>
                                          <p:attrName>style.visibility</p:attrName>
                                        </p:attrNameLst>
                                      </p:cBhvr>
                                      <p:to>
                                        <p:strVal val="visible"/>
                                      </p:to>
                                    </p:set>
                                    <p:animEffect transition="in" filter="fade">
                                      <p:cBhvr>
                                        <p:cTn id="15" dur="2000"/>
                                        <p:tgtEl>
                                          <p:spTgt spid="15667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6675">
                                            <p:txEl>
                                              <p:pRg st="4" end="4"/>
                                            </p:txEl>
                                          </p:spTgt>
                                        </p:tgtEl>
                                        <p:attrNameLst>
                                          <p:attrName>style.visibility</p:attrName>
                                        </p:attrNameLst>
                                      </p:cBhvr>
                                      <p:to>
                                        <p:strVal val="visible"/>
                                      </p:to>
                                    </p:set>
                                    <p:animEffect transition="in" filter="fade">
                                      <p:cBhvr>
                                        <p:cTn id="20" dur="2000"/>
                                        <p:tgtEl>
                                          <p:spTgt spid="156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idx="1"/>
          </p:nvPr>
        </p:nvSpPr>
        <p:spPr>
          <a:xfrm>
            <a:off x="457200" y="2286000"/>
            <a:ext cx="8229600" cy="4038600"/>
          </a:xfrm>
        </p:spPr>
        <p:txBody>
          <a:bodyPr>
            <a:normAutofit/>
          </a:bodyPr>
          <a:lstStyle/>
          <a:p>
            <a:pPr>
              <a:lnSpc>
                <a:spcPct val="90000"/>
              </a:lnSpc>
            </a:pPr>
            <a:endParaRPr lang="zh-CN" altLang="en-US" sz="2600" dirty="0"/>
          </a:p>
          <a:p>
            <a:pPr>
              <a:lnSpc>
                <a:spcPct val="90000"/>
              </a:lnSpc>
            </a:pPr>
            <a:r>
              <a:rPr lang="zh-CN" altLang="en-US" sz="2600" dirty="0"/>
              <a:t>诗歌是一种诗人认为是内在的和个人的感觉的启示，读者却可将其视为自己的感觉。</a:t>
            </a:r>
            <a:br>
              <a:rPr lang="en-MY" altLang="zh-CN" sz="2600" dirty="0"/>
            </a:br>
            <a:r>
              <a:rPr lang="en-US" sz="2600" dirty="0"/>
              <a:t>Salvatore Quasimodo—Nobel Prize winner, 1959—New York Times (May 14, 1960).</a:t>
            </a:r>
          </a:p>
          <a:p>
            <a:pPr>
              <a:lnSpc>
                <a:spcPct val="90000"/>
              </a:lnSpc>
            </a:pPr>
            <a:endParaRPr lang="zh-CN" altLang="en-US" sz="2600" dirty="0"/>
          </a:p>
          <a:p>
            <a:pPr>
              <a:lnSpc>
                <a:spcPct val="90000"/>
              </a:lnSpc>
            </a:pPr>
            <a:r>
              <a:rPr lang="zh-CN" altLang="en-US" sz="2600" dirty="0"/>
              <a:t>生活在陆地上的海洋动物想在空中飞翔的日记。</a:t>
            </a:r>
            <a:br>
              <a:rPr lang="en-MY" altLang="zh-CN" sz="2600" dirty="0"/>
            </a:br>
            <a:r>
              <a:rPr lang="en-US" sz="2600" dirty="0"/>
              <a:t>Carl Sandburg</a:t>
            </a:r>
          </a:p>
          <a:p>
            <a:pPr>
              <a:lnSpc>
                <a:spcPct val="90000"/>
              </a:lnSpc>
            </a:pPr>
            <a:endParaRPr lang="en-US" dirty="0"/>
          </a:p>
        </p:txBody>
      </p:sp>
      <p:sp>
        <p:nvSpPr>
          <p:cNvPr id="157698" name="Rectangle 2"/>
          <p:cNvSpPr>
            <a:spLocks noGrp="1" noChangeArrowheads="1"/>
          </p:cNvSpPr>
          <p:nvPr>
            <p:ph type="title"/>
          </p:nvPr>
        </p:nvSpPr>
        <p:spPr/>
        <p:txBody>
          <a:bodyPr/>
          <a:lstStyle/>
          <a:p>
            <a:r>
              <a:rPr lang="zh-CN" altLang="en-US" dirty="0"/>
              <a:t>诗人对诗的定义</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699">
                                            <p:txEl>
                                              <p:pRg st="1" end="1"/>
                                            </p:txEl>
                                          </p:spTgt>
                                        </p:tgtEl>
                                        <p:attrNameLst>
                                          <p:attrName>style.visibility</p:attrName>
                                        </p:attrNameLst>
                                      </p:cBhvr>
                                      <p:to>
                                        <p:strVal val="visible"/>
                                      </p:to>
                                    </p:set>
                                    <p:animEffect transition="in" filter="fade">
                                      <p:cBhvr>
                                        <p:cTn id="7" dur="2000"/>
                                        <p:tgtEl>
                                          <p:spTgt spid="1576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7699">
                                            <p:txEl>
                                              <p:pRg st="3" end="3"/>
                                            </p:txEl>
                                          </p:spTgt>
                                        </p:tgtEl>
                                        <p:attrNameLst>
                                          <p:attrName>style.visibility</p:attrName>
                                        </p:attrNameLst>
                                      </p:cBhvr>
                                      <p:to>
                                        <p:strVal val="visible"/>
                                      </p:to>
                                    </p:set>
                                    <p:animEffect transition="in" filter="fade">
                                      <p:cBhvr>
                                        <p:cTn id="12" dur="2000"/>
                                        <p:tgtEl>
                                          <p:spTgt spid="157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br>
              <a:rPr lang="zh-CN" altLang="en-US" sz="3600" dirty="0"/>
            </a:br>
            <a:r>
              <a:rPr lang="zh-CN" altLang="en-US" sz="3600" dirty="0"/>
              <a:t>诗篇是 “诗歌”的一个子类别。</a:t>
            </a:r>
            <a:br>
              <a:rPr lang="en-MY" altLang="zh-CN" sz="3600" dirty="0"/>
            </a:br>
            <a:r>
              <a:rPr lang="zh-CN" altLang="en-US" sz="3600" dirty="0"/>
              <a:t>诗篇是抒情诗。</a:t>
            </a:r>
            <a:br>
              <a:rPr lang="en-US" sz="3600" dirty="0"/>
            </a:b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idx="1"/>
          </p:nvPr>
        </p:nvSpPr>
        <p:spPr>
          <a:xfrm>
            <a:off x="457200" y="2286000"/>
            <a:ext cx="8153400" cy="4267200"/>
          </a:xfrm>
        </p:spPr>
        <p:txBody>
          <a:bodyPr>
            <a:normAutofit/>
          </a:bodyPr>
          <a:lstStyle/>
          <a:p>
            <a:pPr marL="533400" indent="-533400">
              <a:lnSpc>
                <a:spcPct val="90000"/>
              </a:lnSpc>
              <a:buFontTx/>
              <a:buNone/>
            </a:pPr>
            <a:r>
              <a:rPr lang="zh-CN" altLang="en-US" sz="2800" dirty="0"/>
              <a:t>圣经“除了文学以外，是无法正确的解读；不同种类的文学，就有不同的解读。最为强调的是，诗篇必须读作诗。作为歌词，具有所有许可和所有形式，夸张之处，情感而非逻辑上的联系，这对于抒情诗是适当的。”</a:t>
            </a:r>
            <a:endParaRPr lang="en-MY" altLang="zh-CN" sz="2800" dirty="0"/>
          </a:p>
          <a:p>
            <a:pPr marL="533400" indent="-533400">
              <a:lnSpc>
                <a:spcPct val="90000"/>
              </a:lnSpc>
              <a:buFontTx/>
              <a:buNone/>
            </a:pPr>
            <a:endParaRPr lang="en-US" sz="2800" dirty="0"/>
          </a:p>
          <a:p>
            <a:pPr marL="1295400" lvl="2" indent="-381000">
              <a:lnSpc>
                <a:spcPct val="90000"/>
              </a:lnSpc>
              <a:buFontTx/>
              <a:buNone/>
            </a:pPr>
            <a:r>
              <a:rPr lang="en-US" sz="2400" dirty="0"/>
              <a:t>C. S. Lewis, </a:t>
            </a:r>
            <a:r>
              <a:rPr lang="en-US" sz="2400" i="1" dirty="0"/>
              <a:t>Reflections on the Psalms</a:t>
            </a:r>
            <a:r>
              <a:rPr lang="en-US" sz="2400" dirty="0"/>
              <a:t> (Harcourt, Brace, and Jovanovich, 1958), 3.</a:t>
            </a:r>
          </a:p>
          <a:p>
            <a:pPr marL="1295400" lvl="2" indent="-381000">
              <a:lnSpc>
                <a:spcPct val="90000"/>
              </a:lnSpc>
              <a:buFontTx/>
              <a:buNone/>
            </a:pP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buFontTx/>
              <a:buNone/>
            </a:pPr>
            <a:endParaRPr lang="zh-CN" altLang="en-US" sz="3200" dirty="0"/>
          </a:p>
          <a:p>
            <a:pPr>
              <a:lnSpc>
                <a:spcPct val="90000"/>
              </a:lnSpc>
              <a:buFontTx/>
              <a:buNone/>
            </a:pPr>
            <a:r>
              <a:rPr lang="zh-CN" altLang="en-US" sz="3200" dirty="0"/>
              <a:t>“理解诗歌系统才能读好诗歌。”</a:t>
            </a:r>
            <a:endParaRPr lang="en-MY" altLang="zh-CN" sz="3200" dirty="0"/>
          </a:p>
          <a:p>
            <a:pPr>
              <a:lnSpc>
                <a:spcPct val="90000"/>
              </a:lnSpc>
              <a:buFontTx/>
              <a:buNone/>
            </a:pPr>
            <a:r>
              <a:rPr lang="en-US" sz="2400" dirty="0"/>
              <a:t>Robert Alter, “The Characteristics of Ancient Hebrew Poetry,” in </a:t>
            </a:r>
            <a:r>
              <a:rPr lang="en-US" sz="2400" i="1" dirty="0"/>
              <a:t>The Literary Guide to the Bible</a:t>
            </a:r>
            <a:r>
              <a:rPr lang="en-US" sz="2400" dirty="0"/>
              <a:t>, Alter and Kermode, eds. (Harvard Univ. Press, 1987), 612.</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77695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normAutofit/>
          </a:bodyPr>
          <a:lstStyle/>
          <a:p>
            <a:r>
              <a:rPr lang="zh-CN" altLang="en-US" sz="3600" dirty="0"/>
              <a:t>短。集中并缩短。</a:t>
            </a:r>
            <a:endParaRPr lang="en-US" sz="2800" dirty="0"/>
          </a:p>
        </p:txBody>
      </p:sp>
      <p:sp>
        <p:nvSpPr>
          <p:cNvPr id="61442" name="Rectangle 2"/>
          <p:cNvSpPr>
            <a:spLocks noGrp="1" noChangeArrowheads="1"/>
          </p:cNvSpPr>
          <p:nvPr>
            <p:ph type="title"/>
          </p:nvPr>
        </p:nvSpPr>
        <p:spPr>
          <a:xfrm>
            <a:off x="688490" y="570156"/>
            <a:ext cx="7756263" cy="344244"/>
          </a:xfrm>
        </p:spPr>
        <p:txBody>
          <a:bodyPr/>
          <a:lstStyle/>
          <a:p>
            <a:br>
              <a:rPr lang="zh-CN" altLang="en-US" dirty="0"/>
            </a:br>
            <a:r>
              <a:rPr lang="zh-CN" altLang="en-US" dirty="0"/>
              <a:t>诗篇作为抒情诗</a:t>
            </a:r>
            <a:endParaRPr lang="en-US" dirty="0">
              <a:solidFill>
                <a:srgbClr val="BA00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13801</TotalTime>
  <Words>2099</Words>
  <Application>Microsoft Macintosh PowerPoint</Application>
  <PresentationFormat>On-screen Show (4:3)</PresentationFormat>
  <Paragraphs>212</Paragraphs>
  <Slides>38</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38</vt:i4>
      </vt:variant>
    </vt:vector>
  </HeadingPairs>
  <TitlesOfParts>
    <vt:vector size="52" baseType="lpstr">
      <vt:lpstr>Arial</vt:lpstr>
      <vt:lpstr>Arial Black</vt:lpstr>
      <vt:lpstr>Book Antiqua</vt:lpstr>
      <vt:lpstr>Bookman Old Style</vt:lpstr>
      <vt:lpstr>Bwhebl</vt:lpstr>
      <vt:lpstr>Garamond</vt:lpstr>
      <vt:lpstr>Georgia</vt:lpstr>
      <vt:lpstr>Tahoma</vt:lpstr>
      <vt:lpstr>Times New Roman</vt:lpstr>
      <vt:lpstr>Trebuchet MS</vt:lpstr>
      <vt:lpstr>Wingdings</vt:lpstr>
      <vt:lpstr>Hardcover</vt:lpstr>
      <vt:lpstr>Slipstream</vt:lpstr>
      <vt:lpstr>Orbit</vt:lpstr>
      <vt:lpstr>不同种的传讲, 第三场: 传讲诗篇</vt:lpstr>
      <vt:lpstr>PowerPoint Presentation</vt:lpstr>
      <vt:lpstr> 诗是什么? 尝试定义</vt:lpstr>
      <vt:lpstr>诗人对诗的定义</vt:lpstr>
      <vt:lpstr>诗人对诗的定义</vt:lpstr>
      <vt:lpstr> 诗篇是 “诗歌”的一个子类别。 诗篇是抒情诗。 </vt:lpstr>
      <vt:lpstr>PowerPoint Presentation</vt:lpstr>
      <vt:lpstr>PowerPoint Presentation</vt:lpstr>
      <vt:lpstr> 诗篇作为抒情诗</vt:lpstr>
      <vt:lpstr>PowerPoint Presentation</vt:lpstr>
      <vt:lpstr>诗篇作为抒情诗</vt:lpstr>
      <vt:lpstr>诗篇作为抒情诗</vt:lpstr>
      <vt:lpstr>抒情诗的修辞效果是什么？</vt:lpstr>
      <vt:lpstr> 如何以抒情诗来学诗篇</vt:lpstr>
      <vt:lpstr>如何以抒情诗来学诗篇</vt:lpstr>
      <vt:lpstr>如何以抒情诗来学诗篇</vt:lpstr>
      <vt:lpstr>例如：qinah计</vt:lpstr>
      <vt:lpstr>PowerPoint Presentation</vt:lpstr>
      <vt:lpstr>诗篇 77:1</vt:lpstr>
      <vt:lpstr>如何以抒情诗来学诗篇</vt:lpstr>
      <vt:lpstr>如何以抒情诗来学诗篇</vt:lpstr>
      <vt:lpstr>如何以体裁敏感的方式宣讲诗篇</vt:lpstr>
      <vt:lpstr>Haddon Robinson 诗篇 23篇</vt:lpstr>
      <vt:lpstr>如何以体裁敏感的方式宣讲诗篇</vt:lpstr>
      <vt:lpstr>PowerPoint Presentation</vt:lpstr>
      <vt:lpstr>PowerPoint Presentation</vt:lpstr>
      <vt:lpstr>PowerPoint Presentation</vt:lpstr>
      <vt:lpstr>如何以体裁敏感的方式宣讲诗篇</vt:lpstr>
      <vt:lpstr>John Ortberg “伸张正义” (履带 26-29) (弥迦书 6:6-8)</vt:lpstr>
      <vt:lpstr>如何以体裁敏感的方式宣讲诗篇</vt:lpstr>
      <vt:lpstr>崇拜的音乐与流程：</vt:lpstr>
      <vt:lpstr>如何以体裁敏感的方式宣讲诗篇</vt:lpstr>
      <vt:lpstr>资源清单</vt:lpstr>
      <vt:lpstr>资源清单</vt:lpstr>
      <vt:lpstr>PowerPoint Presentation</vt:lpstr>
      <vt:lpstr>Black</vt:lpstr>
      <vt:lpstr>主页在 BibleStudyDownloads.org</vt:lpstr>
      <vt:lpstr> (讲道学) 页在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Lyric Poetry</dc:title>
  <dc:creator>Aaron Chan</dc:creator>
  <cp:lastModifiedBy>Rick Griffith</cp:lastModifiedBy>
  <cp:revision>89</cp:revision>
  <cp:lastPrinted>1601-01-01T00:00:00Z</cp:lastPrinted>
  <dcterms:created xsi:type="dcterms:W3CDTF">2005-10-06T18:38:24Z</dcterms:created>
  <dcterms:modified xsi:type="dcterms:W3CDTF">2020-03-18T01:30:28Z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TC010721591033</vt:lpwstr>
  </property>
</Properties>
</file>