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73" r:id="rId2"/>
    <p:sldMasterId id="2147483834" r:id="rId3"/>
    <p:sldMasterId id="2147483846" r:id="rId4"/>
    <p:sldMasterId id="2147483858" r:id="rId5"/>
    <p:sldMasterId id="2147483871" r:id="rId6"/>
  </p:sldMasterIdLst>
  <p:notesMasterIdLst>
    <p:notesMasterId r:id="rId48"/>
  </p:notesMasterIdLst>
  <p:handoutMasterIdLst>
    <p:handoutMasterId r:id="rId49"/>
  </p:handoutMasterIdLst>
  <p:sldIdLst>
    <p:sldId id="256" r:id="rId7"/>
    <p:sldId id="328" r:id="rId8"/>
    <p:sldId id="262" r:id="rId9"/>
    <p:sldId id="305" r:id="rId10"/>
    <p:sldId id="327" r:id="rId11"/>
    <p:sldId id="267" r:id="rId12"/>
    <p:sldId id="272" r:id="rId13"/>
    <p:sldId id="304" r:id="rId14"/>
    <p:sldId id="259" r:id="rId15"/>
    <p:sldId id="306" r:id="rId16"/>
    <p:sldId id="307" r:id="rId17"/>
    <p:sldId id="309" r:id="rId18"/>
    <p:sldId id="310" r:id="rId19"/>
    <p:sldId id="318" r:id="rId20"/>
    <p:sldId id="312" r:id="rId21"/>
    <p:sldId id="313" r:id="rId22"/>
    <p:sldId id="314" r:id="rId23"/>
    <p:sldId id="315" r:id="rId24"/>
    <p:sldId id="316" r:id="rId25"/>
    <p:sldId id="317" r:id="rId26"/>
    <p:sldId id="319" r:id="rId27"/>
    <p:sldId id="320" r:id="rId28"/>
    <p:sldId id="291" r:id="rId29"/>
    <p:sldId id="324" r:id="rId30"/>
    <p:sldId id="311" r:id="rId31"/>
    <p:sldId id="273" r:id="rId32"/>
    <p:sldId id="321" r:id="rId33"/>
    <p:sldId id="276" r:id="rId34"/>
    <p:sldId id="322" r:id="rId35"/>
    <p:sldId id="323" r:id="rId36"/>
    <p:sldId id="271" r:id="rId37"/>
    <p:sldId id="280" r:id="rId38"/>
    <p:sldId id="325" r:id="rId39"/>
    <p:sldId id="536" r:id="rId40"/>
    <p:sldId id="326" r:id="rId41"/>
    <p:sldId id="302" r:id="rId42"/>
    <p:sldId id="303" r:id="rId43"/>
    <p:sldId id="329" r:id="rId44"/>
    <p:sldId id="330" r:id="rId45"/>
    <p:sldId id="534" r:id="rId46"/>
    <p:sldId id="535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5F5F5F"/>
    <a:srgbClr val="00FFFF"/>
    <a:srgbClr val="000099"/>
    <a:srgbClr val="3333CC"/>
    <a:srgbClr val="800000"/>
    <a:srgbClr val="003399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04"/>
    <p:restoredTop sz="94674"/>
  </p:normalViewPr>
  <p:slideViewPr>
    <p:cSldViewPr>
      <p:cViewPr varScale="1">
        <p:scale>
          <a:sx n="119" d="100"/>
          <a:sy n="119" d="100"/>
        </p:scale>
        <p:origin x="16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F854771-68E8-42E4-92F9-55E7C2415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66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4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4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4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D556C83-E032-45E2-A216-68B13FA1B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53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ADF91F-575F-4FBB-BF80-E6FC49B034F5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134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377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3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395288" y="4076700"/>
            <a:ext cx="8428037" cy="10541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983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398463" y="5084763"/>
            <a:ext cx="8424862" cy="81756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EB50B-BE9A-4564-A5F1-C8B9E3D06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6366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23BF8-906E-4B0A-BBC2-1363480FF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62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260350"/>
            <a:ext cx="2141537" cy="6192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275388" cy="6192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B8FB6-904C-4B25-8B89-B968BEC54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34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DEE43-CF43-405A-9D23-B9604A099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00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50318-1288-4A04-ADCC-FCD1287E0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8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5222A-09E8-499E-B2F8-5682C0B6F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76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B448A-9E92-4DC5-8A67-651387DD8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79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3EF59-88BC-4662-9ACB-77C38F042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73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E28B6-BDF6-4477-BC6C-EE79F9F53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90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6510F-858A-495E-9B48-58CAE4A93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16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61D25-E09C-43F9-BA74-91ACBE5CD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7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85DAB-CE25-4EAD-96BD-550291040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69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5FCE5-1EC5-4EDE-866A-A51F2717A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34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72189-DAD1-467B-9802-1B786A49B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9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5549A-0E2F-49BE-9EB6-40E0E723E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59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3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395288" y="4076700"/>
            <a:ext cx="8428037" cy="10541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983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398463" y="5084763"/>
            <a:ext cx="8424862" cy="81756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3FB8F-8465-49E2-93CF-F883C45FED9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73936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29C00-3E2F-4124-A249-45170F78889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678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5F1FC-7C75-4139-98C2-33A43087B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046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484313"/>
            <a:ext cx="4208463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484313"/>
            <a:ext cx="4208462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CB0B8-3D04-4048-9932-5111C1EC8F4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131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80DA1-4781-47E2-B625-83964485D1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8471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2B7FC-BE61-4BAA-AF2B-DAE67EC0327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9878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C22AC-FF8F-427C-B9F4-7C1C1E21A6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1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D38B3-6E19-4176-B947-F2A68FF38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06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F1CC2-3DFC-46DD-ACE8-09610E9D7D0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44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3BFD7-295A-45D8-85A9-105C3B1AF98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0551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674FB-DEA7-4C24-9932-D12D3580ED5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7765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260350"/>
            <a:ext cx="2141537" cy="6192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275388" cy="6192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260C6-1C0F-4759-9F81-2713C9390B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482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13E88-DFD4-4970-97C6-5E71FD08708E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29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7F976-C27C-4D0F-A4CC-19EEE5DB203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0978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30B77-4C33-4D14-9B5A-ED898E4A404D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75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79DBF-4355-4A8E-88B7-EAE3B2294118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067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C437F-BB81-44EA-AD75-7936902673E2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789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8C845-D3DB-4D24-AD49-6FF3B6B173B0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29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484313"/>
            <a:ext cx="4208463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484313"/>
            <a:ext cx="4208462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FAA59-92A0-4000-8271-5636C46E6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689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551FE-85D4-49F6-840C-DD6E7E757B0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553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CF3DC-640F-4004-8BD8-3E6E5BF0CBCD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9976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C086304F-8172-4209-AEB4-37DE890E193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57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F5033-9254-4780-AD08-416E194EB128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902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8759C-A2BD-4B8D-8CD0-C905DF14600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68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CDBBB62-4BC3-4E3B-AB88-D13BEE51CF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1501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56E0-A016-4A37-954A-26B6351E60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960090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E8F5D6A-3A96-45C8-A2B1-79665048D9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03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BD42-74D7-4FBA-9AE0-28617E24D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09086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57C9B-B081-4B51-BC99-8A593AA57E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9236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DC982-BE9A-4C77-BEC2-0F0BBE888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082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A10E-659D-425F-82CA-2474B7C308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391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7AAE-D987-4F70-A17C-5BA0C6E7B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493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89C1-68B6-4109-96ED-020DA110CC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974878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E4FBECC-14BD-4B3B-8D0F-F9DCE43FEF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811294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E1A1-B4B2-4F36-BE70-A70DF9BB5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428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CFFE-F999-4784-9200-48835C77D8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189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5597D-08E8-4C87-BB35-859D982AA6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9658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3012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26464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9232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1360C-AE05-445C-BAB6-845A204ED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370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09569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7323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15067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1233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6508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07842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93019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5179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D23F8-297E-4E44-B753-38D5468FA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79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E9B97-7469-49F9-BC39-A8E04551F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0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D2E54-0615-479A-8E67-B02CB8F26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65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5693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484313"/>
            <a:ext cx="85693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88846" name="Rectangle 7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847" name="Rectangle 7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848" name="Rectangle 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7A99F83A-D440-4FBD-8F9A-2348B373F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3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94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4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4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EA7D765-61F8-4BB4-B9F6-FA7F10876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5693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484313"/>
            <a:ext cx="85693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8846" name="Rectangle 7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8847" name="Rectangle 7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8848" name="Rectangle 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B0B7A4EA-E3A7-4A3F-8CBE-F8B1CC2602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2402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DCE28F08-E795-4063-9378-7B19A952FA4A}" type="slidenum">
              <a:rPr lang="en-US" smtClean="0">
                <a:solidFill>
                  <a:prstClr val="black">
                    <a:tint val="95000"/>
                  </a:prstClr>
                </a:solidFill>
                <a:latin typeface="Tahoma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58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ctr"/>
            <a:endParaRPr lang="en-US">
              <a:solidFill>
                <a:srgbClr val="696464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AC086E0-4890-4445-8D9A-D23BCB62E1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0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344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8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371600"/>
            <a:ext cx="8839200" cy="2044700"/>
          </a:xfrm>
          <a:solidFill>
            <a:srgbClr val="5F5F5F">
              <a:alpha val="50196"/>
            </a:srgbClr>
          </a:solidFill>
        </p:spPr>
        <p:txBody>
          <a:bodyPr/>
          <a:lstStyle/>
          <a:p>
            <a:pPr eaLnBrk="1" hangingPunct="1"/>
            <a:r>
              <a:rPr lang="zh-CN" altLang="en-US" sz="4400" dirty="0"/>
              <a:t>体裁性说明的讲道</a:t>
            </a:r>
            <a:br>
              <a:rPr lang="en-US" altLang="en-US" sz="4400" dirty="0"/>
            </a:br>
            <a:r>
              <a:rPr lang="zh-CN" altLang="en-US" sz="4400" dirty="0"/>
              <a:t>课堂二</a:t>
            </a:r>
            <a:endParaRPr lang="en-US" altLang="en-US" sz="44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1000" y="4495800"/>
            <a:ext cx="8424862" cy="817562"/>
          </a:xfrm>
        </p:spPr>
        <p:txBody>
          <a:bodyPr/>
          <a:lstStyle/>
          <a:p>
            <a:r>
              <a:rPr lang="zh-CN" altLang="en-US" sz="4400" dirty="0"/>
              <a:t>箴言</a:t>
            </a:r>
            <a:endParaRPr lang="en-US" sz="4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AF66EE-65C6-4643-9E75-1E570642F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82" y="5562601"/>
            <a:ext cx="9252520" cy="129539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algn="ctr" defTabSz="914300" eaLnBrk="1" hangingPunct="1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zh-CN" alt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新加坡圣经学院， 由 </a:t>
            </a:r>
            <a:r>
              <a:rPr 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Jeffrey Arthurs </a:t>
            </a:r>
            <a:r>
              <a:rPr lang="zh-CN" alt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博士于</a:t>
            </a:r>
            <a:r>
              <a:rPr lang="en-US" altLang="zh-CN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2014</a:t>
            </a:r>
            <a:r>
              <a:rPr lang="zh-CN" alt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年</a:t>
            </a:r>
            <a:r>
              <a:rPr lang="en-US" altLang="zh-CN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7</a:t>
            </a:r>
            <a:r>
              <a:rPr lang="zh-CN" alt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月举行的研讨会</a:t>
            </a:r>
            <a:endParaRPr lang="en-SG" altLang="zh-CN" sz="1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ＭＳ Ｐゴシック" charset="0"/>
              <a:cs typeface="Arial"/>
            </a:endParaRPr>
          </a:p>
          <a:p>
            <a:pPr algn="ctr" defTabSz="914300" eaLnBrk="1" hangingPunct="1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zh-CN" alt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高登</a:t>
            </a:r>
            <a:r>
              <a:rPr lang="en-US" altLang="zh-CN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-</a:t>
            </a:r>
            <a:r>
              <a:rPr lang="zh-CN" alt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康威尔神学院的讲道教授</a:t>
            </a:r>
            <a:br>
              <a:rPr 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zh-CN" alt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由 </a:t>
            </a:r>
            <a:r>
              <a:rPr 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Rick Griffith </a:t>
            </a:r>
            <a:r>
              <a:rPr lang="zh-CN" alt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博士上载 </a:t>
            </a:r>
            <a:r>
              <a:rPr lang="en-US" altLang="zh-CN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• </a:t>
            </a:r>
            <a:r>
              <a:rPr lang="zh-CN" alt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新加坡圣经学院</a:t>
            </a:r>
            <a:br>
              <a:rPr 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ＭＳ Ｐゴシック" charset="0"/>
                <a:cs typeface="Arial"/>
              </a:rPr>
            </a:br>
            <a:r>
              <a:rPr lang="zh-CN" alt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所有文件（多种语言）可从 </a:t>
            </a:r>
            <a:r>
              <a:rPr 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BibleStudyDownloads.org </a:t>
            </a:r>
            <a:r>
              <a:rPr lang="zh-CN" alt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免费下载</a:t>
            </a:r>
            <a:endParaRPr lang="en-US" sz="1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dirty="0"/>
              <a:t>箴言</a:t>
            </a:r>
            <a:r>
              <a:rPr lang="en-US" altLang="en-US" dirty="0"/>
              <a:t> 1:7—</a:t>
            </a:r>
            <a:r>
              <a:rPr lang="zh-CN" altLang="en-US" dirty="0"/>
              <a:t>敬畏耶和华是智慧的开端，愚妄人</a:t>
            </a:r>
            <a:r>
              <a:rPr lang="en-MY" altLang="zh-CN" dirty="0"/>
              <a:t>				</a:t>
            </a:r>
            <a:r>
              <a:rPr lang="zh-CN" altLang="en-US" dirty="0"/>
              <a:t>藐视智慧和训诲。</a:t>
            </a:r>
            <a:endParaRPr lang="en-US" altLang="en-US" dirty="0"/>
          </a:p>
          <a:p>
            <a:pPr>
              <a:buFont typeface="Wingdings" pitchFamily="2" charset="2"/>
              <a:buNone/>
            </a:pPr>
            <a:r>
              <a:rPr lang="zh-CN" altLang="en-US" dirty="0"/>
              <a:t>箴言</a:t>
            </a:r>
            <a:r>
              <a:rPr lang="en-US" altLang="en-US" dirty="0"/>
              <a:t> 9:10—</a:t>
            </a:r>
            <a:r>
              <a:rPr lang="zh-CN" altLang="en-US" dirty="0"/>
              <a:t>敬畏耶和华是智慧的开端，认识</a:t>
            </a:r>
            <a:r>
              <a:rPr lang="en-MY" altLang="zh-CN" dirty="0"/>
              <a:t>				</a:t>
            </a:r>
            <a:r>
              <a:rPr lang="zh-CN" altLang="en-US" dirty="0"/>
              <a:t>至圣者便是聪明！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4563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dirty="0"/>
              <a:t>什么是“敬畏耶和华”？</a:t>
            </a:r>
            <a:endParaRPr lang="en-US" altLang="en-US" sz="40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828800"/>
            <a:ext cx="7140575" cy="4624388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lphaUcPeriod"/>
            </a:pPr>
            <a:r>
              <a:rPr lang="zh-CN" altLang="en-US" dirty="0"/>
              <a:t>尊重和敬畏。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zh-CN" altLang="en-US" dirty="0"/>
              <a:t>焦虑和担忧。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zh-CN" altLang="en-US" dirty="0"/>
              <a:t>恐惧和恐怖。</a:t>
            </a:r>
            <a:endParaRPr lang="en-MY" altLang="zh-CN" dirty="0"/>
          </a:p>
          <a:p>
            <a:pPr marL="609600" indent="-609600">
              <a:buFont typeface="Wingdings" pitchFamily="2" charset="2"/>
              <a:buAutoNum type="alphaUcPeriod"/>
            </a:pPr>
            <a:r>
              <a:rPr lang="zh-CN" altLang="en-US" dirty="0"/>
              <a:t>上述所有的。</a:t>
            </a:r>
            <a:endParaRPr lang="en-MY" altLang="zh-CN" dirty="0"/>
          </a:p>
          <a:p>
            <a:pPr marL="609600" indent="-609600">
              <a:buFont typeface="Wingdings" pitchFamily="2" charset="2"/>
              <a:buAutoNum type="alphaUcPeriod"/>
            </a:pPr>
            <a:r>
              <a:rPr lang="zh-CN" altLang="en-US" dirty="0"/>
              <a:t>以上都不是。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143619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zh-CN" altLang="en-US" dirty="0"/>
            </a:br>
            <a:r>
              <a:rPr lang="zh-CN" altLang="en-US" dirty="0"/>
              <a:t>不要怕：</a:t>
            </a:r>
            <a:endParaRPr lang="en-US" alt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zh-CN" altLang="en-US" sz="2800" dirty="0">
                <a:solidFill>
                  <a:srgbClr val="FFC000"/>
                </a:solidFill>
              </a:rPr>
              <a:t>那些不代表上帝的人，那些不为上帝发言：</a:t>
            </a:r>
            <a:endParaRPr lang="en-US" altLang="en-US" sz="2800" dirty="0">
              <a:solidFill>
                <a:srgbClr val="FFFF00"/>
              </a:solidFill>
            </a:endParaRPr>
          </a:p>
          <a:p>
            <a:r>
              <a:rPr lang="zh-CN" altLang="en-US" sz="2800" dirty="0"/>
              <a:t>那杀身体的，不要怕他们 </a:t>
            </a:r>
            <a:r>
              <a:rPr lang="en-US" altLang="en-US" sz="2800" dirty="0"/>
              <a:t>(</a:t>
            </a:r>
            <a:r>
              <a:rPr lang="zh-CN" altLang="en-US" sz="2800" dirty="0"/>
              <a:t>太</a:t>
            </a:r>
            <a:r>
              <a:rPr lang="en-US" altLang="en-US" sz="2800" dirty="0"/>
              <a:t> 10:28)</a:t>
            </a:r>
            <a:r>
              <a:rPr lang="zh-CN" altLang="en-US" sz="2800" dirty="0"/>
              <a:t>。</a:t>
            </a:r>
            <a:endParaRPr lang="en-US" altLang="en-US" sz="2800" dirty="0"/>
          </a:p>
          <a:p>
            <a:r>
              <a:rPr lang="zh-CN" altLang="en-US" sz="2800" dirty="0"/>
              <a:t>因为神赐给我们不是胆怯的心 </a:t>
            </a:r>
            <a:r>
              <a:rPr lang="en-US" altLang="en-US" sz="2800" dirty="0"/>
              <a:t>(</a:t>
            </a:r>
            <a:r>
              <a:rPr lang="zh-CN" altLang="en-US" sz="2800" dirty="0"/>
              <a:t>提后</a:t>
            </a:r>
            <a:r>
              <a:rPr lang="en-US" altLang="en-US" sz="2800" dirty="0"/>
              <a:t>. 1:7)</a:t>
            </a:r>
            <a:r>
              <a:rPr lang="zh-CN" altLang="en-US" sz="2800" dirty="0"/>
              <a:t>。</a:t>
            </a:r>
            <a:endParaRPr lang="en-US" altLang="en-US" sz="2800" dirty="0"/>
          </a:p>
          <a:p>
            <a:r>
              <a:rPr lang="zh-CN" altLang="en-US" sz="2800" dirty="0"/>
              <a:t>有亚利马太人约瑟，是耶和华的门徒，只因为怕犹太人，就暗暗地作门徒 （约</a:t>
            </a:r>
            <a:r>
              <a:rPr lang="en-US" altLang="zh-CN" sz="2800" dirty="0"/>
              <a:t>19</a:t>
            </a:r>
            <a:r>
              <a:rPr lang="zh-CN" altLang="en-US" sz="2800" dirty="0"/>
              <a:t>：</a:t>
            </a:r>
            <a:r>
              <a:rPr lang="en-US" altLang="zh-CN" sz="2800" dirty="0"/>
              <a:t>38</a:t>
            </a:r>
            <a:r>
              <a:rPr lang="zh-CN" altLang="en-US" sz="2800" dirty="0"/>
              <a:t>）。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4337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i="1" dirty="0"/>
              <a:t>应当</a:t>
            </a:r>
            <a:r>
              <a:rPr lang="zh-CN" altLang="en-US" dirty="0"/>
              <a:t>敬畏</a:t>
            </a:r>
            <a:r>
              <a:rPr lang="zh-CN" altLang="en-US" i="1" dirty="0"/>
              <a:t>：</a:t>
            </a:r>
            <a:endParaRPr lang="en-US" alt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zh-CN" altLang="en-US" sz="4000" dirty="0">
                <a:solidFill>
                  <a:srgbClr val="FFC000"/>
                </a:solidFill>
              </a:rPr>
              <a:t>耶和华</a:t>
            </a:r>
            <a:endParaRPr lang="en-MY" altLang="zh-CN" sz="4000" dirty="0">
              <a:solidFill>
                <a:srgbClr val="FFC0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 altLang="en-US" sz="2800" dirty="0"/>
              <a:t>(</a:t>
            </a:r>
            <a:r>
              <a:rPr lang="zh-CN" altLang="en-US" sz="2800" dirty="0"/>
              <a:t>申</a:t>
            </a:r>
            <a:r>
              <a:rPr lang="en-US" altLang="en-US" sz="2800" dirty="0"/>
              <a:t> 10:12) </a:t>
            </a:r>
            <a:r>
              <a:rPr lang="zh-CN" altLang="en-US" sz="2800" dirty="0"/>
              <a:t>现在耶和华你 神向你所要的是什么呢？只要你敬畏耶和华你的 神，遵行他的道，爱他，进行尽性事奉他。</a:t>
            </a:r>
            <a:endParaRPr lang="en-MY" altLang="zh-CN" sz="2800" dirty="0"/>
          </a:p>
          <a:p>
            <a:pPr algn="ctr">
              <a:buFont typeface="Wingdings" pitchFamily="2" charset="2"/>
              <a:buNone/>
            </a:pPr>
            <a:r>
              <a:rPr lang="en-US" altLang="en-US" sz="2800" dirty="0"/>
              <a:t> (</a:t>
            </a:r>
            <a:r>
              <a:rPr lang="zh-CN" altLang="en-US" sz="2800" dirty="0"/>
              <a:t>篇</a:t>
            </a:r>
            <a:r>
              <a:rPr lang="en-US" altLang="en-US" sz="2800" dirty="0"/>
              <a:t> 96:9) </a:t>
            </a:r>
            <a:r>
              <a:rPr lang="zh-CN" altLang="en-US" sz="2800" dirty="0"/>
              <a:t>当以圣洁的妆饰敬拜耶和华</a:t>
            </a:r>
            <a:endParaRPr lang="en-MY" altLang="zh-CN" sz="2800" dirty="0"/>
          </a:p>
          <a:p>
            <a:pPr algn="ctr">
              <a:buFont typeface="Wingdings" pitchFamily="2" charset="2"/>
              <a:buNone/>
            </a:pPr>
            <a:r>
              <a:rPr lang="en-US" altLang="en-US" sz="2800" dirty="0"/>
              <a:t>(</a:t>
            </a:r>
            <a:r>
              <a:rPr lang="zh-CN" altLang="en-US" sz="2800" dirty="0"/>
              <a:t>赛</a:t>
            </a:r>
            <a:r>
              <a:rPr lang="en-US" altLang="en-US" sz="2800" dirty="0"/>
              <a:t> 8:13) </a:t>
            </a:r>
            <a:r>
              <a:rPr lang="zh-CN" altLang="en-US" sz="2800" dirty="0"/>
              <a:t>但要尊万军之耶和华为圣</a:t>
            </a:r>
            <a:endParaRPr lang="en-MY" altLang="zh-CN" sz="2800" dirty="0"/>
          </a:p>
          <a:p>
            <a:pPr algn="ctr">
              <a:buFont typeface="Wingdings" pitchFamily="2" charset="2"/>
              <a:buNone/>
            </a:pPr>
            <a:r>
              <a:rPr lang="en-US" altLang="en-US" sz="2800" dirty="0"/>
              <a:t>(</a:t>
            </a:r>
            <a:r>
              <a:rPr lang="zh-CN" altLang="en-US" sz="2800" dirty="0"/>
              <a:t>篇</a:t>
            </a:r>
            <a:r>
              <a:rPr lang="en-US" altLang="en-US" sz="2800" dirty="0"/>
              <a:t> 86:11) </a:t>
            </a:r>
            <a:r>
              <a:rPr lang="zh-CN" altLang="en-US" sz="2800" dirty="0"/>
              <a:t>求你使我专心敬畏你的名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649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敬畏耶和华是新约的概念吗？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484313"/>
            <a:ext cx="8743950" cy="4968875"/>
          </a:xfrm>
        </p:spPr>
        <p:txBody>
          <a:bodyPr/>
          <a:lstStyle/>
          <a:p>
            <a:r>
              <a:rPr lang="en-US" altLang="en-US" sz="2800" dirty="0"/>
              <a:t>(</a:t>
            </a:r>
            <a:r>
              <a:rPr lang="zh-CN" altLang="en-US" sz="2800" dirty="0"/>
              <a:t>罗 </a:t>
            </a:r>
            <a:r>
              <a:rPr lang="en-US" altLang="en-US" sz="2800" dirty="0"/>
              <a:t>11:20-22) </a:t>
            </a:r>
            <a:r>
              <a:rPr lang="zh-CN" altLang="en-US" sz="2800" dirty="0"/>
              <a:t>你不可自高，反要惧怕。神即不爱惜原来的枝子，也必不爱惜你。可见 神的恩赐和严厉。</a:t>
            </a:r>
            <a:endParaRPr lang="en-MY" altLang="zh-CN" sz="2800" dirty="0"/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太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10:28</a:t>
            </a:r>
            <a:r>
              <a:rPr lang="en-US" sz="2800" dirty="0"/>
              <a:t>)  </a:t>
            </a:r>
            <a:r>
              <a:rPr lang="zh-CN" altLang="en-US" sz="2800" dirty="0"/>
              <a:t>唯有能把身体和灵魂都灭在地狱里的，正要怕他</a:t>
            </a:r>
            <a:endParaRPr lang="en-MY" altLang="zh-CN" sz="2800" dirty="0"/>
          </a:p>
          <a:p>
            <a:r>
              <a:rPr lang="en-US" sz="2800" dirty="0"/>
              <a:t>(</a:t>
            </a:r>
            <a:r>
              <a:rPr lang="zh-CN" altLang="en-US" sz="2800" dirty="0"/>
              <a:t>林后 </a:t>
            </a:r>
            <a:r>
              <a:rPr lang="en-US" sz="2800" dirty="0"/>
              <a:t>5:10-11) </a:t>
            </a:r>
            <a:r>
              <a:rPr lang="zh-CN" altLang="en-US" sz="2800" dirty="0"/>
              <a:t>我们众人必要在基督台前显露出来。。。我们即知道主是可畏的，所以劝人。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21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zh-CN" altLang="en-US" sz="4000" dirty="0"/>
              <a:t>敬畏耶和华是新约的概念吗？</a:t>
            </a:r>
            <a:endParaRPr lang="en-US" sz="40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(</a:t>
            </a:r>
            <a:r>
              <a:rPr lang="zh-CN" altLang="en-US" sz="2800" dirty="0"/>
              <a:t>林后</a:t>
            </a:r>
            <a:r>
              <a:rPr lang="en-US" sz="2800" dirty="0"/>
              <a:t> 7:1) </a:t>
            </a:r>
            <a:r>
              <a:rPr lang="zh-CN" altLang="en-US" sz="2800" dirty="0"/>
              <a:t>亲爱的弟兄啊，我们即有这等应许，就当洁净自己，除去身体、灵魂一切的污秽，敬畏神，得以成圣。</a:t>
            </a:r>
            <a:endParaRPr lang="en-MY" altLang="zh-CN" sz="2800" dirty="0"/>
          </a:p>
          <a:p>
            <a:pPr eaLnBrk="1" hangingPunct="1">
              <a:defRPr/>
            </a:pPr>
            <a:r>
              <a:rPr lang="en-US" sz="2800" dirty="0"/>
              <a:t>(</a:t>
            </a:r>
            <a:r>
              <a:rPr lang="zh-CN" altLang="en-US" sz="2800" dirty="0"/>
              <a:t>腓 </a:t>
            </a:r>
            <a:r>
              <a:rPr lang="en-US" sz="2800" dirty="0"/>
              <a:t>2:1</a:t>
            </a:r>
            <a:r>
              <a:rPr lang="en-US" altLang="zh-CN" sz="2800" dirty="0"/>
              <a:t>2</a:t>
            </a:r>
            <a:r>
              <a:rPr lang="en-US" sz="2800" dirty="0"/>
              <a:t>) </a:t>
            </a:r>
            <a:r>
              <a:rPr lang="zh-CN" altLang="en-US" sz="2800" dirty="0"/>
              <a:t>就当恐惧战兢，做成你们得救的工夫。</a:t>
            </a:r>
            <a:endParaRPr lang="en-US" sz="28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394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zh-CN" altLang="en-US" sz="4000" dirty="0"/>
              <a:t>敬畏耶和华是新约的概念吗？</a:t>
            </a:r>
            <a:endParaRPr lang="en-US" sz="4000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(</a:t>
            </a:r>
            <a:r>
              <a:rPr lang="zh-CN" altLang="en-US" sz="2800" dirty="0"/>
              <a:t>彼前 </a:t>
            </a:r>
            <a:r>
              <a:rPr lang="en-US" sz="2800" dirty="0"/>
              <a:t>1:17) </a:t>
            </a:r>
            <a:r>
              <a:rPr lang="zh-CN" altLang="en-US" sz="2800" dirty="0"/>
              <a:t>你们即称那不偏待人、按各人行为审判人的主为父，就当存敬畏的心，度你们在寄居的日子。</a:t>
            </a:r>
            <a:r>
              <a:rPr lang="en-US" sz="2800" dirty="0"/>
              <a:t> </a:t>
            </a:r>
          </a:p>
          <a:p>
            <a:pPr eaLnBrk="1" hangingPunct="1">
              <a:defRPr/>
            </a:pPr>
            <a:r>
              <a:rPr lang="en-US" sz="2800" dirty="0"/>
              <a:t>(</a:t>
            </a:r>
            <a:r>
              <a:rPr lang="zh-CN" altLang="en-US" sz="2800" dirty="0"/>
              <a:t>徒</a:t>
            </a:r>
            <a:r>
              <a:rPr lang="en-US" sz="2800" dirty="0"/>
              <a:t> 10:2; 13:6, 26) </a:t>
            </a:r>
            <a:r>
              <a:rPr lang="zh-CN" altLang="en-US" sz="2800" dirty="0"/>
              <a:t>生命改变回转基督也被称“敬畏耶和华的人。”</a:t>
            </a:r>
            <a:r>
              <a:rPr lang="en-US" sz="2800" dirty="0"/>
              <a:t> </a:t>
            </a:r>
          </a:p>
          <a:p>
            <a:pPr eaLnBrk="1" hangingPunct="1">
              <a:defRPr/>
            </a:pPr>
            <a:r>
              <a:rPr lang="en-US" sz="2800" dirty="0"/>
              <a:t>(</a:t>
            </a:r>
            <a:r>
              <a:rPr lang="zh-CN" altLang="en-US" sz="2800" dirty="0"/>
              <a:t>徒</a:t>
            </a:r>
            <a:r>
              <a:rPr lang="en-US" sz="2800" dirty="0"/>
              <a:t> 9:31) </a:t>
            </a:r>
            <a:r>
              <a:rPr lang="zh-CN" altLang="en-US" sz="2800" dirty="0"/>
              <a:t>那时的教会都得平安，被建立；凡事敬畏主，蒙圣灵的安慰，人数就增多了。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147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None/>
              <a:defRPr/>
            </a:pPr>
            <a:r>
              <a:rPr lang="zh-CN" altLang="en-US" sz="3600" dirty="0"/>
              <a:t>浩大恩典，使我敬畏，使我心得安慰；</a:t>
            </a:r>
          </a:p>
          <a:p>
            <a:pPr algn="ctr" eaLnBrk="1" hangingPunct="1">
              <a:buNone/>
              <a:defRPr/>
            </a:pPr>
            <a:r>
              <a:rPr lang="zh-CN" altLang="en-US" sz="3600" dirty="0"/>
              <a:t>初信之时即蒙恩惠，真是何等宝贵。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205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zh-CN" altLang="en-US" dirty="0"/>
              <a:t>讨论</a:t>
            </a:r>
            <a:r>
              <a:rPr lang="en-US" dirty="0"/>
              <a:t>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zh-CN" altLang="en-US" dirty="0"/>
              <a:t>这句话是取之哪首赞美诗？</a:t>
            </a:r>
            <a:endParaRPr lang="en-MY" altLang="zh-CN" dirty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zh-CN" altLang="en-US" dirty="0"/>
              <a:t>什么东西已被取代？</a:t>
            </a:r>
            <a:endParaRPr lang="en-MY" altLang="zh-CN" dirty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zh-CN" altLang="en-US" dirty="0"/>
              <a:t>歌词似乎应用什么来描述恐惧？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6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zh-CN" altLang="en-US" dirty="0"/>
              <a:t>敬畏耶和华带来的平安：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484313"/>
            <a:ext cx="6226175" cy="496887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/>
              <a:t>箴言</a:t>
            </a:r>
            <a:r>
              <a:rPr lang="en-US" dirty="0"/>
              <a:t> 19:23</a:t>
            </a:r>
          </a:p>
          <a:p>
            <a:pPr eaLnBrk="1" hangingPunct="1">
              <a:defRPr/>
            </a:pPr>
            <a:r>
              <a:rPr lang="zh-CN" altLang="en-US" dirty="0"/>
              <a:t>箴言</a:t>
            </a:r>
            <a:r>
              <a:rPr lang="en-US" dirty="0"/>
              <a:t> 28:14</a:t>
            </a:r>
          </a:p>
          <a:p>
            <a:pPr eaLnBrk="1" hangingPunct="1">
              <a:defRPr/>
            </a:pPr>
            <a:r>
              <a:rPr lang="zh-CN" altLang="en-US" dirty="0"/>
              <a:t>箴言</a:t>
            </a:r>
            <a:r>
              <a:rPr lang="en-US" dirty="0"/>
              <a:t> 9:10-11</a:t>
            </a:r>
          </a:p>
          <a:p>
            <a:pPr eaLnBrk="1" hangingPunct="1">
              <a:defRPr/>
            </a:pPr>
            <a:r>
              <a:rPr lang="zh-CN" altLang="en-US" dirty="0"/>
              <a:t>箴言 </a:t>
            </a:r>
            <a:r>
              <a:rPr lang="en-US" dirty="0"/>
              <a:t>10:27</a:t>
            </a:r>
          </a:p>
          <a:p>
            <a:pPr eaLnBrk="1" hangingPunct="1">
              <a:defRPr/>
            </a:pPr>
            <a:r>
              <a:rPr lang="zh-CN" altLang="en-US" dirty="0"/>
              <a:t>箴言</a:t>
            </a:r>
            <a:r>
              <a:rPr lang="en-US" dirty="0"/>
              <a:t> 14:26-27</a:t>
            </a:r>
          </a:p>
        </p:txBody>
      </p:sp>
    </p:spTree>
    <p:extLst>
      <p:ext uri="{BB962C8B-B14F-4D97-AF65-F5344CB8AC3E}">
        <p14:creationId xmlns:p14="http://schemas.microsoft.com/office/powerpoint/2010/main" val="2481286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提摩太前书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4:16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4572000"/>
          </a:xfrm>
        </p:spPr>
        <p:txBody>
          <a:bodyPr/>
          <a:lstStyle/>
          <a:p>
            <a:pPr marL="36576" indent="0" algn="ctr">
              <a:buNone/>
            </a:pPr>
            <a:r>
              <a:rPr lang="zh-CN" altLang="en-US" sz="4000" dirty="0"/>
              <a:t>你要谨慎自己和自己的教训，要在这些事上恒心。因为这样行，又能救自己，又能救听你的人。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948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05800" cy="40386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dirty="0"/>
              <a:t>以赛亚书</a:t>
            </a:r>
            <a:r>
              <a:rPr lang="en-US" dirty="0"/>
              <a:t> 33:6</a:t>
            </a:r>
            <a:br>
              <a:rPr lang="en-US" dirty="0"/>
            </a:br>
            <a:r>
              <a:rPr lang="en-US" dirty="0"/>
              <a:t>He </a:t>
            </a:r>
            <a:r>
              <a:rPr lang="zh-CN" altLang="en-US" dirty="0"/>
              <a:t>你一生一世必得安稳，有丰盛的救恩并智慧和知识，你以敬畏耶和华为至宝。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445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CN" altLang="en-US" dirty="0"/>
              <a:t>箴言神学</a:t>
            </a:r>
            <a:endParaRPr lang="en-US" altLang="en-US" dirty="0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箴言的解释学立场：稳定的智慧文学</a:t>
            </a:r>
            <a:endParaRPr lang="en-MY" altLang="zh-CN" dirty="0"/>
          </a:p>
          <a:p>
            <a:pPr eaLnBrk="1" hangingPunct="1"/>
            <a:r>
              <a:rPr lang="zh-CN" altLang="en-US" dirty="0"/>
              <a:t>箴言的神学基础：敬畏耶和华</a:t>
            </a:r>
            <a:endParaRPr lang="en-MY" altLang="zh-CN" dirty="0"/>
          </a:p>
          <a:p>
            <a:pPr eaLnBrk="1" hangingPunct="1"/>
            <a:r>
              <a:rPr lang="zh-CN" altLang="en-US" dirty="0"/>
              <a:t>箴言神学观：团契生活</a:t>
            </a:r>
            <a:r>
              <a:rPr lang="en-US" altLang="en-US" dirty="0"/>
              <a:t>.</a:t>
            </a:r>
          </a:p>
          <a:p>
            <a:pPr marL="400050" lvl="1" indent="0" eaLnBrk="1" hangingPunct="1">
              <a:buNone/>
            </a:pPr>
            <a:r>
              <a:rPr lang="zh-CN" altLang="en-US" dirty="0">
                <a:solidFill>
                  <a:schemeClr val="folHlink"/>
                </a:solidFill>
              </a:rPr>
              <a:t>箴言。。使人处事领受智慧、仁义、公平、正直的训诲，</a:t>
            </a:r>
            <a:br>
              <a:rPr lang="en-MY" altLang="zh-CN" dirty="0">
                <a:solidFill>
                  <a:schemeClr val="folHlink"/>
                </a:solidFill>
              </a:rPr>
            </a:br>
            <a:r>
              <a:rPr lang="en-US" altLang="en-US" dirty="0">
                <a:solidFill>
                  <a:schemeClr val="folHlink"/>
                </a:solidFill>
              </a:rPr>
              <a:t>(</a:t>
            </a:r>
            <a:r>
              <a:rPr lang="zh-CN" altLang="en-US" dirty="0">
                <a:solidFill>
                  <a:schemeClr val="folHlink"/>
                </a:solidFill>
              </a:rPr>
              <a:t>箴</a:t>
            </a:r>
            <a:r>
              <a:rPr lang="en-US" altLang="en-US" dirty="0">
                <a:solidFill>
                  <a:schemeClr val="folHlink"/>
                </a:solidFill>
              </a:rPr>
              <a:t> 1</a:t>
            </a:r>
            <a:r>
              <a:rPr lang="zh-CN" altLang="en-US" dirty="0">
                <a:solidFill>
                  <a:schemeClr val="folHlink"/>
                </a:solidFill>
              </a:rPr>
              <a:t>：</a:t>
            </a:r>
            <a:r>
              <a:rPr lang="en-US" altLang="en-US" dirty="0">
                <a:solidFill>
                  <a:schemeClr val="folHlink"/>
                </a:solidFill>
              </a:rPr>
              <a:t>3</a:t>
            </a:r>
            <a:r>
              <a:rPr lang="zh-CN" altLang="en-US" dirty="0">
                <a:solidFill>
                  <a:schemeClr val="folHlink"/>
                </a:solidFill>
              </a:rPr>
              <a:t>）</a:t>
            </a:r>
            <a:endParaRPr lang="en-US" altLang="en-US" dirty="0"/>
          </a:p>
          <a:p>
            <a:pPr eaLnBrk="1" hangingPunct="1"/>
            <a:endParaRPr lang="en-US" altLang="en-US" dirty="0">
              <a:solidFill>
                <a:schemeClr val="folHlink"/>
              </a:solidFill>
            </a:endParaRPr>
          </a:p>
          <a:p>
            <a:pPr eaLnBrk="1" hangingPunct="1"/>
            <a:endParaRPr lang="en-US" altLang="en-US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1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69325" cy="1081088"/>
          </a:xfrm>
        </p:spPr>
        <p:txBody>
          <a:bodyPr/>
          <a:lstStyle/>
          <a:p>
            <a:pPr algn="ctr" eaLnBrk="1" hangingPunct="1"/>
            <a:r>
              <a:rPr lang="zh-CN" altLang="en-US" dirty="0"/>
              <a:t>箴言神学</a:t>
            </a:r>
            <a:endParaRPr lang="en-US" altLang="en-US" dirty="0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69325" cy="5257800"/>
          </a:xfrm>
        </p:spPr>
        <p:txBody>
          <a:bodyPr/>
          <a:lstStyle/>
          <a:p>
            <a:pPr eaLnBrk="1" hangingPunct="1"/>
            <a:r>
              <a:rPr lang="zh-CN" altLang="en-US" dirty="0"/>
              <a:t>箴言的解释学立场：稳定的智慧文学</a:t>
            </a:r>
          </a:p>
          <a:p>
            <a:pPr eaLnBrk="1" hangingPunct="1"/>
            <a:r>
              <a:rPr lang="zh-CN" altLang="en-US" dirty="0"/>
              <a:t>箴言的神学基础：敬畏耶和华</a:t>
            </a:r>
          </a:p>
          <a:p>
            <a:pPr eaLnBrk="1" hangingPunct="1"/>
            <a:r>
              <a:rPr lang="zh-CN" altLang="en-US" dirty="0"/>
              <a:t>箴言神学观：团契生活</a:t>
            </a:r>
            <a:r>
              <a:rPr lang="en-US" altLang="zh-CN" dirty="0"/>
              <a:t>.</a:t>
            </a:r>
          </a:p>
          <a:p>
            <a:pPr eaLnBrk="1" hangingPunct="1"/>
            <a:r>
              <a:rPr lang="zh-CN" altLang="en-US" dirty="0"/>
              <a:t>箴言社会学重点（成圣</a:t>
            </a:r>
            <a:r>
              <a:rPr lang="en-MY" altLang="zh-CN" dirty="0"/>
              <a:t>):</a:t>
            </a:r>
            <a:r>
              <a:rPr lang="en-US" altLang="en-US" dirty="0"/>
              <a:t> </a:t>
            </a:r>
          </a:p>
          <a:p>
            <a:pPr lvl="1" eaLnBrk="1" hangingPunct="1"/>
            <a:r>
              <a:rPr lang="zh-CN" altLang="en-US" dirty="0"/>
              <a:t>神主动权</a:t>
            </a:r>
            <a:endParaRPr lang="en-MY" altLang="zh-CN" dirty="0"/>
          </a:p>
          <a:p>
            <a:pPr lvl="1" eaLnBrk="1" hangingPunct="1"/>
            <a:r>
              <a:rPr lang="zh-CN" altLang="en-US" dirty="0"/>
              <a:t>人的回应：顺服和竭力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527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7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7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CN" altLang="en-US" dirty="0"/>
              <a:t>顺服和竭力的需要</a:t>
            </a:r>
            <a:endParaRPr lang="en-US" alt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84313"/>
            <a:ext cx="8359775" cy="49688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zh-CN" altLang="en-US" sz="2800" dirty="0">
                <a:solidFill>
                  <a:schemeClr val="folHlink"/>
                </a:solidFill>
              </a:rPr>
              <a:t>我儿，你若领受我的言语，存记我的命令，侧耳听智慧，专心求聪明；呼求明哲，扬声求聪明；寻找他，如寻找银子，搜求他，如搜求隐藏的珍宝，你就明白敬畏耶和华，得以认识  神 。</a:t>
            </a:r>
            <a:r>
              <a:rPr lang="en-US" altLang="en-US" sz="2800" dirty="0">
                <a:solidFill>
                  <a:schemeClr val="folHlink"/>
                </a:solidFill>
              </a:rPr>
              <a:t>(</a:t>
            </a:r>
            <a:r>
              <a:rPr lang="zh-CN" altLang="en-US" sz="2800" dirty="0">
                <a:solidFill>
                  <a:schemeClr val="folHlink"/>
                </a:solidFill>
              </a:rPr>
              <a:t>箴</a:t>
            </a:r>
            <a:r>
              <a:rPr lang="en-US" altLang="zh-CN" sz="2800" dirty="0">
                <a:solidFill>
                  <a:schemeClr val="folHlink"/>
                </a:solidFill>
              </a:rPr>
              <a:t> </a:t>
            </a:r>
            <a:r>
              <a:rPr lang="en-US" altLang="en-US" sz="2800" dirty="0">
                <a:solidFill>
                  <a:schemeClr val="folHlink"/>
                </a:solidFill>
              </a:rPr>
              <a:t>2:1-5)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dirty="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000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69325" cy="1081088"/>
          </a:xfrm>
        </p:spPr>
        <p:txBody>
          <a:bodyPr/>
          <a:lstStyle/>
          <a:p>
            <a:pPr algn="ctr" eaLnBrk="1" hangingPunct="1"/>
            <a:r>
              <a:rPr lang="zh-CN" altLang="en-US" dirty="0"/>
              <a:t>箴言神学</a:t>
            </a:r>
            <a:endParaRPr lang="en-US" altLang="en-US" dirty="0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69325" cy="5257800"/>
          </a:xfrm>
        </p:spPr>
        <p:txBody>
          <a:bodyPr/>
          <a:lstStyle/>
          <a:p>
            <a:pPr eaLnBrk="1" hangingPunct="1"/>
            <a:r>
              <a:rPr lang="zh-CN" altLang="en-US" dirty="0"/>
              <a:t>箴言的解释学立场：稳定的智慧文学</a:t>
            </a:r>
          </a:p>
          <a:p>
            <a:pPr eaLnBrk="1" hangingPunct="1"/>
            <a:r>
              <a:rPr lang="zh-CN" altLang="en-US" dirty="0"/>
              <a:t>箴言的神学基础：敬畏耶和华</a:t>
            </a:r>
          </a:p>
          <a:p>
            <a:pPr eaLnBrk="1" hangingPunct="1"/>
            <a:r>
              <a:rPr lang="zh-CN" altLang="en-US" dirty="0"/>
              <a:t>箴言神学观：团契生活</a:t>
            </a:r>
            <a:r>
              <a:rPr lang="en-US" altLang="zh-CN" dirty="0"/>
              <a:t>.</a:t>
            </a:r>
          </a:p>
          <a:p>
            <a:pPr eaLnBrk="1" hangingPunct="1"/>
            <a:r>
              <a:rPr lang="zh-CN" altLang="en-US" dirty="0"/>
              <a:t>箴言社会学重点（成圣</a:t>
            </a:r>
            <a:r>
              <a:rPr lang="en-US" altLang="zh-CN" dirty="0"/>
              <a:t>): </a:t>
            </a:r>
          </a:p>
          <a:p>
            <a:pPr lvl="1" eaLnBrk="1" hangingPunct="1"/>
            <a:r>
              <a:rPr lang="zh-CN" altLang="en-US" dirty="0"/>
              <a:t>神主动权</a:t>
            </a:r>
          </a:p>
          <a:p>
            <a:pPr lvl="1" eaLnBrk="1" hangingPunct="1"/>
            <a:r>
              <a:rPr lang="zh-CN" altLang="en-US" dirty="0"/>
              <a:t>人的回应：顺服和竭力</a:t>
            </a:r>
            <a:endParaRPr lang="zh-CN" altLang="en-US" sz="2600" dirty="0"/>
          </a:p>
          <a:p>
            <a:pPr eaLnBrk="1" hangingPunct="1"/>
            <a:r>
              <a:rPr lang="zh-CN" altLang="en-US" dirty="0"/>
              <a:t>箴言的基督教学解</a:t>
            </a:r>
            <a:r>
              <a:rPr lang="zh-CN" altLang="en-US"/>
              <a:t>释：如</a:t>
            </a:r>
            <a:r>
              <a:rPr lang="zh-CN" altLang="en-US" dirty="0"/>
              <a:t>何宣传基督？</a:t>
            </a:r>
            <a:endParaRPr lang="en-US" altLang="en-US" sz="2600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45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7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7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87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dirty="0"/>
              <a:t>箴言的文学形式和修辞功能</a:t>
            </a:r>
            <a:endParaRPr lang="en-US" altLang="en-US" sz="40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3363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br>
              <a:rPr lang="zh-CN" altLang="en-US" dirty="0"/>
            </a:br>
            <a:r>
              <a:rPr lang="zh-CN" altLang="en-US" dirty="0"/>
              <a:t>智慧形式</a:t>
            </a:r>
            <a:endParaRPr lang="en-U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484313"/>
            <a:ext cx="7673975" cy="5221287"/>
          </a:xfrm>
        </p:spPr>
        <p:txBody>
          <a:bodyPr/>
          <a:lstStyle/>
          <a:p>
            <a:pPr eaLnBrk="1" hangingPunct="1"/>
            <a:r>
              <a:rPr lang="zh-CN" altLang="en-US" sz="3000" dirty="0"/>
              <a:t>箴言</a:t>
            </a:r>
            <a:endParaRPr lang="en-MY" altLang="zh-CN" sz="3000" dirty="0"/>
          </a:p>
          <a:p>
            <a:pPr eaLnBrk="1" hangingPunct="1"/>
            <a:r>
              <a:rPr lang="zh-CN" altLang="en-US" sz="3000" dirty="0"/>
              <a:t>训诫</a:t>
            </a:r>
            <a:r>
              <a:rPr lang="en-US" altLang="en-US" sz="3000" dirty="0"/>
              <a:t> (</a:t>
            </a:r>
            <a:r>
              <a:rPr lang="zh-CN" altLang="en-US" sz="3000" dirty="0"/>
              <a:t>使命 或 禁令</a:t>
            </a:r>
            <a:r>
              <a:rPr lang="en-US" altLang="en-US" sz="3000" dirty="0"/>
              <a:t>)</a:t>
            </a:r>
            <a:endParaRPr lang="zh-CN" altLang="en-US" sz="3000" dirty="0"/>
          </a:p>
          <a:p>
            <a:pPr eaLnBrk="1" hangingPunct="1"/>
            <a:r>
              <a:rPr lang="zh-CN" altLang="en-US" sz="3000" dirty="0"/>
              <a:t>数值说</a:t>
            </a:r>
            <a:endParaRPr lang="en-MY" altLang="zh-CN" sz="3000" dirty="0"/>
          </a:p>
          <a:p>
            <a:pPr eaLnBrk="1" hangingPunct="1"/>
            <a:r>
              <a:rPr lang="zh-CN" altLang="en-US" sz="3000" dirty="0"/>
              <a:t>修辞问题</a:t>
            </a:r>
          </a:p>
          <a:p>
            <a:pPr eaLnBrk="1" hangingPunct="1"/>
            <a:r>
              <a:rPr lang="zh-CN" altLang="en-US" sz="3000" dirty="0"/>
              <a:t>智慧诗</a:t>
            </a:r>
            <a:endParaRPr lang="en-MY" altLang="zh-CN" sz="3000" dirty="0"/>
          </a:p>
          <a:p>
            <a:pPr eaLnBrk="1" hangingPunct="1"/>
            <a:r>
              <a:rPr lang="zh-CN" altLang="en-US" sz="3000" dirty="0"/>
              <a:t>示例故事</a:t>
            </a:r>
            <a:endParaRPr lang="en-MY" altLang="zh-CN" sz="3000" dirty="0"/>
          </a:p>
          <a:p>
            <a:pPr eaLnBrk="1" hangingPunct="1"/>
            <a:r>
              <a:rPr lang="zh-CN" altLang="en-US" sz="3000" dirty="0"/>
              <a:t>认罪或反思</a:t>
            </a:r>
          </a:p>
          <a:p>
            <a:pPr eaLnBrk="1" hangingPunct="1"/>
            <a:r>
              <a:rPr lang="zh-CN" altLang="en-US" sz="3000" dirty="0"/>
              <a:t>谜语</a:t>
            </a:r>
            <a:endParaRPr lang="en-MY" altLang="zh-CN" sz="3000" dirty="0"/>
          </a:p>
          <a:p>
            <a:pPr eaLnBrk="1" hangingPunct="1"/>
            <a:r>
              <a:rPr lang="zh-CN" altLang="en-US" sz="3000" dirty="0"/>
              <a:t>寓言</a:t>
            </a:r>
            <a:endParaRPr lang="en-US" altLang="en-US" sz="3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CN" altLang="en-US" sz="3600" dirty="0"/>
              <a:t>箴言的文学形式和修辞功能：</a:t>
            </a:r>
            <a:endParaRPr lang="en-US" altLang="en-US" sz="3800" dirty="0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短。</a:t>
            </a:r>
            <a:endParaRPr lang="en-US" altLang="en-US" dirty="0"/>
          </a:p>
          <a:p>
            <a:pPr lvl="1" eaLnBrk="1" hangingPunct="1"/>
            <a:r>
              <a:rPr lang="zh-CN" altLang="en-US" dirty="0"/>
              <a:t>所以</a:t>
            </a:r>
            <a:r>
              <a:rPr lang="en-US" altLang="en-US" dirty="0"/>
              <a:t>, </a:t>
            </a:r>
            <a:r>
              <a:rPr lang="zh-CN" altLang="en-US" dirty="0"/>
              <a:t>修辞效果是。。。</a:t>
            </a:r>
            <a:r>
              <a:rPr lang="en-US" altLang="en-US" dirty="0"/>
              <a:t> </a:t>
            </a:r>
          </a:p>
          <a:p>
            <a:pPr eaLnBrk="1" hangingPunct="1"/>
            <a:r>
              <a:rPr lang="zh-CN" altLang="en-US" dirty="0"/>
              <a:t>情绪指示性。</a:t>
            </a:r>
            <a:endParaRPr lang="en-US" altLang="en-US" dirty="0"/>
          </a:p>
          <a:p>
            <a:pPr lvl="1" eaLnBrk="1" hangingPunct="1"/>
            <a:r>
              <a:rPr lang="zh-CN" altLang="en-US" dirty="0"/>
              <a:t>所以</a:t>
            </a:r>
            <a:r>
              <a:rPr lang="en-US" altLang="zh-CN" dirty="0"/>
              <a:t>, </a:t>
            </a:r>
            <a:r>
              <a:rPr lang="zh-CN" altLang="en-US" dirty="0"/>
              <a:t>修辞效果是。。。 </a:t>
            </a:r>
          </a:p>
          <a:p>
            <a:pPr eaLnBrk="1" hangingPunct="1"/>
            <a:r>
              <a:rPr lang="zh-CN" altLang="en-US" dirty="0"/>
              <a:t>诗歌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953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CN" altLang="en-US" dirty="0"/>
              <a:t>诗的用词法</a:t>
            </a:r>
            <a:endParaRPr lang="en-US" altLang="en-US" dirty="0"/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84313"/>
            <a:ext cx="7978775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CN" altLang="en-US" sz="3600" dirty="0"/>
              <a:t>平行性</a:t>
            </a:r>
            <a:endParaRPr lang="en-MY" altLang="zh-CN" sz="3600" dirty="0"/>
          </a:p>
          <a:p>
            <a:pPr eaLnBrk="1" hangingPunct="1">
              <a:lnSpc>
                <a:spcPct val="80000"/>
              </a:lnSpc>
            </a:pPr>
            <a:r>
              <a:rPr lang="zh-CN" altLang="en-US" sz="3600" dirty="0"/>
              <a:t>重复</a:t>
            </a:r>
            <a:endParaRPr lang="en-MY" altLang="zh-CN" sz="3600" dirty="0"/>
          </a:p>
          <a:p>
            <a:pPr eaLnBrk="1" hangingPunct="1">
              <a:lnSpc>
                <a:spcPct val="80000"/>
              </a:lnSpc>
            </a:pPr>
            <a:r>
              <a:rPr lang="zh-CN" altLang="en-US" sz="3600" dirty="0"/>
              <a:t>典故</a:t>
            </a:r>
            <a:endParaRPr lang="en-MY" altLang="zh-CN" sz="3600" dirty="0"/>
          </a:p>
          <a:p>
            <a:pPr eaLnBrk="1" hangingPunct="1">
              <a:lnSpc>
                <a:spcPct val="80000"/>
              </a:lnSpc>
            </a:pPr>
            <a:r>
              <a:rPr lang="zh-CN" altLang="en-US" sz="3600" dirty="0"/>
              <a:t>共鸣</a:t>
            </a:r>
            <a:endParaRPr lang="en-MY" altLang="zh-CN" sz="3600" dirty="0"/>
          </a:p>
          <a:p>
            <a:pPr eaLnBrk="1" hangingPunct="1">
              <a:lnSpc>
                <a:spcPct val="80000"/>
              </a:lnSpc>
            </a:pPr>
            <a:r>
              <a:rPr lang="zh-CN" altLang="en-US" sz="3600" dirty="0"/>
              <a:t>明喻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3600" dirty="0"/>
              <a:t>隐喻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3600" dirty="0"/>
              <a:t>比较和对比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3600" dirty="0"/>
              <a:t>韵音</a:t>
            </a:r>
            <a:endParaRPr lang="en-US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箴言</a:t>
            </a:r>
            <a:r>
              <a:rPr lang="en-US" dirty="0"/>
              <a:t> 16:31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209800"/>
            <a:ext cx="8569325" cy="4243388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3600" dirty="0"/>
              <a:t>白发是荣耀的冠冕，</a:t>
            </a:r>
          </a:p>
          <a:p>
            <a:pPr marL="0" indent="0" algn="ctr">
              <a:buNone/>
            </a:pPr>
            <a:r>
              <a:rPr lang="zh-CN" altLang="en-US" sz="3600" dirty="0"/>
              <a:t>在公义的路上，必能得着。</a:t>
            </a:r>
            <a:endParaRPr lang="en-US" sz="3600" dirty="0"/>
          </a:p>
          <a:p>
            <a:pPr marL="0" indent="0" algn="ctr">
              <a:buNone/>
            </a:pPr>
            <a:r>
              <a:rPr lang="zh-CN" altLang="en-US" sz="3600" dirty="0">
                <a:solidFill>
                  <a:srgbClr val="FFC000"/>
                </a:solidFill>
              </a:rPr>
              <a:t>中心思想</a:t>
            </a:r>
            <a:r>
              <a:rPr lang="en-US" sz="3600" dirty="0">
                <a:solidFill>
                  <a:srgbClr val="FFC000"/>
                </a:solidFill>
              </a:rPr>
              <a:t>: </a:t>
            </a:r>
            <a:br>
              <a:rPr lang="en-US" sz="3600" dirty="0">
                <a:solidFill>
                  <a:srgbClr val="FFC000"/>
                </a:solidFill>
              </a:rPr>
            </a:br>
            <a:r>
              <a:rPr lang="zh-CN" altLang="en-US" sz="3600" dirty="0">
                <a:solidFill>
                  <a:srgbClr val="FFC000"/>
                </a:solidFill>
              </a:rPr>
              <a:t>人的白发是荣耀的冠冕，</a:t>
            </a:r>
            <a:br>
              <a:rPr lang="en-US" sz="3600" dirty="0">
                <a:solidFill>
                  <a:srgbClr val="FFC000"/>
                </a:solidFill>
              </a:rPr>
            </a:br>
            <a:r>
              <a:rPr lang="zh-CN" altLang="en-US" sz="3600" dirty="0">
                <a:solidFill>
                  <a:srgbClr val="FFC000"/>
                </a:solidFill>
              </a:rPr>
              <a:t>是在公义故事里的尾声。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8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CN" altLang="en-US" sz="3800" dirty="0"/>
              <a:t>箴言是一种普遍的文学形式</a:t>
            </a:r>
            <a:r>
              <a:rPr lang="en-US" altLang="en-US" sz="3800" dirty="0"/>
              <a:t>: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84313"/>
            <a:ext cx="8512175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zh-CN" altLang="en-US" sz="2800" dirty="0">
                <a:solidFill>
                  <a:schemeClr val="folHlink"/>
                </a:solidFill>
              </a:rPr>
              <a:t>中文</a:t>
            </a:r>
            <a:r>
              <a:rPr lang="en-US" altLang="en-US" sz="2800" dirty="0">
                <a:solidFill>
                  <a:schemeClr val="folHlink"/>
                </a:solidFill>
              </a:rPr>
              <a:t>:</a:t>
            </a:r>
            <a:r>
              <a:rPr lang="en-US" altLang="en-US" sz="2800" dirty="0"/>
              <a:t> </a:t>
            </a:r>
            <a:r>
              <a:rPr lang="zh-CN" altLang="en-US" sz="2800" dirty="0"/>
              <a:t>光说不练假把式。</a:t>
            </a:r>
            <a:endParaRPr lang="en-US" altLang="en-US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2800" dirty="0">
                <a:solidFill>
                  <a:schemeClr val="folHlink"/>
                </a:solidFill>
              </a:rPr>
              <a:t>苏美尔人</a:t>
            </a:r>
            <a:r>
              <a:rPr lang="en-US" altLang="en-US" sz="2800" dirty="0">
                <a:solidFill>
                  <a:schemeClr val="folHlink"/>
                </a:solidFill>
              </a:rPr>
              <a:t>:</a:t>
            </a:r>
            <a:r>
              <a:rPr lang="en-US" altLang="en-US" sz="2800" dirty="0"/>
              <a:t> </a:t>
            </a:r>
            <a:r>
              <a:rPr lang="zh-CN" altLang="en-US" sz="2800" dirty="0"/>
              <a:t>驴吃自己的寝具。</a:t>
            </a:r>
            <a:endParaRPr lang="en-US" altLang="en-US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2800" dirty="0">
                <a:solidFill>
                  <a:schemeClr val="folHlink"/>
                </a:solidFill>
              </a:rPr>
              <a:t>西班牙文</a:t>
            </a:r>
            <a:r>
              <a:rPr lang="en-US" altLang="en-US" sz="2800" dirty="0">
                <a:solidFill>
                  <a:schemeClr val="folHlink"/>
                </a:solidFill>
              </a:rPr>
              <a:t>:</a:t>
            </a:r>
            <a:r>
              <a:rPr lang="en-US" altLang="en-US" sz="2800" dirty="0"/>
              <a:t> </a:t>
            </a:r>
            <a:r>
              <a:rPr lang="zh-CN" altLang="en-US" sz="2800" dirty="0"/>
              <a:t>无知的人将重蹈覆辙。</a:t>
            </a:r>
            <a:endParaRPr lang="en-MY" altLang="zh-CN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2800" dirty="0">
                <a:solidFill>
                  <a:schemeClr val="folHlink"/>
                </a:solidFill>
              </a:rPr>
              <a:t>法文</a:t>
            </a:r>
            <a:r>
              <a:rPr lang="en-US" altLang="en-US" sz="2800" dirty="0">
                <a:solidFill>
                  <a:schemeClr val="folHlink"/>
                </a:solidFill>
              </a:rPr>
              <a:t>:</a:t>
            </a:r>
            <a:r>
              <a:rPr lang="en-US" altLang="en-US" sz="2800" dirty="0"/>
              <a:t> </a:t>
            </a:r>
            <a:r>
              <a:rPr lang="zh-CN" altLang="en-US" sz="2800" dirty="0"/>
              <a:t>吹号角的都不是猎人。</a:t>
            </a:r>
            <a:endParaRPr lang="en-MY" altLang="zh-CN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2800" dirty="0">
                <a:solidFill>
                  <a:schemeClr val="folHlink"/>
                </a:solidFill>
              </a:rPr>
              <a:t>英文</a:t>
            </a:r>
            <a:r>
              <a:rPr lang="en-US" altLang="en-US" sz="2800" dirty="0">
                <a:solidFill>
                  <a:schemeClr val="folHlink"/>
                </a:solidFill>
              </a:rPr>
              <a:t>:</a:t>
            </a:r>
            <a:r>
              <a:rPr lang="en-US" altLang="en-US" sz="2800" dirty="0"/>
              <a:t> </a:t>
            </a:r>
            <a:r>
              <a:rPr lang="zh-CN" altLang="en-US" sz="2800" dirty="0"/>
              <a:t>称他人为贼，那人就盗窃。</a:t>
            </a:r>
            <a:endParaRPr lang="en-MY" altLang="zh-CN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2800" dirty="0">
                <a:solidFill>
                  <a:schemeClr val="folHlink"/>
                </a:solidFill>
              </a:rPr>
              <a:t>现代美国人</a:t>
            </a:r>
            <a:r>
              <a:rPr lang="en-US" altLang="en-US" sz="2800" dirty="0">
                <a:solidFill>
                  <a:schemeClr val="folHlink"/>
                </a:solidFill>
              </a:rPr>
              <a:t>: </a:t>
            </a:r>
            <a:r>
              <a:rPr lang="zh-CN" altLang="en-US" sz="2800" dirty="0"/>
              <a:t>没有受伤，就没有得着</a:t>
            </a:r>
            <a:r>
              <a:rPr lang="en-US" altLang="en-US" sz="2800" dirty="0"/>
              <a:t>.</a:t>
            </a:r>
            <a:endParaRPr lang="en-US" altLang="en-US" sz="1200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2800" dirty="0">
                <a:solidFill>
                  <a:schemeClr val="folHlink"/>
                </a:solidFill>
              </a:rPr>
              <a:t>尼日利亚文</a:t>
            </a:r>
            <a:r>
              <a:rPr lang="en-US" altLang="en-US" sz="2800" dirty="0">
                <a:solidFill>
                  <a:schemeClr val="folHlink"/>
                </a:solidFill>
              </a:rPr>
              <a:t>:</a:t>
            </a:r>
            <a:r>
              <a:rPr lang="en-US" altLang="en-US" sz="2800" dirty="0"/>
              <a:t> </a:t>
            </a:r>
            <a:r>
              <a:rPr lang="zh-CN" altLang="en-US" sz="2800" dirty="0"/>
              <a:t>一只鹧鸪飞过草丛不留迹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9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9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9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90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90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4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CN" altLang="en-US" sz="3800" dirty="0"/>
              <a:t>箴言的文学形式和修辞功能：</a:t>
            </a:r>
            <a:endParaRPr lang="en-US" altLang="en-US" sz="3800" dirty="0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短。</a:t>
            </a:r>
            <a:endParaRPr lang="en-US" altLang="en-US" dirty="0"/>
          </a:p>
          <a:p>
            <a:pPr lvl="1" eaLnBrk="1" hangingPunct="1"/>
            <a:r>
              <a:rPr lang="zh-CN" altLang="en-US" dirty="0"/>
              <a:t>所以</a:t>
            </a:r>
            <a:r>
              <a:rPr lang="en-US" altLang="zh-CN" dirty="0"/>
              <a:t>, </a:t>
            </a:r>
            <a:r>
              <a:rPr lang="zh-CN" altLang="en-US" dirty="0"/>
              <a:t>修辞效果是。。。 </a:t>
            </a:r>
            <a:endParaRPr lang="en-US" altLang="en-US" dirty="0"/>
          </a:p>
          <a:p>
            <a:pPr eaLnBrk="1" hangingPunct="1"/>
            <a:r>
              <a:rPr lang="zh-CN" altLang="en-US" dirty="0"/>
              <a:t>情绪指示性。</a:t>
            </a:r>
            <a:endParaRPr lang="en-US" altLang="en-US" dirty="0"/>
          </a:p>
          <a:p>
            <a:pPr lvl="1" eaLnBrk="1" hangingPunct="1"/>
            <a:r>
              <a:rPr lang="zh-CN" altLang="en-US" dirty="0"/>
              <a:t>所以</a:t>
            </a:r>
            <a:r>
              <a:rPr lang="en-US" altLang="zh-CN" dirty="0"/>
              <a:t>, </a:t>
            </a:r>
            <a:r>
              <a:rPr lang="zh-CN" altLang="en-US" dirty="0"/>
              <a:t>修辞效果是。。。 </a:t>
            </a:r>
            <a:endParaRPr lang="en-US" altLang="en-US" dirty="0"/>
          </a:p>
          <a:p>
            <a:pPr eaLnBrk="1" hangingPunct="1"/>
            <a:r>
              <a:rPr lang="zh-CN" altLang="en-US" dirty="0"/>
              <a:t>诗歌</a:t>
            </a:r>
            <a:endParaRPr lang="en-US" altLang="en-US" dirty="0"/>
          </a:p>
          <a:p>
            <a:pPr lvl="1" eaLnBrk="1" hangingPunct="1"/>
            <a:r>
              <a:rPr lang="zh-CN" altLang="en-US" dirty="0"/>
              <a:t>所以</a:t>
            </a:r>
            <a:r>
              <a:rPr lang="en-US" altLang="zh-CN" dirty="0"/>
              <a:t>, </a:t>
            </a:r>
            <a:r>
              <a:rPr lang="zh-CN" altLang="en-US" dirty="0"/>
              <a:t>修辞效果是。。。</a:t>
            </a:r>
            <a:endParaRPr lang="en-US" altLang="en-US" dirty="0"/>
          </a:p>
          <a:p>
            <a:pPr eaLnBrk="1" hangingPunct="1"/>
            <a:r>
              <a:rPr lang="en-US" altLang="en-US" dirty="0"/>
              <a:t>“</a:t>
            </a:r>
            <a:r>
              <a:rPr lang="zh-CN" altLang="en-US" dirty="0"/>
              <a:t>实例探究。</a:t>
            </a:r>
            <a:r>
              <a:rPr lang="en-US" altLang="en-US" dirty="0"/>
              <a:t>”</a:t>
            </a:r>
          </a:p>
          <a:p>
            <a:pPr lvl="1" eaLnBrk="1" hangingPunct="1"/>
            <a:r>
              <a:rPr lang="zh-CN" altLang="en-US" dirty="0"/>
              <a:t>所以</a:t>
            </a:r>
            <a:r>
              <a:rPr lang="en-US" altLang="zh-CN" dirty="0"/>
              <a:t>, </a:t>
            </a:r>
            <a:r>
              <a:rPr lang="zh-CN" altLang="en-US" dirty="0"/>
              <a:t>修辞效果是。。。</a:t>
            </a:r>
            <a:r>
              <a:rPr lang="en-US" altLang="en-US" dirty="0"/>
              <a:t> 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571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2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2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92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92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924800" cy="2514600"/>
          </a:xfrm>
        </p:spPr>
        <p:txBody>
          <a:bodyPr/>
          <a:lstStyle/>
          <a:p>
            <a:pPr eaLnBrk="1" hangingPunct="1">
              <a:buNone/>
            </a:pPr>
            <a:r>
              <a:rPr lang="en-US" altLang="en-US" sz="3300" dirty="0"/>
              <a:t>“</a:t>
            </a:r>
            <a:r>
              <a:rPr lang="zh-CN" altLang="en-US" sz="3300" dirty="0"/>
              <a:t>箴言是人类顶峰的洞察力</a:t>
            </a:r>
            <a:r>
              <a:rPr lang="en-US" altLang="en-US" sz="3300" dirty="0"/>
              <a:t>. </a:t>
            </a:r>
            <a:r>
              <a:rPr lang="zh-CN" altLang="en-US" sz="3300" dirty="0"/>
              <a:t>用文学术语来说，箴言是顿悟的时刻（启示性）</a:t>
            </a:r>
            <a:endParaRPr lang="en-US" altLang="en-US" sz="1200" dirty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dirty="0" err="1"/>
              <a:t>Ryken</a:t>
            </a:r>
            <a:r>
              <a:rPr lang="en-US" altLang="en-US" sz="1800" dirty="0"/>
              <a:t>, Leland </a:t>
            </a:r>
            <a:r>
              <a:rPr lang="en-US" altLang="en-US" sz="1800" i="1" dirty="0"/>
              <a:t>How to Read the Bible as Literature </a:t>
            </a:r>
            <a:r>
              <a:rPr lang="en-US" altLang="en-US" sz="1800" dirty="0"/>
              <a:t>(Grand Rapids: Zondervan, 1984), 124.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br>
              <a:rPr lang="zh-CN" altLang="en-US" sz="4000" dirty="0"/>
            </a:br>
            <a:r>
              <a:rPr lang="zh-CN" altLang="en-US" sz="4000" dirty="0"/>
              <a:t>箴言的体裁敏感的讲道</a:t>
            </a:r>
            <a:endParaRPr lang="en-US" altLang="en-US" sz="4000" dirty="0"/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569325" cy="5373687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3000" dirty="0"/>
              <a:t>(</a:t>
            </a:r>
            <a:r>
              <a:rPr lang="zh-CN" altLang="en-US" sz="3000" dirty="0"/>
              <a:t>讲作者所说的，行作者所做的</a:t>
            </a:r>
            <a:r>
              <a:rPr lang="en-US" altLang="en-US" sz="3000" dirty="0"/>
              <a:t>)</a:t>
            </a:r>
          </a:p>
          <a:p>
            <a:pPr marL="0" indent="0" eaLnBrk="1" hangingPunct="1">
              <a:buNone/>
            </a:pPr>
            <a:endParaRPr lang="zh-CN" altLang="en-US" sz="3000" dirty="0"/>
          </a:p>
          <a:p>
            <a:pPr marL="609600" indent="-609600" eaLnBrk="1" hangingPunct="1"/>
            <a:r>
              <a:rPr lang="zh-CN" altLang="en-US" sz="3000" dirty="0"/>
              <a:t>不要宣扬人道主义或唯物主义。</a:t>
            </a:r>
          </a:p>
          <a:p>
            <a:pPr marL="609600" indent="-609600" eaLnBrk="1" hangingPunct="1"/>
            <a:r>
              <a:rPr lang="zh-CN" altLang="en-US" sz="3000" dirty="0"/>
              <a:t>宣讲观察，而非诺言。</a:t>
            </a:r>
            <a:endParaRPr lang="en-MY" altLang="zh-CN" sz="3000" dirty="0"/>
          </a:p>
          <a:p>
            <a:pPr marL="609600" indent="-609600" eaLnBrk="1" hangingPunct="1"/>
            <a:r>
              <a:rPr lang="zh-CN" altLang="en-US" sz="3000" dirty="0"/>
              <a:t>讲道部分：思想单位，主题</a:t>
            </a:r>
            <a:r>
              <a:rPr lang="en-US" altLang="en-US" sz="3000" dirty="0"/>
              <a:t>.</a:t>
            </a:r>
          </a:p>
          <a:p>
            <a:pPr marL="609600" indent="-609600" eaLnBrk="1" hangingPunct="1"/>
            <a:r>
              <a:rPr lang="zh-CN" altLang="en-US" sz="3000" dirty="0"/>
              <a:t>用例研究。照亮“聚光灯”。</a:t>
            </a:r>
            <a:endParaRPr lang="en-MY" altLang="zh-CN" sz="3000" dirty="0"/>
          </a:p>
          <a:p>
            <a:pPr marL="609600" indent="-609600" eaLnBrk="1" hangingPunct="1"/>
            <a:r>
              <a:rPr lang="zh-CN" altLang="en-US" sz="3000" dirty="0"/>
              <a:t>用自己的想象力。</a:t>
            </a:r>
            <a:r>
              <a:rPr lang="en-US" altLang="en-US" sz="3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0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20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CN" altLang="en-US" sz="4000" dirty="0"/>
              <a:t>箴言的体裁敏感的讲道</a:t>
            </a:r>
            <a:endParaRPr lang="en-US" altLang="en-US" sz="4000" dirty="0"/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569325" cy="5373687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zh-CN" sz="3000" dirty="0"/>
              <a:t>(</a:t>
            </a:r>
            <a:r>
              <a:rPr lang="zh-CN" altLang="en-US" sz="3000" dirty="0"/>
              <a:t>讲作者所说的，行作者所做的</a:t>
            </a:r>
            <a:r>
              <a:rPr lang="en-US" altLang="zh-CN" sz="3000" dirty="0"/>
              <a:t>)</a:t>
            </a:r>
          </a:p>
          <a:p>
            <a:pPr marL="0" indent="0" algn="ctr" eaLnBrk="1" hangingPunct="1">
              <a:buNone/>
            </a:pPr>
            <a:endParaRPr lang="en-US" altLang="en-US" sz="3000" dirty="0"/>
          </a:p>
          <a:p>
            <a:pPr marL="609600" indent="-609600" eaLnBrk="1" hangingPunct="1"/>
            <a:r>
              <a:rPr lang="zh-CN" altLang="en-US" sz="2800" dirty="0"/>
              <a:t>以“箴言”成为自己的</a:t>
            </a:r>
            <a:r>
              <a:rPr lang="zh-CN" altLang="en-US" dirty="0"/>
              <a:t>中心思想。</a:t>
            </a:r>
            <a:endParaRPr lang="zh-CN" altLang="en-US" sz="2800" dirty="0"/>
          </a:p>
          <a:p>
            <a:pPr marL="609600" indent="-609600" eaLnBrk="1" hangingPunct="1"/>
            <a:r>
              <a:rPr lang="zh-CN" altLang="en-US" sz="2800" dirty="0"/>
              <a:t>借用箴言的运动。</a:t>
            </a:r>
          </a:p>
          <a:p>
            <a:pPr marL="609600" indent="-609600" eaLnBrk="1" hangingPunct="1"/>
            <a:r>
              <a:rPr lang="zh-CN" altLang="en-US" sz="2800" dirty="0"/>
              <a:t>采纳老师的立场。</a:t>
            </a:r>
          </a:p>
          <a:p>
            <a:pPr marL="609600" indent="-609600" eaLnBrk="1" hangingPunct="1"/>
            <a:r>
              <a:rPr lang="zh-CN" altLang="en-US" sz="2800" dirty="0"/>
              <a:t>幽默一点。</a:t>
            </a:r>
            <a:endParaRPr lang="en-US" altLang="en-US" sz="2800" dirty="0"/>
          </a:p>
          <a:p>
            <a:pPr marL="0" indent="0" algn="ctr" eaLnBrk="1" hangingPunct="1">
              <a:buNone/>
            </a:pP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59997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0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案例分析：箴言 </a:t>
            </a:r>
            <a:r>
              <a:rPr lang="en-US" altLang="zh-CN" dirty="0"/>
              <a:t>18:20-21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C000"/>
                </a:solidFill>
              </a:rPr>
              <a:t>注释</a:t>
            </a:r>
            <a:r>
              <a:rPr lang="en-US" dirty="0">
                <a:solidFill>
                  <a:srgbClr val="FFC000"/>
                </a:solidFill>
              </a:rPr>
              <a:t>: </a:t>
            </a:r>
          </a:p>
          <a:p>
            <a:pPr lvl="1"/>
            <a:r>
              <a:rPr lang="zh-CN" altLang="en-US" dirty="0"/>
              <a:t>思想单位</a:t>
            </a:r>
          </a:p>
          <a:p>
            <a:pPr lvl="1"/>
            <a:r>
              <a:rPr lang="zh-CN" altLang="en-US" dirty="0"/>
              <a:t>诗意形式</a:t>
            </a:r>
            <a:r>
              <a:rPr lang="en-US" dirty="0"/>
              <a:t>(</a:t>
            </a:r>
            <a:r>
              <a:rPr lang="zh-CN" altLang="en-US" dirty="0"/>
              <a:t>并行性</a:t>
            </a:r>
            <a:r>
              <a:rPr lang="en-US" dirty="0"/>
              <a:t>, </a:t>
            </a:r>
            <a:r>
              <a:rPr lang="zh-CN" altLang="en-US" dirty="0"/>
              <a:t>形象语言</a:t>
            </a:r>
            <a:r>
              <a:rPr lang="en-US" dirty="0"/>
              <a:t>)</a:t>
            </a:r>
            <a:endParaRPr lang="zh-CN" altLang="en-US" dirty="0"/>
          </a:p>
          <a:p>
            <a:pPr lvl="1"/>
            <a:r>
              <a:rPr lang="zh-CN" altLang="en-US" dirty="0"/>
              <a:t>语法</a:t>
            </a:r>
            <a:endParaRPr lang="en-MY" altLang="zh-CN" dirty="0"/>
          </a:p>
          <a:p>
            <a:pPr lvl="1"/>
            <a:r>
              <a:rPr lang="zh-CN" altLang="en-US" dirty="0"/>
              <a:t>学说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33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箴言</a:t>
            </a:r>
            <a:r>
              <a: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18:20-21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419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</a:rPr>
              <a:t>人口中所結的果子，必充滿肚腹；他嘴所出的，必使他飽足。</a:t>
            </a:r>
          </a:p>
          <a:p>
            <a:pPr algn="ctr">
              <a:buNone/>
            </a:pPr>
            <a:endParaRPr lang="zh-TW" altLang="en-US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zh-TW" altLang="en-US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</a:rPr>
              <a:t>生死在舌頭的權下，喜愛他的，必吃他所結的果子。</a:t>
            </a:r>
            <a:endParaRPr lang="en-US" sz="40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97818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938"/>
            <a:ext cx="8569325" cy="1081088"/>
          </a:xfrm>
        </p:spPr>
        <p:txBody>
          <a:bodyPr/>
          <a:lstStyle/>
          <a:p>
            <a:pPr algn="ctr"/>
            <a:br>
              <a:rPr lang="zh-CN" altLang="en-US" dirty="0"/>
            </a:br>
            <a:r>
              <a:rPr lang="zh-CN" altLang="en-US" dirty="0"/>
              <a:t>案例分析</a:t>
            </a:r>
            <a:r>
              <a:rPr lang="en-US" dirty="0"/>
              <a:t>: </a:t>
            </a:r>
            <a:r>
              <a:rPr lang="zh-CN" altLang="en-US" dirty="0"/>
              <a:t>箴言</a:t>
            </a:r>
            <a:r>
              <a:rPr lang="en-US" dirty="0"/>
              <a:t> 18:20-21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69325" cy="49530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>
                <a:solidFill>
                  <a:srgbClr val="FFC000"/>
                </a:solidFill>
              </a:rPr>
              <a:t>注释的思想</a:t>
            </a:r>
            <a:r>
              <a:rPr lang="en-US" dirty="0">
                <a:solidFill>
                  <a:srgbClr val="FFC000"/>
                </a:solidFill>
              </a:rPr>
              <a:t>:</a:t>
            </a:r>
          </a:p>
          <a:p>
            <a:r>
              <a:rPr lang="zh-CN" altLang="en-US" sz="2400" dirty="0"/>
              <a:t>主题</a:t>
            </a:r>
            <a:r>
              <a:rPr lang="en-MY" altLang="zh-CN" sz="2400" dirty="0"/>
              <a:t>: </a:t>
            </a:r>
            <a:r>
              <a:rPr lang="zh-CN" altLang="en-US" sz="2400" dirty="0"/>
              <a:t>箴言的作者为何告诫读者言语的生死力量？</a:t>
            </a:r>
          </a:p>
          <a:p>
            <a:r>
              <a:rPr lang="zh-CN" altLang="en-US" sz="2400" dirty="0"/>
              <a:t>补充：因为热爱（使用）那种力量的人会经历这样做的后</a:t>
            </a:r>
            <a:endParaRPr lang="en-MY" altLang="zh-CN" sz="2400" dirty="0"/>
          </a:p>
          <a:p>
            <a:pPr marL="0" indent="0">
              <a:buNone/>
            </a:pPr>
            <a:endParaRPr lang="en-MY" altLang="zh-CN" sz="2400" dirty="0"/>
          </a:p>
          <a:p>
            <a:r>
              <a:rPr lang="zh-CN" altLang="en-US" dirty="0">
                <a:solidFill>
                  <a:srgbClr val="FFC000"/>
                </a:solidFill>
              </a:rPr>
              <a:t>宣讲的思想</a:t>
            </a:r>
            <a:r>
              <a:rPr lang="en-US" dirty="0">
                <a:solidFill>
                  <a:srgbClr val="FFC000"/>
                </a:solidFill>
              </a:rPr>
              <a:t>: </a:t>
            </a:r>
            <a:r>
              <a:rPr lang="zh-CN" altLang="en-US" dirty="0"/>
              <a:t>舌头上的言语能导致死亡和生命。</a:t>
            </a:r>
            <a:endParaRPr lang="en-MY" altLang="zh-CN" dirty="0"/>
          </a:p>
          <a:p>
            <a:r>
              <a:rPr lang="zh-CN" altLang="en-US" dirty="0">
                <a:solidFill>
                  <a:srgbClr val="FFC000"/>
                </a:solidFill>
              </a:rPr>
              <a:t>目的</a:t>
            </a:r>
            <a:r>
              <a:rPr lang="en-US" dirty="0">
                <a:solidFill>
                  <a:srgbClr val="FFC000"/>
                </a:solidFill>
              </a:rPr>
              <a:t>:</a:t>
            </a:r>
            <a:r>
              <a:rPr lang="en-US" dirty="0"/>
              <a:t> </a:t>
            </a:r>
            <a:r>
              <a:rPr lang="zh-CN" altLang="en-US" dirty="0"/>
              <a:t>提醒人们语言的力量，提高我们的言语意识，并邀请上帝的力量来驯服自己的舌头。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6868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案例分析</a:t>
            </a:r>
            <a:r>
              <a:rPr lang="en-US" dirty="0"/>
              <a:t>: </a:t>
            </a:r>
            <a:r>
              <a:rPr lang="zh-CN" altLang="en-US" dirty="0"/>
              <a:t>箴言</a:t>
            </a:r>
            <a:r>
              <a:rPr lang="en-US" dirty="0"/>
              <a:t> 18:20-21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84313"/>
            <a:ext cx="8763000" cy="4968875"/>
          </a:xfrm>
        </p:spPr>
        <p:txBody>
          <a:bodyPr/>
          <a:lstStyle/>
          <a:p>
            <a:r>
              <a:rPr lang="zh-CN" altLang="en-US" dirty="0">
                <a:solidFill>
                  <a:srgbClr val="FFC000"/>
                </a:solidFill>
              </a:rPr>
              <a:t>宣讲</a:t>
            </a:r>
            <a:r>
              <a:rPr lang="en-US" dirty="0">
                <a:solidFill>
                  <a:srgbClr val="FFC000"/>
                </a:solidFill>
              </a:rPr>
              <a:t>: </a:t>
            </a:r>
          </a:p>
          <a:p>
            <a:pPr lvl="1"/>
            <a:r>
              <a:rPr lang="zh-CN" altLang="en-US" dirty="0"/>
              <a:t>排列</a:t>
            </a:r>
            <a:r>
              <a:rPr lang="en-US" dirty="0"/>
              <a:t>: </a:t>
            </a:r>
            <a:r>
              <a:rPr lang="zh-CN" altLang="en-US" dirty="0"/>
              <a:t>重要的思想要提早并重复出现，但必需保持张力。</a:t>
            </a:r>
          </a:p>
          <a:p>
            <a:pPr lvl="1"/>
            <a:r>
              <a:rPr lang="zh-CN" altLang="en-US" dirty="0"/>
              <a:t>老师的立场：修辞问题，视觉效果，释经的解释。</a:t>
            </a:r>
          </a:p>
          <a:p>
            <a:pPr lvl="1"/>
            <a:r>
              <a:rPr lang="zh-CN" altLang="en-US" dirty="0"/>
              <a:t>案例研究和比例。</a:t>
            </a:r>
          </a:p>
          <a:p>
            <a:pPr lvl="1"/>
            <a:r>
              <a:rPr lang="zh-CN" altLang="en-US" dirty="0"/>
              <a:t>以基督为中心的希望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737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提摩太前书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4:16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marL="36576" indent="0" algn="ctr">
              <a:buNone/>
            </a:pPr>
            <a:r>
              <a:rPr lang="zh-CN" altLang="en-US" sz="4000" dirty="0"/>
              <a:t>你要谨慎自己和自己的教训，要在这些事上恒心；因为这样行，又能救自己，又能救听你的人。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8004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97597121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zh-CN" altLang="en-US" dirty="0"/>
            </a:br>
            <a:r>
              <a:rPr lang="zh-CN" altLang="en-US" dirty="0"/>
              <a:t>总览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zh-CN" altLang="en-US" dirty="0"/>
              <a:t>箴言神学</a:t>
            </a:r>
            <a:endParaRPr lang="en-MY" altLang="zh-CN" dirty="0"/>
          </a:p>
          <a:p>
            <a:pPr marL="0" indent="0" algn="ctr">
              <a:buNone/>
            </a:pPr>
            <a:endParaRPr lang="en-MY" altLang="zh-CN" dirty="0"/>
          </a:p>
          <a:p>
            <a:pPr algn="ctr"/>
            <a:r>
              <a:rPr lang="zh-CN" altLang="en-US" dirty="0"/>
              <a:t>箴言的文学形式和修辞功能。</a:t>
            </a:r>
            <a:endParaRPr lang="en-MY" altLang="zh-CN" dirty="0"/>
          </a:p>
          <a:p>
            <a:pPr algn="ctr"/>
            <a:endParaRPr lang="zh-CN" altLang="en-US" dirty="0"/>
          </a:p>
          <a:p>
            <a:pPr algn="ctr"/>
            <a:r>
              <a:rPr lang="zh-CN" altLang="en-US" dirty="0"/>
              <a:t>箴言的体裁敏感的说明性讲道。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5739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主页在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1"/>
            <a:ext cx="3345366" cy="327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0" algn="ctr" defTabSz="914300" eaLnBrk="1" hangingPunct="1"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使用</a:t>
            </a:r>
            <a:r>
              <a:rPr lang="zh-CN" altLang="en-US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二维码</a:t>
            </a:r>
          </a:p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点进网站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0" y="3579541"/>
            <a:ext cx="3425631" cy="20964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B62EE6-866D-4143-9082-63CB2850C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5659" y="318942"/>
            <a:ext cx="5357029" cy="535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2145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zh-CN" alt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讲道学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 </a:t>
            </a:r>
            <a:r>
              <a:rPr lang="zh-CN" alt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页在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免费下载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PPT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!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51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箴言神学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箴言的解释学立场：稳定的智慧文学。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99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SLMN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2560638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971800" y="587433"/>
            <a:ext cx="6172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</a:rPr>
              <a:t>箴言神学：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</a:rPr>
              <a:t>“智慧文学”的子流派</a:t>
            </a:r>
            <a:endParaRPr lang="en-US" altLang="en-US" sz="1200" i="1" dirty="0">
              <a:solidFill>
                <a:schemeClr val="bg1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489325" y="31638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98693" name="Text Box 5"/>
          <p:cNvSpPr txBox="1">
            <a:spLocks noChangeArrowheads="1"/>
          </p:cNvSpPr>
          <p:nvPr/>
        </p:nvSpPr>
        <p:spPr bwMode="auto">
          <a:xfrm>
            <a:off x="1041862" y="2590800"/>
            <a:ext cx="7620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chemeClr val="bg1"/>
                </a:solidFill>
                <a:latin typeface="Verdana" pitchFamily="34" charset="0"/>
              </a:rPr>
              <a:t>传道书、箴言、约伯书、雅歌</a:t>
            </a:r>
            <a:endParaRPr lang="en-US" altLang="en-US" sz="2800" dirty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chemeClr val="bg1"/>
                </a:solidFill>
                <a:latin typeface="Verdana" pitchFamily="34" charset="0"/>
              </a:rPr>
              <a:t>智慧文学在思考神的道和世事时趋向冥想。智慧文学的目的是装备和激发读者</a:t>
            </a:r>
            <a:r>
              <a:rPr lang="en-US" altLang="zh-CN" sz="2800" dirty="0">
                <a:solidFill>
                  <a:schemeClr val="bg1"/>
                </a:solidFill>
                <a:latin typeface="Verdana" pitchFamily="34" charset="0"/>
              </a:rPr>
              <a:t>/</a:t>
            </a:r>
            <a:r>
              <a:rPr lang="zh-CN" altLang="en-US" sz="2800" dirty="0">
                <a:solidFill>
                  <a:schemeClr val="bg1"/>
                </a:solidFill>
                <a:latin typeface="Verdana" pitchFamily="34" charset="0"/>
              </a:rPr>
              <a:t>听众做出敬虔神的选择。</a:t>
            </a:r>
            <a:endParaRPr lang="en-US" altLang="en-US" sz="12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8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8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SLMN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2560638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789238" y="1022029"/>
            <a:ext cx="6324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</a:rPr>
              <a:t>箴言神学：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</a:rPr>
              <a:t>两种智慧文学</a:t>
            </a:r>
            <a:endParaRPr lang="en-US" altLang="en-US" sz="1200" i="1" dirty="0">
              <a:solidFill>
                <a:schemeClr val="bg1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489325" y="31638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3813" name="Text Box 5"/>
          <p:cNvSpPr txBox="1">
            <a:spLocks noChangeArrowheads="1"/>
          </p:cNvSpPr>
          <p:nvPr/>
        </p:nvSpPr>
        <p:spPr bwMode="auto">
          <a:xfrm>
            <a:off x="2107276" y="3070167"/>
            <a:ext cx="6324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457200" indent="-457200" eaLnBrk="1" hangingPunct="1">
              <a:spcBef>
                <a:spcPct val="0"/>
              </a:spcBef>
            </a:pPr>
            <a:r>
              <a:rPr lang="zh-CN" altLang="en-US" sz="2800" dirty="0">
                <a:solidFill>
                  <a:schemeClr val="bg1"/>
                </a:solidFill>
                <a:latin typeface="Verdana" pitchFamily="34" charset="0"/>
              </a:rPr>
              <a:t>稳定（或保守）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zh-CN" altLang="en-US" sz="2800" dirty="0">
                <a:solidFill>
                  <a:schemeClr val="bg1"/>
                </a:solidFill>
                <a:latin typeface="Verdana" pitchFamily="34" charset="0"/>
              </a:rPr>
              <a:t>颠覆性的（或激进的）</a:t>
            </a:r>
            <a:br>
              <a:rPr lang="en-US" altLang="zh-CN" sz="2800" dirty="0">
                <a:solidFill>
                  <a:schemeClr val="bg1"/>
                </a:solidFill>
                <a:latin typeface="Verdana" pitchFamily="34" charset="0"/>
              </a:rPr>
            </a:br>
            <a:endParaRPr lang="en-US" altLang="zh-CN" sz="2800" dirty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2800" dirty="0">
                <a:solidFill>
                  <a:schemeClr val="bg1"/>
                </a:solidFill>
                <a:latin typeface="Verdana" pitchFamily="34" charset="0"/>
              </a:rPr>
              <a:t>箴言属于稳定</a:t>
            </a:r>
            <a:r>
              <a:rPr lang="en-US" altLang="zh-CN" sz="2800" dirty="0">
                <a:solidFill>
                  <a:schemeClr val="bg1"/>
                </a:solidFill>
                <a:latin typeface="Verdana" pitchFamily="34" charset="0"/>
              </a:rPr>
              <a:t>/</a:t>
            </a:r>
            <a:r>
              <a:rPr lang="zh-CN" altLang="en-US" sz="2800" dirty="0">
                <a:solidFill>
                  <a:schemeClr val="bg1"/>
                </a:solidFill>
                <a:latin typeface="Verdana" pitchFamily="34" charset="0"/>
              </a:rPr>
              <a:t>颠覆性类</a:t>
            </a:r>
            <a:endParaRPr lang="en-US" altLang="en-US" sz="12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609600" y="381000"/>
            <a:ext cx="8077200" cy="307776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FFFF"/>
                </a:solidFill>
              </a:rPr>
              <a:t>“箴言的本质是，它基于对世界事物的观察。</a:t>
            </a:r>
          </a:p>
          <a:p>
            <a:r>
              <a:rPr lang="zh-CN" altLang="en-US" sz="2800" dirty="0">
                <a:solidFill>
                  <a:srgbClr val="FFFFFF"/>
                </a:solidFill>
              </a:rPr>
              <a:t>这是对世界里可重复的生活情况的闪速洞察</a:t>
            </a:r>
            <a:r>
              <a:rPr lang="en-US" sz="2800" dirty="0">
                <a:solidFill>
                  <a:srgbClr val="FFFFFF"/>
                </a:solidFill>
              </a:rPr>
              <a:t>. . . . </a:t>
            </a:r>
            <a:r>
              <a:rPr lang="zh-CN" altLang="en-US" sz="2800" dirty="0">
                <a:solidFill>
                  <a:srgbClr val="FFFFFF"/>
                </a:solidFill>
              </a:rPr>
              <a:t>也自然的，坚定在信仰上帝的背景下，</a:t>
            </a:r>
          </a:p>
          <a:p>
            <a:r>
              <a:rPr lang="zh-CN" altLang="en-US" sz="2800" dirty="0">
                <a:solidFill>
                  <a:srgbClr val="FFFFFF"/>
                </a:solidFill>
              </a:rPr>
              <a:t>箴言表达了对上帝所定世界中事物本来或本该的方式的见解。”</a:t>
            </a:r>
            <a:endParaRPr lang="en-MY" altLang="zh-CN" sz="2800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Norman Perrin, </a:t>
            </a:r>
            <a:r>
              <a:rPr lang="en-US" i="1" dirty="0">
                <a:solidFill>
                  <a:srgbClr val="FFFFFF"/>
                </a:solidFill>
              </a:rPr>
              <a:t>The New Testament: An Introduction, </a:t>
            </a:r>
            <a:r>
              <a:rPr lang="en-US" dirty="0">
                <a:solidFill>
                  <a:srgbClr val="FFFFFF"/>
                </a:solidFill>
              </a:rPr>
              <a:t>296.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56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CN" altLang="en-US" dirty="0"/>
              <a:t>箴言神学</a:t>
            </a:r>
            <a:endParaRPr lang="en-US" altLang="en-US" dirty="0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sz="2800" dirty="0"/>
              <a:t>箴言的解释学立场：稳定的智慧文学。</a:t>
            </a:r>
            <a:endParaRPr lang="en-MY" altLang="zh-CN" sz="2800" dirty="0"/>
          </a:p>
          <a:p>
            <a:pPr eaLnBrk="1" hangingPunct="1"/>
            <a:r>
              <a:rPr lang="zh-CN" altLang="en-US" sz="2800" dirty="0"/>
              <a:t>箴言的神学基础：</a:t>
            </a:r>
            <a:br>
              <a:rPr lang="en-MY" altLang="zh-CN" sz="2800" dirty="0"/>
            </a:br>
            <a:endParaRPr lang="en-MY" altLang="zh-CN" sz="2800" dirty="0"/>
          </a:p>
          <a:p>
            <a:pPr marL="0" indent="0" algn="ctr" eaLnBrk="1" hangingPunct="1">
              <a:buNone/>
            </a:pPr>
            <a:r>
              <a:rPr lang="zh-CN" altLang="en-US" dirty="0">
                <a:solidFill>
                  <a:schemeClr val="folHlink"/>
                </a:solidFill>
              </a:rPr>
              <a:t>敬畏耶和华</a:t>
            </a:r>
            <a:endParaRPr lang="en-US" altLang="en-US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7" grpId="0" build="p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Airline customer design template">
  <a:themeElements>
    <a:clrScheme name="Airline customer design template 1">
      <a:dk1>
        <a:srgbClr val="000000"/>
      </a:dk1>
      <a:lt1>
        <a:srgbClr val="FFFFFF"/>
      </a:lt1>
      <a:dk2>
        <a:srgbClr val="568050"/>
      </a:dk2>
      <a:lt2>
        <a:srgbClr val="FFFFFF"/>
      </a:lt2>
      <a:accent1>
        <a:srgbClr val="D8F8F2"/>
      </a:accent1>
      <a:accent2>
        <a:srgbClr val="73C4CF"/>
      </a:accent2>
      <a:accent3>
        <a:srgbClr val="B4C0B3"/>
      </a:accent3>
      <a:accent4>
        <a:srgbClr val="DADADA"/>
      </a:accent4>
      <a:accent5>
        <a:srgbClr val="E9FBF7"/>
      </a:accent5>
      <a:accent6>
        <a:srgbClr val="68B1BB"/>
      </a:accent6>
      <a:hlink>
        <a:srgbClr val="D5D59B"/>
      </a:hlink>
      <a:folHlink>
        <a:srgbClr val="EFB347"/>
      </a:folHlink>
    </a:clrScheme>
    <a:fontScheme name="Airline customer design template">
      <a:majorFont>
        <a:latin typeface="Arial Unicode MS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Airline customer design template 1">
        <a:dk1>
          <a:srgbClr val="000000"/>
        </a:dk1>
        <a:lt1>
          <a:srgbClr val="FFFFFF"/>
        </a:lt1>
        <a:dk2>
          <a:srgbClr val="568050"/>
        </a:dk2>
        <a:lt2>
          <a:srgbClr val="FFFFFF"/>
        </a:lt2>
        <a:accent1>
          <a:srgbClr val="D8F8F2"/>
        </a:accent1>
        <a:accent2>
          <a:srgbClr val="73C4CF"/>
        </a:accent2>
        <a:accent3>
          <a:srgbClr val="B4C0B3"/>
        </a:accent3>
        <a:accent4>
          <a:srgbClr val="DADADA"/>
        </a:accent4>
        <a:accent5>
          <a:srgbClr val="E9FBF7"/>
        </a:accent5>
        <a:accent6>
          <a:srgbClr val="68B1BB"/>
        </a:accent6>
        <a:hlink>
          <a:srgbClr val="D5D59B"/>
        </a:hlink>
        <a:folHlink>
          <a:srgbClr val="EFB34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 Unicode MS"/>
        <a:ea typeface="Arial Unicode MS"/>
        <a:cs typeface="Arial Unicode MS"/>
      </a:majorFont>
      <a:minorFont>
        <a:latin typeface="Arial Unicode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irline customer design template">
  <a:themeElements>
    <a:clrScheme name="Airline customer design template 1">
      <a:dk1>
        <a:srgbClr val="000000"/>
      </a:dk1>
      <a:lt1>
        <a:srgbClr val="FFFFFF"/>
      </a:lt1>
      <a:dk2>
        <a:srgbClr val="568050"/>
      </a:dk2>
      <a:lt2>
        <a:srgbClr val="FFFFFF"/>
      </a:lt2>
      <a:accent1>
        <a:srgbClr val="D8F8F2"/>
      </a:accent1>
      <a:accent2>
        <a:srgbClr val="73C4CF"/>
      </a:accent2>
      <a:accent3>
        <a:srgbClr val="B4C0B3"/>
      </a:accent3>
      <a:accent4>
        <a:srgbClr val="DADADA"/>
      </a:accent4>
      <a:accent5>
        <a:srgbClr val="E9FBF7"/>
      </a:accent5>
      <a:accent6>
        <a:srgbClr val="68B1BB"/>
      </a:accent6>
      <a:hlink>
        <a:srgbClr val="D5D59B"/>
      </a:hlink>
      <a:folHlink>
        <a:srgbClr val="EFB347"/>
      </a:folHlink>
    </a:clrScheme>
    <a:fontScheme name="Airline customer design template">
      <a:majorFont>
        <a:latin typeface="Arial Unicode MS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Airline customer design template 1">
        <a:dk1>
          <a:srgbClr val="000000"/>
        </a:dk1>
        <a:lt1>
          <a:srgbClr val="FFFFFF"/>
        </a:lt1>
        <a:dk2>
          <a:srgbClr val="568050"/>
        </a:dk2>
        <a:lt2>
          <a:srgbClr val="FFFFFF"/>
        </a:lt2>
        <a:accent1>
          <a:srgbClr val="D8F8F2"/>
        </a:accent1>
        <a:accent2>
          <a:srgbClr val="73C4CF"/>
        </a:accent2>
        <a:accent3>
          <a:srgbClr val="B4C0B3"/>
        </a:accent3>
        <a:accent4>
          <a:srgbClr val="DADADA"/>
        </a:accent4>
        <a:accent5>
          <a:srgbClr val="E9FBF7"/>
        </a:accent5>
        <a:accent6>
          <a:srgbClr val="68B1BB"/>
        </a:accent6>
        <a:hlink>
          <a:srgbClr val="D5D59B"/>
        </a:hlink>
        <a:folHlink>
          <a:srgbClr val="EFB34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Airline customer design template</Template>
  <TotalTime>7683</TotalTime>
  <Words>1728</Words>
  <Application>Microsoft Macintosh PowerPoint</Application>
  <PresentationFormat>On-screen Show (4:3)</PresentationFormat>
  <Paragraphs>198</Paragraphs>
  <Slides>41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41</vt:i4>
      </vt:variant>
    </vt:vector>
  </HeadingPairs>
  <TitlesOfParts>
    <vt:vector size="60" baseType="lpstr">
      <vt:lpstr>Arial Unicode MS</vt:lpstr>
      <vt:lpstr>Arial</vt:lpstr>
      <vt:lpstr>Arial Black</vt:lpstr>
      <vt:lpstr>Corbel</vt:lpstr>
      <vt:lpstr>Franklin Gothic Book</vt:lpstr>
      <vt:lpstr>Garamond</vt:lpstr>
      <vt:lpstr>Perpetua</vt:lpstr>
      <vt:lpstr>Tahoma</vt:lpstr>
      <vt:lpstr>Times New Roman</vt:lpstr>
      <vt:lpstr>Verdana</vt:lpstr>
      <vt:lpstr>Wingdings</vt:lpstr>
      <vt:lpstr>Wingdings 2</vt:lpstr>
      <vt:lpstr>Wingdings 3</vt:lpstr>
      <vt:lpstr>Airline customer design template</vt:lpstr>
      <vt:lpstr>2_Default Design</vt:lpstr>
      <vt:lpstr>1_Airline customer design template</vt:lpstr>
      <vt:lpstr>Module</vt:lpstr>
      <vt:lpstr>Equity</vt:lpstr>
      <vt:lpstr>Orbit</vt:lpstr>
      <vt:lpstr>体裁性说明的讲道 课堂二</vt:lpstr>
      <vt:lpstr>提摩太前书 4:16</vt:lpstr>
      <vt:lpstr>箴言是一种普遍的文学形式:</vt:lpstr>
      <vt:lpstr> 总览</vt:lpstr>
      <vt:lpstr>箴言神学</vt:lpstr>
      <vt:lpstr>PowerPoint Presentation</vt:lpstr>
      <vt:lpstr>PowerPoint Presentation</vt:lpstr>
      <vt:lpstr>PowerPoint Presentation</vt:lpstr>
      <vt:lpstr>箴言神学</vt:lpstr>
      <vt:lpstr>PowerPoint Presentation</vt:lpstr>
      <vt:lpstr>什么是“敬畏耶和华”？</vt:lpstr>
      <vt:lpstr> 不要怕：</vt:lpstr>
      <vt:lpstr>应当敬畏：</vt:lpstr>
      <vt:lpstr>敬畏耶和华是新约的概念吗？</vt:lpstr>
      <vt:lpstr>敬畏耶和华是新约的概念吗？</vt:lpstr>
      <vt:lpstr>敬畏耶和华是新约的概念吗？</vt:lpstr>
      <vt:lpstr>PowerPoint Presentation</vt:lpstr>
      <vt:lpstr>讨论:</vt:lpstr>
      <vt:lpstr>敬畏耶和华带来的平安：</vt:lpstr>
      <vt:lpstr>以赛亚书 33:6 He 你一生一世必得安稳，有丰盛的救恩并智慧和知识，你以敬畏耶和华为至宝。</vt:lpstr>
      <vt:lpstr>箴言神学</vt:lpstr>
      <vt:lpstr>箴言神学</vt:lpstr>
      <vt:lpstr>顺服和竭力的需要</vt:lpstr>
      <vt:lpstr>箴言神学</vt:lpstr>
      <vt:lpstr>箴言的文学形式和修辞功能</vt:lpstr>
      <vt:lpstr> 智慧形式</vt:lpstr>
      <vt:lpstr>箴言的文学形式和修辞功能：</vt:lpstr>
      <vt:lpstr>诗的用词法</vt:lpstr>
      <vt:lpstr>箴言 16:31</vt:lpstr>
      <vt:lpstr>箴言的文学形式和修辞功能：</vt:lpstr>
      <vt:lpstr>PowerPoint Presentation</vt:lpstr>
      <vt:lpstr> 箴言的体裁敏感的讲道</vt:lpstr>
      <vt:lpstr>箴言的体裁敏感的讲道</vt:lpstr>
      <vt:lpstr>案例分析：箴言 18:20-21</vt:lpstr>
      <vt:lpstr>箴言 18:20-21</vt:lpstr>
      <vt:lpstr> 案例分析: 箴言 18:20-21</vt:lpstr>
      <vt:lpstr>案例分析: 箴言 18:20-21</vt:lpstr>
      <vt:lpstr>提摩太前书 4:16</vt:lpstr>
      <vt:lpstr>Black</vt:lpstr>
      <vt:lpstr>主页在 BibleStudyDownloads.org</vt:lpstr>
      <vt:lpstr> (讲道学) 页在 BibleStudyDownloads.org</vt:lpstr>
    </vt:vector>
  </TitlesOfParts>
  <Company>Grace Chapel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Wisdom Literature</dc:title>
  <dc:creator>JT Shupe</dc:creator>
  <cp:lastModifiedBy>Rick Griffith</cp:lastModifiedBy>
  <cp:revision>116</cp:revision>
  <dcterms:created xsi:type="dcterms:W3CDTF">2005-09-24T20:02:53Z</dcterms:created>
  <dcterms:modified xsi:type="dcterms:W3CDTF">2020-03-18T01:30:39Z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TC011408021033</vt:lpwstr>
  </property>
</Properties>
</file>