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6" r:id="rId3"/>
    <p:sldId id="257" r:id="rId4"/>
    <p:sldId id="258" r:id="rId5"/>
    <p:sldId id="259" r:id="rId6"/>
    <p:sldId id="272" r:id="rId7"/>
    <p:sldId id="273" r:id="rId8"/>
    <p:sldId id="535" r:id="rId9"/>
    <p:sldId id="536" r:id="rId10"/>
    <p:sldId id="537" r:id="rId11"/>
    <p:sldId id="540" r:id="rId12"/>
    <p:sldId id="539" r:id="rId13"/>
    <p:sldId id="541" r:id="rId14"/>
    <p:sldId id="261" r:id="rId15"/>
    <p:sldId id="265" r:id="rId16"/>
    <p:sldId id="266" r:id="rId17"/>
    <p:sldId id="269" r:id="rId18"/>
    <p:sldId id="275" r:id="rId19"/>
    <p:sldId id="534" r:id="rId20"/>
    <p:sldId id="30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63" d="100"/>
          <a:sy n="63" d="100"/>
        </p:scale>
        <p:origin x="49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47E32-42DB-AD4C-9892-2DEA5D5F47E2}" type="datetimeFigureOut">
              <a:rPr lang="en-US" smtClean="0"/>
              <a:t>1/19/2020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C4A08-8A33-604F-A8AE-DB00FCF2569A}" type="slidenum">
              <a:rPr lang="en-US" smtClean="0"/>
              <a:t>‹#›</a:t>
            </a:fld>
            <a:endParaRPr lang="en-US"/>
          </a:p>
        </p:txBody>
      </p:sp>
    </p:spTree>
    <p:extLst>
      <p:ext uri="{BB962C8B-B14F-4D97-AF65-F5344CB8AC3E}">
        <p14:creationId xmlns:p14="http://schemas.microsoft.com/office/powerpoint/2010/main" val="347833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1656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5002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20B8EA1-A89C-4285-8BBA-9BFE221EFE18}" type="datetimeFigureOut">
              <a:rPr lang="en-US" smtClean="0"/>
              <a:pPr/>
              <a:t>1/19/2020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2A38540-7619-4BC1-AF21-E24E4C06E0B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0B8EA1-A89C-4285-8BBA-9BFE221EFE18}"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0B8EA1-A89C-4285-8BBA-9BFE221EFE18}"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987091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2569490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30237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688320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679096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209228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135404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624621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20B8EA1-A89C-4285-8BBA-9BFE221EFE18}"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38540-7619-4BC1-AF21-E24E4C06E0B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1663222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0039959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9202639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0B8EA1-A89C-4285-8BBA-9BFE221EFE18}" type="datetimeFigureOut">
              <a:rPr lang="en-US" smtClean="0"/>
              <a:pPr/>
              <a:t>1/19/2020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2A38540-7619-4BC1-AF21-E24E4C06E0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20B8EA1-A89C-4285-8BBA-9BFE221EFE18}"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8540-7619-4BC1-AF21-E24E4C06E0B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20B8EA1-A89C-4285-8BBA-9BFE221EFE18}"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38540-7619-4BC1-AF21-E24E4C06E0B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20B8EA1-A89C-4285-8BBA-9BFE221EFE18}"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B8EA1-A89C-4285-8BBA-9BFE221EFE18}"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38540-7619-4BC1-AF21-E24E4C06E0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0B8EA1-A89C-4285-8BBA-9BFE221EFE18}"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38540-7619-4BC1-AF21-E24E4C06E0B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0B8EA1-A89C-4285-8BBA-9BFE221EFE18}" type="datetimeFigureOut">
              <a:rPr lang="en-US" smtClean="0"/>
              <a:pPr/>
              <a:t>1/19/2020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2A38540-7619-4BC1-AF21-E24E4C06E0B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20B8EA1-A89C-4285-8BBA-9BFE221EFE18}" type="datetimeFigureOut">
              <a:rPr lang="en-US" smtClean="0"/>
              <a:pPr/>
              <a:t>1/19/2020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A38540-7619-4BC1-AF21-E24E4C06E0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96271895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zh-CN" altLang="en-US" sz="3600" dirty="0"/>
              <a:t>总结与评估</a:t>
            </a:r>
            <a:endParaRPr lang="en-US" sz="3600" dirty="0"/>
          </a:p>
        </p:txBody>
      </p:sp>
      <p:sp>
        <p:nvSpPr>
          <p:cNvPr id="2" name="Title 1"/>
          <p:cNvSpPr>
            <a:spLocks noGrp="1"/>
          </p:cNvSpPr>
          <p:nvPr>
            <p:ph type="ctrTitle"/>
          </p:nvPr>
        </p:nvSpPr>
        <p:spPr/>
        <p:txBody>
          <a:bodyPr/>
          <a:lstStyle/>
          <a:p>
            <a:r>
              <a:rPr lang="zh-CN" altLang="en-US" dirty="0">
                <a:effectLst>
                  <a:outerShdw blurRad="38100" dist="38100" dir="2700000" algn="tl">
                    <a:srgbClr val="000000">
                      <a:alpha val="43137"/>
                    </a:srgbClr>
                  </a:outerShdw>
                </a:effectLst>
              </a:rPr>
              <a:t>以基督为中心的讲道</a:t>
            </a:r>
            <a:endParaRPr lang="en-US"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C2E95ABA-076B-FC4C-B2CC-12DF16A8D44C}"/>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a:spcBef>
                <a:spcPct val="20000"/>
              </a:spcBef>
              <a:buClr>
                <a:srgbClr val="FFCC00"/>
              </a:buClr>
              <a:buSzPct val="70000"/>
              <a:defRPr/>
            </a:pP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新加坡圣经学院， 由 </a:t>
            </a:r>
            <a:r>
              <a:rPr lang="en-US" b="1" kern="0" dirty="0">
                <a:solidFill>
                  <a:srgbClr val="FFFFFF"/>
                </a:solidFill>
                <a:effectLst>
                  <a:outerShdw blurRad="38100" dist="38100" dir="2700000" algn="tl">
                    <a:srgbClr val="000000"/>
                  </a:outerShdw>
                </a:effectLst>
                <a:latin typeface="Arial"/>
                <a:ea typeface="ＭＳ Ｐゴシック" charset="0"/>
                <a:cs typeface="Arial"/>
              </a:rPr>
              <a:t>Jeffrey Arthurs </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博士于</a:t>
            </a:r>
            <a:r>
              <a:rPr lang="en-US" altLang="zh-CN" b="1" kern="0" dirty="0">
                <a:solidFill>
                  <a:srgbClr val="FFFFFF"/>
                </a:solidFill>
                <a:effectLst>
                  <a:outerShdw blurRad="38100" dist="38100" dir="2700000" algn="tl">
                    <a:srgbClr val="000000"/>
                  </a:outerShdw>
                </a:effectLst>
                <a:latin typeface="Arial"/>
                <a:ea typeface="ＭＳ Ｐゴシック" charset="0"/>
                <a:cs typeface="Arial"/>
              </a:rPr>
              <a:t>2014</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年</a:t>
            </a:r>
            <a:r>
              <a:rPr lang="en-US" altLang="zh-CN" b="1" kern="0" dirty="0">
                <a:solidFill>
                  <a:srgbClr val="FFFFFF"/>
                </a:solidFill>
                <a:effectLst>
                  <a:outerShdw blurRad="38100" dist="38100" dir="2700000" algn="tl">
                    <a:srgbClr val="000000"/>
                  </a:outerShdw>
                </a:effectLst>
                <a:latin typeface="Arial"/>
                <a:ea typeface="ＭＳ Ｐゴシック" charset="0"/>
                <a:cs typeface="Arial"/>
              </a:rPr>
              <a:t>7</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月举行的研讨会</a:t>
            </a:r>
            <a:endParaRPr lang="en-SG" altLang="zh-CN" b="1" kern="0" dirty="0">
              <a:solidFill>
                <a:srgbClr val="FFFFFF"/>
              </a:solidFill>
              <a:effectLst>
                <a:outerShdw blurRad="38100" dist="38100" dir="2700000" algn="tl">
                  <a:srgbClr val="000000"/>
                </a:outerShdw>
              </a:effectLst>
              <a:latin typeface="Arial"/>
              <a:ea typeface="ＭＳ Ｐゴシック" charset="0"/>
              <a:cs typeface="Arial"/>
            </a:endParaRPr>
          </a:p>
          <a:p>
            <a:pPr algn="ctr" defTabSz="914300">
              <a:spcBef>
                <a:spcPct val="20000"/>
              </a:spcBef>
              <a:buClr>
                <a:srgbClr val="FFCC00"/>
              </a:buClr>
              <a:buSzPct val="70000"/>
              <a:defRPr/>
            </a:pP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高登</a:t>
            </a:r>
            <a:r>
              <a:rPr lang="en-US" altLang="zh-CN" b="1" kern="0" dirty="0">
                <a:solidFill>
                  <a:srgbClr val="FFFFFF"/>
                </a:solidFill>
                <a:effectLst>
                  <a:outerShdw blurRad="38100" dist="38100" dir="2700000" algn="tl">
                    <a:srgbClr val="000000"/>
                  </a:outerShdw>
                </a:effectLst>
                <a:latin typeface="Arial"/>
                <a:ea typeface="ＭＳ Ｐゴシック" charset="0"/>
                <a:cs typeface="Arial"/>
              </a:rPr>
              <a:t>-</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康威尔神学院的讲道教授</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由 </a:t>
            </a:r>
            <a:r>
              <a:rPr lang="en-US" b="1" kern="0" dirty="0">
                <a:solidFill>
                  <a:srgbClr val="FFFFFF"/>
                </a:solidFill>
                <a:effectLst>
                  <a:outerShdw blurRad="38100" dist="38100" dir="2700000" algn="tl">
                    <a:srgbClr val="000000"/>
                  </a:outerShdw>
                </a:effectLst>
                <a:latin typeface="Arial"/>
                <a:ea typeface="ＭＳ Ｐゴシック" charset="0"/>
                <a:cs typeface="Arial"/>
              </a:rPr>
              <a:t>Rick Griffith </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博士上载 </a:t>
            </a:r>
            <a:r>
              <a:rPr lang="en-US" altLang="zh-CN" b="1" kern="0" dirty="0">
                <a:solidFill>
                  <a:srgbClr val="FFFFFF"/>
                </a:solidFill>
                <a:effectLst>
                  <a:outerShdw blurRad="38100" dist="38100" dir="2700000" algn="tl">
                    <a:srgbClr val="000000"/>
                  </a:outerShdw>
                </a:effectLst>
                <a:latin typeface="Arial"/>
                <a:ea typeface="ＭＳ Ｐゴシック" charset="0"/>
                <a:cs typeface="Arial"/>
              </a:rPr>
              <a:t>• </a:t>
            </a: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新加坡圣经学院</a:t>
            </a:r>
            <a:br>
              <a:rPr lang="en-US" b="1" kern="0" dirty="0">
                <a:solidFill>
                  <a:srgbClr val="FFFFFF"/>
                </a:solidFill>
                <a:effectLst>
                  <a:outerShdw blurRad="38100" dist="38100" dir="2700000" algn="tl">
                    <a:srgbClr val="000000"/>
                  </a:outerShdw>
                </a:effectLst>
                <a:latin typeface="Garamond" pitchFamily="18" charset="0"/>
                <a:ea typeface="ＭＳ Ｐゴシック" charset="0"/>
                <a:cs typeface="Arial"/>
              </a:rPr>
            </a:br>
            <a:r>
              <a:rPr lang="zh-CN" altLang="en-US" b="1" kern="0" dirty="0">
                <a:solidFill>
                  <a:srgbClr val="FFFFFF"/>
                </a:solidFill>
                <a:effectLst>
                  <a:outerShdw blurRad="38100" dist="38100" dir="2700000" algn="tl">
                    <a:srgbClr val="000000"/>
                  </a:outerShdw>
                </a:effectLst>
                <a:latin typeface="Arial"/>
                <a:ea typeface="ＭＳ Ｐゴシック" charset="0"/>
                <a:cs typeface="Arial"/>
              </a:rPr>
              <a:t>所有文件（多种语言）可从 </a:t>
            </a:r>
            <a:r>
              <a:rPr lang="en-US" b="1" kern="0" dirty="0">
                <a:solidFill>
                  <a:srgbClr val="FFFFFF"/>
                </a:solidFill>
                <a:effectLst>
                  <a:outerShdw blurRad="38100" dist="38100" dir="2700000" algn="tl">
                    <a:srgbClr val="000000"/>
                  </a:outerShdw>
                </a:effectLst>
                <a:latin typeface="Arial"/>
                <a:ea typeface="ＭＳ Ｐゴシック" charset="0"/>
                <a:cs typeface="Arial"/>
              </a:rPr>
              <a:t>BibleStudyDownloads.org </a:t>
            </a:r>
            <a:r>
              <a:rPr lang="zh-CN" altLang="en-US" b="1" kern="0">
                <a:solidFill>
                  <a:srgbClr val="FFFFFF"/>
                </a:solidFill>
                <a:effectLst>
                  <a:outerShdw blurRad="38100" dist="38100" dir="2700000" algn="tl">
                    <a:srgbClr val="000000"/>
                  </a:outerShdw>
                </a:effectLst>
                <a:latin typeface="Arial"/>
                <a:ea typeface="ＭＳ Ｐゴシック" charset="0"/>
                <a:cs typeface="Arial"/>
              </a:rPr>
              <a:t>免费下载</a:t>
            </a:r>
            <a:endParaRPr lang="en-US"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zh-CN" altLang="en-US" dirty="0"/>
              <a:t>亚瑟斯的看法</a:t>
            </a:r>
            <a:endParaRPr lang="en-US" dirty="0"/>
          </a:p>
        </p:txBody>
      </p:sp>
      <p:sp>
        <p:nvSpPr>
          <p:cNvPr id="4" name="Content Placeholder 3"/>
          <p:cNvSpPr>
            <a:spLocks noGrp="1"/>
          </p:cNvSpPr>
          <p:nvPr>
            <p:ph sz="quarter" idx="1"/>
          </p:nvPr>
        </p:nvSpPr>
        <p:spPr>
          <a:xfrm>
            <a:off x="533400" y="1219200"/>
            <a:ext cx="3962400" cy="5334000"/>
          </a:xfrm>
          <a:ln w="19050">
            <a:solidFill>
              <a:srgbClr val="C00000"/>
            </a:solidFill>
          </a:ln>
        </p:spPr>
        <p:txBody>
          <a:bodyPr>
            <a:normAutofit fontScale="70000" lnSpcReduction="20000"/>
          </a:bodyPr>
          <a:lstStyle/>
          <a:p>
            <a:pPr algn="ctr">
              <a:lnSpc>
                <a:spcPct val="120000"/>
              </a:lnSpc>
              <a:buNone/>
            </a:pPr>
            <a:r>
              <a:rPr lang="zh-CN" altLang="en-US" sz="3000" dirty="0"/>
              <a:t>优点</a:t>
            </a:r>
            <a:endParaRPr lang="en-US" sz="3000" dirty="0"/>
          </a:p>
          <a:p>
            <a:pPr>
              <a:lnSpc>
                <a:spcPct val="120000"/>
              </a:lnSpc>
            </a:pPr>
            <a:r>
              <a:rPr lang="zh-CN" altLang="en-US" sz="3300" dirty="0"/>
              <a:t>以基督为中心的讲道使我深受启发。</a:t>
            </a:r>
          </a:p>
          <a:p>
            <a:pPr>
              <a:lnSpc>
                <a:spcPct val="120000"/>
              </a:lnSpc>
            </a:pPr>
            <a:r>
              <a:rPr lang="zh-CN" altLang="en-US" sz="3300" dirty="0"/>
              <a:t>圣经本身声称基督为主要主题。 </a:t>
            </a:r>
            <a:endParaRPr lang="en-SG" altLang="zh-CN" sz="3300" dirty="0"/>
          </a:p>
          <a:p>
            <a:pPr>
              <a:lnSpc>
                <a:spcPct val="120000"/>
              </a:lnSpc>
            </a:pPr>
            <a:r>
              <a:rPr lang="zh-CN" altLang="en-US" sz="3300" dirty="0"/>
              <a:t>强调主耶稣基督的恩典以及我们所有人都不断被转换的事实，有许多牧民的智慧。我们所有人一直都需要福音。</a:t>
            </a:r>
          </a:p>
          <a:p>
            <a:pPr>
              <a:lnSpc>
                <a:spcPct val="120000"/>
              </a:lnSpc>
            </a:pPr>
            <a:r>
              <a:rPr lang="zh-CN" altLang="en-US" sz="3300" dirty="0"/>
              <a:t>我们要做的不只是简单地对人们说：“停止吧。”</a:t>
            </a:r>
            <a:endParaRPr lang="en-US" sz="3300" dirty="0"/>
          </a:p>
        </p:txBody>
      </p:sp>
      <p:sp>
        <p:nvSpPr>
          <p:cNvPr id="5" name="Content Placeholder 4"/>
          <p:cNvSpPr>
            <a:spLocks noGrp="1"/>
          </p:cNvSpPr>
          <p:nvPr>
            <p:ph sz="quarter" idx="2"/>
          </p:nvPr>
        </p:nvSpPr>
        <p:spPr>
          <a:xfrm>
            <a:off x="4724400" y="1219200"/>
            <a:ext cx="3958590" cy="5334000"/>
          </a:xfrm>
          <a:ln w="19050">
            <a:solidFill>
              <a:srgbClr val="C00000"/>
            </a:solidFill>
          </a:ln>
        </p:spPr>
        <p:txBody>
          <a:bodyPr>
            <a:normAutofit fontScale="70000" lnSpcReduction="20000"/>
          </a:bodyPr>
          <a:lstStyle/>
          <a:p>
            <a:pPr algn="ctr">
              <a:lnSpc>
                <a:spcPct val="120000"/>
              </a:lnSpc>
              <a:buNone/>
            </a:pPr>
            <a:r>
              <a:rPr lang="zh-CN" altLang="en-US" sz="3000" dirty="0"/>
              <a:t>缺点</a:t>
            </a:r>
            <a:endParaRPr lang="en-US" sz="3000" dirty="0"/>
          </a:p>
          <a:p>
            <a:pPr>
              <a:lnSpc>
                <a:spcPct val="120000"/>
              </a:lnSpc>
            </a:pPr>
            <a:r>
              <a:rPr lang="zh-CN" altLang="en-US" sz="3000" dirty="0"/>
              <a:t>新约经常以旧约人物作为道德榜样。</a:t>
            </a:r>
          </a:p>
          <a:p>
            <a:pPr>
              <a:lnSpc>
                <a:spcPct val="120000"/>
              </a:lnSpc>
            </a:pPr>
            <a:r>
              <a:rPr lang="zh-CN" altLang="en-US" sz="3000" dirty="0"/>
              <a:t>新约经常向我们展示基督，作为我们良好行为的榜样。</a:t>
            </a:r>
            <a:endParaRPr lang="en-SG" altLang="zh-CN" sz="3000" dirty="0"/>
          </a:p>
          <a:p>
            <a:pPr>
              <a:lnSpc>
                <a:spcPct val="120000"/>
              </a:lnSpc>
            </a:pPr>
            <a:r>
              <a:rPr lang="zh-CN" altLang="en-US" sz="3000" dirty="0"/>
              <a:t>我们致力于识别并声明作者的意图（以及上帝的意图）。</a:t>
            </a:r>
            <a:endParaRPr lang="en-US" sz="3000" dirty="0"/>
          </a:p>
          <a:p>
            <a:pPr marL="0" indent="0">
              <a:lnSpc>
                <a:spcPct val="120000"/>
              </a:lnSpc>
              <a:buNone/>
            </a:pPr>
            <a:endParaRPr lang="en-US" sz="3000" dirty="0"/>
          </a:p>
        </p:txBody>
      </p:sp>
    </p:spTree>
    <p:extLst>
      <p:ext uri="{BB962C8B-B14F-4D97-AF65-F5344CB8AC3E}">
        <p14:creationId xmlns:p14="http://schemas.microsoft.com/office/powerpoint/2010/main" val="38916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868362"/>
          </a:xfrm>
        </p:spPr>
        <p:txBody>
          <a:bodyPr/>
          <a:lstStyle/>
          <a:p>
            <a:pPr algn="ctr"/>
            <a:r>
              <a:rPr lang="zh-CN" altLang="en-US" dirty="0"/>
              <a:t>“选段神学”</a:t>
            </a:r>
            <a:endParaRPr lang="en-US" dirty="0"/>
          </a:p>
        </p:txBody>
      </p:sp>
      <p:sp>
        <p:nvSpPr>
          <p:cNvPr id="6" name="Content Placeholder 5"/>
          <p:cNvSpPr>
            <a:spLocks noGrp="1"/>
          </p:cNvSpPr>
          <p:nvPr>
            <p:ph sz="quarter" idx="1"/>
          </p:nvPr>
        </p:nvSpPr>
        <p:spPr>
          <a:xfrm>
            <a:off x="914400" y="1447800"/>
            <a:ext cx="7772400" cy="4572000"/>
          </a:xfrm>
        </p:spPr>
        <p:txBody>
          <a:bodyPr>
            <a:noAutofit/>
          </a:bodyPr>
          <a:lstStyle/>
          <a:p>
            <a:r>
              <a:rPr lang="zh-CN" altLang="en-US" sz="3200" dirty="0"/>
              <a:t>与历史救赎诠释学的精妙细微对比，请参阅：</a:t>
            </a:r>
          </a:p>
          <a:p>
            <a:pPr marL="0" indent="0">
              <a:buNone/>
            </a:pPr>
            <a:r>
              <a:rPr lang="zh-CN" altLang="en-US" sz="3200" dirty="0"/>
              <a:t>亚伯拉罕</a:t>
            </a:r>
            <a:r>
              <a:rPr lang="en-US" altLang="zh-CN" sz="3200" dirty="0"/>
              <a:t>·</a:t>
            </a:r>
            <a:r>
              <a:rPr lang="zh-CN" altLang="en-US" sz="3200" dirty="0"/>
              <a:t>库鲁维拉，“讲道为通过神学翻译”，福音同修会刊 </a:t>
            </a:r>
            <a:r>
              <a:rPr lang="en-US" altLang="zh-CN" sz="3200" dirty="0"/>
              <a:t>9/1</a:t>
            </a:r>
            <a:r>
              <a:rPr lang="zh-CN" altLang="en-US" sz="3200" dirty="0"/>
              <a:t>（</a:t>
            </a:r>
            <a:r>
              <a:rPr lang="en-US" altLang="zh-CN" sz="3200" dirty="0"/>
              <a:t>2009</a:t>
            </a:r>
            <a:r>
              <a:rPr lang="zh-CN" altLang="en-US" sz="3200" dirty="0"/>
              <a:t>）：</a:t>
            </a:r>
            <a:r>
              <a:rPr lang="en-US" altLang="zh-CN" sz="3200" dirty="0"/>
              <a:t>85-97</a:t>
            </a:r>
            <a:r>
              <a:rPr lang="zh-CN" altLang="en-US" sz="3200" dirty="0"/>
              <a:t>。</a:t>
            </a:r>
            <a:endParaRPr lang="en-US" sz="3200" dirty="0"/>
          </a:p>
          <a:p>
            <a:r>
              <a:rPr lang="zh-CN" altLang="en-US" sz="3200" dirty="0"/>
              <a:t>库鲁维拉辩称，“主要能够决定运用的有效性的解释学实体</a:t>
            </a:r>
            <a:r>
              <a:rPr lang="en-SG" altLang="zh-CN" sz="3200" dirty="0"/>
              <a:t>…</a:t>
            </a:r>
            <a:r>
              <a:rPr lang="zh-CN" altLang="en-US" sz="3200" dirty="0"/>
              <a:t>是选段神学”，而不是元叙事的神学。</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zh-CN" altLang="en-US" dirty="0"/>
              <a:t>亚瑟斯的看法</a:t>
            </a:r>
            <a:endParaRPr lang="en-US" dirty="0"/>
          </a:p>
        </p:txBody>
      </p:sp>
      <p:sp>
        <p:nvSpPr>
          <p:cNvPr id="4" name="Content Placeholder 3"/>
          <p:cNvSpPr>
            <a:spLocks noGrp="1"/>
          </p:cNvSpPr>
          <p:nvPr>
            <p:ph sz="quarter" idx="1"/>
          </p:nvPr>
        </p:nvSpPr>
        <p:spPr>
          <a:xfrm>
            <a:off x="533400" y="1219200"/>
            <a:ext cx="3962400" cy="5334000"/>
          </a:xfrm>
          <a:ln w="19050">
            <a:solidFill>
              <a:srgbClr val="C00000"/>
            </a:solidFill>
          </a:ln>
        </p:spPr>
        <p:txBody>
          <a:bodyPr>
            <a:normAutofit fontScale="70000" lnSpcReduction="20000"/>
          </a:bodyPr>
          <a:lstStyle/>
          <a:p>
            <a:pPr algn="ctr">
              <a:lnSpc>
                <a:spcPct val="120000"/>
              </a:lnSpc>
              <a:buNone/>
            </a:pPr>
            <a:r>
              <a:rPr lang="zh-CN" altLang="en-US" sz="3000" dirty="0"/>
              <a:t>优点</a:t>
            </a:r>
            <a:endParaRPr lang="en-US" sz="3000" dirty="0"/>
          </a:p>
          <a:p>
            <a:pPr>
              <a:lnSpc>
                <a:spcPct val="120000"/>
              </a:lnSpc>
            </a:pPr>
            <a:r>
              <a:rPr lang="zh-CN" altLang="en-US" sz="3300" dirty="0"/>
              <a:t>以基督为中心的讲道使我深受启发。</a:t>
            </a:r>
          </a:p>
          <a:p>
            <a:pPr>
              <a:lnSpc>
                <a:spcPct val="120000"/>
              </a:lnSpc>
            </a:pPr>
            <a:r>
              <a:rPr lang="zh-CN" altLang="en-US" sz="3300" dirty="0"/>
              <a:t>圣经本身声称基督为主要主题。 </a:t>
            </a:r>
            <a:endParaRPr lang="en-SG" altLang="zh-CN" sz="3300" dirty="0"/>
          </a:p>
          <a:p>
            <a:pPr>
              <a:lnSpc>
                <a:spcPct val="120000"/>
              </a:lnSpc>
            </a:pPr>
            <a:r>
              <a:rPr lang="zh-CN" altLang="en-US" sz="3300" dirty="0"/>
              <a:t>强调主耶稣基督的恩典以及我们所有人都不断被转换的事实，有许多牧民的智慧。我们所有人一直都需要福音。</a:t>
            </a:r>
          </a:p>
          <a:p>
            <a:pPr>
              <a:lnSpc>
                <a:spcPct val="120000"/>
              </a:lnSpc>
            </a:pPr>
            <a:r>
              <a:rPr lang="zh-CN" altLang="en-US" sz="3300" dirty="0"/>
              <a:t>我们要做的不只是简单地对人们说：“停止吧。”</a:t>
            </a:r>
            <a:endParaRPr lang="en-US" sz="3300" dirty="0"/>
          </a:p>
        </p:txBody>
      </p:sp>
      <p:sp>
        <p:nvSpPr>
          <p:cNvPr id="5" name="Content Placeholder 4"/>
          <p:cNvSpPr>
            <a:spLocks noGrp="1"/>
          </p:cNvSpPr>
          <p:nvPr>
            <p:ph sz="quarter" idx="2"/>
          </p:nvPr>
        </p:nvSpPr>
        <p:spPr>
          <a:xfrm>
            <a:off x="4724400" y="1219200"/>
            <a:ext cx="3958590" cy="5334000"/>
          </a:xfrm>
          <a:ln w="19050">
            <a:solidFill>
              <a:srgbClr val="C00000"/>
            </a:solidFill>
          </a:ln>
        </p:spPr>
        <p:txBody>
          <a:bodyPr>
            <a:normAutofit fontScale="70000" lnSpcReduction="20000"/>
          </a:bodyPr>
          <a:lstStyle/>
          <a:p>
            <a:pPr algn="ctr">
              <a:lnSpc>
                <a:spcPct val="120000"/>
              </a:lnSpc>
              <a:buNone/>
            </a:pPr>
            <a:r>
              <a:rPr lang="zh-CN" altLang="en-US" sz="3000" dirty="0"/>
              <a:t>缺点</a:t>
            </a:r>
            <a:endParaRPr lang="en-US" sz="3000" dirty="0"/>
          </a:p>
          <a:p>
            <a:pPr>
              <a:lnSpc>
                <a:spcPct val="120000"/>
              </a:lnSpc>
            </a:pPr>
            <a:r>
              <a:rPr lang="zh-CN" altLang="en-US" sz="3000" dirty="0"/>
              <a:t>新约经常以旧约人物作为道德榜样。</a:t>
            </a:r>
          </a:p>
          <a:p>
            <a:pPr>
              <a:lnSpc>
                <a:spcPct val="120000"/>
              </a:lnSpc>
            </a:pPr>
            <a:r>
              <a:rPr lang="zh-CN" altLang="en-US" sz="3000" dirty="0"/>
              <a:t>新约经常向我们展示基督，作为我们良好行为的榜样。</a:t>
            </a:r>
            <a:endParaRPr lang="en-SG" altLang="zh-CN" sz="3000" dirty="0"/>
          </a:p>
          <a:p>
            <a:pPr>
              <a:lnSpc>
                <a:spcPct val="120000"/>
              </a:lnSpc>
            </a:pPr>
            <a:r>
              <a:rPr lang="zh-CN" altLang="en-US" sz="3000" dirty="0"/>
              <a:t>我们致力于识别并声明作者的意图（以及上帝的意图）。</a:t>
            </a:r>
            <a:endParaRPr lang="en-SG" altLang="zh-CN" sz="3000" dirty="0"/>
          </a:p>
          <a:p>
            <a:pPr>
              <a:lnSpc>
                <a:spcPct val="120000"/>
              </a:lnSpc>
            </a:pPr>
            <a:r>
              <a:rPr lang="zh-CN" altLang="en-US" sz="3000" dirty="0"/>
              <a:t>我们致力于宣扬三一体的神学，而不是‘唯基督’神学。</a:t>
            </a:r>
            <a:endParaRPr lang="en-SG" altLang="zh-CN" sz="3000" dirty="0"/>
          </a:p>
          <a:p>
            <a:pPr>
              <a:lnSpc>
                <a:spcPct val="120000"/>
              </a:lnSpc>
            </a:pPr>
            <a:r>
              <a:rPr lang="zh-CN" altLang="en-US" sz="3000" dirty="0"/>
              <a:t>从一些旧约经文中传讲基督感到尴尬而公式化。 例如。 智慧文学。</a:t>
            </a:r>
            <a:endParaRPr lang="en-US" sz="3000" dirty="0"/>
          </a:p>
          <a:p>
            <a:pPr marL="0" indent="0">
              <a:lnSpc>
                <a:spcPct val="120000"/>
              </a:lnSpc>
              <a:buNone/>
            </a:pPr>
            <a:endParaRPr lang="en-US" sz="3000" dirty="0"/>
          </a:p>
        </p:txBody>
      </p:sp>
    </p:spTree>
    <p:extLst>
      <p:ext uri="{BB962C8B-B14F-4D97-AF65-F5344CB8AC3E}">
        <p14:creationId xmlns:p14="http://schemas.microsoft.com/office/powerpoint/2010/main" val="1197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dirty="0"/>
              <a:t>亚瑟斯的做法</a:t>
            </a:r>
            <a:endParaRPr lang="en-US" dirty="0"/>
          </a:p>
        </p:txBody>
      </p:sp>
      <p:sp>
        <p:nvSpPr>
          <p:cNvPr id="5" name="Content Placeholder 4"/>
          <p:cNvSpPr>
            <a:spLocks noGrp="1"/>
          </p:cNvSpPr>
          <p:nvPr>
            <p:ph sz="quarter" idx="1"/>
          </p:nvPr>
        </p:nvSpPr>
        <p:spPr>
          <a:xfrm>
            <a:off x="1143000" y="1447800"/>
            <a:ext cx="7010400" cy="4572000"/>
          </a:xfrm>
        </p:spPr>
        <p:txBody>
          <a:bodyPr/>
          <a:lstStyle/>
          <a:p>
            <a:r>
              <a:rPr lang="zh-CN" altLang="en-US" sz="3200" dirty="0"/>
              <a:t>定时并经常强调恩典。</a:t>
            </a:r>
          </a:p>
          <a:p>
            <a:r>
              <a:rPr lang="zh-CN" altLang="en-US" sz="3200" dirty="0"/>
              <a:t>将道德要求建立在神学指示的基础上。</a:t>
            </a:r>
          </a:p>
          <a:p>
            <a:r>
              <a:rPr lang="zh-CN" altLang="en-US" sz="3200" dirty="0"/>
              <a:t>三位一体。</a:t>
            </a:r>
          </a:p>
          <a:p>
            <a:r>
              <a:rPr lang="zh-CN" altLang="en-US" sz="3200" dirty="0"/>
              <a:t>对于旧约叙事，遵循费和斯图尔特的“三个层次的意义”（摘自</a:t>
            </a:r>
            <a:r>
              <a:rPr lang="en-US" altLang="zh-CN" sz="3200" dirty="0"/>
              <a:t>《</a:t>
            </a:r>
            <a:r>
              <a:rPr lang="zh-CN" altLang="en-US" sz="3200" dirty="0"/>
              <a:t>如何全力阅读圣经</a:t>
            </a:r>
            <a:r>
              <a:rPr lang="en-US" altLang="zh-CN" sz="3200" dirty="0"/>
              <a:t>》</a:t>
            </a:r>
            <a:r>
              <a:rPr lang="zh-CN" altLang="en-US" sz="3200" dirty="0"/>
              <a:t>）。</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066800"/>
          </a:xfrm>
        </p:spPr>
        <p:txBody>
          <a:bodyPr>
            <a:normAutofit/>
          </a:bodyPr>
          <a:lstStyle/>
          <a:p>
            <a:pPr algn="ctr"/>
            <a:r>
              <a:rPr lang="zh-CN" altLang="en-US" b="1" dirty="0"/>
              <a:t>旧约叙事里三个层次的意义</a:t>
            </a:r>
            <a:endParaRPr lang="en-US" b="1" dirty="0"/>
          </a:p>
        </p:txBody>
      </p:sp>
      <p:sp>
        <p:nvSpPr>
          <p:cNvPr id="4" name="Oval 3"/>
          <p:cNvSpPr/>
          <p:nvPr/>
        </p:nvSpPr>
        <p:spPr>
          <a:xfrm>
            <a:off x="1371600" y="1371600"/>
            <a:ext cx="6934200" cy="502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09800" y="2362200"/>
            <a:ext cx="5257800" cy="3505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3276600"/>
            <a:ext cx="4114800" cy="2209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3. </a:t>
            </a:r>
            <a:r>
              <a:rPr lang="zh-CN" altLang="en-US" sz="2800" dirty="0">
                <a:latin typeface="+mj-lt"/>
              </a:rPr>
              <a:t>个人传记</a:t>
            </a:r>
            <a:endParaRPr lang="en-US" sz="2800" dirty="0">
              <a:latin typeface="+mj-lt"/>
            </a:endParaRPr>
          </a:p>
        </p:txBody>
      </p:sp>
      <p:sp>
        <p:nvSpPr>
          <p:cNvPr id="7" name="TextBox 6"/>
          <p:cNvSpPr txBox="1"/>
          <p:nvPr/>
        </p:nvSpPr>
        <p:spPr>
          <a:xfrm>
            <a:off x="3276600" y="1408093"/>
            <a:ext cx="2514600" cy="954107"/>
          </a:xfrm>
          <a:prstGeom prst="rect">
            <a:avLst/>
          </a:prstGeom>
          <a:noFill/>
        </p:spPr>
        <p:txBody>
          <a:bodyPr wrap="square" rtlCol="0">
            <a:spAutoFit/>
          </a:bodyPr>
          <a:lstStyle/>
          <a:p>
            <a:pPr marL="514350" indent="-514350" algn="ctr">
              <a:buAutoNum type="arabicPeriod"/>
            </a:pPr>
            <a:r>
              <a:rPr lang="zh-CN" altLang="en-US" sz="2800" dirty="0">
                <a:latin typeface="+mj-lt"/>
              </a:rPr>
              <a:t>救赎的宏大叙事</a:t>
            </a:r>
            <a:endParaRPr lang="en-US" sz="2800" dirty="0">
              <a:latin typeface="+mj-lt"/>
            </a:endParaRPr>
          </a:p>
        </p:txBody>
      </p:sp>
      <p:sp>
        <p:nvSpPr>
          <p:cNvPr id="8" name="TextBox 7"/>
          <p:cNvSpPr txBox="1"/>
          <p:nvPr/>
        </p:nvSpPr>
        <p:spPr>
          <a:xfrm>
            <a:off x="3429000" y="2743200"/>
            <a:ext cx="3124200" cy="523220"/>
          </a:xfrm>
          <a:prstGeom prst="rect">
            <a:avLst/>
          </a:prstGeom>
          <a:noFill/>
        </p:spPr>
        <p:txBody>
          <a:bodyPr wrap="square" rtlCol="0">
            <a:spAutoFit/>
          </a:bodyPr>
          <a:lstStyle/>
          <a:p>
            <a:pPr algn="ctr"/>
            <a:r>
              <a:rPr lang="en-US" sz="2800" dirty="0">
                <a:latin typeface="+mj-lt"/>
              </a:rPr>
              <a:t>2. </a:t>
            </a:r>
            <a:r>
              <a:rPr lang="zh-CN" altLang="en-US" sz="2800" dirty="0">
                <a:latin typeface="+mj-lt"/>
              </a:rPr>
              <a:t>以色列历史</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1371600" y="1371600"/>
            <a:ext cx="6934200" cy="502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p:cNvSpPr>
            <a:spLocks noGrp="1"/>
          </p:cNvSpPr>
          <p:nvPr>
            <p:ph type="title"/>
          </p:nvPr>
        </p:nvSpPr>
        <p:spPr>
          <a:xfrm>
            <a:off x="762000" y="274638"/>
            <a:ext cx="7924800" cy="639762"/>
          </a:xfrm>
        </p:spPr>
        <p:txBody>
          <a:bodyPr>
            <a:normAutofit/>
          </a:bodyPr>
          <a:lstStyle/>
          <a:p>
            <a:pPr algn="ctr"/>
            <a:r>
              <a:rPr lang="zh-CN" altLang="en-US" sz="2800" dirty="0"/>
              <a:t>亚瑟斯讲道中的一个例子（哈巴谷书</a:t>
            </a:r>
            <a:r>
              <a:rPr lang="en-US" altLang="zh-CN" sz="2800" dirty="0"/>
              <a:t>3:16-19)</a:t>
            </a:r>
            <a:endParaRPr lang="en-US" sz="2800" dirty="0"/>
          </a:p>
        </p:txBody>
      </p:sp>
      <p:sp>
        <p:nvSpPr>
          <p:cNvPr id="13" name="Oval 12"/>
          <p:cNvSpPr/>
          <p:nvPr/>
        </p:nvSpPr>
        <p:spPr>
          <a:xfrm>
            <a:off x="2209800" y="2362200"/>
            <a:ext cx="5257800" cy="3505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819400" y="3276600"/>
            <a:ext cx="4114800" cy="22098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mj-lt"/>
            </a:endParaRPr>
          </a:p>
        </p:txBody>
      </p:sp>
      <p:sp>
        <p:nvSpPr>
          <p:cNvPr id="3" name="Content Placeholder 2"/>
          <p:cNvSpPr>
            <a:spLocks noGrp="1"/>
          </p:cNvSpPr>
          <p:nvPr>
            <p:ph sz="quarter" idx="1"/>
          </p:nvPr>
        </p:nvSpPr>
        <p:spPr>
          <a:xfrm>
            <a:off x="685800" y="1219200"/>
            <a:ext cx="8001000" cy="5334000"/>
          </a:xfrm>
        </p:spPr>
        <p:txBody>
          <a:bodyPr>
            <a:normAutofit/>
          </a:bodyPr>
          <a:lstStyle/>
          <a:p>
            <a:r>
              <a:rPr lang="zh-CN" altLang="en-US" b="1" u="sng" dirty="0"/>
              <a:t>第二级</a:t>
            </a:r>
            <a:r>
              <a:rPr lang="zh-CN" altLang="en-US" dirty="0"/>
              <a:t>：（以色列历史）。 以色列变得贪婪和腐败，所以上帝预言要带迦勒底人管教以色列。 哈巴谷哀叹！</a:t>
            </a:r>
          </a:p>
          <a:p>
            <a:pPr lvl="1"/>
            <a:r>
              <a:rPr lang="zh-CN" altLang="en-US" dirty="0"/>
              <a:t>与现代听众的体验相似：我们也为上帝的做法而感叹。</a:t>
            </a:r>
          </a:p>
          <a:p>
            <a:r>
              <a:rPr lang="zh-CN" altLang="en-US" b="1" u="sng" dirty="0"/>
              <a:t>第三级</a:t>
            </a:r>
            <a:r>
              <a:rPr lang="zh-CN" altLang="en-US" dirty="0"/>
              <a:t>：（通过个人传记得出道德原则）。 在这本书的结尾，哈巴谷欢喜。 怎么样？ 他“重复并记住”出埃及记中看到上帝的主权和爱。</a:t>
            </a:r>
          </a:p>
          <a:p>
            <a:pPr lvl="1"/>
            <a:r>
              <a:rPr lang="zh-CN" altLang="en-US" dirty="0"/>
              <a:t>与现代听众的体验相似：我们也可以“重复并记住”。</a:t>
            </a:r>
          </a:p>
          <a:p>
            <a:r>
              <a:rPr lang="zh-CN" altLang="en-US" b="1" u="sng" dirty="0"/>
              <a:t>第一级</a:t>
            </a:r>
            <a:r>
              <a:rPr lang="zh-CN" altLang="en-US" dirty="0"/>
              <a:t>：（赎回历史）。 对于新约信徒来说，喜乐是</a:t>
            </a:r>
            <a:r>
              <a:rPr lang="zh-CN" altLang="en-US" i="1" dirty="0"/>
              <a:t>双重</a:t>
            </a:r>
            <a:r>
              <a:rPr lang="zh-CN" altLang="en-US" dirty="0"/>
              <a:t>可能的，不仅记得出埃及记，还记得我们更大的摩西和我们更大的拯救。 “义人必因信得生。”</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Autofit/>
          </a:bodyPr>
          <a:lstStyle/>
          <a:p>
            <a:pPr algn="ctr"/>
            <a:r>
              <a:rPr lang="zh-CN" altLang="en-US" dirty="0"/>
              <a:t>从旧约传讲基督的方法</a:t>
            </a:r>
            <a:endParaRPr lang="en-US" dirty="0"/>
          </a:p>
        </p:txBody>
      </p:sp>
      <p:sp>
        <p:nvSpPr>
          <p:cNvPr id="3" name="Content Placeholder 2"/>
          <p:cNvSpPr>
            <a:spLocks noGrp="1"/>
          </p:cNvSpPr>
          <p:nvPr>
            <p:ph sz="quarter" idx="1"/>
          </p:nvPr>
        </p:nvSpPr>
        <p:spPr>
          <a:xfrm>
            <a:off x="609600" y="1447800"/>
            <a:ext cx="8077200" cy="5029200"/>
          </a:xfrm>
        </p:spPr>
        <p:txBody>
          <a:bodyPr>
            <a:normAutofit fontScale="92500"/>
          </a:bodyPr>
          <a:lstStyle/>
          <a:p>
            <a:r>
              <a:rPr lang="zh-CN" altLang="en-US" sz="2800" dirty="0"/>
              <a:t>关于基督的直接预言。</a:t>
            </a:r>
          </a:p>
          <a:p>
            <a:r>
              <a:rPr lang="zh-CN" altLang="en-US" sz="2800" dirty="0"/>
              <a:t>从旧约的新约语录（例如“义人必因信得生”；“</a:t>
            </a:r>
            <a:r>
              <a:rPr lang="zh-CN" altLang="en-US" dirty="0"/>
              <a:t>等我使你的仇敌作你的脚凳</a:t>
            </a:r>
            <a:r>
              <a:rPr lang="zh-CN" altLang="en-US" sz="2800" dirty="0"/>
              <a:t>”）。</a:t>
            </a:r>
            <a:endParaRPr lang="en-SG" altLang="zh-CN" sz="2800" dirty="0"/>
          </a:p>
          <a:p>
            <a:r>
              <a:rPr lang="zh-CN" altLang="en-US" sz="2800" dirty="0"/>
              <a:t>历史上的救赎进程（例如哈巴谷记得神在出埃及记中的救赎，而我们在基督里有更大的救赎）。</a:t>
            </a:r>
          </a:p>
          <a:p>
            <a:r>
              <a:rPr lang="zh-CN" altLang="en-US" sz="2800" dirty="0"/>
              <a:t>兑现诺言（例如“</a:t>
            </a:r>
            <a:r>
              <a:rPr lang="zh-CN" altLang="en-US" dirty="0"/>
              <a:t>地上万国都要因你的后裔得福</a:t>
            </a:r>
            <a:r>
              <a:rPr lang="zh-CN" altLang="en-US" sz="2800" dirty="0"/>
              <a:t>”）</a:t>
            </a:r>
          </a:p>
          <a:p>
            <a:r>
              <a:rPr lang="zh-CN" altLang="en-US" sz="2800" dirty="0"/>
              <a:t>经文显示了为什么需要基督（例如，以色列国王的失败）。</a:t>
            </a:r>
          </a:p>
          <a:p>
            <a:r>
              <a:rPr lang="zh-CN" altLang="en-US" sz="2800" dirty="0"/>
              <a:t>经文向我们展示了一个像基督的人（例如，波阿斯赎回了</a:t>
            </a:r>
            <a:r>
              <a:rPr lang="zh-CN" altLang="en-US" dirty="0"/>
              <a:t>拿俄米</a:t>
            </a:r>
            <a:r>
              <a:rPr lang="zh-CN" altLang="en-US" sz="2800" dirty="0"/>
              <a:t>和</a:t>
            </a:r>
            <a:r>
              <a:rPr lang="zh-CN" altLang="en-US" dirty="0"/>
              <a:t>路得</a:t>
            </a:r>
            <a:r>
              <a:rPr lang="zh-CN" altLang="en-US" sz="2800" dirty="0"/>
              <a:t>）。</a:t>
            </a:r>
          </a:p>
          <a:p>
            <a:r>
              <a:rPr lang="zh-CN" altLang="en-US" sz="2800" dirty="0"/>
              <a:t>纵向</a:t>
            </a:r>
            <a:r>
              <a:rPr lang="zh-CN" altLang="en-US" sz="2800"/>
              <a:t>主题（</a:t>
            </a:r>
            <a:r>
              <a:rPr lang="zh-CN" altLang="en-US" sz="2800" dirty="0"/>
              <a:t>例如，圣殿，祭司，羔羊，出埃及记）。</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702805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400" b="1" dirty="0">
                <a:solidFill>
                  <a:srgbClr val="FFFFFF"/>
                </a:solidFill>
                <a:latin typeface="Arial" charset="0"/>
                <a:ea typeface="ＭＳ Ｐゴシック" charset="0"/>
              </a:rPr>
              <a:t>主页网址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1"/>
            <a:ext cx="3345366" cy="3278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hangingPunct="1">
              <a:defRPr/>
            </a:pPr>
            <a:r>
              <a:rPr lang="zh-CN" altLang="en-US" sz="4000" b="1" dirty="0">
                <a:solidFill>
                  <a:srgbClr val="FFFFFF"/>
                </a:solidFill>
                <a:latin typeface="Arial" charset="0"/>
                <a:cs typeface="Arial" charset="0"/>
              </a:rPr>
              <a:t>使用此</a:t>
            </a:r>
            <a:r>
              <a:rPr lang="en-US" altLang="zh-CN" sz="4000" b="1" dirty="0">
                <a:solidFill>
                  <a:srgbClr val="FFFFFF"/>
                </a:solidFill>
                <a:latin typeface="Arial" charset="0"/>
                <a:cs typeface="Arial" charset="0"/>
              </a:rPr>
              <a:t>QR</a:t>
            </a:r>
            <a:r>
              <a:rPr lang="zh-CN" altLang="en-US" sz="4000" b="1" dirty="0">
                <a:solidFill>
                  <a:srgbClr val="FFFFFF"/>
                </a:solidFill>
                <a:latin typeface="Arial" charset="0"/>
                <a:cs typeface="Arial" charset="0"/>
              </a:rPr>
              <a:t>码进接</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3579541"/>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318942"/>
            <a:ext cx="5357029" cy="5357029"/>
          </a:xfrm>
          <a:prstGeom prst="rect">
            <a:avLst/>
          </a:prstGeom>
        </p:spPr>
      </p:pic>
    </p:spTree>
    <p:extLst>
      <p:ext uri="{BB962C8B-B14F-4D97-AF65-F5344CB8AC3E}">
        <p14:creationId xmlns:p14="http://schemas.microsoft.com/office/powerpoint/2010/main" val="17269072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400" b="1" dirty="0">
                <a:solidFill>
                  <a:srgbClr val="FFFFFF"/>
                </a:solidFill>
                <a:latin typeface="Arial" charset="0"/>
                <a:ea typeface="SimSun" charset="0"/>
                <a:cs typeface="SimSun" charset="0"/>
              </a:rPr>
              <a:t>讲道链接地址</a:t>
            </a:r>
            <a:r>
              <a:rPr lang="zh-CN" altLang="en-US" sz="2400" b="1" dirty="0">
                <a:solidFill>
                  <a:srgbClr val="FFFFFF"/>
                </a:solidFill>
                <a:latin typeface="Arial" charset="0"/>
              </a:rPr>
              <a:t>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90864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dirty="0"/>
              <a:t>领先支持者</a:t>
            </a:r>
            <a:endParaRPr lang="en-US" dirty="0"/>
          </a:p>
        </p:txBody>
      </p:sp>
      <p:sp>
        <p:nvSpPr>
          <p:cNvPr id="3" name="Content Placeholder 2"/>
          <p:cNvSpPr>
            <a:spLocks noGrp="1"/>
          </p:cNvSpPr>
          <p:nvPr>
            <p:ph sz="quarter" idx="1"/>
          </p:nvPr>
        </p:nvSpPr>
        <p:spPr>
          <a:xfrm>
            <a:off x="1219200" y="1447800"/>
            <a:ext cx="6858000" cy="4572000"/>
          </a:xfrm>
          <a:ln w="28575">
            <a:solidFill>
              <a:schemeClr val="accent2">
                <a:lumMod val="60000"/>
                <a:lumOff val="40000"/>
              </a:schemeClr>
            </a:solidFill>
          </a:ln>
        </p:spPr>
        <p:txBody>
          <a:bodyPr>
            <a:normAutofit fontScale="92500" lnSpcReduction="10000"/>
          </a:bodyPr>
          <a:lstStyle/>
          <a:p>
            <a:r>
              <a:rPr lang="zh-CN" altLang="en-US" sz="3200" dirty="0"/>
              <a:t>西德尼</a:t>
            </a:r>
            <a:r>
              <a:rPr lang="en-US" altLang="zh-CN" sz="3200" dirty="0"/>
              <a:t>·</a:t>
            </a:r>
            <a:r>
              <a:rPr lang="zh-CN" altLang="en-US" sz="3200" dirty="0"/>
              <a:t>格雷达努斯，“现代传教士和古代文字”；“从创世纪传讲基督”。</a:t>
            </a:r>
            <a:endParaRPr lang="en-SG" altLang="zh-CN" sz="3200" dirty="0"/>
          </a:p>
          <a:p>
            <a:r>
              <a:rPr lang="zh-CN" altLang="en-US" sz="3200" dirty="0"/>
              <a:t>布莱恩</a:t>
            </a:r>
            <a:r>
              <a:rPr lang="en-US" altLang="zh-CN" sz="3200" dirty="0"/>
              <a:t>·</a:t>
            </a:r>
            <a:r>
              <a:rPr lang="zh-CN" altLang="en-US" sz="3200" dirty="0"/>
              <a:t>查佩尔，“以基督为中心的讲道”。</a:t>
            </a:r>
            <a:endParaRPr lang="en-SG" altLang="zh-CN" sz="3200" dirty="0"/>
          </a:p>
          <a:p>
            <a:r>
              <a:rPr lang="zh-CN" altLang="en-US" sz="3200" dirty="0"/>
              <a:t>格雷厄姆</a:t>
            </a:r>
            <a:r>
              <a:rPr lang="en-US" altLang="zh-CN" sz="3200" dirty="0"/>
              <a:t>·</a:t>
            </a:r>
            <a:r>
              <a:rPr lang="zh-CN" altLang="en-US" sz="3200" dirty="0"/>
              <a:t>戈德沃斯，“宣讲整个圣经为基督教圣经”。</a:t>
            </a:r>
            <a:endParaRPr lang="en-SG" altLang="zh-CN" sz="3200" dirty="0"/>
          </a:p>
          <a:p>
            <a:r>
              <a:rPr lang="zh-CN" altLang="en-US" sz="3200" dirty="0"/>
              <a:t>蒂莫西</a:t>
            </a:r>
            <a:r>
              <a:rPr lang="en-US" altLang="zh-CN" sz="3200" dirty="0"/>
              <a:t>·</a:t>
            </a:r>
            <a:r>
              <a:rPr lang="zh-CN" altLang="en-US" sz="3200" dirty="0"/>
              <a:t>凯勒</a:t>
            </a:r>
            <a:r>
              <a:rPr lang="en-US" sz="3200" dirty="0"/>
              <a:t>。 “</a:t>
            </a:r>
            <a:r>
              <a:rPr lang="zh-CN" altLang="en-US" sz="3200" dirty="0"/>
              <a:t>向心传承”（ 奥肯加讲座）。 见科洛尼和凯勒</a:t>
            </a:r>
            <a:r>
              <a:rPr lang="en-US" sz="3200" dirty="0"/>
              <a:t>，</a:t>
            </a:r>
            <a:r>
              <a:rPr lang="zh-CN" altLang="en-US" sz="3200" dirty="0"/>
              <a:t>在苹果播客的大学讲课，“向后现代世界传福音”。 </a:t>
            </a:r>
            <a:endParaRPr lang="en-SG" altLang="zh-C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zh-CN" altLang="en-US" dirty="0"/>
              <a:t>神学</a:t>
            </a:r>
            <a:r>
              <a:rPr lang="en-US" altLang="zh-CN" dirty="0"/>
              <a:t>/</a:t>
            </a:r>
            <a:r>
              <a:rPr lang="zh-CN" altLang="en-US" dirty="0"/>
              <a:t>诠释学</a:t>
            </a:r>
            <a:endParaRPr lang="en-US" dirty="0"/>
          </a:p>
        </p:txBody>
      </p:sp>
      <p:sp>
        <p:nvSpPr>
          <p:cNvPr id="6" name="Content Placeholder 5"/>
          <p:cNvSpPr>
            <a:spLocks noGrp="1"/>
          </p:cNvSpPr>
          <p:nvPr>
            <p:ph sz="quarter" idx="1"/>
          </p:nvPr>
        </p:nvSpPr>
        <p:spPr/>
        <p:txBody>
          <a:bodyPr>
            <a:normAutofit/>
          </a:bodyPr>
          <a:lstStyle/>
          <a:p>
            <a:r>
              <a:rPr lang="zh-CN" altLang="en-US" sz="3200" dirty="0"/>
              <a:t>历史救赎的诠释 </a:t>
            </a:r>
            <a:r>
              <a:rPr lang="en-US" altLang="zh-CN" sz="3200" dirty="0"/>
              <a:t>- </a:t>
            </a:r>
            <a:r>
              <a:rPr lang="zh-CN" altLang="en-US" sz="3200" dirty="0"/>
              <a:t>整本圣经是一部明确的文件，由上帝在基督中拯救世界的描绘统一而成。 圣经的所有部分都揭示了有关基督和救赎的某些事情。</a:t>
            </a:r>
          </a:p>
          <a:p>
            <a:r>
              <a:rPr lang="zh-CN" altLang="en-US" sz="3200" dirty="0"/>
              <a:t>因此，所有的讲道都应该公开和明确地透露一些有关基督及其救赎工作的信息。</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zh-CN" altLang="en-US" dirty="0"/>
              <a:t>经常对比与</a:t>
            </a:r>
            <a:r>
              <a:rPr lang="en-SG" altLang="zh-CN" dirty="0"/>
              <a:t>…</a:t>
            </a:r>
            <a:endParaRPr lang="en-US" dirty="0"/>
          </a:p>
        </p:txBody>
      </p:sp>
      <p:sp>
        <p:nvSpPr>
          <p:cNvPr id="3" name="Content Placeholder 2"/>
          <p:cNvSpPr>
            <a:spLocks noGrp="1"/>
          </p:cNvSpPr>
          <p:nvPr>
            <p:ph sz="quarter" idx="1"/>
          </p:nvPr>
        </p:nvSpPr>
        <p:spPr>
          <a:xfrm>
            <a:off x="914400" y="990600"/>
            <a:ext cx="7772400" cy="5410200"/>
          </a:xfrm>
        </p:spPr>
        <p:txBody>
          <a:bodyPr>
            <a:normAutofit/>
          </a:bodyPr>
          <a:lstStyle/>
          <a:p>
            <a:r>
              <a:rPr lang="zh-CN" altLang="en-US" sz="3200" dirty="0"/>
              <a:t>道德讲道：使用圣经人物（特别是旧约人物）作为道德榜样。</a:t>
            </a:r>
          </a:p>
          <a:p>
            <a:pPr lvl="1"/>
            <a:r>
              <a:rPr lang="zh-CN" altLang="en-US" sz="3000" dirty="0"/>
              <a:t>注意：以这种方式讲道的人不会使用“道德讲道”这一术语。 对我来说似乎不公平。</a:t>
            </a:r>
          </a:p>
          <a:p>
            <a:r>
              <a:rPr lang="zh-CN" altLang="en-US" sz="3200" dirty="0"/>
              <a:t>原则驱动的讲道。</a:t>
            </a:r>
          </a:p>
          <a:p>
            <a:pPr lvl="1"/>
            <a:r>
              <a:rPr lang="zh-CN" altLang="en-US" sz="3000" dirty="0"/>
              <a:t>示例：关于以斯帖的讲道。</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73162"/>
          </a:xfrm>
        </p:spPr>
        <p:txBody>
          <a:bodyPr>
            <a:noAutofit/>
          </a:bodyPr>
          <a:lstStyle/>
          <a:p>
            <a:pPr algn="ctr"/>
            <a:r>
              <a:rPr lang="zh-CN" altLang="en-US" sz="3200" dirty="0"/>
              <a:t>拯救国家的选美皇后</a:t>
            </a:r>
            <a:br>
              <a:rPr lang="en-SG" altLang="zh-CN" sz="3200" dirty="0"/>
            </a:br>
            <a:r>
              <a:rPr lang="zh-CN" altLang="en-US" sz="3200" dirty="0"/>
              <a:t>（关于以斯帖的讲道）</a:t>
            </a:r>
            <a:endParaRPr lang="en-US" sz="3200" dirty="0"/>
          </a:p>
        </p:txBody>
      </p:sp>
      <p:sp>
        <p:nvSpPr>
          <p:cNvPr id="3" name="Content Placeholder 2"/>
          <p:cNvSpPr>
            <a:spLocks noGrp="1"/>
          </p:cNvSpPr>
          <p:nvPr>
            <p:ph sz="quarter" idx="1"/>
          </p:nvPr>
        </p:nvSpPr>
        <p:spPr>
          <a:xfrm>
            <a:off x="685800" y="1524000"/>
            <a:ext cx="8001000" cy="4648200"/>
          </a:xfrm>
          <a:ln w="28575">
            <a:solidFill>
              <a:schemeClr val="accent1">
                <a:lumMod val="60000"/>
                <a:lumOff val="40000"/>
              </a:schemeClr>
            </a:solidFill>
          </a:ln>
        </p:spPr>
        <p:txBody>
          <a:bodyPr>
            <a:normAutofit/>
          </a:bodyPr>
          <a:lstStyle/>
          <a:p>
            <a:r>
              <a:rPr lang="zh-CN" altLang="en-US" dirty="0"/>
              <a:t>尽管</a:t>
            </a:r>
            <a:r>
              <a:rPr lang="en-US" altLang="zh-CN" dirty="0"/>
              <a:t>《</a:t>
            </a:r>
            <a:r>
              <a:rPr lang="zh-CN" altLang="en-US" dirty="0"/>
              <a:t>以斯帖记</a:t>
            </a:r>
            <a:r>
              <a:rPr lang="en-US" altLang="zh-CN" dirty="0"/>
              <a:t>》</a:t>
            </a:r>
            <a:r>
              <a:rPr lang="zh-CN" altLang="en-US" dirty="0"/>
              <a:t>没有容忍选美大赛，但我们不应该假定上帝“对女性的美和性行为感到尴尬，束缚或敌视。” 如果你的物理之美使你陷入困境，记住：</a:t>
            </a:r>
            <a:endParaRPr lang="en-SG" altLang="zh-CN" dirty="0"/>
          </a:p>
          <a:p>
            <a:r>
              <a:rPr lang="zh-CN" altLang="en-US" dirty="0"/>
              <a:t>上帝可能把你带到这种困境“为了挽救现今的危机”</a:t>
            </a:r>
            <a:endParaRPr lang="en-SG" altLang="zh-CN" dirty="0"/>
          </a:p>
          <a:p>
            <a:pPr lvl="1"/>
            <a:r>
              <a:rPr lang="zh-CN" altLang="en-US" dirty="0"/>
              <a:t>世俗世界有危险。</a:t>
            </a:r>
            <a:endParaRPr lang="en-SG" altLang="zh-CN" dirty="0"/>
          </a:p>
          <a:p>
            <a:r>
              <a:rPr lang="zh-CN" altLang="en-US" dirty="0"/>
              <a:t>企图消灭以色列人民是不明智的，因为上帝会保卫亚伯拉罕的肉体儿子。 犹太人有权捍卫自己，其他国家也一样。</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zh-CN" altLang="en-US" dirty="0"/>
              <a:t>经常对比与</a:t>
            </a:r>
            <a:r>
              <a:rPr lang="en-SG" altLang="zh-CN" dirty="0"/>
              <a:t>…</a:t>
            </a:r>
            <a:endParaRPr lang="en-US" dirty="0"/>
          </a:p>
        </p:txBody>
      </p:sp>
      <p:sp>
        <p:nvSpPr>
          <p:cNvPr id="3" name="Content Placeholder 2"/>
          <p:cNvSpPr>
            <a:spLocks noGrp="1"/>
          </p:cNvSpPr>
          <p:nvPr>
            <p:ph sz="quarter" idx="1"/>
          </p:nvPr>
        </p:nvSpPr>
        <p:spPr>
          <a:xfrm>
            <a:off x="914400" y="990600"/>
            <a:ext cx="7772400" cy="5410200"/>
          </a:xfrm>
        </p:spPr>
        <p:txBody>
          <a:bodyPr>
            <a:normAutofit fontScale="85000" lnSpcReduction="10000"/>
          </a:bodyPr>
          <a:lstStyle/>
          <a:p>
            <a:r>
              <a:rPr lang="zh-CN" altLang="en-US" sz="3200" dirty="0"/>
              <a:t>道德讲道：使用圣经人物（特别是旧约人物）作为道德榜样。</a:t>
            </a:r>
          </a:p>
          <a:p>
            <a:pPr lvl="1"/>
            <a:r>
              <a:rPr lang="zh-CN" altLang="en-US" sz="3000" dirty="0"/>
              <a:t>注意：以这种方式讲道的人不会使用“道德讲道”这一术语。 对我来说似乎不公平。</a:t>
            </a:r>
          </a:p>
          <a:p>
            <a:pPr lvl="1"/>
            <a:r>
              <a:rPr lang="zh-CN" altLang="en-US" sz="3000" dirty="0"/>
              <a:t>示例：关于以斯帖的讲道。</a:t>
            </a:r>
            <a:endParaRPr lang="en-US" sz="2900" dirty="0"/>
          </a:p>
          <a:p>
            <a:r>
              <a:rPr lang="zh-CN" altLang="en-US" sz="3200" dirty="0"/>
              <a:t>原则驱动的讲道。</a:t>
            </a:r>
          </a:p>
          <a:p>
            <a:r>
              <a:rPr lang="zh-CN" altLang="en-US" sz="3200" dirty="0"/>
              <a:t>以神学为中心的讲道</a:t>
            </a:r>
            <a:endParaRPr lang="en-SG" altLang="zh-CN" sz="3200" dirty="0"/>
          </a:p>
          <a:p>
            <a:pPr lvl="1"/>
            <a:r>
              <a:rPr lang="zh-CN" altLang="en-US" sz="2800" dirty="0"/>
              <a:t>注意：以基督为中心的支持者经常说，如果可以在犹太教堂或清真寺里舒适地宣讲道，那它就不是基督教的讲道。 他们说，“仅仅”传讲上帝是不充分的。 讲道应公开提及基督。</a:t>
            </a:r>
            <a:endParaRPr lang="en-SG" altLang="zh-CN" sz="2800" dirty="0"/>
          </a:p>
          <a:p>
            <a:pPr lvl="1"/>
            <a:r>
              <a:rPr lang="zh-CN" altLang="en-US" sz="3000" dirty="0"/>
              <a:t>注意：为捍卫以神学为中心的讲道，请参见肯</a:t>
            </a:r>
            <a:r>
              <a:rPr lang="en-US" altLang="zh-CN" sz="3000" dirty="0"/>
              <a:t>·</a:t>
            </a:r>
            <a:r>
              <a:rPr lang="zh-CN" altLang="en-US" sz="3000" dirty="0"/>
              <a:t>兰利，“当基督在讲道的中心取代上帝时”，福音同修会刊 </a:t>
            </a:r>
            <a:r>
              <a:rPr lang="en-US" altLang="zh-CN" sz="3000" dirty="0"/>
              <a:t>9/1</a:t>
            </a:r>
            <a:r>
              <a:rPr lang="zh-CN" altLang="en-US" sz="3000" dirty="0"/>
              <a:t>（</a:t>
            </a:r>
            <a:r>
              <a:rPr lang="en-US" altLang="zh-CN" sz="3000" dirty="0"/>
              <a:t>2009</a:t>
            </a:r>
            <a:r>
              <a:rPr lang="zh-CN" altLang="en-US" sz="3000" dirty="0"/>
              <a:t>年</a:t>
            </a:r>
            <a:r>
              <a:rPr lang="en-US" altLang="zh-CN" sz="3000" dirty="0"/>
              <a:t>3</a:t>
            </a:r>
            <a:r>
              <a:rPr lang="zh-CN" altLang="en-US" sz="3000" dirty="0"/>
              <a:t>月）：</a:t>
            </a:r>
            <a:r>
              <a:rPr lang="en-US" altLang="zh-CN" sz="3000" dirty="0"/>
              <a:t>53-84</a:t>
            </a:r>
            <a:r>
              <a:rPr lang="zh-CN" altLang="en-US" sz="3000" dirty="0"/>
              <a: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zh-CN" altLang="en-US" dirty="0"/>
              <a:t>亚瑟斯的看法</a:t>
            </a:r>
            <a:endParaRPr lang="en-US" dirty="0"/>
          </a:p>
        </p:txBody>
      </p:sp>
      <p:sp>
        <p:nvSpPr>
          <p:cNvPr id="4" name="Content Placeholder 3"/>
          <p:cNvSpPr>
            <a:spLocks noGrp="1"/>
          </p:cNvSpPr>
          <p:nvPr>
            <p:ph sz="quarter" idx="1"/>
          </p:nvPr>
        </p:nvSpPr>
        <p:spPr>
          <a:xfrm>
            <a:off x="533400" y="1219200"/>
            <a:ext cx="3962400" cy="5334000"/>
          </a:xfrm>
          <a:ln w="19050">
            <a:solidFill>
              <a:srgbClr val="C00000"/>
            </a:solidFill>
          </a:ln>
        </p:spPr>
        <p:txBody>
          <a:bodyPr>
            <a:normAutofit fontScale="70000" lnSpcReduction="20000"/>
          </a:bodyPr>
          <a:lstStyle/>
          <a:p>
            <a:pPr algn="ctr">
              <a:lnSpc>
                <a:spcPct val="120000"/>
              </a:lnSpc>
              <a:buNone/>
            </a:pPr>
            <a:r>
              <a:rPr lang="zh-CN" altLang="en-US" sz="3000" dirty="0"/>
              <a:t>优点</a:t>
            </a:r>
            <a:endParaRPr lang="en-US" sz="3000" dirty="0"/>
          </a:p>
          <a:p>
            <a:pPr>
              <a:lnSpc>
                <a:spcPct val="120000"/>
              </a:lnSpc>
            </a:pPr>
            <a:r>
              <a:rPr lang="zh-CN" altLang="en-US" sz="3300" dirty="0"/>
              <a:t>以基督为中心的讲道使我深受启发。</a:t>
            </a:r>
          </a:p>
          <a:p>
            <a:pPr>
              <a:lnSpc>
                <a:spcPct val="120000"/>
              </a:lnSpc>
            </a:pPr>
            <a:r>
              <a:rPr lang="zh-CN" altLang="en-US" sz="3300" dirty="0"/>
              <a:t>圣经本身声称基督为主要主题。 </a:t>
            </a:r>
            <a:endParaRPr lang="en-SG" altLang="zh-CN" sz="3300" dirty="0"/>
          </a:p>
          <a:p>
            <a:pPr>
              <a:lnSpc>
                <a:spcPct val="120000"/>
              </a:lnSpc>
            </a:pPr>
            <a:r>
              <a:rPr lang="zh-CN" altLang="en-US" sz="3300" dirty="0"/>
              <a:t>强调主耶稣基督的恩典以及我们所有人都不断被转换的事实，有许多牧民的智慧。我们所有人一直都需要福音。</a:t>
            </a:r>
          </a:p>
          <a:p>
            <a:pPr>
              <a:lnSpc>
                <a:spcPct val="120000"/>
              </a:lnSpc>
            </a:pPr>
            <a:r>
              <a:rPr lang="zh-CN" altLang="en-US" sz="3300" dirty="0"/>
              <a:t>我们要做的不只是简单地对人们说：“停止吧。”</a:t>
            </a:r>
            <a:endParaRPr lang="en-US" sz="3300" dirty="0"/>
          </a:p>
        </p:txBody>
      </p:sp>
      <p:sp>
        <p:nvSpPr>
          <p:cNvPr id="5" name="Content Placeholder 4"/>
          <p:cNvSpPr>
            <a:spLocks noGrp="1"/>
          </p:cNvSpPr>
          <p:nvPr>
            <p:ph sz="quarter" idx="2"/>
          </p:nvPr>
        </p:nvSpPr>
        <p:spPr>
          <a:xfrm>
            <a:off x="4724400" y="1219200"/>
            <a:ext cx="3958590" cy="5334000"/>
          </a:xfrm>
          <a:ln w="19050">
            <a:solidFill>
              <a:srgbClr val="C00000"/>
            </a:solidFill>
          </a:ln>
        </p:spPr>
        <p:txBody>
          <a:bodyPr>
            <a:normAutofit fontScale="70000" lnSpcReduction="20000"/>
          </a:bodyPr>
          <a:lstStyle/>
          <a:p>
            <a:pPr algn="ctr">
              <a:lnSpc>
                <a:spcPct val="120000"/>
              </a:lnSpc>
              <a:buNone/>
            </a:pPr>
            <a:r>
              <a:rPr lang="zh-CN" altLang="en-US" sz="3000" dirty="0"/>
              <a:t>缺点</a:t>
            </a:r>
            <a:endParaRPr lang="en-US" sz="3000" dirty="0"/>
          </a:p>
          <a:p>
            <a:pPr>
              <a:lnSpc>
                <a:spcPct val="120000"/>
              </a:lnSpc>
            </a:pPr>
            <a:r>
              <a:rPr lang="zh-CN" altLang="en-US" sz="3000" dirty="0"/>
              <a:t>新约经常以旧约人物作为道德榜样。</a:t>
            </a:r>
          </a:p>
          <a:p>
            <a:pPr>
              <a:lnSpc>
                <a:spcPct val="120000"/>
              </a:lnSpc>
            </a:pPr>
            <a:r>
              <a:rPr lang="zh-CN" altLang="en-US" sz="3000" dirty="0"/>
              <a:t>新约经常向我们展示基督，作为我们良好行为的榜样。</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a:bodyPr>
          <a:lstStyle/>
          <a:p>
            <a:pPr algn="ctr"/>
            <a:r>
              <a:rPr lang="zh-CN" altLang="en-US" dirty="0"/>
              <a:t>新约使用旧约人物为道德劝诫：</a:t>
            </a:r>
            <a:endParaRPr lang="en-US" dirty="0"/>
          </a:p>
        </p:txBody>
      </p:sp>
      <p:sp>
        <p:nvSpPr>
          <p:cNvPr id="3" name="Content Placeholder 2"/>
          <p:cNvSpPr>
            <a:spLocks noGrp="1"/>
          </p:cNvSpPr>
          <p:nvPr>
            <p:ph sz="quarter" idx="1"/>
          </p:nvPr>
        </p:nvSpPr>
        <p:spPr>
          <a:xfrm>
            <a:off x="914400" y="1295400"/>
            <a:ext cx="7772400" cy="5334000"/>
          </a:xfrm>
        </p:spPr>
        <p:txBody>
          <a:bodyPr>
            <a:normAutofit/>
          </a:bodyPr>
          <a:lstStyle/>
          <a:p>
            <a:r>
              <a:rPr lang="zh-CN" altLang="en-US" sz="2800" dirty="0">
                <a:latin typeface="+mn-ea"/>
              </a:rPr>
              <a:t>哥林多前书</a:t>
            </a:r>
            <a:r>
              <a:rPr lang="en-US" sz="2800" dirty="0">
                <a:latin typeface="+mn-ea"/>
              </a:rPr>
              <a:t>10:11-12, </a:t>
            </a:r>
            <a:r>
              <a:rPr lang="zh-CN" altLang="en-US" sz="2800" dirty="0">
                <a:latin typeface="+mn-ea"/>
              </a:rPr>
              <a:t>“这些事发生在他们身上，作为鉴戒，并且记下来</a:t>
            </a:r>
            <a:r>
              <a:rPr lang="en-SG" altLang="zh-CN" sz="2800" dirty="0">
                <a:latin typeface="+mn-ea"/>
              </a:rPr>
              <a:t>…</a:t>
            </a:r>
            <a:r>
              <a:rPr lang="en-US" altLang="zh-CN" sz="2800" b="1" baseline="30000" dirty="0">
                <a:latin typeface="+mn-ea"/>
              </a:rPr>
              <a:t> </a:t>
            </a:r>
            <a:r>
              <a:rPr lang="zh-CN" altLang="en-US" sz="2800" dirty="0">
                <a:latin typeface="+mn-ea"/>
              </a:rPr>
              <a:t>所以，那自以为站得稳的，应当谨慎，免得跌倒。”</a:t>
            </a:r>
            <a:endParaRPr lang="en-SG" altLang="zh-CN" sz="2800" dirty="0">
              <a:latin typeface="+mn-ea"/>
            </a:endParaRPr>
          </a:p>
          <a:p>
            <a:r>
              <a:rPr lang="zh-CN" altLang="en-US" sz="2800" dirty="0">
                <a:latin typeface="+mn-ea"/>
              </a:rPr>
              <a:t>雅各书</a:t>
            </a:r>
            <a:r>
              <a:rPr lang="en-US" sz="2800" dirty="0">
                <a:latin typeface="+mn-ea"/>
              </a:rPr>
              <a:t>5:16-18, </a:t>
            </a:r>
            <a:r>
              <a:rPr lang="zh-CN" altLang="en-US" sz="2800" dirty="0">
                <a:latin typeface="+mn-ea"/>
              </a:rPr>
              <a:t>“</a:t>
            </a:r>
            <a:r>
              <a:rPr lang="en-SG" altLang="zh-CN" sz="2800" dirty="0">
                <a:latin typeface="+mn-ea"/>
              </a:rPr>
              <a:t>…</a:t>
            </a:r>
            <a:r>
              <a:rPr lang="zh-CN" altLang="en-US" sz="2800" dirty="0">
                <a:latin typeface="+mn-ea"/>
              </a:rPr>
              <a:t>义人祈祷所发出的力量，是大有功效的。 以利亚是与我们性情相同的人；他恳切祈求不要下雨，地上就三年零六个月没有雨；”</a:t>
            </a:r>
            <a:endParaRPr lang="en-SG" altLang="zh-CN" sz="2800" dirty="0">
              <a:latin typeface="+mn-ea"/>
            </a:endParaRPr>
          </a:p>
          <a:p>
            <a:r>
              <a:rPr lang="zh-CN" altLang="en-US" sz="2800" dirty="0">
                <a:latin typeface="+mn-ea"/>
              </a:rPr>
              <a:t>约翰一书</a:t>
            </a:r>
            <a:r>
              <a:rPr lang="en-US" sz="2800" dirty="0">
                <a:latin typeface="+mn-ea"/>
              </a:rPr>
              <a:t>3:12, </a:t>
            </a:r>
            <a:r>
              <a:rPr lang="zh-CN" altLang="en-US" sz="2800" dirty="0">
                <a:latin typeface="+mn-ea"/>
              </a:rPr>
              <a:t>“不要像该隐，他是属于那恶者的，他又杀了自己的弟弟。”</a:t>
            </a:r>
            <a:endParaRPr lang="en-US" sz="2800" dirty="0">
              <a:latin typeface="+mn-ea"/>
            </a:endParaRPr>
          </a:p>
          <a:p>
            <a:endParaRPr lang="en-US" sz="2800" dirty="0">
              <a:latin typeface="+mn-ea"/>
            </a:endParaRPr>
          </a:p>
          <a:p>
            <a:endParaRPr lang="en-US" sz="2800" dirty="0">
              <a:latin typeface="+mn-ea"/>
            </a:endParaRPr>
          </a:p>
          <a:p>
            <a:endParaRPr lang="en-US" sz="28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zh-CN" altLang="en-US" dirty="0"/>
              <a:t>新约使用基督（及保罗）为道德劝诫：</a:t>
            </a:r>
            <a:endParaRPr lang="en-US" dirty="0"/>
          </a:p>
        </p:txBody>
      </p:sp>
      <p:sp>
        <p:nvSpPr>
          <p:cNvPr id="3" name="Content Placeholder 2"/>
          <p:cNvSpPr>
            <a:spLocks noGrp="1"/>
          </p:cNvSpPr>
          <p:nvPr>
            <p:ph sz="quarter" idx="1"/>
          </p:nvPr>
        </p:nvSpPr>
        <p:spPr>
          <a:xfrm>
            <a:off x="914400" y="1600200"/>
            <a:ext cx="7772400" cy="4419600"/>
          </a:xfrm>
        </p:spPr>
        <p:txBody>
          <a:bodyPr>
            <a:normAutofit/>
          </a:bodyPr>
          <a:lstStyle/>
          <a:p>
            <a:r>
              <a:rPr lang="zh-CN" altLang="en-US" sz="2800" dirty="0">
                <a:latin typeface="+mn-ea"/>
              </a:rPr>
              <a:t>约翰</a:t>
            </a:r>
            <a:r>
              <a:rPr lang="en-US" sz="2800" dirty="0">
                <a:latin typeface="+mn-ea"/>
              </a:rPr>
              <a:t>13:15, </a:t>
            </a:r>
            <a:r>
              <a:rPr lang="zh-CN" altLang="en-US" sz="2800" dirty="0">
                <a:latin typeface="+mn-ea"/>
              </a:rPr>
              <a:t>“</a:t>
            </a:r>
            <a:r>
              <a:rPr lang="zh-CN" altLang="en-US" sz="2800" b="1" baseline="30000" dirty="0">
                <a:latin typeface="+mn-ea"/>
              </a:rPr>
              <a:t> </a:t>
            </a:r>
            <a:r>
              <a:rPr lang="zh-CN" altLang="en-US" sz="2800" dirty="0">
                <a:latin typeface="+mn-ea"/>
              </a:rPr>
              <a:t>我作了你们的榜样，是要你们也照着我所作的去行。”</a:t>
            </a:r>
            <a:endParaRPr lang="en-SG" altLang="zh-CN" sz="2800" dirty="0">
              <a:latin typeface="+mn-ea"/>
            </a:endParaRPr>
          </a:p>
          <a:p>
            <a:r>
              <a:rPr lang="zh-CN" altLang="en-US" sz="2800" dirty="0">
                <a:latin typeface="+mn-ea"/>
              </a:rPr>
              <a:t>腓立比书</a:t>
            </a:r>
            <a:r>
              <a:rPr lang="en-US" sz="2800" dirty="0">
                <a:latin typeface="+mn-ea"/>
              </a:rPr>
              <a:t>2:5-7, </a:t>
            </a:r>
            <a:r>
              <a:rPr lang="zh-CN" altLang="en-US" sz="2800" dirty="0">
                <a:latin typeface="+mn-ea"/>
              </a:rPr>
              <a:t>“你们应当有这样的思想，这也是基督耶稣的思想</a:t>
            </a:r>
            <a:r>
              <a:rPr lang="en-US" sz="2800" dirty="0">
                <a:latin typeface="+mn-ea"/>
              </a:rPr>
              <a:t>. . . .</a:t>
            </a:r>
            <a:r>
              <a:rPr lang="zh-CN" altLang="en-US" sz="2800" dirty="0">
                <a:latin typeface="+mn-ea"/>
              </a:rPr>
              <a:t>”</a:t>
            </a:r>
            <a:endParaRPr lang="en-US" sz="2800" dirty="0">
              <a:latin typeface="+mn-ea"/>
            </a:endParaRPr>
          </a:p>
          <a:p>
            <a:r>
              <a:rPr lang="zh-CN" altLang="en-US" sz="2800" dirty="0">
                <a:latin typeface="+mn-ea"/>
              </a:rPr>
              <a:t>彼得前书</a:t>
            </a:r>
            <a:r>
              <a:rPr lang="en-US" sz="2800" dirty="0">
                <a:latin typeface="+mn-ea"/>
              </a:rPr>
              <a:t>2:21, </a:t>
            </a:r>
            <a:r>
              <a:rPr lang="zh-CN" altLang="en-US" sz="2800" dirty="0">
                <a:latin typeface="+mn-ea"/>
              </a:rPr>
              <a:t>“你们就是为此蒙召，因基督也为你们受过苦，给你们留下榜样，叫你们跟随他的脚踪行。”</a:t>
            </a:r>
            <a:endParaRPr lang="en-SG" altLang="zh-CN" sz="2800" dirty="0">
              <a:latin typeface="+mn-ea"/>
            </a:endParaRPr>
          </a:p>
          <a:p>
            <a:r>
              <a:rPr lang="zh-CN" altLang="en-US" sz="2800" dirty="0">
                <a:latin typeface="+mn-ea"/>
              </a:rPr>
              <a:t>哥林多前书</a:t>
            </a:r>
            <a:r>
              <a:rPr lang="en-US" sz="2800" dirty="0">
                <a:latin typeface="+mn-ea"/>
              </a:rPr>
              <a:t> 11:1, </a:t>
            </a:r>
            <a:r>
              <a:rPr lang="zh-CN" altLang="en-US" sz="2800" dirty="0">
                <a:latin typeface="+mn-ea"/>
              </a:rPr>
              <a:t>腓立比书</a:t>
            </a:r>
            <a:r>
              <a:rPr lang="en-US" sz="2800" dirty="0">
                <a:latin typeface="+mn-ea"/>
              </a:rPr>
              <a:t> 3:17, </a:t>
            </a:r>
            <a:r>
              <a:rPr lang="zh-CN" altLang="en-US" sz="2800" dirty="0">
                <a:latin typeface="+mn-ea"/>
              </a:rPr>
              <a:t>“你们应该效法我。”</a:t>
            </a:r>
            <a:endParaRPr lang="en-US" sz="28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616</TotalTime>
  <Words>2388</Words>
  <Application>Microsoft Office PowerPoint</Application>
  <PresentationFormat>On-screen Show (4:3)</PresentationFormat>
  <Paragraphs>107</Paragraphs>
  <Slides>19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宋体</vt:lpstr>
      <vt:lpstr>Arial</vt:lpstr>
      <vt:lpstr>Calibri</vt:lpstr>
      <vt:lpstr>Franklin Gothic Book</vt:lpstr>
      <vt:lpstr>Garamond</vt:lpstr>
      <vt:lpstr>Perpetua</vt:lpstr>
      <vt:lpstr>Times New Roman</vt:lpstr>
      <vt:lpstr>Wingdings</vt:lpstr>
      <vt:lpstr>Wingdings 2</vt:lpstr>
      <vt:lpstr>Equity</vt:lpstr>
      <vt:lpstr>Orbit</vt:lpstr>
      <vt:lpstr>以基督为中心的讲道</vt:lpstr>
      <vt:lpstr>领先支持者</vt:lpstr>
      <vt:lpstr>神学/诠释学</vt:lpstr>
      <vt:lpstr>经常对比与…</vt:lpstr>
      <vt:lpstr>拯救国家的选美皇后 （关于以斯帖的讲道）</vt:lpstr>
      <vt:lpstr>经常对比与…</vt:lpstr>
      <vt:lpstr>亚瑟斯的看法</vt:lpstr>
      <vt:lpstr>新约使用旧约人物为道德劝诫：</vt:lpstr>
      <vt:lpstr>新约使用基督（及保罗）为道德劝诫：</vt:lpstr>
      <vt:lpstr>亚瑟斯的看法</vt:lpstr>
      <vt:lpstr>“选段神学”</vt:lpstr>
      <vt:lpstr>亚瑟斯的看法</vt:lpstr>
      <vt:lpstr>亚瑟斯的做法</vt:lpstr>
      <vt:lpstr>旧约叙事里三个层次的意义</vt:lpstr>
      <vt:lpstr>亚瑟斯讲道中的一个例子（哈巴谷书3:16-19)</vt:lpstr>
      <vt:lpstr>从旧约传讲基督的方法</vt:lpstr>
      <vt:lpstr>Black</vt:lpstr>
      <vt:lpstr>主页网址 BibleStudyDownloads.org</vt:lpstr>
      <vt:lpstr>讲道链接地址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Christ-Centered Preaching</dc:title>
  <dc:creator>jarthurs</dc:creator>
  <cp:lastModifiedBy>Sharyn Ng</cp:lastModifiedBy>
  <cp:revision>34</cp:revision>
  <dcterms:created xsi:type="dcterms:W3CDTF">2009-02-11T14:13:59Z</dcterms:created>
  <dcterms:modified xsi:type="dcterms:W3CDTF">2020-01-19T15:37:55Z</dcterms:modified>
</cp:coreProperties>
</file>