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6" r:id="rId1"/>
    <p:sldMasterId id="2147483858" r:id="rId2"/>
    <p:sldMasterId id="2147483870" r:id="rId3"/>
    <p:sldMasterId id="2147483883" r:id="rId4"/>
    <p:sldMasterId id="2147483895" r:id="rId5"/>
    <p:sldMasterId id="2147483908" r:id="rId6"/>
    <p:sldMasterId id="2147483920" r:id="rId7"/>
    <p:sldMasterId id="2147483933" r:id="rId8"/>
    <p:sldMasterId id="2147483945" r:id="rId9"/>
    <p:sldMasterId id="2147483957" r:id="rId10"/>
    <p:sldMasterId id="2147483969" r:id="rId11"/>
  </p:sldMasterIdLst>
  <p:notesMasterIdLst>
    <p:notesMasterId r:id="rId50"/>
  </p:notesMasterIdLst>
  <p:handoutMasterIdLst>
    <p:handoutMasterId r:id="rId51"/>
  </p:handoutMasterIdLst>
  <p:sldIdLst>
    <p:sldId id="386" r:id="rId12"/>
    <p:sldId id="444" r:id="rId13"/>
    <p:sldId id="416" r:id="rId14"/>
    <p:sldId id="424" r:id="rId15"/>
    <p:sldId id="379" r:id="rId16"/>
    <p:sldId id="390" r:id="rId17"/>
    <p:sldId id="417" r:id="rId18"/>
    <p:sldId id="418" r:id="rId19"/>
    <p:sldId id="414" r:id="rId20"/>
    <p:sldId id="422" r:id="rId21"/>
    <p:sldId id="415" r:id="rId22"/>
    <p:sldId id="411" r:id="rId23"/>
    <p:sldId id="537" r:id="rId24"/>
    <p:sldId id="286" r:id="rId25"/>
    <p:sldId id="287" r:id="rId26"/>
    <p:sldId id="406" r:id="rId27"/>
    <p:sldId id="408" r:id="rId28"/>
    <p:sldId id="425" r:id="rId29"/>
    <p:sldId id="427" r:id="rId30"/>
    <p:sldId id="445" r:id="rId31"/>
    <p:sldId id="431" r:id="rId32"/>
    <p:sldId id="432" r:id="rId33"/>
    <p:sldId id="434" r:id="rId34"/>
    <p:sldId id="435" r:id="rId35"/>
    <p:sldId id="436" r:id="rId36"/>
    <p:sldId id="437" r:id="rId37"/>
    <p:sldId id="438" r:id="rId38"/>
    <p:sldId id="439" r:id="rId39"/>
    <p:sldId id="446" r:id="rId40"/>
    <p:sldId id="447" r:id="rId41"/>
    <p:sldId id="449" r:id="rId42"/>
    <p:sldId id="440" r:id="rId43"/>
    <p:sldId id="441" r:id="rId44"/>
    <p:sldId id="442" r:id="rId45"/>
    <p:sldId id="443" r:id="rId46"/>
    <p:sldId id="267" r:id="rId47"/>
    <p:sldId id="535" r:id="rId48"/>
    <p:sldId id="536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45"/>
  </p:normalViewPr>
  <p:slideViewPr>
    <p:cSldViewPr>
      <p:cViewPr varScale="1">
        <p:scale>
          <a:sx n="67" d="100"/>
          <a:sy n="67" d="100"/>
        </p:scale>
        <p:origin x="12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45801-5059-4469-BF59-87FBBE3418BA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AA521-0E9A-44C9-9B04-7FD4E5E6D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2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FC36D9-9BAF-4BD1-B5AD-9DA2D5A9F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60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0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6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932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7130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8B8CC-EA07-4116-B121-8088B3D6B33E}" type="slidenum">
              <a:rPr lang="en-US" smtClean="0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165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1D415-202D-4054-B184-BFEFAE312182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405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418A141-A680-44FF-926A-0B99A17FC568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63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342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343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8FA6-5087-42E6-BEE2-B6BEBB725F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640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23A6D-DAF7-4C41-A513-CD08AAAADF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791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000B1-E193-4CEB-A645-1326180F35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481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B7AF-E90B-4689-BCFE-351ADB22E9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04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22542-B446-4262-BB2E-03C999D6AB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071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C5A30-8339-4FBD-9AF8-49C758A50F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780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98D1F-FFA1-4F0F-AEBD-7A9BA03209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9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8628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D41EA-8BCE-4DF7-8F74-9907FF9093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864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F7877-CB7A-484D-8CC4-757B687EB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635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9DFDF-57FC-4F75-8E7C-1ADD2ACEE1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646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278C-8BC6-4897-B71A-6C5A52BA2F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075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94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10177-297E-40C0-81E6-716AF161D9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985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EAB03-EF86-4155-BF97-5B0DC7AFE1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001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E8B5-5102-42AE-A597-C782B38ED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056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94636-DC56-427E-82AB-8BB9EFEF8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050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62031-5A42-4EFE-A717-29CD5AAB1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992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3ADB-E613-4949-88EA-05E2EEBBE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9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1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E7CBC-012D-43B3-9D62-1F08095FD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666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B1C0C-BDFB-4F6F-B7C7-B920C69DAE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8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92F93-4E3E-4A96-93D7-775495DFE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776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B8CC-EA07-4116-B121-8088B3D6B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224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1D415-202D-4054-B184-BFEFAE3121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290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8A141-A680-44FF-926A-0B99A17FC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9C8F-4307-411D-BA82-48E0EBE89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80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0FF7-8CAB-4A6D-A4EF-7C47EDB0A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AAD87-6D21-4CD1-B9AC-0556C6438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DC6E7-99FC-4B5A-985D-A67643F76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8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39F8-9C01-47BB-ABFF-D21587DE8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78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E7A64-1BFC-4B21-8855-838DF264B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A7AEF-5A5C-47D8-B09F-5219DF777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7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979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5C10A-3C0F-4A3C-9DD4-9EBCD97CB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02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316E-5FC1-4E54-9B9F-89062A954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6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A2EC-7EF8-4A2E-AE2C-8519C01DF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2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634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BD1C-6051-4101-8BA0-A69EC6C49D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5330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15FD5-64F9-4142-8D03-21F970D664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0386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53FA9-43EE-44D6-9E37-A14CDCF895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8305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4E623-ECDA-42E2-AA45-F679E9FE8B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638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5ED38-3673-467D-8ED9-3EBF4FE99C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6325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BAFEE-3D94-4AC1-96FE-F2C5EFD613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66429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895A6-03B5-49AB-8BFA-B4F1F2A6E3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740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1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28D2E-74B9-4427-ABE1-9539EE4E0D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2134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05FA-EE5F-4C93-AC2A-45CAF352A4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6308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109C9-425B-4DCD-AA2F-B8196CD98B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65491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651D-7CC0-41D3-9EC9-A280704AA6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6078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780F-27D5-4D28-A3AD-DCBC600728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1135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A510-46C7-4DEF-8CBE-A951459D9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23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5650-0EF4-4580-A532-DCDC1E96D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20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81C9-AFBA-41F8-BF5B-3B091D87D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48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F7FA-47E7-44C8-A9F3-FBC5E4BBA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54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B155-FABA-4549-90C9-FF1023092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3033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63BF0-CDF7-42FD-9438-317AB77FF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07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8EF0-BBAC-4803-AC18-4124200C8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31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3DF81-DB8D-4526-96EC-0C9B6B77A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97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5A5C-B1DA-4469-9E25-4F3F6DCAC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5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E14E-2614-4156-8BE8-A71017935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56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F8342-20E7-4C5B-B082-2767C453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6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83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3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8AA6-161A-416D-8B3A-E944D6E09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19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AA77D-90E0-4EBA-BAFF-D14DF73A5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4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54904-5713-4DA8-8F9F-7B99070EA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88707-5E5E-440B-9141-3BEDC7527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8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2198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2DC1-4FD0-4B49-A96B-EAD2F9B19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13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6B781-AA4A-4A7D-B399-5D8B9C75E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69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B3B7-94CA-4C51-9F97-2770D073C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25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10C58-DE1D-4D3D-B157-94036908D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68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95D3-36F5-4D06-BBFE-1D26C6CCD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16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489BA-C04A-49CA-8B62-34C13962C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8646-76B9-437C-BE9F-E7CDB2F24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94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01267-3256-401F-A52B-F8A42EEAB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31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" name="AutoShape 6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 eaLnBrk="0" hangingPunct="0">
                    <a:spcBef>
                      <a:spcPct val="50000"/>
                    </a:spcBef>
                    <a:defRPr/>
                  </a:pPr>
                  <a:endParaRPr kumimoji="1" 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 eaLnBrk="0" hangingPunct="0">
                    <a:spcBef>
                      <a:spcPct val="50000"/>
                    </a:spcBef>
                    <a:defRPr/>
                  </a:pPr>
                  <a:endParaRPr kumimoji="1" 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 eaLnBrk="0" hangingPunct="0">
                    <a:spcBef>
                      <a:spcPct val="50000"/>
                    </a:spcBef>
                    <a:defRPr/>
                  </a:pPr>
                  <a:endParaRPr kumimoji="1" 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 eaLnBrk="0" hangingPunct="0">
                    <a:spcBef>
                      <a:spcPct val="50000"/>
                    </a:spcBef>
                    <a:defRPr/>
                  </a:pPr>
                  <a:endParaRPr kumimoji="1" lang="en-US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8303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830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D3DF-6941-40F9-BE5D-57B07B56EBF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49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D8FC1-6C7B-44C3-AA7A-2CACC75E1BD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7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2969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C0508-6269-4B32-ADE0-7D0CBA20A11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37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CA7F-6FE6-47DE-9D6F-B48B17DF055B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07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85EF-EBF4-4A42-8202-4028DBD55A5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5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E3340-8834-4E52-9C38-07E21EC688D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450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58637-AFE2-47F7-9995-3583B910FDD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083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CCA3E-969D-4633-9445-A30CEC0C250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416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A128A-A6B0-4730-8C69-ED725B5D891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303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0568-8D9C-45F3-9460-0DF2EA193CD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177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428C-C578-43C8-8CF9-D041A7E5A78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694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83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3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C0E8-98DC-4284-BB01-63A524F605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1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6737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13C75-D2C0-4F38-B50B-BE211AA536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240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7DF0-1C50-4AE8-827E-35557A1E2B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640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1820-C990-434E-A398-7FA28D2F7E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831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95EC7-825A-4830-AD63-858F7E91DA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600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1D9F6-77A3-4134-992E-EEFC1EE944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473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3D2B1-4499-42DD-B25B-1061351A59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406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604F-43AA-4D39-8B7F-A3AF9EEDC4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461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9560-1814-4AAA-A458-64E44A90CC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267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46E36-F8A7-4034-9CAA-5DD4CCE75F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417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0D760-6692-4595-9B09-FDEA758538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1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1607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A0D4-6BCB-4437-9628-1C719A29BC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49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en-US" sz="1800">
              <a:solidFill>
                <a:srgbClr val="000000"/>
              </a:solidFill>
              <a:latin typeface="Garamond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 sz="18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 sz="18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86A10-26A6-47AF-B421-A4C8C16337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6397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5742-6637-486F-BB03-28C465FD2B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56010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36094-84EE-4074-A524-68B713FCE1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41628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952E-2D5B-4696-944B-ACFA580327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21088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4EB5-AA1C-4DFA-9C8B-C17DA0EBF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62762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B429-6803-4F86-92D1-1ED3C5B84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19852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0DBD-176B-4BF2-AAF0-FFA14F029F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75840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9C8B8-53B8-4B3E-9CC9-C02F1D9881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99288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F7C3-16FF-47D6-93BF-B99B4D9E19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3300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46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5AFD1-9FDC-42A6-B34D-0A243FC28A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58933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E3D6A-B47C-467C-8A56-5EAA7C962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65465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5410177-297E-40C0-81E6-716AF161D9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293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EAB03-EF86-4155-BF97-5B0DC7AFE106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524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6BAEE8B5-5102-42AE-A597-C782B38ED566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47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94636-DC56-427E-82AB-8BB9EFEF8173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52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62031-5A42-4EFE-A717-29CD5AAB125E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77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13ADB-E613-4949-88EA-05E2EEBBE812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9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B1C0C-BDFB-4F6F-B7C7-B920C69DAEA6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693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92F93-4E3E-4A96-93D7-775495DFE4C8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8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649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238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38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38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39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39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39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39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39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39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39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39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39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39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40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40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40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40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40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240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24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240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240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240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33432DC-0992-45FE-AED8-5ECB7B2C24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52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837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C0A501-442A-4A53-B12B-0A4B9DD61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233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703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03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03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03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03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03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03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03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0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96D382F-D98A-438A-9DF5-429D291F8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03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03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0080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70D193-6017-4D53-82DF-987672384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24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624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624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624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624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24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624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624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059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30A6E4-BF1C-4027-B6A6-9273CB445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4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68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68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5AF7ADF9-B79C-4707-A162-289B2A936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46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US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F613D06-77C9-478C-BC79-9D6184DC9C0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6154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267274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275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276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endParaRPr kumimoji="1" 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277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278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endParaRPr kumimoji="1" 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279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endParaRPr kumimoji="1" 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280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endParaRPr kumimoji="1" lang="en-US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281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67282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en-US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267283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7284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US" sz="240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975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68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68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68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438530C0-7392-4A69-858A-0796B80450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303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en-US" sz="18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B35B6D67-B31F-498E-A53B-F58A221F7F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698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en-US" sz="18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2698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en-US" sz="1800">
              <a:solidFill>
                <a:srgbClr val="000000"/>
              </a:solidFill>
              <a:latin typeface="Garamond" pitchFamily="18" charset="0"/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269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269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269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269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269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269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269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269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269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269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69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</p:grpSp>
          <p:sp>
            <p:nvSpPr>
              <p:cNvPr id="1270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70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70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270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270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270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270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270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9" y="32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9" y="17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8" y="88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70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8" y="13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Garamond" pitchFamily="18" charset="0"/>
                  </a:endParaRPr>
                </a:p>
              </p:txBody>
            </p:sp>
          </p:grpSp>
        </p:grpSp>
        <p:sp>
          <p:nvSpPr>
            <p:cNvPr id="1270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eaLnBrk="0" hangingPunct="0">
                <a:defRPr/>
              </a:pPr>
              <a:endParaRPr 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81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BC0A501-442A-4A53-B12B-0A4B9DD61C38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MPj04000530000[1]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t="12222"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14400" y="914400"/>
            <a:ext cx="7772400" cy="2987675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4800" dirty="0">
                <a:solidFill>
                  <a:schemeClr val="tx1"/>
                </a:solidFill>
              </a:rPr>
              <a:t>多样化的讲道</a:t>
            </a:r>
            <a:r>
              <a:rPr lang="en-US" sz="4800" dirty="0">
                <a:solidFill>
                  <a:schemeClr val="tx1"/>
                </a:solidFill>
              </a:rPr>
              <a:t>, </a:t>
            </a:r>
            <a:r>
              <a:rPr lang="zh-CN" altLang="en-US" sz="4800" dirty="0">
                <a:solidFill>
                  <a:schemeClr val="tx1"/>
                </a:solidFill>
              </a:rPr>
              <a:t>第二节</a:t>
            </a:r>
            <a:r>
              <a:rPr lang="en-US" sz="4800" dirty="0">
                <a:solidFill>
                  <a:schemeClr val="tx1"/>
                </a:solidFill>
              </a:rPr>
              <a:t>: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zh-CN" altLang="en-US" sz="4800" dirty="0">
                <a:solidFill>
                  <a:schemeClr val="tx1"/>
                </a:solidFill>
              </a:rPr>
              <a:t>圣经身为文献与修辞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D1725F-2177-D640-9F0E-83223F0EB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562601"/>
            <a:ext cx="9252520" cy="12953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新加坡圣经学院， 由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Jeffrey Arthurs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博士于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2014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年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7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月举行的研讨会</a:t>
            </a:r>
            <a:endParaRPr kumimoji="0" lang="en-SG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高登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-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康威尔神学院的讲道教授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由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Rick Griffith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博士上载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•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新加坡圣经学院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itchFamily="18" charset="0"/>
                <a:ea typeface="ＭＳ Ｐゴシック" charset="0"/>
                <a:cs typeface="Arial"/>
              </a:rPr>
            </a:b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所有文件（多种语言）可从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BibleStudyDownloads.org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免费下载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20762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圣经解释和修辞批评的一些质料：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305800" cy="525780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/>
              <a:t>杰弗里</a:t>
            </a:r>
            <a:r>
              <a:rPr lang="en-US" altLang="zh-CN" dirty="0"/>
              <a:t>·</a:t>
            </a:r>
            <a:r>
              <a:rPr lang="zh-CN" altLang="en-US" dirty="0"/>
              <a:t>亚瑟斯。“通过修辞批评的圣经解释：增强语法</a:t>
            </a:r>
            <a:r>
              <a:rPr lang="en-US" altLang="zh-CN" dirty="0"/>
              <a:t>/</a:t>
            </a:r>
            <a:r>
              <a:rPr lang="zh-CN" altLang="en-US" dirty="0"/>
              <a:t>历史方法。”博士 ，普渡大学，西拉法叶，印第安纳州，</a:t>
            </a:r>
            <a:r>
              <a:rPr lang="en-US" altLang="zh-CN" dirty="0"/>
              <a:t>1992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布尔摩尔，迈克尔。 “重新审视作者的意图：经文，注释和宣讲任务的性质。</a:t>
            </a:r>
            <a:r>
              <a:rPr lang="zh-CN" altLang="en-US"/>
              <a:t>” 在福音同修会上</a:t>
            </a:r>
            <a:r>
              <a:rPr lang="zh-CN" altLang="en-US" dirty="0"/>
              <a:t>发表的未发表论文，</a:t>
            </a:r>
            <a:r>
              <a:rPr lang="en-US" altLang="zh-CN" dirty="0"/>
              <a:t> 1997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月。</a:t>
            </a:r>
            <a:endParaRPr lang="en-SG" altLang="zh-CN" dirty="0"/>
          </a:p>
          <a:p>
            <a:r>
              <a:rPr lang="zh-CN" altLang="en-US" dirty="0"/>
              <a:t>乔治</a:t>
            </a:r>
            <a:r>
              <a:rPr lang="en-US" altLang="zh-CN" dirty="0"/>
              <a:t>·</a:t>
            </a:r>
            <a:r>
              <a:rPr lang="zh-CN" altLang="en-US" dirty="0"/>
              <a:t>肯尼迪。 “修辞批评对新约的解释。”北卡罗来纳州教堂山：北卡罗莱纳州大学，</a:t>
            </a:r>
            <a:r>
              <a:rPr lang="en-US" altLang="zh-CN" dirty="0"/>
              <a:t>1984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库恩，卡尔</a:t>
            </a:r>
            <a:r>
              <a:rPr lang="en-US" altLang="zh-CN" dirty="0"/>
              <a:t>·</a:t>
            </a:r>
            <a:r>
              <a:rPr lang="zh-CN" altLang="en-US" dirty="0"/>
              <a:t>艾伦。 “圣经叙事的心脏：重新发现圣经对情感的诉求。”明尼阿波利斯：要塞，</a:t>
            </a:r>
            <a:r>
              <a:rPr lang="en-US" altLang="zh-CN" dirty="0"/>
              <a:t>2009</a:t>
            </a:r>
            <a:r>
              <a:rPr lang="zh-CN" altLang="en-US" dirty="0"/>
              <a:t>年。 </a:t>
            </a:r>
            <a:endParaRPr lang="en-SG" altLang="zh-CN" dirty="0"/>
          </a:p>
          <a:p>
            <a:r>
              <a:rPr lang="zh-CN" altLang="en-US" dirty="0"/>
              <a:t>马丁</a:t>
            </a:r>
            <a:r>
              <a:rPr lang="en-US" altLang="zh-CN" dirty="0"/>
              <a:t>·</a:t>
            </a:r>
            <a:r>
              <a:rPr lang="zh-CN" altLang="en-US" dirty="0"/>
              <a:t>梅德赫斯特。 “圣经解释中的修辞维度：超越风格和体裁。” 演讲</a:t>
            </a:r>
            <a:r>
              <a:rPr lang="en-US" altLang="zh-CN" dirty="0"/>
              <a:t>77</a:t>
            </a:r>
            <a:r>
              <a:rPr lang="zh-CN" altLang="en-US" dirty="0"/>
              <a:t>季刊（</a:t>
            </a:r>
            <a:r>
              <a:rPr lang="en-US" altLang="zh-CN" dirty="0"/>
              <a:t>1991</a:t>
            </a:r>
            <a:r>
              <a:rPr lang="zh-CN" altLang="en-US" dirty="0"/>
              <a:t>）：</a:t>
            </a:r>
            <a:r>
              <a:rPr lang="en-US" altLang="zh-CN" dirty="0"/>
              <a:t>214-26</a:t>
            </a:r>
            <a:r>
              <a:rPr lang="zh-CN" altLang="en-US" dirty="0"/>
              <a:t>。</a:t>
            </a:r>
            <a:endParaRPr lang="en-SG" altLang="zh-CN" dirty="0"/>
          </a:p>
          <a:p>
            <a:r>
              <a:rPr lang="zh-CN" altLang="en-US" dirty="0"/>
              <a:t>帕特里克</a:t>
            </a:r>
            <a:r>
              <a:rPr lang="en-US" altLang="zh-CN" dirty="0"/>
              <a:t>·</a:t>
            </a:r>
            <a:r>
              <a:rPr lang="zh-CN" altLang="en-US" dirty="0"/>
              <a:t>戴尔和艾伦</a:t>
            </a:r>
            <a:r>
              <a:rPr lang="en-US" altLang="zh-CN" dirty="0"/>
              <a:t>·</a:t>
            </a:r>
            <a:r>
              <a:rPr lang="zh-CN" altLang="en-US" dirty="0"/>
              <a:t>斯特里特。 修辞和圣经解释。 谢菲尔德：杏仁出版社，</a:t>
            </a:r>
            <a:r>
              <a:rPr lang="en-US" altLang="zh-CN" dirty="0"/>
              <a:t>1990</a:t>
            </a:r>
            <a:r>
              <a:rPr lang="zh-CN" altLang="en-US" dirty="0"/>
              <a:t>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52400" y="1295400"/>
            <a:ext cx="1981200" cy="3733800"/>
          </a:xfrm>
          <a:prstGeom prst="rect">
            <a:avLst/>
          </a:prstGeom>
          <a:solidFill>
            <a:srgbClr val="339966"/>
          </a:solidFill>
          <a:ln w="57150" cmpd="thickTh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文字的讯息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sng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上帝说了什么，</a:t>
            </a:r>
            <a:br>
              <a:rPr kumimoji="0" lang="en-SG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</a:b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及他怎么说？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5340" name="Rectangle 236"/>
          <p:cNvSpPr>
            <a:spLocks noChangeArrowheads="1"/>
          </p:cNvSpPr>
          <p:nvPr/>
        </p:nvSpPr>
        <p:spPr bwMode="auto">
          <a:xfrm>
            <a:off x="201613" y="5045075"/>
            <a:ext cx="920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5341" name="Rectangle 237"/>
          <p:cNvSpPr>
            <a:spLocks noChangeArrowheads="1"/>
          </p:cNvSpPr>
          <p:nvPr/>
        </p:nvSpPr>
        <p:spPr bwMode="auto">
          <a:xfrm>
            <a:off x="3629025" y="5045075"/>
            <a:ext cx="920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5342" name="Rectangle 238"/>
          <p:cNvSpPr>
            <a:spLocks noChangeArrowheads="1"/>
          </p:cNvSpPr>
          <p:nvPr/>
        </p:nvSpPr>
        <p:spPr bwMode="auto">
          <a:xfrm>
            <a:off x="6946900" y="5045075"/>
            <a:ext cx="920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5343" name="Freeform 239"/>
          <p:cNvSpPr>
            <a:spLocks/>
          </p:cNvSpPr>
          <p:nvPr/>
        </p:nvSpPr>
        <p:spPr bwMode="auto">
          <a:xfrm>
            <a:off x="5476875" y="544513"/>
            <a:ext cx="1547813" cy="901700"/>
          </a:xfrm>
          <a:custGeom>
            <a:avLst/>
            <a:gdLst/>
            <a:ahLst/>
            <a:cxnLst>
              <a:cxn ang="0">
                <a:pos x="780" y="459"/>
              </a:cxn>
              <a:cxn ang="0">
                <a:pos x="559" y="492"/>
              </a:cxn>
              <a:cxn ang="0">
                <a:pos x="536" y="522"/>
              </a:cxn>
              <a:cxn ang="0">
                <a:pos x="501" y="562"/>
              </a:cxn>
              <a:cxn ang="0">
                <a:pos x="485" y="889"/>
              </a:cxn>
              <a:cxn ang="0">
                <a:pos x="452" y="609"/>
              </a:cxn>
              <a:cxn ang="0">
                <a:pos x="418" y="643"/>
              </a:cxn>
              <a:cxn ang="0">
                <a:pos x="379" y="678"/>
              </a:cxn>
              <a:cxn ang="0">
                <a:pos x="343" y="889"/>
              </a:cxn>
              <a:cxn ang="0">
                <a:pos x="330" y="723"/>
              </a:cxn>
              <a:cxn ang="0">
                <a:pos x="294" y="752"/>
              </a:cxn>
              <a:cxn ang="0">
                <a:pos x="265" y="775"/>
              </a:cxn>
              <a:cxn ang="0">
                <a:pos x="238" y="793"/>
              </a:cxn>
              <a:cxn ang="0">
                <a:pos x="184" y="830"/>
              </a:cxn>
              <a:cxn ang="0">
                <a:pos x="106" y="871"/>
              </a:cxn>
              <a:cxn ang="0">
                <a:pos x="559" y="889"/>
              </a:cxn>
              <a:cxn ang="0">
                <a:pos x="0" y="890"/>
              </a:cxn>
              <a:cxn ang="0">
                <a:pos x="117" y="841"/>
              </a:cxn>
              <a:cxn ang="0">
                <a:pos x="243" y="760"/>
              </a:cxn>
              <a:cxn ang="0">
                <a:pos x="364" y="662"/>
              </a:cxn>
              <a:cxn ang="0">
                <a:pos x="471" y="560"/>
              </a:cxn>
              <a:cxn ang="0">
                <a:pos x="552" y="468"/>
              </a:cxn>
              <a:cxn ang="0">
                <a:pos x="559" y="156"/>
              </a:cxn>
              <a:cxn ang="0">
                <a:pos x="596" y="154"/>
              </a:cxn>
              <a:cxn ang="0">
                <a:pos x="632" y="117"/>
              </a:cxn>
              <a:cxn ang="0">
                <a:pos x="667" y="37"/>
              </a:cxn>
              <a:cxn ang="0">
                <a:pos x="682" y="68"/>
              </a:cxn>
              <a:cxn ang="0">
                <a:pos x="722" y="134"/>
              </a:cxn>
              <a:cxn ang="0">
                <a:pos x="746" y="156"/>
              </a:cxn>
              <a:cxn ang="0">
                <a:pos x="780" y="351"/>
              </a:cxn>
              <a:cxn ang="0">
                <a:pos x="1190" y="128"/>
              </a:cxn>
              <a:cxn ang="0">
                <a:pos x="1220" y="146"/>
              </a:cxn>
              <a:cxn ang="0">
                <a:pos x="1260" y="95"/>
              </a:cxn>
              <a:cxn ang="0">
                <a:pos x="1284" y="0"/>
              </a:cxn>
              <a:cxn ang="0">
                <a:pos x="1307" y="95"/>
              </a:cxn>
              <a:cxn ang="0">
                <a:pos x="1347" y="146"/>
              </a:cxn>
              <a:cxn ang="0">
                <a:pos x="1377" y="128"/>
              </a:cxn>
              <a:cxn ang="0">
                <a:pos x="1381" y="441"/>
              </a:cxn>
              <a:cxn ang="0">
                <a:pos x="1451" y="526"/>
              </a:cxn>
              <a:cxn ang="0">
                <a:pos x="1551" y="628"/>
              </a:cxn>
              <a:cxn ang="0">
                <a:pos x="1668" y="729"/>
              </a:cxn>
              <a:cxn ang="0">
                <a:pos x="1794" y="817"/>
              </a:cxn>
              <a:cxn ang="0">
                <a:pos x="1915" y="878"/>
              </a:cxn>
              <a:cxn ang="0">
                <a:pos x="1395" y="922"/>
              </a:cxn>
              <a:cxn ang="0">
                <a:pos x="1872" y="882"/>
              </a:cxn>
              <a:cxn ang="0">
                <a:pos x="1794" y="844"/>
              </a:cxn>
              <a:cxn ang="0">
                <a:pos x="1727" y="802"/>
              </a:cxn>
              <a:cxn ang="0">
                <a:pos x="1688" y="889"/>
              </a:cxn>
              <a:cxn ang="0">
                <a:pos x="1670" y="761"/>
              </a:cxn>
              <a:cxn ang="0">
                <a:pos x="1635" y="731"/>
              </a:cxn>
              <a:cxn ang="0">
                <a:pos x="1610" y="710"/>
              </a:cxn>
              <a:cxn ang="0">
                <a:pos x="1581" y="685"/>
              </a:cxn>
              <a:cxn ang="0">
                <a:pos x="1550" y="655"/>
              </a:cxn>
              <a:cxn ang="0">
                <a:pos x="1509" y="617"/>
              </a:cxn>
              <a:cxn ang="0">
                <a:pos x="1495" y="889"/>
              </a:cxn>
              <a:cxn ang="0">
                <a:pos x="1461" y="572"/>
              </a:cxn>
              <a:cxn ang="0">
                <a:pos x="1428" y="535"/>
              </a:cxn>
              <a:cxn ang="0">
                <a:pos x="1399" y="499"/>
              </a:cxn>
              <a:cxn ang="0">
                <a:pos x="1172" y="1137"/>
              </a:cxn>
              <a:cxn ang="0">
                <a:pos x="1160" y="421"/>
              </a:cxn>
            </a:cxnLst>
            <a:rect l="0" t="0" r="r" b="b"/>
            <a:pathLst>
              <a:path w="1952" h="1137">
                <a:moveTo>
                  <a:pt x="794" y="421"/>
                </a:moveTo>
                <a:lnTo>
                  <a:pt x="780" y="441"/>
                </a:lnTo>
                <a:lnTo>
                  <a:pt x="780" y="459"/>
                </a:lnTo>
                <a:lnTo>
                  <a:pt x="780" y="1137"/>
                </a:lnTo>
                <a:lnTo>
                  <a:pt x="559" y="1137"/>
                </a:lnTo>
                <a:lnTo>
                  <a:pt x="559" y="492"/>
                </a:lnTo>
                <a:lnTo>
                  <a:pt x="555" y="499"/>
                </a:lnTo>
                <a:lnTo>
                  <a:pt x="547" y="509"/>
                </a:lnTo>
                <a:lnTo>
                  <a:pt x="536" y="522"/>
                </a:lnTo>
                <a:lnTo>
                  <a:pt x="525" y="535"/>
                </a:lnTo>
                <a:lnTo>
                  <a:pt x="512" y="548"/>
                </a:lnTo>
                <a:lnTo>
                  <a:pt x="501" y="562"/>
                </a:lnTo>
                <a:lnTo>
                  <a:pt x="492" y="572"/>
                </a:lnTo>
                <a:lnTo>
                  <a:pt x="485" y="580"/>
                </a:lnTo>
                <a:lnTo>
                  <a:pt x="485" y="889"/>
                </a:lnTo>
                <a:lnTo>
                  <a:pt x="457" y="889"/>
                </a:lnTo>
                <a:lnTo>
                  <a:pt x="457" y="605"/>
                </a:lnTo>
                <a:lnTo>
                  <a:pt x="452" y="609"/>
                </a:lnTo>
                <a:lnTo>
                  <a:pt x="444" y="617"/>
                </a:lnTo>
                <a:lnTo>
                  <a:pt x="431" y="629"/>
                </a:lnTo>
                <a:lnTo>
                  <a:pt x="418" y="643"/>
                </a:lnTo>
                <a:lnTo>
                  <a:pt x="404" y="655"/>
                </a:lnTo>
                <a:lnTo>
                  <a:pt x="390" y="668"/>
                </a:lnTo>
                <a:lnTo>
                  <a:pt x="379" y="678"/>
                </a:lnTo>
                <a:lnTo>
                  <a:pt x="371" y="685"/>
                </a:lnTo>
                <a:lnTo>
                  <a:pt x="371" y="889"/>
                </a:lnTo>
                <a:lnTo>
                  <a:pt x="343" y="889"/>
                </a:lnTo>
                <a:lnTo>
                  <a:pt x="343" y="710"/>
                </a:lnTo>
                <a:lnTo>
                  <a:pt x="338" y="715"/>
                </a:lnTo>
                <a:lnTo>
                  <a:pt x="330" y="723"/>
                </a:lnTo>
                <a:lnTo>
                  <a:pt x="319" y="731"/>
                </a:lnTo>
                <a:lnTo>
                  <a:pt x="306" y="741"/>
                </a:lnTo>
                <a:lnTo>
                  <a:pt x="294" y="752"/>
                </a:lnTo>
                <a:lnTo>
                  <a:pt x="283" y="761"/>
                </a:lnTo>
                <a:lnTo>
                  <a:pt x="273" y="769"/>
                </a:lnTo>
                <a:lnTo>
                  <a:pt x="265" y="775"/>
                </a:lnTo>
                <a:lnTo>
                  <a:pt x="265" y="889"/>
                </a:lnTo>
                <a:lnTo>
                  <a:pt x="238" y="889"/>
                </a:lnTo>
                <a:lnTo>
                  <a:pt x="238" y="793"/>
                </a:lnTo>
                <a:lnTo>
                  <a:pt x="225" y="802"/>
                </a:lnTo>
                <a:lnTo>
                  <a:pt x="206" y="815"/>
                </a:lnTo>
                <a:lnTo>
                  <a:pt x="184" y="830"/>
                </a:lnTo>
                <a:lnTo>
                  <a:pt x="160" y="844"/>
                </a:lnTo>
                <a:lnTo>
                  <a:pt x="132" y="859"/>
                </a:lnTo>
                <a:lnTo>
                  <a:pt x="106" y="871"/>
                </a:lnTo>
                <a:lnTo>
                  <a:pt x="81" y="882"/>
                </a:lnTo>
                <a:lnTo>
                  <a:pt x="61" y="889"/>
                </a:lnTo>
                <a:lnTo>
                  <a:pt x="559" y="889"/>
                </a:lnTo>
                <a:lnTo>
                  <a:pt x="559" y="922"/>
                </a:lnTo>
                <a:lnTo>
                  <a:pt x="0" y="922"/>
                </a:lnTo>
                <a:lnTo>
                  <a:pt x="0" y="890"/>
                </a:lnTo>
                <a:lnTo>
                  <a:pt x="37" y="878"/>
                </a:lnTo>
                <a:lnTo>
                  <a:pt x="77" y="862"/>
                </a:lnTo>
                <a:lnTo>
                  <a:pt x="117" y="841"/>
                </a:lnTo>
                <a:lnTo>
                  <a:pt x="160" y="817"/>
                </a:lnTo>
                <a:lnTo>
                  <a:pt x="201" y="790"/>
                </a:lnTo>
                <a:lnTo>
                  <a:pt x="243" y="760"/>
                </a:lnTo>
                <a:lnTo>
                  <a:pt x="284" y="729"/>
                </a:lnTo>
                <a:lnTo>
                  <a:pt x="326" y="695"/>
                </a:lnTo>
                <a:lnTo>
                  <a:pt x="364" y="662"/>
                </a:lnTo>
                <a:lnTo>
                  <a:pt x="402" y="628"/>
                </a:lnTo>
                <a:lnTo>
                  <a:pt x="438" y="593"/>
                </a:lnTo>
                <a:lnTo>
                  <a:pt x="471" y="560"/>
                </a:lnTo>
                <a:lnTo>
                  <a:pt x="501" y="526"/>
                </a:lnTo>
                <a:lnTo>
                  <a:pt x="529" y="495"/>
                </a:lnTo>
                <a:lnTo>
                  <a:pt x="552" y="468"/>
                </a:lnTo>
                <a:lnTo>
                  <a:pt x="571" y="441"/>
                </a:lnTo>
                <a:lnTo>
                  <a:pt x="559" y="421"/>
                </a:lnTo>
                <a:lnTo>
                  <a:pt x="559" y="156"/>
                </a:lnTo>
                <a:lnTo>
                  <a:pt x="577" y="128"/>
                </a:lnTo>
                <a:lnTo>
                  <a:pt x="593" y="156"/>
                </a:lnTo>
                <a:lnTo>
                  <a:pt x="596" y="154"/>
                </a:lnTo>
                <a:lnTo>
                  <a:pt x="606" y="146"/>
                </a:lnTo>
                <a:lnTo>
                  <a:pt x="618" y="134"/>
                </a:lnTo>
                <a:lnTo>
                  <a:pt x="632" y="117"/>
                </a:lnTo>
                <a:lnTo>
                  <a:pt x="645" y="95"/>
                </a:lnTo>
                <a:lnTo>
                  <a:pt x="658" y="68"/>
                </a:lnTo>
                <a:lnTo>
                  <a:pt x="667" y="37"/>
                </a:lnTo>
                <a:lnTo>
                  <a:pt x="670" y="0"/>
                </a:lnTo>
                <a:lnTo>
                  <a:pt x="673" y="37"/>
                </a:lnTo>
                <a:lnTo>
                  <a:pt x="682" y="68"/>
                </a:lnTo>
                <a:lnTo>
                  <a:pt x="693" y="95"/>
                </a:lnTo>
                <a:lnTo>
                  <a:pt x="709" y="117"/>
                </a:lnTo>
                <a:lnTo>
                  <a:pt x="722" y="134"/>
                </a:lnTo>
                <a:lnTo>
                  <a:pt x="733" y="146"/>
                </a:lnTo>
                <a:lnTo>
                  <a:pt x="743" y="154"/>
                </a:lnTo>
                <a:lnTo>
                  <a:pt x="746" y="156"/>
                </a:lnTo>
                <a:lnTo>
                  <a:pt x="763" y="128"/>
                </a:lnTo>
                <a:lnTo>
                  <a:pt x="780" y="156"/>
                </a:lnTo>
                <a:lnTo>
                  <a:pt x="780" y="351"/>
                </a:lnTo>
                <a:lnTo>
                  <a:pt x="1172" y="351"/>
                </a:lnTo>
                <a:lnTo>
                  <a:pt x="1172" y="156"/>
                </a:lnTo>
                <a:lnTo>
                  <a:pt x="1190" y="128"/>
                </a:lnTo>
                <a:lnTo>
                  <a:pt x="1208" y="156"/>
                </a:lnTo>
                <a:lnTo>
                  <a:pt x="1211" y="154"/>
                </a:lnTo>
                <a:lnTo>
                  <a:pt x="1220" y="146"/>
                </a:lnTo>
                <a:lnTo>
                  <a:pt x="1231" y="134"/>
                </a:lnTo>
                <a:lnTo>
                  <a:pt x="1246" y="117"/>
                </a:lnTo>
                <a:lnTo>
                  <a:pt x="1260" y="95"/>
                </a:lnTo>
                <a:lnTo>
                  <a:pt x="1271" y="68"/>
                </a:lnTo>
                <a:lnTo>
                  <a:pt x="1281" y="37"/>
                </a:lnTo>
                <a:lnTo>
                  <a:pt x="1284" y="0"/>
                </a:lnTo>
                <a:lnTo>
                  <a:pt x="1286" y="37"/>
                </a:lnTo>
                <a:lnTo>
                  <a:pt x="1296" y="68"/>
                </a:lnTo>
                <a:lnTo>
                  <a:pt x="1307" y="95"/>
                </a:lnTo>
                <a:lnTo>
                  <a:pt x="1322" y="117"/>
                </a:lnTo>
                <a:lnTo>
                  <a:pt x="1336" y="134"/>
                </a:lnTo>
                <a:lnTo>
                  <a:pt x="1347" y="146"/>
                </a:lnTo>
                <a:lnTo>
                  <a:pt x="1356" y="154"/>
                </a:lnTo>
                <a:lnTo>
                  <a:pt x="1359" y="156"/>
                </a:lnTo>
                <a:lnTo>
                  <a:pt x="1377" y="128"/>
                </a:lnTo>
                <a:lnTo>
                  <a:pt x="1395" y="156"/>
                </a:lnTo>
                <a:lnTo>
                  <a:pt x="1395" y="421"/>
                </a:lnTo>
                <a:lnTo>
                  <a:pt x="1381" y="441"/>
                </a:lnTo>
                <a:lnTo>
                  <a:pt x="1400" y="468"/>
                </a:lnTo>
                <a:lnTo>
                  <a:pt x="1423" y="495"/>
                </a:lnTo>
                <a:lnTo>
                  <a:pt x="1451" y="526"/>
                </a:lnTo>
                <a:lnTo>
                  <a:pt x="1481" y="560"/>
                </a:lnTo>
                <a:lnTo>
                  <a:pt x="1515" y="593"/>
                </a:lnTo>
                <a:lnTo>
                  <a:pt x="1551" y="628"/>
                </a:lnTo>
                <a:lnTo>
                  <a:pt x="1588" y="662"/>
                </a:lnTo>
                <a:lnTo>
                  <a:pt x="1628" y="695"/>
                </a:lnTo>
                <a:lnTo>
                  <a:pt x="1668" y="729"/>
                </a:lnTo>
                <a:lnTo>
                  <a:pt x="1710" y="760"/>
                </a:lnTo>
                <a:lnTo>
                  <a:pt x="1751" y="790"/>
                </a:lnTo>
                <a:lnTo>
                  <a:pt x="1794" y="817"/>
                </a:lnTo>
                <a:lnTo>
                  <a:pt x="1835" y="841"/>
                </a:lnTo>
                <a:lnTo>
                  <a:pt x="1875" y="862"/>
                </a:lnTo>
                <a:lnTo>
                  <a:pt x="1915" y="878"/>
                </a:lnTo>
                <a:lnTo>
                  <a:pt x="1952" y="890"/>
                </a:lnTo>
                <a:lnTo>
                  <a:pt x="1952" y="922"/>
                </a:lnTo>
                <a:lnTo>
                  <a:pt x="1395" y="922"/>
                </a:lnTo>
                <a:lnTo>
                  <a:pt x="1395" y="889"/>
                </a:lnTo>
                <a:lnTo>
                  <a:pt x="1893" y="889"/>
                </a:lnTo>
                <a:lnTo>
                  <a:pt x="1872" y="882"/>
                </a:lnTo>
                <a:lnTo>
                  <a:pt x="1848" y="871"/>
                </a:lnTo>
                <a:lnTo>
                  <a:pt x="1820" y="859"/>
                </a:lnTo>
                <a:lnTo>
                  <a:pt x="1794" y="844"/>
                </a:lnTo>
                <a:lnTo>
                  <a:pt x="1768" y="830"/>
                </a:lnTo>
                <a:lnTo>
                  <a:pt x="1746" y="815"/>
                </a:lnTo>
                <a:lnTo>
                  <a:pt x="1727" y="802"/>
                </a:lnTo>
                <a:lnTo>
                  <a:pt x="1714" y="793"/>
                </a:lnTo>
                <a:lnTo>
                  <a:pt x="1714" y="889"/>
                </a:lnTo>
                <a:lnTo>
                  <a:pt x="1688" y="889"/>
                </a:lnTo>
                <a:lnTo>
                  <a:pt x="1688" y="775"/>
                </a:lnTo>
                <a:lnTo>
                  <a:pt x="1680" y="769"/>
                </a:lnTo>
                <a:lnTo>
                  <a:pt x="1670" y="761"/>
                </a:lnTo>
                <a:lnTo>
                  <a:pt x="1660" y="752"/>
                </a:lnTo>
                <a:lnTo>
                  <a:pt x="1647" y="741"/>
                </a:lnTo>
                <a:lnTo>
                  <a:pt x="1635" y="731"/>
                </a:lnTo>
                <a:lnTo>
                  <a:pt x="1624" y="723"/>
                </a:lnTo>
                <a:lnTo>
                  <a:pt x="1616" y="715"/>
                </a:lnTo>
                <a:lnTo>
                  <a:pt x="1610" y="710"/>
                </a:lnTo>
                <a:lnTo>
                  <a:pt x="1610" y="889"/>
                </a:lnTo>
                <a:lnTo>
                  <a:pt x="1581" y="889"/>
                </a:lnTo>
                <a:lnTo>
                  <a:pt x="1581" y="685"/>
                </a:lnTo>
                <a:lnTo>
                  <a:pt x="1573" y="678"/>
                </a:lnTo>
                <a:lnTo>
                  <a:pt x="1562" y="668"/>
                </a:lnTo>
                <a:lnTo>
                  <a:pt x="1550" y="655"/>
                </a:lnTo>
                <a:lnTo>
                  <a:pt x="1535" y="643"/>
                </a:lnTo>
                <a:lnTo>
                  <a:pt x="1521" y="629"/>
                </a:lnTo>
                <a:lnTo>
                  <a:pt x="1509" y="617"/>
                </a:lnTo>
                <a:lnTo>
                  <a:pt x="1500" y="609"/>
                </a:lnTo>
                <a:lnTo>
                  <a:pt x="1495" y="605"/>
                </a:lnTo>
                <a:lnTo>
                  <a:pt x="1495" y="889"/>
                </a:lnTo>
                <a:lnTo>
                  <a:pt x="1467" y="889"/>
                </a:lnTo>
                <a:lnTo>
                  <a:pt x="1467" y="580"/>
                </a:lnTo>
                <a:lnTo>
                  <a:pt x="1461" y="572"/>
                </a:lnTo>
                <a:lnTo>
                  <a:pt x="1451" y="562"/>
                </a:lnTo>
                <a:lnTo>
                  <a:pt x="1440" y="548"/>
                </a:lnTo>
                <a:lnTo>
                  <a:pt x="1428" y="535"/>
                </a:lnTo>
                <a:lnTo>
                  <a:pt x="1417" y="522"/>
                </a:lnTo>
                <a:lnTo>
                  <a:pt x="1407" y="509"/>
                </a:lnTo>
                <a:lnTo>
                  <a:pt x="1399" y="499"/>
                </a:lnTo>
                <a:lnTo>
                  <a:pt x="1395" y="492"/>
                </a:lnTo>
                <a:lnTo>
                  <a:pt x="1395" y="1137"/>
                </a:lnTo>
                <a:lnTo>
                  <a:pt x="1172" y="1137"/>
                </a:lnTo>
                <a:lnTo>
                  <a:pt x="1172" y="459"/>
                </a:lnTo>
                <a:lnTo>
                  <a:pt x="1172" y="441"/>
                </a:lnTo>
                <a:lnTo>
                  <a:pt x="1160" y="421"/>
                </a:lnTo>
                <a:lnTo>
                  <a:pt x="794" y="4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44" name="Rectangle 240"/>
          <p:cNvSpPr>
            <a:spLocks noChangeArrowheads="1"/>
          </p:cNvSpPr>
          <p:nvPr/>
        </p:nvSpPr>
        <p:spPr bwMode="auto">
          <a:xfrm>
            <a:off x="6094413" y="1249363"/>
            <a:ext cx="31273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45" name="Rectangle 241"/>
          <p:cNvSpPr>
            <a:spLocks noChangeArrowheads="1"/>
          </p:cNvSpPr>
          <p:nvPr/>
        </p:nvSpPr>
        <p:spPr bwMode="auto">
          <a:xfrm>
            <a:off x="6407150" y="895350"/>
            <a:ext cx="1651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46" name="Freeform 242"/>
          <p:cNvSpPr>
            <a:spLocks/>
          </p:cNvSpPr>
          <p:nvPr/>
        </p:nvSpPr>
        <p:spPr bwMode="auto">
          <a:xfrm>
            <a:off x="6465888" y="665163"/>
            <a:ext cx="58737" cy="71437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0" y="47"/>
              </a:cxn>
              <a:cxn ang="0">
                <a:pos x="10" y="44"/>
              </a:cxn>
              <a:cxn ang="0">
                <a:pos x="22" y="36"/>
              </a:cxn>
              <a:cxn ang="0">
                <a:pos x="33" y="21"/>
              </a:cxn>
              <a:cxn ang="0">
                <a:pos x="38" y="0"/>
              </a:cxn>
              <a:cxn ang="0">
                <a:pos x="42" y="21"/>
              </a:cxn>
              <a:cxn ang="0">
                <a:pos x="53" y="36"/>
              </a:cxn>
              <a:cxn ang="0">
                <a:pos x="65" y="44"/>
              </a:cxn>
              <a:cxn ang="0">
                <a:pos x="75" y="47"/>
              </a:cxn>
              <a:cxn ang="0">
                <a:pos x="75" y="90"/>
              </a:cxn>
              <a:cxn ang="0">
                <a:pos x="0" y="90"/>
              </a:cxn>
            </a:cxnLst>
            <a:rect l="0" t="0" r="r" b="b"/>
            <a:pathLst>
              <a:path w="75" h="90">
                <a:moveTo>
                  <a:pt x="0" y="90"/>
                </a:moveTo>
                <a:lnTo>
                  <a:pt x="0" y="47"/>
                </a:lnTo>
                <a:lnTo>
                  <a:pt x="10" y="44"/>
                </a:lnTo>
                <a:lnTo>
                  <a:pt x="22" y="36"/>
                </a:lnTo>
                <a:lnTo>
                  <a:pt x="33" y="21"/>
                </a:lnTo>
                <a:lnTo>
                  <a:pt x="38" y="0"/>
                </a:lnTo>
                <a:lnTo>
                  <a:pt x="42" y="21"/>
                </a:lnTo>
                <a:lnTo>
                  <a:pt x="53" y="36"/>
                </a:lnTo>
                <a:lnTo>
                  <a:pt x="65" y="44"/>
                </a:lnTo>
                <a:lnTo>
                  <a:pt x="75" y="47"/>
                </a:lnTo>
                <a:lnTo>
                  <a:pt x="75" y="90"/>
                </a:lnTo>
                <a:lnTo>
                  <a:pt x="0" y="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47" name="Rectangle 243"/>
          <p:cNvSpPr>
            <a:spLocks noChangeArrowheads="1"/>
          </p:cNvSpPr>
          <p:nvPr/>
        </p:nvSpPr>
        <p:spPr bwMode="auto">
          <a:xfrm>
            <a:off x="6481763" y="773113"/>
            <a:ext cx="25400" cy="49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48" name="Rectangle 244"/>
          <p:cNvSpPr>
            <a:spLocks noChangeArrowheads="1"/>
          </p:cNvSpPr>
          <p:nvPr/>
        </p:nvSpPr>
        <p:spPr bwMode="auto">
          <a:xfrm>
            <a:off x="6446838" y="773113"/>
            <a:ext cx="25400" cy="49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49" name="Rectangle 245"/>
          <p:cNvSpPr>
            <a:spLocks noChangeArrowheads="1"/>
          </p:cNvSpPr>
          <p:nvPr/>
        </p:nvSpPr>
        <p:spPr bwMode="auto">
          <a:xfrm>
            <a:off x="6518275" y="773113"/>
            <a:ext cx="25400" cy="49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50" name="Rectangle 246"/>
          <p:cNvSpPr>
            <a:spLocks noChangeArrowheads="1"/>
          </p:cNvSpPr>
          <p:nvPr/>
        </p:nvSpPr>
        <p:spPr bwMode="auto">
          <a:xfrm>
            <a:off x="6459538" y="1177925"/>
            <a:ext cx="69850" cy="74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51" name="Rectangle 247"/>
          <p:cNvSpPr>
            <a:spLocks noChangeArrowheads="1"/>
          </p:cNvSpPr>
          <p:nvPr/>
        </p:nvSpPr>
        <p:spPr bwMode="auto">
          <a:xfrm>
            <a:off x="6407150" y="995363"/>
            <a:ext cx="176213" cy="14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52" name="Rectangle 248"/>
          <p:cNvSpPr>
            <a:spLocks noChangeArrowheads="1"/>
          </p:cNvSpPr>
          <p:nvPr/>
        </p:nvSpPr>
        <p:spPr bwMode="auto">
          <a:xfrm>
            <a:off x="6407150" y="1112838"/>
            <a:ext cx="176213" cy="14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53" name="Freeform 249"/>
          <p:cNvSpPr>
            <a:spLocks/>
          </p:cNvSpPr>
          <p:nvPr/>
        </p:nvSpPr>
        <p:spPr bwMode="auto">
          <a:xfrm>
            <a:off x="6407150" y="933450"/>
            <a:ext cx="176213" cy="46038"/>
          </a:xfrm>
          <a:custGeom>
            <a:avLst/>
            <a:gdLst/>
            <a:ahLst/>
            <a:cxnLst>
              <a:cxn ang="0">
                <a:pos x="66" y="40"/>
              </a:cxn>
              <a:cxn ang="0">
                <a:pos x="66" y="0"/>
              </a:cxn>
              <a:cxn ang="0">
                <a:pos x="157" y="0"/>
              </a:cxn>
              <a:cxn ang="0">
                <a:pos x="157" y="40"/>
              </a:cxn>
              <a:cxn ang="0">
                <a:pos x="223" y="40"/>
              </a:cxn>
              <a:cxn ang="0">
                <a:pos x="223" y="57"/>
              </a:cxn>
              <a:cxn ang="0">
                <a:pos x="0" y="57"/>
              </a:cxn>
              <a:cxn ang="0">
                <a:pos x="0" y="40"/>
              </a:cxn>
              <a:cxn ang="0">
                <a:pos x="66" y="40"/>
              </a:cxn>
            </a:cxnLst>
            <a:rect l="0" t="0" r="r" b="b"/>
            <a:pathLst>
              <a:path w="223" h="57">
                <a:moveTo>
                  <a:pt x="66" y="40"/>
                </a:moveTo>
                <a:lnTo>
                  <a:pt x="66" y="0"/>
                </a:lnTo>
                <a:lnTo>
                  <a:pt x="157" y="0"/>
                </a:lnTo>
                <a:lnTo>
                  <a:pt x="157" y="40"/>
                </a:lnTo>
                <a:lnTo>
                  <a:pt x="223" y="40"/>
                </a:lnTo>
                <a:lnTo>
                  <a:pt x="223" y="57"/>
                </a:lnTo>
                <a:lnTo>
                  <a:pt x="0" y="57"/>
                </a:lnTo>
                <a:lnTo>
                  <a:pt x="0" y="40"/>
                </a:lnTo>
                <a:lnTo>
                  <a:pt x="66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54" name="Freeform 250"/>
          <p:cNvSpPr>
            <a:spLocks/>
          </p:cNvSpPr>
          <p:nvPr/>
        </p:nvSpPr>
        <p:spPr bwMode="auto">
          <a:xfrm>
            <a:off x="6407150" y="1047750"/>
            <a:ext cx="176213" cy="44450"/>
          </a:xfrm>
          <a:custGeom>
            <a:avLst/>
            <a:gdLst/>
            <a:ahLst/>
            <a:cxnLst>
              <a:cxn ang="0">
                <a:pos x="66" y="39"/>
              </a:cxn>
              <a:cxn ang="0">
                <a:pos x="66" y="0"/>
              </a:cxn>
              <a:cxn ang="0">
                <a:pos x="157" y="0"/>
              </a:cxn>
              <a:cxn ang="0">
                <a:pos x="157" y="39"/>
              </a:cxn>
              <a:cxn ang="0">
                <a:pos x="223" y="39"/>
              </a:cxn>
              <a:cxn ang="0">
                <a:pos x="223" y="56"/>
              </a:cxn>
              <a:cxn ang="0">
                <a:pos x="0" y="56"/>
              </a:cxn>
              <a:cxn ang="0">
                <a:pos x="0" y="39"/>
              </a:cxn>
              <a:cxn ang="0">
                <a:pos x="66" y="39"/>
              </a:cxn>
            </a:cxnLst>
            <a:rect l="0" t="0" r="r" b="b"/>
            <a:pathLst>
              <a:path w="223" h="56">
                <a:moveTo>
                  <a:pt x="66" y="39"/>
                </a:moveTo>
                <a:lnTo>
                  <a:pt x="66" y="0"/>
                </a:lnTo>
                <a:lnTo>
                  <a:pt x="157" y="0"/>
                </a:lnTo>
                <a:lnTo>
                  <a:pt x="157" y="39"/>
                </a:lnTo>
                <a:lnTo>
                  <a:pt x="223" y="39"/>
                </a:lnTo>
                <a:lnTo>
                  <a:pt x="223" y="56"/>
                </a:lnTo>
                <a:lnTo>
                  <a:pt x="0" y="56"/>
                </a:lnTo>
                <a:lnTo>
                  <a:pt x="0" y="39"/>
                </a:lnTo>
                <a:lnTo>
                  <a:pt x="66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55" name="Rectangle 251"/>
          <p:cNvSpPr>
            <a:spLocks noChangeArrowheads="1"/>
          </p:cNvSpPr>
          <p:nvPr/>
        </p:nvSpPr>
        <p:spPr bwMode="auto">
          <a:xfrm>
            <a:off x="5929313" y="895350"/>
            <a:ext cx="1651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56" name="Freeform 252"/>
          <p:cNvSpPr>
            <a:spLocks/>
          </p:cNvSpPr>
          <p:nvPr/>
        </p:nvSpPr>
        <p:spPr bwMode="auto">
          <a:xfrm>
            <a:off x="5978525" y="665163"/>
            <a:ext cx="57150" cy="71437"/>
          </a:xfrm>
          <a:custGeom>
            <a:avLst/>
            <a:gdLst/>
            <a:ahLst/>
            <a:cxnLst>
              <a:cxn ang="0">
                <a:pos x="73" y="90"/>
              </a:cxn>
              <a:cxn ang="0">
                <a:pos x="73" y="47"/>
              </a:cxn>
              <a:cxn ang="0">
                <a:pos x="63" y="44"/>
              </a:cxn>
              <a:cxn ang="0">
                <a:pos x="51" y="36"/>
              </a:cxn>
              <a:cxn ang="0">
                <a:pos x="41" y="21"/>
              </a:cxn>
              <a:cxn ang="0">
                <a:pos x="37" y="0"/>
              </a:cxn>
              <a:cxn ang="0">
                <a:pos x="33" y="21"/>
              </a:cxn>
              <a:cxn ang="0">
                <a:pos x="22" y="36"/>
              </a:cxn>
              <a:cxn ang="0">
                <a:pos x="10" y="44"/>
              </a:cxn>
              <a:cxn ang="0">
                <a:pos x="0" y="47"/>
              </a:cxn>
              <a:cxn ang="0">
                <a:pos x="0" y="90"/>
              </a:cxn>
              <a:cxn ang="0">
                <a:pos x="73" y="90"/>
              </a:cxn>
            </a:cxnLst>
            <a:rect l="0" t="0" r="r" b="b"/>
            <a:pathLst>
              <a:path w="73" h="90">
                <a:moveTo>
                  <a:pt x="73" y="90"/>
                </a:moveTo>
                <a:lnTo>
                  <a:pt x="73" y="47"/>
                </a:lnTo>
                <a:lnTo>
                  <a:pt x="63" y="44"/>
                </a:lnTo>
                <a:lnTo>
                  <a:pt x="51" y="36"/>
                </a:lnTo>
                <a:lnTo>
                  <a:pt x="41" y="21"/>
                </a:lnTo>
                <a:lnTo>
                  <a:pt x="37" y="0"/>
                </a:lnTo>
                <a:lnTo>
                  <a:pt x="33" y="21"/>
                </a:lnTo>
                <a:lnTo>
                  <a:pt x="22" y="36"/>
                </a:lnTo>
                <a:lnTo>
                  <a:pt x="10" y="44"/>
                </a:lnTo>
                <a:lnTo>
                  <a:pt x="0" y="47"/>
                </a:lnTo>
                <a:lnTo>
                  <a:pt x="0" y="90"/>
                </a:lnTo>
                <a:lnTo>
                  <a:pt x="73" y="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57" name="Rectangle 253"/>
          <p:cNvSpPr>
            <a:spLocks noChangeArrowheads="1"/>
          </p:cNvSpPr>
          <p:nvPr/>
        </p:nvSpPr>
        <p:spPr bwMode="auto">
          <a:xfrm>
            <a:off x="5994400" y="773113"/>
            <a:ext cx="25400" cy="49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58" name="Rectangle 254"/>
          <p:cNvSpPr>
            <a:spLocks noChangeArrowheads="1"/>
          </p:cNvSpPr>
          <p:nvPr/>
        </p:nvSpPr>
        <p:spPr bwMode="auto">
          <a:xfrm>
            <a:off x="6029325" y="773113"/>
            <a:ext cx="26988" cy="49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59" name="Rectangle 255"/>
          <p:cNvSpPr>
            <a:spLocks noChangeArrowheads="1"/>
          </p:cNvSpPr>
          <p:nvPr/>
        </p:nvSpPr>
        <p:spPr bwMode="auto">
          <a:xfrm>
            <a:off x="5957888" y="773113"/>
            <a:ext cx="26987" cy="49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60" name="Rectangle 256"/>
          <p:cNvSpPr>
            <a:spLocks noChangeArrowheads="1"/>
          </p:cNvSpPr>
          <p:nvPr/>
        </p:nvSpPr>
        <p:spPr bwMode="auto">
          <a:xfrm>
            <a:off x="5973763" y="1177925"/>
            <a:ext cx="68262" cy="74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61" name="Rectangle 257"/>
          <p:cNvSpPr>
            <a:spLocks noChangeArrowheads="1"/>
          </p:cNvSpPr>
          <p:nvPr/>
        </p:nvSpPr>
        <p:spPr bwMode="auto">
          <a:xfrm>
            <a:off x="5919788" y="995363"/>
            <a:ext cx="174625" cy="14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62" name="Rectangle 258"/>
          <p:cNvSpPr>
            <a:spLocks noChangeArrowheads="1"/>
          </p:cNvSpPr>
          <p:nvPr/>
        </p:nvSpPr>
        <p:spPr bwMode="auto">
          <a:xfrm>
            <a:off x="5919788" y="1112838"/>
            <a:ext cx="174625" cy="14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63" name="Freeform 259"/>
          <p:cNvSpPr>
            <a:spLocks/>
          </p:cNvSpPr>
          <p:nvPr/>
        </p:nvSpPr>
        <p:spPr bwMode="auto">
          <a:xfrm>
            <a:off x="5919788" y="933450"/>
            <a:ext cx="174625" cy="46038"/>
          </a:xfrm>
          <a:custGeom>
            <a:avLst/>
            <a:gdLst/>
            <a:ahLst/>
            <a:cxnLst>
              <a:cxn ang="0">
                <a:pos x="156" y="40"/>
              </a:cxn>
              <a:cxn ang="0">
                <a:pos x="156" y="0"/>
              </a:cxn>
              <a:cxn ang="0">
                <a:pos x="66" y="0"/>
              </a:cxn>
              <a:cxn ang="0">
                <a:pos x="66" y="40"/>
              </a:cxn>
              <a:cxn ang="0">
                <a:pos x="0" y="40"/>
              </a:cxn>
              <a:cxn ang="0">
                <a:pos x="0" y="57"/>
              </a:cxn>
              <a:cxn ang="0">
                <a:pos x="221" y="57"/>
              </a:cxn>
              <a:cxn ang="0">
                <a:pos x="221" y="40"/>
              </a:cxn>
              <a:cxn ang="0">
                <a:pos x="156" y="40"/>
              </a:cxn>
            </a:cxnLst>
            <a:rect l="0" t="0" r="r" b="b"/>
            <a:pathLst>
              <a:path w="221" h="57">
                <a:moveTo>
                  <a:pt x="156" y="40"/>
                </a:moveTo>
                <a:lnTo>
                  <a:pt x="156" y="0"/>
                </a:lnTo>
                <a:lnTo>
                  <a:pt x="66" y="0"/>
                </a:lnTo>
                <a:lnTo>
                  <a:pt x="66" y="40"/>
                </a:lnTo>
                <a:lnTo>
                  <a:pt x="0" y="40"/>
                </a:lnTo>
                <a:lnTo>
                  <a:pt x="0" y="57"/>
                </a:lnTo>
                <a:lnTo>
                  <a:pt x="221" y="57"/>
                </a:lnTo>
                <a:lnTo>
                  <a:pt x="221" y="40"/>
                </a:lnTo>
                <a:lnTo>
                  <a:pt x="156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64" name="Freeform 260"/>
          <p:cNvSpPr>
            <a:spLocks/>
          </p:cNvSpPr>
          <p:nvPr/>
        </p:nvSpPr>
        <p:spPr bwMode="auto">
          <a:xfrm>
            <a:off x="5919788" y="1047750"/>
            <a:ext cx="174625" cy="44450"/>
          </a:xfrm>
          <a:custGeom>
            <a:avLst/>
            <a:gdLst/>
            <a:ahLst/>
            <a:cxnLst>
              <a:cxn ang="0">
                <a:pos x="156" y="39"/>
              </a:cxn>
              <a:cxn ang="0">
                <a:pos x="156" y="0"/>
              </a:cxn>
              <a:cxn ang="0">
                <a:pos x="66" y="0"/>
              </a:cxn>
              <a:cxn ang="0">
                <a:pos x="66" y="39"/>
              </a:cxn>
              <a:cxn ang="0">
                <a:pos x="0" y="39"/>
              </a:cxn>
              <a:cxn ang="0">
                <a:pos x="0" y="56"/>
              </a:cxn>
              <a:cxn ang="0">
                <a:pos x="221" y="56"/>
              </a:cxn>
              <a:cxn ang="0">
                <a:pos x="221" y="39"/>
              </a:cxn>
              <a:cxn ang="0">
                <a:pos x="156" y="39"/>
              </a:cxn>
            </a:cxnLst>
            <a:rect l="0" t="0" r="r" b="b"/>
            <a:pathLst>
              <a:path w="221" h="56">
                <a:moveTo>
                  <a:pt x="156" y="39"/>
                </a:moveTo>
                <a:lnTo>
                  <a:pt x="156" y="0"/>
                </a:lnTo>
                <a:lnTo>
                  <a:pt x="66" y="0"/>
                </a:lnTo>
                <a:lnTo>
                  <a:pt x="66" y="39"/>
                </a:lnTo>
                <a:lnTo>
                  <a:pt x="0" y="39"/>
                </a:lnTo>
                <a:lnTo>
                  <a:pt x="0" y="56"/>
                </a:lnTo>
                <a:lnTo>
                  <a:pt x="221" y="56"/>
                </a:lnTo>
                <a:lnTo>
                  <a:pt x="221" y="39"/>
                </a:lnTo>
                <a:lnTo>
                  <a:pt x="156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65" name="Rectangle 261"/>
          <p:cNvSpPr>
            <a:spLocks noChangeArrowheads="1"/>
          </p:cNvSpPr>
          <p:nvPr/>
        </p:nvSpPr>
        <p:spPr bwMode="auto">
          <a:xfrm>
            <a:off x="6105525" y="862013"/>
            <a:ext cx="292100" cy="7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66" name="Freeform 262"/>
          <p:cNvSpPr>
            <a:spLocks/>
          </p:cNvSpPr>
          <p:nvPr/>
        </p:nvSpPr>
        <p:spPr bwMode="auto">
          <a:xfrm>
            <a:off x="2049463" y="544513"/>
            <a:ext cx="1597025" cy="901700"/>
          </a:xfrm>
          <a:custGeom>
            <a:avLst/>
            <a:gdLst/>
            <a:ahLst/>
            <a:cxnLst>
              <a:cxn ang="0">
                <a:pos x="804" y="459"/>
              </a:cxn>
              <a:cxn ang="0">
                <a:pos x="576" y="492"/>
              </a:cxn>
              <a:cxn ang="0">
                <a:pos x="552" y="522"/>
              </a:cxn>
              <a:cxn ang="0">
                <a:pos x="517" y="562"/>
              </a:cxn>
              <a:cxn ang="0">
                <a:pos x="500" y="889"/>
              </a:cxn>
              <a:cxn ang="0">
                <a:pos x="466" y="609"/>
              </a:cxn>
              <a:cxn ang="0">
                <a:pos x="430" y="643"/>
              </a:cxn>
              <a:cxn ang="0">
                <a:pos x="391" y="678"/>
              </a:cxn>
              <a:cxn ang="0">
                <a:pos x="354" y="889"/>
              </a:cxn>
              <a:cxn ang="0">
                <a:pos x="340" y="723"/>
              </a:cxn>
              <a:cxn ang="0">
                <a:pos x="303" y="752"/>
              </a:cxn>
              <a:cxn ang="0">
                <a:pos x="273" y="775"/>
              </a:cxn>
              <a:cxn ang="0">
                <a:pos x="245" y="793"/>
              </a:cxn>
              <a:cxn ang="0">
                <a:pos x="190" y="830"/>
              </a:cxn>
              <a:cxn ang="0">
                <a:pos x="109" y="871"/>
              </a:cxn>
              <a:cxn ang="0">
                <a:pos x="576" y="889"/>
              </a:cxn>
              <a:cxn ang="0">
                <a:pos x="0" y="890"/>
              </a:cxn>
              <a:cxn ang="0">
                <a:pos x="120" y="841"/>
              </a:cxn>
              <a:cxn ang="0">
                <a:pos x="250" y="760"/>
              </a:cxn>
              <a:cxn ang="0">
                <a:pos x="375" y="662"/>
              </a:cxn>
              <a:cxn ang="0">
                <a:pos x="485" y="560"/>
              </a:cxn>
              <a:cxn ang="0">
                <a:pos x="569" y="468"/>
              </a:cxn>
              <a:cxn ang="0">
                <a:pos x="576" y="156"/>
              </a:cxn>
              <a:cxn ang="0">
                <a:pos x="614" y="154"/>
              </a:cxn>
              <a:cxn ang="0">
                <a:pos x="651" y="117"/>
              </a:cxn>
              <a:cxn ang="0">
                <a:pos x="688" y="37"/>
              </a:cxn>
              <a:cxn ang="0">
                <a:pos x="703" y="68"/>
              </a:cxn>
              <a:cxn ang="0">
                <a:pos x="744" y="134"/>
              </a:cxn>
              <a:cxn ang="0">
                <a:pos x="768" y="156"/>
              </a:cxn>
              <a:cxn ang="0">
                <a:pos x="804" y="351"/>
              </a:cxn>
              <a:cxn ang="0">
                <a:pos x="1227" y="128"/>
              </a:cxn>
              <a:cxn ang="0">
                <a:pos x="1258" y="146"/>
              </a:cxn>
              <a:cxn ang="0">
                <a:pos x="1299" y="95"/>
              </a:cxn>
              <a:cxn ang="0">
                <a:pos x="1323" y="0"/>
              </a:cxn>
              <a:cxn ang="0">
                <a:pos x="1347" y="95"/>
              </a:cxn>
              <a:cxn ang="0">
                <a:pos x="1388" y="146"/>
              </a:cxn>
              <a:cxn ang="0">
                <a:pos x="1420" y="128"/>
              </a:cxn>
              <a:cxn ang="0">
                <a:pos x="1424" y="441"/>
              </a:cxn>
              <a:cxn ang="0">
                <a:pos x="1496" y="526"/>
              </a:cxn>
              <a:cxn ang="0">
                <a:pos x="1599" y="628"/>
              </a:cxn>
              <a:cxn ang="0">
                <a:pos x="1720" y="729"/>
              </a:cxn>
              <a:cxn ang="0">
                <a:pos x="1850" y="817"/>
              </a:cxn>
              <a:cxn ang="0">
                <a:pos x="1975" y="878"/>
              </a:cxn>
              <a:cxn ang="0">
                <a:pos x="1438" y="922"/>
              </a:cxn>
              <a:cxn ang="0">
                <a:pos x="1931" y="882"/>
              </a:cxn>
              <a:cxn ang="0">
                <a:pos x="1850" y="844"/>
              </a:cxn>
              <a:cxn ang="0">
                <a:pos x="1781" y="802"/>
              </a:cxn>
              <a:cxn ang="0">
                <a:pos x="1741" y="889"/>
              </a:cxn>
              <a:cxn ang="0">
                <a:pos x="1723" y="761"/>
              </a:cxn>
              <a:cxn ang="0">
                <a:pos x="1686" y="731"/>
              </a:cxn>
              <a:cxn ang="0">
                <a:pos x="1660" y="710"/>
              </a:cxn>
              <a:cxn ang="0">
                <a:pos x="1631" y="685"/>
              </a:cxn>
              <a:cxn ang="0">
                <a:pos x="1598" y="655"/>
              </a:cxn>
              <a:cxn ang="0">
                <a:pos x="1556" y="617"/>
              </a:cxn>
              <a:cxn ang="0">
                <a:pos x="1541" y="889"/>
              </a:cxn>
              <a:cxn ang="0">
                <a:pos x="1506" y="572"/>
              </a:cxn>
              <a:cxn ang="0">
                <a:pos x="1472" y="535"/>
              </a:cxn>
              <a:cxn ang="0">
                <a:pos x="1442" y="499"/>
              </a:cxn>
              <a:cxn ang="0">
                <a:pos x="1209" y="1137"/>
              </a:cxn>
              <a:cxn ang="0">
                <a:pos x="1196" y="421"/>
              </a:cxn>
            </a:cxnLst>
            <a:rect l="0" t="0" r="r" b="b"/>
            <a:pathLst>
              <a:path w="2013" h="1137">
                <a:moveTo>
                  <a:pt x="818" y="421"/>
                </a:moveTo>
                <a:lnTo>
                  <a:pt x="804" y="441"/>
                </a:lnTo>
                <a:lnTo>
                  <a:pt x="804" y="459"/>
                </a:lnTo>
                <a:lnTo>
                  <a:pt x="804" y="1137"/>
                </a:lnTo>
                <a:lnTo>
                  <a:pt x="576" y="1137"/>
                </a:lnTo>
                <a:lnTo>
                  <a:pt x="576" y="492"/>
                </a:lnTo>
                <a:lnTo>
                  <a:pt x="572" y="499"/>
                </a:lnTo>
                <a:lnTo>
                  <a:pt x="563" y="509"/>
                </a:lnTo>
                <a:lnTo>
                  <a:pt x="552" y="522"/>
                </a:lnTo>
                <a:lnTo>
                  <a:pt x="541" y="535"/>
                </a:lnTo>
                <a:lnTo>
                  <a:pt x="528" y="548"/>
                </a:lnTo>
                <a:lnTo>
                  <a:pt x="517" y="562"/>
                </a:lnTo>
                <a:lnTo>
                  <a:pt x="507" y="572"/>
                </a:lnTo>
                <a:lnTo>
                  <a:pt x="500" y="580"/>
                </a:lnTo>
                <a:lnTo>
                  <a:pt x="500" y="889"/>
                </a:lnTo>
                <a:lnTo>
                  <a:pt x="471" y="889"/>
                </a:lnTo>
                <a:lnTo>
                  <a:pt x="471" y="605"/>
                </a:lnTo>
                <a:lnTo>
                  <a:pt x="466" y="609"/>
                </a:lnTo>
                <a:lnTo>
                  <a:pt x="457" y="617"/>
                </a:lnTo>
                <a:lnTo>
                  <a:pt x="444" y="629"/>
                </a:lnTo>
                <a:lnTo>
                  <a:pt x="430" y="643"/>
                </a:lnTo>
                <a:lnTo>
                  <a:pt x="416" y="655"/>
                </a:lnTo>
                <a:lnTo>
                  <a:pt x="402" y="668"/>
                </a:lnTo>
                <a:lnTo>
                  <a:pt x="391" y="678"/>
                </a:lnTo>
                <a:lnTo>
                  <a:pt x="382" y="685"/>
                </a:lnTo>
                <a:lnTo>
                  <a:pt x="382" y="889"/>
                </a:lnTo>
                <a:lnTo>
                  <a:pt x="354" y="889"/>
                </a:lnTo>
                <a:lnTo>
                  <a:pt x="354" y="710"/>
                </a:lnTo>
                <a:lnTo>
                  <a:pt x="348" y="715"/>
                </a:lnTo>
                <a:lnTo>
                  <a:pt x="340" y="723"/>
                </a:lnTo>
                <a:lnTo>
                  <a:pt x="328" y="731"/>
                </a:lnTo>
                <a:lnTo>
                  <a:pt x="316" y="741"/>
                </a:lnTo>
                <a:lnTo>
                  <a:pt x="303" y="752"/>
                </a:lnTo>
                <a:lnTo>
                  <a:pt x="291" y="761"/>
                </a:lnTo>
                <a:lnTo>
                  <a:pt x="282" y="769"/>
                </a:lnTo>
                <a:lnTo>
                  <a:pt x="273" y="775"/>
                </a:lnTo>
                <a:lnTo>
                  <a:pt x="273" y="889"/>
                </a:lnTo>
                <a:lnTo>
                  <a:pt x="245" y="889"/>
                </a:lnTo>
                <a:lnTo>
                  <a:pt x="245" y="793"/>
                </a:lnTo>
                <a:lnTo>
                  <a:pt x="232" y="802"/>
                </a:lnTo>
                <a:lnTo>
                  <a:pt x="212" y="815"/>
                </a:lnTo>
                <a:lnTo>
                  <a:pt x="190" y="830"/>
                </a:lnTo>
                <a:lnTo>
                  <a:pt x="164" y="844"/>
                </a:lnTo>
                <a:lnTo>
                  <a:pt x="136" y="859"/>
                </a:lnTo>
                <a:lnTo>
                  <a:pt x="109" y="871"/>
                </a:lnTo>
                <a:lnTo>
                  <a:pt x="83" y="882"/>
                </a:lnTo>
                <a:lnTo>
                  <a:pt x="62" y="889"/>
                </a:lnTo>
                <a:lnTo>
                  <a:pt x="576" y="889"/>
                </a:lnTo>
                <a:lnTo>
                  <a:pt x="576" y="922"/>
                </a:lnTo>
                <a:lnTo>
                  <a:pt x="0" y="922"/>
                </a:lnTo>
                <a:lnTo>
                  <a:pt x="0" y="890"/>
                </a:lnTo>
                <a:lnTo>
                  <a:pt x="38" y="878"/>
                </a:lnTo>
                <a:lnTo>
                  <a:pt x="79" y="862"/>
                </a:lnTo>
                <a:lnTo>
                  <a:pt x="120" y="841"/>
                </a:lnTo>
                <a:lnTo>
                  <a:pt x="164" y="817"/>
                </a:lnTo>
                <a:lnTo>
                  <a:pt x="207" y="790"/>
                </a:lnTo>
                <a:lnTo>
                  <a:pt x="250" y="760"/>
                </a:lnTo>
                <a:lnTo>
                  <a:pt x="293" y="729"/>
                </a:lnTo>
                <a:lnTo>
                  <a:pt x="335" y="695"/>
                </a:lnTo>
                <a:lnTo>
                  <a:pt x="375" y="662"/>
                </a:lnTo>
                <a:lnTo>
                  <a:pt x="415" y="628"/>
                </a:lnTo>
                <a:lnTo>
                  <a:pt x="451" y="593"/>
                </a:lnTo>
                <a:lnTo>
                  <a:pt x="485" y="560"/>
                </a:lnTo>
                <a:lnTo>
                  <a:pt x="517" y="526"/>
                </a:lnTo>
                <a:lnTo>
                  <a:pt x="545" y="495"/>
                </a:lnTo>
                <a:lnTo>
                  <a:pt x="569" y="468"/>
                </a:lnTo>
                <a:lnTo>
                  <a:pt x="589" y="441"/>
                </a:lnTo>
                <a:lnTo>
                  <a:pt x="576" y="421"/>
                </a:lnTo>
                <a:lnTo>
                  <a:pt x="576" y="156"/>
                </a:lnTo>
                <a:lnTo>
                  <a:pt x="594" y="128"/>
                </a:lnTo>
                <a:lnTo>
                  <a:pt x="611" y="156"/>
                </a:lnTo>
                <a:lnTo>
                  <a:pt x="614" y="154"/>
                </a:lnTo>
                <a:lnTo>
                  <a:pt x="624" y="146"/>
                </a:lnTo>
                <a:lnTo>
                  <a:pt x="637" y="134"/>
                </a:lnTo>
                <a:lnTo>
                  <a:pt x="651" y="117"/>
                </a:lnTo>
                <a:lnTo>
                  <a:pt x="665" y="95"/>
                </a:lnTo>
                <a:lnTo>
                  <a:pt x="678" y="68"/>
                </a:lnTo>
                <a:lnTo>
                  <a:pt x="688" y="37"/>
                </a:lnTo>
                <a:lnTo>
                  <a:pt x="691" y="0"/>
                </a:lnTo>
                <a:lnTo>
                  <a:pt x="693" y="37"/>
                </a:lnTo>
                <a:lnTo>
                  <a:pt x="703" y="68"/>
                </a:lnTo>
                <a:lnTo>
                  <a:pt x="715" y="95"/>
                </a:lnTo>
                <a:lnTo>
                  <a:pt x="730" y="117"/>
                </a:lnTo>
                <a:lnTo>
                  <a:pt x="744" y="134"/>
                </a:lnTo>
                <a:lnTo>
                  <a:pt x="756" y="146"/>
                </a:lnTo>
                <a:lnTo>
                  <a:pt x="766" y="154"/>
                </a:lnTo>
                <a:lnTo>
                  <a:pt x="768" y="156"/>
                </a:lnTo>
                <a:lnTo>
                  <a:pt x="787" y="128"/>
                </a:lnTo>
                <a:lnTo>
                  <a:pt x="804" y="156"/>
                </a:lnTo>
                <a:lnTo>
                  <a:pt x="804" y="351"/>
                </a:lnTo>
                <a:lnTo>
                  <a:pt x="1209" y="351"/>
                </a:lnTo>
                <a:lnTo>
                  <a:pt x="1209" y="156"/>
                </a:lnTo>
                <a:lnTo>
                  <a:pt x="1227" y="128"/>
                </a:lnTo>
                <a:lnTo>
                  <a:pt x="1246" y="156"/>
                </a:lnTo>
                <a:lnTo>
                  <a:pt x="1248" y="154"/>
                </a:lnTo>
                <a:lnTo>
                  <a:pt x="1258" y="146"/>
                </a:lnTo>
                <a:lnTo>
                  <a:pt x="1270" y="134"/>
                </a:lnTo>
                <a:lnTo>
                  <a:pt x="1285" y="117"/>
                </a:lnTo>
                <a:lnTo>
                  <a:pt x="1299" y="95"/>
                </a:lnTo>
                <a:lnTo>
                  <a:pt x="1311" y="68"/>
                </a:lnTo>
                <a:lnTo>
                  <a:pt x="1321" y="37"/>
                </a:lnTo>
                <a:lnTo>
                  <a:pt x="1323" y="0"/>
                </a:lnTo>
                <a:lnTo>
                  <a:pt x="1326" y="37"/>
                </a:lnTo>
                <a:lnTo>
                  <a:pt x="1336" y="68"/>
                </a:lnTo>
                <a:lnTo>
                  <a:pt x="1347" y="95"/>
                </a:lnTo>
                <a:lnTo>
                  <a:pt x="1363" y="117"/>
                </a:lnTo>
                <a:lnTo>
                  <a:pt x="1377" y="134"/>
                </a:lnTo>
                <a:lnTo>
                  <a:pt x="1388" y="146"/>
                </a:lnTo>
                <a:lnTo>
                  <a:pt x="1398" y="154"/>
                </a:lnTo>
                <a:lnTo>
                  <a:pt x="1401" y="156"/>
                </a:lnTo>
                <a:lnTo>
                  <a:pt x="1420" y="128"/>
                </a:lnTo>
                <a:lnTo>
                  <a:pt x="1438" y="156"/>
                </a:lnTo>
                <a:lnTo>
                  <a:pt x="1438" y="421"/>
                </a:lnTo>
                <a:lnTo>
                  <a:pt x="1424" y="441"/>
                </a:lnTo>
                <a:lnTo>
                  <a:pt x="1444" y="468"/>
                </a:lnTo>
                <a:lnTo>
                  <a:pt x="1468" y="495"/>
                </a:lnTo>
                <a:lnTo>
                  <a:pt x="1496" y="526"/>
                </a:lnTo>
                <a:lnTo>
                  <a:pt x="1527" y="560"/>
                </a:lnTo>
                <a:lnTo>
                  <a:pt x="1563" y="593"/>
                </a:lnTo>
                <a:lnTo>
                  <a:pt x="1599" y="628"/>
                </a:lnTo>
                <a:lnTo>
                  <a:pt x="1638" y="662"/>
                </a:lnTo>
                <a:lnTo>
                  <a:pt x="1679" y="695"/>
                </a:lnTo>
                <a:lnTo>
                  <a:pt x="1720" y="729"/>
                </a:lnTo>
                <a:lnTo>
                  <a:pt x="1764" y="760"/>
                </a:lnTo>
                <a:lnTo>
                  <a:pt x="1806" y="790"/>
                </a:lnTo>
                <a:lnTo>
                  <a:pt x="1850" y="817"/>
                </a:lnTo>
                <a:lnTo>
                  <a:pt x="1892" y="841"/>
                </a:lnTo>
                <a:lnTo>
                  <a:pt x="1933" y="862"/>
                </a:lnTo>
                <a:lnTo>
                  <a:pt x="1975" y="878"/>
                </a:lnTo>
                <a:lnTo>
                  <a:pt x="2013" y="890"/>
                </a:lnTo>
                <a:lnTo>
                  <a:pt x="2013" y="922"/>
                </a:lnTo>
                <a:lnTo>
                  <a:pt x="1438" y="922"/>
                </a:lnTo>
                <a:lnTo>
                  <a:pt x="1438" y="889"/>
                </a:lnTo>
                <a:lnTo>
                  <a:pt x="1952" y="889"/>
                </a:lnTo>
                <a:lnTo>
                  <a:pt x="1931" y="882"/>
                </a:lnTo>
                <a:lnTo>
                  <a:pt x="1905" y="871"/>
                </a:lnTo>
                <a:lnTo>
                  <a:pt x="1877" y="859"/>
                </a:lnTo>
                <a:lnTo>
                  <a:pt x="1850" y="844"/>
                </a:lnTo>
                <a:lnTo>
                  <a:pt x="1823" y="830"/>
                </a:lnTo>
                <a:lnTo>
                  <a:pt x="1800" y="815"/>
                </a:lnTo>
                <a:lnTo>
                  <a:pt x="1781" y="802"/>
                </a:lnTo>
                <a:lnTo>
                  <a:pt x="1768" y="793"/>
                </a:lnTo>
                <a:lnTo>
                  <a:pt x="1768" y="889"/>
                </a:lnTo>
                <a:lnTo>
                  <a:pt x="1741" y="889"/>
                </a:lnTo>
                <a:lnTo>
                  <a:pt x="1741" y="775"/>
                </a:lnTo>
                <a:lnTo>
                  <a:pt x="1732" y="769"/>
                </a:lnTo>
                <a:lnTo>
                  <a:pt x="1723" y="761"/>
                </a:lnTo>
                <a:lnTo>
                  <a:pt x="1711" y="752"/>
                </a:lnTo>
                <a:lnTo>
                  <a:pt x="1698" y="741"/>
                </a:lnTo>
                <a:lnTo>
                  <a:pt x="1686" y="731"/>
                </a:lnTo>
                <a:lnTo>
                  <a:pt x="1674" y="723"/>
                </a:lnTo>
                <a:lnTo>
                  <a:pt x="1666" y="715"/>
                </a:lnTo>
                <a:lnTo>
                  <a:pt x="1660" y="710"/>
                </a:lnTo>
                <a:lnTo>
                  <a:pt x="1660" y="889"/>
                </a:lnTo>
                <a:lnTo>
                  <a:pt x="1631" y="889"/>
                </a:lnTo>
                <a:lnTo>
                  <a:pt x="1631" y="685"/>
                </a:lnTo>
                <a:lnTo>
                  <a:pt x="1622" y="678"/>
                </a:lnTo>
                <a:lnTo>
                  <a:pt x="1611" y="668"/>
                </a:lnTo>
                <a:lnTo>
                  <a:pt x="1598" y="655"/>
                </a:lnTo>
                <a:lnTo>
                  <a:pt x="1582" y="643"/>
                </a:lnTo>
                <a:lnTo>
                  <a:pt x="1568" y="629"/>
                </a:lnTo>
                <a:lnTo>
                  <a:pt x="1556" y="617"/>
                </a:lnTo>
                <a:lnTo>
                  <a:pt x="1547" y="609"/>
                </a:lnTo>
                <a:lnTo>
                  <a:pt x="1541" y="605"/>
                </a:lnTo>
                <a:lnTo>
                  <a:pt x="1541" y="889"/>
                </a:lnTo>
                <a:lnTo>
                  <a:pt x="1513" y="889"/>
                </a:lnTo>
                <a:lnTo>
                  <a:pt x="1513" y="580"/>
                </a:lnTo>
                <a:lnTo>
                  <a:pt x="1506" y="572"/>
                </a:lnTo>
                <a:lnTo>
                  <a:pt x="1496" y="562"/>
                </a:lnTo>
                <a:lnTo>
                  <a:pt x="1485" y="548"/>
                </a:lnTo>
                <a:lnTo>
                  <a:pt x="1472" y="535"/>
                </a:lnTo>
                <a:lnTo>
                  <a:pt x="1461" y="522"/>
                </a:lnTo>
                <a:lnTo>
                  <a:pt x="1451" y="509"/>
                </a:lnTo>
                <a:lnTo>
                  <a:pt x="1442" y="499"/>
                </a:lnTo>
                <a:lnTo>
                  <a:pt x="1438" y="492"/>
                </a:lnTo>
                <a:lnTo>
                  <a:pt x="1438" y="1137"/>
                </a:lnTo>
                <a:lnTo>
                  <a:pt x="1209" y="1137"/>
                </a:lnTo>
                <a:lnTo>
                  <a:pt x="1209" y="459"/>
                </a:lnTo>
                <a:lnTo>
                  <a:pt x="1209" y="441"/>
                </a:lnTo>
                <a:lnTo>
                  <a:pt x="1196" y="421"/>
                </a:lnTo>
                <a:lnTo>
                  <a:pt x="818" y="4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67" name="Rectangle 263"/>
          <p:cNvSpPr>
            <a:spLocks noChangeArrowheads="1"/>
          </p:cNvSpPr>
          <p:nvPr/>
        </p:nvSpPr>
        <p:spPr bwMode="auto">
          <a:xfrm>
            <a:off x="2687638" y="1249363"/>
            <a:ext cx="320675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68" name="Rectangle 264"/>
          <p:cNvSpPr>
            <a:spLocks noChangeArrowheads="1"/>
          </p:cNvSpPr>
          <p:nvPr/>
        </p:nvSpPr>
        <p:spPr bwMode="auto">
          <a:xfrm>
            <a:off x="3008313" y="895350"/>
            <a:ext cx="17145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69" name="Freeform 265"/>
          <p:cNvSpPr>
            <a:spLocks/>
          </p:cNvSpPr>
          <p:nvPr/>
        </p:nvSpPr>
        <p:spPr bwMode="auto">
          <a:xfrm>
            <a:off x="3070225" y="665163"/>
            <a:ext cx="60325" cy="71437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0" y="47"/>
              </a:cxn>
              <a:cxn ang="0">
                <a:pos x="10" y="44"/>
              </a:cxn>
              <a:cxn ang="0">
                <a:pos x="23" y="36"/>
              </a:cxn>
              <a:cxn ang="0">
                <a:pos x="34" y="21"/>
              </a:cxn>
              <a:cxn ang="0">
                <a:pos x="38" y="0"/>
              </a:cxn>
              <a:cxn ang="0">
                <a:pos x="43" y="21"/>
              </a:cxn>
              <a:cxn ang="0">
                <a:pos x="54" y="36"/>
              </a:cxn>
              <a:cxn ang="0">
                <a:pos x="67" y="44"/>
              </a:cxn>
              <a:cxn ang="0">
                <a:pos x="77" y="47"/>
              </a:cxn>
              <a:cxn ang="0">
                <a:pos x="77" y="90"/>
              </a:cxn>
              <a:cxn ang="0">
                <a:pos x="0" y="90"/>
              </a:cxn>
            </a:cxnLst>
            <a:rect l="0" t="0" r="r" b="b"/>
            <a:pathLst>
              <a:path w="77" h="90">
                <a:moveTo>
                  <a:pt x="0" y="90"/>
                </a:moveTo>
                <a:lnTo>
                  <a:pt x="0" y="47"/>
                </a:lnTo>
                <a:lnTo>
                  <a:pt x="10" y="44"/>
                </a:lnTo>
                <a:lnTo>
                  <a:pt x="23" y="36"/>
                </a:lnTo>
                <a:lnTo>
                  <a:pt x="34" y="21"/>
                </a:lnTo>
                <a:lnTo>
                  <a:pt x="38" y="0"/>
                </a:lnTo>
                <a:lnTo>
                  <a:pt x="43" y="21"/>
                </a:lnTo>
                <a:lnTo>
                  <a:pt x="54" y="36"/>
                </a:lnTo>
                <a:lnTo>
                  <a:pt x="67" y="44"/>
                </a:lnTo>
                <a:lnTo>
                  <a:pt x="77" y="47"/>
                </a:lnTo>
                <a:lnTo>
                  <a:pt x="77" y="90"/>
                </a:lnTo>
                <a:lnTo>
                  <a:pt x="0" y="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70" name="Rectangle 266"/>
          <p:cNvSpPr>
            <a:spLocks noChangeArrowheads="1"/>
          </p:cNvSpPr>
          <p:nvPr/>
        </p:nvSpPr>
        <p:spPr bwMode="auto">
          <a:xfrm>
            <a:off x="3086100" y="773113"/>
            <a:ext cx="26988" cy="49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71" name="Rectangle 267"/>
          <p:cNvSpPr>
            <a:spLocks noChangeArrowheads="1"/>
          </p:cNvSpPr>
          <p:nvPr/>
        </p:nvSpPr>
        <p:spPr bwMode="auto">
          <a:xfrm>
            <a:off x="3051175" y="773113"/>
            <a:ext cx="25400" cy="49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72" name="Rectangle 268"/>
          <p:cNvSpPr>
            <a:spLocks noChangeArrowheads="1"/>
          </p:cNvSpPr>
          <p:nvPr/>
        </p:nvSpPr>
        <p:spPr bwMode="auto">
          <a:xfrm>
            <a:off x="3124200" y="773113"/>
            <a:ext cx="26988" cy="49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73" name="Rectangle 269"/>
          <p:cNvSpPr>
            <a:spLocks noChangeArrowheads="1"/>
          </p:cNvSpPr>
          <p:nvPr/>
        </p:nvSpPr>
        <p:spPr bwMode="auto">
          <a:xfrm>
            <a:off x="3063875" y="1177925"/>
            <a:ext cx="71438" cy="74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74" name="Rectangle 270"/>
          <p:cNvSpPr>
            <a:spLocks noChangeArrowheads="1"/>
          </p:cNvSpPr>
          <p:nvPr/>
        </p:nvSpPr>
        <p:spPr bwMode="auto">
          <a:xfrm>
            <a:off x="3008313" y="995363"/>
            <a:ext cx="182562" cy="14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75" name="Rectangle 271"/>
          <p:cNvSpPr>
            <a:spLocks noChangeArrowheads="1"/>
          </p:cNvSpPr>
          <p:nvPr/>
        </p:nvSpPr>
        <p:spPr bwMode="auto">
          <a:xfrm>
            <a:off x="3008313" y="1112838"/>
            <a:ext cx="182562" cy="14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76" name="Freeform 272"/>
          <p:cNvSpPr>
            <a:spLocks/>
          </p:cNvSpPr>
          <p:nvPr/>
        </p:nvSpPr>
        <p:spPr bwMode="auto">
          <a:xfrm>
            <a:off x="3008313" y="933450"/>
            <a:ext cx="182562" cy="46038"/>
          </a:xfrm>
          <a:custGeom>
            <a:avLst/>
            <a:gdLst/>
            <a:ahLst/>
            <a:cxnLst>
              <a:cxn ang="0">
                <a:pos x="68" y="40"/>
              </a:cxn>
              <a:cxn ang="0">
                <a:pos x="68" y="0"/>
              </a:cxn>
              <a:cxn ang="0">
                <a:pos x="161" y="0"/>
              </a:cxn>
              <a:cxn ang="0">
                <a:pos x="161" y="40"/>
              </a:cxn>
              <a:cxn ang="0">
                <a:pos x="229" y="40"/>
              </a:cxn>
              <a:cxn ang="0">
                <a:pos x="229" y="57"/>
              </a:cxn>
              <a:cxn ang="0">
                <a:pos x="0" y="57"/>
              </a:cxn>
              <a:cxn ang="0">
                <a:pos x="0" y="40"/>
              </a:cxn>
              <a:cxn ang="0">
                <a:pos x="68" y="40"/>
              </a:cxn>
            </a:cxnLst>
            <a:rect l="0" t="0" r="r" b="b"/>
            <a:pathLst>
              <a:path w="229" h="57">
                <a:moveTo>
                  <a:pt x="68" y="40"/>
                </a:moveTo>
                <a:lnTo>
                  <a:pt x="68" y="0"/>
                </a:lnTo>
                <a:lnTo>
                  <a:pt x="161" y="0"/>
                </a:lnTo>
                <a:lnTo>
                  <a:pt x="161" y="40"/>
                </a:lnTo>
                <a:lnTo>
                  <a:pt x="229" y="40"/>
                </a:lnTo>
                <a:lnTo>
                  <a:pt x="229" y="57"/>
                </a:lnTo>
                <a:lnTo>
                  <a:pt x="0" y="57"/>
                </a:lnTo>
                <a:lnTo>
                  <a:pt x="0" y="40"/>
                </a:lnTo>
                <a:lnTo>
                  <a:pt x="68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77" name="Freeform 273"/>
          <p:cNvSpPr>
            <a:spLocks/>
          </p:cNvSpPr>
          <p:nvPr/>
        </p:nvSpPr>
        <p:spPr bwMode="auto">
          <a:xfrm>
            <a:off x="3008313" y="1047750"/>
            <a:ext cx="182562" cy="44450"/>
          </a:xfrm>
          <a:custGeom>
            <a:avLst/>
            <a:gdLst/>
            <a:ahLst/>
            <a:cxnLst>
              <a:cxn ang="0">
                <a:pos x="68" y="39"/>
              </a:cxn>
              <a:cxn ang="0">
                <a:pos x="68" y="0"/>
              </a:cxn>
              <a:cxn ang="0">
                <a:pos x="161" y="0"/>
              </a:cxn>
              <a:cxn ang="0">
                <a:pos x="161" y="39"/>
              </a:cxn>
              <a:cxn ang="0">
                <a:pos x="229" y="39"/>
              </a:cxn>
              <a:cxn ang="0">
                <a:pos x="229" y="56"/>
              </a:cxn>
              <a:cxn ang="0">
                <a:pos x="0" y="56"/>
              </a:cxn>
              <a:cxn ang="0">
                <a:pos x="0" y="39"/>
              </a:cxn>
              <a:cxn ang="0">
                <a:pos x="68" y="39"/>
              </a:cxn>
            </a:cxnLst>
            <a:rect l="0" t="0" r="r" b="b"/>
            <a:pathLst>
              <a:path w="229" h="56">
                <a:moveTo>
                  <a:pt x="68" y="39"/>
                </a:moveTo>
                <a:lnTo>
                  <a:pt x="68" y="0"/>
                </a:lnTo>
                <a:lnTo>
                  <a:pt x="161" y="0"/>
                </a:lnTo>
                <a:lnTo>
                  <a:pt x="161" y="39"/>
                </a:lnTo>
                <a:lnTo>
                  <a:pt x="229" y="39"/>
                </a:lnTo>
                <a:lnTo>
                  <a:pt x="229" y="56"/>
                </a:lnTo>
                <a:lnTo>
                  <a:pt x="0" y="56"/>
                </a:lnTo>
                <a:lnTo>
                  <a:pt x="0" y="39"/>
                </a:lnTo>
                <a:lnTo>
                  <a:pt x="68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78" name="Rectangle 274"/>
          <p:cNvSpPr>
            <a:spLocks noChangeArrowheads="1"/>
          </p:cNvSpPr>
          <p:nvPr/>
        </p:nvSpPr>
        <p:spPr bwMode="auto">
          <a:xfrm>
            <a:off x="2516188" y="895350"/>
            <a:ext cx="17145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79" name="Freeform 275"/>
          <p:cNvSpPr>
            <a:spLocks/>
          </p:cNvSpPr>
          <p:nvPr/>
        </p:nvSpPr>
        <p:spPr bwMode="auto">
          <a:xfrm>
            <a:off x="2566988" y="665163"/>
            <a:ext cx="60325" cy="71437"/>
          </a:xfrm>
          <a:custGeom>
            <a:avLst/>
            <a:gdLst/>
            <a:ahLst/>
            <a:cxnLst>
              <a:cxn ang="0">
                <a:pos x="75" y="90"/>
              </a:cxn>
              <a:cxn ang="0">
                <a:pos x="75" y="47"/>
              </a:cxn>
              <a:cxn ang="0">
                <a:pos x="66" y="44"/>
              </a:cxn>
              <a:cxn ang="0">
                <a:pos x="53" y="36"/>
              </a:cxn>
              <a:cxn ang="0">
                <a:pos x="43" y="21"/>
              </a:cxn>
              <a:cxn ang="0">
                <a:pos x="39" y="0"/>
              </a:cxn>
              <a:cxn ang="0">
                <a:pos x="34" y="21"/>
              </a:cxn>
              <a:cxn ang="0">
                <a:pos x="23" y="36"/>
              </a:cxn>
              <a:cxn ang="0">
                <a:pos x="10" y="44"/>
              </a:cxn>
              <a:cxn ang="0">
                <a:pos x="0" y="47"/>
              </a:cxn>
              <a:cxn ang="0">
                <a:pos x="0" y="90"/>
              </a:cxn>
              <a:cxn ang="0">
                <a:pos x="75" y="90"/>
              </a:cxn>
            </a:cxnLst>
            <a:rect l="0" t="0" r="r" b="b"/>
            <a:pathLst>
              <a:path w="75" h="90">
                <a:moveTo>
                  <a:pt x="75" y="90"/>
                </a:moveTo>
                <a:lnTo>
                  <a:pt x="75" y="47"/>
                </a:lnTo>
                <a:lnTo>
                  <a:pt x="66" y="44"/>
                </a:lnTo>
                <a:lnTo>
                  <a:pt x="53" y="36"/>
                </a:lnTo>
                <a:lnTo>
                  <a:pt x="43" y="21"/>
                </a:lnTo>
                <a:lnTo>
                  <a:pt x="39" y="0"/>
                </a:lnTo>
                <a:lnTo>
                  <a:pt x="34" y="21"/>
                </a:lnTo>
                <a:lnTo>
                  <a:pt x="23" y="36"/>
                </a:lnTo>
                <a:lnTo>
                  <a:pt x="10" y="44"/>
                </a:lnTo>
                <a:lnTo>
                  <a:pt x="0" y="47"/>
                </a:lnTo>
                <a:lnTo>
                  <a:pt x="0" y="90"/>
                </a:lnTo>
                <a:lnTo>
                  <a:pt x="75" y="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80" name="Rectangle 276"/>
          <p:cNvSpPr>
            <a:spLocks noChangeArrowheads="1"/>
          </p:cNvSpPr>
          <p:nvPr/>
        </p:nvSpPr>
        <p:spPr bwMode="auto">
          <a:xfrm>
            <a:off x="2584450" y="773113"/>
            <a:ext cx="25400" cy="49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81" name="Rectangle 277"/>
          <p:cNvSpPr>
            <a:spLocks noChangeArrowheads="1"/>
          </p:cNvSpPr>
          <p:nvPr/>
        </p:nvSpPr>
        <p:spPr bwMode="auto">
          <a:xfrm>
            <a:off x="2619375" y="773113"/>
            <a:ext cx="26988" cy="49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82" name="Rectangle 278"/>
          <p:cNvSpPr>
            <a:spLocks noChangeArrowheads="1"/>
          </p:cNvSpPr>
          <p:nvPr/>
        </p:nvSpPr>
        <p:spPr bwMode="auto">
          <a:xfrm>
            <a:off x="2546350" y="773113"/>
            <a:ext cx="26988" cy="49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83" name="Rectangle 279"/>
          <p:cNvSpPr>
            <a:spLocks noChangeArrowheads="1"/>
          </p:cNvSpPr>
          <p:nvPr/>
        </p:nvSpPr>
        <p:spPr bwMode="auto">
          <a:xfrm>
            <a:off x="2562225" y="1177925"/>
            <a:ext cx="69850" cy="74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84" name="Rectangle 280"/>
          <p:cNvSpPr>
            <a:spLocks noChangeArrowheads="1"/>
          </p:cNvSpPr>
          <p:nvPr/>
        </p:nvSpPr>
        <p:spPr bwMode="auto">
          <a:xfrm>
            <a:off x="2506663" y="995363"/>
            <a:ext cx="180975" cy="14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85" name="Rectangle 281"/>
          <p:cNvSpPr>
            <a:spLocks noChangeArrowheads="1"/>
          </p:cNvSpPr>
          <p:nvPr/>
        </p:nvSpPr>
        <p:spPr bwMode="auto">
          <a:xfrm>
            <a:off x="2506663" y="1112838"/>
            <a:ext cx="180975" cy="14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86" name="Freeform 282"/>
          <p:cNvSpPr>
            <a:spLocks/>
          </p:cNvSpPr>
          <p:nvPr/>
        </p:nvSpPr>
        <p:spPr bwMode="auto">
          <a:xfrm>
            <a:off x="2506663" y="933450"/>
            <a:ext cx="180975" cy="46038"/>
          </a:xfrm>
          <a:custGeom>
            <a:avLst/>
            <a:gdLst/>
            <a:ahLst/>
            <a:cxnLst>
              <a:cxn ang="0">
                <a:pos x="161" y="40"/>
              </a:cxn>
              <a:cxn ang="0">
                <a:pos x="161" y="0"/>
              </a:cxn>
              <a:cxn ang="0">
                <a:pos x="68" y="0"/>
              </a:cxn>
              <a:cxn ang="0">
                <a:pos x="68" y="40"/>
              </a:cxn>
              <a:cxn ang="0">
                <a:pos x="0" y="40"/>
              </a:cxn>
              <a:cxn ang="0">
                <a:pos x="0" y="57"/>
              </a:cxn>
              <a:cxn ang="0">
                <a:pos x="228" y="57"/>
              </a:cxn>
              <a:cxn ang="0">
                <a:pos x="228" y="40"/>
              </a:cxn>
              <a:cxn ang="0">
                <a:pos x="161" y="40"/>
              </a:cxn>
            </a:cxnLst>
            <a:rect l="0" t="0" r="r" b="b"/>
            <a:pathLst>
              <a:path w="228" h="57">
                <a:moveTo>
                  <a:pt x="161" y="40"/>
                </a:moveTo>
                <a:lnTo>
                  <a:pt x="161" y="0"/>
                </a:lnTo>
                <a:lnTo>
                  <a:pt x="68" y="0"/>
                </a:lnTo>
                <a:lnTo>
                  <a:pt x="68" y="40"/>
                </a:lnTo>
                <a:lnTo>
                  <a:pt x="0" y="40"/>
                </a:lnTo>
                <a:lnTo>
                  <a:pt x="0" y="57"/>
                </a:lnTo>
                <a:lnTo>
                  <a:pt x="228" y="57"/>
                </a:lnTo>
                <a:lnTo>
                  <a:pt x="228" y="40"/>
                </a:lnTo>
                <a:lnTo>
                  <a:pt x="161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87" name="Freeform 283"/>
          <p:cNvSpPr>
            <a:spLocks/>
          </p:cNvSpPr>
          <p:nvPr/>
        </p:nvSpPr>
        <p:spPr bwMode="auto">
          <a:xfrm>
            <a:off x="2506663" y="1047750"/>
            <a:ext cx="180975" cy="44450"/>
          </a:xfrm>
          <a:custGeom>
            <a:avLst/>
            <a:gdLst/>
            <a:ahLst/>
            <a:cxnLst>
              <a:cxn ang="0">
                <a:pos x="161" y="39"/>
              </a:cxn>
              <a:cxn ang="0">
                <a:pos x="161" y="0"/>
              </a:cxn>
              <a:cxn ang="0">
                <a:pos x="68" y="0"/>
              </a:cxn>
              <a:cxn ang="0">
                <a:pos x="68" y="39"/>
              </a:cxn>
              <a:cxn ang="0">
                <a:pos x="0" y="39"/>
              </a:cxn>
              <a:cxn ang="0">
                <a:pos x="0" y="56"/>
              </a:cxn>
              <a:cxn ang="0">
                <a:pos x="228" y="56"/>
              </a:cxn>
              <a:cxn ang="0">
                <a:pos x="228" y="39"/>
              </a:cxn>
              <a:cxn ang="0">
                <a:pos x="161" y="39"/>
              </a:cxn>
            </a:cxnLst>
            <a:rect l="0" t="0" r="r" b="b"/>
            <a:pathLst>
              <a:path w="228" h="56">
                <a:moveTo>
                  <a:pt x="161" y="39"/>
                </a:moveTo>
                <a:lnTo>
                  <a:pt x="161" y="0"/>
                </a:lnTo>
                <a:lnTo>
                  <a:pt x="68" y="0"/>
                </a:lnTo>
                <a:lnTo>
                  <a:pt x="68" y="39"/>
                </a:lnTo>
                <a:lnTo>
                  <a:pt x="0" y="39"/>
                </a:lnTo>
                <a:lnTo>
                  <a:pt x="0" y="56"/>
                </a:lnTo>
                <a:lnTo>
                  <a:pt x="228" y="56"/>
                </a:lnTo>
                <a:lnTo>
                  <a:pt x="228" y="39"/>
                </a:lnTo>
                <a:lnTo>
                  <a:pt x="161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88" name="Rectangle 284"/>
          <p:cNvSpPr>
            <a:spLocks noChangeArrowheads="1"/>
          </p:cNvSpPr>
          <p:nvPr/>
        </p:nvSpPr>
        <p:spPr bwMode="auto">
          <a:xfrm>
            <a:off x="2698750" y="862013"/>
            <a:ext cx="301625" cy="7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89" name="Freeform 285"/>
          <p:cNvSpPr>
            <a:spLocks/>
          </p:cNvSpPr>
          <p:nvPr/>
        </p:nvSpPr>
        <p:spPr bwMode="auto">
          <a:xfrm>
            <a:off x="390525" y="5205413"/>
            <a:ext cx="584200" cy="874712"/>
          </a:xfrm>
          <a:custGeom>
            <a:avLst/>
            <a:gdLst/>
            <a:ahLst/>
            <a:cxnLst>
              <a:cxn ang="0">
                <a:pos x="361" y="11"/>
              </a:cxn>
              <a:cxn ang="0">
                <a:pos x="338" y="4"/>
              </a:cxn>
              <a:cxn ang="0">
                <a:pos x="310" y="0"/>
              </a:cxn>
              <a:cxn ang="0">
                <a:pos x="285" y="2"/>
              </a:cxn>
              <a:cxn ang="0">
                <a:pos x="269" y="13"/>
              </a:cxn>
              <a:cxn ang="0">
                <a:pos x="250" y="33"/>
              </a:cxn>
              <a:cxn ang="0">
                <a:pos x="230" y="54"/>
              </a:cxn>
              <a:cxn ang="0">
                <a:pos x="211" y="72"/>
              </a:cxn>
              <a:cxn ang="0">
                <a:pos x="191" y="79"/>
              </a:cxn>
              <a:cxn ang="0">
                <a:pos x="171" y="88"/>
              </a:cxn>
              <a:cxn ang="0">
                <a:pos x="148" y="97"/>
              </a:cxn>
              <a:cxn ang="0">
                <a:pos x="123" y="104"/>
              </a:cxn>
              <a:cxn ang="0">
                <a:pos x="93" y="110"/>
              </a:cxn>
              <a:cxn ang="0">
                <a:pos x="63" y="113"/>
              </a:cxn>
              <a:cxn ang="0">
                <a:pos x="35" y="117"/>
              </a:cxn>
              <a:cxn ang="0">
                <a:pos x="10" y="119"/>
              </a:cxn>
              <a:cxn ang="0">
                <a:pos x="4" y="142"/>
              </a:cxn>
              <a:cxn ang="0">
                <a:pos x="10" y="187"/>
              </a:cxn>
              <a:cxn ang="0">
                <a:pos x="14" y="226"/>
              </a:cxn>
              <a:cxn ang="0">
                <a:pos x="22" y="268"/>
              </a:cxn>
              <a:cxn ang="0">
                <a:pos x="37" y="305"/>
              </a:cxn>
              <a:cxn ang="0">
                <a:pos x="48" y="364"/>
              </a:cxn>
              <a:cxn ang="0">
                <a:pos x="60" y="402"/>
              </a:cxn>
              <a:cxn ang="0">
                <a:pos x="73" y="438"/>
              </a:cxn>
              <a:cxn ang="0">
                <a:pos x="91" y="484"/>
              </a:cxn>
              <a:cxn ang="0">
                <a:pos x="111" y="529"/>
              </a:cxn>
              <a:cxn ang="0">
                <a:pos x="121" y="526"/>
              </a:cxn>
              <a:cxn ang="0">
                <a:pos x="120" y="449"/>
              </a:cxn>
              <a:cxn ang="0">
                <a:pos x="113" y="402"/>
              </a:cxn>
              <a:cxn ang="0">
                <a:pos x="110" y="359"/>
              </a:cxn>
              <a:cxn ang="0">
                <a:pos x="105" y="321"/>
              </a:cxn>
              <a:cxn ang="0">
                <a:pos x="96" y="268"/>
              </a:cxn>
              <a:cxn ang="0">
                <a:pos x="85" y="230"/>
              </a:cxn>
              <a:cxn ang="0">
                <a:pos x="78" y="207"/>
              </a:cxn>
              <a:cxn ang="0">
                <a:pos x="73" y="171"/>
              </a:cxn>
              <a:cxn ang="0">
                <a:pos x="95" y="171"/>
              </a:cxn>
              <a:cxn ang="0">
                <a:pos x="116" y="164"/>
              </a:cxn>
              <a:cxn ang="0">
                <a:pos x="138" y="153"/>
              </a:cxn>
              <a:cxn ang="0">
                <a:pos x="158" y="140"/>
              </a:cxn>
              <a:cxn ang="0">
                <a:pos x="174" y="128"/>
              </a:cxn>
              <a:cxn ang="0">
                <a:pos x="192" y="115"/>
              </a:cxn>
              <a:cxn ang="0">
                <a:pos x="211" y="104"/>
              </a:cxn>
              <a:cxn ang="0">
                <a:pos x="226" y="92"/>
              </a:cxn>
              <a:cxn ang="0">
                <a:pos x="244" y="74"/>
              </a:cxn>
              <a:cxn ang="0">
                <a:pos x="265" y="52"/>
              </a:cxn>
              <a:cxn ang="0">
                <a:pos x="285" y="31"/>
              </a:cxn>
              <a:cxn ang="0">
                <a:pos x="298" y="20"/>
              </a:cxn>
              <a:cxn ang="0">
                <a:pos x="312" y="20"/>
              </a:cxn>
              <a:cxn ang="0">
                <a:pos x="331" y="22"/>
              </a:cxn>
              <a:cxn ang="0">
                <a:pos x="351" y="22"/>
              </a:cxn>
              <a:cxn ang="0">
                <a:pos x="368" y="15"/>
              </a:cxn>
            </a:cxnLst>
            <a:rect l="0" t="0" r="r" b="b"/>
            <a:pathLst>
              <a:path w="368" h="551">
                <a:moveTo>
                  <a:pt x="368" y="15"/>
                </a:moveTo>
                <a:lnTo>
                  <a:pt x="361" y="11"/>
                </a:lnTo>
                <a:lnTo>
                  <a:pt x="350" y="8"/>
                </a:lnTo>
                <a:lnTo>
                  <a:pt x="338" y="4"/>
                </a:lnTo>
                <a:lnTo>
                  <a:pt x="325" y="2"/>
                </a:lnTo>
                <a:lnTo>
                  <a:pt x="310" y="0"/>
                </a:lnTo>
                <a:lnTo>
                  <a:pt x="297" y="0"/>
                </a:lnTo>
                <a:lnTo>
                  <a:pt x="285" y="2"/>
                </a:lnTo>
                <a:lnTo>
                  <a:pt x="277" y="6"/>
                </a:lnTo>
                <a:lnTo>
                  <a:pt x="269" y="13"/>
                </a:lnTo>
                <a:lnTo>
                  <a:pt x="260" y="22"/>
                </a:lnTo>
                <a:lnTo>
                  <a:pt x="250" y="33"/>
                </a:lnTo>
                <a:lnTo>
                  <a:pt x="242" y="43"/>
                </a:lnTo>
                <a:lnTo>
                  <a:pt x="230" y="54"/>
                </a:lnTo>
                <a:lnTo>
                  <a:pt x="221" y="63"/>
                </a:lnTo>
                <a:lnTo>
                  <a:pt x="211" y="72"/>
                </a:lnTo>
                <a:lnTo>
                  <a:pt x="201" y="76"/>
                </a:lnTo>
                <a:lnTo>
                  <a:pt x="191" y="79"/>
                </a:lnTo>
                <a:lnTo>
                  <a:pt x="181" y="83"/>
                </a:lnTo>
                <a:lnTo>
                  <a:pt x="171" y="88"/>
                </a:lnTo>
                <a:lnTo>
                  <a:pt x="159" y="92"/>
                </a:lnTo>
                <a:lnTo>
                  <a:pt x="148" y="97"/>
                </a:lnTo>
                <a:lnTo>
                  <a:pt x="136" y="101"/>
                </a:lnTo>
                <a:lnTo>
                  <a:pt x="123" y="104"/>
                </a:lnTo>
                <a:lnTo>
                  <a:pt x="108" y="108"/>
                </a:lnTo>
                <a:lnTo>
                  <a:pt x="93" y="110"/>
                </a:lnTo>
                <a:lnTo>
                  <a:pt x="78" y="112"/>
                </a:lnTo>
                <a:lnTo>
                  <a:pt x="63" y="113"/>
                </a:lnTo>
                <a:lnTo>
                  <a:pt x="50" y="115"/>
                </a:lnTo>
                <a:lnTo>
                  <a:pt x="35" y="117"/>
                </a:lnTo>
                <a:lnTo>
                  <a:pt x="22" y="117"/>
                </a:lnTo>
                <a:lnTo>
                  <a:pt x="10" y="119"/>
                </a:lnTo>
                <a:lnTo>
                  <a:pt x="0" y="121"/>
                </a:lnTo>
                <a:lnTo>
                  <a:pt x="4" y="142"/>
                </a:lnTo>
                <a:lnTo>
                  <a:pt x="9" y="164"/>
                </a:lnTo>
                <a:lnTo>
                  <a:pt x="10" y="187"/>
                </a:lnTo>
                <a:lnTo>
                  <a:pt x="12" y="207"/>
                </a:lnTo>
                <a:lnTo>
                  <a:pt x="14" y="226"/>
                </a:lnTo>
                <a:lnTo>
                  <a:pt x="17" y="248"/>
                </a:lnTo>
                <a:lnTo>
                  <a:pt x="22" y="268"/>
                </a:lnTo>
                <a:lnTo>
                  <a:pt x="32" y="284"/>
                </a:lnTo>
                <a:lnTo>
                  <a:pt x="37" y="305"/>
                </a:lnTo>
                <a:lnTo>
                  <a:pt x="42" y="334"/>
                </a:lnTo>
                <a:lnTo>
                  <a:pt x="48" y="364"/>
                </a:lnTo>
                <a:lnTo>
                  <a:pt x="55" y="389"/>
                </a:lnTo>
                <a:lnTo>
                  <a:pt x="60" y="402"/>
                </a:lnTo>
                <a:lnTo>
                  <a:pt x="67" y="418"/>
                </a:lnTo>
                <a:lnTo>
                  <a:pt x="73" y="438"/>
                </a:lnTo>
                <a:lnTo>
                  <a:pt x="83" y="461"/>
                </a:lnTo>
                <a:lnTo>
                  <a:pt x="91" y="484"/>
                </a:lnTo>
                <a:lnTo>
                  <a:pt x="101" y="508"/>
                </a:lnTo>
                <a:lnTo>
                  <a:pt x="111" y="529"/>
                </a:lnTo>
                <a:lnTo>
                  <a:pt x="121" y="551"/>
                </a:lnTo>
                <a:lnTo>
                  <a:pt x="121" y="526"/>
                </a:lnTo>
                <a:lnTo>
                  <a:pt x="121" y="488"/>
                </a:lnTo>
                <a:lnTo>
                  <a:pt x="120" y="449"/>
                </a:lnTo>
                <a:lnTo>
                  <a:pt x="113" y="418"/>
                </a:lnTo>
                <a:lnTo>
                  <a:pt x="113" y="402"/>
                </a:lnTo>
                <a:lnTo>
                  <a:pt x="111" y="381"/>
                </a:lnTo>
                <a:lnTo>
                  <a:pt x="110" y="359"/>
                </a:lnTo>
                <a:lnTo>
                  <a:pt x="105" y="343"/>
                </a:lnTo>
                <a:lnTo>
                  <a:pt x="105" y="321"/>
                </a:lnTo>
                <a:lnTo>
                  <a:pt x="101" y="294"/>
                </a:lnTo>
                <a:lnTo>
                  <a:pt x="96" y="268"/>
                </a:lnTo>
                <a:lnTo>
                  <a:pt x="88" y="248"/>
                </a:lnTo>
                <a:lnTo>
                  <a:pt x="85" y="230"/>
                </a:lnTo>
                <a:lnTo>
                  <a:pt x="83" y="223"/>
                </a:lnTo>
                <a:lnTo>
                  <a:pt x="78" y="207"/>
                </a:lnTo>
                <a:lnTo>
                  <a:pt x="73" y="187"/>
                </a:lnTo>
                <a:lnTo>
                  <a:pt x="73" y="171"/>
                </a:lnTo>
                <a:lnTo>
                  <a:pt x="83" y="173"/>
                </a:lnTo>
                <a:lnTo>
                  <a:pt x="95" y="171"/>
                </a:lnTo>
                <a:lnTo>
                  <a:pt x="105" y="169"/>
                </a:lnTo>
                <a:lnTo>
                  <a:pt x="116" y="164"/>
                </a:lnTo>
                <a:lnTo>
                  <a:pt x="128" y="160"/>
                </a:lnTo>
                <a:lnTo>
                  <a:pt x="138" y="153"/>
                </a:lnTo>
                <a:lnTo>
                  <a:pt x="148" y="147"/>
                </a:lnTo>
                <a:lnTo>
                  <a:pt x="158" y="140"/>
                </a:lnTo>
                <a:lnTo>
                  <a:pt x="166" y="133"/>
                </a:lnTo>
                <a:lnTo>
                  <a:pt x="174" y="128"/>
                </a:lnTo>
                <a:lnTo>
                  <a:pt x="184" y="122"/>
                </a:lnTo>
                <a:lnTo>
                  <a:pt x="192" y="115"/>
                </a:lnTo>
                <a:lnTo>
                  <a:pt x="202" y="110"/>
                </a:lnTo>
                <a:lnTo>
                  <a:pt x="211" y="104"/>
                </a:lnTo>
                <a:lnTo>
                  <a:pt x="219" y="99"/>
                </a:lnTo>
                <a:lnTo>
                  <a:pt x="226" y="92"/>
                </a:lnTo>
                <a:lnTo>
                  <a:pt x="234" y="85"/>
                </a:lnTo>
                <a:lnTo>
                  <a:pt x="244" y="74"/>
                </a:lnTo>
                <a:lnTo>
                  <a:pt x="254" y="63"/>
                </a:lnTo>
                <a:lnTo>
                  <a:pt x="265" y="52"/>
                </a:lnTo>
                <a:lnTo>
                  <a:pt x="275" y="42"/>
                </a:lnTo>
                <a:lnTo>
                  <a:pt x="285" y="31"/>
                </a:lnTo>
                <a:lnTo>
                  <a:pt x="293" y="24"/>
                </a:lnTo>
                <a:lnTo>
                  <a:pt x="298" y="20"/>
                </a:lnTo>
                <a:lnTo>
                  <a:pt x="303" y="20"/>
                </a:lnTo>
                <a:lnTo>
                  <a:pt x="312" y="20"/>
                </a:lnTo>
                <a:lnTo>
                  <a:pt x="320" y="20"/>
                </a:lnTo>
                <a:lnTo>
                  <a:pt x="331" y="22"/>
                </a:lnTo>
                <a:lnTo>
                  <a:pt x="341" y="22"/>
                </a:lnTo>
                <a:lnTo>
                  <a:pt x="351" y="22"/>
                </a:lnTo>
                <a:lnTo>
                  <a:pt x="361" y="18"/>
                </a:lnTo>
                <a:lnTo>
                  <a:pt x="368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90" name="Freeform 286"/>
          <p:cNvSpPr>
            <a:spLocks/>
          </p:cNvSpPr>
          <p:nvPr/>
        </p:nvSpPr>
        <p:spPr bwMode="auto">
          <a:xfrm>
            <a:off x="1008063" y="5122863"/>
            <a:ext cx="623887" cy="766762"/>
          </a:xfrm>
          <a:custGeom>
            <a:avLst/>
            <a:gdLst/>
            <a:ahLst/>
            <a:cxnLst>
              <a:cxn ang="0">
                <a:pos x="2" y="110"/>
              </a:cxn>
              <a:cxn ang="0">
                <a:pos x="15" y="185"/>
              </a:cxn>
              <a:cxn ang="0">
                <a:pos x="37" y="234"/>
              </a:cxn>
              <a:cxn ang="0">
                <a:pos x="58" y="294"/>
              </a:cxn>
              <a:cxn ang="0">
                <a:pos x="72" y="332"/>
              </a:cxn>
              <a:cxn ang="0">
                <a:pos x="88" y="373"/>
              </a:cxn>
              <a:cxn ang="0">
                <a:pos x="106" y="422"/>
              </a:cxn>
              <a:cxn ang="0">
                <a:pos x="126" y="467"/>
              </a:cxn>
              <a:cxn ang="0">
                <a:pos x="133" y="458"/>
              </a:cxn>
              <a:cxn ang="0">
                <a:pos x="123" y="404"/>
              </a:cxn>
              <a:cxn ang="0">
                <a:pos x="118" y="366"/>
              </a:cxn>
              <a:cxn ang="0">
                <a:pos x="113" y="312"/>
              </a:cxn>
              <a:cxn ang="0">
                <a:pos x="103" y="280"/>
              </a:cxn>
              <a:cxn ang="0">
                <a:pos x="95" y="239"/>
              </a:cxn>
              <a:cxn ang="0">
                <a:pos x="88" y="201"/>
              </a:cxn>
              <a:cxn ang="0">
                <a:pos x="68" y="126"/>
              </a:cxn>
              <a:cxn ang="0">
                <a:pos x="65" y="92"/>
              </a:cxn>
              <a:cxn ang="0">
                <a:pos x="83" y="78"/>
              </a:cxn>
              <a:cxn ang="0">
                <a:pos x="105" y="69"/>
              </a:cxn>
              <a:cxn ang="0">
                <a:pos x="126" y="61"/>
              </a:cxn>
              <a:cxn ang="0">
                <a:pos x="151" y="54"/>
              </a:cxn>
              <a:cxn ang="0">
                <a:pos x="186" y="49"/>
              </a:cxn>
              <a:cxn ang="0">
                <a:pos x="222" y="45"/>
              </a:cxn>
              <a:cxn ang="0">
                <a:pos x="254" y="42"/>
              </a:cxn>
              <a:cxn ang="0">
                <a:pos x="269" y="44"/>
              </a:cxn>
              <a:cxn ang="0">
                <a:pos x="285" y="44"/>
              </a:cxn>
              <a:cxn ang="0">
                <a:pos x="308" y="42"/>
              </a:cxn>
              <a:cxn ang="0">
                <a:pos x="328" y="40"/>
              </a:cxn>
              <a:cxn ang="0">
                <a:pos x="340" y="36"/>
              </a:cxn>
              <a:cxn ang="0">
                <a:pos x="355" y="35"/>
              </a:cxn>
              <a:cxn ang="0">
                <a:pos x="373" y="31"/>
              </a:cxn>
              <a:cxn ang="0">
                <a:pos x="388" y="26"/>
              </a:cxn>
              <a:cxn ang="0">
                <a:pos x="393" y="20"/>
              </a:cxn>
              <a:cxn ang="0">
                <a:pos x="373" y="20"/>
              </a:cxn>
              <a:cxn ang="0">
                <a:pos x="340" y="26"/>
              </a:cxn>
              <a:cxn ang="0">
                <a:pos x="308" y="27"/>
              </a:cxn>
              <a:cxn ang="0">
                <a:pos x="290" y="24"/>
              </a:cxn>
              <a:cxn ang="0">
                <a:pos x="269" y="22"/>
              </a:cxn>
              <a:cxn ang="0">
                <a:pos x="245" y="20"/>
              </a:cxn>
              <a:cxn ang="0">
                <a:pos x="222" y="17"/>
              </a:cxn>
              <a:cxn ang="0">
                <a:pos x="202" y="9"/>
              </a:cxn>
              <a:cxn ang="0">
                <a:pos x="183" y="2"/>
              </a:cxn>
              <a:cxn ang="0">
                <a:pos x="163" y="0"/>
              </a:cxn>
              <a:cxn ang="0">
                <a:pos x="144" y="2"/>
              </a:cxn>
              <a:cxn ang="0">
                <a:pos x="126" y="6"/>
              </a:cxn>
              <a:cxn ang="0">
                <a:pos x="95" y="9"/>
              </a:cxn>
              <a:cxn ang="0">
                <a:pos x="58" y="22"/>
              </a:cxn>
              <a:cxn ang="0">
                <a:pos x="19" y="56"/>
              </a:cxn>
            </a:cxnLst>
            <a:rect l="0" t="0" r="r" b="b"/>
            <a:pathLst>
              <a:path w="393" h="483">
                <a:moveTo>
                  <a:pt x="0" y="85"/>
                </a:moveTo>
                <a:lnTo>
                  <a:pt x="2" y="110"/>
                </a:lnTo>
                <a:lnTo>
                  <a:pt x="7" y="147"/>
                </a:lnTo>
                <a:lnTo>
                  <a:pt x="15" y="185"/>
                </a:lnTo>
                <a:lnTo>
                  <a:pt x="25" y="210"/>
                </a:lnTo>
                <a:lnTo>
                  <a:pt x="37" y="234"/>
                </a:lnTo>
                <a:lnTo>
                  <a:pt x="48" y="264"/>
                </a:lnTo>
                <a:lnTo>
                  <a:pt x="58" y="294"/>
                </a:lnTo>
                <a:lnTo>
                  <a:pt x="67" y="320"/>
                </a:lnTo>
                <a:lnTo>
                  <a:pt x="72" y="332"/>
                </a:lnTo>
                <a:lnTo>
                  <a:pt x="80" y="350"/>
                </a:lnTo>
                <a:lnTo>
                  <a:pt x="88" y="373"/>
                </a:lnTo>
                <a:lnTo>
                  <a:pt x="96" y="397"/>
                </a:lnTo>
                <a:lnTo>
                  <a:pt x="106" y="422"/>
                </a:lnTo>
                <a:lnTo>
                  <a:pt x="116" y="445"/>
                </a:lnTo>
                <a:lnTo>
                  <a:pt x="126" y="467"/>
                </a:lnTo>
                <a:lnTo>
                  <a:pt x="136" y="483"/>
                </a:lnTo>
                <a:lnTo>
                  <a:pt x="133" y="458"/>
                </a:lnTo>
                <a:lnTo>
                  <a:pt x="128" y="429"/>
                </a:lnTo>
                <a:lnTo>
                  <a:pt x="123" y="404"/>
                </a:lnTo>
                <a:lnTo>
                  <a:pt x="120" y="386"/>
                </a:lnTo>
                <a:lnTo>
                  <a:pt x="118" y="366"/>
                </a:lnTo>
                <a:lnTo>
                  <a:pt x="116" y="339"/>
                </a:lnTo>
                <a:lnTo>
                  <a:pt x="113" y="312"/>
                </a:lnTo>
                <a:lnTo>
                  <a:pt x="108" y="294"/>
                </a:lnTo>
                <a:lnTo>
                  <a:pt x="103" y="280"/>
                </a:lnTo>
                <a:lnTo>
                  <a:pt x="98" y="259"/>
                </a:lnTo>
                <a:lnTo>
                  <a:pt x="95" y="239"/>
                </a:lnTo>
                <a:lnTo>
                  <a:pt x="93" y="225"/>
                </a:lnTo>
                <a:lnTo>
                  <a:pt x="88" y="201"/>
                </a:lnTo>
                <a:lnTo>
                  <a:pt x="78" y="164"/>
                </a:lnTo>
                <a:lnTo>
                  <a:pt x="68" y="126"/>
                </a:lnTo>
                <a:lnTo>
                  <a:pt x="58" y="101"/>
                </a:lnTo>
                <a:lnTo>
                  <a:pt x="65" y="92"/>
                </a:lnTo>
                <a:lnTo>
                  <a:pt x="75" y="85"/>
                </a:lnTo>
                <a:lnTo>
                  <a:pt x="83" y="78"/>
                </a:lnTo>
                <a:lnTo>
                  <a:pt x="93" y="72"/>
                </a:lnTo>
                <a:lnTo>
                  <a:pt x="105" y="69"/>
                </a:lnTo>
                <a:lnTo>
                  <a:pt x="115" y="63"/>
                </a:lnTo>
                <a:lnTo>
                  <a:pt x="126" y="61"/>
                </a:lnTo>
                <a:lnTo>
                  <a:pt x="138" y="58"/>
                </a:lnTo>
                <a:lnTo>
                  <a:pt x="151" y="54"/>
                </a:lnTo>
                <a:lnTo>
                  <a:pt x="168" y="52"/>
                </a:lnTo>
                <a:lnTo>
                  <a:pt x="186" y="49"/>
                </a:lnTo>
                <a:lnTo>
                  <a:pt x="204" y="47"/>
                </a:lnTo>
                <a:lnTo>
                  <a:pt x="222" y="45"/>
                </a:lnTo>
                <a:lnTo>
                  <a:pt x="239" y="44"/>
                </a:lnTo>
                <a:lnTo>
                  <a:pt x="254" y="42"/>
                </a:lnTo>
                <a:lnTo>
                  <a:pt x="264" y="42"/>
                </a:lnTo>
                <a:lnTo>
                  <a:pt x="269" y="44"/>
                </a:lnTo>
                <a:lnTo>
                  <a:pt x="275" y="44"/>
                </a:lnTo>
                <a:lnTo>
                  <a:pt x="285" y="44"/>
                </a:lnTo>
                <a:lnTo>
                  <a:pt x="297" y="44"/>
                </a:lnTo>
                <a:lnTo>
                  <a:pt x="308" y="42"/>
                </a:lnTo>
                <a:lnTo>
                  <a:pt x="318" y="42"/>
                </a:lnTo>
                <a:lnTo>
                  <a:pt x="328" y="40"/>
                </a:lnTo>
                <a:lnTo>
                  <a:pt x="335" y="38"/>
                </a:lnTo>
                <a:lnTo>
                  <a:pt x="340" y="36"/>
                </a:lnTo>
                <a:lnTo>
                  <a:pt x="346" y="36"/>
                </a:lnTo>
                <a:lnTo>
                  <a:pt x="355" y="35"/>
                </a:lnTo>
                <a:lnTo>
                  <a:pt x="365" y="33"/>
                </a:lnTo>
                <a:lnTo>
                  <a:pt x="373" y="31"/>
                </a:lnTo>
                <a:lnTo>
                  <a:pt x="381" y="29"/>
                </a:lnTo>
                <a:lnTo>
                  <a:pt x="388" y="26"/>
                </a:lnTo>
                <a:lnTo>
                  <a:pt x="393" y="22"/>
                </a:lnTo>
                <a:lnTo>
                  <a:pt x="393" y="20"/>
                </a:lnTo>
                <a:lnTo>
                  <a:pt x="386" y="18"/>
                </a:lnTo>
                <a:lnTo>
                  <a:pt x="373" y="20"/>
                </a:lnTo>
                <a:lnTo>
                  <a:pt x="358" y="24"/>
                </a:lnTo>
                <a:lnTo>
                  <a:pt x="340" y="26"/>
                </a:lnTo>
                <a:lnTo>
                  <a:pt x="323" y="27"/>
                </a:lnTo>
                <a:lnTo>
                  <a:pt x="308" y="27"/>
                </a:lnTo>
                <a:lnTo>
                  <a:pt x="298" y="26"/>
                </a:lnTo>
                <a:lnTo>
                  <a:pt x="290" y="24"/>
                </a:lnTo>
                <a:lnTo>
                  <a:pt x="280" y="22"/>
                </a:lnTo>
                <a:lnTo>
                  <a:pt x="269" y="22"/>
                </a:lnTo>
                <a:lnTo>
                  <a:pt x="259" y="22"/>
                </a:lnTo>
                <a:lnTo>
                  <a:pt x="245" y="20"/>
                </a:lnTo>
                <a:lnTo>
                  <a:pt x="234" y="20"/>
                </a:lnTo>
                <a:lnTo>
                  <a:pt x="222" y="17"/>
                </a:lnTo>
                <a:lnTo>
                  <a:pt x="212" y="13"/>
                </a:lnTo>
                <a:lnTo>
                  <a:pt x="202" y="9"/>
                </a:lnTo>
                <a:lnTo>
                  <a:pt x="192" y="6"/>
                </a:lnTo>
                <a:lnTo>
                  <a:pt x="183" y="2"/>
                </a:lnTo>
                <a:lnTo>
                  <a:pt x="173" y="0"/>
                </a:lnTo>
                <a:lnTo>
                  <a:pt x="163" y="0"/>
                </a:lnTo>
                <a:lnTo>
                  <a:pt x="154" y="0"/>
                </a:lnTo>
                <a:lnTo>
                  <a:pt x="144" y="2"/>
                </a:lnTo>
                <a:lnTo>
                  <a:pt x="136" y="4"/>
                </a:lnTo>
                <a:lnTo>
                  <a:pt x="126" y="6"/>
                </a:lnTo>
                <a:lnTo>
                  <a:pt x="111" y="6"/>
                </a:lnTo>
                <a:lnTo>
                  <a:pt x="95" y="9"/>
                </a:lnTo>
                <a:lnTo>
                  <a:pt x="77" y="13"/>
                </a:lnTo>
                <a:lnTo>
                  <a:pt x="58" y="22"/>
                </a:lnTo>
                <a:lnTo>
                  <a:pt x="39" y="36"/>
                </a:lnTo>
                <a:lnTo>
                  <a:pt x="19" y="56"/>
                </a:lnTo>
                <a:lnTo>
                  <a:pt x="0" y="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91" name="Freeform 287"/>
          <p:cNvSpPr>
            <a:spLocks/>
          </p:cNvSpPr>
          <p:nvPr/>
        </p:nvSpPr>
        <p:spPr bwMode="auto">
          <a:xfrm>
            <a:off x="1720850" y="5165725"/>
            <a:ext cx="168275" cy="627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3"/>
              </a:cxn>
              <a:cxn ang="0">
                <a:pos x="13" y="27"/>
              </a:cxn>
              <a:cxn ang="0">
                <a:pos x="22" y="45"/>
              </a:cxn>
              <a:cxn ang="0">
                <a:pos x="30" y="63"/>
              </a:cxn>
              <a:cxn ang="0">
                <a:pos x="36" y="83"/>
              </a:cxn>
              <a:cxn ang="0">
                <a:pos x="45" y="99"/>
              </a:cxn>
              <a:cxn ang="0">
                <a:pos x="50" y="113"/>
              </a:cxn>
              <a:cxn ang="0">
                <a:pos x="55" y="122"/>
              </a:cxn>
              <a:cxn ang="0">
                <a:pos x="61" y="138"/>
              </a:cxn>
              <a:cxn ang="0">
                <a:pos x="66" y="158"/>
              </a:cxn>
              <a:cxn ang="0">
                <a:pos x="73" y="178"/>
              </a:cxn>
              <a:cxn ang="0">
                <a:pos x="78" y="198"/>
              </a:cxn>
              <a:cxn ang="0">
                <a:pos x="86" y="223"/>
              </a:cxn>
              <a:cxn ang="0">
                <a:pos x="94" y="255"/>
              </a:cxn>
              <a:cxn ang="0">
                <a:pos x="103" y="287"/>
              </a:cxn>
              <a:cxn ang="0">
                <a:pos x="104" y="309"/>
              </a:cxn>
              <a:cxn ang="0">
                <a:pos x="104" y="327"/>
              </a:cxn>
              <a:cxn ang="0">
                <a:pos x="106" y="348"/>
              </a:cxn>
              <a:cxn ang="0">
                <a:pos x="106" y="373"/>
              </a:cxn>
              <a:cxn ang="0">
                <a:pos x="101" y="395"/>
              </a:cxn>
              <a:cxn ang="0">
                <a:pos x="96" y="388"/>
              </a:cxn>
              <a:cxn ang="0">
                <a:pos x="88" y="375"/>
              </a:cxn>
              <a:cxn ang="0">
                <a:pos x="81" y="362"/>
              </a:cxn>
              <a:cxn ang="0">
                <a:pos x="73" y="348"/>
              </a:cxn>
              <a:cxn ang="0">
                <a:pos x="66" y="334"/>
              </a:cxn>
              <a:cxn ang="0">
                <a:pos x="58" y="319"/>
              </a:cxn>
              <a:cxn ang="0">
                <a:pos x="53" y="309"/>
              </a:cxn>
              <a:cxn ang="0">
                <a:pos x="48" y="300"/>
              </a:cxn>
              <a:cxn ang="0">
                <a:pos x="40" y="284"/>
              </a:cxn>
              <a:cxn ang="0">
                <a:pos x="32" y="262"/>
              </a:cxn>
              <a:cxn ang="0">
                <a:pos x="25" y="235"/>
              </a:cxn>
              <a:cxn ang="0">
                <a:pos x="22" y="208"/>
              </a:cxn>
              <a:cxn ang="0">
                <a:pos x="22" y="180"/>
              </a:cxn>
              <a:cxn ang="0">
                <a:pos x="18" y="151"/>
              </a:cxn>
              <a:cxn ang="0">
                <a:pos x="15" y="122"/>
              </a:cxn>
              <a:cxn ang="0">
                <a:pos x="15" y="99"/>
              </a:cxn>
              <a:cxn ang="0">
                <a:pos x="13" y="76"/>
              </a:cxn>
              <a:cxn ang="0">
                <a:pos x="7" y="51"/>
              </a:cxn>
              <a:cxn ang="0">
                <a:pos x="0" y="24"/>
              </a:cxn>
              <a:cxn ang="0">
                <a:pos x="0" y="0"/>
              </a:cxn>
            </a:cxnLst>
            <a:rect l="0" t="0" r="r" b="b"/>
            <a:pathLst>
              <a:path w="106" h="395">
                <a:moveTo>
                  <a:pt x="0" y="0"/>
                </a:moveTo>
                <a:lnTo>
                  <a:pt x="7" y="13"/>
                </a:lnTo>
                <a:lnTo>
                  <a:pt x="13" y="27"/>
                </a:lnTo>
                <a:lnTo>
                  <a:pt x="22" y="45"/>
                </a:lnTo>
                <a:lnTo>
                  <a:pt x="30" y="63"/>
                </a:lnTo>
                <a:lnTo>
                  <a:pt x="36" y="83"/>
                </a:lnTo>
                <a:lnTo>
                  <a:pt x="45" y="99"/>
                </a:lnTo>
                <a:lnTo>
                  <a:pt x="50" y="113"/>
                </a:lnTo>
                <a:lnTo>
                  <a:pt x="55" y="122"/>
                </a:lnTo>
                <a:lnTo>
                  <a:pt x="61" y="138"/>
                </a:lnTo>
                <a:lnTo>
                  <a:pt x="66" y="158"/>
                </a:lnTo>
                <a:lnTo>
                  <a:pt x="73" y="178"/>
                </a:lnTo>
                <a:lnTo>
                  <a:pt x="78" y="198"/>
                </a:lnTo>
                <a:lnTo>
                  <a:pt x="86" y="223"/>
                </a:lnTo>
                <a:lnTo>
                  <a:pt x="94" y="255"/>
                </a:lnTo>
                <a:lnTo>
                  <a:pt x="103" y="287"/>
                </a:lnTo>
                <a:lnTo>
                  <a:pt x="104" y="309"/>
                </a:lnTo>
                <a:lnTo>
                  <a:pt x="104" y="327"/>
                </a:lnTo>
                <a:lnTo>
                  <a:pt x="106" y="348"/>
                </a:lnTo>
                <a:lnTo>
                  <a:pt x="106" y="373"/>
                </a:lnTo>
                <a:lnTo>
                  <a:pt x="101" y="395"/>
                </a:lnTo>
                <a:lnTo>
                  <a:pt x="96" y="388"/>
                </a:lnTo>
                <a:lnTo>
                  <a:pt x="88" y="375"/>
                </a:lnTo>
                <a:lnTo>
                  <a:pt x="81" y="362"/>
                </a:lnTo>
                <a:lnTo>
                  <a:pt x="73" y="348"/>
                </a:lnTo>
                <a:lnTo>
                  <a:pt x="66" y="334"/>
                </a:lnTo>
                <a:lnTo>
                  <a:pt x="58" y="319"/>
                </a:lnTo>
                <a:lnTo>
                  <a:pt x="53" y="309"/>
                </a:lnTo>
                <a:lnTo>
                  <a:pt x="48" y="300"/>
                </a:lnTo>
                <a:lnTo>
                  <a:pt x="40" y="284"/>
                </a:lnTo>
                <a:lnTo>
                  <a:pt x="32" y="262"/>
                </a:lnTo>
                <a:lnTo>
                  <a:pt x="25" y="235"/>
                </a:lnTo>
                <a:lnTo>
                  <a:pt x="22" y="208"/>
                </a:lnTo>
                <a:lnTo>
                  <a:pt x="22" y="180"/>
                </a:lnTo>
                <a:lnTo>
                  <a:pt x="18" y="151"/>
                </a:lnTo>
                <a:lnTo>
                  <a:pt x="15" y="122"/>
                </a:lnTo>
                <a:lnTo>
                  <a:pt x="15" y="99"/>
                </a:lnTo>
                <a:lnTo>
                  <a:pt x="13" y="76"/>
                </a:lnTo>
                <a:lnTo>
                  <a:pt x="7" y="51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92" name="Freeform 288"/>
          <p:cNvSpPr>
            <a:spLocks/>
          </p:cNvSpPr>
          <p:nvPr/>
        </p:nvSpPr>
        <p:spPr bwMode="auto">
          <a:xfrm>
            <a:off x="1284288" y="5843588"/>
            <a:ext cx="617537" cy="100012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9" y="39"/>
              </a:cxn>
              <a:cxn ang="0">
                <a:pos x="17" y="36"/>
              </a:cxn>
              <a:cxn ang="0">
                <a:pos x="23" y="31"/>
              </a:cxn>
              <a:cxn ang="0">
                <a:pos x="30" y="27"/>
              </a:cxn>
              <a:cxn ang="0">
                <a:pos x="37" y="23"/>
              </a:cxn>
              <a:cxn ang="0">
                <a:pos x="45" y="20"/>
              </a:cxn>
              <a:cxn ang="0">
                <a:pos x="52" y="16"/>
              </a:cxn>
              <a:cxn ang="0">
                <a:pos x="60" y="13"/>
              </a:cxn>
              <a:cxn ang="0">
                <a:pos x="68" y="9"/>
              </a:cxn>
              <a:cxn ang="0">
                <a:pos x="80" y="7"/>
              </a:cxn>
              <a:cxn ang="0">
                <a:pos x="91" y="4"/>
              </a:cxn>
              <a:cxn ang="0">
                <a:pos x="103" y="2"/>
              </a:cxn>
              <a:cxn ang="0">
                <a:pos x="114" y="0"/>
              </a:cxn>
              <a:cxn ang="0">
                <a:pos x="126" y="0"/>
              </a:cxn>
              <a:cxn ang="0">
                <a:pos x="136" y="0"/>
              </a:cxn>
              <a:cxn ang="0">
                <a:pos x="144" y="2"/>
              </a:cxn>
              <a:cxn ang="0">
                <a:pos x="153" y="4"/>
              </a:cxn>
              <a:cxn ang="0">
                <a:pos x="162" y="5"/>
              </a:cxn>
              <a:cxn ang="0">
                <a:pos x="176" y="7"/>
              </a:cxn>
              <a:cxn ang="0">
                <a:pos x="189" y="7"/>
              </a:cxn>
              <a:cxn ang="0">
                <a:pos x="202" y="7"/>
              </a:cxn>
              <a:cxn ang="0">
                <a:pos x="215" y="9"/>
              </a:cxn>
              <a:cxn ang="0">
                <a:pos x="227" y="11"/>
              </a:cxn>
              <a:cxn ang="0">
                <a:pos x="237" y="13"/>
              </a:cxn>
              <a:cxn ang="0">
                <a:pos x="249" y="14"/>
              </a:cxn>
              <a:cxn ang="0">
                <a:pos x="263" y="18"/>
              </a:cxn>
              <a:cxn ang="0">
                <a:pos x="283" y="22"/>
              </a:cxn>
              <a:cxn ang="0">
                <a:pos x="305" y="23"/>
              </a:cxn>
              <a:cxn ang="0">
                <a:pos x="328" y="25"/>
              </a:cxn>
              <a:cxn ang="0">
                <a:pos x="350" y="23"/>
              </a:cxn>
              <a:cxn ang="0">
                <a:pos x="371" y="22"/>
              </a:cxn>
              <a:cxn ang="0">
                <a:pos x="389" y="14"/>
              </a:cxn>
              <a:cxn ang="0">
                <a:pos x="383" y="22"/>
              </a:cxn>
              <a:cxn ang="0">
                <a:pos x="371" y="31"/>
              </a:cxn>
              <a:cxn ang="0">
                <a:pos x="356" y="39"/>
              </a:cxn>
              <a:cxn ang="0">
                <a:pos x="340" y="47"/>
              </a:cxn>
              <a:cxn ang="0">
                <a:pos x="321" y="54"/>
              </a:cxn>
              <a:cxn ang="0">
                <a:pos x="303" y="59"/>
              </a:cxn>
              <a:cxn ang="0">
                <a:pos x="288" y="63"/>
              </a:cxn>
              <a:cxn ang="0">
                <a:pos x="275" y="63"/>
              </a:cxn>
              <a:cxn ang="0">
                <a:pos x="259" y="59"/>
              </a:cxn>
              <a:cxn ang="0">
                <a:pos x="249" y="59"/>
              </a:cxn>
              <a:cxn ang="0">
                <a:pos x="240" y="59"/>
              </a:cxn>
              <a:cxn ang="0">
                <a:pos x="229" y="57"/>
              </a:cxn>
              <a:cxn ang="0">
                <a:pos x="220" y="56"/>
              </a:cxn>
              <a:cxn ang="0">
                <a:pos x="209" y="54"/>
              </a:cxn>
              <a:cxn ang="0">
                <a:pos x="196" y="52"/>
              </a:cxn>
              <a:cxn ang="0">
                <a:pos x="184" y="48"/>
              </a:cxn>
              <a:cxn ang="0">
                <a:pos x="171" y="45"/>
              </a:cxn>
              <a:cxn ang="0">
                <a:pos x="158" y="41"/>
              </a:cxn>
              <a:cxn ang="0">
                <a:pos x="146" y="39"/>
              </a:cxn>
              <a:cxn ang="0">
                <a:pos x="138" y="36"/>
              </a:cxn>
              <a:cxn ang="0">
                <a:pos x="129" y="32"/>
              </a:cxn>
              <a:cxn ang="0">
                <a:pos x="118" y="29"/>
              </a:cxn>
              <a:cxn ang="0">
                <a:pos x="105" y="27"/>
              </a:cxn>
              <a:cxn ang="0">
                <a:pos x="88" y="25"/>
              </a:cxn>
              <a:cxn ang="0">
                <a:pos x="70" y="25"/>
              </a:cxn>
              <a:cxn ang="0">
                <a:pos x="50" y="29"/>
              </a:cxn>
              <a:cxn ang="0">
                <a:pos x="27" y="34"/>
              </a:cxn>
              <a:cxn ang="0">
                <a:pos x="0" y="45"/>
              </a:cxn>
            </a:cxnLst>
            <a:rect l="0" t="0" r="r" b="b"/>
            <a:pathLst>
              <a:path w="389" h="63">
                <a:moveTo>
                  <a:pt x="0" y="45"/>
                </a:moveTo>
                <a:lnTo>
                  <a:pt x="9" y="39"/>
                </a:lnTo>
                <a:lnTo>
                  <a:pt x="17" y="36"/>
                </a:lnTo>
                <a:lnTo>
                  <a:pt x="23" y="31"/>
                </a:lnTo>
                <a:lnTo>
                  <a:pt x="30" y="27"/>
                </a:lnTo>
                <a:lnTo>
                  <a:pt x="37" y="23"/>
                </a:lnTo>
                <a:lnTo>
                  <a:pt x="45" y="20"/>
                </a:lnTo>
                <a:lnTo>
                  <a:pt x="52" y="16"/>
                </a:lnTo>
                <a:lnTo>
                  <a:pt x="60" y="13"/>
                </a:lnTo>
                <a:lnTo>
                  <a:pt x="68" y="9"/>
                </a:lnTo>
                <a:lnTo>
                  <a:pt x="80" y="7"/>
                </a:lnTo>
                <a:lnTo>
                  <a:pt x="91" y="4"/>
                </a:lnTo>
                <a:lnTo>
                  <a:pt x="103" y="2"/>
                </a:lnTo>
                <a:lnTo>
                  <a:pt x="114" y="0"/>
                </a:lnTo>
                <a:lnTo>
                  <a:pt x="126" y="0"/>
                </a:lnTo>
                <a:lnTo>
                  <a:pt x="136" y="0"/>
                </a:lnTo>
                <a:lnTo>
                  <a:pt x="144" y="2"/>
                </a:lnTo>
                <a:lnTo>
                  <a:pt x="153" y="4"/>
                </a:lnTo>
                <a:lnTo>
                  <a:pt x="162" y="5"/>
                </a:lnTo>
                <a:lnTo>
                  <a:pt x="176" y="7"/>
                </a:lnTo>
                <a:lnTo>
                  <a:pt x="189" y="7"/>
                </a:lnTo>
                <a:lnTo>
                  <a:pt x="202" y="7"/>
                </a:lnTo>
                <a:lnTo>
                  <a:pt x="215" y="9"/>
                </a:lnTo>
                <a:lnTo>
                  <a:pt x="227" y="11"/>
                </a:lnTo>
                <a:lnTo>
                  <a:pt x="237" y="13"/>
                </a:lnTo>
                <a:lnTo>
                  <a:pt x="249" y="14"/>
                </a:lnTo>
                <a:lnTo>
                  <a:pt x="263" y="18"/>
                </a:lnTo>
                <a:lnTo>
                  <a:pt x="283" y="22"/>
                </a:lnTo>
                <a:lnTo>
                  <a:pt x="305" y="23"/>
                </a:lnTo>
                <a:lnTo>
                  <a:pt x="328" y="25"/>
                </a:lnTo>
                <a:lnTo>
                  <a:pt x="350" y="23"/>
                </a:lnTo>
                <a:lnTo>
                  <a:pt x="371" y="22"/>
                </a:lnTo>
                <a:lnTo>
                  <a:pt x="389" y="14"/>
                </a:lnTo>
                <a:lnTo>
                  <a:pt x="383" y="22"/>
                </a:lnTo>
                <a:lnTo>
                  <a:pt x="371" y="31"/>
                </a:lnTo>
                <a:lnTo>
                  <a:pt x="356" y="39"/>
                </a:lnTo>
                <a:lnTo>
                  <a:pt x="340" y="47"/>
                </a:lnTo>
                <a:lnTo>
                  <a:pt x="321" y="54"/>
                </a:lnTo>
                <a:lnTo>
                  <a:pt x="303" y="59"/>
                </a:lnTo>
                <a:lnTo>
                  <a:pt x="288" y="63"/>
                </a:lnTo>
                <a:lnTo>
                  <a:pt x="275" y="63"/>
                </a:lnTo>
                <a:lnTo>
                  <a:pt x="259" y="59"/>
                </a:lnTo>
                <a:lnTo>
                  <a:pt x="249" y="59"/>
                </a:lnTo>
                <a:lnTo>
                  <a:pt x="240" y="59"/>
                </a:lnTo>
                <a:lnTo>
                  <a:pt x="229" y="57"/>
                </a:lnTo>
                <a:lnTo>
                  <a:pt x="220" y="56"/>
                </a:lnTo>
                <a:lnTo>
                  <a:pt x="209" y="54"/>
                </a:lnTo>
                <a:lnTo>
                  <a:pt x="196" y="52"/>
                </a:lnTo>
                <a:lnTo>
                  <a:pt x="184" y="48"/>
                </a:lnTo>
                <a:lnTo>
                  <a:pt x="171" y="45"/>
                </a:lnTo>
                <a:lnTo>
                  <a:pt x="158" y="41"/>
                </a:lnTo>
                <a:lnTo>
                  <a:pt x="146" y="39"/>
                </a:lnTo>
                <a:lnTo>
                  <a:pt x="138" y="36"/>
                </a:lnTo>
                <a:lnTo>
                  <a:pt x="129" y="32"/>
                </a:lnTo>
                <a:lnTo>
                  <a:pt x="118" y="29"/>
                </a:lnTo>
                <a:lnTo>
                  <a:pt x="105" y="27"/>
                </a:lnTo>
                <a:lnTo>
                  <a:pt x="88" y="25"/>
                </a:lnTo>
                <a:lnTo>
                  <a:pt x="70" y="25"/>
                </a:lnTo>
                <a:lnTo>
                  <a:pt x="50" y="29"/>
                </a:lnTo>
                <a:lnTo>
                  <a:pt x="27" y="34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93" name="Freeform 289"/>
          <p:cNvSpPr>
            <a:spLocks/>
          </p:cNvSpPr>
          <p:nvPr/>
        </p:nvSpPr>
        <p:spPr bwMode="auto">
          <a:xfrm>
            <a:off x="1271588" y="5937250"/>
            <a:ext cx="661987" cy="165100"/>
          </a:xfrm>
          <a:custGeom>
            <a:avLst/>
            <a:gdLst/>
            <a:ahLst/>
            <a:cxnLst>
              <a:cxn ang="0">
                <a:pos x="8" y="29"/>
              </a:cxn>
              <a:cxn ang="0">
                <a:pos x="31" y="16"/>
              </a:cxn>
              <a:cxn ang="0">
                <a:pos x="61" y="9"/>
              </a:cxn>
              <a:cxn ang="0">
                <a:pos x="89" y="7"/>
              </a:cxn>
              <a:cxn ang="0">
                <a:pos x="113" y="13"/>
              </a:cxn>
              <a:cxn ang="0">
                <a:pos x="141" y="23"/>
              </a:cxn>
              <a:cxn ang="0">
                <a:pos x="169" y="34"/>
              </a:cxn>
              <a:cxn ang="0">
                <a:pos x="194" y="43"/>
              </a:cxn>
              <a:cxn ang="0">
                <a:pos x="214" y="49"/>
              </a:cxn>
              <a:cxn ang="0">
                <a:pos x="245" y="50"/>
              </a:cxn>
              <a:cxn ang="0">
                <a:pos x="281" y="50"/>
              </a:cxn>
              <a:cxn ang="0">
                <a:pos x="315" y="45"/>
              </a:cxn>
              <a:cxn ang="0">
                <a:pos x="338" y="34"/>
              </a:cxn>
              <a:cxn ang="0">
                <a:pos x="361" y="27"/>
              </a:cxn>
              <a:cxn ang="0">
                <a:pos x="382" y="20"/>
              </a:cxn>
              <a:cxn ang="0">
                <a:pos x="406" y="9"/>
              </a:cxn>
              <a:cxn ang="0">
                <a:pos x="416" y="9"/>
              </a:cxn>
              <a:cxn ang="0">
                <a:pos x="406" y="29"/>
              </a:cxn>
              <a:cxn ang="0">
                <a:pos x="391" y="50"/>
              </a:cxn>
              <a:cxn ang="0">
                <a:pos x="374" y="68"/>
              </a:cxn>
              <a:cxn ang="0">
                <a:pos x="356" y="83"/>
              </a:cxn>
              <a:cxn ang="0">
                <a:pos x="333" y="93"/>
              </a:cxn>
              <a:cxn ang="0">
                <a:pos x="306" y="102"/>
              </a:cxn>
              <a:cxn ang="0">
                <a:pos x="280" y="104"/>
              </a:cxn>
              <a:cxn ang="0">
                <a:pos x="255" y="99"/>
              </a:cxn>
              <a:cxn ang="0">
                <a:pos x="227" y="95"/>
              </a:cxn>
              <a:cxn ang="0">
                <a:pos x="199" y="90"/>
              </a:cxn>
              <a:cxn ang="0">
                <a:pos x="175" y="83"/>
              </a:cxn>
              <a:cxn ang="0">
                <a:pos x="159" y="72"/>
              </a:cxn>
              <a:cxn ang="0">
                <a:pos x="141" y="59"/>
              </a:cxn>
              <a:cxn ang="0">
                <a:pos x="121" y="45"/>
              </a:cxn>
              <a:cxn ang="0">
                <a:pos x="101" y="32"/>
              </a:cxn>
              <a:cxn ang="0">
                <a:pos x="81" y="23"/>
              </a:cxn>
              <a:cxn ang="0">
                <a:pos x="60" y="18"/>
              </a:cxn>
              <a:cxn ang="0">
                <a:pos x="35" y="22"/>
              </a:cxn>
              <a:cxn ang="0">
                <a:pos x="10" y="31"/>
              </a:cxn>
            </a:cxnLst>
            <a:rect l="0" t="0" r="r" b="b"/>
            <a:pathLst>
              <a:path w="417" h="104">
                <a:moveTo>
                  <a:pt x="0" y="36"/>
                </a:moveTo>
                <a:lnTo>
                  <a:pt x="8" y="29"/>
                </a:lnTo>
                <a:lnTo>
                  <a:pt x="20" y="22"/>
                </a:lnTo>
                <a:lnTo>
                  <a:pt x="31" y="16"/>
                </a:lnTo>
                <a:lnTo>
                  <a:pt x="46" y="13"/>
                </a:lnTo>
                <a:lnTo>
                  <a:pt x="61" y="9"/>
                </a:lnTo>
                <a:lnTo>
                  <a:pt x="74" y="7"/>
                </a:lnTo>
                <a:lnTo>
                  <a:pt x="89" y="7"/>
                </a:lnTo>
                <a:lnTo>
                  <a:pt x="101" y="9"/>
                </a:lnTo>
                <a:lnTo>
                  <a:pt x="113" y="13"/>
                </a:lnTo>
                <a:lnTo>
                  <a:pt x="126" y="18"/>
                </a:lnTo>
                <a:lnTo>
                  <a:pt x="141" y="23"/>
                </a:lnTo>
                <a:lnTo>
                  <a:pt x="156" y="29"/>
                </a:lnTo>
                <a:lnTo>
                  <a:pt x="169" y="34"/>
                </a:lnTo>
                <a:lnTo>
                  <a:pt x="182" y="40"/>
                </a:lnTo>
                <a:lnTo>
                  <a:pt x="194" y="43"/>
                </a:lnTo>
                <a:lnTo>
                  <a:pt x="204" y="47"/>
                </a:lnTo>
                <a:lnTo>
                  <a:pt x="214" y="49"/>
                </a:lnTo>
                <a:lnTo>
                  <a:pt x="228" y="50"/>
                </a:lnTo>
                <a:lnTo>
                  <a:pt x="245" y="50"/>
                </a:lnTo>
                <a:lnTo>
                  <a:pt x="263" y="50"/>
                </a:lnTo>
                <a:lnTo>
                  <a:pt x="281" y="50"/>
                </a:lnTo>
                <a:lnTo>
                  <a:pt x="300" y="49"/>
                </a:lnTo>
                <a:lnTo>
                  <a:pt x="315" y="45"/>
                </a:lnTo>
                <a:lnTo>
                  <a:pt x="328" y="40"/>
                </a:lnTo>
                <a:lnTo>
                  <a:pt x="338" y="34"/>
                </a:lnTo>
                <a:lnTo>
                  <a:pt x="349" y="29"/>
                </a:lnTo>
                <a:lnTo>
                  <a:pt x="361" y="27"/>
                </a:lnTo>
                <a:lnTo>
                  <a:pt x="372" y="23"/>
                </a:lnTo>
                <a:lnTo>
                  <a:pt x="382" y="20"/>
                </a:lnTo>
                <a:lnTo>
                  <a:pt x="394" y="15"/>
                </a:lnTo>
                <a:lnTo>
                  <a:pt x="406" y="9"/>
                </a:lnTo>
                <a:lnTo>
                  <a:pt x="417" y="0"/>
                </a:lnTo>
                <a:lnTo>
                  <a:pt x="416" y="9"/>
                </a:lnTo>
                <a:lnTo>
                  <a:pt x="411" y="18"/>
                </a:lnTo>
                <a:lnTo>
                  <a:pt x="406" y="29"/>
                </a:lnTo>
                <a:lnTo>
                  <a:pt x="399" y="40"/>
                </a:lnTo>
                <a:lnTo>
                  <a:pt x="391" y="50"/>
                </a:lnTo>
                <a:lnTo>
                  <a:pt x="382" y="59"/>
                </a:lnTo>
                <a:lnTo>
                  <a:pt x="374" y="68"/>
                </a:lnTo>
                <a:lnTo>
                  <a:pt x="366" y="75"/>
                </a:lnTo>
                <a:lnTo>
                  <a:pt x="356" y="83"/>
                </a:lnTo>
                <a:lnTo>
                  <a:pt x="346" y="88"/>
                </a:lnTo>
                <a:lnTo>
                  <a:pt x="333" y="93"/>
                </a:lnTo>
                <a:lnTo>
                  <a:pt x="319" y="99"/>
                </a:lnTo>
                <a:lnTo>
                  <a:pt x="306" y="102"/>
                </a:lnTo>
                <a:lnTo>
                  <a:pt x="293" y="104"/>
                </a:lnTo>
                <a:lnTo>
                  <a:pt x="280" y="104"/>
                </a:lnTo>
                <a:lnTo>
                  <a:pt x="267" y="102"/>
                </a:lnTo>
                <a:lnTo>
                  <a:pt x="255" y="99"/>
                </a:lnTo>
                <a:lnTo>
                  <a:pt x="242" y="97"/>
                </a:lnTo>
                <a:lnTo>
                  <a:pt x="227" y="95"/>
                </a:lnTo>
                <a:lnTo>
                  <a:pt x="212" y="92"/>
                </a:lnTo>
                <a:lnTo>
                  <a:pt x="199" y="90"/>
                </a:lnTo>
                <a:lnTo>
                  <a:pt x="185" y="86"/>
                </a:lnTo>
                <a:lnTo>
                  <a:pt x="175" y="83"/>
                </a:lnTo>
                <a:lnTo>
                  <a:pt x="167" y="77"/>
                </a:lnTo>
                <a:lnTo>
                  <a:pt x="159" y="72"/>
                </a:lnTo>
                <a:lnTo>
                  <a:pt x="151" y="65"/>
                </a:lnTo>
                <a:lnTo>
                  <a:pt x="141" y="59"/>
                </a:lnTo>
                <a:lnTo>
                  <a:pt x="131" y="52"/>
                </a:lnTo>
                <a:lnTo>
                  <a:pt x="121" y="45"/>
                </a:lnTo>
                <a:lnTo>
                  <a:pt x="109" y="40"/>
                </a:lnTo>
                <a:lnTo>
                  <a:pt x="101" y="32"/>
                </a:lnTo>
                <a:lnTo>
                  <a:pt x="91" y="27"/>
                </a:lnTo>
                <a:lnTo>
                  <a:pt x="81" y="23"/>
                </a:lnTo>
                <a:lnTo>
                  <a:pt x="71" y="20"/>
                </a:lnTo>
                <a:lnTo>
                  <a:pt x="60" y="18"/>
                </a:lnTo>
                <a:lnTo>
                  <a:pt x="46" y="20"/>
                </a:lnTo>
                <a:lnTo>
                  <a:pt x="35" y="22"/>
                </a:lnTo>
                <a:lnTo>
                  <a:pt x="22" y="25"/>
                </a:lnTo>
                <a:lnTo>
                  <a:pt x="10" y="31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94" name="Freeform 290"/>
          <p:cNvSpPr>
            <a:spLocks/>
          </p:cNvSpPr>
          <p:nvPr/>
        </p:nvSpPr>
        <p:spPr bwMode="auto">
          <a:xfrm>
            <a:off x="606425" y="5919788"/>
            <a:ext cx="604838" cy="315912"/>
          </a:xfrm>
          <a:custGeom>
            <a:avLst/>
            <a:gdLst/>
            <a:ahLst/>
            <a:cxnLst>
              <a:cxn ang="0">
                <a:pos x="373" y="11"/>
              </a:cxn>
              <a:cxn ang="0">
                <a:pos x="348" y="4"/>
              </a:cxn>
              <a:cxn ang="0">
                <a:pos x="320" y="0"/>
              </a:cxn>
              <a:cxn ang="0">
                <a:pos x="295" y="6"/>
              </a:cxn>
              <a:cxn ang="0">
                <a:pos x="277" y="18"/>
              </a:cxn>
              <a:cxn ang="0">
                <a:pos x="253" y="27"/>
              </a:cxn>
              <a:cxn ang="0">
                <a:pos x="229" y="33"/>
              </a:cxn>
              <a:cxn ang="0">
                <a:pos x="205" y="42"/>
              </a:cxn>
              <a:cxn ang="0">
                <a:pos x="182" y="52"/>
              </a:cxn>
              <a:cxn ang="0">
                <a:pos x="161" y="65"/>
              </a:cxn>
              <a:cxn ang="0">
                <a:pos x="139" y="78"/>
              </a:cxn>
              <a:cxn ang="0">
                <a:pos x="123" y="92"/>
              </a:cxn>
              <a:cxn ang="0">
                <a:pos x="108" y="112"/>
              </a:cxn>
              <a:cxn ang="0">
                <a:pos x="83" y="137"/>
              </a:cxn>
              <a:cxn ang="0">
                <a:pos x="50" y="164"/>
              </a:cxn>
              <a:cxn ang="0">
                <a:pos x="15" y="183"/>
              </a:cxn>
              <a:cxn ang="0">
                <a:pos x="7" y="192"/>
              </a:cxn>
              <a:cxn ang="0">
                <a:pos x="27" y="198"/>
              </a:cxn>
              <a:cxn ang="0">
                <a:pos x="50" y="199"/>
              </a:cxn>
              <a:cxn ang="0">
                <a:pos x="73" y="196"/>
              </a:cxn>
              <a:cxn ang="0">
                <a:pos x="93" y="185"/>
              </a:cxn>
              <a:cxn ang="0">
                <a:pos x="116" y="169"/>
              </a:cxn>
              <a:cxn ang="0">
                <a:pos x="139" y="151"/>
              </a:cxn>
              <a:cxn ang="0">
                <a:pos x="156" y="135"/>
              </a:cxn>
              <a:cxn ang="0">
                <a:pos x="169" y="122"/>
              </a:cxn>
              <a:cxn ang="0">
                <a:pos x="186" y="106"/>
              </a:cxn>
              <a:cxn ang="0">
                <a:pos x="207" y="86"/>
              </a:cxn>
              <a:cxn ang="0">
                <a:pos x="232" y="67"/>
              </a:cxn>
              <a:cxn ang="0">
                <a:pos x="258" y="52"/>
              </a:cxn>
              <a:cxn ang="0">
                <a:pos x="287" y="36"/>
              </a:cxn>
              <a:cxn ang="0">
                <a:pos x="318" y="22"/>
              </a:cxn>
              <a:cxn ang="0">
                <a:pos x="358" y="17"/>
              </a:cxn>
            </a:cxnLst>
            <a:rect l="0" t="0" r="r" b="b"/>
            <a:pathLst>
              <a:path w="381" h="199">
                <a:moveTo>
                  <a:pt x="381" y="17"/>
                </a:moveTo>
                <a:lnTo>
                  <a:pt x="373" y="11"/>
                </a:lnTo>
                <a:lnTo>
                  <a:pt x="361" y="8"/>
                </a:lnTo>
                <a:lnTo>
                  <a:pt x="348" y="4"/>
                </a:lnTo>
                <a:lnTo>
                  <a:pt x="335" y="2"/>
                </a:lnTo>
                <a:lnTo>
                  <a:pt x="320" y="0"/>
                </a:lnTo>
                <a:lnTo>
                  <a:pt x="306" y="2"/>
                </a:lnTo>
                <a:lnTo>
                  <a:pt x="295" y="6"/>
                </a:lnTo>
                <a:lnTo>
                  <a:pt x="285" y="11"/>
                </a:lnTo>
                <a:lnTo>
                  <a:pt x="277" y="18"/>
                </a:lnTo>
                <a:lnTo>
                  <a:pt x="265" y="22"/>
                </a:lnTo>
                <a:lnTo>
                  <a:pt x="253" y="27"/>
                </a:lnTo>
                <a:lnTo>
                  <a:pt x="242" y="29"/>
                </a:lnTo>
                <a:lnTo>
                  <a:pt x="229" y="33"/>
                </a:lnTo>
                <a:lnTo>
                  <a:pt x="217" y="36"/>
                </a:lnTo>
                <a:lnTo>
                  <a:pt x="205" y="42"/>
                </a:lnTo>
                <a:lnTo>
                  <a:pt x="194" y="47"/>
                </a:lnTo>
                <a:lnTo>
                  <a:pt x="182" y="52"/>
                </a:lnTo>
                <a:lnTo>
                  <a:pt x="172" y="60"/>
                </a:lnTo>
                <a:lnTo>
                  <a:pt x="161" y="65"/>
                </a:lnTo>
                <a:lnTo>
                  <a:pt x="151" y="70"/>
                </a:lnTo>
                <a:lnTo>
                  <a:pt x="139" y="78"/>
                </a:lnTo>
                <a:lnTo>
                  <a:pt x="131" y="85"/>
                </a:lnTo>
                <a:lnTo>
                  <a:pt x="123" y="92"/>
                </a:lnTo>
                <a:lnTo>
                  <a:pt x="116" y="101"/>
                </a:lnTo>
                <a:lnTo>
                  <a:pt x="108" y="112"/>
                </a:lnTo>
                <a:lnTo>
                  <a:pt x="98" y="122"/>
                </a:lnTo>
                <a:lnTo>
                  <a:pt x="83" y="137"/>
                </a:lnTo>
                <a:lnTo>
                  <a:pt x="66" y="149"/>
                </a:lnTo>
                <a:lnTo>
                  <a:pt x="50" y="164"/>
                </a:lnTo>
                <a:lnTo>
                  <a:pt x="32" y="174"/>
                </a:lnTo>
                <a:lnTo>
                  <a:pt x="15" y="183"/>
                </a:lnTo>
                <a:lnTo>
                  <a:pt x="0" y="189"/>
                </a:lnTo>
                <a:lnTo>
                  <a:pt x="7" y="192"/>
                </a:lnTo>
                <a:lnTo>
                  <a:pt x="15" y="196"/>
                </a:lnTo>
                <a:lnTo>
                  <a:pt x="27" y="198"/>
                </a:lnTo>
                <a:lnTo>
                  <a:pt x="37" y="199"/>
                </a:lnTo>
                <a:lnTo>
                  <a:pt x="50" y="199"/>
                </a:lnTo>
                <a:lnTo>
                  <a:pt x="61" y="198"/>
                </a:lnTo>
                <a:lnTo>
                  <a:pt x="73" y="196"/>
                </a:lnTo>
                <a:lnTo>
                  <a:pt x="83" y="190"/>
                </a:lnTo>
                <a:lnTo>
                  <a:pt x="93" y="185"/>
                </a:lnTo>
                <a:lnTo>
                  <a:pt x="104" y="176"/>
                </a:lnTo>
                <a:lnTo>
                  <a:pt x="116" y="169"/>
                </a:lnTo>
                <a:lnTo>
                  <a:pt x="128" y="160"/>
                </a:lnTo>
                <a:lnTo>
                  <a:pt x="139" y="151"/>
                </a:lnTo>
                <a:lnTo>
                  <a:pt x="147" y="144"/>
                </a:lnTo>
                <a:lnTo>
                  <a:pt x="156" y="135"/>
                </a:lnTo>
                <a:lnTo>
                  <a:pt x="162" y="130"/>
                </a:lnTo>
                <a:lnTo>
                  <a:pt x="169" y="122"/>
                </a:lnTo>
                <a:lnTo>
                  <a:pt x="177" y="115"/>
                </a:lnTo>
                <a:lnTo>
                  <a:pt x="186" y="106"/>
                </a:lnTo>
                <a:lnTo>
                  <a:pt x="195" y="95"/>
                </a:lnTo>
                <a:lnTo>
                  <a:pt x="207" y="86"/>
                </a:lnTo>
                <a:lnTo>
                  <a:pt x="219" y="76"/>
                </a:lnTo>
                <a:lnTo>
                  <a:pt x="232" y="67"/>
                </a:lnTo>
                <a:lnTo>
                  <a:pt x="245" y="60"/>
                </a:lnTo>
                <a:lnTo>
                  <a:pt x="258" y="52"/>
                </a:lnTo>
                <a:lnTo>
                  <a:pt x="272" y="43"/>
                </a:lnTo>
                <a:lnTo>
                  <a:pt x="287" y="36"/>
                </a:lnTo>
                <a:lnTo>
                  <a:pt x="301" y="29"/>
                </a:lnTo>
                <a:lnTo>
                  <a:pt x="318" y="22"/>
                </a:lnTo>
                <a:lnTo>
                  <a:pt x="336" y="18"/>
                </a:lnTo>
                <a:lnTo>
                  <a:pt x="358" y="17"/>
                </a:lnTo>
                <a:lnTo>
                  <a:pt x="381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95" name="Freeform 291"/>
          <p:cNvSpPr>
            <a:spLocks/>
          </p:cNvSpPr>
          <p:nvPr/>
        </p:nvSpPr>
        <p:spPr bwMode="auto">
          <a:xfrm>
            <a:off x="654050" y="5991225"/>
            <a:ext cx="568325" cy="312738"/>
          </a:xfrm>
          <a:custGeom>
            <a:avLst/>
            <a:gdLst/>
            <a:ahLst/>
            <a:cxnLst>
              <a:cxn ang="0">
                <a:pos x="348" y="2"/>
              </a:cxn>
              <a:cxn ang="0">
                <a:pos x="319" y="2"/>
              </a:cxn>
              <a:cxn ang="0">
                <a:pos x="288" y="6"/>
              </a:cxn>
              <a:cxn ang="0">
                <a:pos x="258" y="16"/>
              </a:cxn>
              <a:cxn ang="0">
                <a:pos x="238" y="34"/>
              </a:cxn>
              <a:cxn ang="0">
                <a:pos x="220" y="56"/>
              </a:cxn>
              <a:cxn ang="0">
                <a:pos x="204" y="79"/>
              </a:cxn>
              <a:cxn ang="0">
                <a:pos x="187" y="99"/>
              </a:cxn>
              <a:cxn ang="0">
                <a:pos x="167" y="113"/>
              </a:cxn>
              <a:cxn ang="0">
                <a:pos x="147" y="129"/>
              </a:cxn>
              <a:cxn ang="0">
                <a:pos x="126" y="147"/>
              </a:cxn>
              <a:cxn ang="0">
                <a:pos x="104" y="163"/>
              </a:cxn>
              <a:cxn ang="0">
                <a:pos x="83" y="176"/>
              </a:cxn>
              <a:cxn ang="0">
                <a:pos x="58" y="187"/>
              </a:cxn>
              <a:cxn ang="0">
                <a:pos x="31" y="194"/>
              </a:cxn>
              <a:cxn ang="0">
                <a:pos x="8" y="194"/>
              </a:cxn>
              <a:cxn ang="0">
                <a:pos x="15" y="196"/>
              </a:cxn>
              <a:cxn ang="0">
                <a:pos x="46" y="197"/>
              </a:cxn>
              <a:cxn ang="0">
                <a:pos x="81" y="196"/>
              </a:cxn>
              <a:cxn ang="0">
                <a:pos x="113" y="188"/>
              </a:cxn>
              <a:cxn ang="0">
                <a:pos x="134" y="178"/>
              </a:cxn>
              <a:cxn ang="0">
                <a:pos x="157" y="167"/>
              </a:cxn>
              <a:cxn ang="0">
                <a:pos x="179" y="156"/>
              </a:cxn>
              <a:cxn ang="0">
                <a:pos x="199" y="142"/>
              </a:cxn>
              <a:cxn ang="0">
                <a:pos x="217" y="122"/>
              </a:cxn>
              <a:cxn ang="0">
                <a:pos x="233" y="99"/>
              </a:cxn>
              <a:cxn ang="0">
                <a:pos x="248" y="76"/>
              </a:cxn>
              <a:cxn ang="0">
                <a:pos x="263" y="59"/>
              </a:cxn>
              <a:cxn ang="0">
                <a:pos x="280" y="49"/>
              </a:cxn>
              <a:cxn ang="0">
                <a:pos x="296" y="33"/>
              </a:cxn>
              <a:cxn ang="0">
                <a:pos x="318" y="15"/>
              </a:cxn>
              <a:cxn ang="0">
                <a:pos x="343" y="2"/>
              </a:cxn>
            </a:cxnLst>
            <a:rect l="0" t="0" r="r" b="b"/>
            <a:pathLst>
              <a:path w="358" h="197">
                <a:moveTo>
                  <a:pt x="358" y="0"/>
                </a:moveTo>
                <a:lnTo>
                  <a:pt x="348" y="2"/>
                </a:lnTo>
                <a:lnTo>
                  <a:pt x="336" y="2"/>
                </a:lnTo>
                <a:lnTo>
                  <a:pt x="319" y="2"/>
                </a:lnTo>
                <a:lnTo>
                  <a:pt x="305" y="4"/>
                </a:lnTo>
                <a:lnTo>
                  <a:pt x="288" y="6"/>
                </a:lnTo>
                <a:lnTo>
                  <a:pt x="271" y="9"/>
                </a:lnTo>
                <a:lnTo>
                  <a:pt x="258" y="16"/>
                </a:lnTo>
                <a:lnTo>
                  <a:pt x="247" y="24"/>
                </a:lnTo>
                <a:lnTo>
                  <a:pt x="238" y="34"/>
                </a:lnTo>
                <a:lnTo>
                  <a:pt x="228" y="45"/>
                </a:lnTo>
                <a:lnTo>
                  <a:pt x="220" y="56"/>
                </a:lnTo>
                <a:lnTo>
                  <a:pt x="212" y="68"/>
                </a:lnTo>
                <a:lnTo>
                  <a:pt x="204" y="79"/>
                </a:lnTo>
                <a:lnTo>
                  <a:pt x="195" y="90"/>
                </a:lnTo>
                <a:lnTo>
                  <a:pt x="187" y="99"/>
                </a:lnTo>
                <a:lnTo>
                  <a:pt x="177" y="106"/>
                </a:lnTo>
                <a:lnTo>
                  <a:pt x="167" y="113"/>
                </a:lnTo>
                <a:lnTo>
                  <a:pt x="157" y="122"/>
                </a:lnTo>
                <a:lnTo>
                  <a:pt x="147" y="129"/>
                </a:lnTo>
                <a:lnTo>
                  <a:pt x="137" y="138"/>
                </a:lnTo>
                <a:lnTo>
                  <a:pt x="126" y="147"/>
                </a:lnTo>
                <a:lnTo>
                  <a:pt x="116" y="156"/>
                </a:lnTo>
                <a:lnTo>
                  <a:pt x="104" y="163"/>
                </a:lnTo>
                <a:lnTo>
                  <a:pt x="94" y="171"/>
                </a:lnTo>
                <a:lnTo>
                  <a:pt x="83" y="176"/>
                </a:lnTo>
                <a:lnTo>
                  <a:pt x="71" y="181"/>
                </a:lnTo>
                <a:lnTo>
                  <a:pt x="58" y="187"/>
                </a:lnTo>
                <a:lnTo>
                  <a:pt x="45" y="190"/>
                </a:lnTo>
                <a:lnTo>
                  <a:pt x="31" y="194"/>
                </a:lnTo>
                <a:lnTo>
                  <a:pt x="20" y="194"/>
                </a:lnTo>
                <a:lnTo>
                  <a:pt x="8" y="194"/>
                </a:lnTo>
                <a:lnTo>
                  <a:pt x="0" y="192"/>
                </a:lnTo>
                <a:lnTo>
                  <a:pt x="15" y="196"/>
                </a:lnTo>
                <a:lnTo>
                  <a:pt x="30" y="197"/>
                </a:lnTo>
                <a:lnTo>
                  <a:pt x="46" y="197"/>
                </a:lnTo>
                <a:lnTo>
                  <a:pt x="64" y="197"/>
                </a:lnTo>
                <a:lnTo>
                  <a:pt x="81" y="196"/>
                </a:lnTo>
                <a:lnTo>
                  <a:pt x="98" y="192"/>
                </a:lnTo>
                <a:lnTo>
                  <a:pt x="113" y="188"/>
                </a:lnTo>
                <a:lnTo>
                  <a:pt x="124" y="183"/>
                </a:lnTo>
                <a:lnTo>
                  <a:pt x="134" y="178"/>
                </a:lnTo>
                <a:lnTo>
                  <a:pt x="146" y="172"/>
                </a:lnTo>
                <a:lnTo>
                  <a:pt x="157" y="167"/>
                </a:lnTo>
                <a:lnTo>
                  <a:pt x="169" y="162"/>
                </a:lnTo>
                <a:lnTo>
                  <a:pt x="179" y="156"/>
                </a:lnTo>
                <a:lnTo>
                  <a:pt x="190" y="149"/>
                </a:lnTo>
                <a:lnTo>
                  <a:pt x="199" y="142"/>
                </a:lnTo>
                <a:lnTo>
                  <a:pt x="209" y="133"/>
                </a:lnTo>
                <a:lnTo>
                  <a:pt x="217" y="122"/>
                </a:lnTo>
                <a:lnTo>
                  <a:pt x="225" y="111"/>
                </a:lnTo>
                <a:lnTo>
                  <a:pt x="233" y="99"/>
                </a:lnTo>
                <a:lnTo>
                  <a:pt x="240" y="88"/>
                </a:lnTo>
                <a:lnTo>
                  <a:pt x="248" y="76"/>
                </a:lnTo>
                <a:lnTo>
                  <a:pt x="257" y="67"/>
                </a:lnTo>
                <a:lnTo>
                  <a:pt x="263" y="59"/>
                </a:lnTo>
                <a:lnTo>
                  <a:pt x="271" y="54"/>
                </a:lnTo>
                <a:lnTo>
                  <a:pt x="280" y="49"/>
                </a:lnTo>
                <a:lnTo>
                  <a:pt x="288" y="41"/>
                </a:lnTo>
                <a:lnTo>
                  <a:pt x="296" y="33"/>
                </a:lnTo>
                <a:lnTo>
                  <a:pt x="306" y="24"/>
                </a:lnTo>
                <a:lnTo>
                  <a:pt x="318" y="15"/>
                </a:lnTo>
                <a:lnTo>
                  <a:pt x="329" y="7"/>
                </a:lnTo>
                <a:lnTo>
                  <a:pt x="343" y="2"/>
                </a:lnTo>
                <a:lnTo>
                  <a:pt x="35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96" name="Freeform 292"/>
          <p:cNvSpPr>
            <a:spLocks/>
          </p:cNvSpPr>
          <p:nvPr/>
        </p:nvSpPr>
        <p:spPr bwMode="auto">
          <a:xfrm>
            <a:off x="1166813" y="6022975"/>
            <a:ext cx="201612" cy="115888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6" y="23"/>
              </a:cxn>
              <a:cxn ang="0">
                <a:pos x="15" y="27"/>
              </a:cxn>
              <a:cxn ang="0">
                <a:pos x="26" y="32"/>
              </a:cxn>
              <a:cxn ang="0">
                <a:pos x="38" y="34"/>
              </a:cxn>
              <a:cxn ang="0">
                <a:pos x="49" y="36"/>
              </a:cxn>
              <a:cxn ang="0">
                <a:pos x="61" y="38"/>
              </a:cxn>
              <a:cxn ang="0">
                <a:pos x="71" y="38"/>
              </a:cxn>
              <a:cxn ang="0">
                <a:pos x="78" y="36"/>
              </a:cxn>
              <a:cxn ang="0">
                <a:pos x="83" y="32"/>
              </a:cxn>
              <a:cxn ang="0">
                <a:pos x="89" y="30"/>
              </a:cxn>
              <a:cxn ang="0">
                <a:pos x="94" y="27"/>
              </a:cxn>
              <a:cxn ang="0">
                <a:pos x="101" y="21"/>
              </a:cxn>
              <a:cxn ang="0">
                <a:pos x="107" y="18"/>
              </a:cxn>
              <a:cxn ang="0">
                <a:pos x="114" y="13"/>
              </a:cxn>
              <a:cxn ang="0">
                <a:pos x="121" y="7"/>
              </a:cxn>
              <a:cxn ang="0">
                <a:pos x="127" y="0"/>
              </a:cxn>
              <a:cxn ang="0">
                <a:pos x="127" y="16"/>
              </a:cxn>
              <a:cxn ang="0">
                <a:pos x="124" y="36"/>
              </a:cxn>
              <a:cxn ang="0">
                <a:pos x="117" y="56"/>
              </a:cxn>
              <a:cxn ang="0">
                <a:pos x="106" y="70"/>
              </a:cxn>
              <a:cxn ang="0">
                <a:pos x="101" y="72"/>
              </a:cxn>
              <a:cxn ang="0">
                <a:pos x="92" y="73"/>
              </a:cxn>
              <a:cxn ang="0">
                <a:pos x="83" y="73"/>
              </a:cxn>
              <a:cxn ang="0">
                <a:pos x="71" y="72"/>
              </a:cxn>
              <a:cxn ang="0">
                <a:pos x="59" y="70"/>
              </a:cxn>
              <a:cxn ang="0">
                <a:pos x="48" y="68"/>
              </a:cxn>
              <a:cxn ang="0">
                <a:pos x="38" y="65"/>
              </a:cxn>
              <a:cxn ang="0">
                <a:pos x="30" y="63"/>
              </a:cxn>
              <a:cxn ang="0">
                <a:pos x="16" y="57"/>
              </a:cxn>
              <a:cxn ang="0">
                <a:pos x="6" y="48"/>
              </a:cxn>
              <a:cxn ang="0">
                <a:pos x="1" y="38"/>
              </a:cxn>
              <a:cxn ang="0">
                <a:pos x="0" y="20"/>
              </a:cxn>
            </a:cxnLst>
            <a:rect l="0" t="0" r="r" b="b"/>
            <a:pathLst>
              <a:path w="127" h="73">
                <a:moveTo>
                  <a:pt x="0" y="20"/>
                </a:moveTo>
                <a:lnTo>
                  <a:pt x="6" y="23"/>
                </a:lnTo>
                <a:lnTo>
                  <a:pt x="15" y="27"/>
                </a:lnTo>
                <a:lnTo>
                  <a:pt x="26" y="32"/>
                </a:lnTo>
                <a:lnTo>
                  <a:pt x="38" y="34"/>
                </a:lnTo>
                <a:lnTo>
                  <a:pt x="49" y="36"/>
                </a:lnTo>
                <a:lnTo>
                  <a:pt x="61" y="38"/>
                </a:lnTo>
                <a:lnTo>
                  <a:pt x="71" y="38"/>
                </a:lnTo>
                <a:lnTo>
                  <a:pt x="78" y="36"/>
                </a:lnTo>
                <a:lnTo>
                  <a:pt x="83" y="32"/>
                </a:lnTo>
                <a:lnTo>
                  <a:pt x="89" y="30"/>
                </a:lnTo>
                <a:lnTo>
                  <a:pt x="94" y="27"/>
                </a:lnTo>
                <a:lnTo>
                  <a:pt x="101" y="21"/>
                </a:lnTo>
                <a:lnTo>
                  <a:pt x="107" y="18"/>
                </a:lnTo>
                <a:lnTo>
                  <a:pt x="114" y="13"/>
                </a:lnTo>
                <a:lnTo>
                  <a:pt x="121" y="7"/>
                </a:lnTo>
                <a:lnTo>
                  <a:pt x="127" y="0"/>
                </a:lnTo>
                <a:lnTo>
                  <a:pt x="127" y="16"/>
                </a:lnTo>
                <a:lnTo>
                  <a:pt x="124" y="36"/>
                </a:lnTo>
                <a:lnTo>
                  <a:pt x="117" y="56"/>
                </a:lnTo>
                <a:lnTo>
                  <a:pt x="106" y="70"/>
                </a:lnTo>
                <a:lnTo>
                  <a:pt x="101" y="72"/>
                </a:lnTo>
                <a:lnTo>
                  <a:pt x="92" y="73"/>
                </a:lnTo>
                <a:lnTo>
                  <a:pt x="83" y="73"/>
                </a:lnTo>
                <a:lnTo>
                  <a:pt x="71" y="72"/>
                </a:lnTo>
                <a:lnTo>
                  <a:pt x="59" y="70"/>
                </a:lnTo>
                <a:lnTo>
                  <a:pt x="48" y="68"/>
                </a:lnTo>
                <a:lnTo>
                  <a:pt x="38" y="65"/>
                </a:lnTo>
                <a:lnTo>
                  <a:pt x="30" y="63"/>
                </a:lnTo>
                <a:lnTo>
                  <a:pt x="16" y="57"/>
                </a:lnTo>
                <a:lnTo>
                  <a:pt x="6" y="48"/>
                </a:lnTo>
                <a:lnTo>
                  <a:pt x="1" y="38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97" name="Freeform 293"/>
          <p:cNvSpPr>
            <a:spLocks/>
          </p:cNvSpPr>
          <p:nvPr/>
        </p:nvSpPr>
        <p:spPr bwMode="auto">
          <a:xfrm>
            <a:off x="7273925" y="5133975"/>
            <a:ext cx="1436688" cy="1177925"/>
          </a:xfrm>
          <a:custGeom>
            <a:avLst/>
            <a:gdLst/>
            <a:ahLst/>
            <a:cxnLst>
              <a:cxn ang="0">
                <a:pos x="327" y="164"/>
              </a:cxn>
              <a:cxn ang="0">
                <a:pos x="288" y="142"/>
              </a:cxn>
              <a:cxn ang="0">
                <a:pos x="227" y="116"/>
              </a:cxn>
              <a:cxn ang="0">
                <a:pos x="160" y="102"/>
              </a:cxn>
              <a:cxn ang="0">
                <a:pos x="98" y="110"/>
              </a:cxn>
              <a:cxn ang="0">
                <a:pos x="42" y="176"/>
              </a:cxn>
              <a:cxn ang="0">
                <a:pos x="0" y="336"/>
              </a:cxn>
              <a:cxn ang="0">
                <a:pos x="50" y="499"/>
              </a:cxn>
              <a:cxn ang="0">
                <a:pos x="156" y="579"/>
              </a:cxn>
              <a:cxn ang="0">
                <a:pos x="266" y="632"/>
              </a:cxn>
              <a:cxn ang="0">
                <a:pos x="379" y="680"/>
              </a:cxn>
              <a:cxn ang="0">
                <a:pos x="476" y="716"/>
              </a:cxn>
              <a:cxn ang="0">
                <a:pos x="541" y="737"/>
              </a:cxn>
              <a:cxn ang="0">
                <a:pos x="558" y="738"/>
              </a:cxn>
              <a:cxn ang="0">
                <a:pos x="606" y="686"/>
              </a:cxn>
              <a:cxn ang="0">
                <a:pos x="693" y="592"/>
              </a:cxn>
              <a:cxn ang="0">
                <a:pos x="788" y="480"/>
              </a:cxn>
              <a:cxn ang="0">
                <a:pos x="866" y="374"/>
              </a:cxn>
              <a:cxn ang="0">
                <a:pos x="901" y="295"/>
              </a:cxn>
              <a:cxn ang="0">
                <a:pos x="904" y="154"/>
              </a:cxn>
              <a:cxn ang="0">
                <a:pos x="854" y="26"/>
              </a:cxn>
              <a:cxn ang="0">
                <a:pos x="734" y="5"/>
              </a:cxn>
              <a:cxn ang="0">
                <a:pos x="652" y="43"/>
              </a:cxn>
              <a:cxn ang="0">
                <a:pos x="581" y="108"/>
              </a:cxn>
              <a:cxn ang="0">
                <a:pos x="526" y="176"/>
              </a:cxn>
              <a:cxn ang="0">
                <a:pos x="490" y="230"/>
              </a:cxn>
              <a:cxn ang="0">
                <a:pos x="477" y="253"/>
              </a:cxn>
              <a:cxn ang="0">
                <a:pos x="506" y="233"/>
              </a:cxn>
              <a:cxn ang="0">
                <a:pos x="574" y="185"/>
              </a:cxn>
              <a:cxn ang="0">
                <a:pos x="640" y="139"/>
              </a:cxn>
              <a:cxn ang="0">
                <a:pos x="711" y="113"/>
              </a:cxn>
              <a:cxn ang="0">
                <a:pos x="772" y="92"/>
              </a:cxn>
              <a:cxn ang="0">
                <a:pos x="787" y="120"/>
              </a:cxn>
              <a:cxn ang="0">
                <a:pos x="811" y="233"/>
              </a:cxn>
              <a:cxn ang="0">
                <a:pos x="797" y="345"/>
              </a:cxn>
              <a:cxn ang="0">
                <a:pos x="719" y="457"/>
              </a:cxn>
              <a:cxn ang="0">
                <a:pos x="635" y="572"/>
              </a:cxn>
              <a:cxn ang="0">
                <a:pos x="524" y="676"/>
              </a:cxn>
              <a:cxn ang="0">
                <a:pos x="492" y="663"/>
              </a:cxn>
              <a:cxn ang="0">
                <a:pos x="413" y="629"/>
              </a:cxn>
              <a:cxn ang="0">
                <a:pos x="312" y="582"/>
              </a:cxn>
              <a:cxn ang="0">
                <a:pos x="215" y="533"/>
              </a:cxn>
              <a:cxn ang="0">
                <a:pos x="148" y="490"/>
              </a:cxn>
              <a:cxn ang="0">
                <a:pos x="118" y="451"/>
              </a:cxn>
              <a:cxn ang="0">
                <a:pos x="75" y="343"/>
              </a:cxn>
              <a:cxn ang="0">
                <a:pos x="116" y="233"/>
              </a:cxn>
              <a:cxn ang="0">
                <a:pos x="194" y="217"/>
              </a:cxn>
              <a:cxn ang="0">
                <a:pos x="264" y="233"/>
              </a:cxn>
              <a:cxn ang="0">
                <a:pos x="406" y="281"/>
              </a:cxn>
            </a:cxnLst>
            <a:rect l="0" t="0" r="r" b="b"/>
            <a:pathLst>
              <a:path w="905" h="742">
                <a:moveTo>
                  <a:pt x="336" y="168"/>
                </a:moveTo>
                <a:lnTo>
                  <a:pt x="334" y="167"/>
                </a:lnTo>
                <a:lnTo>
                  <a:pt x="327" y="164"/>
                </a:lnTo>
                <a:lnTo>
                  <a:pt x="317" y="158"/>
                </a:lnTo>
                <a:lnTo>
                  <a:pt x="304" y="150"/>
                </a:lnTo>
                <a:lnTo>
                  <a:pt x="288" y="142"/>
                </a:lnTo>
                <a:lnTo>
                  <a:pt x="269" y="133"/>
                </a:lnTo>
                <a:lnTo>
                  <a:pt x="249" y="125"/>
                </a:lnTo>
                <a:lnTo>
                  <a:pt x="227" y="116"/>
                </a:lnTo>
                <a:lnTo>
                  <a:pt x="205" y="110"/>
                </a:lnTo>
                <a:lnTo>
                  <a:pt x="182" y="104"/>
                </a:lnTo>
                <a:lnTo>
                  <a:pt x="160" y="102"/>
                </a:lnTo>
                <a:lnTo>
                  <a:pt x="137" y="100"/>
                </a:lnTo>
                <a:lnTo>
                  <a:pt x="117" y="104"/>
                </a:lnTo>
                <a:lnTo>
                  <a:pt x="98" y="110"/>
                </a:lnTo>
                <a:lnTo>
                  <a:pt x="81" y="120"/>
                </a:lnTo>
                <a:lnTo>
                  <a:pt x="66" y="136"/>
                </a:lnTo>
                <a:lnTo>
                  <a:pt x="42" y="176"/>
                </a:lnTo>
                <a:lnTo>
                  <a:pt x="20" y="224"/>
                </a:lnTo>
                <a:lnTo>
                  <a:pt x="7" y="279"/>
                </a:lnTo>
                <a:lnTo>
                  <a:pt x="0" y="336"/>
                </a:lnTo>
                <a:lnTo>
                  <a:pt x="4" y="393"/>
                </a:lnTo>
                <a:lnTo>
                  <a:pt x="20" y="449"/>
                </a:lnTo>
                <a:lnTo>
                  <a:pt x="50" y="499"/>
                </a:lnTo>
                <a:lnTo>
                  <a:pt x="96" y="541"/>
                </a:lnTo>
                <a:lnTo>
                  <a:pt x="124" y="561"/>
                </a:lnTo>
                <a:lnTo>
                  <a:pt x="156" y="579"/>
                </a:lnTo>
                <a:lnTo>
                  <a:pt x="191" y="597"/>
                </a:lnTo>
                <a:lnTo>
                  <a:pt x="227" y="615"/>
                </a:lnTo>
                <a:lnTo>
                  <a:pt x="266" y="632"/>
                </a:lnTo>
                <a:lnTo>
                  <a:pt x="304" y="649"/>
                </a:lnTo>
                <a:lnTo>
                  <a:pt x="342" y="665"/>
                </a:lnTo>
                <a:lnTo>
                  <a:pt x="379" y="680"/>
                </a:lnTo>
                <a:lnTo>
                  <a:pt x="414" y="693"/>
                </a:lnTo>
                <a:lnTo>
                  <a:pt x="447" y="705"/>
                </a:lnTo>
                <a:lnTo>
                  <a:pt x="476" y="716"/>
                </a:lnTo>
                <a:lnTo>
                  <a:pt x="503" y="725"/>
                </a:lnTo>
                <a:lnTo>
                  <a:pt x="524" y="732"/>
                </a:lnTo>
                <a:lnTo>
                  <a:pt x="541" y="737"/>
                </a:lnTo>
                <a:lnTo>
                  <a:pt x="550" y="740"/>
                </a:lnTo>
                <a:lnTo>
                  <a:pt x="554" y="742"/>
                </a:lnTo>
                <a:lnTo>
                  <a:pt x="558" y="738"/>
                </a:lnTo>
                <a:lnTo>
                  <a:pt x="569" y="727"/>
                </a:lnTo>
                <a:lnTo>
                  <a:pt x="585" y="709"/>
                </a:lnTo>
                <a:lnTo>
                  <a:pt x="606" y="686"/>
                </a:lnTo>
                <a:lnTo>
                  <a:pt x="633" y="659"/>
                </a:lnTo>
                <a:lnTo>
                  <a:pt x="662" y="627"/>
                </a:lnTo>
                <a:lnTo>
                  <a:pt x="693" y="592"/>
                </a:lnTo>
                <a:lnTo>
                  <a:pt x="725" y="556"/>
                </a:lnTo>
                <a:lnTo>
                  <a:pt x="757" y="519"/>
                </a:lnTo>
                <a:lnTo>
                  <a:pt x="788" y="480"/>
                </a:lnTo>
                <a:lnTo>
                  <a:pt x="818" y="444"/>
                </a:lnTo>
                <a:lnTo>
                  <a:pt x="843" y="408"/>
                </a:lnTo>
                <a:lnTo>
                  <a:pt x="866" y="374"/>
                </a:lnTo>
                <a:lnTo>
                  <a:pt x="883" y="343"/>
                </a:lnTo>
                <a:lnTo>
                  <a:pt x="896" y="317"/>
                </a:lnTo>
                <a:lnTo>
                  <a:pt x="901" y="295"/>
                </a:lnTo>
                <a:lnTo>
                  <a:pt x="904" y="252"/>
                </a:lnTo>
                <a:lnTo>
                  <a:pt x="905" y="204"/>
                </a:lnTo>
                <a:lnTo>
                  <a:pt x="904" y="154"/>
                </a:lnTo>
                <a:lnTo>
                  <a:pt x="896" y="105"/>
                </a:lnTo>
                <a:lnTo>
                  <a:pt x="879" y="62"/>
                </a:lnTo>
                <a:lnTo>
                  <a:pt x="854" y="26"/>
                </a:lnTo>
                <a:lnTo>
                  <a:pt x="816" y="5"/>
                </a:lnTo>
                <a:lnTo>
                  <a:pt x="764" y="0"/>
                </a:lnTo>
                <a:lnTo>
                  <a:pt x="734" y="5"/>
                </a:lnTo>
                <a:lnTo>
                  <a:pt x="706" y="14"/>
                </a:lnTo>
                <a:lnTo>
                  <a:pt x="678" y="28"/>
                </a:lnTo>
                <a:lnTo>
                  <a:pt x="652" y="43"/>
                </a:lnTo>
                <a:lnTo>
                  <a:pt x="627" y="63"/>
                </a:lnTo>
                <a:lnTo>
                  <a:pt x="602" y="85"/>
                </a:lnTo>
                <a:lnTo>
                  <a:pt x="581" y="108"/>
                </a:lnTo>
                <a:lnTo>
                  <a:pt x="561" y="131"/>
                </a:lnTo>
                <a:lnTo>
                  <a:pt x="542" y="154"/>
                </a:lnTo>
                <a:lnTo>
                  <a:pt x="526" y="176"/>
                </a:lnTo>
                <a:lnTo>
                  <a:pt x="511" y="196"/>
                </a:lnTo>
                <a:lnTo>
                  <a:pt x="500" y="216"/>
                </a:lnTo>
                <a:lnTo>
                  <a:pt x="490" y="230"/>
                </a:lnTo>
                <a:lnTo>
                  <a:pt x="483" y="243"/>
                </a:lnTo>
                <a:lnTo>
                  <a:pt x="479" y="251"/>
                </a:lnTo>
                <a:lnTo>
                  <a:pt x="477" y="253"/>
                </a:lnTo>
                <a:lnTo>
                  <a:pt x="481" y="251"/>
                </a:lnTo>
                <a:lnTo>
                  <a:pt x="491" y="244"/>
                </a:lnTo>
                <a:lnTo>
                  <a:pt x="506" y="233"/>
                </a:lnTo>
                <a:lnTo>
                  <a:pt x="526" y="219"/>
                </a:lnTo>
                <a:lnTo>
                  <a:pt x="549" y="204"/>
                </a:lnTo>
                <a:lnTo>
                  <a:pt x="574" y="185"/>
                </a:lnTo>
                <a:lnTo>
                  <a:pt x="601" y="166"/>
                </a:lnTo>
                <a:lnTo>
                  <a:pt x="628" y="147"/>
                </a:lnTo>
                <a:lnTo>
                  <a:pt x="640" y="139"/>
                </a:lnTo>
                <a:lnTo>
                  <a:pt x="660" y="131"/>
                </a:lnTo>
                <a:lnTo>
                  <a:pt x="684" y="121"/>
                </a:lnTo>
                <a:lnTo>
                  <a:pt x="711" y="113"/>
                </a:lnTo>
                <a:lnTo>
                  <a:pt x="736" y="104"/>
                </a:lnTo>
                <a:lnTo>
                  <a:pt x="757" y="97"/>
                </a:lnTo>
                <a:lnTo>
                  <a:pt x="772" y="92"/>
                </a:lnTo>
                <a:lnTo>
                  <a:pt x="777" y="91"/>
                </a:lnTo>
                <a:lnTo>
                  <a:pt x="780" y="99"/>
                </a:lnTo>
                <a:lnTo>
                  <a:pt x="787" y="120"/>
                </a:lnTo>
                <a:lnTo>
                  <a:pt x="796" y="153"/>
                </a:lnTo>
                <a:lnTo>
                  <a:pt x="804" y="190"/>
                </a:lnTo>
                <a:lnTo>
                  <a:pt x="811" y="233"/>
                </a:lnTo>
                <a:lnTo>
                  <a:pt x="814" y="274"/>
                </a:lnTo>
                <a:lnTo>
                  <a:pt x="809" y="313"/>
                </a:lnTo>
                <a:lnTo>
                  <a:pt x="797" y="345"/>
                </a:lnTo>
                <a:lnTo>
                  <a:pt x="777" y="376"/>
                </a:lnTo>
                <a:lnTo>
                  <a:pt x="750" y="415"/>
                </a:lnTo>
                <a:lnTo>
                  <a:pt x="719" y="457"/>
                </a:lnTo>
                <a:lnTo>
                  <a:pt x="689" y="500"/>
                </a:lnTo>
                <a:lnTo>
                  <a:pt x="659" y="540"/>
                </a:lnTo>
                <a:lnTo>
                  <a:pt x="635" y="572"/>
                </a:lnTo>
                <a:lnTo>
                  <a:pt x="619" y="593"/>
                </a:lnTo>
                <a:lnTo>
                  <a:pt x="612" y="602"/>
                </a:lnTo>
                <a:lnTo>
                  <a:pt x="524" y="676"/>
                </a:lnTo>
                <a:lnTo>
                  <a:pt x="520" y="675"/>
                </a:lnTo>
                <a:lnTo>
                  <a:pt x="510" y="670"/>
                </a:lnTo>
                <a:lnTo>
                  <a:pt x="492" y="663"/>
                </a:lnTo>
                <a:lnTo>
                  <a:pt x="469" y="653"/>
                </a:lnTo>
                <a:lnTo>
                  <a:pt x="442" y="641"/>
                </a:lnTo>
                <a:lnTo>
                  <a:pt x="413" y="629"/>
                </a:lnTo>
                <a:lnTo>
                  <a:pt x="381" y="614"/>
                </a:lnTo>
                <a:lnTo>
                  <a:pt x="347" y="598"/>
                </a:lnTo>
                <a:lnTo>
                  <a:pt x="312" y="582"/>
                </a:lnTo>
                <a:lnTo>
                  <a:pt x="278" y="565"/>
                </a:lnTo>
                <a:lnTo>
                  <a:pt x="245" y="550"/>
                </a:lnTo>
                <a:lnTo>
                  <a:pt x="215" y="533"/>
                </a:lnTo>
                <a:lnTo>
                  <a:pt x="188" y="518"/>
                </a:lnTo>
                <a:lnTo>
                  <a:pt x="166" y="504"/>
                </a:lnTo>
                <a:lnTo>
                  <a:pt x="148" y="490"/>
                </a:lnTo>
                <a:lnTo>
                  <a:pt x="136" y="479"/>
                </a:lnTo>
                <a:lnTo>
                  <a:pt x="131" y="472"/>
                </a:lnTo>
                <a:lnTo>
                  <a:pt x="118" y="451"/>
                </a:lnTo>
                <a:lnTo>
                  <a:pt x="102" y="421"/>
                </a:lnTo>
                <a:lnTo>
                  <a:pt x="86" y="383"/>
                </a:lnTo>
                <a:lnTo>
                  <a:pt x="75" y="343"/>
                </a:lnTo>
                <a:lnTo>
                  <a:pt x="74" y="302"/>
                </a:lnTo>
                <a:lnTo>
                  <a:pt x="86" y="264"/>
                </a:lnTo>
                <a:lnTo>
                  <a:pt x="116" y="233"/>
                </a:lnTo>
                <a:lnTo>
                  <a:pt x="140" y="221"/>
                </a:lnTo>
                <a:lnTo>
                  <a:pt x="167" y="216"/>
                </a:lnTo>
                <a:lnTo>
                  <a:pt x="194" y="217"/>
                </a:lnTo>
                <a:lnTo>
                  <a:pt x="221" y="221"/>
                </a:lnTo>
                <a:lnTo>
                  <a:pt x="245" y="227"/>
                </a:lnTo>
                <a:lnTo>
                  <a:pt x="264" y="233"/>
                </a:lnTo>
                <a:lnTo>
                  <a:pt x="277" y="238"/>
                </a:lnTo>
                <a:lnTo>
                  <a:pt x="281" y="240"/>
                </a:lnTo>
                <a:lnTo>
                  <a:pt x="406" y="281"/>
                </a:lnTo>
                <a:lnTo>
                  <a:pt x="428" y="250"/>
                </a:lnTo>
                <a:lnTo>
                  <a:pt x="336" y="1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98" name="Freeform 294"/>
          <p:cNvSpPr>
            <a:spLocks/>
          </p:cNvSpPr>
          <p:nvPr/>
        </p:nvSpPr>
        <p:spPr bwMode="auto">
          <a:xfrm>
            <a:off x="7675563" y="5502275"/>
            <a:ext cx="704850" cy="627063"/>
          </a:xfrm>
          <a:custGeom>
            <a:avLst/>
            <a:gdLst/>
            <a:ahLst/>
            <a:cxnLst>
              <a:cxn ang="0">
                <a:pos x="161" y="80"/>
              </a:cxn>
              <a:cxn ang="0">
                <a:pos x="132" y="65"/>
              </a:cxn>
              <a:cxn ang="0">
                <a:pos x="89" y="51"/>
              </a:cxn>
              <a:cxn ang="0">
                <a:pos x="47" y="53"/>
              </a:cxn>
              <a:cxn ang="0">
                <a:pos x="20" y="86"/>
              </a:cxn>
              <a:cxn ang="0">
                <a:pos x="3" y="137"/>
              </a:cxn>
              <a:cxn ang="0">
                <a:pos x="1" y="193"/>
              </a:cxn>
              <a:cxn ang="0">
                <a:pos x="24" y="244"/>
              </a:cxn>
              <a:cxn ang="0">
                <a:pos x="60" y="274"/>
              </a:cxn>
              <a:cxn ang="0">
                <a:pos x="94" y="295"/>
              </a:cxn>
              <a:cxn ang="0">
                <a:pos x="130" y="316"/>
              </a:cxn>
              <a:cxn ang="0">
                <a:pos x="168" y="338"/>
              </a:cxn>
              <a:cxn ang="0">
                <a:pos x="203" y="358"/>
              </a:cxn>
              <a:cxn ang="0">
                <a:pos x="234" y="375"/>
              </a:cxn>
              <a:cxn ang="0">
                <a:pos x="257" y="388"/>
              </a:cxn>
              <a:cxn ang="0">
                <a:pos x="270" y="394"/>
              </a:cxn>
              <a:cxn ang="0">
                <a:pos x="278" y="387"/>
              </a:cxn>
              <a:cxn ang="0">
                <a:pos x="324" y="329"/>
              </a:cxn>
              <a:cxn ang="0">
                <a:pos x="386" y="246"/>
              </a:cxn>
              <a:cxn ang="0">
                <a:pos x="433" y="170"/>
              </a:cxn>
              <a:cxn ang="0">
                <a:pos x="442" y="123"/>
              </a:cxn>
              <a:cxn ang="0">
                <a:pos x="442" y="75"/>
              </a:cxn>
              <a:cxn ang="0">
                <a:pos x="430" y="30"/>
              </a:cxn>
              <a:cxn ang="0">
                <a:pos x="399" y="2"/>
              </a:cxn>
              <a:cxn ang="0">
                <a:pos x="345" y="7"/>
              </a:cxn>
              <a:cxn ang="0">
                <a:pos x="296" y="49"/>
              </a:cxn>
              <a:cxn ang="0">
                <a:pos x="258" y="103"/>
              </a:cxn>
              <a:cxn ang="0">
                <a:pos x="238" y="143"/>
              </a:cxn>
              <a:cxn ang="0">
                <a:pos x="301" y="100"/>
              </a:cxn>
              <a:cxn ang="0">
                <a:pos x="313" y="99"/>
              </a:cxn>
              <a:cxn ang="0">
                <a:pos x="335" y="98"/>
              </a:cxn>
              <a:cxn ang="0">
                <a:pos x="355" y="96"/>
              </a:cxn>
              <a:cxn ang="0">
                <a:pos x="363" y="96"/>
              </a:cxn>
              <a:cxn ang="0">
                <a:pos x="371" y="115"/>
              </a:cxn>
              <a:cxn ang="0">
                <a:pos x="362" y="161"/>
              </a:cxn>
              <a:cxn ang="0">
                <a:pos x="341" y="191"/>
              </a:cxn>
              <a:cxn ang="0">
                <a:pos x="317" y="224"/>
              </a:cxn>
              <a:cxn ang="0">
                <a:pos x="296" y="250"/>
              </a:cxn>
              <a:cxn ang="0">
                <a:pos x="288" y="261"/>
              </a:cxn>
              <a:cxn ang="0">
                <a:pos x="245" y="321"/>
              </a:cxn>
              <a:cxn ang="0">
                <a:pos x="206" y="301"/>
              </a:cxn>
              <a:cxn ang="0">
                <a:pos x="150" y="269"/>
              </a:cxn>
              <a:cxn ang="0">
                <a:pos x="102" y="238"/>
              </a:cxn>
              <a:cxn ang="0">
                <a:pos x="87" y="223"/>
              </a:cxn>
              <a:cxn ang="0">
                <a:pos x="74" y="205"/>
              </a:cxn>
              <a:cxn ang="0">
                <a:pos x="60" y="177"/>
              </a:cxn>
              <a:cxn ang="0">
                <a:pos x="66" y="145"/>
              </a:cxn>
              <a:cxn ang="0">
                <a:pos x="94" y="126"/>
              </a:cxn>
              <a:cxn ang="0">
                <a:pos x="133" y="126"/>
              </a:cxn>
              <a:cxn ang="0">
                <a:pos x="173" y="134"/>
              </a:cxn>
              <a:cxn ang="0">
                <a:pos x="200" y="143"/>
              </a:cxn>
              <a:cxn ang="0">
                <a:pos x="233" y="159"/>
              </a:cxn>
              <a:cxn ang="0">
                <a:pos x="165" y="82"/>
              </a:cxn>
            </a:cxnLst>
            <a:rect l="0" t="0" r="r" b="b"/>
            <a:pathLst>
              <a:path w="444" h="395">
                <a:moveTo>
                  <a:pt x="165" y="82"/>
                </a:moveTo>
                <a:lnTo>
                  <a:pt x="161" y="80"/>
                </a:lnTo>
                <a:lnTo>
                  <a:pt x="149" y="72"/>
                </a:lnTo>
                <a:lnTo>
                  <a:pt x="132" y="65"/>
                </a:lnTo>
                <a:lnTo>
                  <a:pt x="112" y="57"/>
                </a:lnTo>
                <a:lnTo>
                  <a:pt x="89" y="51"/>
                </a:lnTo>
                <a:lnTo>
                  <a:pt x="67" y="49"/>
                </a:lnTo>
                <a:lnTo>
                  <a:pt x="47" y="53"/>
                </a:lnTo>
                <a:lnTo>
                  <a:pt x="32" y="66"/>
                </a:lnTo>
                <a:lnTo>
                  <a:pt x="20" y="86"/>
                </a:lnTo>
                <a:lnTo>
                  <a:pt x="9" y="110"/>
                </a:lnTo>
                <a:lnTo>
                  <a:pt x="3" y="137"/>
                </a:lnTo>
                <a:lnTo>
                  <a:pt x="0" y="165"/>
                </a:lnTo>
                <a:lnTo>
                  <a:pt x="1" y="193"/>
                </a:lnTo>
                <a:lnTo>
                  <a:pt x="9" y="219"/>
                </a:lnTo>
                <a:lnTo>
                  <a:pt x="24" y="244"/>
                </a:lnTo>
                <a:lnTo>
                  <a:pt x="47" y="264"/>
                </a:lnTo>
                <a:lnTo>
                  <a:pt x="60" y="274"/>
                </a:lnTo>
                <a:lnTo>
                  <a:pt x="77" y="284"/>
                </a:lnTo>
                <a:lnTo>
                  <a:pt x="94" y="295"/>
                </a:lnTo>
                <a:lnTo>
                  <a:pt x="112" y="306"/>
                </a:lnTo>
                <a:lnTo>
                  <a:pt x="130" y="316"/>
                </a:lnTo>
                <a:lnTo>
                  <a:pt x="149" y="327"/>
                </a:lnTo>
                <a:lnTo>
                  <a:pt x="168" y="338"/>
                </a:lnTo>
                <a:lnTo>
                  <a:pt x="185" y="348"/>
                </a:lnTo>
                <a:lnTo>
                  <a:pt x="203" y="358"/>
                </a:lnTo>
                <a:lnTo>
                  <a:pt x="219" y="367"/>
                </a:lnTo>
                <a:lnTo>
                  <a:pt x="234" y="375"/>
                </a:lnTo>
                <a:lnTo>
                  <a:pt x="246" y="382"/>
                </a:lnTo>
                <a:lnTo>
                  <a:pt x="257" y="388"/>
                </a:lnTo>
                <a:lnTo>
                  <a:pt x="265" y="392"/>
                </a:lnTo>
                <a:lnTo>
                  <a:pt x="270" y="394"/>
                </a:lnTo>
                <a:lnTo>
                  <a:pt x="271" y="395"/>
                </a:lnTo>
                <a:lnTo>
                  <a:pt x="278" y="387"/>
                </a:lnTo>
                <a:lnTo>
                  <a:pt x="297" y="363"/>
                </a:lnTo>
                <a:lnTo>
                  <a:pt x="324" y="329"/>
                </a:lnTo>
                <a:lnTo>
                  <a:pt x="355" y="289"/>
                </a:lnTo>
                <a:lnTo>
                  <a:pt x="386" y="246"/>
                </a:lnTo>
                <a:lnTo>
                  <a:pt x="413" y="205"/>
                </a:lnTo>
                <a:lnTo>
                  <a:pt x="433" y="170"/>
                </a:lnTo>
                <a:lnTo>
                  <a:pt x="441" y="144"/>
                </a:lnTo>
                <a:lnTo>
                  <a:pt x="442" y="123"/>
                </a:lnTo>
                <a:lnTo>
                  <a:pt x="444" y="99"/>
                </a:lnTo>
                <a:lnTo>
                  <a:pt x="442" y="75"/>
                </a:lnTo>
                <a:lnTo>
                  <a:pt x="438" y="51"/>
                </a:lnTo>
                <a:lnTo>
                  <a:pt x="430" y="30"/>
                </a:lnTo>
                <a:lnTo>
                  <a:pt x="418" y="13"/>
                </a:lnTo>
                <a:lnTo>
                  <a:pt x="399" y="2"/>
                </a:lnTo>
                <a:lnTo>
                  <a:pt x="374" y="0"/>
                </a:lnTo>
                <a:lnTo>
                  <a:pt x="345" y="7"/>
                </a:lnTo>
                <a:lnTo>
                  <a:pt x="319" y="25"/>
                </a:lnTo>
                <a:lnTo>
                  <a:pt x="296" y="49"/>
                </a:lnTo>
                <a:lnTo>
                  <a:pt x="276" y="76"/>
                </a:lnTo>
                <a:lnTo>
                  <a:pt x="258" y="103"/>
                </a:lnTo>
                <a:lnTo>
                  <a:pt x="246" y="126"/>
                </a:lnTo>
                <a:lnTo>
                  <a:pt x="238" y="143"/>
                </a:lnTo>
                <a:lnTo>
                  <a:pt x="235" y="149"/>
                </a:lnTo>
                <a:lnTo>
                  <a:pt x="301" y="100"/>
                </a:lnTo>
                <a:lnTo>
                  <a:pt x="305" y="100"/>
                </a:lnTo>
                <a:lnTo>
                  <a:pt x="313" y="99"/>
                </a:lnTo>
                <a:lnTo>
                  <a:pt x="324" y="98"/>
                </a:lnTo>
                <a:lnTo>
                  <a:pt x="335" y="98"/>
                </a:lnTo>
                <a:lnTo>
                  <a:pt x="345" y="97"/>
                </a:lnTo>
                <a:lnTo>
                  <a:pt x="355" y="96"/>
                </a:lnTo>
                <a:lnTo>
                  <a:pt x="360" y="96"/>
                </a:lnTo>
                <a:lnTo>
                  <a:pt x="363" y="96"/>
                </a:lnTo>
                <a:lnTo>
                  <a:pt x="366" y="100"/>
                </a:lnTo>
                <a:lnTo>
                  <a:pt x="371" y="115"/>
                </a:lnTo>
                <a:lnTo>
                  <a:pt x="371" y="136"/>
                </a:lnTo>
                <a:lnTo>
                  <a:pt x="362" y="161"/>
                </a:lnTo>
                <a:lnTo>
                  <a:pt x="352" y="176"/>
                </a:lnTo>
                <a:lnTo>
                  <a:pt x="341" y="191"/>
                </a:lnTo>
                <a:lnTo>
                  <a:pt x="329" y="208"/>
                </a:lnTo>
                <a:lnTo>
                  <a:pt x="317" y="224"/>
                </a:lnTo>
                <a:lnTo>
                  <a:pt x="305" y="239"/>
                </a:lnTo>
                <a:lnTo>
                  <a:pt x="296" y="250"/>
                </a:lnTo>
                <a:lnTo>
                  <a:pt x="290" y="258"/>
                </a:lnTo>
                <a:lnTo>
                  <a:pt x="288" y="261"/>
                </a:lnTo>
                <a:lnTo>
                  <a:pt x="251" y="325"/>
                </a:lnTo>
                <a:lnTo>
                  <a:pt x="245" y="321"/>
                </a:lnTo>
                <a:lnTo>
                  <a:pt x="228" y="313"/>
                </a:lnTo>
                <a:lnTo>
                  <a:pt x="206" y="301"/>
                </a:lnTo>
                <a:lnTo>
                  <a:pt x="179" y="286"/>
                </a:lnTo>
                <a:lnTo>
                  <a:pt x="150" y="269"/>
                </a:lnTo>
                <a:lnTo>
                  <a:pt x="124" y="253"/>
                </a:lnTo>
                <a:lnTo>
                  <a:pt x="102" y="238"/>
                </a:lnTo>
                <a:lnTo>
                  <a:pt x="90" y="225"/>
                </a:lnTo>
                <a:lnTo>
                  <a:pt x="87" y="223"/>
                </a:lnTo>
                <a:lnTo>
                  <a:pt x="81" y="216"/>
                </a:lnTo>
                <a:lnTo>
                  <a:pt x="74" y="205"/>
                </a:lnTo>
                <a:lnTo>
                  <a:pt x="66" y="191"/>
                </a:lnTo>
                <a:lnTo>
                  <a:pt x="60" y="177"/>
                </a:lnTo>
                <a:lnTo>
                  <a:pt x="60" y="161"/>
                </a:lnTo>
                <a:lnTo>
                  <a:pt x="66" y="145"/>
                </a:lnTo>
                <a:lnTo>
                  <a:pt x="81" y="131"/>
                </a:lnTo>
                <a:lnTo>
                  <a:pt x="94" y="126"/>
                </a:lnTo>
                <a:lnTo>
                  <a:pt x="113" y="125"/>
                </a:lnTo>
                <a:lnTo>
                  <a:pt x="133" y="126"/>
                </a:lnTo>
                <a:lnTo>
                  <a:pt x="153" y="129"/>
                </a:lnTo>
                <a:lnTo>
                  <a:pt x="173" y="134"/>
                </a:lnTo>
                <a:lnTo>
                  <a:pt x="189" y="139"/>
                </a:lnTo>
                <a:lnTo>
                  <a:pt x="200" y="143"/>
                </a:lnTo>
                <a:lnTo>
                  <a:pt x="204" y="144"/>
                </a:lnTo>
                <a:lnTo>
                  <a:pt x="233" y="159"/>
                </a:lnTo>
                <a:lnTo>
                  <a:pt x="210" y="122"/>
                </a:lnTo>
                <a:lnTo>
                  <a:pt x="165" y="8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399" name="Freeform 295"/>
          <p:cNvSpPr>
            <a:spLocks/>
          </p:cNvSpPr>
          <p:nvPr/>
        </p:nvSpPr>
        <p:spPr bwMode="auto">
          <a:xfrm>
            <a:off x="4516438" y="6248400"/>
            <a:ext cx="90487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0"/>
              </a:cxn>
              <a:cxn ang="0">
                <a:pos x="9" y="35"/>
              </a:cxn>
              <a:cxn ang="0">
                <a:pos x="18" y="44"/>
              </a:cxn>
              <a:cxn ang="0">
                <a:pos x="28" y="47"/>
              </a:cxn>
              <a:cxn ang="0">
                <a:pos x="39" y="44"/>
              </a:cxn>
              <a:cxn ang="0">
                <a:pos x="48" y="35"/>
              </a:cxn>
              <a:cxn ang="0">
                <a:pos x="55" y="20"/>
              </a:cxn>
              <a:cxn ang="0">
                <a:pos x="57" y="0"/>
              </a:cxn>
              <a:cxn ang="0">
                <a:pos x="0" y="0"/>
              </a:cxn>
            </a:cxnLst>
            <a:rect l="0" t="0" r="r" b="b"/>
            <a:pathLst>
              <a:path w="57" h="47">
                <a:moveTo>
                  <a:pt x="0" y="0"/>
                </a:moveTo>
                <a:lnTo>
                  <a:pt x="2" y="20"/>
                </a:lnTo>
                <a:lnTo>
                  <a:pt x="9" y="35"/>
                </a:lnTo>
                <a:lnTo>
                  <a:pt x="18" y="44"/>
                </a:lnTo>
                <a:lnTo>
                  <a:pt x="28" y="47"/>
                </a:lnTo>
                <a:lnTo>
                  <a:pt x="39" y="44"/>
                </a:lnTo>
                <a:lnTo>
                  <a:pt x="48" y="35"/>
                </a:lnTo>
                <a:lnTo>
                  <a:pt x="55" y="2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400" name="Freeform 296"/>
          <p:cNvSpPr>
            <a:spLocks/>
          </p:cNvSpPr>
          <p:nvPr/>
        </p:nvSpPr>
        <p:spPr bwMode="auto">
          <a:xfrm>
            <a:off x="4516438" y="5251450"/>
            <a:ext cx="90487" cy="996950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0"/>
              </a:cxn>
              <a:cxn ang="0">
                <a:pos x="0" y="1257"/>
              </a:cxn>
              <a:cxn ang="0">
                <a:pos x="57" y="1257"/>
              </a:cxn>
              <a:cxn ang="0">
                <a:pos x="57" y="0"/>
              </a:cxn>
              <a:cxn ang="0">
                <a:pos x="28" y="0"/>
              </a:cxn>
            </a:cxnLst>
            <a:rect l="0" t="0" r="r" b="b"/>
            <a:pathLst>
              <a:path w="57" h="1257">
                <a:moveTo>
                  <a:pt x="28" y="0"/>
                </a:moveTo>
                <a:lnTo>
                  <a:pt x="0" y="0"/>
                </a:lnTo>
                <a:lnTo>
                  <a:pt x="0" y="1257"/>
                </a:lnTo>
                <a:lnTo>
                  <a:pt x="57" y="1257"/>
                </a:lnTo>
                <a:lnTo>
                  <a:pt x="57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401" name="Freeform 297"/>
          <p:cNvSpPr>
            <a:spLocks/>
          </p:cNvSpPr>
          <p:nvPr/>
        </p:nvSpPr>
        <p:spPr bwMode="auto">
          <a:xfrm>
            <a:off x="4516438" y="5213350"/>
            <a:ext cx="90487" cy="38100"/>
          </a:xfrm>
          <a:custGeom>
            <a:avLst/>
            <a:gdLst/>
            <a:ahLst/>
            <a:cxnLst>
              <a:cxn ang="0">
                <a:pos x="57" y="48"/>
              </a:cxn>
              <a:cxn ang="0">
                <a:pos x="55" y="27"/>
              </a:cxn>
              <a:cxn ang="0">
                <a:pos x="48" y="12"/>
              </a:cxn>
              <a:cxn ang="0">
                <a:pos x="39" y="4"/>
              </a:cxn>
              <a:cxn ang="0">
                <a:pos x="28" y="0"/>
              </a:cxn>
              <a:cxn ang="0">
                <a:pos x="18" y="4"/>
              </a:cxn>
              <a:cxn ang="0">
                <a:pos x="9" y="12"/>
              </a:cxn>
              <a:cxn ang="0">
                <a:pos x="2" y="27"/>
              </a:cxn>
              <a:cxn ang="0">
                <a:pos x="0" y="48"/>
              </a:cxn>
              <a:cxn ang="0">
                <a:pos x="57" y="48"/>
              </a:cxn>
            </a:cxnLst>
            <a:rect l="0" t="0" r="r" b="b"/>
            <a:pathLst>
              <a:path w="57" h="48">
                <a:moveTo>
                  <a:pt x="57" y="48"/>
                </a:moveTo>
                <a:lnTo>
                  <a:pt x="55" y="27"/>
                </a:lnTo>
                <a:lnTo>
                  <a:pt x="48" y="12"/>
                </a:lnTo>
                <a:lnTo>
                  <a:pt x="39" y="4"/>
                </a:lnTo>
                <a:lnTo>
                  <a:pt x="28" y="0"/>
                </a:lnTo>
                <a:lnTo>
                  <a:pt x="18" y="4"/>
                </a:lnTo>
                <a:lnTo>
                  <a:pt x="9" y="12"/>
                </a:lnTo>
                <a:lnTo>
                  <a:pt x="2" y="27"/>
                </a:lnTo>
                <a:lnTo>
                  <a:pt x="0" y="48"/>
                </a:lnTo>
                <a:lnTo>
                  <a:pt x="57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402" name="Freeform 298"/>
          <p:cNvSpPr>
            <a:spLocks/>
          </p:cNvSpPr>
          <p:nvPr/>
        </p:nvSpPr>
        <p:spPr bwMode="auto">
          <a:xfrm>
            <a:off x="3905250" y="5259388"/>
            <a:ext cx="544513" cy="652462"/>
          </a:xfrm>
          <a:custGeom>
            <a:avLst/>
            <a:gdLst/>
            <a:ahLst/>
            <a:cxnLst>
              <a:cxn ang="0">
                <a:pos x="316" y="172"/>
              </a:cxn>
              <a:cxn ang="0">
                <a:pos x="197" y="172"/>
              </a:cxn>
              <a:cxn ang="0">
                <a:pos x="197" y="48"/>
              </a:cxn>
              <a:cxn ang="0">
                <a:pos x="195" y="29"/>
              </a:cxn>
              <a:cxn ang="0">
                <a:pos x="189" y="14"/>
              </a:cxn>
              <a:cxn ang="0">
                <a:pos x="181" y="3"/>
              </a:cxn>
              <a:cxn ang="0">
                <a:pos x="170" y="0"/>
              </a:cxn>
              <a:cxn ang="0">
                <a:pos x="159" y="3"/>
              </a:cxn>
              <a:cxn ang="0">
                <a:pos x="150" y="14"/>
              </a:cxn>
              <a:cxn ang="0">
                <a:pos x="144" y="29"/>
              </a:cxn>
              <a:cxn ang="0">
                <a:pos x="142" y="48"/>
              </a:cxn>
              <a:cxn ang="0">
                <a:pos x="142" y="172"/>
              </a:cxn>
              <a:cxn ang="0">
                <a:pos x="27" y="172"/>
              </a:cxn>
              <a:cxn ang="0">
                <a:pos x="16" y="175"/>
              </a:cxn>
              <a:cxn ang="0">
                <a:pos x="8" y="186"/>
              </a:cxn>
              <a:cxn ang="0">
                <a:pos x="2" y="201"/>
              </a:cxn>
              <a:cxn ang="0">
                <a:pos x="0" y="220"/>
              </a:cxn>
              <a:cxn ang="0">
                <a:pos x="2" y="238"/>
              </a:cxn>
              <a:cxn ang="0">
                <a:pos x="8" y="252"/>
              </a:cxn>
              <a:cxn ang="0">
                <a:pos x="16" y="262"/>
              </a:cxn>
              <a:cxn ang="0">
                <a:pos x="27" y="266"/>
              </a:cxn>
              <a:cxn ang="0">
                <a:pos x="142" y="266"/>
              </a:cxn>
              <a:cxn ang="0">
                <a:pos x="142" y="775"/>
              </a:cxn>
              <a:cxn ang="0">
                <a:pos x="144" y="794"/>
              </a:cxn>
              <a:cxn ang="0">
                <a:pos x="150" y="809"/>
              </a:cxn>
              <a:cxn ang="0">
                <a:pos x="159" y="819"/>
              </a:cxn>
              <a:cxn ang="0">
                <a:pos x="170" y="823"/>
              </a:cxn>
              <a:cxn ang="0">
                <a:pos x="181" y="819"/>
              </a:cxn>
              <a:cxn ang="0">
                <a:pos x="189" y="809"/>
              </a:cxn>
              <a:cxn ang="0">
                <a:pos x="195" y="794"/>
              </a:cxn>
              <a:cxn ang="0">
                <a:pos x="197" y="775"/>
              </a:cxn>
              <a:cxn ang="0">
                <a:pos x="197" y="266"/>
              </a:cxn>
              <a:cxn ang="0">
                <a:pos x="316" y="266"/>
              </a:cxn>
              <a:cxn ang="0">
                <a:pos x="327" y="262"/>
              </a:cxn>
              <a:cxn ang="0">
                <a:pos x="335" y="252"/>
              </a:cxn>
              <a:cxn ang="0">
                <a:pos x="341" y="238"/>
              </a:cxn>
              <a:cxn ang="0">
                <a:pos x="343" y="220"/>
              </a:cxn>
              <a:cxn ang="0">
                <a:pos x="341" y="201"/>
              </a:cxn>
              <a:cxn ang="0">
                <a:pos x="335" y="186"/>
              </a:cxn>
              <a:cxn ang="0">
                <a:pos x="327" y="175"/>
              </a:cxn>
              <a:cxn ang="0">
                <a:pos x="316" y="172"/>
              </a:cxn>
            </a:cxnLst>
            <a:rect l="0" t="0" r="r" b="b"/>
            <a:pathLst>
              <a:path w="343" h="823">
                <a:moveTo>
                  <a:pt x="316" y="172"/>
                </a:moveTo>
                <a:lnTo>
                  <a:pt x="197" y="172"/>
                </a:lnTo>
                <a:lnTo>
                  <a:pt x="197" y="48"/>
                </a:lnTo>
                <a:lnTo>
                  <a:pt x="195" y="29"/>
                </a:lnTo>
                <a:lnTo>
                  <a:pt x="189" y="14"/>
                </a:lnTo>
                <a:lnTo>
                  <a:pt x="181" y="3"/>
                </a:lnTo>
                <a:lnTo>
                  <a:pt x="170" y="0"/>
                </a:lnTo>
                <a:lnTo>
                  <a:pt x="159" y="3"/>
                </a:lnTo>
                <a:lnTo>
                  <a:pt x="150" y="14"/>
                </a:lnTo>
                <a:lnTo>
                  <a:pt x="144" y="29"/>
                </a:lnTo>
                <a:lnTo>
                  <a:pt x="142" y="48"/>
                </a:lnTo>
                <a:lnTo>
                  <a:pt x="142" y="172"/>
                </a:lnTo>
                <a:lnTo>
                  <a:pt x="27" y="172"/>
                </a:lnTo>
                <a:lnTo>
                  <a:pt x="16" y="175"/>
                </a:lnTo>
                <a:lnTo>
                  <a:pt x="8" y="186"/>
                </a:lnTo>
                <a:lnTo>
                  <a:pt x="2" y="201"/>
                </a:lnTo>
                <a:lnTo>
                  <a:pt x="0" y="220"/>
                </a:lnTo>
                <a:lnTo>
                  <a:pt x="2" y="238"/>
                </a:lnTo>
                <a:lnTo>
                  <a:pt x="8" y="252"/>
                </a:lnTo>
                <a:lnTo>
                  <a:pt x="16" y="262"/>
                </a:lnTo>
                <a:lnTo>
                  <a:pt x="27" y="266"/>
                </a:lnTo>
                <a:lnTo>
                  <a:pt x="142" y="266"/>
                </a:lnTo>
                <a:lnTo>
                  <a:pt x="142" y="775"/>
                </a:lnTo>
                <a:lnTo>
                  <a:pt x="144" y="794"/>
                </a:lnTo>
                <a:lnTo>
                  <a:pt x="150" y="809"/>
                </a:lnTo>
                <a:lnTo>
                  <a:pt x="159" y="819"/>
                </a:lnTo>
                <a:lnTo>
                  <a:pt x="170" y="823"/>
                </a:lnTo>
                <a:lnTo>
                  <a:pt x="181" y="819"/>
                </a:lnTo>
                <a:lnTo>
                  <a:pt x="189" y="809"/>
                </a:lnTo>
                <a:lnTo>
                  <a:pt x="195" y="794"/>
                </a:lnTo>
                <a:lnTo>
                  <a:pt x="197" y="775"/>
                </a:lnTo>
                <a:lnTo>
                  <a:pt x="197" y="266"/>
                </a:lnTo>
                <a:lnTo>
                  <a:pt x="316" y="266"/>
                </a:lnTo>
                <a:lnTo>
                  <a:pt x="327" y="262"/>
                </a:lnTo>
                <a:lnTo>
                  <a:pt x="335" y="252"/>
                </a:lnTo>
                <a:lnTo>
                  <a:pt x="341" y="238"/>
                </a:lnTo>
                <a:lnTo>
                  <a:pt x="343" y="220"/>
                </a:lnTo>
                <a:lnTo>
                  <a:pt x="341" y="201"/>
                </a:lnTo>
                <a:lnTo>
                  <a:pt x="335" y="186"/>
                </a:lnTo>
                <a:lnTo>
                  <a:pt x="327" y="175"/>
                </a:lnTo>
                <a:lnTo>
                  <a:pt x="316" y="1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403" name="Freeform 299"/>
          <p:cNvSpPr>
            <a:spLocks/>
          </p:cNvSpPr>
          <p:nvPr/>
        </p:nvSpPr>
        <p:spPr bwMode="auto">
          <a:xfrm>
            <a:off x="4678363" y="5395913"/>
            <a:ext cx="542925" cy="74612"/>
          </a:xfrm>
          <a:custGeom>
            <a:avLst/>
            <a:gdLst/>
            <a:ahLst/>
            <a:cxnLst>
              <a:cxn ang="0">
                <a:pos x="27" y="94"/>
              </a:cxn>
              <a:cxn ang="0">
                <a:pos x="315" y="94"/>
              </a:cxn>
              <a:cxn ang="0">
                <a:pos x="326" y="90"/>
              </a:cxn>
              <a:cxn ang="0">
                <a:pos x="334" y="80"/>
              </a:cxn>
              <a:cxn ang="0">
                <a:pos x="340" y="66"/>
              </a:cxn>
              <a:cxn ang="0">
                <a:pos x="342" y="48"/>
              </a:cxn>
              <a:cxn ang="0">
                <a:pos x="340" y="29"/>
              </a:cxn>
              <a:cxn ang="0">
                <a:pos x="334" y="14"/>
              </a:cxn>
              <a:cxn ang="0">
                <a:pos x="326" y="3"/>
              </a:cxn>
              <a:cxn ang="0">
                <a:pos x="315" y="0"/>
              </a:cxn>
              <a:cxn ang="0">
                <a:pos x="27" y="0"/>
              </a:cxn>
              <a:cxn ang="0">
                <a:pos x="16" y="3"/>
              </a:cxn>
              <a:cxn ang="0">
                <a:pos x="8" y="14"/>
              </a:cxn>
              <a:cxn ang="0">
                <a:pos x="2" y="29"/>
              </a:cxn>
              <a:cxn ang="0">
                <a:pos x="0" y="48"/>
              </a:cxn>
              <a:cxn ang="0">
                <a:pos x="2" y="66"/>
              </a:cxn>
              <a:cxn ang="0">
                <a:pos x="8" y="80"/>
              </a:cxn>
              <a:cxn ang="0">
                <a:pos x="16" y="90"/>
              </a:cxn>
              <a:cxn ang="0">
                <a:pos x="27" y="94"/>
              </a:cxn>
            </a:cxnLst>
            <a:rect l="0" t="0" r="r" b="b"/>
            <a:pathLst>
              <a:path w="342" h="94">
                <a:moveTo>
                  <a:pt x="27" y="94"/>
                </a:moveTo>
                <a:lnTo>
                  <a:pt x="315" y="94"/>
                </a:lnTo>
                <a:lnTo>
                  <a:pt x="326" y="90"/>
                </a:lnTo>
                <a:lnTo>
                  <a:pt x="334" y="80"/>
                </a:lnTo>
                <a:lnTo>
                  <a:pt x="340" y="66"/>
                </a:lnTo>
                <a:lnTo>
                  <a:pt x="342" y="48"/>
                </a:lnTo>
                <a:lnTo>
                  <a:pt x="340" y="29"/>
                </a:lnTo>
                <a:lnTo>
                  <a:pt x="334" y="14"/>
                </a:lnTo>
                <a:lnTo>
                  <a:pt x="326" y="3"/>
                </a:lnTo>
                <a:lnTo>
                  <a:pt x="315" y="0"/>
                </a:lnTo>
                <a:lnTo>
                  <a:pt x="27" y="0"/>
                </a:lnTo>
                <a:lnTo>
                  <a:pt x="16" y="3"/>
                </a:lnTo>
                <a:lnTo>
                  <a:pt x="8" y="14"/>
                </a:lnTo>
                <a:lnTo>
                  <a:pt x="2" y="29"/>
                </a:lnTo>
                <a:lnTo>
                  <a:pt x="0" y="48"/>
                </a:lnTo>
                <a:lnTo>
                  <a:pt x="2" y="66"/>
                </a:lnTo>
                <a:lnTo>
                  <a:pt x="8" y="80"/>
                </a:lnTo>
                <a:lnTo>
                  <a:pt x="16" y="90"/>
                </a:lnTo>
                <a:lnTo>
                  <a:pt x="27" y="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404" name="Freeform 300"/>
          <p:cNvSpPr>
            <a:spLocks/>
          </p:cNvSpPr>
          <p:nvPr/>
        </p:nvSpPr>
        <p:spPr bwMode="auto">
          <a:xfrm>
            <a:off x="4678363" y="5543550"/>
            <a:ext cx="542925" cy="76200"/>
          </a:xfrm>
          <a:custGeom>
            <a:avLst/>
            <a:gdLst/>
            <a:ahLst/>
            <a:cxnLst>
              <a:cxn ang="0">
                <a:pos x="27" y="95"/>
              </a:cxn>
              <a:cxn ang="0">
                <a:pos x="315" y="95"/>
              </a:cxn>
              <a:cxn ang="0">
                <a:pos x="326" y="92"/>
              </a:cxn>
              <a:cxn ang="0">
                <a:pos x="334" y="81"/>
              </a:cxn>
              <a:cxn ang="0">
                <a:pos x="340" y="66"/>
              </a:cxn>
              <a:cxn ang="0">
                <a:pos x="342" y="47"/>
              </a:cxn>
              <a:cxn ang="0">
                <a:pos x="340" y="29"/>
              </a:cxn>
              <a:cxn ang="0">
                <a:pos x="334" y="13"/>
              </a:cxn>
              <a:cxn ang="0">
                <a:pos x="326" y="3"/>
              </a:cxn>
              <a:cxn ang="0">
                <a:pos x="315" y="0"/>
              </a:cxn>
              <a:cxn ang="0">
                <a:pos x="27" y="0"/>
              </a:cxn>
              <a:cxn ang="0">
                <a:pos x="16" y="3"/>
              </a:cxn>
              <a:cxn ang="0">
                <a:pos x="8" y="13"/>
              </a:cxn>
              <a:cxn ang="0">
                <a:pos x="2" y="29"/>
              </a:cxn>
              <a:cxn ang="0">
                <a:pos x="0" y="47"/>
              </a:cxn>
              <a:cxn ang="0">
                <a:pos x="2" y="66"/>
              </a:cxn>
              <a:cxn ang="0">
                <a:pos x="8" y="81"/>
              </a:cxn>
              <a:cxn ang="0">
                <a:pos x="16" y="92"/>
              </a:cxn>
              <a:cxn ang="0">
                <a:pos x="27" y="95"/>
              </a:cxn>
            </a:cxnLst>
            <a:rect l="0" t="0" r="r" b="b"/>
            <a:pathLst>
              <a:path w="342" h="95">
                <a:moveTo>
                  <a:pt x="27" y="95"/>
                </a:moveTo>
                <a:lnTo>
                  <a:pt x="315" y="95"/>
                </a:lnTo>
                <a:lnTo>
                  <a:pt x="326" y="92"/>
                </a:lnTo>
                <a:lnTo>
                  <a:pt x="334" y="81"/>
                </a:lnTo>
                <a:lnTo>
                  <a:pt x="340" y="66"/>
                </a:lnTo>
                <a:lnTo>
                  <a:pt x="342" y="47"/>
                </a:lnTo>
                <a:lnTo>
                  <a:pt x="340" y="29"/>
                </a:lnTo>
                <a:lnTo>
                  <a:pt x="334" y="13"/>
                </a:lnTo>
                <a:lnTo>
                  <a:pt x="326" y="3"/>
                </a:lnTo>
                <a:lnTo>
                  <a:pt x="315" y="0"/>
                </a:lnTo>
                <a:lnTo>
                  <a:pt x="27" y="0"/>
                </a:lnTo>
                <a:lnTo>
                  <a:pt x="16" y="3"/>
                </a:lnTo>
                <a:lnTo>
                  <a:pt x="8" y="13"/>
                </a:lnTo>
                <a:lnTo>
                  <a:pt x="2" y="29"/>
                </a:lnTo>
                <a:lnTo>
                  <a:pt x="0" y="47"/>
                </a:lnTo>
                <a:lnTo>
                  <a:pt x="2" y="66"/>
                </a:lnTo>
                <a:lnTo>
                  <a:pt x="8" y="81"/>
                </a:lnTo>
                <a:lnTo>
                  <a:pt x="16" y="92"/>
                </a:lnTo>
                <a:lnTo>
                  <a:pt x="27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405" name="Freeform 301"/>
          <p:cNvSpPr>
            <a:spLocks/>
          </p:cNvSpPr>
          <p:nvPr/>
        </p:nvSpPr>
        <p:spPr bwMode="auto">
          <a:xfrm>
            <a:off x="4678363" y="5691188"/>
            <a:ext cx="542925" cy="74612"/>
          </a:xfrm>
          <a:custGeom>
            <a:avLst/>
            <a:gdLst/>
            <a:ahLst/>
            <a:cxnLst>
              <a:cxn ang="0">
                <a:pos x="27" y="94"/>
              </a:cxn>
              <a:cxn ang="0">
                <a:pos x="315" y="94"/>
              </a:cxn>
              <a:cxn ang="0">
                <a:pos x="326" y="90"/>
              </a:cxn>
              <a:cxn ang="0">
                <a:pos x="334" y="80"/>
              </a:cxn>
              <a:cxn ang="0">
                <a:pos x="340" y="65"/>
              </a:cxn>
              <a:cxn ang="0">
                <a:pos x="342" y="46"/>
              </a:cxn>
              <a:cxn ang="0">
                <a:pos x="340" y="27"/>
              </a:cxn>
              <a:cxn ang="0">
                <a:pos x="334" y="14"/>
              </a:cxn>
              <a:cxn ang="0">
                <a:pos x="326" y="3"/>
              </a:cxn>
              <a:cxn ang="0">
                <a:pos x="315" y="0"/>
              </a:cxn>
              <a:cxn ang="0">
                <a:pos x="27" y="0"/>
              </a:cxn>
              <a:cxn ang="0">
                <a:pos x="16" y="3"/>
              </a:cxn>
              <a:cxn ang="0">
                <a:pos x="8" y="14"/>
              </a:cxn>
              <a:cxn ang="0">
                <a:pos x="2" y="27"/>
              </a:cxn>
              <a:cxn ang="0">
                <a:pos x="0" y="46"/>
              </a:cxn>
              <a:cxn ang="0">
                <a:pos x="2" y="65"/>
              </a:cxn>
              <a:cxn ang="0">
                <a:pos x="8" y="80"/>
              </a:cxn>
              <a:cxn ang="0">
                <a:pos x="16" y="90"/>
              </a:cxn>
              <a:cxn ang="0">
                <a:pos x="27" y="94"/>
              </a:cxn>
            </a:cxnLst>
            <a:rect l="0" t="0" r="r" b="b"/>
            <a:pathLst>
              <a:path w="342" h="94">
                <a:moveTo>
                  <a:pt x="27" y="94"/>
                </a:moveTo>
                <a:lnTo>
                  <a:pt x="315" y="94"/>
                </a:lnTo>
                <a:lnTo>
                  <a:pt x="326" y="90"/>
                </a:lnTo>
                <a:lnTo>
                  <a:pt x="334" y="80"/>
                </a:lnTo>
                <a:lnTo>
                  <a:pt x="340" y="65"/>
                </a:lnTo>
                <a:lnTo>
                  <a:pt x="342" y="46"/>
                </a:lnTo>
                <a:lnTo>
                  <a:pt x="340" y="27"/>
                </a:lnTo>
                <a:lnTo>
                  <a:pt x="334" y="14"/>
                </a:lnTo>
                <a:lnTo>
                  <a:pt x="326" y="3"/>
                </a:lnTo>
                <a:lnTo>
                  <a:pt x="315" y="0"/>
                </a:lnTo>
                <a:lnTo>
                  <a:pt x="27" y="0"/>
                </a:lnTo>
                <a:lnTo>
                  <a:pt x="16" y="3"/>
                </a:lnTo>
                <a:lnTo>
                  <a:pt x="8" y="14"/>
                </a:lnTo>
                <a:lnTo>
                  <a:pt x="2" y="27"/>
                </a:lnTo>
                <a:lnTo>
                  <a:pt x="0" y="46"/>
                </a:lnTo>
                <a:lnTo>
                  <a:pt x="2" y="65"/>
                </a:lnTo>
                <a:lnTo>
                  <a:pt x="8" y="80"/>
                </a:lnTo>
                <a:lnTo>
                  <a:pt x="16" y="90"/>
                </a:lnTo>
                <a:lnTo>
                  <a:pt x="27" y="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406" name="Freeform 302"/>
          <p:cNvSpPr>
            <a:spLocks/>
          </p:cNvSpPr>
          <p:nvPr/>
        </p:nvSpPr>
        <p:spPr bwMode="auto">
          <a:xfrm>
            <a:off x="4678363" y="5838825"/>
            <a:ext cx="542925" cy="74613"/>
          </a:xfrm>
          <a:custGeom>
            <a:avLst/>
            <a:gdLst/>
            <a:ahLst/>
            <a:cxnLst>
              <a:cxn ang="0">
                <a:pos x="342" y="47"/>
              </a:cxn>
              <a:cxn ang="0">
                <a:pos x="340" y="29"/>
              </a:cxn>
              <a:cxn ang="0">
                <a:pos x="334" y="13"/>
              </a:cxn>
              <a:cxn ang="0">
                <a:pos x="326" y="3"/>
              </a:cxn>
              <a:cxn ang="0">
                <a:pos x="315" y="0"/>
              </a:cxn>
              <a:cxn ang="0">
                <a:pos x="27" y="0"/>
              </a:cxn>
              <a:cxn ang="0">
                <a:pos x="16" y="3"/>
              </a:cxn>
              <a:cxn ang="0">
                <a:pos x="8" y="13"/>
              </a:cxn>
              <a:cxn ang="0">
                <a:pos x="2" y="29"/>
              </a:cxn>
              <a:cxn ang="0">
                <a:pos x="0" y="47"/>
              </a:cxn>
              <a:cxn ang="0">
                <a:pos x="2" y="66"/>
              </a:cxn>
              <a:cxn ang="0">
                <a:pos x="8" y="80"/>
              </a:cxn>
              <a:cxn ang="0">
                <a:pos x="16" y="90"/>
              </a:cxn>
              <a:cxn ang="0">
                <a:pos x="27" y="93"/>
              </a:cxn>
              <a:cxn ang="0">
                <a:pos x="315" y="93"/>
              </a:cxn>
              <a:cxn ang="0">
                <a:pos x="326" y="90"/>
              </a:cxn>
              <a:cxn ang="0">
                <a:pos x="334" y="80"/>
              </a:cxn>
              <a:cxn ang="0">
                <a:pos x="340" y="66"/>
              </a:cxn>
              <a:cxn ang="0">
                <a:pos x="342" y="47"/>
              </a:cxn>
            </a:cxnLst>
            <a:rect l="0" t="0" r="r" b="b"/>
            <a:pathLst>
              <a:path w="342" h="93">
                <a:moveTo>
                  <a:pt x="342" y="47"/>
                </a:moveTo>
                <a:lnTo>
                  <a:pt x="340" y="29"/>
                </a:lnTo>
                <a:lnTo>
                  <a:pt x="334" y="13"/>
                </a:lnTo>
                <a:lnTo>
                  <a:pt x="326" y="3"/>
                </a:lnTo>
                <a:lnTo>
                  <a:pt x="315" y="0"/>
                </a:lnTo>
                <a:lnTo>
                  <a:pt x="27" y="0"/>
                </a:lnTo>
                <a:lnTo>
                  <a:pt x="16" y="3"/>
                </a:lnTo>
                <a:lnTo>
                  <a:pt x="8" y="13"/>
                </a:lnTo>
                <a:lnTo>
                  <a:pt x="2" y="29"/>
                </a:lnTo>
                <a:lnTo>
                  <a:pt x="0" y="47"/>
                </a:lnTo>
                <a:lnTo>
                  <a:pt x="2" y="66"/>
                </a:lnTo>
                <a:lnTo>
                  <a:pt x="8" y="80"/>
                </a:lnTo>
                <a:lnTo>
                  <a:pt x="16" y="90"/>
                </a:lnTo>
                <a:lnTo>
                  <a:pt x="27" y="93"/>
                </a:lnTo>
                <a:lnTo>
                  <a:pt x="315" y="93"/>
                </a:lnTo>
                <a:lnTo>
                  <a:pt x="326" y="90"/>
                </a:lnTo>
                <a:lnTo>
                  <a:pt x="334" y="80"/>
                </a:lnTo>
                <a:lnTo>
                  <a:pt x="340" y="66"/>
                </a:lnTo>
                <a:lnTo>
                  <a:pt x="342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407" name="Freeform 303"/>
          <p:cNvSpPr>
            <a:spLocks/>
          </p:cNvSpPr>
          <p:nvPr/>
        </p:nvSpPr>
        <p:spPr bwMode="auto">
          <a:xfrm>
            <a:off x="3763963" y="5118100"/>
            <a:ext cx="1603375" cy="1193800"/>
          </a:xfrm>
          <a:custGeom>
            <a:avLst/>
            <a:gdLst/>
            <a:ahLst/>
            <a:cxnLst>
              <a:cxn ang="0">
                <a:pos x="1010" y="153"/>
              </a:cxn>
              <a:cxn ang="0">
                <a:pos x="999" y="116"/>
              </a:cxn>
              <a:cxn ang="0">
                <a:pos x="947" y="75"/>
              </a:cxn>
              <a:cxn ang="0">
                <a:pos x="854" y="21"/>
              </a:cxn>
              <a:cxn ang="0">
                <a:pos x="740" y="2"/>
              </a:cxn>
              <a:cxn ang="0">
                <a:pos x="625" y="39"/>
              </a:cxn>
              <a:cxn ang="0">
                <a:pos x="533" y="97"/>
              </a:cxn>
              <a:cxn ang="0">
                <a:pos x="478" y="97"/>
              </a:cxn>
              <a:cxn ang="0">
                <a:pos x="387" y="39"/>
              </a:cxn>
              <a:cxn ang="0">
                <a:pos x="271" y="2"/>
              </a:cxn>
              <a:cxn ang="0">
                <a:pos x="157" y="21"/>
              </a:cxn>
              <a:cxn ang="0">
                <a:pos x="64" y="75"/>
              </a:cxn>
              <a:cxn ang="0">
                <a:pos x="12" y="116"/>
              </a:cxn>
              <a:cxn ang="0">
                <a:pos x="0" y="153"/>
              </a:cxn>
              <a:cxn ang="0">
                <a:pos x="0" y="1225"/>
              </a:cxn>
              <a:cxn ang="0">
                <a:pos x="0" y="1226"/>
              </a:cxn>
              <a:cxn ang="0">
                <a:pos x="17" y="1502"/>
              </a:cxn>
              <a:cxn ang="0">
                <a:pos x="63" y="1250"/>
              </a:cxn>
              <a:cxn ang="0">
                <a:pos x="123" y="1208"/>
              </a:cxn>
              <a:cxn ang="0">
                <a:pos x="206" y="1172"/>
              </a:cxn>
              <a:cxn ang="0">
                <a:pos x="304" y="1174"/>
              </a:cxn>
              <a:cxn ang="0">
                <a:pos x="404" y="1220"/>
              </a:cxn>
              <a:cxn ang="0">
                <a:pos x="474" y="1269"/>
              </a:cxn>
              <a:cxn ang="0">
                <a:pos x="503" y="1506"/>
              </a:cxn>
              <a:cxn ang="0">
                <a:pos x="509" y="1506"/>
              </a:cxn>
              <a:cxn ang="0">
                <a:pos x="539" y="1267"/>
              </a:cxn>
              <a:cxn ang="0">
                <a:pos x="541" y="1163"/>
              </a:cxn>
              <a:cxn ang="0">
                <a:pos x="471" y="1163"/>
              </a:cxn>
              <a:cxn ang="0">
                <a:pos x="395" y="1116"/>
              </a:cxn>
              <a:cxn ang="0">
                <a:pos x="300" y="1078"/>
              </a:cxn>
              <a:cxn ang="0">
                <a:pos x="209" y="1077"/>
              </a:cxn>
              <a:cxn ang="0">
                <a:pos x="129" y="1105"/>
              </a:cxn>
              <a:cxn ang="0">
                <a:pos x="65" y="1146"/>
              </a:cxn>
              <a:cxn ang="0">
                <a:pos x="89" y="160"/>
              </a:cxn>
              <a:cxn ang="0">
                <a:pos x="162" y="118"/>
              </a:cxn>
              <a:cxn ang="0">
                <a:pos x="252" y="96"/>
              </a:cxn>
              <a:cxn ang="0">
                <a:pos x="356" y="123"/>
              </a:cxn>
              <a:cxn ang="0">
                <a:pos x="445" y="177"/>
              </a:cxn>
              <a:cxn ang="0">
                <a:pos x="537" y="1112"/>
              </a:cxn>
              <a:cxn ang="0">
                <a:pos x="589" y="162"/>
              </a:cxn>
              <a:cxn ang="0">
                <a:pos x="678" y="113"/>
              </a:cxn>
              <a:cxn ang="0">
                <a:pos x="774" y="96"/>
              </a:cxn>
              <a:cxn ang="0">
                <a:pos x="862" y="123"/>
              </a:cxn>
              <a:cxn ang="0">
                <a:pos x="932" y="167"/>
              </a:cxn>
              <a:cxn ang="0">
                <a:pos x="937" y="1140"/>
              </a:cxn>
              <a:cxn ang="0">
                <a:pos x="869" y="1099"/>
              </a:cxn>
              <a:cxn ang="0">
                <a:pos x="787" y="1073"/>
              </a:cxn>
              <a:cxn ang="0">
                <a:pos x="700" y="1080"/>
              </a:cxn>
              <a:cxn ang="0">
                <a:pos x="615" y="1117"/>
              </a:cxn>
              <a:cxn ang="0">
                <a:pos x="544" y="1162"/>
              </a:cxn>
              <a:cxn ang="0">
                <a:pos x="596" y="1226"/>
              </a:cxn>
              <a:cxn ang="0">
                <a:pos x="682" y="1182"/>
              </a:cxn>
              <a:cxn ang="0">
                <a:pos x="774" y="1165"/>
              </a:cxn>
              <a:cxn ang="0">
                <a:pos x="862" y="1192"/>
              </a:cxn>
              <a:cxn ang="0">
                <a:pos x="932" y="1237"/>
              </a:cxn>
              <a:cxn ang="0">
                <a:pos x="544" y="1506"/>
              </a:cxn>
              <a:cxn ang="0">
                <a:pos x="1010" y="1226"/>
              </a:cxn>
              <a:cxn ang="0">
                <a:pos x="1010" y="1225"/>
              </a:cxn>
            </a:cxnLst>
            <a:rect l="0" t="0" r="r" b="b"/>
            <a:pathLst>
              <a:path w="1010" h="1506">
                <a:moveTo>
                  <a:pt x="1010" y="155"/>
                </a:moveTo>
                <a:lnTo>
                  <a:pt x="1010" y="155"/>
                </a:lnTo>
                <a:lnTo>
                  <a:pt x="1010" y="155"/>
                </a:lnTo>
                <a:lnTo>
                  <a:pt x="1010" y="155"/>
                </a:lnTo>
                <a:lnTo>
                  <a:pt x="1010" y="153"/>
                </a:lnTo>
                <a:lnTo>
                  <a:pt x="1010" y="153"/>
                </a:lnTo>
                <a:lnTo>
                  <a:pt x="1010" y="153"/>
                </a:lnTo>
                <a:lnTo>
                  <a:pt x="1010" y="153"/>
                </a:lnTo>
                <a:lnTo>
                  <a:pt x="1010" y="152"/>
                </a:lnTo>
                <a:lnTo>
                  <a:pt x="1009" y="138"/>
                </a:lnTo>
                <a:lnTo>
                  <a:pt x="1005" y="126"/>
                </a:lnTo>
                <a:lnTo>
                  <a:pt x="999" y="116"/>
                </a:lnTo>
                <a:lnTo>
                  <a:pt x="991" y="111"/>
                </a:lnTo>
                <a:lnTo>
                  <a:pt x="985" y="106"/>
                </a:lnTo>
                <a:lnTo>
                  <a:pt x="978" y="99"/>
                </a:lnTo>
                <a:lnTo>
                  <a:pt x="969" y="92"/>
                </a:lnTo>
                <a:lnTo>
                  <a:pt x="959" y="84"/>
                </a:lnTo>
                <a:lnTo>
                  <a:pt x="947" y="75"/>
                </a:lnTo>
                <a:lnTo>
                  <a:pt x="934" y="65"/>
                </a:lnTo>
                <a:lnTo>
                  <a:pt x="920" y="56"/>
                </a:lnTo>
                <a:lnTo>
                  <a:pt x="905" y="46"/>
                </a:lnTo>
                <a:lnTo>
                  <a:pt x="889" y="38"/>
                </a:lnTo>
                <a:lnTo>
                  <a:pt x="872" y="29"/>
                </a:lnTo>
                <a:lnTo>
                  <a:pt x="854" y="21"/>
                </a:lnTo>
                <a:lnTo>
                  <a:pt x="836" y="14"/>
                </a:lnTo>
                <a:lnTo>
                  <a:pt x="817" y="9"/>
                </a:lnTo>
                <a:lnTo>
                  <a:pt x="798" y="4"/>
                </a:lnTo>
                <a:lnTo>
                  <a:pt x="779" y="2"/>
                </a:lnTo>
                <a:lnTo>
                  <a:pt x="759" y="0"/>
                </a:lnTo>
                <a:lnTo>
                  <a:pt x="740" y="2"/>
                </a:lnTo>
                <a:lnTo>
                  <a:pt x="720" y="4"/>
                </a:lnTo>
                <a:lnTo>
                  <a:pt x="701" y="9"/>
                </a:lnTo>
                <a:lnTo>
                  <a:pt x="681" y="16"/>
                </a:lnTo>
                <a:lnTo>
                  <a:pt x="662" y="22"/>
                </a:lnTo>
                <a:lnTo>
                  <a:pt x="643" y="31"/>
                </a:lnTo>
                <a:lnTo>
                  <a:pt x="625" y="39"/>
                </a:lnTo>
                <a:lnTo>
                  <a:pt x="607" y="50"/>
                </a:lnTo>
                <a:lnTo>
                  <a:pt x="590" y="58"/>
                </a:lnTo>
                <a:lnTo>
                  <a:pt x="574" y="68"/>
                </a:lnTo>
                <a:lnTo>
                  <a:pt x="559" y="79"/>
                </a:lnTo>
                <a:lnTo>
                  <a:pt x="546" y="89"/>
                </a:lnTo>
                <a:lnTo>
                  <a:pt x="533" y="97"/>
                </a:lnTo>
                <a:lnTo>
                  <a:pt x="522" y="106"/>
                </a:lnTo>
                <a:lnTo>
                  <a:pt x="513" y="113"/>
                </a:lnTo>
                <a:lnTo>
                  <a:pt x="505" y="119"/>
                </a:lnTo>
                <a:lnTo>
                  <a:pt x="498" y="113"/>
                </a:lnTo>
                <a:lnTo>
                  <a:pt x="489" y="106"/>
                </a:lnTo>
                <a:lnTo>
                  <a:pt x="478" y="97"/>
                </a:lnTo>
                <a:lnTo>
                  <a:pt x="466" y="89"/>
                </a:lnTo>
                <a:lnTo>
                  <a:pt x="452" y="79"/>
                </a:lnTo>
                <a:lnTo>
                  <a:pt x="437" y="68"/>
                </a:lnTo>
                <a:lnTo>
                  <a:pt x="421" y="58"/>
                </a:lnTo>
                <a:lnTo>
                  <a:pt x="404" y="50"/>
                </a:lnTo>
                <a:lnTo>
                  <a:pt x="387" y="39"/>
                </a:lnTo>
                <a:lnTo>
                  <a:pt x="368" y="31"/>
                </a:lnTo>
                <a:lnTo>
                  <a:pt x="349" y="22"/>
                </a:lnTo>
                <a:lnTo>
                  <a:pt x="330" y="16"/>
                </a:lnTo>
                <a:lnTo>
                  <a:pt x="310" y="9"/>
                </a:lnTo>
                <a:lnTo>
                  <a:pt x="291" y="4"/>
                </a:lnTo>
                <a:lnTo>
                  <a:pt x="271" y="2"/>
                </a:lnTo>
                <a:lnTo>
                  <a:pt x="252" y="0"/>
                </a:lnTo>
                <a:lnTo>
                  <a:pt x="232" y="2"/>
                </a:lnTo>
                <a:lnTo>
                  <a:pt x="213" y="4"/>
                </a:lnTo>
                <a:lnTo>
                  <a:pt x="194" y="9"/>
                </a:lnTo>
                <a:lnTo>
                  <a:pt x="175" y="14"/>
                </a:lnTo>
                <a:lnTo>
                  <a:pt x="157" y="21"/>
                </a:lnTo>
                <a:lnTo>
                  <a:pt x="139" y="29"/>
                </a:lnTo>
                <a:lnTo>
                  <a:pt x="122" y="38"/>
                </a:lnTo>
                <a:lnTo>
                  <a:pt x="106" y="46"/>
                </a:lnTo>
                <a:lnTo>
                  <a:pt x="91" y="56"/>
                </a:lnTo>
                <a:lnTo>
                  <a:pt x="77" y="65"/>
                </a:lnTo>
                <a:lnTo>
                  <a:pt x="64" y="75"/>
                </a:lnTo>
                <a:lnTo>
                  <a:pt x="52" y="84"/>
                </a:lnTo>
                <a:lnTo>
                  <a:pt x="42" y="92"/>
                </a:lnTo>
                <a:lnTo>
                  <a:pt x="33" y="99"/>
                </a:lnTo>
                <a:lnTo>
                  <a:pt x="26" y="106"/>
                </a:lnTo>
                <a:lnTo>
                  <a:pt x="20" y="111"/>
                </a:lnTo>
                <a:lnTo>
                  <a:pt x="12" y="116"/>
                </a:lnTo>
                <a:lnTo>
                  <a:pt x="6" y="126"/>
                </a:lnTo>
                <a:lnTo>
                  <a:pt x="2" y="138"/>
                </a:lnTo>
                <a:lnTo>
                  <a:pt x="0" y="153"/>
                </a:lnTo>
                <a:lnTo>
                  <a:pt x="0" y="153"/>
                </a:lnTo>
                <a:lnTo>
                  <a:pt x="0" y="153"/>
                </a:lnTo>
                <a:lnTo>
                  <a:pt x="0" y="153"/>
                </a:lnTo>
                <a:lnTo>
                  <a:pt x="0" y="153"/>
                </a:lnTo>
                <a:lnTo>
                  <a:pt x="0" y="155"/>
                </a:lnTo>
                <a:lnTo>
                  <a:pt x="0" y="155"/>
                </a:lnTo>
                <a:lnTo>
                  <a:pt x="0" y="155"/>
                </a:lnTo>
                <a:lnTo>
                  <a:pt x="0" y="155"/>
                </a:lnTo>
                <a:lnTo>
                  <a:pt x="0" y="1225"/>
                </a:lnTo>
                <a:lnTo>
                  <a:pt x="0" y="1225"/>
                </a:lnTo>
                <a:lnTo>
                  <a:pt x="0" y="1225"/>
                </a:lnTo>
                <a:lnTo>
                  <a:pt x="0" y="1225"/>
                </a:lnTo>
                <a:lnTo>
                  <a:pt x="0" y="1225"/>
                </a:lnTo>
                <a:lnTo>
                  <a:pt x="0" y="1226"/>
                </a:lnTo>
                <a:lnTo>
                  <a:pt x="0" y="1226"/>
                </a:lnTo>
                <a:lnTo>
                  <a:pt x="0" y="1226"/>
                </a:lnTo>
                <a:lnTo>
                  <a:pt x="0" y="1226"/>
                </a:lnTo>
                <a:lnTo>
                  <a:pt x="0" y="1458"/>
                </a:lnTo>
                <a:lnTo>
                  <a:pt x="2" y="1477"/>
                </a:lnTo>
                <a:lnTo>
                  <a:pt x="8" y="1492"/>
                </a:lnTo>
                <a:lnTo>
                  <a:pt x="17" y="1502"/>
                </a:lnTo>
                <a:lnTo>
                  <a:pt x="28" y="1506"/>
                </a:lnTo>
                <a:lnTo>
                  <a:pt x="392" y="1506"/>
                </a:lnTo>
                <a:lnTo>
                  <a:pt x="392" y="1410"/>
                </a:lnTo>
                <a:lnTo>
                  <a:pt x="56" y="1410"/>
                </a:lnTo>
                <a:lnTo>
                  <a:pt x="56" y="1255"/>
                </a:lnTo>
                <a:lnTo>
                  <a:pt x="63" y="1250"/>
                </a:lnTo>
                <a:lnTo>
                  <a:pt x="70" y="1243"/>
                </a:lnTo>
                <a:lnTo>
                  <a:pt x="79" y="1237"/>
                </a:lnTo>
                <a:lnTo>
                  <a:pt x="89" y="1230"/>
                </a:lnTo>
                <a:lnTo>
                  <a:pt x="99" y="1223"/>
                </a:lnTo>
                <a:lnTo>
                  <a:pt x="110" y="1214"/>
                </a:lnTo>
                <a:lnTo>
                  <a:pt x="123" y="1208"/>
                </a:lnTo>
                <a:lnTo>
                  <a:pt x="135" y="1199"/>
                </a:lnTo>
                <a:lnTo>
                  <a:pt x="149" y="1192"/>
                </a:lnTo>
                <a:lnTo>
                  <a:pt x="162" y="1187"/>
                </a:lnTo>
                <a:lnTo>
                  <a:pt x="177" y="1180"/>
                </a:lnTo>
                <a:lnTo>
                  <a:pt x="191" y="1175"/>
                </a:lnTo>
                <a:lnTo>
                  <a:pt x="206" y="1172"/>
                </a:lnTo>
                <a:lnTo>
                  <a:pt x="221" y="1168"/>
                </a:lnTo>
                <a:lnTo>
                  <a:pt x="237" y="1165"/>
                </a:lnTo>
                <a:lnTo>
                  <a:pt x="252" y="1165"/>
                </a:lnTo>
                <a:lnTo>
                  <a:pt x="269" y="1167"/>
                </a:lnTo>
                <a:lnTo>
                  <a:pt x="286" y="1168"/>
                </a:lnTo>
                <a:lnTo>
                  <a:pt x="304" y="1174"/>
                </a:lnTo>
                <a:lnTo>
                  <a:pt x="321" y="1179"/>
                </a:lnTo>
                <a:lnTo>
                  <a:pt x="339" y="1186"/>
                </a:lnTo>
                <a:lnTo>
                  <a:pt x="356" y="1194"/>
                </a:lnTo>
                <a:lnTo>
                  <a:pt x="372" y="1203"/>
                </a:lnTo>
                <a:lnTo>
                  <a:pt x="389" y="1211"/>
                </a:lnTo>
                <a:lnTo>
                  <a:pt x="404" y="1220"/>
                </a:lnTo>
                <a:lnTo>
                  <a:pt x="419" y="1230"/>
                </a:lnTo>
                <a:lnTo>
                  <a:pt x="433" y="1238"/>
                </a:lnTo>
                <a:lnTo>
                  <a:pt x="445" y="1247"/>
                </a:lnTo>
                <a:lnTo>
                  <a:pt x="456" y="1255"/>
                </a:lnTo>
                <a:lnTo>
                  <a:pt x="466" y="1262"/>
                </a:lnTo>
                <a:lnTo>
                  <a:pt x="474" y="1269"/>
                </a:lnTo>
                <a:lnTo>
                  <a:pt x="481" y="1274"/>
                </a:lnTo>
                <a:lnTo>
                  <a:pt x="481" y="1410"/>
                </a:lnTo>
                <a:lnTo>
                  <a:pt x="392" y="1410"/>
                </a:lnTo>
                <a:lnTo>
                  <a:pt x="392" y="1506"/>
                </a:lnTo>
                <a:lnTo>
                  <a:pt x="502" y="1506"/>
                </a:lnTo>
                <a:lnTo>
                  <a:pt x="503" y="1506"/>
                </a:lnTo>
                <a:lnTo>
                  <a:pt x="504" y="1504"/>
                </a:lnTo>
                <a:lnTo>
                  <a:pt x="504" y="1504"/>
                </a:lnTo>
                <a:lnTo>
                  <a:pt x="505" y="1504"/>
                </a:lnTo>
                <a:lnTo>
                  <a:pt x="506" y="1504"/>
                </a:lnTo>
                <a:lnTo>
                  <a:pt x="507" y="1504"/>
                </a:lnTo>
                <a:lnTo>
                  <a:pt x="509" y="1506"/>
                </a:lnTo>
                <a:lnTo>
                  <a:pt x="510" y="1506"/>
                </a:lnTo>
                <a:lnTo>
                  <a:pt x="544" y="1506"/>
                </a:lnTo>
                <a:lnTo>
                  <a:pt x="544" y="1410"/>
                </a:lnTo>
                <a:lnTo>
                  <a:pt x="537" y="1410"/>
                </a:lnTo>
                <a:lnTo>
                  <a:pt x="537" y="1269"/>
                </a:lnTo>
                <a:lnTo>
                  <a:pt x="539" y="1267"/>
                </a:lnTo>
                <a:lnTo>
                  <a:pt x="541" y="1266"/>
                </a:lnTo>
                <a:lnTo>
                  <a:pt x="542" y="1266"/>
                </a:lnTo>
                <a:lnTo>
                  <a:pt x="544" y="1264"/>
                </a:lnTo>
                <a:lnTo>
                  <a:pt x="544" y="1162"/>
                </a:lnTo>
                <a:lnTo>
                  <a:pt x="542" y="1163"/>
                </a:lnTo>
                <a:lnTo>
                  <a:pt x="541" y="1163"/>
                </a:lnTo>
                <a:lnTo>
                  <a:pt x="539" y="1165"/>
                </a:lnTo>
                <a:lnTo>
                  <a:pt x="537" y="1165"/>
                </a:lnTo>
                <a:lnTo>
                  <a:pt x="537" y="1112"/>
                </a:lnTo>
                <a:lnTo>
                  <a:pt x="481" y="1112"/>
                </a:lnTo>
                <a:lnTo>
                  <a:pt x="481" y="1170"/>
                </a:lnTo>
                <a:lnTo>
                  <a:pt x="471" y="1163"/>
                </a:lnTo>
                <a:lnTo>
                  <a:pt x="461" y="1155"/>
                </a:lnTo>
                <a:lnTo>
                  <a:pt x="449" y="1148"/>
                </a:lnTo>
                <a:lnTo>
                  <a:pt x="436" y="1140"/>
                </a:lnTo>
                <a:lnTo>
                  <a:pt x="423" y="1131"/>
                </a:lnTo>
                <a:lnTo>
                  <a:pt x="409" y="1122"/>
                </a:lnTo>
                <a:lnTo>
                  <a:pt x="395" y="1116"/>
                </a:lnTo>
                <a:lnTo>
                  <a:pt x="380" y="1107"/>
                </a:lnTo>
                <a:lnTo>
                  <a:pt x="364" y="1100"/>
                </a:lnTo>
                <a:lnTo>
                  <a:pt x="348" y="1094"/>
                </a:lnTo>
                <a:lnTo>
                  <a:pt x="332" y="1087"/>
                </a:lnTo>
                <a:lnTo>
                  <a:pt x="316" y="1082"/>
                </a:lnTo>
                <a:lnTo>
                  <a:pt x="300" y="1078"/>
                </a:lnTo>
                <a:lnTo>
                  <a:pt x="284" y="1075"/>
                </a:lnTo>
                <a:lnTo>
                  <a:pt x="268" y="1071"/>
                </a:lnTo>
                <a:lnTo>
                  <a:pt x="252" y="1071"/>
                </a:lnTo>
                <a:lnTo>
                  <a:pt x="238" y="1071"/>
                </a:lnTo>
                <a:lnTo>
                  <a:pt x="223" y="1073"/>
                </a:lnTo>
                <a:lnTo>
                  <a:pt x="209" y="1077"/>
                </a:lnTo>
                <a:lnTo>
                  <a:pt x="195" y="1080"/>
                </a:lnTo>
                <a:lnTo>
                  <a:pt x="181" y="1083"/>
                </a:lnTo>
                <a:lnTo>
                  <a:pt x="168" y="1088"/>
                </a:lnTo>
                <a:lnTo>
                  <a:pt x="155" y="1094"/>
                </a:lnTo>
                <a:lnTo>
                  <a:pt x="142" y="1099"/>
                </a:lnTo>
                <a:lnTo>
                  <a:pt x="129" y="1105"/>
                </a:lnTo>
                <a:lnTo>
                  <a:pt x="117" y="1112"/>
                </a:lnTo>
                <a:lnTo>
                  <a:pt x="105" y="1119"/>
                </a:lnTo>
                <a:lnTo>
                  <a:pt x="94" y="1126"/>
                </a:lnTo>
                <a:lnTo>
                  <a:pt x="84" y="1133"/>
                </a:lnTo>
                <a:lnTo>
                  <a:pt x="74" y="1140"/>
                </a:lnTo>
                <a:lnTo>
                  <a:pt x="65" y="1146"/>
                </a:lnTo>
                <a:lnTo>
                  <a:pt x="56" y="1153"/>
                </a:lnTo>
                <a:lnTo>
                  <a:pt x="56" y="186"/>
                </a:lnTo>
                <a:lnTo>
                  <a:pt x="63" y="181"/>
                </a:lnTo>
                <a:lnTo>
                  <a:pt x="70" y="174"/>
                </a:lnTo>
                <a:lnTo>
                  <a:pt x="79" y="167"/>
                </a:lnTo>
                <a:lnTo>
                  <a:pt x="89" y="160"/>
                </a:lnTo>
                <a:lnTo>
                  <a:pt x="99" y="153"/>
                </a:lnTo>
                <a:lnTo>
                  <a:pt x="110" y="145"/>
                </a:lnTo>
                <a:lnTo>
                  <a:pt x="123" y="138"/>
                </a:lnTo>
                <a:lnTo>
                  <a:pt x="135" y="130"/>
                </a:lnTo>
                <a:lnTo>
                  <a:pt x="149" y="123"/>
                </a:lnTo>
                <a:lnTo>
                  <a:pt x="162" y="118"/>
                </a:lnTo>
                <a:lnTo>
                  <a:pt x="177" y="111"/>
                </a:lnTo>
                <a:lnTo>
                  <a:pt x="191" y="106"/>
                </a:lnTo>
                <a:lnTo>
                  <a:pt x="206" y="102"/>
                </a:lnTo>
                <a:lnTo>
                  <a:pt x="221" y="99"/>
                </a:lnTo>
                <a:lnTo>
                  <a:pt x="237" y="96"/>
                </a:lnTo>
                <a:lnTo>
                  <a:pt x="252" y="96"/>
                </a:lnTo>
                <a:lnTo>
                  <a:pt x="269" y="97"/>
                </a:lnTo>
                <a:lnTo>
                  <a:pt x="286" y="99"/>
                </a:lnTo>
                <a:lnTo>
                  <a:pt x="304" y="104"/>
                </a:lnTo>
                <a:lnTo>
                  <a:pt x="321" y="109"/>
                </a:lnTo>
                <a:lnTo>
                  <a:pt x="339" y="116"/>
                </a:lnTo>
                <a:lnTo>
                  <a:pt x="356" y="123"/>
                </a:lnTo>
                <a:lnTo>
                  <a:pt x="372" y="131"/>
                </a:lnTo>
                <a:lnTo>
                  <a:pt x="389" y="140"/>
                </a:lnTo>
                <a:lnTo>
                  <a:pt x="404" y="150"/>
                </a:lnTo>
                <a:lnTo>
                  <a:pt x="419" y="159"/>
                </a:lnTo>
                <a:lnTo>
                  <a:pt x="433" y="169"/>
                </a:lnTo>
                <a:lnTo>
                  <a:pt x="445" y="177"/>
                </a:lnTo>
                <a:lnTo>
                  <a:pt x="456" y="186"/>
                </a:lnTo>
                <a:lnTo>
                  <a:pt x="466" y="193"/>
                </a:lnTo>
                <a:lnTo>
                  <a:pt x="474" y="199"/>
                </a:lnTo>
                <a:lnTo>
                  <a:pt x="481" y="205"/>
                </a:lnTo>
                <a:lnTo>
                  <a:pt x="481" y="1112"/>
                </a:lnTo>
                <a:lnTo>
                  <a:pt x="537" y="1112"/>
                </a:lnTo>
                <a:lnTo>
                  <a:pt x="537" y="198"/>
                </a:lnTo>
                <a:lnTo>
                  <a:pt x="545" y="193"/>
                </a:lnTo>
                <a:lnTo>
                  <a:pt x="554" y="186"/>
                </a:lnTo>
                <a:lnTo>
                  <a:pt x="564" y="177"/>
                </a:lnTo>
                <a:lnTo>
                  <a:pt x="576" y="169"/>
                </a:lnTo>
                <a:lnTo>
                  <a:pt x="589" y="162"/>
                </a:lnTo>
                <a:lnTo>
                  <a:pt x="602" y="153"/>
                </a:lnTo>
                <a:lnTo>
                  <a:pt x="616" y="145"/>
                </a:lnTo>
                <a:lnTo>
                  <a:pt x="631" y="136"/>
                </a:lnTo>
                <a:lnTo>
                  <a:pt x="647" y="128"/>
                </a:lnTo>
                <a:lnTo>
                  <a:pt x="662" y="121"/>
                </a:lnTo>
                <a:lnTo>
                  <a:pt x="678" y="113"/>
                </a:lnTo>
                <a:lnTo>
                  <a:pt x="695" y="108"/>
                </a:lnTo>
                <a:lnTo>
                  <a:pt x="711" y="102"/>
                </a:lnTo>
                <a:lnTo>
                  <a:pt x="727" y="99"/>
                </a:lnTo>
                <a:lnTo>
                  <a:pt x="743" y="96"/>
                </a:lnTo>
                <a:lnTo>
                  <a:pt x="759" y="96"/>
                </a:lnTo>
                <a:lnTo>
                  <a:pt x="774" y="96"/>
                </a:lnTo>
                <a:lnTo>
                  <a:pt x="789" y="99"/>
                </a:lnTo>
                <a:lnTo>
                  <a:pt x="804" y="102"/>
                </a:lnTo>
                <a:lnTo>
                  <a:pt x="819" y="106"/>
                </a:lnTo>
                <a:lnTo>
                  <a:pt x="834" y="111"/>
                </a:lnTo>
                <a:lnTo>
                  <a:pt x="848" y="118"/>
                </a:lnTo>
                <a:lnTo>
                  <a:pt x="862" y="123"/>
                </a:lnTo>
                <a:lnTo>
                  <a:pt x="875" y="130"/>
                </a:lnTo>
                <a:lnTo>
                  <a:pt x="888" y="138"/>
                </a:lnTo>
                <a:lnTo>
                  <a:pt x="900" y="145"/>
                </a:lnTo>
                <a:lnTo>
                  <a:pt x="912" y="153"/>
                </a:lnTo>
                <a:lnTo>
                  <a:pt x="922" y="160"/>
                </a:lnTo>
                <a:lnTo>
                  <a:pt x="932" y="167"/>
                </a:lnTo>
                <a:lnTo>
                  <a:pt x="941" y="174"/>
                </a:lnTo>
                <a:lnTo>
                  <a:pt x="948" y="181"/>
                </a:lnTo>
                <a:lnTo>
                  <a:pt x="955" y="186"/>
                </a:lnTo>
                <a:lnTo>
                  <a:pt x="955" y="1153"/>
                </a:lnTo>
                <a:lnTo>
                  <a:pt x="946" y="1146"/>
                </a:lnTo>
                <a:lnTo>
                  <a:pt x="937" y="1140"/>
                </a:lnTo>
                <a:lnTo>
                  <a:pt x="927" y="1133"/>
                </a:lnTo>
                <a:lnTo>
                  <a:pt x="916" y="1126"/>
                </a:lnTo>
                <a:lnTo>
                  <a:pt x="905" y="1119"/>
                </a:lnTo>
                <a:lnTo>
                  <a:pt x="893" y="1112"/>
                </a:lnTo>
                <a:lnTo>
                  <a:pt x="881" y="1105"/>
                </a:lnTo>
                <a:lnTo>
                  <a:pt x="869" y="1099"/>
                </a:lnTo>
                <a:lnTo>
                  <a:pt x="856" y="1094"/>
                </a:lnTo>
                <a:lnTo>
                  <a:pt x="843" y="1088"/>
                </a:lnTo>
                <a:lnTo>
                  <a:pt x="829" y="1083"/>
                </a:lnTo>
                <a:lnTo>
                  <a:pt x="815" y="1080"/>
                </a:lnTo>
                <a:lnTo>
                  <a:pt x="801" y="1077"/>
                </a:lnTo>
                <a:lnTo>
                  <a:pt x="787" y="1073"/>
                </a:lnTo>
                <a:lnTo>
                  <a:pt x="773" y="1071"/>
                </a:lnTo>
                <a:lnTo>
                  <a:pt x="759" y="1071"/>
                </a:lnTo>
                <a:lnTo>
                  <a:pt x="744" y="1071"/>
                </a:lnTo>
                <a:lnTo>
                  <a:pt x="730" y="1073"/>
                </a:lnTo>
                <a:lnTo>
                  <a:pt x="715" y="1077"/>
                </a:lnTo>
                <a:lnTo>
                  <a:pt x="700" y="1080"/>
                </a:lnTo>
                <a:lnTo>
                  <a:pt x="685" y="1085"/>
                </a:lnTo>
                <a:lnTo>
                  <a:pt x="671" y="1090"/>
                </a:lnTo>
                <a:lnTo>
                  <a:pt x="656" y="1095"/>
                </a:lnTo>
                <a:lnTo>
                  <a:pt x="642" y="1102"/>
                </a:lnTo>
                <a:lnTo>
                  <a:pt x="628" y="1109"/>
                </a:lnTo>
                <a:lnTo>
                  <a:pt x="615" y="1117"/>
                </a:lnTo>
                <a:lnTo>
                  <a:pt x="601" y="1124"/>
                </a:lnTo>
                <a:lnTo>
                  <a:pt x="589" y="1131"/>
                </a:lnTo>
                <a:lnTo>
                  <a:pt x="577" y="1140"/>
                </a:lnTo>
                <a:lnTo>
                  <a:pt x="565" y="1146"/>
                </a:lnTo>
                <a:lnTo>
                  <a:pt x="554" y="1155"/>
                </a:lnTo>
                <a:lnTo>
                  <a:pt x="544" y="1162"/>
                </a:lnTo>
                <a:lnTo>
                  <a:pt x="544" y="1264"/>
                </a:lnTo>
                <a:lnTo>
                  <a:pt x="552" y="1257"/>
                </a:lnTo>
                <a:lnTo>
                  <a:pt x="562" y="1250"/>
                </a:lnTo>
                <a:lnTo>
                  <a:pt x="572" y="1243"/>
                </a:lnTo>
                <a:lnTo>
                  <a:pt x="584" y="1235"/>
                </a:lnTo>
                <a:lnTo>
                  <a:pt x="596" y="1226"/>
                </a:lnTo>
                <a:lnTo>
                  <a:pt x="609" y="1218"/>
                </a:lnTo>
                <a:lnTo>
                  <a:pt x="623" y="1211"/>
                </a:lnTo>
                <a:lnTo>
                  <a:pt x="637" y="1203"/>
                </a:lnTo>
                <a:lnTo>
                  <a:pt x="652" y="1194"/>
                </a:lnTo>
                <a:lnTo>
                  <a:pt x="667" y="1187"/>
                </a:lnTo>
                <a:lnTo>
                  <a:pt x="682" y="1182"/>
                </a:lnTo>
                <a:lnTo>
                  <a:pt x="698" y="1175"/>
                </a:lnTo>
                <a:lnTo>
                  <a:pt x="713" y="1172"/>
                </a:lnTo>
                <a:lnTo>
                  <a:pt x="729" y="1168"/>
                </a:lnTo>
                <a:lnTo>
                  <a:pt x="744" y="1165"/>
                </a:lnTo>
                <a:lnTo>
                  <a:pt x="759" y="1165"/>
                </a:lnTo>
                <a:lnTo>
                  <a:pt x="774" y="1165"/>
                </a:lnTo>
                <a:lnTo>
                  <a:pt x="789" y="1168"/>
                </a:lnTo>
                <a:lnTo>
                  <a:pt x="804" y="1172"/>
                </a:lnTo>
                <a:lnTo>
                  <a:pt x="819" y="1175"/>
                </a:lnTo>
                <a:lnTo>
                  <a:pt x="834" y="1180"/>
                </a:lnTo>
                <a:lnTo>
                  <a:pt x="848" y="1187"/>
                </a:lnTo>
                <a:lnTo>
                  <a:pt x="862" y="1192"/>
                </a:lnTo>
                <a:lnTo>
                  <a:pt x="875" y="1199"/>
                </a:lnTo>
                <a:lnTo>
                  <a:pt x="888" y="1208"/>
                </a:lnTo>
                <a:lnTo>
                  <a:pt x="900" y="1214"/>
                </a:lnTo>
                <a:lnTo>
                  <a:pt x="912" y="1223"/>
                </a:lnTo>
                <a:lnTo>
                  <a:pt x="922" y="1230"/>
                </a:lnTo>
                <a:lnTo>
                  <a:pt x="932" y="1237"/>
                </a:lnTo>
                <a:lnTo>
                  <a:pt x="941" y="1243"/>
                </a:lnTo>
                <a:lnTo>
                  <a:pt x="948" y="1250"/>
                </a:lnTo>
                <a:lnTo>
                  <a:pt x="955" y="1255"/>
                </a:lnTo>
                <a:lnTo>
                  <a:pt x="955" y="1410"/>
                </a:lnTo>
                <a:lnTo>
                  <a:pt x="544" y="1410"/>
                </a:lnTo>
                <a:lnTo>
                  <a:pt x="544" y="1506"/>
                </a:lnTo>
                <a:lnTo>
                  <a:pt x="983" y="1506"/>
                </a:lnTo>
                <a:lnTo>
                  <a:pt x="994" y="1502"/>
                </a:lnTo>
                <a:lnTo>
                  <a:pt x="1002" y="1492"/>
                </a:lnTo>
                <a:lnTo>
                  <a:pt x="1008" y="1477"/>
                </a:lnTo>
                <a:lnTo>
                  <a:pt x="1010" y="1458"/>
                </a:lnTo>
                <a:lnTo>
                  <a:pt x="1010" y="1226"/>
                </a:lnTo>
                <a:lnTo>
                  <a:pt x="1010" y="1226"/>
                </a:lnTo>
                <a:lnTo>
                  <a:pt x="1010" y="1226"/>
                </a:lnTo>
                <a:lnTo>
                  <a:pt x="1010" y="1226"/>
                </a:lnTo>
                <a:lnTo>
                  <a:pt x="1010" y="1225"/>
                </a:lnTo>
                <a:lnTo>
                  <a:pt x="1010" y="1225"/>
                </a:lnTo>
                <a:lnTo>
                  <a:pt x="1010" y="1225"/>
                </a:lnTo>
                <a:lnTo>
                  <a:pt x="1010" y="1225"/>
                </a:lnTo>
                <a:lnTo>
                  <a:pt x="1010" y="1225"/>
                </a:lnTo>
                <a:lnTo>
                  <a:pt x="1010" y="1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408" name="Rectangle 304"/>
          <p:cNvSpPr>
            <a:spLocks noChangeArrowheads="1"/>
          </p:cNvSpPr>
          <p:nvPr/>
        </p:nvSpPr>
        <p:spPr bwMode="auto">
          <a:xfrm>
            <a:off x="3581400" y="1295400"/>
            <a:ext cx="1981200" cy="3733800"/>
          </a:xfrm>
          <a:prstGeom prst="rect">
            <a:avLst/>
          </a:prstGeom>
          <a:solidFill>
            <a:srgbClr val="339966"/>
          </a:solidFill>
          <a:ln w="57150" cmpd="thickTh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zh-CN" sz="2600" b="1" i="0" u="sng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神学的讯息</a:t>
            </a:r>
            <a:endParaRPr kumimoji="0" lang="en-SG" altLang="zh-CN" sz="2600" b="1" i="0" u="sng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sng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上帝在说什么</a:t>
            </a:r>
            <a:b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</a:b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和做什么？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5409" name="Rectangle 305"/>
          <p:cNvSpPr>
            <a:spLocks noChangeArrowheads="1"/>
          </p:cNvSpPr>
          <p:nvPr/>
        </p:nvSpPr>
        <p:spPr bwMode="auto">
          <a:xfrm>
            <a:off x="7010400" y="1295400"/>
            <a:ext cx="1981200" cy="3733800"/>
          </a:xfrm>
          <a:prstGeom prst="rect">
            <a:avLst/>
          </a:prstGeom>
          <a:solidFill>
            <a:srgbClr val="339966"/>
          </a:solidFill>
          <a:ln w="57150" cmpd="thickTh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情境化的讯息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sng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我将如何说上帝</a:t>
            </a:r>
            <a:endParaRPr kumimoji="0" lang="en-SG" altLang="zh-CN" sz="1800" b="0" i="1" u="none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所说的话，</a:t>
            </a:r>
            <a:endParaRPr kumimoji="0" lang="en-SG" altLang="zh-CN" sz="1800" b="0" i="1" u="none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以及做上帝</a:t>
            </a:r>
            <a:br>
              <a:rPr kumimoji="0" lang="en-SG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</a:b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所做的事？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5410" name="Text Box 306"/>
          <p:cNvSpPr txBox="1">
            <a:spLocks noChangeArrowheads="1"/>
          </p:cNvSpPr>
          <p:nvPr/>
        </p:nvSpPr>
        <p:spPr bwMode="auto">
          <a:xfrm>
            <a:off x="2133600" y="1447800"/>
            <a:ext cx="14478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相关性</a:t>
            </a:r>
            <a:endParaRPr kumimoji="0" lang="en-SG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桥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间断性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接续性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5411" name="Text Box 307"/>
          <p:cNvSpPr txBox="1">
            <a:spLocks noChangeArrowheads="1"/>
          </p:cNvSpPr>
          <p:nvPr/>
        </p:nvSpPr>
        <p:spPr bwMode="auto">
          <a:xfrm>
            <a:off x="5486400" y="1447800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语境化</a:t>
            </a:r>
            <a:endParaRPr kumimoji="0" lang="en-SG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桥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412" name="Text Box 308"/>
          <p:cNvSpPr txBox="1">
            <a:spLocks noChangeArrowheads="1"/>
          </p:cNvSpPr>
          <p:nvPr/>
        </p:nvSpPr>
        <p:spPr bwMode="auto">
          <a:xfrm>
            <a:off x="7162800" y="4419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413" name="Text Box 309"/>
          <p:cNvSpPr txBox="1">
            <a:spLocks noChangeArrowheads="1"/>
          </p:cNvSpPr>
          <p:nvPr/>
        </p:nvSpPr>
        <p:spPr bwMode="auto">
          <a:xfrm>
            <a:off x="5791200" y="4267200"/>
            <a:ext cx="3352800" cy="1631216"/>
          </a:xfrm>
          <a:prstGeom prst="rect">
            <a:avLst/>
          </a:prstGeom>
          <a:solidFill>
            <a:schemeClr val="tx2">
              <a:lumMod val="20000"/>
              <a:lumOff val="80000"/>
              <a:alpha val="6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9676D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忠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9676D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实于圣经。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9676D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明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9676D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显从段落。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9676D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与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9676D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堕落状况有关。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9676D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与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9676D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基督相连。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9676D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吸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9676D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引人的心灵。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9676D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5414" name="Text Box 310"/>
          <p:cNvSpPr txBox="1">
            <a:spLocks noChangeArrowheads="1"/>
          </p:cNvSpPr>
          <p:nvPr/>
        </p:nvSpPr>
        <p:spPr bwMode="auto">
          <a:xfrm>
            <a:off x="5562600" y="63119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9676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改编自校园十字军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9676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5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7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  <p:bldP spid="175408" grpId="0" animBg="1"/>
      <p:bldP spid="175409" grpId="0" animBg="1"/>
      <p:bldP spid="175410" grpId="0"/>
      <p:bldP spid="175411" grpId="0"/>
      <p:bldP spid="1754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/>
          <p:cNvSpPr>
            <a:spLocks noChangeArrowheads="1"/>
          </p:cNvSpPr>
          <p:nvPr/>
        </p:nvSpPr>
        <p:spPr bwMode="auto">
          <a:xfrm>
            <a:off x="-152400" y="-76200"/>
            <a:ext cx="9372600" cy="6934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4710" name="Picture 22" descr="MPj04011790000[1]"/>
          <p:cNvPicPr>
            <a:picLocks noChangeAspect="1" noChangeArrowheads="1"/>
          </p:cNvPicPr>
          <p:nvPr/>
        </p:nvPicPr>
        <p:blipFill>
          <a:blip r:embed="rId2" cstate="print">
            <a:lum bright="-36000"/>
            <a:grayscl/>
          </a:blip>
          <a:srcRect/>
          <a:stretch>
            <a:fillRect/>
          </a:stretch>
        </p:blipFill>
        <p:spPr bwMode="auto">
          <a:xfrm>
            <a:off x="-152400" y="-7620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zh-CN" altLang="en-US" sz="4800" dirty="0">
                <a:solidFill>
                  <a:schemeClr val="tx1"/>
                </a:solidFill>
              </a:rPr>
              <a:t>体裁：</a:t>
            </a:r>
            <a:br>
              <a:rPr lang="en-SG" altLang="zh-CN" sz="4000" dirty="0"/>
            </a:br>
            <a:r>
              <a:rPr lang="zh-CN" altLang="en-US" sz="4000" dirty="0"/>
              <a:t>文献与修辞相交的一种方式</a:t>
            </a:r>
            <a:endParaRPr lang="en-US" sz="40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1752600"/>
            <a:ext cx="5534025" cy="4876800"/>
            <a:chOff x="288" y="192"/>
            <a:chExt cx="3486" cy="3072"/>
          </a:xfrm>
        </p:grpSpPr>
        <p:sp>
          <p:nvSpPr>
            <p:cNvPr id="20492" name="AutoShape 13"/>
            <p:cNvSpPr>
              <a:spLocks noChangeArrowheads="1"/>
            </p:cNvSpPr>
            <p:nvPr/>
          </p:nvSpPr>
          <p:spPr bwMode="auto">
            <a:xfrm rot="5400000">
              <a:off x="495" y="-15"/>
              <a:ext cx="3072" cy="348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3" name="Text Box 14"/>
            <p:cNvSpPr txBox="1">
              <a:spLocks noChangeArrowheads="1"/>
            </p:cNvSpPr>
            <p:nvPr/>
          </p:nvSpPr>
          <p:spPr bwMode="auto">
            <a:xfrm>
              <a:off x="420" y="824"/>
              <a:ext cx="1315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8FD23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文献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4" name="Text Box 15"/>
            <p:cNvSpPr txBox="1">
              <a:spLocks noChangeArrowheads="1"/>
            </p:cNvSpPr>
            <p:nvPr/>
          </p:nvSpPr>
          <p:spPr bwMode="auto">
            <a:xfrm>
              <a:off x="1012" y="1999"/>
              <a:ext cx="105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305175" y="1752600"/>
            <a:ext cx="5534025" cy="4876800"/>
            <a:chOff x="2130" y="192"/>
            <a:chExt cx="3486" cy="3072"/>
          </a:xfrm>
        </p:grpSpPr>
        <p:sp>
          <p:nvSpPr>
            <p:cNvPr id="20489" name="AutoShape 17"/>
            <p:cNvSpPr>
              <a:spLocks noChangeArrowheads="1"/>
            </p:cNvSpPr>
            <p:nvPr/>
          </p:nvSpPr>
          <p:spPr bwMode="auto">
            <a:xfrm rot="-5400000">
              <a:off x="2337" y="-15"/>
              <a:ext cx="3072" cy="348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0" name="Text Box 18"/>
            <p:cNvSpPr txBox="1">
              <a:spLocks noChangeArrowheads="1"/>
            </p:cNvSpPr>
            <p:nvPr/>
          </p:nvSpPr>
          <p:spPr bwMode="auto">
            <a:xfrm>
              <a:off x="4235" y="824"/>
              <a:ext cx="1315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8FD23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修辞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1" name="Text Box 19"/>
            <p:cNvSpPr txBox="1">
              <a:spLocks noChangeArrowheads="1"/>
            </p:cNvSpPr>
            <p:nvPr/>
          </p:nvSpPr>
          <p:spPr bwMode="auto">
            <a:xfrm>
              <a:off x="3906" y="1999"/>
              <a:ext cx="105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14708" name="AutoShape 20"/>
          <p:cNvSpPr>
            <a:spLocks noChangeArrowheads="1"/>
          </p:cNvSpPr>
          <p:nvPr/>
        </p:nvSpPr>
        <p:spPr bwMode="auto">
          <a:xfrm>
            <a:off x="3305175" y="3617913"/>
            <a:ext cx="2609850" cy="1146175"/>
          </a:xfrm>
          <a:prstGeom prst="diamond">
            <a:avLst/>
          </a:prstGeom>
          <a:gradFill rotWithShape="1">
            <a:gsLst>
              <a:gs pos="0">
                <a:srgbClr val="FF0000"/>
              </a:gs>
              <a:gs pos="50000">
                <a:srgbClr val="760000"/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3810000" y="38862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体裁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8" grpId="0" animBg="1"/>
      <p:bldP spid="1147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eaLnBrk="1" hangingPunct="1"/>
            <a:r>
              <a:rPr lang="zh-CN" altLang="en-US" sz="4000" dirty="0">
                <a:effectLst/>
              </a:rPr>
              <a:t>同样的真理，不同的体裁</a:t>
            </a:r>
            <a:br>
              <a:rPr lang="en-SG" altLang="zh-CN" sz="4000" dirty="0">
                <a:effectLst/>
              </a:rPr>
            </a:br>
            <a:r>
              <a:rPr lang="zh-CN" altLang="en-US" sz="4000" dirty="0">
                <a:effectLst/>
              </a:rPr>
              <a:t>（不同的经历）</a:t>
            </a:r>
            <a:endParaRPr lang="en-US" sz="4000" dirty="0">
              <a:effectLst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495800" cy="525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zh-CN" altLang="en-US" sz="3200" dirty="0">
                <a:solidFill>
                  <a:srgbClr val="FFFF00"/>
                </a:solidFill>
                <a:effectLst/>
              </a:rPr>
              <a:t>诗歌以意象体现思想。</a:t>
            </a:r>
            <a:endParaRPr lang="en-US" sz="3200" dirty="0">
              <a:solidFill>
                <a:srgbClr val="FFFF00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	</a:t>
            </a:r>
          </a:p>
          <a:p>
            <a:pPr eaLnBrk="1" hangingPunct="1">
              <a:buNone/>
              <a:defRPr/>
            </a:pPr>
            <a:r>
              <a:rPr lang="en-US" sz="2000" dirty="0"/>
              <a:t>	</a:t>
            </a:r>
            <a:r>
              <a:rPr lang="zh-CN" altLang="en-US" dirty="0">
                <a:effectLst/>
              </a:rPr>
              <a:t>耶和华是我的牧人，我必不会缺乏。他使我躺卧在青草地上，领我到安静的水边。他使我的灵魂苏醒 </a:t>
            </a:r>
            <a:r>
              <a:rPr lang="en-US" dirty="0"/>
              <a:t>(</a:t>
            </a:r>
            <a:r>
              <a:rPr lang="zh-CN" altLang="en-US" dirty="0"/>
              <a:t>诗篇 </a:t>
            </a:r>
            <a:r>
              <a:rPr lang="en-US" dirty="0"/>
              <a:t>23:1-3)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495800" cy="52578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zh-CN" altLang="en-US" dirty="0">
                <a:solidFill>
                  <a:srgbClr val="FFFF00"/>
                </a:solidFill>
                <a:effectLst/>
              </a:rPr>
              <a:t>神学的告解以抽象的</a:t>
            </a:r>
            <a:br>
              <a:rPr lang="en-SG" altLang="zh-CN" dirty="0">
                <a:solidFill>
                  <a:srgbClr val="FFFF00"/>
                </a:solidFill>
                <a:effectLst/>
              </a:rPr>
            </a:br>
            <a:r>
              <a:rPr lang="zh-CN" altLang="en-US" dirty="0">
                <a:solidFill>
                  <a:srgbClr val="FFFF00"/>
                </a:solidFill>
                <a:effectLst/>
              </a:rPr>
              <a:t>形式陈述思想。</a:t>
            </a:r>
            <a:endParaRPr lang="en-US" dirty="0">
              <a:solidFill>
                <a:srgbClr val="FFFF00"/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None/>
              <a:defRPr/>
            </a:pPr>
            <a:r>
              <a:rPr lang="en-US" sz="2400" dirty="0"/>
              <a:t>	</a:t>
            </a:r>
            <a:r>
              <a:rPr lang="zh-CN" altLang="en-US" dirty="0"/>
              <a:t>万物的伟大创造者上帝实在是借着他的至智与圣洁的护理，</a:t>
            </a:r>
            <a:r>
              <a:rPr lang="en-SG" altLang="zh-CN" dirty="0"/>
              <a:t>… </a:t>
            </a:r>
            <a:r>
              <a:rPr lang="zh-CN" altLang="en-US" dirty="0"/>
              <a:t>保持，指导，处理并统治一切一切被造者，他们的行为以及所发生的事，从最大的以至最小的。 </a:t>
            </a:r>
            <a:r>
              <a:rPr lang="en-SG" altLang="zh-CN" dirty="0"/>
              <a:t>(</a:t>
            </a:r>
            <a:r>
              <a:rPr lang="zh-CN" altLang="en-US" dirty="0">
                <a:effectLst/>
              </a:rPr>
              <a:t>韦斯敏斯德公认信条</a:t>
            </a:r>
            <a:r>
              <a:rPr lang="en-SG" altLang="zh-CN" dirty="0">
                <a:effectLst/>
              </a:rPr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819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zh-CN" altLang="en-US" sz="4000" dirty="0">
                <a:effectLst/>
              </a:rPr>
              <a:t>同样的真理，不同的体裁</a:t>
            </a:r>
            <a:br>
              <a:rPr lang="en-SG" altLang="zh-CN" sz="4000" dirty="0">
                <a:effectLst/>
              </a:rPr>
            </a:br>
            <a:r>
              <a:rPr lang="zh-CN" altLang="en-US" sz="4000" dirty="0">
                <a:effectLst/>
              </a:rPr>
              <a:t>（不同的经历）</a:t>
            </a:r>
            <a:endParaRPr lang="en-US" sz="4000" dirty="0">
              <a:effectLst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495800" cy="5257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CN" altLang="en-US" sz="3600" dirty="0">
                <a:solidFill>
                  <a:srgbClr val="FFFF00"/>
                </a:solidFill>
                <a:effectLst/>
              </a:rPr>
              <a:t>在诗篇里</a:t>
            </a:r>
            <a:r>
              <a:rPr lang="en-SG" altLang="zh-CN" sz="3600" dirty="0">
                <a:solidFill>
                  <a:srgbClr val="FFFF00"/>
                </a:solidFill>
                <a:effectLst/>
              </a:rPr>
              <a:t>…</a:t>
            </a:r>
            <a:endParaRPr lang="en-US" sz="3600" dirty="0">
              <a:solidFill>
                <a:srgbClr val="FFFF00"/>
              </a:solidFill>
              <a:effectLst/>
            </a:endParaRPr>
          </a:p>
          <a:p>
            <a:pPr eaLnBrk="1" hangingPunct="1">
              <a:buNone/>
            </a:pPr>
            <a:r>
              <a:rPr lang="en-US" sz="3200" dirty="0">
                <a:effectLst/>
              </a:rPr>
              <a:t>	</a:t>
            </a:r>
            <a:r>
              <a:rPr lang="zh-CN" altLang="en-US" sz="3200" dirty="0">
                <a:effectLst/>
              </a:rPr>
              <a:t>我们“东倒西歪”</a:t>
            </a:r>
            <a:endParaRPr lang="en-US" sz="3200" dirty="0">
              <a:effectLst/>
            </a:endParaRPr>
          </a:p>
          <a:p>
            <a:pPr eaLnBrk="1" hangingPunct="1">
              <a:buNone/>
            </a:pPr>
            <a:r>
              <a:rPr lang="en-US" sz="3200" dirty="0">
                <a:effectLst/>
              </a:rPr>
              <a:t>	“</a:t>
            </a:r>
            <a:r>
              <a:rPr lang="zh-CN" altLang="en-US" sz="3200" dirty="0">
                <a:effectLst/>
              </a:rPr>
              <a:t>白日的飞箭</a:t>
            </a:r>
            <a:r>
              <a:rPr lang="en-US" sz="3200" dirty="0">
                <a:effectLst/>
              </a:rPr>
              <a:t>”</a:t>
            </a:r>
          </a:p>
          <a:p>
            <a:pPr eaLnBrk="1" hangingPunct="1">
              <a:buNone/>
            </a:pPr>
            <a:r>
              <a:rPr lang="en-US" sz="3200" dirty="0">
                <a:effectLst/>
              </a:rPr>
              <a:t>	</a:t>
            </a:r>
            <a:r>
              <a:rPr lang="zh-CN" altLang="en-US" sz="3200" dirty="0">
                <a:effectLst/>
              </a:rPr>
              <a:t>我们处于“隐密处”或“翅膀”底下</a:t>
            </a:r>
            <a:endParaRPr lang="en-SG" altLang="zh-CN" sz="3200" dirty="0">
              <a:effectLst/>
            </a:endParaRPr>
          </a:p>
          <a:p>
            <a:pPr eaLnBrk="1" hangingPunct="1">
              <a:buNone/>
            </a:pPr>
            <a:r>
              <a:rPr lang="en-SG" altLang="zh-CN" sz="3200" dirty="0">
                <a:effectLst/>
              </a:rPr>
              <a:t>	</a:t>
            </a:r>
            <a:r>
              <a:rPr lang="zh-CN" altLang="en-US" sz="3200" dirty="0">
                <a:effectLst/>
              </a:rPr>
              <a:t>树木都“拍掌”而大水“扬起了声音”</a:t>
            </a:r>
            <a:endParaRPr lang="en-US" sz="3200" dirty="0">
              <a:effectLst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495800" cy="5257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3600" dirty="0">
                <a:solidFill>
                  <a:srgbClr val="FFFF00"/>
                </a:solidFill>
                <a:effectLst/>
              </a:rPr>
              <a:t>在神学里</a:t>
            </a:r>
            <a:r>
              <a:rPr lang="en-US" sz="3600" dirty="0">
                <a:solidFill>
                  <a:srgbClr val="FFFF00"/>
                </a:solidFill>
                <a:effectLst/>
              </a:rPr>
              <a:t>…</a:t>
            </a:r>
          </a:p>
          <a:p>
            <a:pPr eaLnBrk="1" hangingPunct="1">
              <a:buNone/>
              <a:defRPr/>
            </a:pPr>
            <a:r>
              <a:rPr lang="en-US" sz="3200" dirty="0">
                <a:effectLst/>
              </a:rPr>
              <a:t>	</a:t>
            </a:r>
            <a:r>
              <a:rPr lang="zh-CN" altLang="en-US" sz="3200" dirty="0">
                <a:effectLst/>
              </a:rPr>
              <a:t>我们感到困惑。</a:t>
            </a:r>
          </a:p>
          <a:p>
            <a:pPr eaLnBrk="1" hangingPunct="1">
              <a:buNone/>
              <a:defRPr/>
            </a:pPr>
            <a:r>
              <a:rPr lang="en-SG" altLang="zh-CN" sz="3200" dirty="0">
                <a:effectLst/>
              </a:rPr>
              <a:t>	</a:t>
            </a:r>
            <a:r>
              <a:rPr lang="zh-CN" altLang="en-US" sz="3200" dirty="0">
                <a:effectLst/>
              </a:rPr>
              <a:t>我们感到害怕。</a:t>
            </a:r>
          </a:p>
          <a:p>
            <a:pPr eaLnBrk="1" hangingPunct="1">
              <a:buNone/>
              <a:defRPr/>
            </a:pPr>
            <a:r>
              <a:rPr lang="en-SG" altLang="zh-CN" sz="3200" dirty="0">
                <a:effectLst/>
              </a:rPr>
              <a:t>	</a:t>
            </a:r>
            <a:r>
              <a:rPr lang="zh-CN" altLang="en-US" sz="3200" dirty="0">
                <a:effectLst/>
              </a:rPr>
              <a:t>我们感到安全。</a:t>
            </a:r>
          </a:p>
          <a:p>
            <a:pPr eaLnBrk="1" hangingPunct="1">
              <a:buNone/>
              <a:defRPr/>
            </a:pPr>
            <a:endParaRPr lang="zh-CN" altLang="en-US" sz="3200" dirty="0">
              <a:effectLst/>
            </a:endParaRPr>
          </a:p>
          <a:p>
            <a:pPr eaLnBrk="1" hangingPunct="1">
              <a:buNone/>
              <a:defRPr/>
            </a:pPr>
            <a:r>
              <a:rPr lang="en-SG" altLang="zh-CN" sz="3200" dirty="0">
                <a:effectLst/>
              </a:rPr>
              <a:t>	</a:t>
            </a:r>
            <a:r>
              <a:rPr lang="zh-CN" altLang="en-US" sz="3200" dirty="0">
                <a:effectLst/>
              </a:rPr>
              <a:t>创作物证明创造者的喜悦和创造力。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uiExpand="1" build="p"/>
      <p:bldP spid="10035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zh-CN" altLang="en-US" sz="4000" dirty="0">
                <a:effectLst/>
              </a:rPr>
              <a:t>同样的真理，不同的体裁</a:t>
            </a:r>
            <a:br>
              <a:rPr lang="en-SG" altLang="zh-CN" sz="4000" dirty="0">
                <a:effectLst/>
              </a:rPr>
            </a:br>
            <a:r>
              <a:rPr lang="zh-CN" altLang="en-US" sz="4000" dirty="0">
                <a:effectLst/>
              </a:rPr>
              <a:t>（不同的经历）</a:t>
            </a:r>
            <a:endParaRPr lang="en-US" sz="4000" dirty="0">
              <a:effectLst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495800" cy="525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3600" dirty="0">
                <a:solidFill>
                  <a:srgbClr val="FFFF00"/>
                </a:solidFill>
                <a:effectLst/>
              </a:rPr>
              <a:t>在诗篇里</a:t>
            </a:r>
            <a:r>
              <a:rPr lang="en-US" sz="3600" dirty="0">
                <a:solidFill>
                  <a:srgbClr val="FFFF00"/>
                </a:solidFill>
                <a:effectLst/>
              </a:rPr>
              <a:t>…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solidFill>
                <a:srgbClr val="FFFF00"/>
              </a:solidFill>
              <a:effectLst/>
            </a:endParaRPr>
          </a:p>
          <a:p>
            <a:pPr eaLnBrk="1" hangingPunct="1">
              <a:buNone/>
            </a:pPr>
            <a:r>
              <a:rPr lang="en-US" sz="1800" dirty="0">
                <a:effectLst/>
              </a:rPr>
              <a:t>	</a:t>
            </a:r>
            <a:r>
              <a:rPr lang="zh-CN" altLang="en-US" sz="2400" dirty="0">
                <a:effectLst/>
              </a:rPr>
              <a:t> </a:t>
            </a:r>
            <a:r>
              <a:rPr lang="zh-CN" altLang="en-US" dirty="0">
                <a:effectLst/>
              </a:rPr>
              <a:t>江河，田野，群山，葡萄园，城门，圣殿和诸天是诗人的想象领域； 野驴，蝗虫，狮子和野狗走它的路。 新娘，农夫，守望者和军队在舞台上表演。 诗人用具体的形象来促使经验。</a:t>
            </a:r>
            <a:endParaRPr lang="en-US" sz="2400" dirty="0">
              <a:effectLst/>
            </a:endParaRP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114800" cy="5257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CN" altLang="en-US" sz="3200" dirty="0">
                <a:solidFill>
                  <a:srgbClr val="FFFF00"/>
                </a:solidFill>
                <a:effectLst/>
              </a:rPr>
              <a:t>在神学里</a:t>
            </a:r>
            <a:r>
              <a:rPr lang="en-US" sz="3200" dirty="0">
                <a:solidFill>
                  <a:srgbClr val="FFFF00"/>
                </a:solidFill>
                <a:effectLst/>
              </a:rPr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dirty="0">
              <a:solidFill>
                <a:srgbClr val="FFFF00"/>
              </a:solidFill>
              <a:effectLst/>
            </a:endParaRPr>
          </a:p>
          <a:p>
            <a:pPr eaLnBrk="1" hangingPunct="1">
              <a:buNone/>
            </a:pPr>
            <a:r>
              <a:rPr lang="en-US" dirty="0">
                <a:effectLst/>
              </a:rPr>
              <a:t>	</a:t>
            </a:r>
            <a:r>
              <a:rPr lang="zh-CN" altLang="en-US" dirty="0">
                <a:effectLst/>
              </a:rPr>
              <a:t> 定义和抽象是神学家获得精确度和准确性的工具。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  <p:bldP spid="10138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4475"/>
            <a:ext cx="8763000" cy="2498725"/>
          </a:xfrm>
        </p:spPr>
        <p:txBody>
          <a:bodyPr/>
          <a:lstStyle/>
          <a:p>
            <a:pPr algn="ctr">
              <a:defRPr/>
            </a:pPr>
            <a:r>
              <a:rPr lang="zh-CN" altLang="en-US" sz="4000" dirty="0"/>
              <a:t>每一种体裁都有其自己的方式来影响细心的读者。 例如：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312150" cy="3505200"/>
          </a:xfrm>
        </p:spPr>
        <p:txBody>
          <a:bodyPr/>
          <a:lstStyle/>
          <a:p>
            <a:pPr lvl="1">
              <a:defRPr/>
            </a:pPr>
            <a:r>
              <a:rPr lang="zh-CN" altLang="en-US" dirty="0"/>
              <a:t>叙述具有情节，人物和设置。</a:t>
            </a:r>
          </a:p>
          <a:p>
            <a:pPr lvl="1">
              <a:defRPr/>
            </a:pPr>
            <a:r>
              <a:rPr lang="zh-CN" altLang="en-US" dirty="0"/>
              <a:t>诗篇具有并行性和比喻性语言。</a:t>
            </a:r>
          </a:p>
          <a:p>
            <a:pPr lvl="1">
              <a:defRPr/>
            </a:pPr>
            <a:r>
              <a:rPr lang="zh-CN" altLang="en-US" dirty="0"/>
              <a:t>寓言具有比喻和叙事的基本素质。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CN" altLang="en-US" dirty="0"/>
              <a:t>由此：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12150" cy="4724400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由于释经讲道者不仅要注意文字的</a:t>
            </a:r>
            <a:r>
              <a:rPr lang="zh-CN" altLang="en-US" i="1" dirty="0"/>
              <a:t>内容</a:t>
            </a:r>
            <a:r>
              <a:rPr lang="zh-CN" altLang="en-US" dirty="0"/>
              <a:t>，而且要注意文字的</a:t>
            </a:r>
            <a:r>
              <a:rPr lang="zh-CN" altLang="en-US" i="1" dirty="0"/>
              <a:t>表达</a:t>
            </a:r>
            <a:r>
              <a:rPr lang="zh-CN" altLang="en-US" dirty="0"/>
              <a:t>方式，因此，考虑文字的文学</a:t>
            </a:r>
            <a:r>
              <a:rPr lang="en-US" altLang="zh-CN" dirty="0"/>
              <a:t>/</a:t>
            </a:r>
            <a:r>
              <a:rPr lang="zh-CN" altLang="en-US" dirty="0"/>
              <a:t>修辞品质应该成为我们注释工具的一部分。 。 。</a:t>
            </a:r>
          </a:p>
          <a:p>
            <a:pPr>
              <a:defRPr/>
            </a:pPr>
            <a:r>
              <a:rPr lang="zh-CN" altLang="en-US" dirty="0"/>
              <a:t>这样我们就可以说文本所说的话，做文本做的事。</a:t>
            </a:r>
          </a:p>
          <a:p>
            <a:pPr>
              <a:defRPr/>
            </a:pPr>
            <a:r>
              <a:rPr lang="zh-CN" altLang="en-US" dirty="0"/>
              <a:t>讲道的形式应考虑到文本的形式。</a:t>
            </a:r>
          </a:p>
          <a:p>
            <a:pPr>
              <a:defRPr/>
            </a:pPr>
            <a:r>
              <a:rPr lang="zh-CN" altLang="en-US" dirty="0"/>
              <a:t>多样化的讲道可以帮助我们做到这一点。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286500" cy="8731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/>
              <a:t>多样化</a:t>
            </a:r>
            <a:r>
              <a:rPr lang="en-SG" altLang="zh-CN" sz="4000" b="1" dirty="0"/>
              <a:t>…</a:t>
            </a:r>
            <a:r>
              <a:rPr lang="zh-CN" altLang="en-US" sz="4000" b="1" dirty="0"/>
              <a:t>怎样？</a:t>
            </a:r>
            <a:endParaRPr lang="en-US" sz="4000" b="1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视觉交流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20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  <p:bldP spid="2396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MPj04090450000[1]"/>
          <p:cNvPicPr>
            <a:picLocks noChangeAspect="1" noChangeArrowheads="1"/>
          </p:cNvPicPr>
          <p:nvPr/>
        </p:nvPicPr>
        <p:blipFill>
          <a:blip r:embed="rId2" cstate="print">
            <a:lum bright="-48000"/>
            <a:grayscl/>
          </a:blip>
          <a:srcRect/>
          <a:stretch>
            <a:fillRect/>
          </a:stretch>
        </p:blipFill>
        <p:spPr bwMode="auto">
          <a:xfrm>
            <a:off x="0" y="-22225"/>
            <a:ext cx="9144000" cy="7032625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2A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effectLst/>
                <a:latin typeface="Georgia" pitchFamily="18" charset="0"/>
              </a:rPr>
              <a:t>沟通方式与召回</a:t>
            </a:r>
            <a:endParaRPr lang="en-US" sz="3600" b="1" dirty="0">
              <a:solidFill>
                <a:srgbClr val="FFFF00"/>
              </a:solidFill>
              <a:effectLst/>
              <a:latin typeface="Georgia" pitchFamily="18" charset="0"/>
            </a:endParaRPr>
          </a:p>
        </p:txBody>
      </p:sp>
      <p:graphicFrame>
        <p:nvGraphicFramePr>
          <p:cNvPr id="240644" name="Group 4"/>
          <p:cNvGraphicFramePr>
            <a:graphicFrameLocks noGrp="1"/>
          </p:cNvGraphicFramePr>
          <p:nvPr>
            <p:ph type="tbl" idx="1"/>
          </p:nvPr>
        </p:nvGraphicFramePr>
        <p:xfrm>
          <a:off x="457200" y="1524000"/>
          <a:ext cx="8229600" cy="453072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0666" name="Text Box 26"/>
          <p:cNvSpPr txBox="1">
            <a:spLocks noChangeArrowheads="1"/>
          </p:cNvSpPr>
          <p:nvPr/>
        </p:nvSpPr>
        <p:spPr bwMode="auto">
          <a:xfrm>
            <a:off x="762000" y="19050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方式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3505200" y="1676400"/>
            <a:ext cx="2133600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小时后的召回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0668" name="Text Box 28"/>
          <p:cNvSpPr txBox="1">
            <a:spLocks noChangeArrowheads="1"/>
          </p:cNvSpPr>
          <p:nvPr/>
        </p:nvSpPr>
        <p:spPr bwMode="auto">
          <a:xfrm>
            <a:off x="6248400" y="1676400"/>
            <a:ext cx="2133600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天后的</a:t>
            </a:r>
            <a:b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召回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0669" name="Text Box 29"/>
          <p:cNvSpPr txBox="1">
            <a:spLocks noChangeArrowheads="1"/>
          </p:cNvSpPr>
          <p:nvPr/>
        </p:nvSpPr>
        <p:spPr bwMode="auto">
          <a:xfrm>
            <a:off x="762000" y="2863850"/>
            <a:ext cx="21336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单靠说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762000" y="3930650"/>
            <a:ext cx="21336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单靠显示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0671" name="Text Box 31"/>
          <p:cNvSpPr txBox="1">
            <a:spLocks noChangeArrowheads="1"/>
          </p:cNvSpPr>
          <p:nvPr/>
        </p:nvSpPr>
        <p:spPr bwMode="auto">
          <a:xfrm>
            <a:off x="762000" y="5105400"/>
            <a:ext cx="21336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说和显示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0672" name="Text Box 32"/>
          <p:cNvSpPr txBox="1">
            <a:spLocks noChangeArrowheads="1"/>
          </p:cNvSpPr>
          <p:nvPr/>
        </p:nvSpPr>
        <p:spPr bwMode="auto">
          <a:xfrm>
            <a:off x="3429000" y="30480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70%</a:t>
            </a:r>
          </a:p>
        </p:txBody>
      </p:sp>
      <p:sp>
        <p:nvSpPr>
          <p:cNvPr id="240673" name="Text Box 33"/>
          <p:cNvSpPr txBox="1">
            <a:spLocks noChangeArrowheads="1"/>
          </p:cNvSpPr>
          <p:nvPr/>
        </p:nvSpPr>
        <p:spPr bwMode="auto">
          <a:xfrm>
            <a:off x="3429000" y="41148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72%</a:t>
            </a:r>
          </a:p>
        </p:txBody>
      </p:sp>
      <p:sp>
        <p:nvSpPr>
          <p:cNvPr id="240674" name="Text Box 34"/>
          <p:cNvSpPr txBox="1">
            <a:spLocks noChangeArrowheads="1"/>
          </p:cNvSpPr>
          <p:nvPr/>
        </p:nvSpPr>
        <p:spPr bwMode="auto">
          <a:xfrm>
            <a:off x="3429000" y="52578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85%</a:t>
            </a:r>
          </a:p>
        </p:txBody>
      </p:sp>
      <p:sp>
        <p:nvSpPr>
          <p:cNvPr id="240675" name="Text Box 35"/>
          <p:cNvSpPr txBox="1">
            <a:spLocks noChangeArrowheads="1"/>
          </p:cNvSpPr>
          <p:nvPr/>
        </p:nvSpPr>
        <p:spPr bwMode="auto">
          <a:xfrm>
            <a:off x="6172200" y="30480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10%</a:t>
            </a:r>
          </a:p>
        </p:txBody>
      </p:sp>
      <p:sp>
        <p:nvSpPr>
          <p:cNvPr id="240676" name="Text Box 36"/>
          <p:cNvSpPr txBox="1">
            <a:spLocks noChangeArrowheads="1"/>
          </p:cNvSpPr>
          <p:nvPr/>
        </p:nvSpPr>
        <p:spPr bwMode="auto">
          <a:xfrm>
            <a:off x="6172200" y="41148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22%</a:t>
            </a:r>
          </a:p>
        </p:txBody>
      </p:sp>
      <p:sp>
        <p:nvSpPr>
          <p:cNvPr id="240677" name="Text Box 37"/>
          <p:cNvSpPr txBox="1">
            <a:spLocks noChangeArrowheads="1"/>
          </p:cNvSpPr>
          <p:nvPr/>
        </p:nvSpPr>
        <p:spPr bwMode="auto">
          <a:xfrm>
            <a:off x="6172200" y="51816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65%</a:t>
            </a: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0" y="6248400"/>
            <a:ext cx="91440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弗朗西斯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·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德怀尔，提高视觉学习的策略：有效选择，设计和使用视觉材料的手册 </a:t>
            </a:r>
            <a:r>
              <a:rPr kumimoji="0" lang="en-SG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宾夕法尼亚州立大学，宾夕法尼亚州：学习服务，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1978</a:t>
            </a:r>
            <a:r>
              <a:rPr kumimoji="0" lang="en-SG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),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公开演讲</a:t>
            </a:r>
            <a:r>
              <a:rPr kumimoji="0" lang="en-SG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948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6" grpId="0"/>
      <p:bldP spid="240667" grpId="0"/>
      <p:bldP spid="240668" grpId="0"/>
      <p:bldP spid="240669" grpId="0"/>
      <p:bldP spid="240670" grpId="0"/>
      <p:bldP spid="240671" grpId="0"/>
      <p:bldP spid="240672" grpId="0"/>
      <p:bldP spid="240673" grpId="0"/>
      <p:bldP spid="240674" grpId="0"/>
      <p:bldP spid="240675" grpId="0"/>
      <p:bldP spid="240676" grpId="0"/>
      <p:bldP spid="2406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pillaroftruthministries.com/pics/open_b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981200"/>
            <a:ext cx="8305800" cy="2514600"/>
          </a:xfrm>
          <a:solidFill>
            <a:srgbClr val="000000">
              <a:alpha val="32157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释经讲道者不仅询问文本的</a:t>
            </a:r>
            <a:r>
              <a:rPr lang="zh-CN" alt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含义</a:t>
            </a:r>
            <a:r>
              <a:rPr lang="zh-CN" altLang="en-US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，还询问文本的</a:t>
            </a:r>
            <a:r>
              <a:rPr lang="zh-CN" alt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传达方式</a:t>
            </a:r>
            <a:r>
              <a:rPr lang="zh-CN" altLang="en-US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13149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http://www.firstfridayrochester.org/images/Renaissance_Art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2895600"/>
            <a:ext cx="7543800" cy="29718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“人的大脑似乎实际上具有无限的图像存储能力。”</a:t>
            </a:r>
            <a:endParaRPr kumimoji="0" lang="en-SG" altLang="zh-CN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zh-CN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实验心理学季刊</a:t>
            </a:r>
            <a:r>
              <a:rPr kumimoji="0" lang="en-SG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r>
              <a:rPr kumimoji="0" lang="en-SG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207-222</a:t>
            </a:r>
            <a:r>
              <a:rPr kumimoji="0" lang="en-SG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2218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12738"/>
            <a:ext cx="8385175" cy="887412"/>
          </a:xfrm>
        </p:spPr>
        <p:txBody>
          <a:bodyPr/>
          <a:lstStyle/>
          <a:p>
            <a:pPr algn="ctr" eaLnBrk="1" hangingPunct="1"/>
            <a:r>
              <a:rPr lang="zh-CN" altLang="en-US" dirty="0"/>
              <a:t>低技术视觉：尝试一下</a:t>
            </a:r>
            <a:endParaRPr lang="en-US" dirty="0"/>
          </a:p>
        </p:txBody>
      </p:sp>
      <p:sp>
        <p:nvSpPr>
          <p:cNvPr id="2457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524000"/>
            <a:ext cx="7696200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读 诗篇</a:t>
            </a:r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32: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-5.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我闭口不认罪的时候，就整天唉哼，以致骨头衰残。</a:t>
            </a:r>
            <a:endParaRPr lang="en-SG" altLang="zh-CN" sz="24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SG" altLang="zh-CN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因为你的手昼夜重压在我身上，我的精力耗尽，好象  </a:t>
            </a:r>
            <a:endParaRPr lang="en-SG" altLang="zh-CN" sz="24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SG" altLang="zh-CN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盛暑的干旱。</a:t>
            </a:r>
            <a:endParaRPr lang="en-SG" altLang="zh-CN" sz="24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SG" altLang="zh-CN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我向你承认我的罪，没有隐藏我的罪孽；</a:t>
            </a:r>
            <a:endParaRPr lang="en-SG" altLang="zh-CN" sz="24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SG" altLang="zh-CN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我说：“我要向耶和华承认我的过犯”；你就赦免我</a:t>
            </a:r>
            <a:endParaRPr lang="en-SG" altLang="zh-CN" sz="24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SG" altLang="zh-CN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的罪孽。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想出三种方式使用两把椅子教授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说明本文怎样描述诗篇作者与上帝的关系。</a:t>
            </a:r>
          </a:p>
          <a:p>
            <a:pPr lvl="1">
              <a:lnSpc>
                <a:spcPct val="90000"/>
              </a:lnSpc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例如，第</a:t>
            </a: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节（“我闭口不认罪的时候”）：将一把椅子从第一把椅子旁移开，使其面朝外。</a:t>
            </a:r>
            <a:endParaRPr lang="en-SG" altLang="zh-CN" sz="24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6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000" b="1" dirty="0"/>
              <a:t>多样化</a:t>
            </a:r>
            <a:r>
              <a:rPr lang="en-SG" altLang="zh-CN" sz="4000" b="1" dirty="0"/>
              <a:t>…</a:t>
            </a:r>
            <a:r>
              <a:rPr lang="zh-CN" altLang="en-US" sz="4000" b="1" dirty="0"/>
              <a:t>怎样？</a:t>
            </a:r>
            <a:endParaRPr lang="en-US" sz="4000" b="1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7772400" cy="4114800"/>
          </a:xfrm>
        </p:spPr>
        <p:txBody>
          <a:bodyPr/>
          <a:lstStyle/>
          <a:p>
            <a:pPr eaLnBrk="1" hangingPunct="1"/>
            <a:r>
              <a:rPr lang="zh-CN" altLang="en-US" b="1" dirty="0"/>
              <a:t>视觉交流</a:t>
            </a:r>
            <a:endParaRPr lang="en-US" b="1" dirty="0"/>
          </a:p>
          <a:p>
            <a:pPr eaLnBrk="1" hangingPunct="1"/>
            <a:r>
              <a:rPr lang="zh-CN" altLang="en-US" b="1" dirty="0"/>
              <a:t>对话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3788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MCj01505630000[1]"/>
          <p:cNvPicPr>
            <a:picLocks noChangeAspect="1" noChangeArrowheads="1"/>
          </p:cNvPicPr>
          <p:nvPr/>
        </p:nvPicPr>
        <p:blipFill>
          <a:blip r:embed="rId2" cstate="print">
            <a:lum bright="-54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</p:pic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CN" altLang="en-US" sz="3600" b="1" dirty="0"/>
              <a:t>我们的主的榜样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CN" altLang="en-US" sz="3600" b="1" dirty="0"/>
              <a:t>我们主仆人的榜样（如使徒保罗）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CN" altLang="en-US" sz="3600" b="1" dirty="0"/>
              <a:t>文本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CN" altLang="en-US" sz="3600" b="1" dirty="0"/>
              <a:t>文化</a:t>
            </a:r>
            <a:endParaRPr lang="en-US" sz="3600" b="1" dirty="0"/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E8FD23"/>
                </a:solidFill>
              </a:rPr>
              <a:t>为什么使用对话？</a:t>
            </a:r>
            <a:endParaRPr lang="en-US" dirty="0">
              <a:solidFill>
                <a:srgbClr val="E8F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29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MPj04070560000[1]"/>
          <p:cNvPicPr>
            <a:picLocks noChangeAspect="1" noChangeArrowheads="1"/>
          </p:cNvPicPr>
          <p:nvPr/>
        </p:nvPicPr>
        <p:blipFill>
          <a:blip r:embed="rId2" cstate="print">
            <a:lum bright="-66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990600" y="762000"/>
            <a:ext cx="74676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Tahoma" pitchFamily="34" charset="0"/>
                <a:ea typeface="+mn-ea"/>
              </a:rPr>
              <a:t>简而言之，我们面前正在发生的是年轻人获取新闻的方式的革命。 他们不想依靠早报获取最新信息。 他们不想依靠上天的神像告诉他们什么是重要的。 为了使宗教比喻更进一步，他们肯定不希望新闻成为福音。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 </a:t>
            </a:r>
            <a:r>
              <a:rPr lang="zh-CN" altLang="en-US" sz="3200" b="1" dirty="0">
                <a:solidFill>
                  <a:srgbClr val="FFFFFF"/>
                </a:solidFill>
                <a:latin typeface="Tahoma" pitchFamily="34" charset="0"/>
                <a:ea typeface="+mn-ea"/>
              </a:rPr>
              <a:t>相反，他们希望按需获取新闻，</a:t>
            </a:r>
            <a:r>
              <a:rPr lang="zh-CN" altLang="en-US" sz="3200" b="1" dirty="0">
                <a:solidFill>
                  <a:srgbClr val="FFFFFF"/>
                </a:solidFill>
                <a:latin typeface="Tahoma" pitchFamily="34" charset="0"/>
              </a:rPr>
              <a:t>在适合他们的时间</a:t>
            </a:r>
            <a:r>
              <a:rPr lang="zh-CN" altLang="en-US" sz="3200" b="1" dirty="0">
                <a:solidFill>
                  <a:srgbClr val="FFFFFF"/>
                </a:solidFill>
                <a:latin typeface="Tahoma" pitchFamily="34" charset="0"/>
                <a:ea typeface="+mn-ea"/>
              </a:rPr>
              <a:t>。 他们希望控制自己的媒体，而不是受到媒体的控制。 他们想提出质疑，提出不同的看法。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</a:endParaRPr>
          </a:p>
          <a:p>
            <a:pPr lvl="0" algn="r">
              <a:spcBef>
                <a:spcPct val="50000"/>
              </a:spcBef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	</a:t>
            </a:r>
            <a:r>
              <a:rPr lang="zh-CN" altLang="en-US" sz="2000" b="1" dirty="0">
                <a:solidFill>
                  <a:srgbClr val="FFFFFF"/>
                </a:solidFill>
                <a:latin typeface="Tahoma" pitchFamily="34" charset="0"/>
              </a:rPr>
              <a:t>鲁珀特</a:t>
            </a:r>
            <a:r>
              <a:rPr lang="en-US" altLang="zh-CN" sz="2000" b="1" dirty="0">
                <a:solidFill>
                  <a:srgbClr val="FFFFFF"/>
                </a:solidFill>
                <a:latin typeface="Tahoma" pitchFamily="34" charset="0"/>
              </a:rPr>
              <a:t>·</a:t>
            </a:r>
            <a:r>
              <a:rPr lang="zh-CN" altLang="en-US" sz="2000" b="1" dirty="0">
                <a:solidFill>
                  <a:srgbClr val="FFFFFF"/>
                </a:solidFill>
                <a:latin typeface="Tahoma" pitchFamily="34" charset="0"/>
              </a:rPr>
              <a:t>默多克， </a:t>
            </a:r>
            <a:r>
              <a:rPr lang="zh-CN" altLang="en-US" sz="2000" b="1" dirty="0">
                <a:solidFill>
                  <a:srgbClr val="FFFFFF"/>
                </a:solidFill>
                <a:latin typeface="Tahoma" pitchFamily="34" charset="0"/>
                <a:ea typeface="+mn-ea"/>
              </a:rPr>
              <a:t>拥有福克斯新闻的新闻集团的创始人兼董事长。引用在 </a:t>
            </a:r>
            <a:r>
              <a:rPr lang="en-US" sz="2000" b="1" dirty="0">
                <a:solidFill>
                  <a:srgbClr val="FFFFFF"/>
                </a:solidFill>
                <a:latin typeface="Tahoma" pitchFamily="34" charset="0"/>
                <a:ea typeface="+mn-ea"/>
              </a:rPr>
              <a:t>PreachingToday.com（</a:t>
            </a:r>
            <a:r>
              <a:rPr lang="en-US" altLang="zh-CN" sz="2000" b="1" dirty="0">
                <a:solidFill>
                  <a:srgbClr val="FFFFFF"/>
                </a:solidFill>
                <a:latin typeface="Tahoma" pitchFamily="34" charset="0"/>
                <a:ea typeface="+mn-ea"/>
              </a:rPr>
              <a:t>2005</a:t>
            </a:r>
            <a:r>
              <a:rPr lang="zh-CN" altLang="en-US" sz="2000" b="1" dirty="0">
                <a:solidFill>
                  <a:srgbClr val="FFFFFF"/>
                </a:solidFill>
                <a:latin typeface="Tahoma" pitchFamily="34" charset="0"/>
                <a:ea typeface="+mn-ea"/>
              </a:rPr>
              <a:t>年</a:t>
            </a:r>
            <a:r>
              <a:rPr lang="en-US" altLang="zh-CN" sz="2000" b="1" dirty="0">
                <a:solidFill>
                  <a:srgbClr val="FFFFFF"/>
                </a:solidFill>
                <a:latin typeface="Tahoma" pitchFamily="34" charset="0"/>
                <a:ea typeface="+mn-ea"/>
              </a:rPr>
              <a:t>7</a:t>
            </a:r>
            <a:r>
              <a:rPr lang="zh-CN" altLang="en-US" sz="2000" b="1" dirty="0">
                <a:solidFill>
                  <a:srgbClr val="FFFFFF"/>
                </a:solidFill>
                <a:latin typeface="Tahoma" pitchFamily="34" charset="0"/>
                <a:ea typeface="+mn-ea"/>
              </a:rPr>
              <a:t>月</a:t>
            </a:r>
            <a:r>
              <a:rPr lang="en-US" altLang="zh-CN" sz="2000" b="1" dirty="0">
                <a:solidFill>
                  <a:srgbClr val="FFFFFF"/>
                </a:solidFill>
                <a:latin typeface="Tahoma" pitchFamily="34" charset="0"/>
                <a:ea typeface="+mn-ea"/>
              </a:rPr>
              <a:t>6</a:t>
            </a:r>
            <a:r>
              <a:rPr lang="zh-CN" altLang="en-US" sz="2000" b="1" dirty="0">
                <a:solidFill>
                  <a:srgbClr val="FFFFFF"/>
                </a:solidFill>
                <a:latin typeface="Tahoma" pitchFamily="34" charset="0"/>
                <a:ea typeface="+mn-ea"/>
              </a:rPr>
              <a:t>日</a:t>
            </a:r>
            <a:r>
              <a:rPr lang="en-US" sz="2000" b="1" dirty="0">
                <a:solidFill>
                  <a:srgbClr val="FFFFFF"/>
                </a:solidFill>
                <a:latin typeface="Tahoma" pitchFamily="34" charset="0"/>
                <a:ea typeface="+mn-ea"/>
              </a:rPr>
              <a:t>）</a:t>
            </a:r>
            <a:r>
              <a:rPr lang="zh-CN" altLang="en-US" sz="2000" b="1" dirty="0">
                <a:solidFill>
                  <a:srgbClr val="FFFFFF"/>
                </a:solidFill>
                <a:latin typeface="Tahoma" pitchFamily="34" charset="0"/>
                <a:ea typeface="+mn-ea"/>
              </a:rPr>
              <a:t>。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023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MCj01505630000[1]"/>
          <p:cNvPicPr>
            <a:picLocks noChangeAspect="1" noChangeArrowheads="1"/>
          </p:cNvPicPr>
          <p:nvPr/>
        </p:nvPicPr>
        <p:blipFill>
          <a:blip r:embed="rId2" cstate="print">
            <a:lum bright="-54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</p:pic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CN" altLang="en-US" sz="3600" b="1" dirty="0">
                <a:effectLst/>
              </a:rPr>
              <a:t>我们的主的榜样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CN" altLang="en-US" sz="3600" b="1" dirty="0">
                <a:effectLst/>
              </a:rPr>
              <a:t>我们主仆人的榜样（如使徒保罗）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CN" altLang="en-US" sz="3600" b="1" dirty="0">
                <a:effectLst/>
              </a:rPr>
              <a:t>文本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CN" altLang="en-US" sz="3600" b="1" dirty="0">
                <a:effectLst/>
              </a:rPr>
              <a:t>文化</a:t>
            </a:r>
            <a:endParaRPr lang="en-SG" altLang="zh-CN" sz="3600" b="1" dirty="0">
              <a:effectLst/>
            </a:endParaRP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CN" altLang="en-US" sz="3600" b="1" dirty="0">
                <a:effectLst/>
              </a:rPr>
              <a:t>传播理论</a:t>
            </a:r>
            <a:endParaRPr lang="en-US" sz="3600" b="1" dirty="0">
              <a:effectLst/>
            </a:endParaRP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rgbClr val="E8FD23"/>
                </a:solidFill>
              </a:rPr>
              <a:t>为什么使用对话？</a:t>
            </a:r>
            <a:endParaRPr lang="en-US" b="1" dirty="0">
              <a:solidFill>
                <a:srgbClr val="E8F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79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304800"/>
            <a:ext cx="5534025" cy="4876800"/>
            <a:chOff x="288" y="192"/>
            <a:chExt cx="3486" cy="3072"/>
          </a:xfrm>
        </p:grpSpPr>
        <p:sp>
          <p:nvSpPr>
            <p:cNvPr id="112649" name="AutoShape 3"/>
            <p:cNvSpPr>
              <a:spLocks noChangeArrowheads="1"/>
            </p:cNvSpPr>
            <p:nvPr/>
          </p:nvSpPr>
          <p:spPr bwMode="auto">
            <a:xfrm rot="5400000">
              <a:off x="495" y="-15"/>
              <a:ext cx="3072" cy="348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50" name="Text Box 4"/>
            <p:cNvSpPr txBox="1">
              <a:spLocks noChangeArrowheads="1"/>
            </p:cNvSpPr>
            <p:nvPr/>
          </p:nvSpPr>
          <p:spPr bwMode="auto">
            <a:xfrm>
              <a:off x="420" y="824"/>
              <a:ext cx="1315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经验领域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51" name="Text Box 5"/>
            <p:cNvSpPr txBox="1">
              <a:spLocks noChangeArrowheads="1"/>
            </p:cNvSpPr>
            <p:nvPr/>
          </p:nvSpPr>
          <p:spPr bwMode="auto">
            <a:xfrm>
              <a:off x="948" y="1830"/>
              <a:ext cx="1052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源头 （编码）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381375" y="304800"/>
            <a:ext cx="5534025" cy="4876800"/>
            <a:chOff x="2130" y="192"/>
            <a:chExt cx="3486" cy="3072"/>
          </a:xfrm>
        </p:grpSpPr>
        <p:sp>
          <p:nvSpPr>
            <p:cNvPr id="112646" name="AutoShape 7"/>
            <p:cNvSpPr>
              <a:spLocks noChangeArrowheads="1"/>
            </p:cNvSpPr>
            <p:nvPr/>
          </p:nvSpPr>
          <p:spPr bwMode="auto">
            <a:xfrm rot="-5400000">
              <a:off x="2337" y="-15"/>
              <a:ext cx="3072" cy="348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8FD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47" name="Text Box 8"/>
            <p:cNvSpPr txBox="1">
              <a:spLocks noChangeArrowheads="1"/>
            </p:cNvSpPr>
            <p:nvPr/>
          </p:nvSpPr>
          <p:spPr bwMode="auto">
            <a:xfrm>
              <a:off x="4235" y="824"/>
              <a:ext cx="1315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经验领域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48" name="Text Box 9"/>
            <p:cNvSpPr txBox="1">
              <a:spLocks noChangeArrowheads="1"/>
            </p:cNvSpPr>
            <p:nvPr/>
          </p:nvSpPr>
          <p:spPr bwMode="auto">
            <a:xfrm>
              <a:off x="3908" y="1870"/>
              <a:ext cx="1052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接收者（解码）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48842" name="AutoShape 10"/>
          <p:cNvSpPr>
            <a:spLocks noChangeArrowheads="1"/>
          </p:cNvSpPr>
          <p:nvPr/>
        </p:nvSpPr>
        <p:spPr bwMode="auto">
          <a:xfrm>
            <a:off x="3381375" y="2170113"/>
            <a:ext cx="2609850" cy="1146175"/>
          </a:xfrm>
          <a:prstGeom prst="diamond">
            <a:avLst/>
          </a:prstGeom>
          <a:gradFill rotWithShape="1">
            <a:gsLst>
              <a:gs pos="0">
                <a:srgbClr val="FF0000"/>
              </a:gs>
              <a:gs pos="50000">
                <a:srgbClr val="760000"/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FD2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645" name="Text Box 11"/>
          <p:cNvSpPr txBox="1">
            <a:spLocks noChangeArrowheads="1"/>
          </p:cNvSpPr>
          <p:nvPr/>
        </p:nvSpPr>
        <p:spPr bwMode="auto">
          <a:xfrm>
            <a:off x="762000" y="5943600"/>
            <a:ext cx="79248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改编自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沟通的过程和影响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》,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编辑 威尔伯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施拉姆 </a:t>
            </a:r>
            <a:r>
              <a:rPr kumimoji="0" lang="en-SG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厄巴纳：伊利诺伊大学出版社</a:t>
            </a:r>
            <a:r>
              <a:rPr kumimoji="0" lang="en-SG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1954</a:t>
            </a:r>
            <a:r>
              <a:rPr kumimoji="0" lang="en-SG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),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3-26.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85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MCj01505630000[1]"/>
          <p:cNvPicPr>
            <a:picLocks noChangeAspect="1" noChangeArrowheads="1"/>
          </p:cNvPicPr>
          <p:nvPr/>
        </p:nvPicPr>
        <p:blipFill>
          <a:blip r:embed="rId2" cstate="print">
            <a:lum bright="-54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</p:pic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zh-CN" altLang="en-US" sz="3600" b="1" dirty="0">
                <a:effectLst/>
              </a:rPr>
              <a:t>“想出我要说的话，”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zh-CN" altLang="en-US" sz="3600" b="1" dirty="0">
                <a:effectLst/>
              </a:rPr>
              <a:t>“然后想对方如何理解我的话，”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zh-CN" altLang="en-US" sz="3600" b="1" dirty="0">
                <a:effectLst/>
              </a:rPr>
              <a:t>“然后重新想我要说的话，”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zh-CN" altLang="en-US" sz="3600" b="1" dirty="0">
                <a:effectLst/>
              </a:rPr>
              <a:t>“以便，当我说出来时，他会想我在想什么！”</a:t>
            </a:r>
            <a:endParaRPr lang="en-US" sz="3600" b="1" dirty="0">
              <a:effectLst/>
            </a:endParaRP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E8FD23"/>
                </a:solidFill>
                <a:effectLst/>
              </a:rPr>
              <a:t>讲道为“四重思想”</a:t>
            </a:r>
            <a:endParaRPr lang="en-US" dirty="0">
              <a:solidFill>
                <a:srgbClr val="E8FD23"/>
              </a:solidFill>
              <a:effectLst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28600" y="6186488"/>
            <a:ext cx="89154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+mj-lt"/>
                <a:ea typeface="+mn-ea"/>
              </a:rPr>
              <a:t>沃伦，拥挤的画布（肯特</a:t>
            </a:r>
            <a:r>
              <a:rPr lang="en-SG" altLang="zh-CN" sz="2000" b="1" dirty="0">
                <a:solidFill>
                  <a:srgbClr val="FFFFFF"/>
                </a:solidFill>
                <a:latin typeface="+mj-lt"/>
                <a:ea typeface="+mn-ea"/>
              </a:rPr>
              <a:t>,</a:t>
            </a:r>
            <a:r>
              <a:rPr lang="zh-CN" altLang="en-US" sz="2000" b="1" dirty="0">
                <a:solidFill>
                  <a:srgbClr val="FFFFFF"/>
                </a:solidFill>
              </a:rPr>
              <a:t>英格兰</a:t>
            </a:r>
            <a:r>
              <a:rPr lang="zh-CN" altLang="en-US" sz="2000" b="1" dirty="0">
                <a:solidFill>
                  <a:srgbClr val="FFFFFF"/>
                </a:solidFill>
                <a:latin typeface="+mj-lt"/>
                <a:ea typeface="+mn-ea"/>
              </a:rPr>
              <a:t>：霍德＆斯托顿，</a:t>
            </a:r>
            <a:r>
              <a:rPr lang="en-US" altLang="zh-CN" sz="2000" b="1" dirty="0">
                <a:solidFill>
                  <a:srgbClr val="FFFFFF"/>
                </a:solidFill>
                <a:latin typeface="+mj-lt"/>
                <a:ea typeface="+mn-ea"/>
              </a:rPr>
              <a:t>1974</a:t>
            </a:r>
            <a:r>
              <a:rPr lang="zh-CN" altLang="en-US" sz="2000" b="1" dirty="0">
                <a:solidFill>
                  <a:srgbClr val="FFFFFF"/>
                </a:solidFill>
                <a:latin typeface="+mj-lt"/>
                <a:ea typeface="+mn-ea"/>
              </a:rPr>
              <a:t>），</a:t>
            </a:r>
            <a:r>
              <a:rPr lang="en-US" altLang="zh-CN" sz="2000" b="1" dirty="0">
                <a:solidFill>
                  <a:srgbClr val="FFFFFF"/>
                </a:solidFill>
                <a:latin typeface="+mj-lt"/>
                <a:ea typeface="+mn-ea"/>
              </a:rPr>
              <a:t>143.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529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000" b="1" dirty="0"/>
              <a:t>多样化</a:t>
            </a:r>
            <a:r>
              <a:rPr lang="en-SG" altLang="zh-CN" sz="4000" b="1" dirty="0"/>
              <a:t>…</a:t>
            </a:r>
            <a:r>
              <a:rPr lang="zh-CN" altLang="en-US" sz="4000" b="1" dirty="0"/>
              <a:t>怎样？</a:t>
            </a:r>
            <a:endParaRPr lang="en-US" sz="4000" b="1" dirty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视觉交流</a:t>
            </a:r>
            <a:endParaRPr lang="en-US" b="1" dirty="0"/>
          </a:p>
          <a:p>
            <a:pPr eaLnBrk="1" hangingPunct="1"/>
            <a:r>
              <a:rPr lang="zh-CN" altLang="en-US" b="1" dirty="0"/>
              <a:t>对话</a:t>
            </a:r>
            <a:endParaRPr lang="en-SG" altLang="zh-CN" b="1" dirty="0"/>
          </a:p>
          <a:p>
            <a:pPr eaLnBrk="1" hangingPunct="1"/>
            <a:r>
              <a:rPr lang="zh-CN" altLang="en-US" b="1" dirty="0"/>
              <a:t>故事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8437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MPj03826740000[1]"/>
          <p:cNvPicPr>
            <a:picLocks noChangeAspect="1" noChangeArrowheads="1"/>
          </p:cNvPicPr>
          <p:nvPr/>
        </p:nvPicPr>
        <p:blipFill>
          <a:blip r:embed="rId2" cstate="print">
            <a:lum bright="-54000"/>
            <a:grayscl/>
          </a:blip>
          <a:srcRect t="21428" r="7500" b="16667"/>
          <a:stretch>
            <a:fillRect/>
          </a:stretch>
        </p:blipFill>
        <p:spPr bwMode="auto">
          <a:xfrm>
            <a:off x="0" y="-9525"/>
            <a:ext cx="92202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58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zh-CN" altLang="en-US" b="1" i="1" dirty="0">
                <a:latin typeface="Arial" charset="0"/>
              </a:rPr>
              <a:t>我们在哪里？</a:t>
            </a:r>
            <a:endParaRPr lang="en-US" b="1" i="1" dirty="0">
              <a:latin typeface="Arial" charset="0"/>
            </a:endParaRP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zh-CN" altLang="en-US" b="1" dirty="0">
                <a:solidFill>
                  <a:srgbClr val="E8FD23"/>
                </a:solidFill>
                <a:latin typeface="Arial" charset="0"/>
              </a:rPr>
              <a:t>在我们的世界中，什么是真实的？</a:t>
            </a:r>
            <a:endParaRPr lang="en-US" b="1" dirty="0">
              <a:solidFill>
                <a:srgbClr val="E8FD23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zh-CN" altLang="en-US" b="1" i="1" dirty="0">
                <a:latin typeface="Arial" charset="0"/>
              </a:rPr>
              <a:t>我们是谁？</a:t>
            </a:r>
            <a:endParaRPr lang="en-US" b="1" i="1" dirty="0">
              <a:latin typeface="Arial" charset="0"/>
            </a:endParaRP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zh-CN" altLang="en-US" b="1" dirty="0">
                <a:solidFill>
                  <a:srgbClr val="E8FD23"/>
                </a:solidFill>
                <a:latin typeface="Arial" charset="0"/>
              </a:rPr>
              <a:t>人类的本质和目的是什么？</a:t>
            </a:r>
            <a:endParaRPr lang="en-US" b="1" dirty="0">
              <a:solidFill>
                <a:srgbClr val="E8FD23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zh-CN" altLang="en-US" b="1" i="1" dirty="0">
                <a:latin typeface="Arial" charset="0"/>
              </a:rPr>
              <a:t>出了什么问题？</a:t>
            </a:r>
            <a:endParaRPr lang="en-US" b="1" i="1" dirty="0">
              <a:latin typeface="Arial" charset="0"/>
            </a:endParaRP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zh-CN" altLang="en-US" b="1" dirty="0">
                <a:solidFill>
                  <a:srgbClr val="E8FD23"/>
                </a:solidFill>
                <a:latin typeface="Arial" charset="0"/>
              </a:rPr>
              <a:t>我们如何解释邪恶与痛苦？</a:t>
            </a:r>
            <a:endParaRPr lang="en-US" b="1" dirty="0">
              <a:solidFill>
                <a:srgbClr val="E8FD23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zh-CN" altLang="en-US" b="1" i="1" dirty="0">
                <a:latin typeface="Arial" charset="0"/>
              </a:rPr>
              <a:t>有什么补救办法？</a:t>
            </a:r>
            <a:endParaRPr lang="en-US" b="1" i="1" dirty="0">
              <a:latin typeface="Arial" charset="0"/>
            </a:endParaRP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zh-CN" altLang="en-US" b="1" dirty="0">
                <a:solidFill>
                  <a:srgbClr val="E8FD23"/>
                </a:solidFill>
                <a:latin typeface="Arial" charset="0"/>
              </a:rPr>
              <a:t>我们应该如何在这个世界上行动？</a:t>
            </a:r>
            <a:endParaRPr lang="en-US" b="1" dirty="0">
              <a:solidFill>
                <a:srgbClr val="E8FD23"/>
              </a:solidFill>
              <a:latin typeface="Arial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28600" y="6410235"/>
            <a:ext cx="89154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zh-CN" altLang="en-US" sz="2000" dirty="0">
                <a:solidFill>
                  <a:srgbClr val="FFFFFF"/>
                </a:solidFill>
                <a:latin typeface="Garamond" pitchFamily="18" charset="0"/>
                <a:ea typeface="+mn-ea"/>
              </a:rPr>
              <a:t>参见</a:t>
            </a:r>
            <a:r>
              <a:rPr lang="en-US" altLang="zh-CN" sz="2000" dirty="0">
                <a:solidFill>
                  <a:srgbClr val="FFFFFF"/>
                </a:solidFill>
                <a:latin typeface="Garamond" pitchFamily="18" charset="0"/>
                <a:ea typeface="+mn-ea"/>
              </a:rPr>
              <a:t>《</a:t>
            </a:r>
            <a:r>
              <a:rPr lang="zh-CN" altLang="en-US" sz="2000" dirty="0">
                <a:solidFill>
                  <a:srgbClr val="FFFFFF"/>
                </a:solidFill>
                <a:latin typeface="Garamond" pitchFamily="18" charset="0"/>
                <a:ea typeface="+mn-ea"/>
              </a:rPr>
              <a:t>变革的愿景：塑造基督教世界观</a:t>
            </a:r>
            <a:r>
              <a:rPr lang="en-US" altLang="zh-CN" sz="2000" dirty="0">
                <a:solidFill>
                  <a:srgbClr val="FFFFFF"/>
                </a:solidFill>
                <a:latin typeface="Garamond" pitchFamily="18" charset="0"/>
                <a:ea typeface="+mn-ea"/>
              </a:rPr>
              <a:t>》</a:t>
            </a:r>
            <a:r>
              <a:rPr lang="zh-CN" altLang="en-US" sz="2000" dirty="0">
                <a:solidFill>
                  <a:srgbClr val="FFFFFF"/>
                </a:solidFill>
                <a:latin typeface="Garamond" pitchFamily="18" charset="0"/>
                <a:ea typeface="+mn-ea"/>
              </a:rPr>
              <a:t>（唐纳斯格罗夫：校际交流，</a:t>
            </a:r>
            <a:r>
              <a:rPr lang="en-US" altLang="zh-CN" sz="2000" dirty="0">
                <a:solidFill>
                  <a:srgbClr val="FFFFFF"/>
                </a:solidFill>
                <a:latin typeface="Garamond" pitchFamily="18" charset="0"/>
                <a:ea typeface="+mn-ea"/>
              </a:rPr>
              <a:t>1984</a:t>
            </a:r>
            <a:r>
              <a:rPr lang="zh-CN" altLang="en-US" sz="2000" dirty="0">
                <a:solidFill>
                  <a:srgbClr val="FFFFFF"/>
                </a:solidFill>
                <a:latin typeface="Garamond" pitchFamily="18" charset="0"/>
                <a:ea typeface="+mn-ea"/>
              </a:rPr>
              <a:t>）</a:t>
            </a:r>
            <a:r>
              <a:rPr lang="en-SG" altLang="zh-CN" sz="2000" dirty="0">
                <a:solidFill>
                  <a:srgbClr val="FFFFFF"/>
                </a:solidFill>
                <a:latin typeface="Garamond" pitchFamily="18" charset="0"/>
                <a:ea typeface="+mn-ea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421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pPr algn="l" eaLnBrk="1" hangingPunct="1">
              <a:defRPr/>
            </a:pPr>
            <a:br>
              <a:rPr lang="zh-CN" altLang="en-US" sz="2800" dirty="0">
                <a:solidFill>
                  <a:srgbClr val="E8FD23"/>
                </a:solidFill>
                <a:latin typeface="Arial" charset="0"/>
              </a:rPr>
            </a:br>
            <a:r>
              <a:rPr lang="zh-CN" altLang="en-US" sz="2800" dirty="0">
                <a:solidFill>
                  <a:srgbClr val="E8FD23"/>
                </a:solidFill>
                <a:latin typeface="Arial" charset="0"/>
              </a:rPr>
              <a:t>理查德</a:t>
            </a:r>
            <a:r>
              <a:rPr lang="en-US" altLang="zh-CN" sz="2800" dirty="0">
                <a:solidFill>
                  <a:srgbClr val="E8FD23"/>
                </a:solidFill>
                <a:latin typeface="Arial" charset="0"/>
              </a:rPr>
              <a:t>·</a:t>
            </a:r>
            <a:r>
              <a:rPr lang="zh-CN" altLang="en-US" sz="2800" dirty="0">
                <a:solidFill>
                  <a:srgbClr val="E8FD23"/>
                </a:solidFill>
                <a:latin typeface="Arial" charset="0"/>
              </a:rPr>
              <a:t>米德尔顿 和 布莱恩</a:t>
            </a:r>
            <a:r>
              <a:rPr lang="en-US" altLang="zh-CN" sz="2800" dirty="0">
                <a:solidFill>
                  <a:srgbClr val="E8FD23"/>
                </a:solidFill>
                <a:latin typeface="Arial" charset="0"/>
              </a:rPr>
              <a:t>·</a:t>
            </a:r>
            <a:r>
              <a:rPr lang="zh-CN" altLang="en-US" sz="2800" dirty="0">
                <a:solidFill>
                  <a:srgbClr val="E8FD23"/>
                </a:solidFill>
                <a:latin typeface="Arial" charset="0"/>
              </a:rPr>
              <a:t>沃尔什 提出了四个问题。每个世界观都试图回答这些问题：</a:t>
            </a:r>
            <a:br>
              <a:rPr lang="en-SG" altLang="zh-CN" sz="2800" dirty="0">
                <a:solidFill>
                  <a:srgbClr val="E8FD23"/>
                </a:solidFill>
                <a:latin typeface="Arial" charset="0"/>
              </a:rPr>
            </a:br>
            <a:endParaRPr lang="en-US" sz="2800" dirty="0">
              <a:solidFill>
                <a:srgbClr val="E8FD2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85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5175" cy="2819400"/>
          </a:xfrm>
        </p:spPr>
        <p:txBody>
          <a:bodyPr/>
          <a:lstStyle/>
          <a:p>
            <a:pPr algn="ctr">
              <a:defRPr/>
            </a:pPr>
            <a:r>
              <a:rPr lang="zh-CN" altLang="en-US" dirty="0"/>
              <a:t>什么是文献？</a:t>
            </a:r>
            <a:br>
              <a:rPr lang="en-SG" altLang="zh-CN" dirty="0"/>
            </a:br>
            <a:r>
              <a:rPr lang="zh-CN" altLang="en-US" dirty="0"/>
              <a:t>我们是否应该把圣经看成</a:t>
            </a:r>
            <a:br>
              <a:rPr lang="en-SG" altLang="zh-CN" dirty="0"/>
            </a:br>
            <a:r>
              <a:rPr lang="zh-CN" altLang="en-US" dirty="0"/>
              <a:t>是“文献”？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MCj02318160000[1]"/>
          <p:cNvPicPr>
            <a:picLocks noChangeAspect="1" noChangeArrowheads="1"/>
          </p:cNvPicPr>
          <p:nvPr/>
        </p:nvPicPr>
        <p:blipFill>
          <a:blip r:embed="rId2" cstate="print">
            <a:lum bright="-60000"/>
            <a:grayscl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</p:pic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zh-CN" altLang="en-US" sz="2800" b="1" i="1" dirty="0">
                <a:solidFill>
                  <a:srgbClr val="92D050"/>
                </a:solidFill>
                <a:latin typeface="Arial" charset="0"/>
              </a:rPr>
              <a:t>设置 </a:t>
            </a:r>
            <a:r>
              <a:rPr lang="zh-CN" altLang="en-US" sz="2800" b="1" dirty="0">
                <a:latin typeface="Arial" charset="0"/>
              </a:rPr>
              <a:t>与 “我们在哪里？” 有关</a:t>
            </a:r>
            <a:endParaRPr lang="en-US" sz="2800" b="1" dirty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zh-CN" altLang="en-US" sz="2800" b="1" i="1" dirty="0">
                <a:solidFill>
                  <a:srgbClr val="92D050"/>
                </a:solidFill>
                <a:latin typeface="Arial" charset="0"/>
              </a:rPr>
              <a:t>人物 </a:t>
            </a:r>
            <a:r>
              <a:rPr lang="zh-CN" altLang="en-US" sz="2800" b="1" dirty="0">
                <a:latin typeface="Arial" charset="0"/>
              </a:rPr>
              <a:t>对应于“我们是谁？”</a:t>
            </a:r>
            <a:endParaRPr lang="en-US" sz="2800" b="1" dirty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zh-CN" altLang="en-US" sz="2800" b="1" i="1" dirty="0">
                <a:solidFill>
                  <a:srgbClr val="92D050"/>
                </a:solidFill>
                <a:latin typeface="Arial" charset="0"/>
              </a:rPr>
              <a:t>情节冲突 </a:t>
            </a:r>
            <a:r>
              <a:rPr lang="zh-CN" altLang="en-US" sz="2800" b="1" dirty="0">
                <a:latin typeface="Arial" charset="0"/>
              </a:rPr>
              <a:t>与 </a:t>
            </a:r>
            <a:r>
              <a:rPr lang="en-US" sz="2800" b="1" dirty="0">
                <a:latin typeface="Arial" charset="0"/>
              </a:rPr>
              <a:t>“</a:t>
            </a:r>
            <a:r>
              <a:rPr lang="zh-CN" altLang="en-US" sz="2800" b="1" dirty="0">
                <a:latin typeface="Arial" charset="0"/>
              </a:rPr>
              <a:t>出了什么问题？”有关</a:t>
            </a:r>
            <a:endParaRPr lang="en-US" sz="2800" b="1" dirty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zh-CN" altLang="en-US" sz="2800" b="1" i="1" dirty="0">
                <a:solidFill>
                  <a:srgbClr val="92D050"/>
                </a:solidFill>
                <a:latin typeface="Arial" charset="0"/>
              </a:rPr>
              <a:t>情节解决 </a:t>
            </a:r>
            <a:r>
              <a:rPr lang="zh-CN" altLang="en-US" sz="2800" b="1" dirty="0">
                <a:latin typeface="Arial" charset="0"/>
              </a:rPr>
              <a:t>提供了“有什么补救办法？”的答案</a:t>
            </a:r>
            <a:endParaRPr lang="en-US" sz="2800" b="1" dirty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2800" b="1" dirty="0">
                <a:latin typeface="Arial" charset="0"/>
              </a:rPr>
              <a:t>	</a:t>
            </a:r>
            <a:r>
              <a:rPr lang="zh-CN" altLang="en-US" sz="2800" b="1" dirty="0">
                <a:latin typeface="Arial" charset="0"/>
              </a:rPr>
              <a:t> </a:t>
            </a:r>
            <a:endParaRPr lang="en-SG" altLang="zh-CN" sz="2800" b="1" dirty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SG" altLang="zh-CN" sz="2800" b="1" dirty="0">
                <a:latin typeface="Arial" charset="0"/>
              </a:rPr>
              <a:t>	</a:t>
            </a:r>
            <a:r>
              <a:rPr lang="zh-CN" altLang="en-US" sz="2800" b="1" dirty="0">
                <a:latin typeface="Arial" charset="0"/>
              </a:rPr>
              <a:t>我们的身份和对世界的了解都基于我们怎样讲述关于邪恶（出了什么问题？）和救赎（有什么补救办法？）的故事。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228600" y="5943600"/>
            <a:ext cx="89154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zh-CN" altLang="en-US" sz="1800" dirty="0">
                <a:solidFill>
                  <a:srgbClr val="FFFFFF"/>
                </a:solidFill>
                <a:latin typeface="Garamond" pitchFamily="18" charset="0"/>
                <a:ea typeface="+mn-ea"/>
              </a:rPr>
              <a:t>参见 沃尔什 和</a:t>
            </a:r>
            <a:r>
              <a:rPr lang="zh-CN" altLang="en-US" sz="1800" dirty="0">
                <a:solidFill>
                  <a:srgbClr val="FFFFFF"/>
                </a:solidFill>
                <a:latin typeface="Garamond" pitchFamily="18" charset="0"/>
              </a:rPr>
              <a:t>米德尔顿， </a:t>
            </a:r>
            <a:r>
              <a:rPr lang="zh-CN" altLang="en-US" sz="1800" i="1" dirty="0">
                <a:solidFill>
                  <a:srgbClr val="FFFFFF"/>
                </a:solidFill>
                <a:latin typeface="Garamond" pitchFamily="18" charset="0"/>
                <a:ea typeface="+mn-ea"/>
              </a:rPr>
              <a:t>真理比过去更陌生：后现代世界中的圣经信仰 </a:t>
            </a:r>
            <a:r>
              <a:rPr lang="zh-CN" altLang="en-US" sz="1800" dirty="0">
                <a:solidFill>
                  <a:srgbClr val="FFFFFF"/>
                </a:solidFill>
                <a:latin typeface="Garamond" pitchFamily="18" charset="0"/>
              </a:rPr>
              <a:t>（唐纳斯格罗夫：校际交流，</a:t>
            </a:r>
            <a:r>
              <a:rPr lang="en-US" altLang="zh-CN" sz="1800" dirty="0">
                <a:solidFill>
                  <a:srgbClr val="FFFFFF"/>
                </a:solidFill>
                <a:latin typeface="Garamond" pitchFamily="18" charset="0"/>
              </a:rPr>
              <a:t>1995</a:t>
            </a:r>
            <a:r>
              <a:rPr lang="zh-CN" altLang="en-US" sz="1800" dirty="0">
                <a:solidFill>
                  <a:srgbClr val="FFFFFF"/>
                </a:solidFill>
                <a:latin typeface="Garamond" pitchFamily="18" charset="0"/>
              </a:rPr>
              <a:t>），</a:t>
            </a:r>
            <a:r>
              <a:rPr lang="en-US" sz="1800" dirty="0">
                <a:solidFill>
                  <a:srgbClr val="FFFFFF"/>
                </a:solidFill>
                <a:latin typeface="Garamond" pitchFamily="18" charset="0"/>
                <a:ea typeface="+mn-ea"/>
              </a:rPr>
              <a:t>64</a:t>
            </a:r>
            <a:r>
              <a:rPr lang="en-SG" sz="1800" dirty="0">
                <a:solidFill>
                  <a:srgbClr val="FFFFFF"/>
                </a:solidFill>
                <a:latin typeface="Garamond" pitchFamily="18" charset="0"/>
                <a:ea typeface="+mn-ea"/>
              </a:rPr>
              <a:t>.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52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dirty="0">
                <a:solidFill>
                  <a:srgbClr val="92D050"/>
                </a:solidFill>
                <a:latin typeface="Arial" charset="0"/>
              </a:rPr>
              <a:t>叙事</a:t>
            </a:r>
            <a:r>
              <a:rPr lang="zh-CN" altLang="en-US" sz="3600" dirty="0">
                <a:solidFill>
                  <a:srgbClr val="FFFF00"/>
                </a:solidFill>
                <a:latin typeface="Arial" charset="0"/>
              </a:rPr>
              <a:t>可以成为解决这些问题的有效工具。</a:t>
            </a:r>
            <a:endParaRPr lang="en-US" sz="36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70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000" b="1" dirty="0"/>
              <a:t>多样化</a:t>
            </a:r>
            <a:r>
              <a:rPr lang="en-US" sz="4000" b="1" dirty="0"/>
              <a:t>…</a:t>
            </a:r>
            <a:r>
              <a:rPr lang="zh-CN" altLang="en-US" sz="4000" b="1" dirty="0"/>
              <a:t>怎样？</a:t>
            </a:r>
            <a:endParaRPr lang="en-US" sz="4000" b="1" dirty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视觉交流</a:t>
            </a:r>
            <a:endParaRPr lang="en-US" b="1" dirty="0"/>
          </a:p>
          <a:p>
            <a:pPr eaLnBrk="1" hangingPunct="1"/>
            <a:r>
              <a:rPr lang="zh-CN" altLang="en-US" b="1" dirty="0"/>
              <a:t>对话</a:t>
            </a:r>
            <a:endParaRPr lang="en-US" b="1" dirty="0"/>
          </a:p>
          <a:p>
            <a:pPr eaLnBrk="1" hangingPunct="1"/>
            <a:r>
              <a:rPr lang="zh-CN" altLang="en-US" b="1" dirty="0"/>
              <a:t>故事</a:t>
            </a:r>
            <a:endParaRPr lang="en-US" b="1" dirty="0"/>
          </a:p>
          <a:p>
            <a:pPr eaLnBrk="1" hangingPunct="1"/>
            <a:r>
              <a:rPr lang="zh-CN" altLang="en-US" b="1" dirty="0"/>
              <a:t>经验</a:t>
            </a:r>
            <a:r>
              <a:rPr lang="en-US" altLang="zh-CN" b="1" dirty="0"/>
              <a:t>/</a:t>
            </a:r>
            <a:r>
              <a:rPr lang="zh-CN" altLang="en-US" b="1" dirty="0"/>
              <a:t>艺术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840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None/>
              <a:defRPr/>
            </a:pPr>
            <a:r>
              <a:rPr lang="en-US" sz="2800" dirty="0"/>
              <a:t>	</a:t>
            </a:r>
            <a:r>
              <a:rPr lang="zh-CN" altLang="en-US" sz="6000" dirty="0"/>
              <a:t>没有非诗意的现实观是完整的。</a:t>
            </a:r>
            <a:endParaRPr lang="en-SG" altLang="zh-CN" sz="6000" dirty="0"/>
          </a:p>
          <a:p>
            <a:pPr algn="ctr" eaLnBrk="1" hangingPunct="1">
              <a:buNone/>
              <a:defRPr/>
            </a:pPr>
            <a:endParaRPr lang="en-SG" altLang="zh-CN" sz="2400" dirty="0"/>
          </a:p>
          <a:p>
            <a:pPr algn="ctr" eaLnBrk="1" hangingPunct="1">
              <a:buNone/>
              <a:defRPr/>
            </a:pPr>
            <a:endParaRPr lang="en-SG" altLang="zh-CN" sz="2400" dirty="0"/>
          </a:p>
          <a:p>
            <a:pPr algn="r" eaLnBrk="1" hangingPunct="1">
              <a:buNone/>
              <a:defRPr/>
            </a:pPr>
            <a:r>
              <a:rPr lang="zh-CN" altLang="en-US" sz="2400" dirty="0"/>
              <a:t>约翰</a:t>
            </a:r>
            <a:r>
              <a:rPr lang="en-US" altLang="zh-CN" sz="2400" dirty="0"/>
              <a:t>·</a:t>
            </a:r>
            <a:r>
              <a:rPr lang="zh-CN" altLang="en-US" sz="2400" dirty="0"/>
              <a:t>巴罗斯，</a:t>
            </a:r>
            <a:r>
              <a:rPr lang="en-US" altLang="zh-CN" sz="2400" dirty="0"/>
              <a:t>《</a:t>
            </a:r>
            <a:r>
              <a:rPr lang="zh-CN" altLang="en-US" sz="2400" dirty="0"/>
              <a:t>万物理论</a:t>
            </a:r>
            <a:r>
              <a:rPr lang="en-US" altLang="zh-CN" sz="2400" dirty="0"/>
              <a:t>》</a:t>
            </a:r>
            <a:r>
              <a:rPr lang="zh-CN" altLang="en-US" sz="2400" dirty="0"/>
              <a:t>，引用于米勒，“圣经诗歌的神学意义，”</a:t>
            </a:r>
            <a:r>
              <a:rPr lang="en-US" altLang="zh-CN" sz="2400" dirty="0"/>
              <a:t>《</a:t>
            </a:r>
            <a:r>
              <a:rPr lang="zh-CN" altLang="en-US" sz="2400" dirty="0"/>
              <a:t>语言，神学和圣经</a:t>
            </a:r>
            <a:r>
              <a:rPr lang="en-US" altLang="zh-CN" sz="2400" dirty="0"/>
              <a:t>》</a:t>
            </a:r>
            <a:r>
              <a:rPr lang="zh-CN" altLang="en-US" sz="2400" dirty="0"/>
              <a:t>，合编</a:t>
            </a:r>
            <a:r>
              <a:rPr lang="en-SG" altLang="zh-CN" sz="2400" dirty="0"/>
              <a:t>. </a:t>
            </a:r>
            <a:r>
              <a:rPr lang="zh-CN" altLang="en-US" sz="2400" dirty="0"/>
              <a:t>巴伦丁和巴顿</a:t>
            </a:r>
            <a:r>
              <a:rPr lang="en-SG" altLang="zh-CN" sz="2400" dirty="0"/>
              <a:t>(</a:t>
            </a:r>
            <a:r>
              <a:rPr lang="zh-CN" altLang="en-US" sz="2400" dirty="0"/>
              <a:t>牛津：克拉里登，</a:t>
            </a:r>
            <a:r>
              <a:rPr lang="en-US" altLang="zh-CN" sz="2400" dirty="0"/>
              <a:t>1994</a:t>
            </a:r>
            <a:r>
              <a:rPr lang="en-SG" altLang="zh-CN" sz="2400" dirty="0"/>
              <a:t>),</a:t>
            </a:r>
            <a:r>
              <a:rPr lang="zh-CN" altLang="en-US" sz="2400" dirty="0"/>
              <a:t> </a:t>
            </a:r>
            <a:r>
              <a:rPr lang="en-US" altLang="zh-CN" sz="2400" dirty="0"/>
              <a:t>230.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804804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MPj04070150000[1]"/>
          <p:cNvPicPr>
            <a:picLocks noChangeAspect="1" noChangeArrowheads="1"/>
          </p:cNvPicPr>
          <p:nvPr/>
        </p:nvPicPr>
        <p:blipFill>
          <a:blip r:embed="rId2" cstate="print">
            <a:lum bright="-24000"/>
          </a:blip>
          <a:srcRect t="3334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696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charset="0"/>
                <a:ea typeface="+mn-ea"/>
              </a:rPr>
              <a:t>普通百姓更容易被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charset="0"/>
              </a:rPr>
              <a:t>比较和举例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charset="0"/>
                <a:ea typeface="+mn-ea"/>
              </a:rPr>
              <a:t>迷住，而不是困难和微妙的争论。 他们宁愿看到一幅精美的图画，多过看到一本写得很好的书。</a:t>
            </a:r>
          </a:p>
          <a:p>
            <a:pPr lvl="0" algn="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charset="0"/>
                <a:ea typeface="+mn-ea"/>
              </a:rPr>
              <a:t>- </a:t>
            </a:r>
            <a:r>
              <a:rPr lang="zh-CN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charset="0"/>
                <a:ea typeface="+mn-ea"/>
              </a:rPr>
              <a:t>马丁路德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5445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304800"/>
            <a:ext cx="4114800" cy="788988"/>
          </a:xfrm>
        </p:spPr>
        <p:txBody>
          <a:bodyPr/>
          <a:lstStyle/>
          <a:p>
            <a:pPr algn="ctr" eaLnBrk="1" hangingPunct="1"/>
            <a:r>
              <a:rPr lang="zh-CN" altLang="en-US" sz="3400" dirty="0"/>
              <a:t>集思广益：</a:t>
            </a:r>
            <a:endParaRPr lang="en-US" sz="2200" dirty="0"/>
          </a:p>
        </p:txBody>
      </p:sp>
      <p:sp>
        <p:nvSpPr>
          <p:cNvPr id="28262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57201" y="990600"/>
            <a:ext cx="4038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SG" altLang="zh-CN" b="1" dirty="0"/>
          </a:p>
          <a:p>
            <a:pPr eaLnBrk="1" hangingPunct="1">
              <a:lnSpc>
                <a:spcPct val="90000"/>
              </a:lnSpc>
              <a:buNone/>
            </a:pPr>
            <a:endParaRPr lang="en-SG" altLang="zh-CN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b="1" dirty="0"/>
              <a:t>识别这里有什么感官体验。</a:t>
            </a:r>
            <a:endParaRPr lang="en-SG" altLang="zh-CN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b="1" dirty="0"/>
              <a:t>在学习时，你可以做些什么来重新体验这段经文？</a:t>
            </a:r>
            <a:endParaRPr lang="en-SG" altLang="zh-CN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b="1" dirty="0"/>
              <a:t>在宣讲时，你可以做些什么来帮听众重新体验这段经文？</a:t>
            </a:r>
            <a:endParaRPr lang="en-US" b="1" dirty="0"/>
          </a:p>
        </p:txBody>
      </p:sp>
      <p:sp>
        <p:nvSpPr>
          <p:cNvPr id="282628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600200"/>
            <a:ext cx="4495800" cy="45307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CN" altLang="en-US" b="1" dirty="0"/>
              <a:t>诗篇</a:t>
            </a:r>
            <a:r>
              <a:rPr lang="en-US" b="1" dirty="0"/>
              <a:t> 28:1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CN" altLang="en-US" dirty="0"/>
              <a:t>耶和华啊！我向你呼求；</a:t>
            </a:r>
            <a:endParaRPr lang="en-SG" altLang="zh-CN" dirty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CN" altLang="en-US" dirty="0"/>
              <a:t>我的盘石啊！不要不听我；</a:t>
            </a:r>
            <a:endParaRPr lang="en-SG" altLang="zh-CN" dirty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CN" altLang="en-US" dirty="0"/>
              <a:t>如果你缄默不理我，</a:t>
            </a:r>
            <a:endParaRPr lang="en-SG" altLang="zh-CN" dirty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CN" altLang="en-US" dirty="0"/>
              <a:t>我就跟那些下坑的人一样。</a:t>
            </a:r>
          </a:p>
        </p:txBody>
      </p:sp>
    </p:spTree>
    <p:extLst>
      <p:ext uri="{BB962C8B-B14F-4D97-AF65-F5344CB8AC3E}">
        <p14:creationId xmlns:p14="http://schemas.microsoft.com/office/powerpoint/2010/main" val="2631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2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2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2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2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uiExpand="1" build="p"/>
      <p:bldP spid="282628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000" b="1" dirty="0"/>
              <a:t>多品种</a:t>
            </a:r>
            <a:r>
              <a:rPr lang="en-SG" altLang="zh-CN" sz="4000" b="1" dirty="0"/>
              <a:t>…</a:t>
            </a:r>
            <a:r>
              <a:rPr lang="zh-CN" altLang="en-US" sz="4000" b="1" dirty="0"/>
              <a:t>怎样？（综述）</a:t>
            </a:r>
            <a:endParaRPr lang="en-US" sz="4000" b="1" dirty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视觉交流</a:t>
            </a:r>
            <a:endParaRPr lang="en-US" b="1" dirty="0"/>
          </a:p>
          <a:p>
            <a:pPr eaLnBrk="1" hangingPunct="1"/>
            <a:r>
              <a:rPr lang="zh-CN" altLang="en-US" b="1" dirty="0"/>
              <a:t>对话</a:t>
            </a:r>
            <a:endParaRPr lang="en-US" b="1" dirty="0"/>
          </a:p>
          <a:p>
            <a:pPr eaLnBrk="1" hangingPunct="1"/>
            <a:r>
              <a:rPr lang="zh-CN" altLang="en-US" b="1" dirty="0"/>
              <a:t>故事</a:t>
            </a:r>
            <a:endParaRPr lang="en-US" b="1" dirty="0"/>
          </a:p>
          <a:p>
            <a:pPr eaLnBrk="1" hangingPunct="1"/>
            <a:r>
              <a:rPr lang="zh-CN" altLang="en-US" b="1" dirty="0"/>
              <a:t>经验</a:t>
            </a:r>
            <a:r>
              <a:rPr lang="en-US" altLang="zh-CN" b="1" dirty="0"/>
              <a:t>/</a:t>
            </a:r>
            <a:r>
              <a:rPr lang="zh-CN" altLang="en-US" b="1" dirty="0"/>
              <a:t>艺术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7109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31160751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主页网址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1"/>
            <a:ext cx="3345366" cy="32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使用此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QR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码进接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0" y="3579541"/>
            <a:ext cx="3425631" cy="2096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62EE6-866D-4143-9082-63CB2850C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659" y="318942"/>
            <a:ext cx="5357029" cy="53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4783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24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SimSun" charset="0"/>
                <a:cs typeface="Arial" charset="0"/>
              </a:rPr>
              <a:t>免费获得该讲解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SimSun" charset="0"/>
                <a:cs typeface="Arial" charset="0"/>
              </a:rPr>
              <a:t>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SimSun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62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5175" cy="2819400"/>
          </a:xfrm>
        </p:spPr>
        <p:txBody>
          <a:bodyPr/>
          <a:lstStyle/>
          <a:p>
            <a:pPr algn="ctr">
              <a:defRPr/>
            </a:pPr>
            <a:r>
              <a:rPr lang="zh-CN" altLang="en-US" dirty="0"/>
              <a:t>什么是修辞？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9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dirty="0"/>
              <a:t>修辞的定义</a:t>
            </a:r>
            <a:endParaRPr lang="en-US" dirty="0"/>
          </a:p>
        </p:txBody>
      </p:sp>
      <p:sp>
        <p:nvSpPr>
          <p:cNvPr id="323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dirty="0">
                <a:ea typeface="SimSun" panose="02010600030101010101" pitchFamily="2" charset="-122"/>
              </a:rPr>
              <a:t>西塞罗：旨在说服他人的言论。</a:t>
            </a:r>
            <a:endParaRPr lang="en-US" b="1" dirty="0">
              <a:ea typeface="SimSun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dirty="0">
                <a:ea typeface="SimSun" panose="02010600030101010101" pitchFamily="2" charset="-122"/>
              </a:rPr>
              <a:t>弗朗西斯</a:t>
            </a:r>
            <a:r>
              <a:rPr lang="en-US" altLang="zh-CN" dirty="0">
                <a:ea typeface="SimSun" panose="02010600030101010101" pitchFamily="2" charset="-122"/>
              </a:rPr>
              <a:t>·</a:t>
            </a:r>
            <a:r>
              <a:rPr lang="zh-CN" altLang="en-US" dirty="0">
                <a:ea typeface="SimSun" panose="02010600030101010101" pitchFamily="2" charset="-122"/>
              </a:rPr>
              <a:t>培根：修辞是将理性应用到想象中，以更好地推动意志的发展。</a:t>
            </a:r>
            <a:endParaRPr lang="en-US" b="1" dirty="0">
              <a:ea typeface="SimSun" panose="02010600030101010101" pitchFamily="2" charset="-122"/>
            </a:endParaRPr>
          </a:p>
          <a:p>
            <a:r>
              <a:rPr lang="en-SG" dirty="0" err="1">
                <a:ea typeface="SimSun" panose="02010600030101010101" pitchFamily="2" charset="-122"/>
              </a:rPr>
              <a:t>劳埃德·比策尔：修辞是改变现实的一种方式，不是通过将能量直接施加到物体上，而是通过创建话</a:t>
            </a:r>
            <a:r>
              <a:rPr lang="zh-CN" altLang="en-US" dirty="0">
                <a:ea typeface="SimSun" panose="02010600030101010101" pitchFamily="2" charset="-122"/>
              </a:rPr>
              <a:t>，由</a:t>
            </a:r>
            <a:r>
              <a:rPr lang="en-SG" dirty="0" err="1">
                <a:ea typeface="SimSun" panose="02010600030101010101" pitchFamily="2" charset="-122"/>
              </a:rPr>
              <a:t>思想和行动的中介改变现实</a:t>
            </a:r>
            <a:r>
              <a:rPr lang="en-SG" dirty="0">
                <a:ea typeface="SimSun" panose="02010600030101010101" pitchFamily="2" charset="-122"/>
              </a:rPr>
              <a:t>。</a:t>
            </a:r>
          </a:p>
          <a:p>
            <a:r>
              <a:rPr lang="en-SG" dirty="0" err="1">
                <a:ea typeface="SimSun" panose="02010600030101010101" pitchFamily="2" charset="-122"/>
              </a:rPr>
              <a:t>唐纳德·科比：使想法适应人们，使人们适应想法</a:t>
            </a:r>
            <a:r>
              <a:rPr lang="en-SG" dirty="0">
                <a:ea typeface="SimSun" panose="02010600030101010101" pitchFamily="2" charset="-122"/>
              </a:rPr>
              <a:t>。</a:t>
            </a:r>
          </a:p>
          <a:p>
            <a:r>
              <a:rPr lang="en-SG" dirty="0" err="1">
                <a:ea typeface="SimSun" panose="02010600030101010101" pitchFamily="2" charset="-122"/>
              </a:rPr>
              <a:t>亚瑟：使用符号（主要是文字）来影响听众</a:t>
            </a:r>
            <a:r>
              <a:rPr lang="en-SG" dirty="0">
                <a:ea typeface="SimSun" panose="02010600030101010101" pitchFamily="2" charset="-122"/>
              </a:rPr>
              <a:t>。</a:t>
            </a:r>
          </a:p>
          <a:p>
            <a:pPr marL="0" indent="0" algn="r">
              <a:buNone/>
            </a:pPr>
            <a:r>
              <a:rPr lang="zh-CN" altLang="en-US" sz="20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摘自韦恩</a:t>
            </a:r>
            <a:r>
              <a:rPr lang="en-US" altLang="zh-CN" sz="20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sz="20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丙 </a:t>
            </a:r>
            <a:r>
              <a:rPr lang="en-US" altLang="zh-CN" sz="20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sz="20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布斯，修辞学的修辞 </a:t>
            </a:r>
            <a:r>
              <a:rPr lang="en-SG" altLang="zh-CN" sz="20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20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伦敦</a:t>
            </a:r>
            <a:r>
              <a:rPr lang="en-SG" altLang="zh-CN" sz="20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zh-CN" altLang="en-US" sz="20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布莱克韦尔</a:t>
            </a:r>
            <a:r>
              <a:rPr lang="en-SG" altLang="zh-CN" sz="20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altLang="zh-CN" sz="20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2004</a:t>
            </a:r>
            <a:r>
              <a:rPr lang="en-SG" altLang="zh-CN" sz="20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), </a:t>
            </a:r>
            <a:r>
              <a:rPr lang="en-US" altLang="zh-CN" sz="20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4-8.</a:t>
            </a:r>
            <a:endParaRPr lang="zh-CN" altLang="en-US" sz="20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5175" cy="2819400"/>
          </a:xfrm>
        </p:spPr>
        <p:txBody>
          <a:bodyPr/>
          <a:lstStyle/>
          <a:p>
            <a:pPr algn="ctr">
              <a:defRPr/>
            </a:pPr>
            <a:r>
              <a:rPr lang="zh-CN" altLang="en-US" dirty="0"/>
              <a:t>我们是否应该把圣经看成是</a:t>
            </a:r>
            <a:br>
              <a:rPr lang="en-SG" altLang="zh-CN" dirty="0"/>
            </a:br>
            <a:r>
              <a:rPr lang="zh-CN" altLang="en-US" dirty="0"/>
              <a:t>“修辞”</a:t>
            </a:r>
            <a:r>
              <a:rPr lang="en-US" altLang="zh-CN" dirty="0"/>
              <a:t>-</a:t>
            </a:r>
            <a:r>
              <a:rPr lang="zh-CN" altLang="en-US" dirty="0"/>
              <a:t>用来影响听众的词汇？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topnews.in/files/Ancient-Hebrew-Text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圣经身为修辞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4191000"/>
            <a:ext cx="7924800" cy="2362200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戴尔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帕特里克 和 艾伦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斯特里：“圣经的主要叙述形式即叙事，最恰当地被描述为主要的修辞手法，其主要目的是说服听众。”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41008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SG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	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戴尔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帕特里克 和 艾伦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斯特里，修辞学和圣经解释 </a:t>
            </a:r>
            <a:r>
              <a:rPr kumimoji="0" lang="en-SG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谢菲尔</a:t>
            </a:r>
            <a:br>
              <a:rPr kumimoji="0" lang="en-SG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b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德：阿尔蒙德，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1990</a:t>
            </a:r>
            <a:r>
              <a:rPr kumimoji="0" lang="en-SG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),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29</a:t>
            </a:r>
            <a:r>
              <a:rPr kumimoji="0" lang="en-SG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43320F3-613F-4481-B8E0-EAD17B4E5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19200"/>
            <a:ext cx="7086600" cy="2590800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伯纳德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拉姆：“圣经不是一本抽象神学的理论著作，而是一本有意对读者的生活产生巨大影响的著作。”</a:t>
            </a:r>
            <a:endParaRPr kumimoji="0" lang="en-SG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伯纳德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拉姆，新教圣经解释，第三版 </a:t>
            </a:r>
            <a:r>
              <a:rPr kumimoji="0" lang="en-SG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大瀑布城：贝克</a:t>
            </a:r>
            <a:r>
              <a:rPr kumimoji="0" lang="en-SG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,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1985</a:t>
            </a:r>
            <a:r>
              <a:rPr kumimoji="0" lang="en-SG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),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113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animBg="1"/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topnews.in/files/Ancient-Hebrew-Text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圣经身为修辞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219200"/>
            <a:ext cx="6705600" cy="2590800"/>
          </a:xfrm>
          <a:solidFill>
            <a:srgbClr val="000000">
              <a:alpha val="50196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约翰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·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赛勒哈默：“圣经是</a:t>
            </a:r>
            <a:r>
              <a:rPr lang="en-SG" altLang="zh-CN" dirty="0">
                <a:solidFill>
                  <a:schemeClr val="bg1"/>
                </a:solidFill>
                <a:latin typeface="+mj-ea"/>
                <a:ea typeface="+mj-ea"/>
              </a:rPr>
              <a:t>…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作者意图的体现，是一种旨在实现作者意图的策略。”</a:t>
            </a:r>
            <a:endParaRPr lang="en-US" b="1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solidFill>
                  <a:schemeClr val="bg1"/>
                </a:solidFill>
                <a:latin typeface="+mj-ea"/>
                <a:ea typeface="+mj-ea"/>
              </a:rPr>
              <a:t>	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约翰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赛勒哈默， 旧约神学概论 </a:t>
            </a:r>
            <a:r>
              <a:rPr lang="en-SG" altLang="zh-CN" sz="2000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大瀑布城：贝克</a:t>
            </a:r>
            <a:r>
              <a:rPr lang="en-SG" altLang="zh-CN" sz="2000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1995</a:t>
            </a:r>
            <a:r>
              <a:rPr lang="en-SG" altLang="zh-CN" sz="2000" dirty="0">
                <a:solidFill>
                  <a:schemeClr val="bg1"/>
                </a:solidFill>
                <a:latin typeface="+mj-ea"/>
                <a:ea typeface="+mj-ea"/>
              </a:rPr>
              <a:t>), 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46-47.</a:t>
            </a:r>
            <a:endParaRPr 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4038600"/>
            <a:ext cx="7924800" cy="2590800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路易斯</a:t>
            </a:r>
            <a:r>
              <a:rPr kumimoji="0" lang="en-SG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圣经如此残酷而持续地神圣，以至于它不会邀请，排斥或排斥仅仅是审美方法。”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10082"/>
              </a:buClr>
              <a:buSzPct val="9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路易斯，“他们要求论文：授权版本的文学影响力”，载于 阿莫斯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怀尔德</a:t>
            </a:r>
            <a:r>
              <a:rPr kumimoji="0" lang="en-SG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,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早期基督教修辞学 </a:t>
            </a:r>
            <a:r>
              <a:rPr kumimoji="0" lang="en-SG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剑桥</a:t>
            </a:r>
            <a:r>
              <a:rPr kumimoji="0" lang="en-SG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: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哈佛大学出版社</a:t>
            </a:r>
            <a:r>
              <a:rPr kumimoji="0" lang="en-SG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,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1971, xx.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1008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1008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2150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1.bp.blogspot.com/_pMqNaWEUTt8/SwMHA1y84TI/AAAAAAAADPQ/V-mkh_OAVW0/s1600/Martin+Luther.jpg"/>
          <p:cNvPicPr>
            <a:picLocks noChangeAspect="1" noChangeArrowheads="1"/>
          </p:cNvPicPr>
          <p:nvPr/>
        </p:nvPicPr>
        <p:blipFill>
          <a:blip r:embed="rId2" cstate="print">
            <a:lum bright="-5000"/>
          </a:blip>
          <a:srcRect/>
          <a:stretch>
            <a:fillRect/>
          </a:stretch>
        </p:blipFill>
        <p:spPr bwMode="auto">
          <a:xfrm>
            <a:off x="2133600" y="304800"/>
            <a:ext cx="4495800" cy="5763846"/>
          </a:xfrm>
          <a:prstGeom prst="rect">
            <a:avLst/>
          </a:prstGeom>
          <a:noFill/>
        </p:spPr>
      </p:pic>
      <p:sp>
        <p:nvSpPr>
          <p:cNvPr id="8806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57200" y="2941637"/>
            <a:ext cx="8229600" cy="39163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zh-CN" altLang="en-US" dirty="0">
                <a:solidFill>
                  <a:schemeClr val="bg1"/>
                </a:solidFill>
              </a:rPr>
              <a:t>没有文学知识，纯神学就无法持久</a:t>
            </a:r>
            <a:r>
              <a:rPr lang="en-SG" altLang="zh-CN" dirty="0">
                <a:solidFill>
                  <a:schemeClr val="bg1"/>
                </a:solidFill>
              </a:rPr>
              <a:t>…</a:t>
            </a:r>
            <a:r>
              <a:rPr lang="zh-CN" altLang="en-US" dirty="0">
                <a:solidFill>
                  <a:schemeClr val="bg1"/>
                </a:solidFill>
              </a:rPr>
              <a:t> 我发现只有通过</a:t>
            </a:r>
            <a:r>
              <a:rPr lang="en-US" altLang="zh-CN" dirty="0">
                <a:solidFill>
                  <a:schemeClr val="bg1"/>
                </a:solidFill>
              </a:rPr>
              <a:t>[</a:t>
            </a:r>
            <a:r>
              <a:rPr lang="zh-CN" altLang="en-US" dirty="0">
                <a:solidFill>
                  <a:schemeClr val="bg1"/>
                </a:solidFill>
              </a:rPr>
              <a:t>诗歌和修辞的研究</a:t>
            </a:r>
            <a:r>
              <a:rPr lang="en-US" altLang="zh-CN" dirty="0">
                <a:solidFill>
                  <a:schemeClr val="bg1"/>
                </a:solidFill>
              </a:rPr>
              <a:t>]</a:t>
            </a:r>
            <a:r>
              <a:rPr lang="zh-CN" altLang="en-US" dirty="0">
                <a:solidFill>
                  <a:schemeClr val="bg1"/>
                </a:solidFill>
              </a:rPr>
              <a:t>，人们才能完美地掌握神圣的真理，并熟练而快乐地处理它。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马丁</a:t>
            </a:r>
            <a:r>
              <a:rPr lang="en-US" altLang="zh-CN" sz="2800" dirty="0">
                <a:solidFill>
                  <a:schemeClr val="bg1"/>
                </a:solidFill>
              </a:rPr>
              <a:t>·</a:t>
            </a:r>
            <a:r>
              <a:rPr lang="zh-CN" altLang="en-US" sz="2800" dirty="0">
                <a:solidFill>
                  <a:schemeClr val="bg1"/>
                </a:solidFill>
              </a:rPr>
              <a:t>路德</a:t>
            </a:r>
            <a:r>
              <a:rPr lang="en-SG" altLang="zh-CN" sz="2800" dirty="0">
                <a:solidFill>
                  <a:schemeClr val="bg1"/>
                </a:solidFill>
              </a:rPr>
              <a:t>, </a:t>
            </a:r>
            <a:r>
              <a:rPr lang="zh-CN" altLang="en-US" sz="2800" dirty="0">
                <a:solidFill>
                  <a:schemeClr val="bg1"/>
                </a:solidFill>
              </a:rPr>
              <a:t>由雷肯的</a:t>
            </a:r>
            <a:r>
              <a:rPr lang="en-US" altLang="zh-CN" sz="2800" dirty="0">
                <a:solidFill>
                  <a:schemeClr val="bg1"/>
                </a:solidFill>
              </a:rPr>
              <a:t>《</a:t>
            </a:r>
            <a:r>
              <a:rPr lang="zh-CN" altLang="en-US" sz="2800" dirty="0">
                <a:solidFill>
                  <a:schemeClr val="bg1"/>
                </a:solidFill>
              </a:rPr>
              <a:t>基督教想象</a:t>
            </a:r>
            <a:r>
              <a:rPr lang="en-US" altLang="zh-CN" sz="2800" dirty="0">
                <a:solidFill>
                  <a:schemeClr val="bg1"/>
                </a:solidFill>
              </a:rPr>
              <a:t>》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</a:rPr>
              <a:t> (</a:t>
            </a:r>
            <a:r>
              <a:rPr lang="zh-CN" altLang="en-US" sz="2800" dirty="0">
                <a:solidFill>
                  <a:schemeClr val="bg1"/>
                </a:solidFill>
              </a:rPr>
              <a:t>科罗拉多斯普林斯： 沃特布鲁克</a:t>
            </a:r>
            <a:r>
              <a:rPr lang="en-SG" altLang="zh-CN" sz="2800" dirty="0">
                <a:solidFill>
                  <a:schemeClr val="bg1"/>
                </a:solidFill>
              </a:rPr>
              <a:t>,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2002).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E8FD2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E8FD2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E8FD2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E8FD2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10">
        <a:dk1>
          <a:srgbClr val="000000"/>
        </a:dk1>
        <a:lt1>
          <a:srgbClr val="FF9900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CAAA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E8FD2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E8FD2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9">
        <a:dk1>
          <a:srgbClr val="000000"/>
        </a:dk1>
        <a:lt1>
          <a:srgbClr val="FF9900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CAAA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E8FD2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E8FD2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9900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CAAA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E8FD2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E8FD2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E8FD2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E8FD2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9900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CAAA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3275</Words>
  <Application>Microsoft Office PowerPoint</Application>
  <PresentationFormat>On-screen Show (4:3)</PresentationFormat>
  <Paragraphs>218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38</vt:i4>
      </vt:variant>
    </vt:vector>
  </HeadingPairs>
  <TitlesOfParts>
    <vt:vector size="62" baseType="lpstr">
      <vt:lpstr>宋体</vt:lpstr>
      <vt:lpstr>宋体</vt:lpstr>
      <vt:lpstr>Arial</vt:lpstr>
      <vt:lpstr>Arial Black</vt:lpstr>
      <vt:lpstr>Calibri</vt:lpstr>
      <vt:lpstr>Comic Sans MS</vt:lpstr>
      <vt:lpstr>Garamond</vt:lpstr>
      <vt:lpstr>Georgia</vt:lpstr>
      <vt:lpstr>Tahoma</vt:lpstr>
      <vt:lpstr>Times New Roman</vt:lpstr>
      <vt:lpstr>Trebuchet MS</vt:lpstr>
      <vt:lpstr>Wingdings</vt:lpstr>
      <vt:lpstr>Wingdings 2</vt:lpstr>
      <vt:lpstr>Orbit</vt:lpstr>
      <vt:lpstr>Glass Layers</vt:lpstr>
      <vt:lpstr>Stream</vt:lpstr>
      <vt:lpstr>Office Theme</vt:lpstr>
      <vt:lpstr>1_Orbit</vt:lpstr>
      <vt:lpstr>Company Handbook</vt:lpstr>
      <vt:lpstr>2_Orbit</vt:lpstr>
      <vt:lpstr>1_Crayons</vt:lpstr>
      <vt:lpstr>Opulent</vt:lpstr>
      <vt:lpstr>Maple</vt:lpstr>
      <vt:lpstr>Watermark</vt:lpstr>
      <vt:lpstr>多样化的讲道, 第二节: 圣经身为文献与修辞</vt:lpstr>
      <vt:lpstr> 释经讲道者不仅询问文本的含义，还询问文本的传达方式。</vt:lpstr>
      <vt:lpstr>什么是文献？ 我们是否应该把圣经看成 是“文献”？</vt:lpstr>
      <vt:lpstr>什么是修辞？</vt:lpstr>
      <vt:lpstr>修辞的定义</vt:lpstr>
      <vt:lpstr>我们是否应该把圣经看成是 “修辞”-用来影响听众的词汇？</vt:lpstr>
      <vt:lpstr>圣经身为修辞</vt:lpstr>
      <vt:lpstr>圣经身为修辞</vt:lpstr>
      <vt:lpstr>PowerPoint Presentation</vt:lpstr>
      <vt:lpstr>圣经解释和修辞批评的一些质料：</vt:lpstr>
      <vt:lpstr>PowerPoint Presentation</vt:lpstr>
      <vt:lpstr>体裁： 文献与修辞相交的一种方式</vt:lpstr>
      <vt:lpstr>同样的真理，不同的体裁 （不同的经历）</vt:lpstr>
      <vt:lpstr>同样的真理，不同的体裁 （不同的经历）</vt:lpstr>
      <vt:lpstr>同样的真理，不同的体裁 （不同的经历）</vt:lpstr>
      <vt:lpstr>每一种体裁都有其自己的方式来影响细心的读者。 例如：</vt:lpstr>
      <vt:lpstr>由此：</vt:lpstr>
      <vt:lpstr>多样化…怎样？</vt:lpstr>
      <vt:lpstr>沟通方式与召回</vt:lpstr>
      <vt:lpstr>PowerPoint Presentation</vt:lpstr>
      <vt:lpstr>低技术视觉：尝试一下</vt:lpstr>
      <vt:lpstr>多样化…怎样？</vt:lpstr>
      <vt:lpstr>为什么使用对话？</vt:lpstr>
      <vt:lpstr>PowerPoint Presentation</vt:lpstr>
      <vt:lpstr>为什么使用对话？</vt:lpstr>
      <vt:lpstr>PowerPoint Presentation</vt:lpstr>
      <vt:lpstr>讲道为“四重思想”</vt:lpstr>
      <vt:lpstr>多样化…怎样？</vt:lpstr>
      <vt:lpstr> 理查德·米德尔顿 和 布莱恩·沃尔什 提出了四个问题。每个世界观都试图回答这些问题： </vt:lpstr>
      <vt:lpstr>叙事可以成为解决这些问题的有效工具。</vt:lpstr>
      <vt:lpstr>多样化…怎样？</vt:lpstr>
      <vt:lpstr>PowerPoint Presentation</vt:lpstr>
      <vt:lpstr>PowerPoint Presentation</vt:lpstr>
      <vt:lpstr>集思广益：</vt:lpstr>
      <vt:lpstr>多品种…怎样？（综述）</vt:lpstr>
      <vt:lpstr>Black</vt:lpstr>
      <vt:lpstr>主页网址 BibleStudyDownloads.org</vt:lpstr>
      <vt:lpstr>讲道链接地址 BibleStudyDownloads.org</vt:lpstr>
    </vt:vector>
  </TitlesOfParts>
  <Company>Gordon-Conwell Theological Seminary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 601</dc:title>
  <dc:creator>Scott Gibson</dc:creator>
  <cp:lastModifiedBy>Sharyn Ng</cp:lastModifiedBy>
  <cp:revision>69</cp:revision>
  <dcterms:created xsi:type="dcterms:W3CDTF">2008-09-24T23:17:32Z</dcterms:created>
  <dcterms:modified xsi:type="dcterms:W3CDTF">2020-01-19T13:39:05Z</dcterms:modified>
</cp:coreProperties>
</file>