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6" r:id="rId1"/>
    <p:sldMasterId id="2147483821" r:id="rId2"/>
    <p:sldMasterId id="2147483834" r:id="rId3"/>
    <p:sldMasterId id="2147483846" r:id="rId4"/>
  </p:sldMasterIdLst>
  <p:notesMasterIdLst>
    <p:notesMasterId r:id="rId29"/>
  </p:notesMasterIdLst>
  <p:handoutMasterIdLst>
    <p:handoutMasterId r:id="rId30"/>
  </p:handoutMasterIdLst>
  <p:sldIdLst>
    <p:sldId id="457" r:id="rId5"/>
    <p:sldId id="502" r:id="rId6"/>
    <p:sldId id="503" r:id="rId7"/>
    <p:sldId id="504" r:id="rId8"/>
    <p:sldId id="516" r:id="rId9"/>
    <p:sldId id="530" r:id="rId10"/>
    <p:sldId id="529" r:id="rId11"/>
    <p:sldId id="441" r:id="rId12"/>
    <p:sldId id="505" r:id="rId13"/>
    <p:sldId id="506" r:id="rId14"/>
    <p:sldId id="508" r:id="rId15"/>
    <p:sldId id="509" r:id="rId16"/>
    <p:sldId id="535" r:id="rId17"/>
    <p:sldId id="512" r:id="rId18"/>
    <p:sldId id="514" r:id="rId19"/>
    <p:sldId id="517" r:id="rId20"/>
    <p:sldId id="518" r:id="rId21"/>
    <p:sldId id="522" r:id="rId22"/>
    <p:sldId id="527" r:id="rId23"/>
    <p:sldId id="526" r:id="rId24"/>
    <p:sldId id="528" r:id="rId25"/>
    <p:sldId id="267" r:id="rId26"/>
    <p:sldId id="534" r:id="rId27"/>
    <p:sldId id="30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90" autoAdjust="0"/>
    <p:restoredTop sz="90945"/>
  </p:normalViewPr>
  <p:slideViewPr>
    <p:cSldViewPr>
      <p:cViewPr varScale="1">
        <p:scale>
          <a:sx n="114" d="100"/>
          <a:sy n="114" d="100"/>
        </p:scale>
        <p:origin x="2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45801-5059-4469-BF59-87FBBE3418BA}" type="datetimeFigureOut">
              <a:rPr lang="en-US" smtClean="0"/>
              <a:pPr/>
              <a:t>3/18/20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AA521-0E9A-44C9-9B04-7FD4E5E6D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2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FC36D9-9BAF-4BD1-B5AD-9DA2D5A9F1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60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31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52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CDBBB62-4BC3-4E3B-AB88-D13BEE51CF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4437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E1A1-B4B2-4F36-BE70-A70DF9BB5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9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CFFE-F999-4784-9200-48835C77D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9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5597D-08E8-4C87-BB35-859D982AA6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35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BB62-4BC3-4E3B-AB88-D13BEE51C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6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56E0-A016-4A37-954A-26B6351E60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66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5D6A-3A96-45C8-A2B1-79665048D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7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BD42-74D7-4FBA-9AE0-28617E24DA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41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7C9B-B081-4B51-BC99-8A593AA57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09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A10E-659D-425F-82CA-2474B7C30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78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7AAE-D987-4F70-A17C-5BA0C6E7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8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56E0-A016-4A37-954A-26B6351E60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6476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89C1-68B6-4109-96ED-020DA110C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9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BECC-14BD-4B3B-8D0F-F9DCE43FEF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29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E1A1-B4B2-4F36-BE70-A70DF9BB5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75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CFFE-F999-4784-9200-48835C77D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01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5597D-08E8-4C87-BB35-859D982AA6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35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7F61-B5D5-4EC1-A636-35F4B1F53B64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44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779B-ABF6-44CC-B12A-AF433AF9B55D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44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7C3C-758B-4115-874D-5D9935CB583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67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2451-2436-4EF6-983B-B02BE240A209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01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5D2F-C8EC-42F9-AE8A-600D7B28FC0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0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8F5D6A-3A96-45C8-A2B1-79665048D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57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0441AF-E520-47E6-8456-DB8BA045D21A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36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AE7E-F3AB-434C-B05A-5CAE934CF293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78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E13099F-6BE2-40EB-927B-0F35339D471C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49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E106-7ECC-44DD-8F24-A03F6CBE8943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42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FA2B-E317-4A81-A0AB-30AFCB08C67D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29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B212-CBD3-43AB-8EF6-632FCFAB822B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78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9327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6979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814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303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BD42-74D7-4FBA-9AE0-28617E24D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525441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2198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2969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6737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1607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646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7130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862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7C9B-B081-4B51-BC99-8A593AA57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91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A10E-659D-425F-82CA-2474B7C30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9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7AAE-D987-4F70-A17C-5BA0C6E7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0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89C1-68B6-4109-96ED-020DA110C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595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E4FBECC-14BD-4B3B-8D0F-F9DCE43FEF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4501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endParaRPr lang="en-US">
              <a:solidFill>
                <a:srgbClr val="696464"/>
              </a:solidFill>
              <a:ea typeface="+mn-e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AC086E0-4890-4445-8D9A-D23BCB62E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0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2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696464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lang="en-US">
              <a:solidFill>
                <a:srgbClr val="696464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086E0-4890-4445-8D9A-D23BCB62E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1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81EB475-9C0E-4C92-8A3C-56C2991FBB71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30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649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-22282" y="3352800"/>
            <a:ext cx="9166282" cy="1752600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dirty="0">
                <a:solidFill>
                  <a:schemeClr val="tx2">
                    <a:lumMod val="75000"/>
                  </a:schemeClr>
                </a:solidFill>
              </a:rPr>
              <a:t>第一节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r>
              <a:rPr lang="zh-CN" altLang="en-US" sz="4800" dirty="0">
                <a:solidFill>
                  <a:schemeClr val="tx2">
                    <a:lumMod val="75000"/>
                  </a:schemeClr>
                </a:solidFill>
              </a:rPr>
              <a:t>重审释经讲道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8229600" cy="1615440"/>
          </a:xfrm>
        </p:spPr>
        <p:txBody>
          <a:bodyPr>
            <a:noAutofit/>
          </a:bodyPr>
          <a:lstStyle/>
          <a:p>
            <a:r>
              <a:rPr lang="zh-CN" altLang="en-US" sz="4800" dirty="0"/>
              <a:t>对体裁敏感的释经讲道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1D70FF-6710-9A4C-92E0-8BF50DC08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562601"/>
            <a:ext cx="9252520" cy="129539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algn="ctr" defTabSz="914300" eaLnBrk="1" hangingPunct="1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新加坡圣经学院， 由 </a:t>
            </a: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Jeffrey Arthurs </a:t>
            </a: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博士于</a:t>
            </a:r>
            <a:r>
              <a:rPr lang="en-US" altLang="zh-CN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2014</a:t>
            </a: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年</a:t>
            </a:r>
            <a:r>
              <a:rPr lang="en-US" altLang="zh-CN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7</a:t>
            </a: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月举行的研讨会</a:t>
            </a:r>
            <a:endParaRPr lang="en-SG" altLang="zh-CN" sz="1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Ｐゴシック" charset="0"/>
              <a:cs typeface="Arial"/>
            </a:endParaRPr>
          </a:p>
          <a:p>
            <a:pPr algn="ctr" defTabSz="914300" eaLnBrk="1" hangingPunct="1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高登</a:t>
            </a:r>
            <a:r>
              <a:rPr lang="en-US" altLang="zh-CN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-</a:t>
            </a: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康威尔神学院的讲道教授</a:t>
            </a:r>
            <a:b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由 </a:t>
            </a: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Rick Griffith </a:t>
            </a: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博士上载 </a:t>
            </a:r>
            <a:r>
              <a:rPr lang="en-US" altLang="zh-CN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• </a:t>
            </a: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新加坡圣经学院</a:t>
            </a:r>
            <a:b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ＭＳ Ｐゴシック" charset="0"/>
                <a:cs typeface="Arial"/>
              </a:rPr>
            </a:b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所有文件（多种语言）可从 </a:t>
            </a: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BibleStudyDownloads.org </a:t>
            </a: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免费下载</a:t>
            </a:r>
            <a:endParaRPr lang="en-US" sz="1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dirty="0">
                <a:solidFill>
                  <a:schemeClr val="tx2">
                    <a:lumMod val="75000"/>
                  </a:schemeClr>
                </a:solidFill>
              </a:rPr>
              <a:t>文献与修辞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zh-CN" altLang="en-US" sz="4000" dirty="0"/>
              <a:t>小组讨论：定义“文献”。</a:t>
            </a:r>
          </a:p>
          <a:p>
            <a:r>
              <a:rPr lang="en-US" altLang="zh-CN" sz="4000" dirty="0"/>
              <a:t>4</a:t>
            </a:r>
            <a:r>
              <a:rPr lang="zh-CN" altLang="en-US" sz="4000" dirty="0"/>
              <a:t>分钟。</a:t>
            </a:r>
          </a:p>
          <a:p>
            <a:r>
              <a:rPr lang="en-US" altLang="zh-CN" sz="4000" dirty="0"/>
              <a:t>4</a:t>
            </a:r>
            <a:r>
              <a:rPr lang="zh-CN" altLang="en-US" sz="4000" dirty="0"/>
              <a:t>或</a:t>
            </a:r>
            <a:r>
              <a:rPr lang="en-US" altLang="zh-CN" sz="4000" dirty="0"/>
              <a:t>5</a:t>
            </a:r>
            <a:r>
              <a:rPr lang="zh-CN" altLang="en-US" sz="4000" dirty="0"/>
              <a:t>个人一组。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9320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文献定义的共同特征：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191000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广布性质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02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dirty="0"/>
              <a:t>	</a:t>
            </a:r>
            <a:r>
              <a:rPr lang="zh-CN" altLang="en-US" sz="3600" dirty="0"/>
              <a:t>文献的广布性质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	</a:t>
            </a:r>
            <a:r>
              <a:rPr lang="zh-CN" altLang="en-US" sz="3200" dirty="0"/>
              <a:t>诗人的工作不是告诉你已经发生了什么，而是告诉你发生什么</a:t>
            </a:r>
            <a:r>
              <a:rPr lang="en-SG" altLang="zh-CN" sz="3200" dirty="0"/>
              <a:t>….</a:t>
            </a:r>
            <a:r>
              <a:rPr lang="zh-CN" altLang="en-US" sz="3200" dirty="0"/>
              <a:t> 他为你提供了典型的，重复发生的，或亚里士多德所说的普遍事件</a:t>
            </a:r>
            <a:r>
              <a:rPr lang="en-SG" altLang="zh-CN" sz="3200" dirty="0"/>
              <a:t>….</a:t>
            </a:r>
            <a:r>
              <a:rPr lang="zh-CN" altLang="en-US" sz="3200" dirty="0"/>
              <a:t> 你不会去</a:t>
            </a:r>
            <a:r>
              <a:rPr lang="en-US" altLang="zh-CN" sz="3200" dirty="0"/>
              <a:t>《</a:t>
            </a:r>
            <a:r>
              <a:rPr lang="zh-CN" altLang="en-US" sz="3200" dirty="0"/>
              <a:t>麦克白</a:t>
            </a:r>
            <a:r>
              <a:rPr lang="en-US" altLang="zh-CN" sz="3200" dirty="0"/>
              <a:t>》</a:t>
            </a:r>
            <a:r>
              <a:rPr lang="zh-CN" altLang="en-US" sz="3200" dirty="0"/>
              <a:t>来了解苏格兰的历史，而是去那里了解一个人获得王国并失去灵魂后的感受。</a:t>
            </a:r>
            <a:endParaRPr lang="en-SG" altLang="zh-CN" sz="32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zh-CN" altLang="en-US" sz="2400" dirty="0"/>
              <a:t>诺斯罗普</a:t>
            </a:r>
            <a:r>
              <a:rPr lang="en-US" altLang="zh-CN" sz="2400" dirty="0"/>
              <a:t>·</a:t>
            </a:r>
            <a:r>
              <a:rPr lang="zh-CN" altLang="en-US" sz="2400" dirty="0"/>
              <a:t>弗莱，</a:t>
            </a:r>
            <a:r>
              <a:rPr lang="en-US" altLang="zh-CN" sz="2400" dirty="0"/>
              <a:t>《</a:t>
            </a:r>
            <a:r>
              <a:rPr lang="zh-CN" altLang="en-US" sz="2400" dirty="0"/>
              <a:t>有教养的想象力</a:t>
            </a:r>
            <a:r>
              <a:rPr lang="en-US" altLang="zh-CN" sz="2400" dirty="0"/>
              <a:t>》</a:t>
            </a:r>
            <a:r>
              <a:rPr lang="zh-CN" altLang="en-US" sz="2400" dirty="0"/>
              <a:t>（布明顿：印第安纳大学出版社，</a:t>
            </a:r>
            <a:r>
              <a:rPr lang="en-US" altLang="zh-CN" sz="2400" dirty="0"/>
              <a:t>1964</a:t>
            </a:r>
            <a:r>
              <a:rPr lang="zh-CN" altLang="en-US" sz="2400" dirty="0"/>
              <a:t>），</a:t>
            </a:r>
            <a:r>
              <a:rPr lang="en-US" altLang="zh-CN" sz="2400" dirty="0"/>
              <a:t>63-64</a:t>
            </a:r>
            <a:endParaRPr lang="en-US" sz="2000" dirty="0"/>
          </a:p>
          <a:p>
            <a:pPr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9260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文献定义的共同特征：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广布性质</a:t>
            </a:r>
            <a:r>
              <a:rPr lang="en-US" sz="4000" dirty="0"/>
              <a:t>.</a:t>
            </a:r>
          </a:p>
          <a:p>
            <a:r>
              <a:rPr lang="zh-CN" altLang="en-US" sz="4000" dirty="0"/>
              <a:t>以认真的思想和</a:t>
            </a:r>
            <a:r>
              <a:rPr lang="en-US" altLang="zh-CN" sz="4000" dirty="0"/>
              <a:t>/</a:t>
            </a:r>
            <a:r>
              <a:rPr lang="zh-CN" altLang="en-US" sz="4000" dirty="0"/>
              <a:t>或形式的美为标志</a:t>
            </a:r>
            <a:r>
              <a:rPr lang="en-US" sz="4000" dirty="0"/>
              <a:t>.</a:t>
            </a:r>
          </a:p>
          <a:p>
            <a:r>
              <a:rPr lang="zh-CN" altLang="en-US" sz="4000" dirty="0"/>
              <a:t>情绪高涨</a:t>
            </a:r>
            <a:r>
              <a:rPr lang="en-US" sz="4000" dirty="0"/>
              <a:t>.</a:t>
            </a:r>
          </a:p>
          <a:p>
            <a:r>
              <a:rPr lang="zh-CN" altLang="en-US" sz="4000" dirty="0"/>
              <a:t>意象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253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</a:rPr>
              <a:t>修辞的定义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</a:rPr>
              <a:t>亚里斯多德：修辞是</a:t>
            </a:r>
            <a:r>
              <a:rPr lang="en-SG" altLang="zh-CN" sz="36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</a:rPr>
              <a:t>发现可用的说服方法。</a:t>
            </a:r>
          </a:p>
          <a:p>
            <a:pPr>
              <a:lnSpc>
                <a:spcPct val="80000"/>
              </a:lnSpc>
            </a:pPr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</a:rPr>
              <a:t>西塞罗：旨在说服他人的言论。</a:t>
            </a:r>
          </a:p>
          <a:p>
            <a:pPr>
              <a:lnSpc>
                <a:spcPct val="80000"/>
              </a:lnSpc>
            </a:pPr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</a:rPr>
              <a:t>奥古斯丁：修辞是一种艺术；是清晰地，华丽地（有必要时），有说服力地，和充分地表达思想发现的真理。</a:t>
            </a:r>
          </a:p>
          <a:p>
            <a:pPr>
              <a:lnSpc>
                <a:spcPct val="80000"/>
              </a:lnSpc>
            </a:pPr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</a:rPr>
              <a:t>弗朗西斯</a:t>
            </a:r>
            <a:r>
              <a:rPr lang="en-US" altLang="zh-CN" sz="3600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</a:rPr>
              <a:t>培根：修辞是将理性应用到想象中，以更好地推动意志的发展。</a:t>
            </a:r>
            <a:endParaRPr lang="en-SG" altLang="zh-CN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topnews.in/files/Ancient-Hebrew-Text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60608"/>
            <a:ext cx="9220200" cy="6918608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圣经身为修辞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09800" y="1219200"/>
            <a:ext cx="6705600" cy="2743200"/>
          </a:xfrm>
          <a:solidFill>
            <a:srgbClr val="000000">
              <a:alpha val="64000"/>
            </a:srgbClr>
          </a:solidFill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伯纳德</a:t>
            </a:r>
            <a:r>
              <a:rPr lang="en-US" altLang="zh-CN" sz="3200" dirty="0">
                <a:solidFill>
                  <a:schemeClr val="bg1"/>
                </a:solidFill>
                <a:latin typeface="+mn-ea"/>
              </a:rPr>
              <a:t>·</a:t>
            </a:r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拉姆：“圣经不是一本抽象神学的理论著作，而是一本有意对读者的生活产生巨大影响的著作。”</a:t>
            </a:r>
            <a:endParaRPr lang="en-SG" altLang="zh-CN" sz="3200" dirty="0">
              <a:solidFill>
                <a:schemeClr val="bg1"/>
              </a:solidFill>
              <a:latin typeface="+mn-ea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SG" altLang="zh-CN" sz="3200" dirty="0">
              <a:solidFill>
                <a:schemeClr val="bg1"/>
              </a:solidFill>
              <a:latin typeface="+mn-ea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新教圣经解释，第三版 </a:t>
            </a:r>
            <a:r>
              <a:rPr lang="en-SG" altLang="zh-CN" sz="2000" dirty="0">
                <a:solidFill>
                  <a:schemeClr val="bg1"/>
                </a:solidFill>
                <a:latin typeface="+mn-ea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大瀑布城：贝克</a:t>
            </a:r>
            <a:r>
              <a:rPr lang="en-SG" altLang="zh-CN" sz="2000" dirty="0">
                <a:solidFill>
                  <a:schemeClr val="bg1"/>
                </a:solidFill>
                <a:latin typeface="+mn-ea"/>
              </a:rPr>
              <a:t>, 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1985</a:t>
            </a:r>
            <a:r>
              <a:rPr lang="en-SG" altLang="zh-CN" sz="2000" dirty="0">
                <a:solidFill>
                  <a:schemeClr val="bg1"/>
                </a:solidFill>
                <a:latin typeface="+mn-ea"/>
              </a:rPr>
              <a:t>), 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113.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200" y="4114800"/>
            <a:ext cx="6705600" cy="2362200"/>
          </a:xfrm>
          <a:prstGeom prst="rect">
            <a:avLst/>
          </a:prstGeom>
          <a:solidFill>
            <a:srgbClr val="000000">
              <a:alpha val="64000"/>
            </a:srgb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约翰</a:t>
            </a:r>
            <a:r>
              <a:rPr lang="en-US" altLang="zh-CN" sz="3200" dirty="0">
                <a:solidFill>
                  <a:schemeClr val="bg1"/>
                </a:solidFill>
                <a:latin typeface="+mn-ea"/>
              </a:rPr>
              <a:t>·</a:t>
            </a:r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赛勒哈默 ：文本是</a:t>
            </a:r>
            <a:r>
              <a:rPr lang="en-SG" altLang="zh-CN" sz="3200" dirty="0">
                <a:solidFill>
                  <a:schemeClr val="bg1"/>
                </a:solidFill>
                <a:latin typeface="+mn-ea"/>
              </a:rPr>
              <a:t>…</a:t>
            </a:r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作者意图的体现，是一种旨在实现作者意图的策略。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 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pPr marL="0" indent="0" algn="r" fontAlgn="auto"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旧约神学概论 </a:t>
            </a:r>
            <a:r>
              <a:rPr lang="en-SG" altLang="zh-CN" sz="2000" dirty="0">
                <a:solidFill>
                  <a:schemeClr val="bg1"/>
                </a:solidFill>
                <a:latin typeface="+mn-ea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大瀑布城：贝克</a:t>
            </a:r>
            <a:r>
              <a:rPr lang="en-SG" altLang="zh-CN" sz="2000" dirty="0">
                <a:solidFill>
                  <a:schemeClr val="bg1"/>
                </a:solidFill>
                <a:latin typeface="+mn-ea"/>
              </a:rPr>
              <a:t>, 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1995</a:t>
            </a:r>
            <a:r>
              <a:rPr lang="en-SG" altLang="zh-CN" sz="2000" dirty="0">
                <a:solidFill>
                  <a:schemeClr val="bg1"/>
                </a:solidFill>
                <a:latin typeface="+mn-ea"/>
              </a:rPr>
              <a:t>), 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46-47.</a:t>
            </a:r>
            <a:endParaRPr 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474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11" name="Rectangle 23"/>
          <p:cNvSpPr>
            <a:spLocks noChangeArrowheads="1"/>
          </p:cNvSpPr>
          <p:nvPr/>
        </p:nvSpPr>
        <p:spPr bwMode="auto">
          <a:xfrm>
            <a:off x="0" y="0"/>
            <a:ext cx="92964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solidFill>
                <a:prstClr val="black"/>
              </a:solidFill>
              <a:ea typeface="+mn-ea"/>
            </a:endParaRPr>
          </a:p>
        </p:txBody>
      </p:sp>
      <p:pic>
        <p:nvPicPr>
          <p:cNvPr id="114710" name="Picture 22" descr="MPj04011790000[1]"/>
          <p:cNvPicPr>
            <a:picLocks noChangeAspect="1" noChangeArrowheads="1"/>
          </p:cNvPicPr>
          <p:nvPr/>
        </p:nvPicPr>
        <p:blipFill>
          <a:blip r:embed="rId2" cstate="print">
            <a:lum bright="-36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900" dirty="0">
                <a:solidFill>
                  <a:schemeClr val="bg1"/>
                </a:solidFill>
              </a:rPr>
              <a:t>体裁：</a:t>
            </a:r>
            <a:br>
              <a:rPr lang="en-SG" altLang="zh-CN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文献与修辞相交的一种方式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114700" name="Group 12"/>
          <p:cNvGrpSpPr>
            <a:grpSpLocks/>
          </p:cNvGrpSpPr>
          <p:nvPr/>
        </p:nvGrpSpPr>
        <p:grpSpPr bwMode="auto">
          <a:xfrm>
            <a:off x="381000" y="1752600"/>
            <a:ext cx="5534025" cy="4876800"/>
            <a:chOff x="288" y="192"/>
            <a:chExt cx="3486" cy="3072"/>
          </a:xfrm>
        </p:grpSpPr>
        <p:sp>
          <p:nvSpPr>
            <p:cNvPr id="114701" name="AutoShape 13"/>
            <p:cNvSpPr>
              <a:spLocks noChangeArrowheads="1"/>
            </p:cNvSpPr>
            <p:nvPr/>
          </p:nvSpPr>
          <p:spPr bwMode="auto">
            <a:xfrm rot="5400000">
              <a:off x="495" y="-15"/>
              <a:ext cx="3072" cy="348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chemeClr val="bg1"/>
                </a:solidFill>
                <a:ea typeface="+mn-ea"/>
              </a:endParaRPr>
            </a:p>
          </p:txBody>
        </p:sp>
        <p:sp>
          <p:nvSpPr>
            <p:cNvPr id="114702" name="Text Box 14"/>
            <p:cNvSpPr txBox="1">
              <a:spLocks noChangeArrowheads="1"/>
            </p:cNvSpPr>
            <p:nvPr/>
          </p:nvSpPr>
          <p:spPr bwMode="auto">
            <a:xfrm>
              <a:off x="420" y="824"/>
              <a:ext cx="1315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ea typeface="+mn-ea"/>
                </a:rPr>
                <a:t>文献</a:t>
              </a:r>
              <a:endParaRPr lang="en-US" sz="3200" b="1" dirty="0">
                <a:solidFill>
                  <a:schemeClr val="bg1"/>
                </a:solidFill>
                <a:ea typeface="+mn-ea"/>
              </a:endParaRPr>
            </a:p>
          </p:txBody>
        </p:sp>
        <p:sp>
          <p:nvSpPr>
            <p:cNvPr id="114703" name="Text Box 15"/>
            <p:cNvSpPr txBox="1">
              <a:spLocks noChangeArrowheads="1"/>
            </p:cNvSpPr>
            <p:nvPr/>
          </p:nvSpPr>
          <p:spPr bwMode="auto">
            <a:xfrm>
              <a:off x="1012" y="1999"/>
              <a:ext cx="105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endParaRPr lang="en-US" sz="1800" b="1">
                <a:solidFill>
                  <a:schemeClr val="bg1"/>
                </a:solidFill>
                <a:ea typeface="+mn-ea"/>
              </a:endParaRPr>
            </a:p>
          </p:txBody>
        </p:sp>
      </p:grpSp>
      <p:grpSp>
        <p:nvGrpSpPr>
          <p:cNvPr id="114704" name="Group 16"/>
          <p:cNvGrpSpPr>
            <a:grpSpLocks/>
          </p:cNvGrpSpPr>
          <p:nvPr/>
        </p:nvGrpSpPr>
        <p:grpSpPr bwMode="auto">
          <a:xfrm>
            <a:off x="3305175" y="1752600"/>
            <a:ext cx="5534025" cy="4876800"/>
            <a:chOff x="2130" y="192"/>
            <a:chExt cx="3486" cy="3072"/>
          </a:xfrm>
        </p:grpSpPr>
        <p:sp>
          <p:nvSpPr>
            <p:cNvPr id="114705" name="AutoShape 17"/>
            <p:cNvSpPr>
              <a:spLocks noChangeArrowheads="1"/>
            </p:cNvSpPr>
            <p:nvPr/>
          </p:nvSpPr>
          <p:spPr bwMode="auto">
            <a:xfrm rot="16200000">
              <a:off x="2337" y="-15"/>
              <a:ext cx="3072" cy="348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14706" name="Text Box 18"/>
            <p:cNvSpPr txBox="1">
              <a:spLocks noChangeArrowheads="1"/>
            </p:cNvSpPr>
            <p:nvPr/>
          </p:nvSpPr>
          <p:spPr bwMode="auto">
            <a:xfrm>
              <a:off x="4235" y="824"/>
              <a:ext cx="1315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FFFFFF"/>
                  </a:solidFill>
                  <a:ea typeface="+mn-ea"/>
                </a:rPr>
                <a:t>修辞</a:t>
              </a:r>
              <a:endParaRPr lang="en-US" sz="3200" b="1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14707" name="Text Box 19"/>
            <p:cNvSpPr txBox="1">
              <a:spLocks noChangeArrowheads="1"/>
            </p:cNvSpPr>
            <p:nvPr/>
          </p:nvSpPr>
          <p:spPr bwMode="auto">
            <a:xfrm>
              <a:off x="3906" y="1999"/>
              <a:ext cx="105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endParaRPr lang="en-US" sz="1800" b="1">
                <a:solidFill>
                  <a:prstClr val="black"/>
                </a:solidFill>
                <a:ea typeface="+mn-ea"/>
              </a:endParaRPr>
            </a:p>
          </p:txBody>
        </p:sp>
      </p:grpSp>
      <p:sp>
        <p:nvSpPr>
          <p:cNvPr id="114708" name="AutoShape 20"/>
          <p:cNvSpPr>
            <a:spLocks noChangeArrowheads="1"/>
          </p:cNvSpPr>
          <p:nvPr/>
        </p:nvSpPr>
        <p:spPr bwMode="auto">
          <a:xfrm>
            <a:off x="3305175" y="3617913"/>
            <a:ext cx="2609850" cy="1146175"/>
          </a:xfrm>
          <a:prstGeom prst="diamond">
            <a:avLst/>
          </a:prstGeom>
          <a:gradFill rotWithShape="1">
            <a:gsLst>
              <a:gs pos="0">
                <a:srgbClr val="FF0000"/>
              </a:gs>
              <a:gs pos="5000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solidFill>
                <a:prstClr val="black"/>
              </a:solidFill>
              <a:ea typeface="+mn-ea"/>
            </a:endParaRPr>
          </a:p>
        </p:txBody>
      </p:sp>
      <p:sp>
        <p:nvSpPr>
          <p:cNvPr id="114709" name="Text Box 21"/>
          <p:cNvSpPr txBox="1">
            <a:spLocks noChangeArrowheads="1"/>
          </p:cNvSpPr>
          <p:nvPr/>
        </p:nvSpPr>
        <p:spPr bwMode="auto">
          <a:xfrm>
            <a:off x="3810000" y="3886200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</a:rPr>
              <a:t>体裁</a:t>
            </a:r>
            <a:endParaRPr lang="en-US" sz="3200" b="1" dirty="0">
              <a:solidFill>
                <a:schemeClr val="bg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158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4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8" grpId="0" animBg="1"/>
      <p:bldP spid="1147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10509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CN" altLang="en-US" b="0" dirty="0">
                <a:solidFill>
                  <a:schemeClr val="tx2">
                    <a:lumMod val="75000"/>
                  </a:schemeClr>
                </a:solidFill>
              </a:rPr>
              <a:t>圣经身为文献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与</a:t>
            </a:r>
            <a:r>
              <a:rPr lang="zh-CN" altLang="en-US" b="0" dirty="0">
                <a:solidFill>
                  <a:schemeClr val="tx2">
                    <a:lumMod val="75000"/>
                  </a:schemeClr>
                </a:solidFill>
              </a:rPr>
              <a:t>修辞</a:t>
            </a:r>
            <a:endParaRPr lang="en-US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6950" cy="541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3600" dirty="0"/>
              <a:t>这两种品质在体裁研究中结合在一起。</a:t>
            </a:r>
          </a:p>
          <a:p>
            <a:pPr>
              <a:defRPr/>
            </a:pPr>
            <a:r>
              <a:rPr lang="zh-CN" altLang="en-US" sz="3600" dirty="0"/>
              <a:t>每种体裁都有其自己的文学形式，每种文学形式都对认真的读者产生修辞效果。</a:t>
            </a:r>
          </a:p>
          <a:p>
            <a:pPr lvl="1">
              <a:defRPr/>
            </a:pPr>
            <a:r>
              <a:rPr lang="zh-CN" altLang="en-US" sz="3400" dirty="0"/>
              <a:t>例如，诗篇使用排比和比喻语言。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035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希伯来诗歌形式的修辞影响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3200" dirty="0"/>
              <a:t>我到哪里去躲避你的灵？</a:t>
            </a:r>
          </a:p>
          <a:p>
            <a:pPr marL="0" indent="0" algn="ctr">
              <a:buNone/>
            </a:pPr>
            <a:r>
              <a:rPr lang="zh-CN" altLang="en-US" sz="3200" dirty="0"/>
              <a:t>我往哪里去逃避你的面呢？</a:t>
            </a:r>
          </a:p>
          <a:p>
            <a:pPr marL="0" indent="0" algn="ctr">
              <a:buNone/>
            </a:pPr>
            <a:r>
              <a:rPr lang="zh-CN" altLang="en-US" sz="3200" dirty="0"/>
              <a:t>如果我升到天上，你在那里；</a:t>
            </a:r>
          </a:p>
          <a:p>
            <a:pPr marL="0" indent="0" algn="ctr">
              <a:buNone/>
            </a:pPr>
            <a:r>
              <a:rPr lang="zh-CN" altLang="en-US" sz="3200" dirty="0"/>
              <a:t>如果我在阴间下榻，你也在那里。</a:t>
            </a:r>
          </a:p>
          <a:p>
            <a:pPr marL="0" indent="0" algn="ctr">
              <a:buNone/>
            </a:pPr>
            <a:r>
              <a:rPr lang="zh-CN" altLang="en-US" sz="3200" dirty="0"/>
              <a:t>如果我展开清晨的翅膀，</a:t>
            </a:r>
            <a:endParaRPr lang="en-SG" altLang="zh-CN" sz="3200" dirty="0"/>
          </a:p>
          <a:p>
            <a:pPr marL="0" indent="0" algn="ctr">
              <a:buNone/>
            </a:pPr>
            <a:r>
              <a:rPr lang="zh-CN" altLang="en-US" sz="3200" dirty="0"/>
              <a:t>飞到海的极处居住，</a:t>
            </a:r>
            <a:endParaRPr lang="en-SG" altLang="zh-CN" sz="3200" dirty="0"/>
          </a:p>
          <a:p>
            <a:pPr marL="0" indent="0" algn="ctr">
              <a:buNone/>
            </a:pPr>
            <a:r>
              <a:rPr lang="zh-CN" altLang="en-US" sz="3200" dirty="0"/>
              <a:t>就是在那里，你的手仍必引导我，</a:t>
            </a:r>
          </a:p>
          <a:p>
            <a:pPr marL="0" indent="0" algn="ctr">
              <a:buNone/>
            </a:pPr>
            <a:r>
              <a:rPr lang="zh-CN" altLang="en-US" sz="3200" dirty="0"/>
              <a:t>你的右手也必扶持我</a:t>
            </a:r>
          </a:p>
        </p:txBody>
      </p:sp>
    </p:spTree>
    <p:extLst>
      <p:ext uri="{BB962C8B-B14F-4D97-AF65-F5344CB8AC3E}">
        <p14:creationId xmlns:p14="http://schemas.microsoft.com/office/powerpoint/2010/main" val="2526582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10509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圣经身为文献与修辞</a:t>
            </a:r>
            <a:endParaRPr lang="en-US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6950" cy="541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3600" dirty="0"/>
              <a:t>这两种品质在体裁研究中结合在一起。</a:t>
            </a:r>
          </a:p>
          <a:p>
            <a:pPr>
              <a:defRPr/>
            </a:pPr>
            <a:r>
              <a:rPr lang="zh-CN" altLang="en-US" sz="3600" dirty="0"/>
              <a:t>每种体裁都有其自己的文学形式，每种文学形式都对认真的读者产生修辞效果。</a:t>
            </a:r>
            <a:endParaRPr lang="en-SG" altLang="zh-CN" sz="3600" dirty="0"/>
          </a:p>
          <a:p>
            <a:pPr>
              <a:defRPr/>
            </a:pPr>
            <a:r>
              <a:rPr lang="zh-CN" altLang="en-US" sz="3600" dirty="0"/>
              <a:t>因此，释经讲道者（说经文所说的，</a:t>
            </a:r>
            <a:br>
              <a:rPr lang="en-SG" altLang="zh-CN" sz="3600" dirty="0"/>
            </a:br>
            <a:r>
              <a:rPr lang="zh-CN" altLang="en-US" sz="3600" dirty="0"/>
              <a:t>并做经文所做的）会让经文的形式影响讲道的形式。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733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讲道身为灵魂守望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希伯来书</a:t>
            </a: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13:17) </a:t>
            </a:r>
            <a:r>
              <a:rPr lang="zh-CN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你们要听从那些领导你们的人，也要顺服他们；因为他们为你们的灵魂警醒，好象要交帐的人一样</a:t>
            </a:r>
            <a:endParaRPr lang="en-US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3200400" y="3429000"/>
            <a:ext cx="4572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7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dirty="0">
                <a:solidFill>
                  <a:schemeClr val="tx2">
                    <a:lumMod val="75000"/>
                  </a:schemeClr>
                </a:solidFill>
              </a:rPr>
              <a:t>蒂莫西</a:t>
            </a:r>
            <a:r>
              <a:rPr lang="en-US" altLang="zh-CN" sz="4400" dirty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zh-CN" altLang="en-US" sz="4400" dirty="0">
                <a:solidFill>
                  <a:schemeClr val="tx2">
                    <a:lumMod val="75000"/>
                  </a:schemeClr>
                </a:solidFill>
              </a:rPr>
              <a:t>凯勒的“三透视同志”</a:t>
            </a:r>
            <a:br>
              <a:rPr lang="en-SG" altLang="zh-CN" sz="4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zh-CN" altLang="en-US" sz="4400" dirty="0">
                <a:solidFill>
                  <a:schemeClr val="tx2">
                    <a:lumMod val="75000"/>
                  </a:schemeClr>
                </a:solidFill>
              </a:rPr>
              <a:t>（从</a:t>
            </a:r>
            <a:r>
              <a:rPr lang="en-US" altLang="zh-CN" sz="4400" dirty="0">
                <a:solidFill>
                  <a:schemeClr val="tx2">
                    <a:lumMod val="75000"/>
                  </a:schemeClr>
                </a:solidFill>
              </a:rPr>
              <a:t>《</a:t>
            </a:r>
            <a:r>
              <a:rPr lang="zh-CN" altLang="en-US" sz="4400" dirty="0">
                <a:solidFill>
                  <a:schemeClr val="tx2">
                    <a:lumMod val="75000"/>
                  </a:schemeClr>
                </a:solidFill>
              </a:rPr>
              <a:t>向后现代传教基督</a:t>
            </a:r>
            <a:r>
              <a:rPr lang="en-US" altLang="zh-CN" sz="4400" dirty="0">
                <a:solidFill>
                  <a:schemeClr val="tx2">
                    <a:lumMod val="75000"/>
                  </a:schemeClr>
                </a:solidFill>
              </a:rPr>
              <a:t>》</a:t>
            </a:r>
            <a:r>
              <a:rPr lang="zh-CN" altLang="en-US" sz="4400" dirty="0">
                <a:solidFill>
                  <a:schemeClr val="tx2">
                    <a:lumMod val="75000"/>
                  </a:schemeClr>
                </a:solidFill>
              </a:rPr>
              <a:t>）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81400"/>
          </a:xfrm>
        </p:spPr>
        <p:txBody>
          <a:bodyPr/>
          <a:lstStyle/>
          <a:p>
            <a:pPr algn="ctr"/>
            <a:r>
              <a:rPr lang="zh-CN" altLang="en-US" sz="4000" dirty="0"/>
              <a:t>解释</a:t>
            </a:r>
            <a:endParaRPr lang="en-US" sz="4000" dirty="0"/>
          </a:p>
          <a:p>
            <a:pPr algn="ctr"/>
            <a:r>
              <a:rPr lang="zh-CN" altLang="en-US" sz="4000" dirty="0"/>
              <a:t>应用</a:t>
            </a:r>
            <a:endParaRPr lang="en-US" sz="4000" dirty="0"/>
          </a:p>
          <a:p>
            <a:pPr algn="ctr"/>
            <a:r>
              <a:rPr lang="zh-CN" altLang="en-US" sz="4000" dirty="0"/>
              <a:t>感觉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0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总结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8458200" cy="5562600"/>
          </a:xfrm>
        </p:spPr>
        <p:txBody>
          <a:bodyPr>
            <a:noAutofit/>
          </a:bodyPr>
          <a:lstStyle/>
          <a:p>
            <a:pPr lvl="0"/>
            <a:r>
              <a:rPr lang="zh-CN" altLang="en-US" sz="3600" dirty="0"/>
              <a:t>释经讲道不是一场演讲或个人风格。</a:t>
            </a:r>
          </a:p>
          <a:p>
            <a:pPr lvl="0"/>
            <a:r>
              <a:rPr lang="zh-CN" altLang="en-US" sz="3600" dirty="0"/>
              <a:t>是按照经文，说上帝所说的，并做上帝所做的。</a:t>
            </a:r>
            <a:endParaRPr lang="en-SG" altLang="zh-CN" sz="3600" dirty="0"/>
          </a:p>
          <a:p>
            <a:pPr lvl="0"/>
            <a:r>
              <a:rPr lang="zh-CN" altLang="en-US" sz="3600" dirty="0"/>
              <a:t>圣经是文献和修辞，而这些品质在体裁研究中结合在一起。</a:t>
            </a:r>
          </a:p>
          <a:p>
            <a:pPr lvl="0"/>
            <a:r>
              <a:rPr lang="zh-CN" altLang="en-US" sz="3600" dirty="0"/>
              <a:t>每种体裁都有其自己的文学形式，每种文学形式都产生修辞效果。</a:t>
            </a:r>
            <a:endParaRPr lang="en-SG" altLang="zh-CN" sz="3600" dirty="0"/>
          </a:p>
          <a:p>
            <a:pPr lvl="0"/>
            <a:r>
              <a:rPr lang="zh-CN" altLang="en-US" sz="3600" dirty="0"/>
              <a:t>因此，对体裁敏感的释经讲道让经文的形式</a:t>
            </a:r>
            <a:r>
              <a:rPr lang="en-US" altLang="zh-CN" sz="3600" dirty="0"/>
              <a:t>/</a:t>
            </a:r>
            <a:r>
              <a:rPr lang="zh-CN" altLang="en-US" sz="3600" dirty="0"/>
              <a:t>效果影响到讲道的形式</a:t>
            </a:r>
            <a:r>
              <a:rPr lang="en-US" altLang="zh-CN" sz="3600" dirty="0"/>
              <a:t>/</a:t>
            </a:r>
            <a:r>
              <a:rPr lang="zh-CN" altLang="en-US" sz="3600" dirty="0"/>
              <a:t>效果。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040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83183694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主页网址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1"/>
            <a:ext cx="3345366" cy="327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0" algn="ctr" defTabSz="914300" eaLnBrk="1" hangingPunct="1">
              <a:defRPr/>
            </a:pPr>
            <a:r>
              <a:rPr lang="zh-CN" alt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使用此</a:t>
            </a:r>
            <a:r>
              <a:rPr lang="en-US" altLang="zh-CN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QR</a:t>
            </a:r>
            <a:r>
              <a:rPr lang="zh-CN" alt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码进接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0" y="3579541"/>
            <a:ext cx="3425631" cy="2096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62EE6-866D-4143-9082-63CB2850C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659" y="318942"/>
            <a:ext cx="5357029" cy="535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8238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讲道链接地址</a:t>
            </a:r>
            <a:r>
              <a:rPr lang="zh-CN" altLang="en-US" sz="24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70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提摩太前书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4:16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4572000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zh-CN" altLang="en-US" sz="3600" dirty="0"/>
              <a:t>你要谨慎自己，留心自己的教训。在这些事上要有恒心，因为你这样作，不但能救自己，也能救那些听你的人。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486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rgbClr val="800000"/>
            </a:gs>
            <a:gs pos="100000">
              <a:srgbClr val="3B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hmvor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219200"/>
            <a:ext cx="6248400" cy="4714875"/>
          </a:xfrm>
          <a:noFill/>
        </p:spPr>
      </p:pic>
    </p:spTree>
    <p:extLst>
      <p:ext uri="{BB962C8B-B14F-4D97-AF65-F5344CB8AC3E}">
        <p14:creationId xmlns:p14="http://schemas.microsoft.com/office/powerpoint/2010/main" val="134199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MCj02420010000[1]"/>
          <p:cNvPicPr>
            <a:picLocks noChangeAspect="1" noChangeArrowheads="1"/>
          </p:cNvPicPr>
          <p:nvPr/>
        </p:nvPicPr>
        <p:blipFill>
          <a:blip r:embed="rId2" cstate="print">
            <a:lum bright="82000" contrast="-46000"/>
            <a:grayscl/>
          </a:blip>
          <a:srcRect l="24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4781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52400" y="1447800"/>
            <a:ext cx="8991600" cy="1143000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b="1" dirty="0">
                <a:solidFill>
                  <a:srgbClr val="996633"/>
                </a:solidFill>
                <a:effectLst/>
                <a:latin typeface="+mj-ea"/>
              </a:rPr>
              <a:t>诗经讲道</a:t>
            </a:r>
            <a:r>
              <a:rPr lang="zh-CN" altLang="en-US" sz="6000" b="1" dirty="0">
                <a:solidFill>
                  <a:srgbClr val="996633"/>
                </a:solidFill>
                <a:effectLst/>
                <a:latin typeface="+mj-ea"/>
              </a:rPr>
              <a:t>不</a:t>
            </a:r>
            <a:r>
              <a:rPr lang="zh-CN" altLang="en-US" sz="4400" b="1" dirty="0">
                <a:solidFill>
                  <a:srgbClr val="996633"/>
                </a:solidFill>
                <a:effectLst/>
                <a:latin typeface="+mj-ea"/>
              </a:rPr>
              <a:t>是</a:t>
            </a:r>
            <a:r>
              <a:rPr lang="en-US" sz="4400" b="1" dirty="0">
                <a:solidFill>
                  <a:srgbClr val="996633"/>
                </a:solidFill>
                <a:effectLst/>
                <a:latin typeface="+mj-ea"/>
              </a:rPr>
              <a:t> . . .</a:t>
            </a:r>
            <a:endParaRPr lang="en-US" sz="4400" b="1" dirty="0">
              <a:solidFill>
                <a:schemeClr val="bg2"/>
              </a:solidFill>
              <a:effectLst/>
              <a:latin typeface="+mj-ea"/>
            </a:endParaRPr>
          </a:p>
        </p:txBody>
      </p:sp>
      <p:sp>
        <p:nvSpPr>
          <p:cNvPr id="247812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2514600"/>
            <a:ext cx="7696200" cy="3276600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zh-CN" altLang="en-US" sz="4000" b="1" dirty="0">
                <a:solidFill>
                  <a:srgbClr val="C00000"/>
                </a:solidFill>
              </a:rPr>
              <a:t>一场演讲</a:t>
            </a:r>
            <a:endParaRPr lang="en-US" sz="4000" b="1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zh-CN" altLang="en-US" sz="4000" b="1" dirty="0">
                <a:solidFill>
                  <a:srgbClr val="C00000"/>
                </a:solidFill>
              </a:rPr>
              <a:t>个人风格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11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7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7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7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7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7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4739806" cy="35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2590800"/>
          </a:xfrm>
        </p:spPr>
        <p:txBody>
          <a:bodyPr>
            <a:normAutofit/>
          </a:bodyPr>
          <a:lstStyle/>
          <a:p>
            <a:r>
              <a:rPr lang="zh-CN" altLang="en-US" dirty="0"/>
              <a:t>释经讲道是说经文所说的，并做经文所做的。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9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9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2" cstate="print">
            <a:lum bright="-66000"/>
          </a:blip>
          <a:srcRect t="5556" b="38443"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685800" y="727075"/>
            <a:ext cx="8229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每一篇讲道都像弓弦一样</a:t>
            </a:r>
            <a:r>
              <a:rPr lang="en-SG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; 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</a:rPr>
              <a:t>在一方面圣经的经文和另一方面现代人类生活的问题之间延伸。 如果弦线在任何一端被束缚得不牢固，则弓无用。 每个传教士明智的预防措施是要特别注意那个对他（或她）来说是比较不太牢固的一端。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</a:endParaRPr>
          </a:p>
          <a:p>
            <a:pPr algn="r"/>
            <a:endParaRPr lang="en-SG" altLang="zh-CN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en-SG" altLang="zh-CN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伊恩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·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皮特沃森 ，</a:t>
            </a:r>
            <a:r>
              <a:rPr lang="zh-CN" alt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讲道：一种愚蠢 </a:t>
            </a:r>
            <a:endParaRPr lang="en-SG" altLang="zh-CN" sz="28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（ 费城：西敏寺出版社 ，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1976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）， 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57.</a:t>
            </a:r>
            <a:endParaRPr lang="en-SG" sz="28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亚瑟的定义（摘自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《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多样化的讲道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》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）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2275" y="1676400"/>
            <a:ext cx="7772400" cy="3505200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zh-CN" altLang="en-US" sz="3600" dirty="0"/>
              <a:t>通过解释，应用和体现该信息，</a:t>
            </a:r>
            <a:br>
              <a:rPr lang="en-SG" altLang="zh-CN" sz="3600" dirty="0"/>
            </a:br>
            <a:r>
              <a:rPr lang="zh-CN" altLang="en-US" sz="3600" dirty="0"/>
              <a:t>针对特定目的</a:t>
            </a:r>
            <a:endParaRPr lang="en-SG" altLang="zh-CN" sz="3600" dirty="0"/>
          </a:p>
          <a:p>
            <a:pPr marL="36576" indent="0" algn="ctr">
              <a:buNone/>
            </a:pPr>
            <a:r>
              <a:rPr lang="zh-CN" altLang="en-US" sz="3600" dirty="0"/>
              <a:t>向特定的听众</a:t>
            </a:r>
            <a:br>
              <a:rPr lang="en-SG" altLang="zh-CN" sz="3600" dirty="0"/>
            </a:br>
            <a:r>
              <a:rPr lang="zh-CN" altLang="en-US" sz="3600" dirty="0"/>
              <a:t>准确地宣讲上帝的圣言。</a:t>
            </a:r>
            <a:endParaRPr lang="en-US" sz="3600" dirty="0"/>
          </a:p>
        </p:txBody>
      </p:sp>
      <p:sp>
        <p:nvSpPr>
          <p:cNvPr id="4" name="Down Arrow 3"/>
          <p:cNvSpPr/>
          <p:nvPr/>
        </p:nvSpPr>
        <p:spPr>
          <a:xfrm rot="12543978">
            <a:off x="3091544" y="3995219"/>
            <a:ext cx="415636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8158519">
            <a:off x="5315266" y="3802500"/>
            <a:ext cx="415636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6733220">
            <a:off x="6191060" y="2926080"/>
            <a:ext cx="415636" cy="1005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4351149">
            <a:off x="3866149" y="2691832"/>
            <a:ext cx="415636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7454998">
            <a:off x="5484012" y="2066808"/>
            <a:ext cx="415636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2418393">
            <a:off x="2851768" y="2262680"/>
            <a:ext cx="415636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89908" y="4953000"/>
            <a:ext cx="7011092" cy="1200329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/>
              <a:t>释经讲道是说经文所说的，</a:t>
            </a:r>
            <a:br>
              <a:rPr lang="en-SG" altLang="zh-CN" sz="3600" dirty="0"/>
            </a:br>
            <a:r>
              <a:rPr lang="zh-CN" altLang="en-US" sz="3600" dirty="0"/>
              <a:t>并做经文所做的。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880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</TotalTime>
  <Words>1024</Words>
  <Application>Microsoft Macintosh PowerPoint</Application>
  <PresentationFormat>On-screen Show (4:3)</PresentationFormat>
  <Paragraphs>89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simsun</vt:lpstr>
      <vt:lpstr>simsun</vt:lpstr>
      <vt:lpstr>Arial</vt:lpstr>
      <vt:lpstr>Calibri</vt:lpstr>
      <vt:lpstr>Franklin Gothic Book</vt:lpstr>
      <vt:lpstr>Garamond</vt:lpstr>
      <vt:lpstr>Perpetua</vt:lpstr>
      <vt:lpstr>Tahoma</vt:lpstr>
      <vt:lpstr>Times New Roman</vt:lpstr>
      <vt:lpstr>Wingdings</vt:lpstr>
      <vt:lpstr>Wingdings 2</vt:lpstr>
      <vt:lpstr>Equity</vt:lpstr>
      <vt:lpstr>Office Theme</vt:lpstr>
      <vt:lpstr>Technic</vt:lpstr>
      <vt:lpstr>Orbit</vt:lpstr>
      <vt:lpstr>对体裁敏感的释经讲道</vt:lpstr>
      <vt:lpstr>讲道身为灵魂守望</vt:lpstr>
      <vt:lpstr>提摩太前书4:16</vt:lpstr>
      <vt:lpstr>PowerPoint Presentation</vt:lpstr>
      <vt:lpstr>诗经讲道不是 . . .</vt:lpstr>
      <vt:lpstr>释经讲道是说经文所说的，并做经文所做的。</vt:lpstr>
      <vt:lpstr>PowerPoint Presentation</vt:lpstr>
      <vt:lpstr>PowerPoint Presentation</vt:lpstr>
      <vt:lpstr>亚瑟的定义（摘自《多样化的讲道》）</vt:lpstr>
      <vt:lpstr>文献与修辞</vt:lpstr>
      <vt:lpstr>文献定义的共同特征：</vt:lpstr>
      <vt:lpstr>PowerPoint Presentation</vt:lpstr>
      <vt:lpstr>文献定义的共同特征：</vt:lpstr>
      <vt:lpstr>修辞的定义</vt:lpstr>
      <vt:lpstr>圣经身为修辞</vt:lpstr>
      <vt:lpstr>体裁： 文献与修辞相交的一种方式</vt:lpstr>
      <vt:lpstr>圣经身为文献与修辞</vt:lpstr>
      <vt:lpstr>希伯来诗歌形式的修辞影响</vt:lpstr>
      <vt:lpstr>圣经身为文献与修辞</vt:lpstr>
      <vt:lpstr>蒂莫西·凯勒的“三透视同志” （从《向后现代传教基督》）</vt:lpstr>
      <vt:lpstr>总结</vt:lpstr>
      <vt:lpstr>Black</vt:lpstr>
      <vt:lpstr>主页网址 BibleStudyDownloads.org</vt:lpstr>
      <vt:lpstr>讲道链接地址 BibleStudyDownloads.org</vt:lpstr>
    </vt:vector>
  </TitlesOfParts>
  <Company>Gordon-Conwell Theological Seminary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 601</dc:title>
  <dc:creator>Scott Gibson</dc:creator>
  <cp:lastModifiedBy>Rick Griffith</cp:lastModifiedBy>
  <cp:revision>62</cp:revision>
  <dcterms:created xsi:type="dcterms:W3CDTF">2008-09-24T23:17:32Z</dcterms:created>
  <dcterms:modified xsi:type="dcterms:W3CDTF">2020-03-18T04:04:15Z</dcterms:modified>
</cp:coreProperties>
</file>