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819" r:id="rId2"/>
    <p:sldMasterId id="2147484165" r:id="rId3"/>
    <p:sldMasterId id="2147484177" r:id="rId4"/>
  </p:sldMasterIdLst>
  <p:notesMasterIdLst>
    <p:notesMasterId r:id="rId20"/>
  </p:notesMasterIdLst>
  <p:handoutMasterIdLst>
    <p:handoutMasterId r:id="rId21"/>
  </p:handoutMasterIdLst>
  <p:sldIdLst>
    <p:sldId id="287" r:id="rId5"/>
    <p:sldId id="256" r:id="rId6"/>
    <p:sldId id="281" r:id="rId7"/>
    <p:sldId id="288" r:id="rId8"/>
    <p:sldId id="304" r:id="rId9"/>
    <p:sldId id="300" r:id="rId10"/>
    <p:sldId id="283" r:id="rId11"/>
    <p:sldId id="306" r:id="rId12"/>
    <p:sldId id="535" r:id="rId13"/>
    <p:sldId id="286" r:id="rId14"/>
    <p:sldId id="302" r:id="rId15"/>
    <p:sldId id="536" r:id="rId16"/>
    <p:sldId id="267" r:id="rId17"/>
    <p:sldId id="534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/>
    <p:restoredTop sz="81225"/>
  </p:normalViewPr>
  <p:slideViewPr>
    <p:cSldViewPr>
      <p:cViewPr varScale="1">
        <p:scale>
          <a:sx n="101" d="100"/>
          <a:sy n="101" d="100"/>
        </p:scale>
        <p:origin x="2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A928D6-E092-414C-B674-F44B0F043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83544-4F1A-FC46-A474-A574D215E75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2C5C4-8E2D-FF44-9871-DB093CDC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can this course do for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C5C4-8E2D-FF44-9871-DB093CDC79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We learn how to do things by doing the things we are learning how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C5C4-8E2D-FF44-9871-DB093CDC79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C5C4-8E2D-FF44-9871-DB093CDC7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0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“The role of preaching is the number one correlated factor related to the evangelistic growth of the church.”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C5C4-8E2D-FF44-9871-DB093CDC79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C5C4-8E2D-FF44-9871-DB093CDC79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1FD3BA-F0B8-DA4C-B590-69A23FF291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PGothic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charset="0"/>
              <a:sym typeface="Arial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Preaching/Homiletics link address</a:t>
            </a:r>
          </a:p>
        </p:txBody>
      </p:sp>
    </p:spTree>
    <p:extLst>
      <p:ext uri="{BB962C8B-B14F-4D97-AF65-F5344CB8AC3E}">
        <p14:creationId xmlns:p14="http://schemas.microsoft.com/office/powerpoint/2010/main" val="178609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785C-2448-400D-96E4-4DD08C5C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4E4DE-9935-4383-850D-4664C5C8A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5E1D-2C11-4A91-9005-4BA82AF0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A9AE-1EAC-4DC4-927F-EFC4A555C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8430-E02D-4331-8FFA-071EBC55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DE62-19C8-418E-B7DD-9EB0355D0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C9E9-B64E-455F-9E27-3F38FBF3B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0159-6858-46D1-AD7E-2B2ED7FA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51DD-EA09-43DE-AC63-4FB733E1E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E744-05A3-4BF2-9461-4FF54E315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15DC-E5E0-4B14-AEDE-19D524C78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3FF27-EA18-4BFE-BB61-BBAC6F710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8F88-4C82-4D3E-920C-BEF75335C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65F7-3AD0-4672-BD7C-96CB67FD4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6305-A298-432F-9B63-D93321AE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9C3E-F5AC-4D56-A59A-46D38517E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2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4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20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8278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374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814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1129-4096-4EA4-92E3-AD26D701C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347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715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063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627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887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9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6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4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7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17A4-C666-4800-BC94-53279F6D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7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9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85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50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08C0-3DA6-4132-8524-E7BD909D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5E4A-C70C-4967-B04E-ABC03BF52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BFCD-E27D-45A2-A68F-B8523346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BC377-F1D3-4977-848C-C198A3BAC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E357-68D1-4227-BBF2-4AE6A045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F63925-33A0-414A-B505-87D5B3402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4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25E9A4A-E0EE-45E2-ACF9-64C17184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764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MPj04013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229600" cy="2819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chemeClr val="tx1"/>
                </a:solidFill>
              </a:rPr>
              <a:t>与各种讲道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Dr. Jeffrey Arthurs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193890" y="4038601"/>
            <a:ext cx="3276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SG" altLang="zh-CN" sz="4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4400" b="1" dirty="0">
                <a:solidFill>
                  <a:schemeClr val="bg1"/>
                </a:solidFill>
              </a:rPr>
              <a:t>课程介绍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4E3A194-5B8B-444F-93E1-DD6CA1AAA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282" y="4038601"/>
            <a:ext cx="487721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kern="0" dirty="0">
                <a:solidFill>
                  <a:schemeClr val="bg1"/>
                </a:solidFill>
              </a:rPr>
              <a:t>与各种讲课程介绍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04A08A-36A9-7D4D-9DBB-FB86985A1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562601"/>
            <a:ext cx="9252520" cy="12953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eaLnBrk="1" hangingPunct="1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新加坡圣经学院， 由 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Jeffrey Arthurs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博士于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2014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年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7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月举行的研讨会</a:t>
            </a:r>
            <a:endParaRPr lang="en-SG" altLang="zh-CN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algn="ctr" defTabSz="914300" eaLnBrk="1" hangingPunct="1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高登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-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康威尔神学院的讲道教授</a:t>
            </a:r>
            <a:b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由 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Rick Griffith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博士上载 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•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新加坡圣经学院</a:t>
            </a:r>
            <a:b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0"/>
                <a:cs typeface="Arial"/>
              </a:rPr>
            </a:b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所有文件（多种语言）可从 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BibleStudyDownloads.org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免费下载</a:t>
            </a:r>
            <a:endParaRPr lang="en-US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://upload.wikimedia.org/wikipedia/commons/2/25/Martin-Luther-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4163"/>
            <a:ext cx="4724400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http://upload.wikimedia.org/wikipedia/commons/2/25/Martin-Luther-1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1600" y="24079200"/>
            <a:ext cx="1990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371600" y="3429000"/>
            <a:ext cx="701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虽然我年事已高，经验丰富，但我害怕每次讲道 </a:t>
            </a:r>
            <a:endParaRPr lang="en-SG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SG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					</a:t>
            </a:r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马丁路德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15365" name="Picture 6" descr="http://upload.wikimedia.org/wikipedia/commons/2/25/Martin-Luther-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525" y="33909000"/>
            <a:ext cx="3470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与各种讲道</a:t>
            </a:r>
            <a:br>
              <a:rPr lang="en-SG" altLang="zh-CN" dirty="0"/>
            </a:br>
            <a:r>
              <a:rPr lang="en-US" dirty="0"/>
              <a:t>“</a:t>
            </a:r>
            <a:r>
              <a:rPr lang="zh-CN" altLang="en-US" dirty="0"/>
              <a:t>立约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221163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我们致力于在一个提供无条件接受的社区内追求说教的技巧</a:t>
            </a:r>
            <a:r>
              <a:rPr lang="en-US" altLang="zh-CN" dirty="0"/>
              <a:t>;</a:t>
            </a:r>
            <a:r>
              <a:rPr lang="zh-CN" altLang="en-US" dirty="0"/>
              <a:t>以及圣经和知识的责任。</a:t>
            </a:r>
            <a:endParaRPr lang="en-SG" altLang="zh-CN" dirty="0"/>
          </a:p>
          <a:p>
            <a:pPr marL="0" indent="0">
              <a:buNone/>
              <a:defRPr/>
            </a:pPr>
            <a:endParaRPr lang="en-SG" altLang="zh-CN" dirty="0"/>
          </a:p>
          <a:p>
            <a:pPr>
              <a:defRPr/>
            </a:pPr>
            <a:r>
              <a:rPr lang="zh-CN" altLang="en-US" dirty="0"/>
              <a:t>作为你的导师，我将努力维护这些标准，</a:t>
            </a:r>
            <a:br>
              <a:rPr lang="en-US" altLang="zh-CN" dirty="0"/>
            </a:br>
            <a:r>
              <a:rPr lang="zh-CN" altLang="en-US" dirty="0"/>
              <a:t>营造一种合作的氛围，而不是羞辱或骄傲。</a:t>
            </a:r>
            <a:endParaRPr lang="en-SG" altLang="zh-CN" dirty="0"/>
          </a:p>
          <a:p>
            <a:pPr>
              <a:defRPr/>
            </a:pPr>
            <a:endParaRPr lang="en-SG" altLang="zh-CN" dirty="0"/>
          </a:p>
          <a:p>
            <a:pPr>
              <a:defRPr/>
            </a:pPr>
            <a:r>
              <a:rPr lang="zh-CN" altLang="en-US" dirty="0"/>
              <a:t>我们正在学习服事神和我们的听众。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362200" y="571500"/>
            <a:ext cx="4486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Arial" charset="0"/>
              </a:rPr>
              <a:t>提摩太后书 </a:t>
            </a:r>
            <a:r>
              <a:rPr kumimoji="0" lang="en-US" altLang="zh-CN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Arial" charset="0"/>
              </a:rPr>
              <a:t>4</a:t>
            </a: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Arial" charset="0"/>
              </a:rPr>
              <a:t>：</a:t>
            </a:r>
            <a:r>
              <a:rPr kumimoji="0" lang="en-US" altLang="zh-CN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Arial" charset="0"/>
              </a:rPr>
              <a:t>1-2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 Black"/>
              <a:ea typeface="+mn-ea"/>
              <a:cs typeface="Arial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533400" y="1511300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我在神面前，并在将来审判活人死人的基督耶稣面前，凭着他的显现和他的国度嘱咐你： 务要传道，无论得时不得时总要专心；并用百般的忍耐、各样的教训责备人、警戒人、劝勉人。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pic>
        <p:nvPicPr>
          <p:cNvPr id="5124" name="Picture 15" descr="MPj03849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81000"/>
            <a:ext cx="762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4234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584170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Homepage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1"/>
            <a:ext cx="3345366" cy="32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Use this QR Code for Access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0" y="3579541"/>
            <a:ext cx="3425631" cy="209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62EE6-866D-4143-9082-63CB2850C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659" y="318942"/>
            <a:ext cx="5357029" cy="53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38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0"/>
                <a:cs typeface="Arial" charset="0"/>
                <a:sym typeface="Arial" charset="0"/>
              </a:rPr>
              <a:t>免费获得该讲解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0"/>
                <a:cs typeface="Arial" charset="0"/>
                <a:sym typeface="Arial" charset="0"/>
              </a:rPr>
              <a:t>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charset="0"/>
              <a:cs typeface="Arial" charset="0"/>
              <a:sym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SimSun" charset="0"/>
                <a:cs typeface="Arial" charset="0"/>
                <a:sym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061648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362200" y="571500"/>
            <a:ext cx="4486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提摩太后书 </a:t>
            </a:r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4</a:t>
            </a:r>
            <a:r>
              <a:rPr lang="zh-CN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：</a:t>
            </a:r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1-2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533400" y="1511300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我在神面前，并在将来审判活人死人的基督耶稣面前，凭着他的显现和他的国度嘱咐你： 务要传道，无论得时不得时总要专心；并用百般的忍耐、各样的教训责备人、警戒人、劝勉人。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5124" name="Picture 15" descr="MPj03849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81000"/>
            <a:ext cx="762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MPj04022020000[1]"/>
          <p:cNvPicPr>
            <a:picLocks noChangeAspect="1" noChangeArrowheads="1"/>
          </p:cNvPicPr>
          <p:nvPr/>
        </p:nvPicPr>
        <p:blipFill>
          <a:blip r:embed="rId3" cstate="print"/>
          <a:srcRect r="12123"/>
          <a:stretch>
            <a:fillRect/>
          </a:stretch>
        </p:blipFill>
        <p:spPr bwMode="auto">
          <a:xfrm>
            <a:off x="5410200" y="1371600"/>
            <a:ext cx="12954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</a:rPr>
              <a:t>这个课程能够为你做些什么呢？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162800" cy="449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b="1" dirty="0" err="1"/>
              <a:t>发展你的恩赐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MCj01578870000[1]"/>
          <p:cNvPicPr>
            <a:picLocks noChangeAspect="1" noChangeArrowheads="1"/>
          </p:cNvPicPr>
          <p:nvPr/>
        </p:nvPicPr>
        <p:blipFill>
          <a:blip r:embed="rId3" cstate="print">
            <a:lum brigh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74901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6200" y="2057400"/>
            <a:ext cx="9067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我们通过做我们正在学习的事情，</a:t>
            </a:r>
            <a:br>
              <a:rPr lang="en-US" altLang="zh-CN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</a:br>
            <a:r>
              <a:rPr lang="zh-CN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学习到如何做事。</a:t>
            </a:r>
            <a:endParaRPr lang="en-SG" altLang="zh-CN" sz="4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		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Aristotle, </a:t>
            </a:r>
            <a:r>
              <a:rPr lang="en-US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Ethics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II,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MPj04022020000[1]"/>
          <p:cNvPicPr>
            <a:picLocks noChangeAspect="1" noChangeArrowheads="1"/>
          </p:cNvPicPr>
          <p:nvPr/>
        </p:nvPicPr>
        <p:blipFill>
          <a:blip r:embed="rId3" cstate="print"/>
          <a:srcRect r="12123"/>
          <a:stretch>
            <a:fillRect/>
          </a:stretch>
        </p:blipFill>
        <p:spPr bwMode="auto">
          <a:xfrm>
            <a:off x="5410200" y="1371600"/>
            <a:ext cx="12954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</a:rPr>
              <a:t>这个课程能够为你做些什么呢？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49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sz="2800" b="1" dirty="0" err="1"/>
              <a:t>发展你的恩赐</a:t>
            </a:r>
            <a:endParaRPr lang="en-US" sz="2800" b="1" dirty="0"/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zh-CN" altLang="en-US" sz="2800" b="1" dirty="0"/>
              <a:t>帮助你以极大的速度传道，使我们能说出神在圣经中所说的话</a:t>
            </a:r>
            <a:endParaRPr lang="en-SG" altLang="zh-CN" sz="2800" b="1" dirty="0"/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zh-CN" altLang="en-US" sz="2800" b="1" dirty="0"/>
              <a:t>帮助你以更大的相关性传道，使我们履行我们作为“灵魂观察者”的角色</a:t>
            </a:r>
            <a:r>
              <a:rPr lang="en-US" altLang="zh-CN" sz="2800" b="1" dirty="0"/>
              <a:t>(</a:t>
            </a:r>
            <a:r>
              <a:rPr lang="zh-CN" altLang="en-US" sz="2800" b="1" dirty="0"/>
              <a:t>希伯来书</a:t>
            </a:r>
            <a:r>
              <a:rPr lang="en-US" altLang="zh-CN" sz="2800" b="1" dirty="0"/>
              <a:t>13:17)</a:t>
            </a:r>
            <a:r>
              <a:rPr lang="zh-CN" altLang="en-US" sz="2800" b="1" dirty="0"/>
              <a:t>。</a:t>
            </a:r>
            <a:endParaRPr lang="en-SG" altLang="zh-CN" sz="2800" b="1" dirty="0"/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zh-CN" altLang="en-US" sz="2800" b="1" dirty="0"/>
              <a:t>帮助你更多样化地讲道，这样你的讲道对别人来说是有趣的，对你自己来说也是愉快的。</a:t>
            </a:r>
            <a:endParaRPr lang="en-SG" altLang="zh-CN" sz="2800" b="1" dirty="0"/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zh-CN" altLang="en-US" sz="2800" b="1" dirty="0"/>
              <a:t>提高你接触社区以外的人的能力。信仰的产</a:t>
            </a:r>
            <a:endParaRPr 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/>
              <a:t>	</a:t>
            </a:r>
            <a:r>
              <a:rPr 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传道的角色是与教会福音成长相关的第一大因素。”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 algn="r">
              <a:buFont typeface="Wingdings" pitchFamily="2" charset="2"/>
              <a:buNone/>
              <a:defRPr/>
            </a:pPr>
            <a:r>
              <a:rPr lang="en-US" sz="2400" dirty="0"/>
              <a:t>Thom Rainer, founding dean of the Billy Graham School for Missions, Evangelism, and Church Growth (Southern Seminary)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Pj042852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62000" y="1511300"/>
            <a:ext cx="8153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你必须吸引鱼上钩，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如果他们不来，你应该怪渔夫，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而不是鱼。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	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Spurgeon,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Lectures To My Students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3" name="Picture 3" descr="24_vvgsow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-6000"/>
            <a:alphaModFix amt="74000"/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  <a:solidFill>
            <a:srgbClr val="000000"/>
          </a:solidFill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4000" kern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解明撒种的比喻</a:t>
            </a:r>
            <a:b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</a:b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马太福音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 13:19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951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zh-CN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比喻说，他撒种的时候，有落在路旁的，飞鸟来吃尽了。</a:t>
            </a:r>
            <a:endParaRPr lang="en-US" altLang="zh-CN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kumimoji="0" lang="en-US" sz="36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zh-CN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讲解</a:t>
            </a:r>
            <a:r>
              <a:rPr lang="en-US" altLang="zh-CN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:</a:t>
            </a:r>
            <a:r>
              <a:rPr lang="zh-CN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凡听见神国的道，却不明白的，那恶者就来，把所撒在他心里的夺去了。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MPj04022020000[1]"/>
          <p:cNvPicPr>
            <a:picLocks noChangeAspect="1" noChangeArrowheads="1"/>
          </p:cNvPicPr>
          <p:nvPr/>
        </p:nvPicPr>
        <p:blipFill>
          <a:blip r:embed="rId3" cstate="print"/>
          <a:srcRect r="12123"/>
          <a:stretch>
            <a:fillRect/>
          </a:stretch>
        </p:blipFill>
        <p:spPr bwMode="auto">
          <a:xfrm>
            <a:off x="5410200" y="1371600"/>
            <a:ext cx="12954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</a:rPr>
              <a:t>这个课程能够为你做些什么呢？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49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sz="2800" b="1" dirty="0" err="1"/>
              <a:t>发展你的恩赐</a:t>
            </a:r>
            <a:endParaRPr lang="en-US" sz="2800" b="1" dirty="0"/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zh-CN" altLang="en-US" sz="2800" b="1" dirty="0"/>
              <a:t>帮助你以极大的速度传道，使我们能说出神在圣经中所说的话</a:t>
            </a:r>
            <a:endParaRPr lang="en-SG" altLang="zh-CN" sz="2800" b="1" dirty="0"/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zh-CN" altLang="en-US" sz="2800" b="1" dirty="0"/>
              <a:t>帮助你以更大的相关性传道，使我们履行我们作为“灵魂观察者”的角色</a:t>
            </a:r>
            <a:r>
              <a:rPr lang="en-US" altLang="zh-CN" sz="2800" b="1" dirty="0"/>
              <a:t>(</a:t>
            </a:r>
            <a:r>
              <a:rPr lang="zh-CN" altLang="en-US" sz="2800" b="1" dirty="0"/>
              <a:t>希伯来书</a:t>
            </a:r>
            <a:r>
              <a:rPr lang="en-US" altLang="zh-CN" sz="2800" b="1" dirty="0"/>
              <a:t>13:17)</a:t>
            </a:r>
            <a:r>
              <a:rPr lang="zh-CN" altLang="en-US" sz="2800" b="1" dirty="0"/>
              <a:t>。</a:t>
            </a:r>
            <a:endParaRPr lang="en-SG" altLang="zh-CN" sz="2800" b="1" dirty="0"/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zh-CN" altLang="en-US" sz="2800" b="1" dirty="0"/>
              <a:t>帮助你更多样化地讲道，这样你的讲道对别人来说是有趣的，对你自己来说也是愉快的。</a:t>
            </a:r>
            <a:endParaRPr lang="en-SG" altLang="zh-CN" sz="2800" b="1" dirty="0"/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zh-CN" altLang="en-US" sz="2800" b="1" dirty="0"/>
              <a:t>提高你接触社区以外的人的能力。信仰的产</a:t>
            </a:r>
            <a:endParaRPr lang="en-US" altLang="zh-CN" sz="2800" b="1" dirty="0"/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sz="2800" b="1" dirty="0" err="1"/>
              <a:t>帮助减少一些与讲道有关的自然恐惧</a:t>
            </a:r>
            <a:r>
              <a:rPr lang="zh-CN" altLang="en-US" sz="2800" b="1" dirty="0"/>
              <a:t>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0193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1450</TotalTime>
  <Words>735</Words>
  <Application>Microsoft Macintosh PowerPoint</Application>
  <PresentationFormat>On-screen Show (4:3)</PresentationFormat>
  <Paragraphs>64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SimHei</vt:lpstr>
      <vt:lpstr>Arial</vt:lpstr>
      <vt:lpstr>Arial Black</vt:lpstr>
      <vt:lpstr>Book Antiqua</vt:lpstr>
      <vt:lpstr>Calibri</vt:lpstr>
      <vt:lpstr>Garamond</vt:lpstr>
      <vt:lpstr>Tahoma</vt:lpstr>
      <vt:lpstr>Times New Roman</vt:lpstr>
      <vt:lpstr>Wingdings</vt:lpstr>
      <vt:lpstr>Stream</vt:lpstr>
      <vt:lpstr>Office Theme</vt:lpstr>
      <vt:lpstr>Orbit</vt:lpstr>
      <vt:lpstr>21_Default Design</vt:lpstr>
      <vt:lpstr>与各种讲道 Dr. Jeffrey Arthurs</vt:lpstr>
      <vt:lpstr>PowerPoint Presentation</vt:lpstr>
      <vt:lpstr>这个课程能够为你做些什么呢？</vt:lpstr>
      <vt:lpstr>PowerPoint Presentation</vt:lpstr>
      <vt:lpstr>这个课程能够为你做些什么呢？</vt:lpstr>
      <vt:lpstr>PowerPoint Presentation</vt:lpstr>
      <vt:lpstr>PowerPoint Presentation</vt:lpstr>
      <vt:lpstr>PowerPoint Presentation</vt:lpstr>
      <vt:lpstr>这个课程能够为你做些什么呢？</vt:lpstr>
      <vt:lpstr>PowerPoint Presentation</vt:lpstr>
      <vt:lpstr>与各种讲道 “立约”</vt:lpstr>
      <vt:lpstr>PowerPoint Presentation</vt:lpstr>
      <vt:lpstr>Black</vt:lpstr>
      <vt:lpstr>Homepage at BibleStudyDownloads.org</vt:lpstr>
      <vt:lpstr>讲道链接地址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Rick Griffith</cp:lastModifiedBy>
  <cp:revision>65</cp:revision>
  <dcterms:created xsi:type="dcterms:W3CDTF">2006-10-17T07:00:26Z</dcterms:created>
  <dcterms:modified xsi:type="dcterms:W3CDTF">2020-03-18T01:30:51Z</dcterms:modified>
</cp:coreProperties>
</file>