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5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F251D18-DCED-4B42-A50E-F3ACA4C7FD08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856B4D7-9349-C84B-92D0-E789339BE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37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6B4D7-9349-C84B-92D0-E789339BE5D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6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A747-888D-874C-9B1E-DF0910E8E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8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D1AB-F9C9-6D49-85D5-5F7989C4E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9505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1C5C-570A-7F4C-B91B-9986EC775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0287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7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2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7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7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7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6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FE26-0247-FC4C-86D9-FFA44594E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103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04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9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A9AC3-8184-5F40-88FD-29E5F7415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1783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9BF92-FBB4-504A-B024-3A26DA63E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0809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FB6D8-7B44-BA4C-9C28-380A01A5F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5220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E704-0203-0944-BA71-6F15071F4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6259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E1399-C66D-7942-BF34-DC4D756F6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9621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A65D-A0F8-F341-87FB-2320620E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4534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ADBD-C1A3-8442-86FD-86FDDFFE1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171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35DE8C02-3A15-7C44-81A6-A80B93788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23813"/>
            <a:ext cx="912177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8316913" y="158750"/>
            <a:ext cx="6619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252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1828800" y="508000"/>
            <a:ext cx="5486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ja-JP" altLang="en-US" sz="8000" b="1" dirty="0">
                <a:solidFill>
                  <a:srgbClr val="E6E6E6"/>
                </a:solidFill>
                <a:effectLst>
                  <a:glow rad="254000">
                    <a:schemeClr val="tx1">
                      <a:alpha val="96000"/>
                    </a:schemeClr>
                  </a:glow>
                </a:effectLst>
                <a:ea typeface="ＭＳ Ｐゴシック" charset="0"/>
                <a:cs typeface="ＭＳ Ｐゴシック" charset="0"/>
                <a:sym typeface="Arial Bold" charset="0"/>
              </a:rPr>
              <a:t>教义式的</a:t>
            </a:r>
            <a:endParaRPr lang="en-US" sz="8000" b="1" dirty="0">
              <a:solidFill>
                <a:srgbClr val="E6E6E6"/>
              </a:solidFill>
              <a:effectLst>
                <a:glow rad="254000">
                  <a:schemeClr val="tx1">
                    <a:alpha val="96000"/>
                  </a:schemeClr>
                </a:glow>
              </a:effectLst>
              <a:ea typeface="ＭＳ Ｐゴシック" charset="0"/>
              <a:cs typeface="ＭＳ Ｐゴシック" charset="0"/>
              <a:sym typeface="Arial Bold" charset="0"/>
            </a:endParaRPr>
          </a:p>
          <a:p>
            <a:pPr algn="ctr">
              <a:defRPr/>
            </a:pPr>
            <a:r>
              <a:rPr lang="ja-JP" altLang="en-US" sz="8000" b="1" dirty="0">
                <a:solidFill>
                  <a:srgbClr val="E6E6E6"/>
                </a:solidFill>
                <a:effectLst>
                  <a:glow rad="254000">
                    <a:schemeClr val="tx1">
                      <a:alpha val="96000"/>
                    </a:schemeClr>
                  </a:glow>
                </a:effectLst>
                <a:ea typeface="ＭＳ Ｐゴシック" charset="0"/>
                <a:cs typeface="ＭＳ Ｐゴシック" charset="0"/>
                <a:sym typeface="Arial Bold" charset="0"/>
              </a:rPr>
              <a:t>讲道</a:t>
            </a:r>
            <a:endParaRPr lang="en-US" sz="8000" b="1" dirty="0">
              <a:solidFill>
                <a:srgbClr val="E6E6E6"/>
              </a:solidFill>
              <a:effectLst>
                <a:glow rad="254000">
                  <a:schemeClr val="tx1">
                    <a:alpha val="96000"/>
                  </a:schemeClr>
                </a:glow>
              </a:effectLst>
              <a:ea typeface="ＭＳ Ｐゴシック" charset="0"/>
              <a:cs typeface="ＭＳ Ｐゴシック" charset="0"/>
              <a:sym typeface="Arial Bold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223963"/>
          </a:xfrm>
          <a:solidFill>
            <a:srgbClr val="800000"/>
          </a:solidFill>
        </p:spPr>
        <p:txBody>
          <a:bodyPr rIns="132080"/>
          <a:lstStyle/>
          <a:p>
            <a:pPr indent="0" eaLnBrk="1" hangingPunct="1">
              <a:defRPr/>
            </a:pPr>
            <a:r>
              <a:rPr lang="ja-JP" altLang="en-US" sz="48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教义的付出</a:t>
            </a:r>
            <a:r>
              <a:rPr lang="en-US" sz="48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 &amp; </a:t>
            </a:r>
            <a:r>
              <a:rPr lang="ja-JP" altLang="en-US" sz="48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收获</a:t>
            </a:r>
            <a:r>
              <a:rPr lang="en-US" sz="48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48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ja-JP" altLang="en-US" sz="36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埃里克森</a:t>
            </a:r>
            <a:r>
              <a:rPr lang="en-US" sz="36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 &amp; </a:t>
            </a:r>
            <a:r>
              <a:rPr lang="ja-JP" altLang="en-US" sz="36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赫夫林</a:t>
            </a:r>
            <a:r>
              <a:rPr lang="en-US" sz="36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, </a:t>
            </a:r>
            <a:r>
              <a:rPr lang="ja-JP" altLang="en-US" sz="3600" dirty="0" smtClean="0">
                <a:solidFill>
                  <a:srgbClr val="FFFFFF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新瓶装旧酒</a:t>
            </a:r>
            <a:r>
              <a:rPr lang="en-US" sz="3600" dirty="0" smtClean="0">
                <a:solidFill>
                  <a:srgbClr val="FFFFFF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, 20-57</a:t>
            </a: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>
            <a:off x="1498600" y="1700213"/>
            <a:ext cx="6146800" cy="1663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10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没有付出</a:t>
            </a:r>
            <a:endParaRPr lang="en-US" sz="110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8482013" y="-26988"/>
            <a:ext cx="661987" cy="44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252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1498600" y="3390900"/>
            <a:ext cx="6146800" cy="1663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11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没有收获</a:t>
            </a:r>
            <a:endParaRPr lang="en-US" sz="1100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nimBg="1" autoUpdateAnimBg="0"/>
      <p:bldP spid="3076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5876925"/>
            <a:ext cx="9144000" cy="1008063"/>
            <a:chOff x="0" y="0"/>
            <a:chExt cx="5760" cy="635"/>
          </a:xfrm>
        </p:grpSpPr>
        <p:sp>
          <p:nvSpPr>
            <p:cNvPr id="27652" name="Rectangle 2"/>
            <p:cNvSpPr>
              <a:spLocks/>
            </p:cNvSpPr>
            <p:nvPr/>
          </p:nvSpPr>
          <p:spPr bwMode="auto">
            <a:xfrm>
              <a:off x="0" y="0"/>
              <a:ext cx="5760" cy="6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3" name="Rectangle 3"/>
            <p:cNvSpPr>
              <a:spLocks/>
            </p:cNvSpPr>
            <p:nvPr/>
          </p:nvSpPr>
          <p:spPr bwMode="auto">
            <a:xfrm>
              <a:off x="0" y="177"/>
              <a:ext cx="57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ja-JP" altLang="en-US">
                  <a:solidFill>
                    <a:srgbClr val="D1D1F0"/>
                  </a:solidFill>
                  <a:latin typeface="Arial Bold" charset="0"/>
                  <a:ea typeface="ヒラギノ角ゴ ProN W6" charset="0"/>
                  <a:cs typeface="ヒラギノ角ゴ ProN W6" charset="0"/>
                  <a:sym typeface="Arial Bold" charset="0"/>
                </a:rPr>
                <a:t>按着他们所要的喂养他们，然后看他们成长！</a:t>
              </a:r>
              <a:endParaRPr lang="en-US">
                <a:solidFill>
                  <a:srgbClr val="D1D1F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-36513" y="5222875"/>
            <a:ext cx="9180513" cy="1003300"/>
          </a:xfrm>
          <a:solidFill>
            <a:srgbClr val="000000"/>
          </a:solidFill>
        </p:spPr>
        <p:txBody>
          <a:bodyPr rIns="132080"/>
          <a:lstStyle/>
          <a:p>
            <a:pPr indent="0" eaLnBrk="1" hangingPunct="1">
              <a:defRPr/>
            </a:pPr>
            <a:r>
              <a:rPr lang="ja-JP" altLang="en-US" sz="6600" smtClean="0">
                <a:solidFill>
                  <a:srgbClr val="D1D1F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教会的成长</a:t>
            </a:r>
            <a:endParaRPr lang="en-US" sz="6600" smtClean="0">
              <a:solidFill>
                <a:srgbClr val="D1D1F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223963"/>
          </a:xfrm>
          <a:solidFill>
            <a:srgbClr val="800000"/>
          </a:solidFill>
        </p:spPr>
        <p:txBody>
          <a:bodyPr rIns="132080"/>
          <a:lstStyle/>
          <a:p>
            <a:pPr indent="0" eaLnBrk="1" hangingPunct="1">
              <a:defRPr/>
            </a:pPr>
            <a:r>
              <a:rPr lang="ja-JP" altLang="en-US" sz="280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从经文的教导中取出其教义</a:t>
            </a:r>
            <a:r>
              <a:rPr lang="en-US" sz="360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360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ja-JP" altLang="en-US" sz="240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埃里克森</a:t>
            </a:r>
            <a:r>
              <a:rPr lang="en-US" sz="240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 &amp; </a:t>
            </a:r>
            <a:r>
              <a:rPr lang="ja-JP" altLang="en-US" sz="240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赫夫林</a:t>
            </a:r>
            <a:r>
              <a:rPr lang="en-US" sz="240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, </a:t>
            </a:r>
            <a:r>
              <a:rPr lang="ja-JP" altLang="en-US" sz="2400" smtClean="0">
                <a:solidFill>
                  <a:srgbClr val="FFFFFF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新瓶装旧酒</a:t>
            </a:r>
            <a:r>
              <a:rPr lang="en-US" sz="2400" smtClean="0">
                <a:solidFill>
                  <a:srgbClr val="FFFFFF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, </a:t>
            </a:r>
            <a:r>
              <a:rPr lang="en-US" sz="2400" smtClean="0">
                <a:solidFill>
                  <a:srgbClr val="FFFFFF"/>
                </a:solidFill>
                <a:latin typeface="Arial Bold Italic" charset="0"/>
                <a:cs typeface="Arial Bold Italic" charset="0"/>
                <a:sym typeface="Arial Bold Italic" charset="0"/>
              </a:rPr>
              <a:t>97-114</a:t>
            </a:r>
            <a:endParaRPr lang="en-US" sz="2400" smtClean="0">
              <a:solidFill>
                <a:srgbClr val="FFFFFF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0" y="1484313"/>
            <a:ext cx="9156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54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它们是什么？</a:t>
            </a:r>
            <a:endParaRPr lang="en-US" altLang="ja-JP" sz="540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9688" algn="ctr"/>
            <a:endParaRPr lang="en-US" sz="540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9688" algn="ctr"/>
            <a:r>
              <a:rPr lang="ja-JP" altLang="en-US" sz="54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为什么这么难？</a:t>
            </a:r>
            <a:endParaRPr lang="en-US" altLang="ja-JP" sz="540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9688" algn="ctr"/>
            <a:endParaRPr lang="en-US" sz="540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9688" algn="ctr"/>
            <a:r>
              <a:rPr lang="ja-JP" altLang="en-US" sz="54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怎样可以办到呢？</a:t>
            </a:r>
            <a:endParaRPr lang="en-US" sz="540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8482013" y="-26988"/>
            <a:ext cx="661987" cy="44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252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524001"/>
          </a:xfrm>
          <a:solidFill>
            <a:srgbClr val="800000"/>
          </a:solidFill>
        </p:spPr>
        <p:txBody>
          <a:bodyPr rIns="132080"/>
          <a:lstStyle/>
          <a:p>
            <a:pPr indent="0" eaLnBrk="1" hangingPunct="1">
              <a:defRPr/>
            </a:pPr>
            <a:r>
              <a:rPr lang="ja-JP" altLang="en-US" sz="40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有用的阅读：埃里克森</a:t>
            </a:r>
            <a:r>
              <a:rPr lang="en-US" sz="40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 &amp; </a:t>
            </a:r>
            <a:r>
              <a:rPr lang="ja-JP" altLang="en-US" sz="40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赫夫林的</a:t>
            </a:r>
            <a:r>
              <a:rPr lang="en-US" sz="40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4000" dirty="0" smtClean="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ja-JP" altLang="en-US" sz="4000" dirty="0" smtClean="0">
                <a:solidFill>
                  <a:srgbClr val="FFFFFF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新瓶装旧酒</a:t>
            </a:r>
            <a:endParaRPr lang="en-US" sz="4800" dirty="0" smtClean="0"/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0" y="1484313"/>
            <a:ext cx="91567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ja-JP" altLang="en-US" sz="3600">
                <a:solidFill>
                  <a:srgbClr val="FFFFFF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现今教义的</a:t>
            </a:r>
            <a:r>
              <a:rPr lang="en-US" altLang="ja-JP" sz="3600">
                <a:solidFill>
                  <a:srgbClr val="FFFFFF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 </a:t>
            </a:r>
            <a:r>
              <a:rPr lang="ja-JP" altLang="en-US" sz="3600">
                <a:solidFill>
                  <a:srgbClr val="FFFF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困难</a:t>
            </a:r>
            <a:r>
              <a:rPr lang="en-US" altLang="ja-JP" sz="36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altLang="ja-JP" sz="36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en-US" altLang="ja-JP" sz="36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(</a:t>
            </a:r>
            <a:r>
              <a:rPr lang="ja-JP" altLang="en-US" sz="36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学堂笔记</a:t>
            </a:r>
            <a:r>
              <a:rPr lang="en-US" altLang="ja-JP" sz="36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, 267-27)</a:t>
            </a:r>
          </a:p>
          <a:p>
            <a:pPr marL="39688" algn="ctr"/>
            <a:r>
              <a:rPr lang="ja-JP" altLang="en-US" sz="36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从</a:t>
            </a:r>
            <a:r>
              <a:rPr lang="ja-JP" altLang="en-US" sz="3600">
                <a:solidFill>
                  <a:srgbClr val="FFFF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叙述文</a:t>
            </a:r>
            <a:r>
              <a:rPr lang="ja-JP" altLang="en-US" sz="36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中取得其教义</a:t>
            </a:r>
            <a:r>
              <a:rPr lang="en-US" altLang="ja-JP" sz="36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(278-86)</a:t>
            </a:r>
          </a:p>
          <a:p>
            <a:pPr marL="39688" algn="ctr"/>
            <a:r>
              <a:rPr lang="ja-JP" altLang="en-US" sz="3600">
                <a:solidFill>
                  <a:srgbClr val="FFFF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主题式</a:t>
            </a:r>
            <a:r>
              <a:rPr lang="ja-JP" altLang="en-US" sz="36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的教义式</a:t>
            </a:r>
            <a:r>
              <a:rPr lang="ja-JP" altLang="en-US" sz="3600">
                <a:solidFill>
                  <a:srgbClr val="FFFFFF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证道</a:t>
            </a:r>
            <a:r>
              <a:rPr lang="en-US" altLang="ja-JP" sz="3600">
                <a:solidFill>
                  <a:srgbClr val="FFFFFF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 (287-95)</a:t>
            </a:r>
          </a:p>
          <a:p>
            <a:pPr marL="39688" algn="ctr"/>
            <a:r>
              <a:rPr lang="ja-JP" altLang="en-US" sz="3600">
                <a:solidFill>
                  <a:srgbClr val="FFFF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叙述式</a:t>
            </a:r>
            <a:r>
              <a:rPr lang="ja-JP" altLang="en-US" sz="36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的教义式证道</a:t>
            </a:r>
            <a:r>
              <a:rPr lang="en-US" altLang="ja-JP" sz="36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 (296-305)</a:t>
            </a:r>
          </a:p>
          <a:p>
            <a:pPr marL="39688" algn="ctr"/>
            <a:r>
              <a:rPr lang="ja-JP" altLang="en-US" sz="3600">
                <a:solidFill>
                  <a:srgbClr val="FFFF00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戏剧性</a:t>
            </a:r>
            <a:r>
              <a:rPr lang="ja-JP" altLang="en-US" sz="36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的教义式证道</a:t>
            </a:r>
            <a:r>
              <a:rPr lang="en-US" altLang="ja-JP" sz="36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 (306-15)</a:t>
            </a:r>
          </a:p>
          <a:p>
            <a:pPr marL="39688" algn="ctr"/>
            <a:r>
              <a:rPr lang="ja-JP" altLang="en-US" sz="3600">
                <a:solidFill>
                  <a:srgbClr val="FFFF00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规划</a:t>
            </a:r>
            <a:r>
              <a:rPr lang="ja-JP" altLang="en-US" sz="36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一个教义式证道的战略性方法</a:t>
            </a:r>
            <a:r>
              <a:rPr lang="en-US" altLang="ja-JP" sz="3600">
                <a:solidFill>
                  <a:srgbClr val="FFFFFF"/>
                </a:solidFill>
                <a:latin typeface="Arial Bold" charset="0"/>
                <a:cs typeface="Arial Bold" charset="0"/>
                <a:sym typeface="Arial Bold" charset="0"/>
              </a:rPr>
              <a:t> (316-325)</a:t>
            </a:r>
            <a:endParaRPr lang="en-US" sz="3600">
              <a:solidFill>
                <a:srgbClr val="FFFFFF"/>
              </a:solidFill>
              <a:latin typeface="Arial Bold" charset="0"/>
              <a:cs typeface="Arial Bold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 autoUpdateAnimBg="0"/>
      <p:bldP spid="614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mtClean="0">
                <a:latin typeface="Arial Bold" charset="0"/>
                <a:cs typeface="Arial Bold" charset="0"/>
                <a:sym typeface="Arial Bold" charset="0"/>
              </a:rPr>
              <a:t>Black</a:t>
            </a:r>
            <a:endParaRPr lang="en-US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98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Pages>0</Pages>
  <Words>76</Words>
  <Characters>0</Characters>
  <Application>Microsoft Macintosh PowerPoint</Application>
  <PresentationFormat>On-screen Show (4:3)</PresentationFormat>
  <Lines>0</Lines>
  <Paragraphs>32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Title &amp; Bullets</vt:lpstr>
      <vt:lpstr>21_Default Design</vt:lpstr>
      <vt:lpstr>PowerPoint Presentation</vt:lpstr>
      <vt:lpstr>教义的付出 &amp; 收获 埃里克森 &amp; 赫夫林, 新瓶装旧酒, 20-57</vt:lpstr>
      <vt:lpstr>教会的成长</vt:lpstr>
      <vt:lpstr>从经文的教导中取出其教义 埃里克森 &amp; 赫夫林, 新瓶装旧酒, 97-114</vt:lpstr>
      <vt:lpstr>有用的阅读：埃里克森 &amp; 赫夫林的 新瓶装旧酒</vt:lpstr>
      <vt:lpstr>Black</vt:lpstr>
      <vt:lpstr>讲道链接地址 BibleStudyDownloads.org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subject/>
  <dc:creator>Rick Griffith</dc:creator>
  <cp:keywords/>
  <dc:description/>
  <cp:lastModifiedBy>Rick Griffith</cp:lastModifiedBy>
  <cp:revision>6</cp:revision>
  <dcterms:modified xsi:type="dcterms:W3CDTF">2016-11-04T08:33:24Z</dcterms:modified>
</cp:coreProperties>
</file>