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722" r:id="rId2"/>
    <p:sldMasterId id="2147483732" r:id="rId3"/>
    <p:sldMasterId id="2147483742" r:id="rId4"/>
    <p:sldMasterId id="2147483744" r:id="rId5"/>
    <p:sldMasterId id="2147483760" r:id="rId6"/>
    <p:sldMasterId id="2147484547" r:id="rId7"/>
    <p:sldMasterId id="2147484549" r:id="rId8"/>
    <p:sldMasterId id="2147484563" r:id="rId9"/>
    <p:sldMasterId id="2147484575" r:id="rId10"/>
    <p:sldMasterId id="2147484588" r:id="rId11"/>
    <p:sldMasterId id="2147484759" r:id="rId12"/>
  </p:sldMasterIdLst>
  <p:notesMasterIdLst>
    <p:notesMasterId r:id="rId29"/>
  </p:notesMasterIdLst>
  <p:sldIdLst>
    <p:sldId id="273" r:id="rId13"/>
    <p:sldId id="341" r:id="rId14"/>
    <p:sldId id="324" r:id="rId15"/>
    <p:sldId id="343" r:id="rId16"/>
    <p:sldId id="344" r:id="rId17"/>
    <p:sldId id="345" r:id="rId18"/>
    <p:sldId id="346" r:id="rId19"/>
    <p:sldId id="347" r:id="rId20"/>
    <p:sldId id="348" r:id="rId21"/>
    <p:sldId id="333" r:id="rId22"/>
    <p:sldId id="334" r:id="rId23"/>
    <p:sldId id="350" r:id="rId24"/>
    <p:sldId id="339" r:id="rId25"/>
    <p:sldId id="328" r:id="rId26"/>
    <p:sldId id="340" r:id="rId27"/>
    <p:sldId id="35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1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BF9345-1B3A-3C44-BE27-62C627BE2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73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C252B4-92D9-164C-B6A3-2761FDE370F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46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986FBF-6F2F-6E4D-A677-38A193DA7B7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64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F43336-38C2-034D-9CFC-5D64C077991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66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44CE03-F3F2-F64C-9573-8D1A9BE54415}" type="slidenum">
              <a:rPr lang="en-US" sz="1200" b="1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152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378912-9D1E-C24C-A967-BF657CAAF30F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71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BF3129-B3EF-4044-8FF9-BFF5570B5AD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73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11BFCF-449C-264D-B34D-C6AB0641ECC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75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Preaching/Homiletics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D0813C-4C64-B448-A6B2-BC7A41ABB8D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5FF188-72A5-9849-8146-70D1EE16BA3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50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44CE03-F3F2-F64C-9573-8D1A9BE54415}" type="slidenum">
              <a:rPr lang="en-US" sz="1200" b="1">
                <a:solidFill>
                  <a:srgbClr val="000000"/>
                </a:solidFill>
              </a:rPr>
              <a:pPr eaLnBrk="1" hangingPunct="1"/>
              <a:t>4</a:t>
            </a:fld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152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34F712-1E33-CE46-8D59-642F4D541740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F5BB86-DA5C-AE47-B5B6-C9B8D8AC31AB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FA3E17-B58C-0649-A2BC-593B0946725C}" type="slidenum">
              <a:rPr lang="en-US" sz="1200">
                <a:solidFill>
                  <a:srgbClr val="1F497D"/>
                </a:solidFill>
                <a:latin typeface="Times New Roman" charset="0"/>
                <a:ea typeface="Osaka" charset="0"/>
                <a:cs typeface="Osaka" charset="0"/>
              </a:rPr>
              <a:pPr algn="r" eaLnBrk="1" hangingPunct="1"/>
              <a:t>8</a:t>
            </a:fld>
            <a:endParaRPr lang="en-US" sz="1200">
              <a:solidFill>
                <a:srgbClr val="1F497D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6D405C-F163-094A-9253-23357ED843D5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DAB67-8F1F-E849-B8C3-C6647BF0B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3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E4D6-3DDB-494B-99CB-7ED49728F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047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F1CDC2-0616-B049-973D-EDBBF23C9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693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6BA6036-5361-BF42-8F09-EF5B383C8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22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4FD6380-27F5-944E-8437-C69BE4EBC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392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4FCDD5-402C-B546-B3CC-2F9F02ED3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011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8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369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9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25367-D572-9749-BC78-D1984405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297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5973E-0214-9E47-9930-3F4B2F86F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02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7CD4-EEF5-674B-8B30-F0F10E3E8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2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0C5EE-8B72-C04A-B925-30343EADA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528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9B316-BB7E-434D-955B-B95BAFBDE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20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22F8-5A57-6D4D-8C55-650A6180E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7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FD749-2804-274A-BCE9-419438B3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7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34DD7-59E5-C54C-A2D1-2614D8CBA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112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5836-10FE-884D-8710-7A7C7424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66EF7-B609-884E-ABBE-707090D7B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935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49286-DDF3-6340-B5BE-FB7DF528F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874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D4CC-3670-094D-9110-5C9CE86A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959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7AFFB-2F53-E84E-A8BA-7276F174A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14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C017-2D81-BC40-A73D-1AFBB6A80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365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4DB6E-F7AC-4646-8E6C-0E280A1CD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764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739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32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6400800" cy="1905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9488" y="4191000"/>
            <a:ext cx="5408612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5355F-C6DD-1C43-B31E-C04614D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351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158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88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75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73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74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629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049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97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6CBE-101F-974E-B8D1-D4ABE0B7C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26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50D33-3FEF-0A4B-BB54-F1CEDB4FC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78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402C7-FC9B-F04B-8248-2DFC63EB2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50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79FC-FA4A-894F-889A-224A46DA4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84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D72D-A46B-7A48-8264-1112FC66C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7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B4C1-4C15-474D-ADFE-483665133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01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3CCB7-FF0F-1A44-8659-F1E26C575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DADF-FBB8-B648-AB9E-E31BE86C9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66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38D54-B2D6-2C41-A0D0-0E53C9F8A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6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D572-798F-0B48-8FC9-37510BCDD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3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295400"/>
            <a:ext cx="17526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51054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FC23-E18E-1947-B8E7-49F726164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37D0-BACE-D142-944B-BF5E9E563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85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6920-6B1E-0249-B30F-63E078A22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36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42D68-C3AC-4647-94E1-CA143CA51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84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57643-6B16-B442-BF52-AED9BDB28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5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36049-C5CB-3146-9891-D634D4C77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94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395FD-71BD-6F49-9B0D-85D439BDF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51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6ABC6-AF16-E44E-B4F7-E400BFD91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0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0A3D4-91A3-0C46-9E80-60B769C33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7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26F84-94AA-5240-BE1E-6B957975F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A9206-85A2-3F4F-9338-45D745A5E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81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E7F70-FD6F-AF4A-8CEC-4FBE0647C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27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20C6-D228-E14A-863B-9BB0B0B7E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01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5562600" cy="22860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  <a:effectLst/>
        </p:spPr>
        <p:txBody>
          <a:bodyPr/>
          <a:lstStyle>
            <a:lvl1pPr marL="0" indent="0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A88A-BE4D-F849-B10A-0A67309FC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13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3DF6C-FC26-6D4B-93E1-5B09C8F36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67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D54B-E8C1-9B43-9096-19E30FE46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76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578AE-8096-E949-A7A0-5817B8366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23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394FF-D621-5044-B475-C6F51D04F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18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87C33-659A-BE41-8868-70E8B8045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8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B6262-D2C8-3342-B232-DE91A240B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4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BBA0B-7807-F344-8760-682ECC083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45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EFB15-1333-8444-B679-F02CF0959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FA18E-375B-8A4B-B448-406214CB3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10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7E144-68CA-E648-B452-1E9425B28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62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00CBD-FC48-C741-9508-7B8DFAF2D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04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9025" y="1371600"/>
            <a:ext cx="6705600" cy="2057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629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0C45-F56F-3D4A-B8D6-C2676B961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94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E517-193A-E448-869E-9A532E92F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0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D7821-BB6C-954C-ADE1-18A1AE443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46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209800"/>
            <a:ext cx="33909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209800"/>
            <a:ext cx="33909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3F26-6F2D-E643-B1B7-2298906AB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30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494A6-1331-DF4A-A55E-61743FF52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1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C9F6-C513-3649-A800-75589AB0B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226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DD81-9512-FD4E-997B-71D72F676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91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D471-3D90-F341-8313-0D1338C48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83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342B7-B319-1D44-B6E3-B2CBFED43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95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6E64-699D-4240-B7CD-DD0F89C9C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77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F6BEF-C90A-2E41-B218-8A454A2BE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39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990600"/>
            <a:ext cx="173355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990600"/>
            <a:ext cx="504825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1E6C3-94BF-4B43-BABE-90E7EC00F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24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6313" y="1903413"/>
            <a:ext cx="4648200" cy="30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257800"/>
            <a:ext cx="6553200" cy="762000"/>
          </a:xfrm>
        </p:spPr>
        <p:txBody>
          <a:bodyPr/>
          <a:lstStyle>
            <a:lvl1pPr marL="0" indent="0" algn="ctr">
              <a:buFont typeface="Trebuchet MS" charset="0"/>
              <a:buNone/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2D600-4121-5E41-86C2-36F428533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1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F5827-6C1C-4443-80E8-5A92910A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09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9E17-9E96-8A4C-8804-A44514E3C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76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413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65485-4BA0-6B44-A1CE-D95F77116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E19C-C970-1E40-ABD2-05DCD6105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2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1701D-A027-F746-9E49-6AB516BE9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462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C156E-CF04-8E45-BA2E-A7363E605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7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74B1-A634-FF4A-B60D-44DEF2866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72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AB977-0C7F-2A4C-9C5E-1BE161EE7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435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59550-A701-3144-B588-7B42B4FCB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52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014A7-5526-644D-9659-DBF2C7E7F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251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13" y="6096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0413" y="6096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6B6AF-1964-074E-A49B-C6428A6C9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6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80318FD1-9D63-C048-9B9C-6B0B4C0B5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04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8403-FA8A-0040-9FEE-1B6259D13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255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8DF0-F7C1-9E45-A35F-6607B6AD5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8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3098-3092-6442-872C-3780CC2C9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794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FA7D9-B1F1-894C-8BAE-5FB83EEA5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8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AB83-9939-084F-ACFF-937AC5EFB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139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4015B-33FB-2A40-9C2E-9B74529B4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067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986C-228A-4941-8239-681BAF533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079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EB6EB-2767-3545-B733-A0C290AB7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08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22F7E-78C6-1943-A14F-8C906A16E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90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ADA8B-D57C-C041-BA5F-123D4BABE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56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11449-C907-8244-98F6-50A91FC81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909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6C4E6-DED2-FF4B-8DBB-1E6AC9A0D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728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BB91E-6228-8443-999D-BF52E212C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2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9F6A-36A3-3F44-B131-385308F3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05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FB8E-4687-8341-A9C7-9AB9219B8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102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A7F6-806A-0F48-8474-908995411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6347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85E5F-08E4-CC43-8596-FE4AEBEEE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75404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BA6A-CD0D-8B4E-8C92-93FE81F09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6206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2F285-D926-6A47-9D7A-6F89F2B1F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954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24DA-AB4C-8E49-A9B4-CA8C260EE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9290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3C48-DF85-1F46-B92E-342E49BA5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8556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FA84-E9BC-3841-AA03-17A27BF7B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55529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011A4-4B12-294A-BD49-D8D36D95C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134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CBEA2-CCE8-064A-8C2D-E4ADE24F5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8274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BB3FF-750F-9545-8122-FC6F9632C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703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F9B79-C8EC-194A-9B21-7A470E9E3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4821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F77B-9003-A643-A2C2-C33CECF4C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3315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4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F94CB1-D32A-2A4E-91CF-B49FAB072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7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25FF1AD-FE3C-8144-A124-FDCE5E093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9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03CAEE5-416B-F741-86F4-9D3A24CE3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050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2C6586-7B01-E84F-B656-976C44AFE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396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9A87D7-7E97-4F48-B901-5E1D6F930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786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E0B90AE-BE6E-D641-89D0-C6244D21C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440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B5A2AF2-6593-B448-AEA2-EFEDE2018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274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2F40DB9-953E-B24A-9019-27DF8B120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2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17.xml"/><Relationship Id="rId15" Type="http://schemas.openxmlformats.org/officeDocument/2006/relationships/theme" Target="../theme/theme11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theme" Target="../theme/theme8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D5FF845-0B4F-3749-83DB-19132BE84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-105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-105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7270D126-F8C5-CB41-B492-1CE1D4765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47" r:id="rId2"/>
    <p:sldLayoutId id="2147484748" r:id="rId3"/>
    <p:sldLayoutId id="2147484749" r:id="rId4"/>
    <p:sldLayoutId id="2147484750" r:id="rId5"/>
    <p:sldLayoutId id="2147484751" r:id="rId6"/>
    <p:sldLayoutId id="2147484752" r:id="rId7"/>
    <p:sldLayoutId id="2147484753" r:id="rId8"/>
    <p:sldLayoutId id="2147484754" r:id="rId9"/>
    <p:sldLayoutId id="2147484755" r:id="rId10"/>
    <p:sldLayoutId id="2147484756" r:id="rId11"/>
    <p:sldLayoutId id="2147484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9032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29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35846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47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48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49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50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51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52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53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585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050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51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055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067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68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69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0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1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2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3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29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35895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96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97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98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99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900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9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29077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078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079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080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35906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907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908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909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5034AA6-21E8-BD4C-93E1-3A9BD4FA5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5910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58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  <p:sldLayoutId id="2147484728" r:id="rId12"/>
    <p:sldLayoutId id="2147484729" r:id="rId13"/>
    <p:sldLayoutId id="2147484730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ea typeface="MS PGothic" charset="0"/>
                <a:cs typeface="MS PGothic" charset="0"/>
              </a:rPr>
              <a:pPr/>
              <a:t>‹#›</a:t>
            </a:fld>
            <a:endParaRPr lang="en-US" smtClean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2954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667000"/>
            <a:ext cx="701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FA9B9D-BDBE-1A44-83D5-539F88263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5" dir="2700000" algn="ctr" rotWithShape="0">
              <a:srgbClr val="CCCCCC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5" dir="2700000" algn="ctr" rotWithShape="0">
              <a:srgbClr val="CCCCCC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6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6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6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70C4C1A4-C165-D84C-B224-FD78279F0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72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2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2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pperplate Gothic Light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4AD66DB5-B046-8947-A5F6-1DA8B9B04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09800"/>
            <a:ext cx="693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748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48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48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AF6AE72F-046C-BF46-9B32-7F119CCEF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8613" y="6096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413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1B5C1556-A34C-A34D-A237-22F62C83E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B78900-9535-F84A-B936-AE23754DB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9784CC7-EE82-574C-AF85-91A6998A2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  <p:sldLayoutId id="2147484705" r:id="rId12"/>
    <p:sldLayoutId id="214748470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7" descr="Golden Orchardcontent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9F3F8643-7DB0-6E48-A818-997AE2757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</p:sldLayoutIdLst>
  <p:transition xmlns:p14="http://schemas.microsoft.com/office/powerpoint/2010/main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98480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984807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984807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984807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984807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rgbClr val="984807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rgbClr val="984807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rgbClr val="984807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rgbClr val="984807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10" name="Group 13"/>
          <p:cNvGrpSpPr>
            <a:grpSpLocks/>
          </p:cNvGrpSpPr>
          <p:nvPr/>
        </p:nvGrpSpPr>
        <p:grpSpPr bwMode="auto">
          <a:xfrm>
            <a:off x="0" y="0"/>
            <a:ext cx="9144000" cy="6845300"/>
            <a:chOff x="0" y="0"/>
            <a:chExt cx="5760" cy="4312"/>
          </a:xfrm>
        </p:grpSpPr>
        <p:pic>
          <p:nvPicPr>
            <p:cNvPr id="1454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414" name="Rectangle 11"/>
            <p:cNvSpPr>
              <a:spLocks noChangeArrowheads="1"/>
            </p:cNvSpPr>
            <p:nvPr/>
          </p:nvSpPr>
          <p:spPr bwMode="auto">
            <a:xfrm>
              <a:off x="4032" y="0"/>
              <a:ext cx="1728" cy="4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7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3429000"/>
            <a:ext cx="5715000" cy="243840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</a:rPr>
              <a:t>传讲争议性的课题</a:t>
            </a:r>
            <a:endParaRPr lang="en-US" sz="4800" b="1" dirty="0">
              <a:solidFill>
                <a:schemeClr val="accent1"/>
              </a:solidFill>
              <a:latin typeface="+mn-lt"/>
              <a:ea typeface="黑体" charset="0"/>
              <a:cs typeface="黑体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52400"/>
            <a:ext cx="6477000" cy="3352800"/>
          </a:xfrm>
          <a:effectLst>
            <a:outerShdw blurRad="63500" algn="ctr" rotWithShape="0">
              <a:schemeClr val="tx2">
                <a:alpha val="75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 dirty="0" smtClean="0">
                <a:solidFill>
                  <a:schemeClr val="accent2"/>
                </a:solidFill>
                <a:latin typeface="+mn-lt"/>
                <a:ea typeface="黑体"/>
                <a:cs typeface="黑体"/>
              </a:rPr>
              <a:t>传讲争议的指导原则</a:t>
            </a:r>
            <a:endParaRPr lang="en-US" sz="6000" b="1" dirty="0">
              <a:solidFill>
                <a:schemeClr val="accent2"/>
              </a:solidFill>
              <a:latin typeface="+mn-lt"/>
              <a:ea typeface="黑体"/>
              <a:cs typeface="黑体"/>
            </a:endParaRPr>
          </a:p>
        </p:txBody>
      </p:sp>
      <p:sp>
        <p:nvSpPr>
          <p:cNvPr id="12666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38600"/>
            <a:ext cx="5564188" cy="2819400"/>
          </a:xfrm>
        </p:spPr>
        <p:txBody>
          <a:bodyPr/>
          <a:lstStyle/>
          <a:p>
            <a:pPr marL="458788" indent="-458788" eaLnBrk="1" hangingPunct="1">
              <a:buFont typeface="Wingdings" charset="0"/>
              <a:buChar char="§"/>
              <a:defRPr/>
            </a:pPr>
            <a:r>
              <a:rPr lang="zh-CN" altLang="en-US" sz="3600" b="1" dirty="0" smtClean="0">
                <a:effectLst>
                  <a:glow rad="177800">
                    <a:srgbClr val="FFFFFF">
                      <a:alpha val="99000"/>
                    </a:srgbClr>
                  </a:glow>
                </a:effectLst>
                <a:ea typeface="黑体"/>
                <a:cs typeface="黑体"/>
              </a:rPr>
              <a:t>做足功课</a:t>
            </a:r>
            <a:endParaRPr lang="en-US" sz="3600" b="1" dirty="0">
              <a:effectLst>
                <a:glow rad="177800">
                  <a:srgbClr val="FFFFFF">
                    <a:alpha val="99000"/>
                  </a:srgbClr>
                </a:glow>
              </a:effectLst>
              <a:ea typeface="黑体"/>
              <a:cs typeface="黑体"/>
            </a:endParaRPr>
          </a:p>
          <a:p>
            <a:pPr marL="458788" indent="-458788" eaLnBrk="1" hangingPunct="1">
              <a:buFont typeface="Wingdings" charset="0"/>
              <a:buChar char="§"/>
              <a:defRPr/>
            </a:pPr>
            <a:r>
              <a:rPr lang="zh-CN" altLang="en-US" sz="3600" b="1" dirty="0" smtClean="0">
                <a:effectLst>
                  <a:glow rad="177800">
                    <a:srgbClr val="FFFFFF">
                      <a:alpha val="99000"/>
                    </a:srgbClr>
                  </a:glow>
                </a:effectLst>
                <a:ea typeface="黑体"/>
                <a:cs typeface="黑体"/>
              </a:rPr>
              <a:t>呈现双方立场</a:t>
            </a:r>
            <a:endParaRPr lang="en-US" sz="3600" b="1" dirty="0">
              <a:effectLst>
                <a:glow rad="177800">
                  <a:srgbClr val="FFFFFF">
                    <a:alpha val="99000"/>
                  </a:srgbClr>
                </a:glow>
              </a:effectLst>
              <a:ea typeface="黑体"/>
              <a:cs typeface="黑体"/>
            </a:endParaRPr>
          </a:p>
          <a:p>
            <a:pPr marL="458788" indent="-458788" eaLnBrk="1" hangingPunct="1">
              <a:buFont typeface="Wingdings" charset="0"/>
              <a:buChar char="§"/>
              <a:defRPr/>
            </a:pPr>
            <a:r>
              <a:rPr lang="zh-CN" altLang="en-US" sz="3600" b="1" dirty="0" smtClean="0">
                <a:effectLst>
                  <a:glow rad="177800">
                    <a:srgbClr val="FFFFFF">
                      <a:alpha val="99000"/>
                    </a:srgbClr>
                  </a:glow>
                </a:effectLst>
                <a:ea typeface="黑体"/>
                <a:cs typeface="黑体"/>
              </a:rPr>
              <a:t>要谦卑</a:t>
            </a:r>
            <a:endParaRPr lang="en-US" sz="3600" b="1" dirty="0">
              <a:effectLst>
                <a:glow rad="177800">
                  <a:srgbClr val="FFFFFF">
                    <a:alpha val="99000"/>
                  </a:srgbClr>
                </a:glow>
              </a:effectLst>
              <a:ea typeface="黑体"/>
              <a:cs typeface="黑体"/>
            </a:endParaRPr>
          </a:p>
          <a:p>
            <a:pPr marL="458788" indent="-458788" eaLnBrk="1" hangingPunct="1">
              <a:buFont typeface="Wingdings" charset="0"/>
              <a:buChar char="§"/>
              <a:defRPr/>
            </a:pPr>
            <a:r>
              <a:rPr lang="zh-CN" altLang="en-US" sz="3600" b="1" dirty="0" smtClean="0">
                <a:effectLst>
                  <a:glow rad="177800">
                    <a:srgbClr val="FFFFFF">
                      <a:alpha val="99000"/>
                    </a:srgbClr>
                  </a:glow>
                </a:effectLst>
                <a:ea typeface="黑体"/>
                <a:cs typeface="黑体"/>
              </a:rPr>
              <a:t>传讲圣经</a:t>
            </a:r>
            <a:endParaRPr lang="en-US" sz="3600" b="1" dirty="0">
              <a:effectLst>
                <a:glow rad="177800">
                  <a:srgbClr val="FFFFFF">
                    <a:alpha val="99000"/>
                  </a:srgbClr>
                </a:glow>
              </a:effectLst>
              <a:ea typeface="黑体"/>
              <a:cs typeface="黑体"/>
            </a:endParaRPr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83756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latin typeface="+mn-lt"/>
              </a:rPr>
              <a:t>246</a:t>
            </a:r>
            <a:endParaRPr lang="en-US" smtClean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669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6000" b="1" dirty="0" smtClean="0">
                <a:latin typeface="Arial"/>
                <a:ea typeface="黑体"/>
                <a:cs typeface="Arial"/>
              </a:rPr>
              <a:t>传讲争议的益处</a:t>
            </a:r>
            <a:endParaRPr lang="en-US" sz="6000" b="1" dirty="0">
              <a:latin typeface="Arial"/>
              <a:ea typeface="黑体"/>
              <a:cs typeface="Arial"/>
            </a:endParaRPr>
          </a:p>
        </p:txBody>
      </p:sp>
      <p:sp>
        <p:nvSpPr>
          <p:cNvPr id="1268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343400"/>
            <a:ext cx="6629400" cy="12954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360363" indent="-360363" algn="l" eaLnBrk="1" hangingPunct="1">
              <a:buFont typeface="Arial"/>
              <a:buChar char="•"/>
              <a:defRPr/>
            </a:pPr>
            <a:r>
              <a:rPr lang="zh-CN" altLang="en-US" b="1" dirty="0" smtClean="0"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黑体"/>
                <a:cs typeface="Arial"/>
              </a:rPr>
              <a:t>人的理解会增长</a:t>
            </a:r>
            <a:endParaRPr lang="en-US" b="1" dirty="0">
              <a:effectLst>
                <a:glow rad="101600">
                  <a:srgbClr val="000000">
                    <a:alpha val="75000"/>
                  </a:srgbClr>
                </a:glow>
              </a:effectLst>
              <a:latin typeface="Arial"/>
              <a:ea typeface="黑体"/>
              <a:cs typeface="Arial"/>
            </a:endParaRPr>
          </a:p>
          <a:p>
            <a:pPr marL="360363" indent="-360363" algn="l" eaLnBrk="1" hangingPunct="1">
              <a:buFont typeface="Arial"/>
              <a:buChar char="•"/>
              <a:defRPr/>
            </a:pPr>
            <a:r>
              <a:rPr lang="zh-CN" altLang="en-US" b="1" dirty="0" smtClean="0"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黑体"/>
                <a:cs typeface="Arial"/>
              </a:rPr>
              <a:t>贴切</a:t>
            </a:r>
            <a:endParaRPr lang="en-US" b="1" dirty="0">
              <a:effectLst>
                <a:glow rad="101600">
                  <a:srgbClr val="000000">
                    <a:alpha val="75000"/>
                  </a:srgbClr>
                </a:glow>
              </a:effectLst>
              <a:latin typeface="Arial"/>
              <a:ea typeface="黑体"/>
              <a:cs typeface="Arial"/>
            </a:endParaRPr>
          </a:p>
        </p:txBody>
      </p:sp>
      <p:sp>
        <p:nvSpPr>
          <p:cNvPr id="165891" name="Text Box 5"/>
          <p:cNvSpPr txBox="1">
            <a:spLocks noChangeArrowheads="1"/>
          </p:cNvSpPr>
          <p:nvPr/>
        </p:nvSpPr>
        <p:spPr bwMode="auto">
          <a:xfrm>
            <a:off x="8375650" y="76200"/>
            <a:ext cx="69215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246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8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4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4" descr="single_pers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4365625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z="5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为什么要留</a:t>
            </a:r>
            <a:r>
              <a:rPr lang="en-US" sz="5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sz="5400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995738" y="5356225"/>
            <a:ext cx="3355975" cy="1501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4400" b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未婚</a:t>
            </a:r>
            <a:r>
              <a:rPr lang="en-US" sz="4400" b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?</a:t>
            </a:r>
            <a:endParaRPr lang="en-US" sz="44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blurRad="63500" dist="125724" dir="18900000" algn="ctr" rotWithShape="0">
                  <a:srgbClr val="000099"/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-33340">
            <a:off x="3135313" y="134938"/>
            <a:ext cx="60086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SzPct val="90000"/>
            </a:pPr>
            <a:r>
              <a:rPr lang="zh-TW" altLang="en-US" sz="4000" b="1" dirty="0" smtClean="0">
                <a:solidFill>
                  <a:srgbClr val="000000"/>
                </a:solidFill>
              </a:rPr>
              <a:t>哥</a:t>
            </a:r>
            <a:r>
              <a:rPr lang="zh-TW" altLang="en-US" sz="4000" b="1" dirty="0">
                <a:solidFill>
                  <a:srgbClr val="000000"/>
                </a:solidFill>
              </a:rPr>
              <a:t>林多前书</a:t>
            </a:r>
            <a:r>
              <a:rPr lang="en-US" sz="4000" b="1" dirty="0" smtClean="0">
                <a:solidFill>
                  <a:srgbClr val="000000"/>
                </a:solidFill>
                <a:latin typeface="Helvetica" charset="0"/>
              </a:rPr>
              <a:t>7</a:t>
            </a:r>
            <a:r>
              <a:rPr lang="en-US" sz="4000" b="1" dirty="0">
                <a:solidFill>
                  <a:srgbClr val="000000"/>
                </a:solidFill>
                <a:latin typeface="Helvetica" charset="0"/>
              </a:rPr>
              <a:t>:25-40</a:t>
            </a:r>
          </a:p>
        </p:txBody>
      </p:sp>
    </p:spTree>
    <p:extLst>
      <p:ext uri="{BB962C8B-B14F-4D97-AF65-F5344CB8AC3E}">
        <p14:creationId xmlns:p14="http://schemas.microsoft.com/office/powerpoint/2010/main" val="2128291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5715000" cy="3124200"/>
          </a:xfrm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6000" b="1" dirty="0" smtClean="0">
                <a:latin typeface="Arial"/>
                <a:ea typeface="黑体"/>
                <a:cs typeface="Arial"/>
              </a:rPr>
              <a:t>争议性证道的危险</a:t>
            </a:r>
            <a:endParaRPr lang="en-US" sz="6000" b="1" dirty="0">
              <a:latin typeface="Arial"/>
              <a:ea typeface="黑体"/>
              <a:cs typeface="Arial"/>
            </a:endParaRPr>
          </a:p>
        </p:txBody>
      </p:sp>
      <p:sp>
        <p:nvSpPr>
          <p:cNvPr id="129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21432"/>
            <a:ext cx="9144000" cy="12954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i="1" dirty="0" smtClean="0"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/>
                <a:ea typeface="黑体"/>
                <a:cs typeface="Arial"/>
              </a:rPr>
              <a:t>教条主义</a:t>
            </a:r>
            <a:r>
              <a:rPr lang="en-US" sz="4000" b="1" i="1" dirty="0" smtClean="0"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/>
                <a:ea typeface="黑体"/>
                <a:cs typeface="Arial"/>
              </a:rPr>
              <a:t> (</a:t>
            </a:r>
            <a:r>
              <a:rPr lang="zh-CN" altLang="en-US" sz="4000" b="1" i="1" dirty="0" smtClean="0"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/>
                <a:ea typeface="黑体"/>
                <a:cs typeface="Arial"/>
              </a:rPr>
              <a:t>律法主义</a:t>
            </a:r>
            <a:r>
              <a:rPr lang="en-US" sz="4000" b="1" i="1" dirty="0" smtClean="0"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/>
                <a:ea typeface="黑体"/>
                <a:cs typeface="Arial"/>
              </a:rPr>
              <a:t> </a:t>
            </a:r>
            <a:r>
              <a:rPr lang="en-US" sz="4000" b="1" i="1" dirty="0"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/>
                <a:ea typeface="黑体"/>
                <a:cs typeface="Arial"/>
              </a:rPr>
              <a:t>= </a:t>
            </a:r>
            <a:r>
              <a:rPr lang="zh-CN" altLang="en-US" sz="4000" b="1" i="1" dirty="0" smtClean="0"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/>
                <a:ea typeface="黑体"/>
                <a:cs typeface="Arial"/>
              </a:rPr>
              <a:t>无圣经根据的信念</a:t>
            </a:r>
            <a:r>
              <a:rPr lang="en-US" sz="4000" b="1" i="1" dirty="0" smtClean="0"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/>
                <a:ea typeface="黑体"/>
                <a:cs typeface="Arial"/>
              </a:rPr>
              <a:t>)</a:t>
            </a:r>
            <a:endParaRPr lang="en-US" sz="4000" b="1" i="1" dirty="0">
              <a:effectLst>
                <a:glow rad="254000">
                  <a:srgbClr val="FFFFFF">
                    <a:alpha val="90000"/>
                  </a:srgbClr>
                </a:glow>
              </a:effectLst>
              <a:latin typeface="Arial"/>
              <a:ea typeface="黑体"/>
              <a:cs typeface="Arial"/>
            </a:endParaRPr>
          </a:p>
        </p:txBody>
      </p:sp>
      <p:sp>
        <p:nvSpPr>
          <p:cNvPr id="1291268" name="Rectangle 4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FFDB45"/>
              </a:buClr>
              <a:buFont typeface="Trebuchet MS" charset="0"/>
              <a:buNone/>
              <a:defRPr/>
            </a:pPr>
            <a:r>
              <a:rPr lang="zh-CN" altLang="en-US" sz="4000" b="1" i="1" dirty="0">
                <a:solidFill>
                  <a:srgbClr val="000000"/>
                </a:solidFill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/>
                <a:ea typeface="黑体"/>
                <a:cs typeface="Arial"/>
              </a:rPr>
              <a:t>人也许会离开教会</a:t>
            </a:r>
            <a:r>
              <a:rPr lang="en-US" sz="4000" b="1" i="1" dirty="0">
                <a:solidFill>
                  <a:srgbClr val="000000"/>
                </a:solidFill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/>
                <a:ea typeface="黑体"/>
                <a:cs typeface="Arial"/>
              </a:rPr>
              <a:t> </a:t>
            </a:r>
            <a:br>
              <a:rPr lang="en-US" sz="4000" b="1" i="1" dirty="0">
                <a:solidFill>
                  <a:srgbClr val="000000"/>
                </a:solidFill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/>
                <a:ea typeface="黑体"/>
                <a:cs typeface="Arial"/>
              </a:rPr>
            </a:br>
            <a:r>
              <a:rPr lang="en-US" sz="4000" b="1" i="1" dirty="0">
                <a:solidFill>
                  <a:srgbClr val="000000"/>
                </a:solidFill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/>
                <a:ea typeface="黑体"/>
                <a:cs typeface="Arial"/>
              </a:rPr>
              <a:t>(</a:t>
            </a:r>
            <a:r>
              <a:rPr lang="zh-CN" altLang="en-US" sz="4000" b="1" i="1" dirty="0">
                <a:solidFill>
                  <a:srgbClr val="000000"/>
                </a:solidFill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/>
                <a:ea typeface="黑体"/>
                <a:cs typeface="Arial"/>
              </a:rPr>
              <a:t>但请参阅约翰</a:t>
            </a:r>
            <a:r>
              <a:rPr lang="en-US" sz="4000" b="1" i="1" dirty="0">
                <a:solidFill>
                  <a:srgbClr val="000000"/>
                </a:solidFill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/>
                <a:ea typeface="黑体"/>
                <a:cs typeface="Arial"/>
              </a:rPr>
              <a:t> 6:66)</a:t>
            </a:r>
          </a:p>
        </p:txBody>
      </p:sp>
      <p:sp>
        <p:nvSpPr>
          <p:cNvPr id="169988" name="Text Box 5"/>
          <p:cNvSpPr txBox="1">
            <a:spLocks noChangeArrowheads="1"/>
          </p:cNvSpPr>
          <p:nvPr/>
        </p:nvSpPr>
        <p:spPr bwMode="auto">
          <a:xfrm>
            <a:off x="83756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cs typeface="Arial" charset="0"/>
              </a:rPr>
              <a:t>246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utoUpdateAnimBg="0"/>
      <p:bldP spid="129126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44450"/>
            <a:ext cx="7162800" cy="15240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sz="3600" b="1" dirty="0" smtClean="0">
                <a:latin typeface="Arial"/>
                <a:ea typeface="黑体"/>
                <a:cs typeface="Arial"/>
              </a:rPr>
              <a:t>圣经中勇敢、具争议性的传道人</a:t>
            </a:r>
            <a:endParaRPr lang="en-US" sz="6000" b="1" dirty="0">
              <a:latin typeface="Arial"/>
              <a:ea typeface="黑体"/>
              <a:cs typeface="Arial"/>
            </a:endParaRPr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2590800"/>
            <a:ext cx="6629400" cy="3429000"/>
          </a:xfrm>
          <a:effectLst/>
        </p:spPr>
        <p:txBody>
          <a:bodyPr/>
          <a:lstStyle/>
          <a:p>
            <a:pPr algn="l" eaLnBrk="1" hangingPunct="1">
              <a:defRPr/>
            </a:pPr>
            <a:r>
              <a:rPr lang="zh-CN" altLang="en-US" sz="2800" b="1" i="1" dirty="0" smtClean="0">
                <a:solidFill>
                  <a:schemeClr val="accent6">
                    <a:lumMod val="2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ea typeface="黑体"/>
                <a:cs typeface="Arial"/>
              </a:rPr>
              <a:t>耶利米：“离开耶路撒冷”</a:t>
            </a:r>
            <a:endParaRPr lang="en-US" sz="2800" b="1" i="1" dirty="0">
              <a:solidFill>
                <a:schemeClr val="accent6">
                  <a:lumMod val="25000"/>
                </a:schemeClr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ea typeface="黑体"/>
              <a:cs typeface="Arial"/>
            </a:endParaRPr>
          </a:p>
          <a:p>
            <a:pPr algn="l" eaLnBrk="1" hangingPunct="1">
              <a:defRPr/>
            </a:pPr>
            <a:r>
              <a:rPr lang="zh-CN" altLang="en-US" sz="2800" b="1" i="1" dirty="0" smtClean="0">
                <a:solidFill>
                  <a:schemeClr val="accent6">
                    <a:lumMod val="2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ea typeface="黑体"/>
                <a:cs typeface="Arial"/>
              </a:rPr>
              <a:t>保罗：“得救乃是靠恩典”</a:t>
            </a:r>
            <a:endParaRPr lang="en-US" sz="2800" b="1" i="1" dirty="0">
              <a:solidFill>
                <a:schemeClr val="accent6">
                  <a:lumMod val="25000"/>
                </a:schemeClr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ea typeface="黑体"/>
              <a:cs typeface="Arial"/>
            </a:endParaRPr>
          </a:p>
          <a:p>
            <a:pPr algn="l" eaLnBrk="1" hangingPunct="1">
              <a:defRPr/>
            </a:pPr>
            <a:r>
              <a:rPr lang="zh-CN" altLang="en-US" sz="2800" b="1" i="1" dirty="0" smtClean="0">
                <a:solidFill>
                  <a:schemeClr val="accent6">
                    <a:lumMod val="2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ea typeface="黑体"/>
                <a:cs typeface="Arial"/>
              </a:rPr>
              <a:t>耶稣：“你们这些假冒为善的人！”</a:t>
            </a:r>
            <a:endParaRPr lang="en-US" sz="2800" b="1" i="1" dirty="0">
              <a:solidFill>
                <a:schemeClr val="accent6">
                  <a:lumMod val="25000"/>
                </a:schemeClr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ea typeface="黑体"/>
              <a:cs typeface="Arial"/>
            </a:endParaRPr>
          </a:p>
        </p:txBody>
      </p:sp>
      <p:pic>
        <p:nvPicPr>
          <p:cNvPr id="172035" name="Picture 4" descr="proph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387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6" name="Picture 5" descr="Ancient Prea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4241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7" name="Text Box 6"/>
          <p:cNvSpPr txBox="1">
            <a:spLocks noChangeArrowheads="1"/>
          </p:cNvSpPr>
          <p:nvPr/>
        </p:nvSpPr>
        <p:spPr bwMode="auto">
          <a:xfrm>
            <a:off x="83756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246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98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2" descr="MasteringPreach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28600"/>
            <a:ext cx="43815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6803" name="Picture 3" descr="MasteringAutho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1219200" cy="22987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6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724400" y="609600"/>
            <a:ext cx="4267200" cy="17827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+mn-lt"/>
                <a:ea typeface="黑体" charset="0"/>
                <a:cs typeface="黑体" charset="0"/>
              </a:rPr>
              <a:t>争议是难免的</a:t>
            </a:r>
            <a:endParaRPr lang="en-US" dirty="0">
              <a:latin typeface="+mn-lt"/>
              <a:ea typeface="黑体" charset="0"/>
              <a:cs typeface="黑体" charset="0"/>
            </a:endParaRPr>
          </a:p>
        </p:txBody>
      </p:sp>
      <p:sp>
        <p:nvSpPr>
          <p:cNvPr id="1356805" name="Text Box 5"/>
          <p:cNvSpPr txBox="1">
            <a:spLocks noChangeArrowheads="1"/>
          </p:cNvSpPr>
          <p:nvPr/>
        </p:nvSpPr>
        <p:spPr bwMode="auto">
          <a:xfrm>
            <a:off x="5486400" y="3048000"/>
            <a:ext cx="3352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ja-JP" altLang="en-US" sz="2800" smtClean="0">
                <a:solidFill>
                  <a:srgbClr val="FFFFFF"/>
                </a:solidFill>
                <a:latin typeface="+mn-lt"/>
                <a:ea typeface="黑体" charset="0"/>
                <a:cs typeface="黑体" charset="0"/>
              </a:rPr>
              <a:t>“</a:t>
            </a:r>
            <a:r>
              <a:rPr lang="zh-CN" altLang="en-US" sz="2800" smtClean="0">
                <a:solidFill>
                  <a:srgbClr val="FFFFFF"/>
                </a:solidFill>
                <a:latin typeface="+mn-lt"/>
                <a:ea typeface="黑体" charset="0"/>
                <a:cs typeface="黑体" charset="0"/>
              </a:rPr>
              <a:t>迈向关联性的道路</a:t>
            </a:r>
            <a:r>
              <a:rPr lang="en-US" altLang="ja-JP" sz="2800" smtClean="0">
                <a:solidFill>
                  <a:srgbClr val="FFFFFF"/>
                </a:solidFill>
                <a:latin typeface="+mn-lt"/>
                <a:ea typeface="黑体" charset="0"/>
                <a:cs typeface="黑体" charset="0"/>
              </a:rPr>
              <a:t>…</a:t>
            </a:r>
            <a:r>
              <a:rPr lang="zh-CN" altLang="en-US" sz="2800" smtClean="0">
                <a:solidFill>
                  <a:srgbClr val="FFFFFF"/>
                </a:solidFill>
                <a:latin typeface="+mn-lt"/>
                <a:ea typeface="黑体" charset="0"/>
                <a:cs typeface="黑体" charset="0"/>
              </a:rPr>
              <a:t>是充满争议性课题的</a:t>
            </a:r>
            <a:r>
              <a:rPr lang="ja-JP" altLang="en-US" sz="2800" smtClean="0">
                <a:solidFill>
                  <a:srgbClr val="FFFFFF"/>
                </a:solidFill>
                <a:latin typeface="+mn-lt"/>
                <a:ea typeface="黑体" charset="0"/>
                <a:cs typeface="黑体" charset="0"/>
              </a:rPr>
              <a:t>”</a:t>
            </a:r>
            <a:endParaRPr lang="en-US" sz="2800" smtClean="0">
              <a:solidFill>
                <a:srgbClr val="FFFFFF"/>
              </a:solidFill>
              <a:latin typeface="+mn-lt"/>
              <a:ea typeface="黑体" charset="0"/>
              <a:cs typeface="黑体" charset="0"/>
            </a:endParaRPr>
          </a:p>
        </p:txBody>
      </p:sp>
      <p:sp>
        <p:nvSpPr>
          <p:cNvPr id="1356806" name="Text Box 6"/>
          <p:cNvSpPr txBox="1">
            <a:spLocks noChangeArrowheads="1"/>
          </p:cNvSpPr>
          <p:nvPr/>
        </p:nvSpPr>
        <p:spPr bwMode="auto">
          <a:xfrm>
            <a:off x="4859338" y="5867400"/>
            <a:ext cx="399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smtClean="0">
                <a:solidFill>
                  <a:srgbClr val="FFFFFF"/>
                </a:solidFill>
                <a:latin typeface="+mn-lt"/>
              </a:rPr>
              <a:t>- Stuart Briscoe, </a:t>
            </a:r>
            <a:r>
              <a:rPr lang="zh-CN" altLang="en-US" sz="2800" smtClean="0">
                <a:solidFill>
                  <a:srgbClr val="FFFFFF"/>
                </a:solidFill>
                <a:latin typeface="+mn-lt"/>
                <a:ea typeface="黑体" charset="0"/>
                <a:cs typeface="黑体" charset="0"/>
              </a:rPr>
              <a:t>第</a:t>
            </a:r>
            <a:r>
              <a:rPr lang="en-US" altLang="ja-JP" sz="2800" smtClean="0">
                <a:solidFill>
                  <a:srgbClr val="FFFFFF"/>
                </a:solidFill>
                <a:latin typeface="+mn-lt"/>
                <a:ea typeface="黑体" charset="0"/>
                <a:cs typeface="黑体" charset="0"/>
              </a:rPr>
              <a:t>80</a:t>
            </a:r>
            <a:r>
              <a:rPr lang="zh-CN" altLang="en-US" sz="2800" smtClean="0">
                <a:solidFill>
                  <a:srgbClr val="FFFFFF"/>
                </a:solidFill>
                <a:latin typeface="+mn-lt"/>
                <a:ea typeface="黑体" charset="0"/>
                <a:cs typeface="黑体" charset="0"/>
              </a:rPr>
              <a:t>页</a:t>
            </a:r>
            <a:endParaRPr lang="en-US" sz="2800" smtClean="0">
              <a:solidFill>
                <a:srgbClr val="FFFFFF"/>
              </a:solidFill>
              <a:latin typeface="+mn-lt"/>
              <a:ea typeface="黑体" charset="0"/>
              <a:cs typeface="黑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4" grpId="0"/>
      <p:bldP spid="1356805" grpId="0"/>
      <p:bldP spid="13568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04800"/>
            <a:ext cx="7312025" cy="990600"/>
          </a:xfrm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>
                <a:solidFill>
                  <a:srgbClr val="FFFFFF"/>
                </a:solidFill>
                <a:latin typeface="+mn-lt"/>
                <a:ea typeface="黑体" charset="0"/>
                <a:cs typeface="黑体" charset="0"/>
              </a:rPr>
              <a:t>新加坡热榜</a:t>
            </a:r>
            <a:endParaRPr lang="en-US" sz="7200" b="1">
              <a:solidFill>
                <a:srgbClr val="FFFFFF"/>
              </a:solidFill>
              <a:latin typeface="+mn-lt"/>
              <a:ea typeface="黑体" charset="0"/>
              <a:cs typeface="黑体" charset="0"/>
            </a:endParaRPr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4648200" y="1447800"/>
            <a:ext cx="449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同性恋</a:t>
            </a:r>
            <a:endParaRPr lang="en-US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生前预嘱</a:t>
            </a:r>
            <a:endParaRPr lang="en-US" altLang="zh-CN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提升</a:t>
            </a:r>
            <a:endParaRPr lang="en-US" altLang="zh-CN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限制级电影</a:t>
            </a:r>
            <a:endParaRPr lang="en-US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儿童教育</a:t>
            </a:r>
            <a:endParaRPr lang="en-US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宗教和谐</a:t>
            </a:r>
            <a:endParaRPr lang="en-US" altLang="zh-CN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种族和谐</a:t>
            </a:r>
            <a:endParaRPr lang="en-US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向穆斯林传福音</a:t>
            </a:r>
            <a:endParaRPr lang="en-US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职业母亲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女人的角色</a:t>
            </a:r>
            <a:endParaRPr lang="en-US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</p:txBody>
      </p:sp>
      <p:sp>
        <p:nvSpPr>
          <p:cNvPr id="1225733" name="Rectangle 5"/>
          <p:cNvSpPr>
            <a:spLocks noChangeArrowheads="1"/>
          </p:cNvSpPr>
          <p:nvPr/>
        </p:nvSpPr>
        <p:spPr bwMode="auto">
          <a:xfrm>
            <a:off x="1600200" y="1447800"/>
            <a:ext cx="3124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堕胎</a:t>
            </a:r>
            <a:endParaRPr lang="en-US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赌博</a:t>
            </a:r>
            <a:endParaRPr lang="en-US" altLang="zh-CN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色情</a:t>
            </a:r>
            <a:endParaRPr lang="en-US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单身</a:t>
            </a:r>
            <a:endParaRPr lang="en-US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政府</a:t>
            </a:r>
            <a:endParaRPr lang="en-US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安乐死</a:t>
            </a:r>
            <a:endParaRPr lang="en-US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离婚</a:t>
            </a:r>
            <a:endParaRPr lang="en-US" altLang="zh-CN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生小孩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zh-CN" alt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+mn-lt"/>
                <a:ea typeface="黑体"/>
                <a:cs typeface="黑体"/>
              </a:rPr>
              <a:t>强制性服兵役</a:t>
            </a:r>
            <a:endParaRPr lang="en-US" altLang="zh-CN" sz="2800" b="1" i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+mn-lt"/>
              <a:ea typeface="黑体"/>
              <a:cs typeface="黑体"/>
            </a:endParaRPr>
          </a:p>
        </p:txBody>
      </p:sp>
      <p:sp>
        <p:nvSpPr>
          <p:cNvPr id="79876" name="Text Box 7"/>
          <p:cNvSpPr txBox="1">
            <a:spLocks noChangeArrowheads="1"/>
          </p:cNvSpPr>
          <p:nvPr/>
        </p:nvSpPr>
        <p:spPr bwMode="auto">
          <a:xfrm>
            <a:off x="83756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latin typeface="+mn-lt"/>
              </a:rPr>
              <a:t>246</a:t>
            </a:r>
            <a:endParaRPr lang="en-US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2" grpId="0" build="p"/>
      <p:bldP spid="12257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4" descr="single_pers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4365625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z="54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为什么要留</a:t>
            </a:r>
            <a:r>
              <a:rPr lang="en-US" sz="54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sz="5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995738" y="5356225"/>
            <a:ext cx="3355975" cy="1501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4400" b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未婚</a:t>
            </a:r>
            <a:r>
              <a:rPr lang="en-US" sz="4400" b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?</a:t>
            </a:r>
            <a:endParaRPr lang="en-US" sz="44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blurRad="63500" dist="125724" dir="18900000" algn="ctr" rotWithShape="0">
                  <a:srgbClr val="000099"/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-33340">
            <a:off x="3135313" y="134938"/>
            <a:ext cx="60086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SzPct val="90000"/>
            </a:pPr>
            <a:r>
              <a:rPr lang="zh-TW" altLang="en-US" sz="4000" b="1" dirty="0" smtClean="0"/>
              <a:t>哥</a:t>
            </a:r>
            <a:r>
              <a:rPr lang="zh-TW" altLang="en-US" sz="4000" b="1" dirty="0"/>
              <a:t>林多前书</a:t>
            </a:r>
            <a:r>
              <a:rPr lang="en-US" sz="4000" b="1" dirty="0" smtClean="0">
                <a:solidFill>
                  <a:srgbClr val="000000"/>
                </a:solidFill>
                <a:latin typeface="Helvetica" charset="0"/>
              </a:rPr>
              <a:t>7</a:t>
            </a:r>
            <a:r>
              <a:rPr lang="en-US" sz="4000" b="1" dirty="0">
                <a:solidFill>
                  <a:srgbClr val="000000"/>
                </a:solidFill>
                <a:latin typeface="Helvetica" charset="0"/>
              </a:rPr>
              <a:t>:25-40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1" descr="Article_Por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8332788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35242"/>
          </a:xfrm>
          <a:extLst/>
        </p:spPr>
        <p:txBody>
          <a:bodyPr/>
          <a:lstStyle/>
          <a:p>
            <a:pPr>
              <a:defRPr/>
            </a:pPr>
            <a:r>
              <a:rPr lang="zh-CN" altLang="en-US" b="1" dirty="0" smtClean="0">
                <a:effectLst>
                  <a:glow rad="177800">
                    <a:schemeClr val="tx1"/>
                  </a:glow>
                </a:effectLst>
                <a:latin typeface="Arial" charset="0"/>
                <a:ea typeface="ＭＳ Ｐゴシック" charset="0"/>
              </a:rPr>
              <a:t>色情</a:t>
            </a:r>
            <a:endParaRPr lang="en-US" b="1" dirty="0">
              <a:effectLst>
                <a:glow rad="177800">
                  <a:schemeClr val="tx1"/>
                </a:glo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1" descr="Reformation Project LBGT Confere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113"/>
            <a:ext cx="766762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4704"/>
          </a:xfrm>
          <a:extLst/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glow rad="177800">
                    <a:schemeClr val="tx1"/>
                  </a:glow>
                </a:effectLst>
                <a:latin typeface="Arial" charset="0"/>
                <a:ea typeface="ＭＳ Ｐゴシック" charset="0"/>
              </a:rPr>
              <a:t>LGBT</a:t>
            </a:r>
            <a:endParaRPr lang="en-US" b="1" dirty="0">
              <a:effectLst>
                <a:glow rad="177800">
                  <a:schemeClr val="tx1"/>
                </a:glo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2" descr="grud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22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8" name="AutoShape 3"/>
          <p:cNvSpPr>
            <a:spLocks noChangeArrowheads="1"/>
          </p:cNvSpPr>
          <p:nvPr/>
        </p:nvSpPr>
        <p:spPr bwMode="auto">
          <a:xfrm rot="10800000">
            <a:off x="-304800" y="1600200"/>
            <a:ext cx="4800600" cy="2819400"/>
          </a:xfrm>
          <a:prstGeom prst="wedgeEllipseCallout">
            <a:avLst>
              <a:gd name="adj1" fmla="val -69644"/>
              <a:gd name="adj2" fmla="val 7880"/>
            </a:avLst>
          </a:prstGeom>
          <a:solidFill>
            <a:srgbClr val="F0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9140" name="Rectangle 4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Wayne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</a:rPr>
              <a:t>Grudem</a:t>
            </a:r>
            <a:r>
              <a:rPr lang="fr-FR" altLang="ja-JP" dirty="0" smtClean="0">
                <a:solidFill>
                  <a:schemeClr val="bg1"/>
                </a:solidFill>
                <a:latin typeface="Calibri" charset="0"/>
              </a:rPr>
              <a:t>‘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s 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charset="0"/>
              </a:rPr>
            </a:br>
            <a:r>
              <a:rPr lang="zh-CN" altLang="en-US" dirty="0" smtClean="0">
                <a:solidFill>
                  <a:schemeClr val="bg1"/>
                </a:solidFill>
                <a:latin typeface="Calibri" charset="0"/>
              </a:rPr>
              <a:t>预言的定义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7700" name="Rectangle 5"/>
          <p:cNvSpPr>
            <a:spLocks noChangeArrowheads="1"/>
          </p:cNvSpPr>
          <p:nvPr/>
        </p:nvSpPr>
        <p:spPr bwMode="auto">
          <a:xfrm>
            <a:off x="1524000" y="5105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200">
              <a:solidFill>
                <a:srgbClr val="984807"/>
              </a:solidFill>
              <a:latin typeface="Calibri" charset="0"/>
            </a:endParaRPr>
          </a:p>
        </p:txBody>
      </p:sp>
      <p:sp>
        <p:nvSpPr>
          <p:cNvPr id="157701" name="Text Box 6"/>
          <p:cNvSpPr txBox="1">
            <a:spLocks noChangeArrowheads="1"/>
          </p:cNvSpPr>
          <p:nvPr/>
        </p:nvSpPr>
        <p:spPr bwMode="auto">
          <a:xfrm>
            <a:off x="96838" y="1989138"/>
            <a:ext cx="411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3200" b="1" dirty="0" smtClean="0">
                <a:solidFill>
                  <a:srgbClr val="000000"/>
                </a:solidFill>
              </a:rPr>
              <a:t>“</a:t>
            </a:r>
            <a:r>
              <a:rPr lang="zh-CN" altLang="en-US" sz="3200" b="1" dirty="0" smtClean="0">
                <a:solidFill>
                  <a:srgbClr val="000000"/>
                </a:solidFill>
              </a:rPr>
              <a:t>预言，讲说上帝主动放置在人里的意念</a:t>
            </a:r>
            <a:r>
              <a:rPr lang="en-US" altLang="ja-JP" sz="3200" b="1" dirty="0" smtClean="0">
                <a:solidFill>
                  <a:srgbClr val="000000"/>
                </a:solidFill>
              </a:rPr>
              <a:t>"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990600" y="5835650"/>
            <a:ext cx="7543800" cy="95410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dirty="0" smtClean="0">
                <a:solidFill>
                  <a:srgbClr val="FFFFFF"/>
                </a:solidFill>
              </a:rPr>
              <a:t>“</a:t>
            </a:r>
            <a:r>
              <a:rPr lang="zh-CN" altLang="en-US" sz="2800" dirty="0" smtClean="0">
                <a:solidFill>
                  <a:srgbClr val="FFFFFF"/>
                </a:solidFill>
              </a:rPr>
              <a:t>为什么基督徒仍然可以说预言</a:t>
            </a:r>
            <a:r>
              <a:rPr lang="en-US" altLang="ja-JP" sz="2800" dirty="0" smtClean="0">
                <a:solidFill>
                  <a:srgbClr val="FFFFFF"/>
                </a:solidFill>
              </a:rPr>
              <a:t>”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</a:rPr>
              <a:t>《</a:t>
            </a:r>
            <a:r>
              <a:rPr lang="zh-CN" altLang="en-US" sz="2800" i="1" dirty="0" smtClean="0">
                <a:solidFill>
                  <a:srgbClr val="FFFFFF"/>
                </a:solidFill>
              </a:rPr>
              <a:t>今日基督教</a:t>
            </a:r>
            <a:r>
              <a:rPr lang="en-US" altLang="zh-CN" sz="2800" i="1" dirty="0" smtClean="0">
                <a:solidFill>
                  <a:srgbClr val="FFFFFF"/>
                </a:solidFill>
              </a:rPr>
              <a:t>》 </a:t>
            </a:r>
            <a:r>
              <a:rPr lang="en-US" sz="2800" dirty="0" smtClean="0">
                <a:solidFill>
                  <a:srgbClr val="FFFFFF"/>
                </a:solidFill>
              </a:rPr>
              <a:t>(1988</a:t>
            </a:r>
            <a:r>
              <a:rPr lang="zh-CN" altLang="en-US" sz="2800" dirty="0" smtClean="0">
                <a:solidFill>
                  <a:srgbClr val="FFFFFF"/>
                </a:solidFill>
              </a:rPr>
              <a:t>年</a:t>
            </a:r>
            <a:r>
              <a:rPr lang="en-US" altLang="zh-CN" sz="2800" dirty="0" smtClean="0">
                <a:solidFill>
                  <a:srgbClr val="FFFFFF"/>
                </a:solidFill>
              </a:rPr>
              <a:t>9</a:t>
            </a:r>
            <a:r>
              <a:rPr lang="zh-CN" altLang="en-US" sz="2800" dirty="0" smtClean="0">
                <a:solidFill>
                  <a:srgbClr val="FFFFFF"/>
                </a:solidFill>
              </a:rPr>
              <a:t>月</a:t>
            </a:r>
            <a:r>
              <a:rPr lang="en-US" altLang="zh-CN" sz="2800" dirty="0" smtClean="0">
                <a:solidFill>
                  <a:srgbClr val="FFFFFF"/>
                </a:solidFill>
              </a:rPr>
              <a:t>16</a:t>
            </a:r>
            <a:r>
              <a:rPr lang="zh-CN" altLang="en-US" sz="2800" dirty="0" smtClean="0">
                <a:solidFill>
                  <a:srgbClr val="FFFFFF"/>
                </a:solidFill>
              </a:rPr>
              <a:t>日</a:t>
            </a:r>
            <a:r>
              <a:rPr lang="en-US" sz="2800" dirty="0" smtClean="0">
                <a:solidFill>
                  <a:srgbClr val="FFFFFF"/>
                </a:solidFill>
              </a:rPr>
              <a:t>)</a:t>
            </a:r>
            <a:r>
              <a:rPr lang="en-US" sz="2800" dirty="0">
                <a:solidFill>
                  <a:srgbClr val="FFFFFF"/>
                </a:solidFill>
              </a:rPr>
              <a:t>, 29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7" descr="tonguesdebstow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113" y="0"/>
            <a:ext cx="8991601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说方言</a:t>
            </a:r>
            <a:endParaRPr lang="en-US" b="1" dirty="0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5974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4400">
              <a:solidFill>
                <a:srgbClr val="000000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72400" cy="1139825"/>
          </a:xfrm>
          <a:solidFill>
            <a:schemeClr val="bg2"/>
          </a:solidFill>
          <a:effectLst>
            <a:outerShdw blurRad="63500" dist="38099" dir="2700000" algn="ctr" rotWithShape="0">
              <a:srgbClr val="000902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203"/>
                  </a:outerShdw>
                </a:effectLst>
                <a:latin typeface="Geneva" charset="0"/>
              </a:rPr>
              <a:t>提摩太前书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203"/>
                  </a:outerShdw>
                </a:effectLst>
                <a:latin typeface="Geneva" charset="0"/>
              </a:rPr>
              <a:t> 2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203"/>
                  </a:outerShdw>
                </a:effectLst>
                <a:latin typeface="Geneva" charset="0"/>
              </a:rPr>
              <a:t>:11-15</a:t>
            </a:r>
          </a:p>
        </p:txBody>
      </p:sp>
      <p:pic>
        <p:nvPicPr>
          <p:cNvPr id="1617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288" y="3276600"/>
            <a:ext cx="25257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5"/>
          <p:cNvSpPr>
            <a:spLocks noChangeArrowheads="1"/>
          </p:cNvSpPr>
          <p:nvPr/>
        </p:nvSpPr>
        <p:spPr bwMode="black">
          <a:xfrm>
            <a:off x="107950" y="3200400"/>
            <a:ext cx="64500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902">
                <a:alpha val="74998"/>
              </a:srgbClr>
            </a:outerShdw>
          </a:effectLst>
        </p:spPr>
        <p:txBody>
          <a:bodyPr/>
          <a:lstStyle/>
          <a:p>
            <a:pPr marL="3175" indent="-1588" eaLnBrk="1" hangingPunct="1">
              <a:spcBef>
                <a:spcPct val="20000"/>
              </a:spcBef>
              <a:buClr>
                <a:srgbClr val="99FF99"/>
              </a:buClr>
              <a:buSzPct val="80000"/>
              <a:buFont typeface="Wingdings" charset="0"/>
              <a:buNone/>
              <a:defRPr/>
            </a:pPr>
            <a:r>
              <a:rPr lang="en-US" sz="28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13</a:t>
            </a:r>
            <a:r>
              <a:rPr lang="zh-TW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因为先造的是亚当，后造的是夏娃； 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en-US" sz="28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14</a:t>
            </a:r>
            <a:r>
              <a:rPr lang="zh-TW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不是亚当受了引诱，而是女人受了引诱，陷在过犯里面。</a:t>
            </a:r>
            <a:r>
              <a:rPr lang="en-US" sz="28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15</a:t>
            </a:r>
            <a:r>
              <a:rPr lang="zh-CHT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然而</a:t>
            </a:r>
            <a:r>
              <a:rPr lang="zh-CHT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女人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{</a:t>
            </a: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她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} </a:t>
            </a:r>
            <a:r>
              <a:rPr lang="zh-TW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要是常常存着信心、爱心、圣洁自律，在她生育的事上必定得救。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.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neva" charset="0"/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950" y="1565275"/>
            <a:ext cx="9036050" cy="1576388"/>
          </a:xfrm>
          <a:effectLst>
            <a:outerShdw blurRad="63500" dist="38099" dir="2700000" algn="ctr" rotWithShape="0">
              <a:srgbClr val="000902">
                <a:alpha val="74998"/>
              </a:srgbClr>
            </a:outerShdw>
          </a:effectLst>
        </p:spPr>
        <p:txBody>
          <a:bodyPr/>
          <a:lstStyle/>
          <a:p>
            <a:pPr marL="3175" indent="-1588" eaLnBrk="1" hangingPunct="1">
              <a:buNone/>
              <a:defRPr/>
            </a:pPr>
            <a:r>
              <a:rPr lang="en-US" sz="2800" b="1" baseline="30000" dirty="0" smtClean="0">
                <a:latin typeface="Geneva" charset="0"/>
              </a:rPr>
              <a:t>11</a:t>
            </a:r>
            <a:r>
              <a:rPr lang="zh-TW" altLang="en-US" sz="2800" dirty="0" smtClean="0"/>
              <a:t>女人应该安静而</a:t>
            </a:r>
            <a:r>
              <a:rPr lang="zh-TW" altLang="en-US" sz="2800" dirty="0"/>
              <a:t>又完全顺服地学习。</a:t>
            </a:r>
            <a:r>
              <a:rPr lang="en-US" sz="2800" b="1" baseline="30000" dirty="0" smtClean="0">
                <a:latin typeface="Geneva" charset="0"/>
              </a:rPr>
              <a:t>12</a:t>
            </a:r>
            <a:r>
              <a:rPr lang="zh-TW" altLang="en-US" sz="2800" dirty="0" smtClean="0"/>
              <a:t>我不准女人教导</a:t>
            </a:r>
            <a:r>
              <a:rPr lang="zh-TW" altLang="en-US" sz="2800" dirty="0"/>
              <a:t>，或辖制男人；女人总要安静。</a:t>
            </a:r>
            <a:endParaRPr lang="en-US" sz="2800" b="1" dirty="0">
              <a:latin typeface="Genev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Ripple">
  <a:themeElements>
    <a:clrScheme name="">
      <a:dk1>
        <a:srgbClr val="000203"/>
      </a:dk1>
      <a:lt1>
        <a:srgbClr val="FFFFFF"/>
      </a:lt1>
      <a:dk2>
        <a:srgbClr val="C900CB"/>
      </a:dk2>
      <a:lt2>
        <a:srgbClr val="CCECFF"/>
      </a:lt2>
      <a:accent1>
        <a:srgbClr val="0088E4"/>
      </a:accent1>
      <a:accent2>
        <a:srgbClr val="009999"/>
      </a:accent2>
      <a:accent3>
        <a:srgbClr val="E1AAE2"/>
      </a:accent3>
      <a:accent4>
        <a:srgbClr val="DADADA"/>
      </a:accent4>
      <a:accent5>
        <a:srgbClr val="AAC3EF"/>
      </a:accent5>
      <a:accent6>
        <a:srgbClr val="008A8A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ipboard">
  <a:themeElements>
    <a:clrScheme name="Clipboard 2">
      <a:dk1>
        <a:srgbClr val="000000"/>
      </a:dk1>
      <a:lt1>
        <a:srgbClr val="ECDB96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4EAC9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lipboar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lipboard 1">
        <a:dk1>
          <a:srgbClr val="000000"/>
        </a:dk1>
        <a:lt1>
          <a:srgbClr val="ECDB9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4EAC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2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4EAC9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3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4EAC9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cus">
  <a:themeElements>
    <a:clrScheme name="Discus 1">
      <a:dk1>
        <a:srgbClr val="004080"/>
      </a:dk1>
      <a:lt1>
        <a:srgbClr val="EFEFEF"/>
      </a:lt1>
      <a:dk2>
        <a:srgbClr val="004080"/>
      </a:dk2>
      <a:lt2>
        <a:srgbClr val="808080"/>
      </a:lt2>
      <a:accent1>
        <a:srgbClr val="99CCFF"/>
      </a:accent1>
      <a:accent2>
        <a:srgbClr val="CCCCFF"/>
      </a:accent2>
      <a:accent3>
        <a:srgbClr val="F6F6F6"/>
      </a:accent3>
      <a:accent4>
        <a:srgbClr val="00356C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iscu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iscus 1">
        <a:dk1>
          <a:srgbClr val="004080"/>
        </a:dk1>
        <a:lt1>
          <a:srgbClr val="EFEFEF"/>
        </a:lt1>
        <a:dk2>
          <a:srgbClr val="00408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6F6F6"/>
        </a:accent3>
        <a:accent4>
          <a:srgbClr val="00356C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 2">
        <a:dk1>
          <a:srgbClr val="004080"/>
        </a:dk1>
        <a:lt1>
          <a:srgbClr val="EFEFEF"/>
        </a:lt1>
        <a:dk2>
          <a:srgbClr val="00408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6F6F6"/>
        </a:accent3>
        <a:accent4>
          <a:srgbClr val="00356C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 3">
        <a:dk1>
          <a:srgbClr val="004080"/>
        </a:dk1>
        <a:lt1>
          <a:srgbClr val="FFFFFF"/>
        </a:lt1>
        <a:dk2>
          <a:srgbClr val="00408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356C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Copperplate Gothic Light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Highway">
  <a:themeElements>
    <a:clrScheme name="Highway 1">
      <a:dk1>
        <a:srgbClr val="003366"/>
      </a:dk1>
      <a:lt1>
        <a:srgbClr val="FFFFFF"/>
      </a:lt1>
      <a:dk2>
        <a:srgbClr val="28863C"/>
      </a:dk2>
      <a:lt2>
        <a:srgbClr val="FFFFFF"/>
      </a:lt2>
      <a:accent1>
        <a:srgbClr val="3366CC"/>
      </a:accent1>
      <a:accent2>
        <a:srgbClr val="00B000"/>
      </a:accent2>
      <a:accent3>
        <a:srgbClr val="ACC3AF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Highway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Highway 1">
        <a:dk1>
          <a:srgbClr val="003366"/>
        </a:dk1>
        <a:lt1>
          <a:srgbClr val="FFFFFF"/>
        </a:lt1>
        <a:dk2>
          <a:srgbClr val="28863C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CC3A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way 2">
        <a:dk1>
          <a:srgbClr val="777777"/>
        </a:dk1>
        <a:lt1>
          <a:srgbClr val="FFFFFF"/>
        </a:lt1>
        <a:dk2>
          <a:srgbClr val="28863C"/>
        </a:dk2>
        <a:lt2>
          <a:srgbClr val="FFFFFF"/>
        </a:lt2>
        <a:accent1>
          <a:srgbClr val="909082"/>
        </a:accent1>
        <a:accent2>
          <a:srgbClr val="809EA8"/>
        </a:accent2>
        <a:accent3>
          <a:srgbClr val="ACC3A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ube">
  <a:themeElements>
    <a:clrScheme name="Tube 2">
      <a:dk1>
        <a:srgbClr val="003366"/>
      </a:dk1>
      <a:lt1>
        <a:srgbClr val="FFC118"/>
      </a:lt1>
      <a:dk2>
        <a:srgbClr val="C1080A"/>
      </a:dk2>
      <a:lt2>
        <a:srgbClr val="FFC118"/>
      </a:lt2>
      <a:accent1>
        <a:srgbClr val="3366CC"/>
      </a:accent1>
      <a:accent2>
        <a:srgbClr val="00B000"/>
      </a:accent2>
      <a:accent3>
        <a:srgbClr val="DDAAAA"/>
      </a:accent3>
      <a:accent4>
        <a:srgbClr val="DAA413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Tub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ube 1">
        <a:dk1>
          <a:srgbClr val="5C1F00"/>
        </a:dk1>
        <a:lt1>
          <a:srgbClr val="FFC118"/>
        </a:lt1>
        <a:dk2>
          <a:srgbClr val="C1080A"/>
        </a:dk2>
        <a:lt2>
          <a:srgbClr val="FFC118"/>
        </a:lt2>
        <a:accent1>
          <a:srgbClr val="800000"/>
        </a:accent1>
        <a:accent2>
          <a:srgbClr val="BE7960"/>
        </a:accent2>
        <a:accent3>
          <a:srgbClr val="DDAAAA"/>
        </a:accent3>
        <a:accent4>
          <a:srgbClr val="DAA413"/>
        </a:accent4>
        <a:accent5>
          <a:srgbClr val="C0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be 2">
        <a:dk1>
          <a:srgbClr val="003366"/>
        </a:dk1>
        <a:lt1>
          <a:srgbClr val="FFC118"/>
        </a:lt1>
        <a:dk2>
          <a:srgbClr val="C1080A"/>
        </a:dk2>
        <a:lt2>
          <a:srgbClr val="FFC118"/>
        </a:lt2>
        <a:accent1>
          <a:srgbClr val="3366CC"/>
        </a:accent1>
        <a:accent2>
          <a:srgbClr val="00B000"/>
        </a:accent2>
        <a:accent3>
          <a:srgbClr val="DDAAAA"/>
        </a:accent3>
        <a:accent4>
          <a:srgbClr val="DAA413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2004:Templates:Presentations:Designs:Writing Table</Template>
  <TotalTime>2854</TotalTime>
  <Words>267</Words>
  <Application>Microsoft Macintosh PowerPoint</Application>
  <PresentationFormat>On-screen Show (4:3)</PresentationFormat>
  <Paragraphs>81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Default Design</vt:lpstr>
      <vt:lpstr>Clipboard</vt:lpstr>
      <vt:lpstr>Discus</vt:lpstr>
      <vt:lpstr>Justice</vt:lpstr>
      <vt:lpstr>Highway</vt:lpstr>
      <vt:lpstr>Tube</vt:lpstr>
      <vt:lpstr>7_Blank Presentation</vt:lpstr>
      <vt:lpstr>16_Blank Presentation</vt:lpstr>
      <vt:lpstr>3_Office Theme</vt:lpstr>
      <vt:lpstr>3_Blank Presentation</vt:lpstr>
      <vt:lpstr>2_Ripple</vt:lpstr>
      <vt:lpstr>21_Default Design</vt:lpstr>
      <vt:lpstr>传讲争议性的课题</vt:lpstr>
      <vt:lpstr>争议是难免的</vt:lpstr>
      <vt:lpstr>新加坡热榜</vt:lpstr>
      <vt:lpstr>为什么要留…</vt:lpstr>
      <vt:lpstr>色情</vt:lpstr>
      <vt:lpstr>LGBT</vt:lpstr>
      <vt:lpstr>Wayne Grudem‘s  预言的定义</vt:lpstr>
      <vt:lpstr>说方言</vt:lpstr>
      <vt:lpstr>提摩太前书 2:11-15</vt:lpstr>
      <vt:lpstr>传讲争议的指导原则</vt:lpstr>
      <vt:lpstr>传讲争议的益处</vt:lpstr>
      <vt:lpstr>为什么要留…</vt:lpstr>
      <vt:lpstr>争议性证道的危险</vt:lpstr>
      <vt:lpstr>圣经中勇敢、具争议性的传道人</vt:lpstr>
      <vt:lpstr>Black</vt:lpstr>
      <vt:lpstr>讲道链接地址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136</cp:revision>
  <dcterms:created xsi:type="dcterms:W3CDTF">2004-09-11T01:03:24Z</dcterms:created>
  <dcterms:modified xsi:type="dcterms:W3CDTF">2016-11-04T08:34:57Z</dcterms:modified>
</cp:coreProperties>
</file>