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0" r:id="rId2"/>
    <p:sldMasterId id="2147483696" r:id="rId3"/>
    <p:sldMasterId id="2147483688" r:id="rId4"/>
    <p:sldMasterId id="2147483686" r:id="rId5"/>
    <p:sldMasterId id="2147483670" r:id="rId6"/>
    <p:sldMasterId id="2147483668" r:id="rId7"/>
    <p:sldMasterId id="2147483664" r:id="rId8"/>
    <p:sldMasterId id="2147483662" r:id="rId9"/>
    <p:sldMasterId id="2147483660" r:id="rId10"/>
    <p:sldMasterId id="2147483658" r:id="rId11"/>
    <p:sldMasterId id="2147483649" r:id="rId12"/>
    <p:sldMasterId id="2147484980" r:id="rId13"/>
  </p:sldMasterIdLst>
  <p:notesMasterIdLst>
    <p:notesMasterId r:id="rId38"/>
  </p:notesMasterIdLst>
  <p:sldIdLst>
    <p:sldId id="269" r:id="rId14"/>
    <p:sldId id="281" r:id="rId15"/>
    <p:sldId id="284" r:id="rId16"/>
    <p:sldId id="322" r:id="rId17"/>
    <p:sldId id="318" r:id="rId18"/>
    <p:sldId id="324" r:id="rId19"/>
    <p:sldId id="315" r:id="rId20"/>
    <p:sldId id="316" r:id="rId21"/>
    <p:sldId id="317" r:id="rId22"/>
    <p:sldId id="292" r:id="rId23"/>
    <p:sldId id="278" r:id="rId24"/>
    <p:sldId id="328" r:id="rId25"/>
    <p:sldId id="327" r:id="rId26"/>
    <p:sldId id="314" r:id="rId27"/>
    <p:sldId id="256" r:id="rId28"/>
    <p:sldId id="264" r:id="rId29"/>
    <p:sldId id="320" r:id="rId30"/>
    <p:sldId id="326" r:id="rId31"/>
    <p:sldId id="283" r:id="rId32"/>
    <p:sldId id="309" r:id="rId33"/>
    <p:sldId id="293" r:id="rId34"/>
    <p:sldId id="279" r:id="rId35"/>
    <p:sldId id="305" r:id="rId36"/>
    <p:sldId id="33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F3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82B44C-63A2-5544-BC0B-AEBD67153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FCFEFD-19DA-EC49-AC73-C8C8B598FF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784BE-D85A-4E45-98D4-2E81949DB5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A2C5FC-8751-014B-B28F-E9AF6699660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 father must make the painful decision to kill his own son in order to save the lives of people on an oncoming train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http://www.wingclips.com/movie-clips/most/the-bridge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99AED7-68DA-5842-A5AD-C829358D70F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 father must make the painful decision to kill his own son in order to save the lives of people on an oncoming train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http://www.wingclips.com/movie-clips/most/the-bridge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231114-B274-F949-AC0E-E8984AFD5EF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A53EF9-58EC-C247-B3B0-BD7E2A86788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1D206C-8D4F-044C-98A3-FA70128D556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558E0-B403-5A4B-9A60-85CF2F70341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ACE58E-253B-2645-9BC0-82DD5A2B363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13CFAD-62D2-0D4D-A59E-4BC06A1A143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4C9D63-E499-E844-88F8-F5C65061AF1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23033F-E662-2741-9A40-B246AB0F8EF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2997AA-025C-E34A-A02A-6AFD4AA7ECD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A111A2-1B8C-8B44-99BD-BF575D92D85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0D571-FB90-A044-B56F-B37BFBFC58A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CAF20B-A296-3A49-B3D3-4DF72E190A1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Atheism only substitutes non-religious terrorism for it.  This has been shown to be even more deadly by Hitler, Mussolini, Stalin, Mao, Pol Pot, and others.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5E5C9F-5E2D-EC41-9BF8-37CC23A4413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51618C-8B79-B646-BF7C-1007D298A29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8FFC7A-F371-3C4A-AABD-55D7DE630EC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479FD-8AB2-9A45-99B5-CE45AE60508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1B57B7-F2FB-5F40-BFBD-6715ADDF51B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D0BD7B-D94C-4E46-9062-7351037E934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B408-2C2C-894F-A1B4-EB482F16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AFFC-B42D-834F-BB29-59D8C26D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80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F3BE-EFC0-7448-8498-6F2DE2B7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62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6A1A-765A-274A-BC01-BD28C869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0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0A01-DEAC-224D-90C1-D912AE3C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30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8536-4890-5840-A411-A819FBF2A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4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75E0-DD1E-4546-856C-26B8924E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91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EC07-C04C-484D-B667-288905AC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344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DC62-7B0C-F74B-854D-9A0095AF5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9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0DA3-1DF7-B64E-B11B-DC67C36A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4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B20E-A47D-7D41-8E35-2A126473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33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7014-A320-AE4F-AB53-9D4B92856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A80D-9206-C04A-BE29-8A1F118CC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19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3836-6503-114E-8558-91730E21E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70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1FAC-E709-E94F-BA75-0881072A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26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51BD-B5A6-3247-9D4F-7C1CC2219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8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ED1C-6355-C14E-ACBE-A99D62113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5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33BE-CAC3-194B-B5EC-E5710454B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68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B0BA-8966-194E-BCDA-631B5A935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1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71A8-C901-FE4A-9D22-03D7A888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92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65B4-95DE-B04E-AFAE-2D40F5B0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55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078F-7171-D540-9353-F1DFCE71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5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6E22-1508-7D47-AD4C-AC117F0C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336E-A4C6-EA43-A084-64C4348F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42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20FE-1A5D-9643-BC8B-9E290E03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64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D912-F660-B348-91C3-DB7B3673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49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C460-D4DE-7B46-B0DA-04C8889B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5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761F-EB32-6A43-ADF1-4939D2BCF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782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BF4AD-51E4-8D4E-9348-2BB38DF37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59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6A3F-F2A9-E14B-AC56-2D403E9A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8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64C4-4042-6E43-9432-93E647D45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9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4D2-F910-5847-A4A3-9E8C1A934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4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0529-58DE-AC47-9DD0-1C5CD2E6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10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818E-01F5-2F44-8530-8A2EEA46A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0277-C8D4-A64D-A6EA-CF1D1D791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79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7EC7-47B7-CB4D-98B9-D86C732A5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82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11E6-9A2C-8E4F-B588-17C08C64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26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1A46-A4AF-5045-853A-DB03CFC5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87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F8F7-3DC2-3043-BCE2-20EE30C0E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286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04A9-D130-654B-A1AC-2E3DBE79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705F-D6B8-2840-B616-A4DC016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D939-F7A3-F348-8922-85D01E2D7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5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6B12-E38D-494B-8AB2-5D44127D1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6A2D-A81D-5248-8B0D-42297F8F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7650-FC90-5946-B7BD-3DFEB619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F5C4-B6D7-3042-A179-C2E30B21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4067-C21C-514B-9B83-1BC8D0B70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74FA-B781-7643-8112-87BA5C6D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6846-0A12-454C-943E-1AF3B92FC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97EB-28EB-384F-992D-1CBDF1083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6FF7-E162-FF41-905D-DE6A790C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BEB5-B7D0-D24B-AE8C-70A1E28FC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EE210-F556-B543-884C-6E5F33BA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11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1B5D-C625-334D-98F9-921A4887B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0AE4-D2E9-234F-A612-A56F2413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5728-3277-264E-9D7E-62541E64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299-426A-794B-AA36-E8F546DB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8F1E-B246-C14B-9463-2C9002EF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D10C-C54C-5749-942F-4EA99CFC5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A5AA-91E9-1E48-A992-6FB2E4A14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1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00F1-5604-A34E-A6FE-779A7E2F4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0D85-B656-2F4B-BBBE-1F3D6758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6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712A-0F69-A040-BEB8-71A027100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1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6B9F-9F0E-FC48-81CB-736FB349E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707A-B3F6-B445-9824-DF6307DD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5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039F-76F7-C94C-B7B1-1A7812C9C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E6C6-3FE0-F442-87E7-607B7D092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9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A4F6-E8C7-1142-BD89-A9B5839A0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3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A609-16DF-0A4F-AA24-22193CF50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5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E810-87DF-7545-A9F4-96DB7E6E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0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71295-8C63-0846-A123-BD78CE69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FD15-01B9-144B-A91C-7B087B7E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2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Curlz MT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4C24-7F65-5E4A-B574-E2306C34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9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3613-5460-0E41-8B02-3C34417B1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1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6476-7D91-D44F-9434-8C956BAC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9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DDA1-2F4D-4143-9C8A-7422F233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4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1811-BBFC-8644-8753-DC0D054D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D6DE-6663-304D-85AE-4D542354D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9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32C4-2661-5848-AD35-A76EFBCD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6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C1190-791B-364F-A2D1-F79DCE92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6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D6ED-E0DB-4840-969B-B765CE57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2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57E8-B94D-8441-99B3-1F8BDEAC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7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CC70-98F5-1446-AEC4-B720BDD7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9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6483-1245-C945-8F05-BA8BA41B9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752600"/>
            <a:ext cx="5105400" cy="2209800"/>
          </a:xfrm>
          <a:effectLst/>
        </p:spPr>
        <p:txBody>
          <a:bodyPr/>
          <a:lstStyle>
            <a:lvl1pPr algn="ctr">
              <a:defRPr sz="4800" i="0">
                <a:latin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91000"/>
            <a:ext cx="51054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0D0F859-1725-A941-BF5E-C54F165ED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1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51DF-35B6-A74D-B375-1E292A1F0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9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08ED-FEC0-4F45-80B7-EE0145AD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7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9812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DF34-F9BD-8648-A773-270E2D526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F1CB-1CCA-1C4D-AD89-C6518D410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C3527-E651-684A-A0B8-0501CA1B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3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BC90-7FD2-DF4A-ACF7-FD2495142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2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E33D-D711-E047-9F72-530BB646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D740-E5CD-2B46-A49D-38AF9841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3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9278-4C67-B74A-AEC9-4932E55C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4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FCDB-7049-DB48-87EB-AF946AB64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1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304800"/>
            <a:ext cx="1619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2200" y="304800"/>
            <a:ext cx="4705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D6BA-41C8-1741-9991-77C6AA4E2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EF3C-C270-504B-A541-427F486A3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0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6410-0A5C-C441-AD04-48DF46ADC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0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9FAB-C26C-0B40-BDED-11AD50F03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D71E-05D8-B249-98A9-E5A95BC69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86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61B9-CF00-9A46-A2CB-13CEBCED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0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090A8-7A7B-DD46-9603-116AE6B44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5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7F19-9F45-2C4D-A21F-5298ACAF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5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AFD3-F4ED-FA4A-8209-252DB0BF6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6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C2EB-4AC6-904D-B637-944D782A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C283-9052-EC42-B39B-5F2BB5DF7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5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D9E3-BC91-E54A-BAE2-EFBFC91C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9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E213-C2EA-B540-B6C6-F342E676C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15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ACF3-67D9-9A45-8A9F-02CF01C68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0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C665-D310-B142-BA36-BD2514A48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1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2B4A-A3A7-484B-8223-68057E9A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4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9D47-6017-0F46-8538-D4B0C935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5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9FFB-9423-B546-9D74-E1240ABDD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9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498C-10F1-244D-9D9E-2DD2C655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0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559F-7AC8-B246-B2E2-8D5826746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1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5EB3-BF1E-1D45-812F-44602E46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C3E9-1951-1444-B980-D9730E203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2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64E4-D9E9-F044-A5F1-3E6594B5A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20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6E12-72EC-E44A-83A9-887A9C9A7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18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33A9-D1B9-6942-A8EA-C8DE0E12D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85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0AEF-C4E6-EC43-AA0F-FC06BB90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4422-2BF3-E94C-82C4-149AF3DCD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84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D0BD-2CCC-0749-BBA7-7C4EFB729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440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75A0-E2E4-2146-9306-894B101FA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2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90CB-A03A-C042-98BF-B88077AB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4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1926-3835-4F4C-BACC-F20DEE81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BDE4-3BF9-8647-85A3-792BF80C0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8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93D5-A1CA-C449-8802-1A166F62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5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60FB-13A0-CC40-9025-023F2F39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06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1975-A4D5-7842-88F6-95B09F2E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07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F209-647B-954E-B83B-6A0F4AC36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0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C3F1-EB58-284C-9743-F0456EA5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F9E5F0-07F2-9D4E-9022-FC305570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D0921A-81AF-B740-B46D-708C4364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7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91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2391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2391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91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1D38CC1D-B6DF-8B48-9F0D-E7566F1C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8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FC9049-F8AC-5A42-BD75-806537817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86505B4B-C212-8745-A77B-DA9473E1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4C393F-CE0C-5E4B-B1B5-E9C78A4E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5433AF4C-8509-B840-89A4-549F6A29E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2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02BC49B3-A98B-244A-851E-57755BEB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3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0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066F949-37A5-274C-ACA0-ADC0E6F02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620517CF-8B82-5548-AFBB-E62DEA2D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DEFAEF47-7C1E-F04C-89DF-F6BD1733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6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020FEEB9-A519-A045-9CDB-376CC661D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54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专题讲道</a:t>
            </a:r>
            <a:endParaRPr lang="en-US" sz="540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161794" name="Picture 5" descr="genn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6129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6" descr="mission and evangelis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2057400"/>
            <a:ext cx="27559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8"/>
          <p:cNvSpPr>
            <a:spLocks noChangeArrowheads="1"/>
          </p:cNvSpPr>
          <p:nvPr/>
        </p:nvSpPr>
        <p:spPr bwMode="auto">
          <a:xfrm>
            <a:off x="2133600" y="24384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4400" b="1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福音性</a:t>
            </a:r>
            <a:endParaRPr lang="en-US" altLang="zh-CN" sz="4400" b="1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4400" b="1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婚礼</a:t>
            </a:r>
            <a:endParaRPr lang="en-US" altLang="ja-JP" sz="4400" b="1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4400" b="1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丧礼</a:t>
            </a:r>
            <a:endParaRPr lang="en-US" sz="4400" b="1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4191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dirty="0" smtClean="0">
                <a:latin typeface="黑体"/>
                <a:ea typeface="黑体"/>
                <a:cs typeface="黑体"/>
              </a:rPr>
              <a:t>使用代替性</a:t>
            </a:r>
            <a:r>
              <a:rPr lang="en-US" altLang="zh-CN" sz="4800" dirty="0" smtClean="0">
                <a:latin typeface="黑体"/>
                <a:ea typeface="黑体"/>
                <a:cs typeface="黑体"/>
              </a:rPr>
              <a:t/>
            </a:r>
            <a:br>
              <a:rPr lang="en-US" altLang="zh-CN" sz="4800" dirty="0" smtClean="0">
                <a:latin typeface="黑体"/>
                <a:ea typeface="黑体"/>
                <a:cs typeface="黑体"/>
              </a:rPr>
            </a:br>
            <a:r>
              <a:rPr lang="zh-CN" altLang="en-US" sz="4800" dirty="0" smtClean="0">
                <a:latin typeface="黑体"/>
                <a:ea typeface="黑体"/>
                <a:cs typeface="黑体"/>
              </a:rPr>
              <a:t>图解说明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180226" name="Text Box 4"/>
          <p:cNvSpPr txBox="1">
            <a:spLocks noChangeArrowheads="1"/>
          </p:cNvSpPr>
          <p:nvPr/>
        </p:nvSpPr>
        <p:spPr bwMode="auto">
          <a:xfrm>
            <a:off x="7629525" y="95250"/>
            <a:ext cx="1311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200-202</a:t>
            </a:r>
            <a:endParaRPr lang="en-US" b="1">
              <a:cs typeface="Arial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02920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书本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癌症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名叫‘凯’的男童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TW" altLang="en-US" sz="3200" b="1" dirty="0">
                <a:latin typeface="黑体"/>
                <a:ea typeface="黑体"/>
                <a:cs typeface="黑体"/>
              </a:rPr>
              <a:t>吊桥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Most Drawbridge Scree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4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zh-CN" altLang="en-US" dirty="0" smtClean="0">
                <a:latin typeface="黑体"/>
                <a:ea typeface="黑体"/>
                <a:cs typeface="黑体"/>
              </a:rPr>
              <a:t>电影</a:t>
            </a:r>
            <a:r>
              <a:rPr kumimoji="0" lang="en-US" altLang="zh-CN" dirty="0" smtClean="0">
                <a:latin typeface="黑体"/>
                <a:ea typeface="黑体"/>
                <a:cs typeface="黑体"/>
              </a:rPr>
              <a:t> </a:t>
            </a:r>
            <a:r>
              <a:rPr kumimoji="0" lang="zh-CN" altLang="en-US" dirty="0" smtClean="0">
                <a:latin typeface="黑体"/>
                <a:ea typeface="黑体"/>
                <a:cs typeface="黑体"/>
              </a:rPr>
              <a:t>－</a:t>
            </a:r>
            <a:r>
              <a:rPr kumimoji="0" lang="en-US" altLang="zh-CN" dirty="0" smtClean="0">
                <a:latin typeface="黑体"/>
                <a:ea typeface="黑体"/>
                <a:cs typeface="黑体"/>
              </a:rPr>
              <a:t> </a:t>
            </a:r>
            <a:r>
              <a:rPr kumimoji="0" lang="zh-CN" altLang="en-US" dirty="0" smtClean="0">
                <a:latin typeface="黑体"/>
                <a:ea typeface="黑体"/>
                <a:cs typeface="黑体"/>
              </a:rPr>
              <a:t>“</a:t>
            </a:r>
            <a:r>
              <a:rPr kumimoji="0" lang="en-US" dirty="0" smtClean="0">
                <a:latin typeface="黑体"/>
                <a:ea typeface="黑体"/>
                <a:cs typeface="黑体"/>
              </a:rPr>
              <a:t>Most</a:t>
            </a:r>
            <a:r>
              <a:rPr kumimoji="0" lang="zh-CN" altLang="en-US" dirty="0" smtClean="0">
                <a:latin typeface="黑体"/>
                <a:ea typeface="黑体"/>
                <a:cs typeface="黑体"/>
              </a:rPr>
              <a:t>”</a:t>
            </a:r>
            <a:endParaRPr kumimoji="0"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206680" cy="4392488"/>
          </a:xfrm>
          <a:effectLst/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kumimoji="0" lang="zh-CN" altLang="en-US" sz="4400" dirty="0" smtClean="0">
                <a:effectLst>
                  <a:glow rad="152400">
                    <a:srgbClr val="000000"/>
                  </a:glow>
                </a:effectLst>
                <a:latin typeface="黑体"/>
                <a:ea typeface="黑体"/>
                <a:cs typeface="黑体"/>
              </a:rPr>
              <a:t>一位父亲必须做一个惨痛的决定，是否要牺牲自己的儿子来拯救在迎面而</a:t>
            </a:r>
            <a:r>
              <a:rPr kumimoji="0" lang="zh-CN" altLang="en-US" sz="4400" dirty="0">
                <a:effectLst>
                  <a:glow rad="152400">
                    <a:srgbClr val="000000"/>
                  </a:glow>
                </a:effectLst>
                <a:latin typeface="黑体"/>
                <a:ea typeface="黑体"/>
                <a:cs typeface="黑体"/>
              </a:rPr>
              <a:t>来</a:t>
            </a:r>
            <a:r>
              <a:rPr kumimoji="0" lang="zh-CN" altLang="en-US" sz="4400" dirty="0" smtClean="0">
                <a:effectLst>
                  <a:glow rad="152400">
                    <a:srgbClr val="000000"/>
                  </a:glow>
                </a:effectLst>
                <a:latin typeface="黑体"/>
                <a:ea typeface="黑体"/>
                <a:cs typeface="黑体"/>
              </a:rPr>
              <a:t>的火车中的乘客</a:t>
            </a:r>
            <a:endParaRPr kumimoji="0" lang="en-US" sz="4400" dirty="0">
              <a:effectLst>
                <a:glow rad="152400">
                  <a:srgbClr val="000000"/>
                </a:glo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 descr="Most Drawbridge Scree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4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 dirty="0" smtClean="0"/>
              <a:t>Most–The Movie</a:t>
            </a:r>
            <a:endParaRPr kumimoji="0"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0" y="0"/>
            <a:ext cx="2193925" cy="6669088"/>
          </a:xfrm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kumimoji="0" lang="en-US" sz="2800" dirty="0" smtClean="0"/>
              <a:t>A father must make the painful decision to kill his own son in order to save the lives of people on an oncoming train</a:t>
            </a:r>
            <a:endParaRPr kumimoji="0" lang="en-US" sz="2800" dirty="0"/>
          </a:p>
        </p:txBody>
      </p:sp>
      <p:pic>
        <p:nvPicPr>
          <p:cNvPr id="184324" name="ind-most-bridge-q7m.mov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4191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dirty="0">
                <a:latin typeface="黑体"/>
                <a:ea typeface="黑体"/>
                <a:cs typeface="黑体"/>
              </a:rPr>
              <a:t>使用代替性</a:t>
            </a:r>
            <a:r>
              <a:rPr lang="en-US" altLang="zh-CN" sz="4800" dirty="0">
                <a:latin typeface="黑体"/>
                <a:ea typeface="黑体"/>
                <a:cs typeface="黑体"/>
              </a:rPr>
              <a:t/>
            </a:r>
            <a:br>
              <a:rPr lang="en-US" altLang="zh-CN" sz="4800" dirty="0">
                <a:latin typeface="黑体"/>
                <a:ea typeface="黑体"/>
                <a:cs typeface="黑体"/>
              </a:rPr>
            </a:br>
            <a:r>
              <a:rPr lang="zh-CN" altLang="en-US" sz="4800" dirty="0">
                <a:latin typeface="黑体"/>
                <a:ea typeface="黑体"/>
                <a:cs typeface="黑体"/>
              </a:rPr>
              <a:t>图解说明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7629525" y="95250"/>
            <a:ext cx="1311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200-202</a:t>
            </a:r>
            <a:endParaRPr lang="en-US" b="1">
              <a:cs typeface="Arial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029200" y="2276475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书本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癌症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名叫‘凯’的男童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蛇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吊桥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双生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577850" indent="-577850" eaLnBrk="1" hangingPunct="1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军人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27763" cy="1752600"/>
          </a:xfrm>
          <a:ln>
            <a:solidFill>
              <a:schemeClr val="bg1"/>
            </a:solidFill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i="0" dirty="0">
                <a:latin typeface="黑体"/>
                <a:ea typeface="黑体"/>
                <a:cs typeface="黑体"/>
              </a:rPr>
              <a:t>取自</a:t>
            </a:r>
            <a:r>
              <a:rPr lang="zh-CN" altLang="en-US" sz="4000" i="0" dirty="0" smtClean="0">
                <a:latin typeface="黑体"/>
                <a:ea typeface="黑体"/>
                <a:cs typeface="黑体"/>
              </a:rPr>
              <a:t>这本书的另外</a:t>
            </a:r>
            <a:r>
              <a:rPr lang="en-US" sz="4000" i="0" dirty="0" smtClean="0">
                <a:latin typeface="黑体"/>
                <a:ea typeface="黑体"/>
                <a:cs typeface="黑体"/>
              </a:rPr>
              <a:t>12</a:t>
            </a:r>
            <a:r>
              <a:rPr lang="zh-CN" altLang="en-US" sz="4000" i="0" dirty="0" smtClean="0">
                <a:latin typeface="黑体"/>
                <a:ea typeface="黑体"/>
                <a:cs typeface="黑体"/>
              </a:rPr>
              <a:t>个原则</a:t>
            </a:r>
            <a:r>
              <a:rPr lang="en-US" sz="4000" dirty="0" smtClean="0">
                <a:latin typeface="黑体"/>
                <a:ea typeface="黑体"/>
                <a:cs typeface="黑体"/>
              </a:rPr>
              <a:t>…</a:t>
            </a:r>
            <a:endParaRPr lang="en-US" sz="4000" dirty="0">
              <a:latin typeface="黑体"/>
              <a:ea typeface="黑体"/>
              <a:cs typeface="黑体"/>
            </a:endParaRPr>
          </a:p>
        </p:txBody>
      </p:sp>
      <p:pic>
        <p:nvPicPr>
          <p:cNvPr id="188418" name="Picture 18" descr="Bennett30Minut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888" y="12700"/>
            <a:ext cx="29321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7" name="WordArt 5"/>
          <p:cNvSpPr>
            <a:spLocks noChangeArrowheads="1" noChangeShapeType="1" noTextEdit="1"/>
          </p:cNvSpPr>
          <p:nvPr/>
        </p:nvSpPr>
        <p:spPr bwMode="auto">
          <a:xfrm>
            <a:off x="498475" y="2230438"/>
            <a:ext cx="984250" cy="1236662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祷告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18" name="WordArt 6"/>
          <p:cNvSpPr>
            <a:spLocks noChangeArrowheads="1" noChangeShapeType="1" noTextEdit="1"/>
          </p:cNvSpPr>
          <p:nvPr/>
        </p:nvSpPr>
        <p:spPr bwMode="auto">
          <a:xfrm>
            <a:off x="266700" y="3581400"/>
            <a:ext cx="144780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高举耶稣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19" name="WordArt 7"/>
          <p:cNvSpPr>
            <a:spLocks noChangeArrowheads="1" noChangeShapeType="1" noTextEdit="1"/>
          </p:cNvSpPr>
          <p:nvPr/>
        </p:nvSpPr>
        <p:spPr bwMode="auto">
          <a:xfrm>
            <a:off x="384175" y="4914900"/>
            <a:ext cx="121285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宣告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88422" name="Rectangle 8"/>
          <p:cNvSpPr>
            <a:spLocks noChangeArrowheads="1"/>
          </p:cNvSpPr>
          <p:nvPr/>
        </p:nvSpPr>
        <p:spPr bwMode="auto">
          <a:xfrm>
            <a:off x="8482013" y="-26988"/>
            <a:ext cx="698500" cy="46196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cs typeface="Arial" charset="0"/>
              </a:rPr>
              <a:t>199</a:t>
            </a:r>
            <a:endParaRPr lang="en-US">
              <a:cs typeface="Arial" charset="0"/>
            </a:endParaRPr>
          </a:p>
        </p:txBody>
      </p:sp>
      <p:sp>
        <p:nvSpPr>
          <p:cNvPr id="627721" name="WordArt 9"/>
          <p:cNvSpPr>
            <a:spLocks noChangeArrowheads="1" noChangeShapeType="1" noTextEdit="1"/>
          </p:cNvSpPr>
          <p:nvPr/>
        </p:nvSpPr>
        <p:spPr bwMode="auto">
          <a:xfrm>
            <a:off x="1984375" y="2230438"/>
            <a:ext cx="984250" cy="1236662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正面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2" name="WordArt 10"/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144780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个人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3" name="WordArt 11"/>
          <p:cNvSpPr>
            <a:spLocks noChangeArrowheads="1" noChangeShapeType="1" noTextEdit="1"/>
          </p:cNvSpPr>
          <p:nvPr/>
        </p:nvSpPr>
        <p:spPr bwMode="auto">
          <a:xfrm>
            <a:off x="1870075" y="4914900"/>
            <a:ext cx="121285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简略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4" name="WordArt 12"/>
          <p:cNvSpPr>
            <a:spLocks noChangeArrowheads="1" noChangeShapeType="1" noTextEdit="1"/>
          </p:cNvSpPr>
          <p:nvPr/>
        </p:nvSpPr>
        <p:spPr bwMode="auto">
          <a:xfrm>
            <a:off x="3660775" y="2230438"/>
            <a:ext cx="984250" cy="1236662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关注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5" name="WordArt 13"/>
          <p:cNvSpPr>
            <a:spLocks noChangeArrowheads="1" noChangeShapeType="1" noTextEdit="1"/>
          </p:cNvSpPr>
          <p:nvPr/>
        </p:nvSpPr>
        <p:spPr bwMode="auto">
          <a:xfrm>
            <a:off x="3429000" y="3581400"/>
            <a:ext cx="144780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简单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6" name="WordArt 14"/>
          <p:cNvSpPr>
            <a:spLocks noChangeArrowheads="1" noChangeShapeType="1" noTextEdit="1"/>
          </p:cNvSpPr>
          <p:nvPr/>
        </p:nvSpPr>
        <p:spPr bwMode="auto">
          <a:xfrm>
            <a:off x="3546475" y="4914900"/>
            <a:ext cx="121285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急迫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7" name="WordArt 15"/>
          <p:cNvSpPr>
            <a:spLocks noChangeArrowheads="1" noChangeShapeType="1" noTextEdit="1"/>
          </p:cNvSpPr>
          <p:nvPr/>
        </p:nvSpPr>
        <p:spPr bwMode="auto">
          <a:xfrm>
            <a:off x="5257800" y="2286000"/>
            <a:ext cx="984250" cy="1236663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紧迫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8" name="WordArt 16"/>
          <p:cNvSpPr>
            <a:spLocks noChangeArrowheads="1" noChangeShapeType="1" noTextEdit="1"/>
          </p:cNvSpPr>
          <p:nvPr/>
        </p:nvSpPr>
        <p:spPr bwMode="auto">
          <a:xfrm>
            <a:off x="5216525" y="3581400"/>
            <a:ext cx="1011659" cy="92772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恳求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627729" name="WordArt 17"/>
          <p:cNvSpPr>
            <a:spLocks noChangeArrowheads="1" noChangeShapeType="1" noTextEdit="1"/>
          </p:cNvSpPr>
          <p:nvPr/>
        </p:nvSpPr>
        <p:spPr bwMode="auto">
          <a:xfrm>
            <a:off x="5334000" y="4914900"/>
            <a:ext cx="1212850" cy="1219200"/>
          </a:xfrm>
          <a:prstGeom prst="rect">
            <a:avLst/>
          </a:prstGeom>
          <a:effectLst/>
          <a:scene3d>
            <a:camera prst="legacyPerspectiveFront">
              <a:rot lat="20519997" lon="1080000" rev="0"/>
            </a:camera>
            <a:lightRig rig="legacyHarsh2" dir="b"/>
          </a:scene3d>
          <a:sp3d>
            <a:bevelT w="0"/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黑体"/>
                <a:ea typeface="黑体"/>
                <a:cs typeface="黑体"/>
              </a:rPr>
              <a:t>依靠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27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27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27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27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305800" cy="1981200"/>
          </a:xfrm>
        </p:spPr>
        <p:txBody>
          <a:bodyPr/>
          <a:lstStyle/>
          <a:p>
            <a:pPr eaLnBrk="1" hangingPunct="1"/>
            <a:r>
              <a:rPr lang="zh-CN" altLang="en-US" sz="8000" b="1">
                <a:latin typeface="黑体" charset="0"/>
                <a:ea typeface="黑体" charset="0"/>
                <a:cs typeface="黑体" charset="0"/>
              </a:rPr>
              <a:t>如何在婚礼中讲道</a:t>
            </a:r>
            <a:endParaRPr lang="en-US" sz="6000" b="1"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190466" name="Picture 4" descr="wedd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029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Arial"/>
                <a:cs typeface="Arial"/>
              </a:rPr>
              <a:t>204</a:t>
            </a: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4" descr="125_25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5791200" cy="1219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婚礼证道有何特别？</a:t>
            </a:r>
            <a:endParaRPr lang="en-US" sz="4000">
              <a:solidFill>
                <a:schemeClr val="tx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204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945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accent2"/>
                </a:solidFill>
                <a:latin typeface="黑体" charset="0"/>
                <a:ea typeface="黑体" charset="0"/>
                <a:cs typeface="黑体" charset="0"/>
              </a:rPr>
              <a:t>他们不是去听你说的！</a:t>
            </a:r>
            <a:endParaRPr lang="en-US" sz="60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194564" name="Picture 5" descr="weddin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204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4" descr="wedding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其他独特的地方</a:t>
            </a:r>
            <a:r>
              <a:rPr lang="en-US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…</a:t>
            </a:r>
            <a:endParaRPr lang="en-US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251333" name="Rectangle 5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204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6858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他们并没有留心听</a:t>
            </a:r>
            <a:endParaRPr lang="en-US" sz="4400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喜乐加紧张</a:t>
            </a:r>
            <a:endParaRPr lang="en-US" sz="4400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44500"/>
            <a:ext cx="5486400" cy="850900"/>
          </a:xfrm>
        </p:spPr>
        <p:txBody>
          <a:bodyPr/>
          <a:lstStyle/>
          <a:p>
            <a:r>
              <a:rPr lang="zh-CN" altLang="en-US">
                <a:latin typeface="黑体" charset="0"/>
                <a:ea typeface="黑体" charset="0"/>
                <a:cs typeface="黑体" charset="0"/>
              </a:rPr>
              <a:t>其他婚礼窍门</a:t>
            </a:r>
            <a:r>
              <a:rPr lang="en-US" altLang="ja-JP">
                <a:latin typeface="黑体" charset="0"/>
                <a:ea typeface="黑体" charset="0"/>
                <a:cs typeface="黑体" charset="0"/>
              </a:rPr>
              <a:t>…</a:t>
            </a:r>
            <a:endParaRPr lang="en-US" sz="3000"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197634" name="Picture 5" descr="wedd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DF3FD"/>
                </a:solidFill>
                <a:latin typeface="Arial"/>
                <a:cs typeface="Arial"/>
              </a:rPr>
              <a:t>204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97636" name="Rectangle 7"/>
          <p:cNvSpPr>
            <a:spLocks noChangeArrowheads="1"/>
          </p:cNvSpPr>
          <p:nvPr/>
        </p:nvSpPr>
        <p:spPr bwMode="auto">
          <a:xfrm>
            <a:off x="1066800" y="2209800"/>
            <a:ext cx="7466013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latin typeface="黑体" charset="0"/>
                <a:ea typeface="黑体" charset="0"/>
                <a:cs typeface="黑体" charset="0"/>
              </a:rPr>
              <a:t>要简略</a:t>
            </a:r>
            <a:endParaRPr lang="en-US" altLang="ja-JP" sz="3200" b="1"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3200" b="1">
                <a:latin typeface="黑体" charset="0"/>
                <a:ea typeface="黑体" charset="0"/>
                <a:cs typeface="黑体" charset="0"/>
              </a:rPr>
              <a:t>目标听众</a:t>
            </a:r>
            <a:endParaRPr lang="en-US" altLang="zh-TW" sz="3200" b="1"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latin typeface="黑体" charset="0"/>
                <a:ea typeface="黑体" charset="0"/>
                <a:cs typeface="黑体" charset="0"/>
              </a:rPr>
              <a:t>人都不带圣经</a:t>
            </a:r>
            <a:endParaRPr lang="en-US" altLang="ja-JP" sz="3200" b="1"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latin typeface="黑体" charset="0"/>
                <a:ea typeface="黑体" charset="0"/>
                <a:cs typeface="黑体" charset="0"/>
              </a:rPr>
              <a:t>要亲切</a:t>
            </a:r>
            <a:endParaRPr lang="en-US" altLang="ja-JP" sz="3200" b="1"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latin typeface="黑体" charset="0"/>
                <a:ea typeface="黑体" charset="0"/>
                <a:cs typeface="黑体" charset="0"/>
              </a:rPr>
              <a:t>采用幽默</a:t>
            </a:r>
            <a:endParaRPr lang="en-US" altLang="ja-JP" sz="3200" b="1"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latin typeface="黑体" charset="0"/>
                <a:ea typeface="黑体" charset="0"/>
                <a:cs typeface="黑体" charset="0"/>
              </a:rPr>
              <a:t>总是分享福音</a:t>
            </a:r>
            <a:endParaRPr lang="en-US" sz="3200" b="1"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384175"/>
            <a:ext cx="9177338" cy="73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34475" cy="6921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000090"/>
                </a:solidFill>
                <a:latin typeface="黑体"/>
                <a:ea typeface="黑体"/>
                <a:cs typeface="黑体"/>
              </a:rPr>
              <a:t>为何要有</a:t>
            </a:r>
            <a:r>
              <a:rPr lang="en-US" altLang="zh-CN" b="1" dirty="0" smtClean="0">
                <a:solidFill>
                  <a:srgbClr val="000090"/>
                </a:solidFill>
                <a:latin typeface="黑体"/>
                <a:ea typeface="黑体"/>
                <a:cs typeface="黑体"/>
              </a:rPr>
              <a:t>15</a:t>
            </a:r>
            <a:r>
              <a:rPr lang="zh-CN" altLang="en-US" b="1" dirty="0" smtClean="0">
                <a:solidFill>
                  <a:srgbClr val="000090"/>
                </a:solidFill>
                <a:latin typeface="黑体"/>
                <a:ea typeface="黑体"/>
                <a:cs typeface="黑体"/>
              </a:rPr>
              <a:t>分钟的限制？</a:t>
            </a:r>
            <a:endParaRPr lang="en-US" b="1" dirty="0">
              <a:solidFill>
                <a:srgbClr val="00009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2924944"/>
            <a:ext cx="8026152" cy="26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2"/>
              <a:buChar char=""/>
              <a:defRPr/>
            </a:pPr>
            <a:r>
              <a:rPr lang="zh-CN" altLang="en-US" b="1" dirty="0" smtClean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  <a:latin typeface="黑体"/>
                <a:ea typeface="黑体"/>
                <a:cs typeface="黑体"/>
              </a:rPr>
              <a:t>节省上课时间</a:t>
            </a:r>
            <a:endParaRPr lang="en-US" b="1" dirty="0" smtClean="0">
              <a:solidFill>
                <a:srgbClr val="FDF3FD"/>
              </a:solidFill>
              <a:effectLst>
                <a:glow rad="139700">
                  <a:srgbClr val="000090"/>
                </a:glow>
              </a:effectLst>
              <a:latin typeface="黑体"/>
              <a:ea typeface="黑体"/>
              <a:cs typeface="黑体"/>
            </a:endParaRPr>
          </a:p>
          <a:p>
            <a:pPr eaLnBrk="1" hangingPunct="1">
              <a:buFont typeface="Wingdings" charset="2"/>
              <a:buChar char=""/>
              <a:defRPr/>
            </a:pPr>
            <a:r>
              <a:rPr lang="zh-CN" altLang="en-US" b="1" dirty="0" smtClean="0">
                <a:solidFill>
                  <a:srgbClr val="FDF3FD"/>
                </a:solidFill>
                <a:effectLst>
                  <a:glow rad="139700">
                    <a:srgbClr val="000090"/>
                  </a:glow>
                </a:effectLst>
                <a:latin typeface="黑体"/>
                <a:ea typeface="黑体"/>
                <a:cs typeface="黑体"/>
              </a:rPr>
              <a:t>若你是一名牧师，你将来也需要传讲许多简短的专题信息</a:t>
            </a:r>
            <a:endParaRPr lang="en-US" b="1" dirty="0">
              <a:solidFill>
                <a:srgbClr val="FDF3FD"/>
              </a:solidFill>
              <a:effectLst>
                <a:glow rad="139700">
                  <a:srgbClr val="000090"/>
                </a:glo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b="1" dirty="0" smtClean="0">
                <a:latin typeface="黑体"/>
                <a:ea typeface="黑体"/>
                <a:cs typeface="黑体"/>
              </a:rPr>
              <a:t>丧礼证道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2362200" y="3657600"/>
            <a:ext cx="4056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Monotype Sorts" charset="2"/>
              <a:buNone/>
              <a:defRPr/>
            </a:pPr>
            <a:r>
              <a:rPr lang="zh-CN" altLang="en-US" sz="3600" i="1" dirty="0">
                <a:latin typeface="黑体"/>
                <a:ea typeface="黑体"/>
                <a:cs typeface="黑体"/>
              </a:rPr>
              <a:t>一个概论</a:t>
            </a:r>
            <a:endParaRPr lang="en-US" sz="3600" i="1" dirty="0"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679450"/>
            <a:ext cx="7551737" cy="11430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丧礼的独特性</a:t>
            </a:r>
            <a:endParaRPr lang="en-US" b="1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cs typeface="Arial"/>
              </a:rPr>
              <a:t>205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592263" y="1898650"/>
            <a:ext cx="75517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人都不是去听你说的</a:t>
            </a:r>
            <a:endParaRPr lang="en-US" altLang="ja-JP" sz="2800" b="1">
              <a:latin typeface="黑体" charset="0"/>
              <a:ea typeface="黑体" charset="0"/>
              <a:cs typeface="黑体" charset="0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分享有关来生的事</a:t>
            </a:r>
            <a:endParaRPr lang="en-US" altLang="ja-JP" sz="2800" b="1">
              <a:latin typeface="黑体" charset="0"/>
              <a:ea typeface="黑体" charset="0"/>
              <a:cs typeface="黑体" charset="0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人都不是在方便的时刻死去的</a:t>
            </a:r>
            <a:endParaRPr lang="en-US" altLang="ja-JP" sz="2800" b="1">
              <a:latin typeface="黑体" charset="0"/>
              <a:ea typeface="黑体" charset="0"/>
              <a:cs typeface="黑体" charset="0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混杂的听众</a:t>
            </a:r>
            <a:endParaRPr lang="en-US" altLang="ja-JP" sz="2800" b="1">
              <a:latin typeface="黑体" charset="0"/>
              <a:ea typeface="黑体" charset="0"/>
              <a:cs typeface="黑体" charset="0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是你在一个家中分享的机会</a:t>
            </a:r>
            <a:endParaRPr lang="en-US" altLang="ja-JP" sz="2800" b="1">
              <a:latin typeface="黑体" charset="0"/>
              <a:ea typeface="黑体" charset="0"/>
              <a:cs typeface="黑体" charset="0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zh-CN" altLang="en-US" sz="2800" b="1">
                <a:latin typeface="黑体" charset="0"/>
                <a:ea typeface="黑体" charset="0"/>
                <a:cs typeface="黑体" charset="0"/>
              </a:rPr>
              <a:t>忧伤是真实的</a:t>
            </a:r>
            <a:endParaRPr lang="en-US" sz="2800" b="1"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/>
                <a:ea typeface="黑体"/>
                <a:cs typeface="黑体"/>
              </a:rPr>
              <a:t>丧礼证道窍门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42645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cs typeface="Arial"/>
              </a:rPr>
              <a:t>205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62000" y="18288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不要担心如何引起人的兴趣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注射更多例证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多读经文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带着牧养的语气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要亲切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总是分享福音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CN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要简短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1295400"/>
            <a:ext cx="5432425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黑体"/>
                <a:ea typeface="黑体"/>
                <a:cs typeface="黑体"/>
              </a:rPr>
              <a:t>福音性讲道</a:t>
            </a:r>
            <a:endParaRPr lang="en-US" sz="4400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黑体"/>
              <a:ea typeface="黑体"/>
              <a:cs typeface="黑体"/>
            </a:endParaRPr>
          </a:p>
        </p:txBody>
      </p:sp>
      <p:pic>
        <p:nvPicPr>
          <p:cNvPr id="165890" name="Picture 4" descr="tract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13" y="3733800"/>
            <a:ext cx="54879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20768605">
            <a:off x="4062413" y="5276850"/>
            <a:ext cx="2241550" cy="13287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无神主义能医治宗教恐怖主义</a:t>
            </a:r>
            <a:endParaRPr lang="en-US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4" descr="church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3733800" cy="14478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情况的独特性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199</a:t>
            </a:r>
          </a:p>
        </p:txBody>
      </p:sp>
      <p:sp>
        <p:nvSpPr>
          <p:cNvPr id="1209350" name="Rectangle 6"/>
          <p:cNvSpPr>
            <a:spLocks noChangeArrowheads="1"/>
          </p:cNvSpPr>
          <p:nvPr/>
        </p:nvSpPr>
        <p:spPr bwMode="auto">
          <a:xfrm>
            <a:off x="409575" y="2125663"/>
            <a:ext cx="36576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charset="2"/>
              <a:buChar char="w"/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他们的兴趣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charset="2"/>
              <a:buChar char="w"/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撒但的攻击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charset="2"/>
              <a:buChar char="w"/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混合的人群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19150"/>
            <a:ext cx="7772400" cy="92392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福音性讲道的窍门</a:t>
            </a:r>
            <a:endParaRPr lang="en-US" sz="5400" b="1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69987" name="Text Box 14"/>
          <p:cNvSpPr txBox="1">
            <a:spLocks noChangeArrowheads="1"/>
          </p:cNvSpPr>
          <p:nvPr/>
        </p:nvSpPr>
        <p:spPr bwMode="auto">
          <a:xfrm>
            <a:off x="8355013" y="95250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199</a:t>
            </a:r>
            <a:endParaRPr lang="en-US" b="1">
              <a:cs typeface="Arial" charset="0"/>
            </a:endParaRPr>
          </a:p>
        </p:txBody>
      </p:sp>
      <p:pic>
        <p:nvPicPr>
          <p:cNvPr id="169988" name="Picture 16" descr="prea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647950"/>
            <a:ext cx="35353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 descr="Kagondo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22463"/>
            <a:ext cx="676116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向非基督徒传讲</a:t>
            </a:r>
            <a:endParaRPr lang="en-US" b="1"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latin typeface="黑体"/>
                <a:ea typeface="黑体"/>
                <a:cs typeface="黑体"/>
              </a:rPr>
              <a:t>传讲解经信息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8334375" y="9525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199</a:t>
            </a:r>
          </a:p>
        </p:txBody>
      </p:sp>
      <p:pic>
        <p:nvPicPr>
          <p:cNvPr id="174083" name="Picture 35" descr="Vision Canada_Emmaus 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035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36"/>
          <p:cNvSpPr txBox="1">
            <a:spLocks noChangeArrowheads="1"/>
          </p:cNvSpPr>
          <p:nvPr/>
        </p:nvSpPr>
        <p:spPr bwMode="auto">
          <a:xfrm>
            <a:off x="5241925" y="1944688"/>
            <a:ext cx="2682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4000">
                <a:latin typeface="黑体" charset="0"/>
                <a:ea typeface="黑体" charset="0"/>
                <a:cs typeface="黑体" charset="0"/>
              </a:rPr>
              <a:t>从圣经本身叙述福音的故事</a:t>
            </a:r>
            <a:endParaRPr lang="en-US" sz="4000"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31811" name="Line 3"/>
          <p:cNvSpPr>
            <a:spLocks noChangeShapeType="1"/>
          </p:cNvSpPr>
          <p:nvPr/>
        </p:nvSpPr>
        <p:spPr bwMode="auto">
          <a:xfrm>
            <a:off x="1447800" y="4114800"/>
            <a:ext cx="670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黑体"/>
              <a:ea typeface="黑体"/>
              <a:cs typeface="黑体"/>
            </a:endParaRPr>
          </a:p>
        </p:txBody>
      </p:sp>
      <p:sp>
        <p:nvSpPr>
          <p:cNvPr id="631812" name="Line 4"/>
          <p:cNvSpPr>
            <a:spLocks noChangeShapeType="1"/>
          </p:cNvSpPr>
          <p:nvPr/>
        </p:nvSpPr>
        <p:spPr bwMode="auto">
          <a:xfrm>
            <a:off x="7126288" y="2638425"/>
            <a:ext cx="0" cy="1371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黑体"/>
              <a:ea typeface="黑体"/>
              <a:cs typeface="黑体"/>
            </a:endParaRPr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 rot="16200000">
            <a:off x="-693737" y="3733800"/>
            <a:ext cx="315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教会时代</a:t>
            </a:r>
            <a:endParaRPr lang="en-US" sz="36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 rot="5400000" flipH="1">
            <a:off x="5830093" y="3875882"/>
            <a:ext cx="4951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rgbClr val="FFCC00"/>
                </a:solidFill>
                <a:latin typeface="黑体"/>
                <a:ea typeface="黑体"/>
                <a:cs typeface="黑体"/>
              </a:rPr>
              <a:t>永恒国度</a:t>
            </a:r>
            <a:endParaRPr lang="en-US" sz="3600" dirty="0" smtClean="0">
              <a:solidFill>
                <a:srgbClr val="FFCC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019800" y="1295400"/>
            <a:ext cx="205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rgbClr val="00CCFF"/>
                </a:solidFill>
                <a:latin typeface="黑体"/>
                <a:ea typeface="黑体"/>
                <a:cs typeface="黑体"/>
              </a:rPr>
              <a:t>第二次再来</a:t>
            </a:r>
            <a:endParaRPr lang="en-US" sz="3600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533400" y="2286000"/>
            <a:ext cx="5410200" cy="3657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黑体"/>
              <a:ea typeface="黑体"/>
              <a:cs typeface="黑体"/>
            </a:endParaRPr>
          </a:p>
        </p:txBody>
      </p:sp>
      <p:sp>
        <p:nvSpPr>
          <p:cNvPr id="631818" name="Text Box 10"/>
          <p:cNvSpPr txBox="1">
            <a:spLocks noChangeArrowheads="1"/>
          </p:cNvSpPr>
          <p:nvPr/>
        </p:nvSpPr>
        <p:spPr bwMode="auto">
          <a:xfrm rot="5381629">
            <a:off x="5875338" y="5124450"/>
            <a:ext cx="251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rgbClr val="FF0066"/>
                </a:solidFill>
                <a:latin typeface="黑体"/>
                <a:ea typeface="黑体"/>
                <a:cs typeface="黑体"/>
              </a:rPr>
              <a:t>审判</a:t>
            </a:r>
            <a:endParaRPr lang="en-US" sz="3600" b="1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63181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802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传讲地狱与答案</a:t>
            </a:r>
            <a:endParaRPr lang="en-US" sz="4000" b="1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76139" name="Text Box 12"/>
          <p:cNvSpPr txBox="1">
            <a:spLocks noChangeArrowheads="1"/>
          </p:cNvSpPr>
          <p:nvPr/>
        </p:nvSpPr>
        <p:spPr bwMode="auto">
          <a:xfrm>
            <a:off x="8397875" y="95250"/>
            <a:ext cx="609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cs typeface="Arial" charset="0"/>
              </a:rPr>
              <a:t>199</a:t>
            </a:r>
            <a:endParaRPr lang="en-US" sz="2000" b="1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975" y="4437063"/>
            <a:ext cx="3095625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黑体"/>
                <a:ea typeface="黑体"/>
                <a:cs typeface="黑体"/>
              </a:rPr>
              <a:t>传福音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176141" name="Picture 13" descr="evangl6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30956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utoUpdateAnimBg="0"/>
      <p:bldP spid="631814" grpId="0" autoUpdateAnimBg="0"/>
      <p:bldP spid="631815" grpId="0" autoUpdateAnimBg="0"/>
      <p:bldP spid="631817" grpId="0" animBg="1"/>
      <p:bldP spid="6318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338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2000"/>
          </a:xfrm>
          <a:solidFill>
            <a:schemeClr val="accent2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传讲福音</a:t>
            </a:r>
            <a:endParaRPr lang="en-US" b="1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78180" name="Text Box 12"/>
          <p:cNvSpPr txBox="1">
            <a:spLocks noChangeArrowheads="1"/>
          </p:cNvSpPr>
          <p:nvPr/>
        </p:nvSpPr>
        <p:spPr bwMode="auto">
          <a:xfrm>
            <a:off x="8355013" y="95250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199</a:t>
            </a:r>
            <a:endParaRPr lang="en-US" b="1">
              <a:cs typeface="Arial" charset="0"/>
            </a:endParaRPr>
          </a:p>
        </p:txBody>
      </p:sp>
      <p:pic>
        <p:nvPicPr>
          <p:cNvPr id="178181" name="Picture 13" descr="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1924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3203575" y="2133600"/>
            <a:ext cx="5940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基督为我们的罪而死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祂被埋葬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祂复活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祂显现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 (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林前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  <a:cs typeface="黑体"/>
              </a:rPr>
              <a:t> 15:1-8)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70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dicine">
  <a:themeElements>
    <a:clrScheme name="Medicine 1">
      <a:dk1>
        <a:srgbClr val="000000"/>
      </a:dk1>
      <a:lt1>
        <a:srgbClr val="D2D2D2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E5E5E5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dicine">
      <a:majorFont>
        <a:latin typeface="Times"/>
        <a:ea typeface="MS Pゴシック"/>
        <a:cs typeface="MS Pゴシック"/>
      </a:majorFont>
      <a:minorFont>
        <a:latin typeface="Times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ine 1">
        <a:dk1>
          <a:srgbClr val="000000"/>
        </a:dk1>
        <a:lt1>
          <a:srgbClr val="D2D2D2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E5E5E5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2">
        <a:dk1>
          <a:srgbClr val="000000"/>
        </a:dk1>
        <a:lt1>
          <a:srgbClr val="D2D2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5E5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3">
        <a:dk1>
          <a:srgbClr val="000000"/>
        </a:dk1>
        <a:lt1>
          <a:srgbClr val="D2D2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5E5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ine 4">
        <a:dk1>
          <a:srgbClr val="000000"/>
        </a:dk1>
        <a:lt1>
          <a:srgbClr val="D2D2D2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5E5E5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424</Words>
  <Application>Microsoft Macintosh PowerPoint</Application>
  <PresentationFormat>On-screen Show (4:3)</PresentationFormat>
  <Paragraphs>141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Blank Presentation</vt:lpstr>
      <vt:lpstr>Full Moon</vt:lpstr>
      <vt:lpstr>Textured</vt:lpstr>
      <vt:lpstr>Slide</vt:lpstr>
      <vt:lpstr>Shopping</vt:lpstr>
      <vt:lpstr>Medicine</vt:lpstr>
      <vt:lpstr>Medical Glass</vt:lpstr>
      <vt:lpstr>Leaf Veins</vt:lpstr>
      <vt:lpstr>Gleam</vt:lpstr>
      <vt:lpstr>Frame</vt:lpstr>
      <vt:lpstr>Fossil</vt:lpstr>
      <vt:lpstr>Default Design</vt:lpstr>
      <vt:lpstr>21_Default Design</vt:lpstr>
      <vt:lpstr>专题讲道</vt:lpstr>
      <vt:lpstr>为何要有15分钟的限制？</vt:lpstr>
      <vt:lpstr>福音性讲道</vt:lpstr>
      <vt:lpstr>情况的独特性</vt:lpstr>
      <vt:lpstr>福音性讲道的窍门</vt:lpstr>
      <vt:lpstr>向非基督徒传讲</vt:lpstr>
      <vt:lpstr>传讲解经信息</vt:lpstr>
      <vt:lpstr>传讲地狱与答案</vt:lpstr>
      <vt:lpstr>传讲福音</vt:lpstr>
      <vt:lpstr>使用代替性 图解说明</vt:lpstr>
      <vt:lpstr>电影 － “Most”</vt:lpstr>
      <vt:lpstr>Most–The Movie</vt:lpstr>
      <vt:lpstr>使用代替性 图解说明</vt:lpstr>
      <vt:lpstr>取自这本书的另外12个原则…</vt:lpstr>
      <vt:lpstr>如何在婚礼中讲道</vt:lpstr>
      <vt:lpstr>婚礼证道有何特别？</vt:lpstr>
      <vt:lpstr>他们不是去听你说的！</vt:lpstr>
      <vt:lpstr>其他独特的地方…</vt:lpstr>
      <vt:lpstr>其他婚礼窍门…</vt:lpstr>
      <vt:lpstr>丧礼证道</vt:lpstr>
      <vt:lpstr>丧礼的独特性</vt:lpstr>
      <vt:lpstr>丧礼证道窍门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152</cp:revision>
  <dcterms:created xsi:type="dcterms:W3CDTF">2004-09-11T01:03:24Z</dcterms:created>
  <dcterms:modified xsi:type="dcterms:W3CDTF">2016-11-04T08:32:47Z</dcterms:modified>
</cp:coreProperties>
</file>