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5" r:id="rId2"/>
    <p:sldMasterId id="2147483723" r:id="rId3"/>
    <p:sldMasterId id="2147483721" r:id="rId4"/>
    <p:sldMasterId id="2147483719" r:id="rId5"/>
    <p:sldMasterId id="2147483718" r:id="rId6"/>
    <p:sldMasterId id="2147483696" r:id="rId7"/>
    <p:sldMasterId id="2147483662" r:id="rId8"/>
    <p:sldMasterId id="2147483660" r:id="rId9"/>
    <p:sldMasterId id="2147483649" r:id="rId10"/>
    <p:sldMasterId id="2147484096" r:id="rId11"/>
    <p:sldMasterId id="2147484226" r:id="rId12"/>
    <p:sldMasterId id="2147484878" r:id="rId13"/>
    <p:sldMasterId id="2147485608" r:id="rId14"/>
  </p:sldMasterIdLst>
  <p:notesMasterIdLst>
    <p:notesMasterId r:id="rId70"/>
  </p:notesMasterIdLst>
  <p:sldIdLst>
    <p:sldId id="361" r:id="rId15"/>
    <p:sldId id="400" r:id="rId16"/>
    <p:sldId id="367" r:id="rId17"/>
    <p:sldId id="384" r:id="rId18"/>
    <p:sldId id="268" r:id="rId19"/>
    <p:sldId id="341" r:id="rId20"/>
    <p:sldId id="357" r:id="rId21"/>
    <p:sldId id="401" r:id="rId22"/>
    <p:sldId id="388" r:id="rId23"/>
    <p:sldId id="368" r:id="rId24"/>
    <p:sldId id="329" r:id="rId25"/>
    <p:sldId id="346" r:id="rId26"/>
    <p:sldId id="352" r:id="rId27"/>
    <p:sldId id="353" r:id="rId28"/>
    <p:sldId id="326" r:id="rId29"/>
    <p:sldId id="328" r:id="rId30"/>
    <p:sldId id="348" r:id="rId31"/>
    <p:sldId id="363" r:id="rId32"/>
    <p:sldId id="362" r:id="rId33"/>
    <p:sldId id="342" r:id="rId34"/>
    <p:sldId id="370" r:id="rId35"/>
    <p:sldId id="343" r:id="rId36"/>
    <p:sldId id="391" r:id="rId37"/>
    <p:sldId id="347" r:id="rId38"/>
    <p:sldId id="371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1" r:id="rId47"/>
    <p:sldId id="382" r:id="rId48"/>
    <p:sldId id="383" r:id="rId49"/>
    <p:sldId id="358" r:id="rId50"/>
    <p:sldId id="372" r:id="rId51"/>
    <p:sldId id="349" r:id="rId52"/>
    <p:sldId id="325" r:id="rId53"/>
    <p:sldId id="364" r:id="rId54"/>
    <p:sldId id="351" r:id="rId55"/>
    <p:sldId id="350" r:id="rId56"/>
    <p:sldId id="354" r:id="rId57"/>
    <p:sldId id="331" r:id="rId58"/>
    <p:sldId id="355" r:id="rId59"/>
    <p:sldId id="327" r:id="rId60"/>
    <p:sldId id="320" r:id="rId61"/>
    <p:sldId id="405" r:id="rId62"/>
    <p:sldId id="393" r:id="rId63"/>
    <p:sldId id="394" r:id="rId64"/>
    <p:sldId id="299" r:id="rId65"/>
    <p:sldId id="390" r:id="rId66"/>
    <p:sldId id="402" r:id="rId67"/>
    <p:sldId id="305" r:id="rId68"/>
    <p:sldId id="404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005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07"/>
  </p:normalViewPr>
  <p:slideViewPr>
    <p:cSldViewPr>
      <p:cViewPr varScale="1">
        <p:scale>
          <a:sx n="119" d="100"/>
          <a:sy n="119" d="100"/>
        </p:scale>
        <p:origin x="11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1FE552-83F2-9145-AB7D-CA4281A04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9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B47B7D-D753-FA42-871A-AA251E02B62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452624-FA40-FB4D-B807-A22FFF4D75D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B54814-107E-CF43-BD84-BA770AED371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51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2186AC-FFD3-8242-9032-66427DCE898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995E75-9921-1446-A610-9332CBAFA2D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1005DA-0CEA-EF4E-BBB1-94BF89C794B2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24AA55-5CA7-F743-97C6-BE4F4102893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59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A25FB0-EE88-2646-B8D0-BD6663622BEB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61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E63003-70E7-1841-B8F2-BA3FA0CE404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8B9617-9971-7441-B292-64806EDDDF4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51AC8A-C671-9D44-BD4D-A73EDB621EA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67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8799A7-B77A-5642-805F-1333F508241F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D13B94-4497-B644-9B83-31E5BCA27D1A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69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E2D6DD-F48F-7D40-A31C-E4AB568E141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72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29688B-8C4F-9043-AEB9-7EAC4AB8D54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74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EFF6BD-2563-E24F-BA1A-820547088AFF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BE30F4-CA14-F84E-A5EB-3469B6AE528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78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F6E0BB-C0B4-7D4F-A9B0-E83EC91DF4DE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04F576-F40B-2747-BB93-B20B60F12539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92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F3E43C-980F-804F-99F8-67C0FC170B25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C565F0-3566-F04B-9F24-B4EBE0743B01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5A2E57-F53C-584F-BE4F-E91F8C945ACD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F9E1B9-EA24-AE47-81AC-BA8CBA85E87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1E821F-CD33-A343-87A3-7BD6CB5106FA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F098BF-CE39-D145-A19B-750925AFBBE5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DD670A-FFAD-694F-96EB-2D7DB5D97FFA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66285C-C452-4445-AA95-7C92B8FFACEA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207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ABA9C9-344B-FE4E-8E7D-829B27C3652D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209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88AF4F-3C9E-3549-BED3-9390F12CDC32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211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CA6364-926B-8540-A1C1-64F9EBCE7335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CA6364-926B-8540-A1C1-64F9EBCE73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184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3CA950-01F5-3942-97D3-5509AF681E14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C1F673-256F-D34B-B9E1-9294FDDA032D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E11BE0-A737-624B-BB9A-BF064B10ED69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F412E6-04C5-244F-BEF0-188AA540E823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222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EA6143-2CAC-9049-9ECC-A67C587F052A}" type="slidenum">
              <a:rPr lang="en-US" sz="1200">
                <a:solidFill>
                  <a:srgbClr val="000000"/>
                </a:solidFill>
              </a:rPr>
              <a:pPr/>
              <a:t>53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7E5C7A-FB99-FA4F-A9FB-78D0EF6742D6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226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55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Preaching/Homiletics link address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9144FC-FDE8-F744-80AB-887E9F50F89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2471A5-F224-9C47-B40E-03DF4792AF6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D963F4-CB75-3F42-82FB-1B287D21A993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702C06-818D-3144-81D2-546F9A7EF70E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40B5D1-B48D-3B49-ADE9-AE9171174C6C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52AB-EAA1-8740-B59B-3FCF307D2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0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B3A5-D1FE-3546-86A1-126F80BC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77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470D-7968-2A4C-9279-BDDA90C8B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48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3E92-87A8-9A42-BC68-4222205D7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60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3667A-8DD0-EF4B-BAEC-8D2A87DA4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345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21E4-F16A-C04B-A91D-2C3F4AD67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80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0BC1-4CFA-8F47-BBB2-4C7A0A6FA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24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8EAAE-4586-E641-8EFA-23534D3A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446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01E68-DF41-BE45-87A7-8C63414F6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455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DBF1-90B2-5C43-8442-F352E30EB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148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6BD0-D813-C744-8C9F-07FB134D5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ECB47-3D3A-C44F-9810-638A0C0F2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1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0C2F-4299-9643-89EC-899118564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113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92AF-D8B5-1044-B6AD-7D7097EA7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392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5979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D90C-CC74-1D40-8C35-BAAD2C70B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14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154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4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71E96-7C75-5C46-8DD1-CE43784E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42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B253-4B51-FD40-9DA2-746C24AE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578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4F83-19B6-2C4A-A217-25D34F39C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126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82F48-9FA0-654B-BCA7-FDD94F3A1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149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1060-53C7-514D-A1A6-6FD36126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36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52D64-A118-2041-8C58-44F1015D9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46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326B0-AC49-6849-8D5E-F22132CB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772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729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65FAA8-70CA-5F43-B639-FEADBBB6C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338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502BC-9BF8-E04A-A8B3-5E01042DB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0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8628-7927-5147-BDBA-9D3BB6FE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75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7CB5A-2249-6745-B3CD-AA60936C7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90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1C5FB-9E7F-1B42-8213-47E9E0FDF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36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1165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81609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0403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6266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4975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721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42B1E-2687-1949-983A-9772ADB34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586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417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0693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5271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66219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940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B1290-CFED-AC49-BAD6-C4BA54156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0F01-FCC6-BA49-8EEE-24C9B6628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4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7E61-06AC-474A-94E9-DE1B4F6A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3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97336-73EC-264C-952A-F49C79988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5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973D3-C3CA-0846-B309-8CD650645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53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5A9F-0ED2-DF49-BD2B-87CD04F9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3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DC87-86C3-1047-8907-54A26A210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6598E-1D11-7D49-99FC-4EDE8E3B0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70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2464C-41EF-D742-91C1-C1A1CDC4C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98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CB3A7-7EE9-0246-9916-94404624B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9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325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28504F-6F58-9840-BAA4-9C47D0D71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88ED-527C-454C-8D93-7070A4703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3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C8119-1991-2941-BED6-9B0F7F5E6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0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17D7-3600-FE4E-BDFE-BD8E7304F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1D25-BF45-144C-BA75-43542FA82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50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84B8C-4A08-7144-8CA3-19CEF2E27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9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901B8-E6AD-614B-8AA7-4BA7F1EE1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51649-F29D-1C4D-BD21-866EF755D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7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D20BB-A7D9-D748-BFCE-D38E51BFB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9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4361-C963-224D-9E3B-10BA40A94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7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479E-1524-6340-9AB1-616D3BC86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5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1DA27-3E8D-0845-8C33-848CB9591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24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BD29-98A0-6A4A-A6EE-B0FC5941E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83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A221-01AE-A049-A52B-28067EB9C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5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236F8-CFE3-5345-83BB-A93C38274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93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195D-3447-8D4A-9209-88D94C341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7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5C94-AC1B-7241-ADD3-4C52FA95F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86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6B8CC-AEF2-0142-8C41-A81BC82DE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3E19-F9B1-E741-8987-FC2EAB09F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62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43B7-AF0F-524E-9DEE-21154BDF1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69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BF47D-E966-0A48-8907-FDBB5DBE6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99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4A24-35DF-904F-85A4-5E2428AFE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7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3A252-F0E0-8344-8B32-7066DCD29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85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ECA44-123E-CE46-8CB1-272818E61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07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76400"/>
            <a:ext cx="5410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352800"/>
            <a:ext cx="5451475" cy="1752600"/>
          </a:xfrm>
        </p:spPr>
        <p:txBody>
          <a:bodyPr lIns="92075" tIns="46038" rIns="92075" bIns="46038"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BC728D-F338-D848-8AEB-7FFE2F84E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0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E84AA-C837-9C4C-BCB8-1D8EA9027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01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349C-E0F1-C846-AAE2-E6BC6BAB8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0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0574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3C7A-AEEA-5C42-BD6E-B4818244F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8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3BC4-909C-9848-84AF-7771320E6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6335-DBE1-CA40-A0A2-0DE0F9ABF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4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C2A6-EBD0-1542-B00E-C3F1D5239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59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54F0-16E9-C64C-B1FA-477474DCC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11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8280-DBA4-A648-A643-2DF715550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68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6761-D012-2742-B359-5252367A3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6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7216E-233A-944C-83CC-A76679AB3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75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990600"/>
            <a:ext cx="207645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607695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3EBB-D28B-2D49-B97B-3C118F23F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8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34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2166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339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86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0598-4666-B248-8523-D69E02946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9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497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2636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5409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421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0519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1319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8271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C365-CE33-8946-A04E-0B88085F5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372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AAB7E-6FB1-6D4E-935A-35BC62598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23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CD8A-899F-D649-A01C-5C51CEA0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E2922-8399-914D-9202-BC7FEE9FE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26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33E1-B3BC-AC49-BEA8-47728863C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8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5FA1E-D199-2343-8E87-9854B9A7B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005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D416-D3B3-CF4A-9A48-5B11DDE89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10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B874C-3D70-834D-8AC5-966260B09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78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B965-8393-C74B-B476-9AD76E2E6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629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6425-8690-C644-BE04-946610C05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05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842F-E3E8-6841-9A93-8540F7ED4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50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9CBEF-4E05-EC4C-8C78-CB7E29B74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06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A85D-585F-D94F-9561-30F8A5358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6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CA6F-D625-6744-A634-2B3C98A97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2C415-7DD1-594C-8A0D-DF16588F3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14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F5A0-36F9-A741-BCB8-D0C9509CC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5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F4DB-074C-FB45-8081-151E0D123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07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0275-0965-6B4F-9128-EEEB7E767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814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8660-6C66-6C45-81E8-EDA9A6EA3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592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A1B89-B151-A941-BAD2-CD6696085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55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41F95-9614-2C4E-91C0-4A30C2383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1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ED9E-6FFA-FE45-9F95-563290E7D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542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14E2-1639-4045-B133-93BEEC4D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32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3B66F-D26E-BC4D-9D11-07DE3877F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85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C6DD-052D-974B-A257-68B615A94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9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80A06-5EB2-7147-B9D1-BB2D3F602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12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085F-3330-194A-8757-2A04F2E31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366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B3DED-9DD7-EC4F-BB86-F536C51D6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11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227F2-4157-2C4A-AEA1-76CB35C7A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03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6A9D-52FA-094A-B471-AC1AB5EB4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17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07FE5-37D7-9C4F-A786-AE8BFCFF3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988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B9A2-525F-9941-AE85-CEF0CC70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825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25617-2CED-7647-8FE6-9DD5E1AE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981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8C3EA-436D-FF4D-8470-7C80663B6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71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96EC0-C9B7-4045-844B-2A40E5698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44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4E52C-2F0D-864E-866D-65769835D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8B9277-9D1C-1D48-A732-F3F7665AD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8" r:id="rId1"/>
    <p:sldLayoutId id="2147485769" r:id="rId2"/>
    <p:sldLayoutId id="2147485770" r:id="rId3"/>
    <p:sldLayoutId id="2147485771" r:id="rId4"/>
    <p:sldLayoutId id="2147485772" r:id="rId5"/>
    <p:sldLayoutId id="2147485773" r:id="rId6"/>
    <p:sldLayoutId id="2147485774" r:id="rId7"/>
    <p:sldLayoutId id="2147485775" r:id="rId8"/>
    <p:sldLayoutId id="2147485776" r:id="rId9"/>
    <p:sldLayoutId id="2147485777" r:id="rId10"/>
    <p:sldLayoutId id="2147485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8B848B-8A88-5C4F-B5A3-27019390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2" r:id="rId1"/>
    <p:sldLayoutId id="2147485863" r:id="rId2"/>
    <p:sldLayoutId id="2147485864" r:id="rId3"/>
    <p:sldLayoutId id="2147485865" r:id="rId4"/>
    <p:sldLayoutId id="2147485866" r:id="rId5"/>
    <p:sldLayoutId id="2147485867" r:id="rId6"/>
    <p:sldLayoutId id="2147485868" r:id="rId7"/>
    <p:sldLayoutId id="2147485869" r:id="rId8"/>
    <p:sldLayoutId id="2147485870" r:id="rId9"/>
    <p:sldLayoutId id="2147485871" r:id="rId10"/>
    <p:sldLayoutId id="2147485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1264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1264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1264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64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1265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5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64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1265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5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65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8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79E958-86CF-BF45-875C-0409BA5B1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00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5720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21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22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23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24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25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26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27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28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29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30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31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32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33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34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35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36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37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38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39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40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41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42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43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44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45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46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47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48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49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50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51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52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53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54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55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56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57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58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59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60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61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62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63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64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65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66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67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68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69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70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71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72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73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74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75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76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77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78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79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80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115781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115715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5716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43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43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43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Helvetica" charset="0"/>
              </a:defRPr>
            </a:lvl1pPr>
          </a:lstStyle>
          <a:p>
            <a:pPr>
              <a:defRPr/>
            </a:pPr>
            <a:fld id="{D0716EBF-F5C6-6B4F-9874-3FF479DCB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1" r:id="rId1"/>
    <p:sldLayoutId id="2147485874" r:id="rId2"/>
    <p:sldLayoutId id="2147485875" r:id="rId3"/>
    <p:sldLayoutId id="2147485876" r:id="rId4"/>
    <p:sldLayoutId id="2147485877" r:id="rId5"/>
    <p:sldLayoutId id="2147485878" r:id="rId6"/>
    <p:sldLayoutId id="2147485879" r:id="rId7"/>
    <p:sldLayoutId id="2147485880" r:id="rId8"/>
    <p:sldLayoutId id="2147485881" r:id="rId9"/>
    <p:sldLayoutId id="2147485882" r:id="rId10"/>
    <p:sldLayoutId id="21474858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280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280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280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280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0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280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0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502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02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84" r:id="rId1"/>
    <p:sldLayoutId id="2147485885" r:id="rId2"/>
    <p:sldLayoutId id="2147485886" r:id="rId3"/>
    <p:sldLayoutId id="2147485887" r:id="rId4"/>
    <p:sldLayoutId id="2147485888" r:id="rId5"/>
    <p:sldLayoutId id="2147485889" r:id="rId6"/>
    <p:sldLayoutId id="2147485890" r:id="rId7"/>
    <p:sldLayoutId id="2147485891" r:id="rId8"/>
    <p:sldLayoutId id="2147485892" r:id="rId9"/>
    <p:sldLayoutId id="2147485893" r:id="rId10"/>
    <p:sldLayoutId id="2147485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1376259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76260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76261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76262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76263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626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626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62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15079A5-A56B-F64E-B041-561388727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5" r:id="rId1"/>
    <p:sldLayoutId id="2147485779" r:id="rId2"/>
    <p:sldLayoutId id="2147485780" r:id="rId3"/>
    <p:sldLayoutId id="2147485781" r:id="rId4"/>
    <p:sldLayoutId id="2147485782" r:id="rId5"/>
    <p:sldLayoutId id="2147485783" r:id="rId6"/>
    <p:sldLayoutId id="2147485784" r:id="rId7"/>
    <p:sldLayoutId id="2147485785" r:id="rId8"/>
    <p:sldLayoutId id="2147485786" r:id="rId9"/>
    <p:sldLayoutId id="2147485787" r:id="rId10"/>
    <p:sldLayoutId id="2147485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018374C-F063-4A47-AC31-F2B1EA9A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96" r:id="rId1"/>
    <p:sldLayoutId id="2147485789" r:id="rId2"/>
    <p:sldLayoutId id="2147485790" r:id="rId3"/>
    <p:sldLayoutId id="2147485791" r:id="rId4"/>
    <p:sldLayoutId id="2147485792" r:id="rId5"/>
    <p:sldLayoutId id="2147485793" r:id="rId6"/>
    <p:sldLayoutId id="2147485794" r:id="rId7"/>
    <p:sldLayoutId id="2147485795" r:id="rId8"/>
    <p:sldLayoutId id="2147485796" r:id="rId9"/>
    <p:sldLayoutId id="2147485797" r:id="rId10"/>
    <p:sldLayoutId id="2147485798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l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l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l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l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7896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0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1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3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2609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2609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2609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60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609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4F81F411-289F-9F46-8758-CD36D1881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97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9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9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>
              <a:defRPr/>
            </a:pPr>
            <a:fld id="{0F69DD86-82A0-F444-8A45-0CC4E774C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8" r:id="rId1"/>
    <p:sldLayoutId id="2147485809" r:id="rId2"/>
    <p:sldLayoutId id="2147485810" r:id="rId3"/>
    <p:sldLayoutId id="2147485811" r:id="rId4"/>
    <p:sldLayoutId id="2147485812" r:id="rId5"/>
    <p:sldLayoutId id="2147485813" r:id="rId6"/>
    <p:sldLayoutId id="2147485814" r:id="rId7"/>
    <p:sldLayoutId id="2147485815" r:id="rId8"/>
    <p:sldLayoutId id="2147485816" r:id="rId9"/>
    <p:sldLayoutId id="2147485817" r:id="rId10"/>
    <p:sldLayoutId id="2147485818" r:id="rId11"/>
  </p:sldLayoutIdLst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7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6247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47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6247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7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6247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7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8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19" r:id="rId1"/>
    <p:sldLayoutId id="2147485820" r:id="rId2"/>
    <p:sldLayoutId id="2147485821" r:id="rId3"/>
    <p:sldLayoutId id="2147485822" r:id="rId4"/>
    <p:sldLayoutId id="2147485823" r:id="rId5"/>
    <p:sldLayoutId id="2147485824" r:id="rId6"/>
    <p:sldLayoutId id="2147485825" r:id="rId7"/>
    <p:sldLayoutId id="2147485826" r:id="rId8"/>
    <p:sldLayoutId id="2147485827" r:id="rId9"/>
    <p:sldLayoutId id="2147485828" r:id="rId10"/>
    <p:sldLayoutId id="2147485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BF7437F-10DC-4243-A641-360CAD8C2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30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1583C96C-5203-CF49-AD9A-B037AE12B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41" r:id="rId1"/>
    <p:sldLayoutId id="2147485842" r:id="rId2"/>
    <p:sldLayoutId id="2147485843" r:id="rId3"/>
    <p:sldLayoutId id="2147485844" r:id="rId4"/>
    <p:sldLayoutId id="2147485845" r:id="rId5"/>
    <p:sldLayoutId id="2147485846" r:id="rId6"/>
    <p:sldLayoutId id="2147485847" r:id="rId7"/>
    <p:sldLayoutId id="2147485848" r:id="rId8"/>
    <p:sldLayoutId id="2147485849" r:id="rId9"/>
    <p:sldLayoutId id="2147485850" r:id="rId10"/>
    <p:sldLayoutId id="2147485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54F47E-D6FD-474F-82AA-A5C2689F2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99" r:id="rId1"/>
    <p:sldLayoutId id="2147485852" r:id="rId2"/>
    <p:sldLayoutId id="2147485853" r:id="rId3"/>
    <p:sldLayoutId id="2147485854" r:id="rId4"/>
    <p:sldLayoutId id="2147485855" r:id="rId5"/>
    <p:sldLayoutId id="2147485856" r:id="rId6"/>
    <p:sldLayoutId id="2147485857" r:id="rId7"/>
    <p:sldLayoutId id="2147485858" r:id="rId8"/>
    <p:sldLayoutId id="2147485859" r:id="rId9"/>
    <p:sldLayoutId id="2147485860" r:id="rId10"/>
    <p:sldLayoutId id="21474858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0050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4038600" y="2166938"/>
            <a:ext cx="48006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924800" cy="2133600"/>
          </a:xfrm>
        </p:spPr>
        <p:txBody>
          <a:bodyPr/>
          <a:lstStyle/>
          <a:p>
            <a:pPr eaLnBrk="1" hangingPunct="1"/>
            <a:r>
              <a:rPr lang="zh-CN" altLang="en-US" sz="66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预</a:t>
            </a:r>
            <a:r>
              <a:rPr lang="zh-TW" altLang="en-US" sz="66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备讲道手稿</a:t>
            </a:r>
            <a:endParaRPr lang="en-US" b="1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8915" name="Text Box 3"/>
          <p:cNvSpPr txBox="1">
            <a:spLocks noChangeArrowheads="1"/>
          </p:cNvSpPr>
          <p:nvPr/>
        </p:nvSpPr>
        <p:spPr bwMode="auto">
          <a:xfrm>
            <a:off x="0" y="1889125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690563" indent="-690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迫使你选择最好的词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句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  <a:endParaRPr lang="en-US" altLang="ja-JP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大多数人不能轻易地把想法转化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为言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语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  <a:endParaRPr lang="en-US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148483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78</a:t>
            </a:r>
          </a:p>
        </p:txBody>
      </p:sp>
      <p:sp>
        <p:nvSpPr>
          <p:cNvPr id="1484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为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何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必须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预备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手稿</a:t>
            </a:r>
            <a:r>
              <a:rPr lang="en-US" altLang="ja-JP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148485" name="Picture 6" descr="open-bible-fr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10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667000" cy="6096000"/>
          </a:xfrm>
          <a:noFill/>
        </p:spPr>
        <p:txBody>
          <a:bodyPr/>
          <a:lstStyle/>
          <a:p>
            <a:pPr eaLnBrk="1" hangingPunct="1"/>
            <a:r>
              <a:rPr lang="zh-TW" altLang="en-US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手稿</a:t>
            </a:r>
            <a:r>
              <a:rPr lang="zh-CN" altLang="en-US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避免难堪的局面</a:t>
            </a:r>
            <a:endParaRPr lang="en-US" sz="5400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150530" name="Picture 3" descr="MSSWordingRigh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63" r="11525" b="45123"/>
          <a:stretch>
            <a:fillRect/>
          </a:stretch>
        </p:blipFill>
        <p:spPr bwMode="auto">
          <a:xfrm rot="599499">
            <a:off x="3079750" y="-365125"/>
            <a:ext cx="6075363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6"/>
          <p:cNvSpPr>
            <a:spLocks noGrp="1" noChangeArrowheads="1"/>
          </p:cNvSpPr>
          <p:nvPr>
            <p:ph type="subTitle" idx="1"/>
          </p:nvPr>
        </p:nvSpPr>
        <p:spPr>
          <a:xfrm rot="563758">
            <a:off x="2560638" y="5529263"/>
            <a:ext cx="6096000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Honey, I loved your sermon.  However, sturgeons spawn, Spurgeon spoke.</a:t>
            </a:r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endParaRPr lang="en-US" sz="24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0532" name="TextBox 1"/>
          <p:cNvSpPr txBox="1">
            <a:spLocks noChangeArrowheads="1"/>
          </p:cNvSpPr>
          <p:nvPr/>
        </p:nvSpPr>
        <p:spPr bwMode="auto">
          <a:xfrm rot="600000">
            <a:off x="2727325" y="5645150"/>
            <a:ext cx="578326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>
                <a:latin typeface="MingLiU-ExtB" charset="0"/>
                <a:cs typeface="MingLiU-ExtB" charset="0"/>
              </a:rPr>
              <a:t>老公，我爱你的讲道，但你宣讲什么？</a:t>
            </a:r>
            <a:endParaRPr lang="en-US" altLang="zh-TW">
              <a:latin typeface="MingLiU-ExtB" charset="0"/>
              <a:cs typeface="MingLiU-ExtB" charset="0"/>
            </a:endParaRPr>
          </a:p>
          <a:p>
            <a:endParaRPr lang="en-US">
              <a:latin typeface="MingLiU-ExtB" charset="0"/>
              <a:cs typeface="MingLiU-ExtB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8371" name="Text Box 3"/>
          <p:cNvSpPr txBox="1">
            <a:spLocks noChangeArrowheads="1"/>
          </p:cNvSpPr>
          <p:nvPr/>
        </p:nvSpPr>
        <p:spPr bwMode="auto">
          <a:xfrm>
            <a:off x="0" y="188912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690563" indent="-690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迫使你选择最好的词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句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  <a:endParaRPr lang="en-US" altLang="ja-JP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大多数人不能轻易地把想法转化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为言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语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讲道可再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使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用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  <a:endParaRPr lang="en-US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152579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78</a:t>
            </a:r>
          </a:p>
        </p:txBody>
      </p:sp>
      <p:sp>
        <p:nvSpPr>
          <p:cNvPr id="15258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为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何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必须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预备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手稿</a:t>
            </a:r>
            <a:r>
              <a:rPr lang="en-US" altLang="ja-JP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152581" name="Picture 6" descr="open-bible-fr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10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4" descr="wpe63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05800" cy="8382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手稿的价值</a:t>
            </a:r>
            <a:endParaRPr lang="en-US" sz="6000" b="1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154627" name="Picture 5" descr="Ram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6993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0662" name="Rectangle 6"/>
          <p:cNvSpPr>
            <a:spLocks noChangeArrowheads="1"/>
          </p:cNvSpPr>
          <p:nvPr/>
        </p:nvSpPr>
        <p:spPr bwMode="auto">
          <a:xfrm>
            <a:off x="533400" y="15240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有一次</a:t>
            </a:r>
            <a:r>
              <a:rPr lang="en-US" altLang="zh-TW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,</a:t>
            </a: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跟神学院演讲后，一个学生对</a:t>
            </a:r>
            <a:r>
              <a:rPr lang="en-US" altLang="zh-TW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 </a:t>
            </a:r>
            <a:r>
              <a:rPr lang="en-US" altLang="ja-JP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Ramesh Richard </a:t>
            </a: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说</a:t>
            </a:r>
            <a:r>
              <a:rPr lang="en-US" altLang="ja-JP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, “</a:t>
            </a:r>
            <a:r>
              <a:rPr 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哇</a:t>
            </a:r>
            <a:r>
              <a:rPr lang="en-US" altLang="ja-JP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! </a:t>
            </a: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那是个很奇妙的讲道</a:t>
            </a:r>
            <a:r>
              <a:rPr lang="en-US" altLang="zh-TW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!</a:t>
            </a: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 你有没有把讲道写下来</a:t>
            </a:r>
            <a:r>
              <a:rPr lang="zh-CN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吗</a:t>
            </a:r>
            <a:r>
              <a:rPr lang="en-US" altLang="ja-JP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?"</a:t>
            </a:r>
          </a:p>
          <a:p>
            <a:pPr eaLnBrk="1" hangingPunct="1">
              <a:spcBef>
                <a:spcPct val="20000"/>
              </a:spcBef>
            </a:pPr>
            <a:endParaRPr lang="en-US" sz="2800" b="1" i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ja-JP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“</a:t>
            </a: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没有</a:t>
            </a:r>
            <a:r>
              <a:rPr lang="en-US" altLang="ja-JP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,” Ramesh</a:t>
            </a: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说</a:t>
            </a:r>
            <a:r>
              <a:rPr lang="en-US" altLang="ja-JP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, “</a:t>
            </a:r>
            <a:r>
              <a:rPr 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但是我希望有一天我去世后</a:t>
            </a:r>
            <a:r>
              <a:rPr lang="en-US" altLang="ja-JP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, </a:t>
            </a: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我妻</a:t>
            </a:r>
            <a:r>
              <a:rPr lang="zh-CN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子</a:t>
            </a: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会把讲道写下来</a:t>
            </a:r>
            <a:r>
              <a:rPr lang="en-US" altLang="ja-JP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."</a:t>
            </a:r>
          </a:p>
          <a:p>
            <a:pPr eaLnBrk="1" hangingPunct="1">
              <a:spcBef>
                <a:spcPct val="20000"/>
              </a:spcBef>
            </a:pPr>
            <a:endParaRPr lang="en-US" sz="2800" b="1" i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那</a:t>
            </a:r>
            <a:r>
              <a:rPr lang="zh-CN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位</a:t>
            </a: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学生回答</a:t>
            </a:r>
            <a:r>
              <a:rPr lang="en-US" altLang="ja-JP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 “</a:t>
            </a:r>
            <a:r>
              <a:rPr lang="zh-TW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我希望等待不会太</a:t>
            </a:r>
            <a:r>
              <a:rPr lang="zh-CN" altLang="en-US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久</a:t>
            </a:r>
            <a:r>
              <a:rPr lang="en-US" altLang="ja-JP" sz="2800" b="1" i="1">
                <a:solidFill>
                  <a:schemeClr val="bg1"/>
                </a:solidFill>
                <a:latin typeface="MingLiU-ExtB" charset="0"/>
                <a:cs typeface="MingLiU-ExtB" charset="0"/>
              </a:rPr>
              <a:t>."</a:t>
            </a:r>
            <a:endParaRPr lang="en-US" sz="2800" b="1" i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2707" name="Text Box 3"/>
          <p:cNvSpPr txBox="1">
            <a:spLocks noChangeArrowheads="1"/>
          </p:cNvSpPr>
          <p:nvPr/>
        </p:nvSpPr>
        <p:spPr bwMode="auto">
          <a:xfrm>
            <a:off x="0" y="1889125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690563" indent="-690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迫使你选择最好的词</a:t>
            </a:r>
            <a:r>
              <a:rPr lang="zh-CN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句</a:t>
            </a:r>
            <a:r>
              <a:rPr lang="en-US" altLang="zh-TW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  <a:endParaRPr lang="en-US" altLang="ja-JP" sz="3600" b="1" dirty="0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大多数人不能轻易地把想法转化</a:t>
            </a:r>
            <a:r>
              <a:rPr lang="zh-CN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为言</a:t>
            </a:r>
            <a:r>
              <a:rPr lang="zh-TW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语</a:t>
            </a:r>
            <a:r>
              <a:rPr lang="en-US" altLang="zh-TW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讲道可再</a:t>
            </a:r>
            <a:r>
              <a:rPr lang="zh-CN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使</a:t>
            </a:r>
            <a:r>
              <a:rPr lang="zh-TW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用</a:t>
            </a:r>
            <a:r>
              <a:rPr lang="en-US" altLang="zh-TW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可帮助你</a:t>
            </a:r>
            <a:r>
              <a:rPr lang="zh-CN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守</a:t>
            </a:r>
            <a:r>
              <a:rPr lang="zh-TW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时</a:t>
            </a:r>
            <a:r>
              <a:rPr lang="zh-CN" altLang="en-US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限</a:t>
            </a:r>
            <a:r>
              <a:rPr lang="en-US" altLang="zh-TW" sz="3600" b="1" dirty="0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</a:p>
        </p:txBody>
      </p:sp>
      <p:sp>
        <p:nvSpPr>
          <p:cNvPr id="156675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78</a:t>
            </a:r>
          </a:p>
        </p:txBody>
      </p:sp>
      <p:sp>
        <p:nvSpPr>
          <p:cNvPr id="15667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为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何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必须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预备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手稿</a:t>
            </a:r>
            <a:r>
              <a:rPr lang="en-US" altLang="ja-JP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156677" name="Picture 6" descr="open-bible-fr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10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7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1905000"/>
            <a:ext cx="2743200" cy="4572000"/>
          </a:xfrm>
          <a:noFill/>
        </p:spPr>
        <p:txBody>
          <a:bodyPr/>
          <a:lstStyle/>
          <a:p>
            <a:pPr eaLnBrk="1" hangingPunct="1"/>
            <a:r>
              <a:rPr lang="zh-TW" altLang="en-US" sz="36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讲道手稿会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避免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您超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出时间</a:t>
            </a:r>
            <a:endParaRPr lang="en-US" sz="5400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158722" name="Picture 3" descr="MSSLengthMirac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13303" r="10799" b="31523"/>
          <a:stretch>
            <a:fillRect/>
          </a:stretch>
        </p:blipFill>
        <p:spPr bwMode="auto">
          <a:xfrm>
            <a:off x="0" y="0"/>
            <a:ext cx="5710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36513" y="6172200"/>
            <a:ext cx="5724526" cy="685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We</a:t>
            </a:r>
            <a:r>
              <a:rPr lang="fr-FR" altLang="ja-JP" sz="2400" b="1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ll know if he finishes by noon.</a:t>
            </a:r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endParaRPr lang="en-US" sz="24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8724" name="Rectangle 6"/>
          <p:cNvSpPr txBox="1">
            <a:spLocks noChangeArrowheads="1"/>
          </p:cNvSpPr>
          <p:nvPr/>
        </p:nvSpPr>
        <p:spPr bwMode="auto">
          <a:xfrm>
            <a:off x="4038600" y="3124200"/>
            <a:ext cx="1371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600" b="1"/>
              <a:t>Sermon: </a:t>
            </a:r>
            <a:r>
              <a:rPr lang="en-US" altLang="ja-JP" sz="1600" b="1"/>
              <a:t>"</a:t>
            </a:r>
            <a:r>
              <a:rPr lang="en-US" sz="1600" b="1"/>
              <a:t>Do Miracles Still Happen?</a:t>
            </a:r>
            <a:r>
              <a:rPr lang="en-US" altLang="ja-JP" sz="1600" b="1"/>
              <a:t>"</a:t>
            </a:r>
            <a:br>
              <a:rPr lang="en-US" sz="1600" b="1"/>
            </a:br>
            <a:r>
              <a:rPr lang="en-US" sz="1400" b="1"/>
              <a:t>Rev. Clanton</a:t>
            </a:r>
            <a:endParaRPr lang="en-US" sz="1600" b="1"/>
          </a:p>
        </p:txBody>
      </p:sp>
      <p:sp>
        <p:nvSpPr>
          <p:cNvPr id="158725" name="TextBox 1"/>
          <p:cNvSpPr txBox="1">
            <a:spLocks noChangeArrowheads="1"/>
          </p:cNvSpPr>
          <p:nvPr/>
        </p:nvSpPr>
        <p:spPr bwMode="auto">
          <a:xfrm>
            <a:off x="3995738" y="3213100"/>
            <a:ext cx="1296987" cy="1477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1800" b="1">
                <a:latin typeface="MingLiU-ExtB" charset="0"/>
                <a:cs typeface="MingLiU-ExtB" charset="0"/>
              </a:rPr>
              <a:t>讲道：奇迹还</a:t>
            </a:r>
            <a:r>
              <a:rPr lang="zh-CN" altLang="en-US" sz="1800" b="1">
                <a:latin typeface="MingLiU-ExtB" charset="0"/>
                <a:cs typeface="MingLiU-ExtB" charset="0"/>
              </a:rPr>
              <a:t>再出现</a:t>
            </a:r>
            <a:r>
              <a:rPr lang="zh-TW" altLang="en-US" sz="1800" b="1">
                <a:latin typeface="MingLiU-ExtB" charset="0"/>
                <a:cs typeface="MingLiU-ExtB" charset="0"/>
              </a:rPr>
              <a:t>吗？</a:t>
            </a:r>
            <a:endParaRPr lang="en-GB" altLang="zh-TW" sz="1800" b="1">
              <a:latin typeface="MingLiU-ExtB" charset="0"/>
              <a:cs typeface="MingLiU-ExtB" charset="0"/>
            </a:endParaRPr>
          </a:p>
          <a:p>
            <a:endParaRPr lang="en-US" sz="1800" b="1">
              <a:latin typeface="MingLiU-ExtB" charset="0"/>
              <a:cs typeface="MingLiU-ExtB" charset="0"/>
            </a:endParaRPr>
          </a:p>
        </p:txBody>
      </p:sp>
      <p:sp>
        <p:nvSpPr>
          <p:cNvPr id="158726" name="TextBox 2"/>
          <p:cNvSpPr txBox="1">
            <a:spLocks noChangeArrowheads="1"/>
          </p:cNvSpPr>
          <p:nvPr/>
        </p:nvSpPr>
        <p:spPr bwMode="auto">
          <a:xfrm>
            <a:off x="107950" y="6207125"/>
            <a:ext cx="532765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b="1">
                <a:latin typeface="MingLiU-ExtB" charset="0"/>
                <a:cs typeface="MingLiU-ExtB" charset="0"/>
              </a:rPr>
              <a:t>如果他中午</a:t>
            </a:r>
            <a:r>
              <a:rPr lang="en-US" altLang="zh-TW" b="1">
                <a:latin typeface="MingLiU-ExtB" charset="0"/>
                <a:cs typeface="MingLiU-ExtB" charset="0"/>
              </a:rPr>
              <a:t>12</a:t>
            </a:r>
            <a:r>
              <a:rPr lang="zh-CN" altLang="en-US" b="1">
                <a:latin typeface="MingLiU-ExtB" charset="0"/>
                <a:cs typeface="MingLiU-ExtB" charset="0"/>
              </a:rPr>
              <a:t>点</a:t>
            </a:r>
            <a:r>
              <a:rPr lang="zh-TW" altLang="en-US" b="1">
                <a:latin typeface="MingLiU-ExtB" charset="0"/>
                <a:cs typeface="MingLiU-ExtB" charset="0"/>
              </a:rPr>
              <a:t>结束</a:t>
            </a:r>
            <a:r>
              <a:rPr lang="en-US" altLang="zh-TW" b="1">
                <a:latin typeface="MingLiU-ExtB" charset="0"/>
                <a:cs typeface="MingLiU-ExtB" charset="0"/>
              </a:rPr>
              <a:t>,</a:t>
            </a:r>
            <a:r>
              <a:rPr lang="zh-TW" altLang="en-US" b="1">
                <a:latin typeface="MingLiU-ExtB" charset="0"/>
                <a:cs typeface="MingLiU-ExtB" charset="0"/>
              </a:rPr>
              <a:t> 我们就知道</a:t>
            </a:r>
            <a:endParaRPr lang="en-US" b="1">
              <a:latin typeface="MingLiU-ExtB" charset="0"/>
              <a:cs typeface="MingLiU-Ext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3" descr="MSSTimeLimitOl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99" r="4628" b="55133"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858000" cy="18288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长度</a:t>
            </a:r>
            <a:r>
              <a:rPr lang="zh-CN" altLang="en-US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的</a:t>
            </a:r>
            <a:r>
              <a:rPr lang="zh-TW" altLang="en-US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重要</a:t>
            </a:r>
            <a:r>
              <a:rPr lang="zh-CN" altLang="en-US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性</a:t>
            </a:r>
            <a:r>
              <a:rPr lang="en-US" altLang="zh-TW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!</a:t>
            </a:r>
            <a:endParaRPr lang="en-US" sz="6000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2467" name="Text Box 3"/>
          <p:cNvSpPr txBox="1">
            <a:spLocks noChangeArrowheads="1"/>
          </p:cNvSpPr>
          <p:nvPr/>
        </p:nvSpPr>
        <p:spPr bwMode="auto">
          <a:xfrm>
            <a:off x="0" y="1889125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690563" indent="-690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迫使你选择最好的词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句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  <a:endParaRPr lang="en-US" altLang="ja-JP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大多数人不能轻易地把想法转化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为言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语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讲道可再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使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用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  <a:endParaRPr lang="en-US" altLang="ja-JP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可帮助你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守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时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限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</a:p>
        </p:txBody>
      </p:sp>
      <p:sp>
        <p:nvSpPr>
          <p:cNvPr id="162819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78</a:t>
            </a:r>
          </a:p>
        </p:txBody>
      </p:sp>
      <p:sp>
        <p:nvSpPr>
          <p:cNvPr id="16282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为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何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必须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预备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手稿</a:t>
            </a:r>
            <a:r>
              <a:rPr lang="en-US" altLang="ja-JP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162821" name="Picture 6" descr="open-bible-fr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10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8180" name="Picture 4" descr="Watermel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1524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讲道手稿</a:t>
            </a:r>
            <a:r>
              <a:rPr lang="zh-CN" altLang="en-US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避免</a:t>
            </a:r>
            <a:r>
              <a:rPr lang="zh-TW" altLang="en-US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我们过于雄心勃勃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5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6131" name="Text Box 3"/>
          <p:cNvSpPr txBox="1">
            <a:spLocks noChangeArrowheads="1"/>
          </p:cNvSpPr>
          <p:nvPr/>
        </p:nvSpPr>
        <p:spPr bwMode="auto">
          <a:xfrm>
            <a:off x="0" y="1889125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690563" indent="-690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迫使你选择最好的词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句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  <a:endParaRPr lang="en-US" altLang="ja-JP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大多数人不能轻易地把想法转化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为言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语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讲道可再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使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用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  <a:endParaRPr lang="en-US" altLang="ja-JP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可帮助你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守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时</a:t>
            </a:r>
            <a:r>
              <a:rPr lang="zh-CN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限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可帮助你更好地宣讲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.</a:t>
            </a:r>
            <a:endParaRPr lang="en-US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166915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78</a:t>
            </a:r>
          </a:p>
        </p:txBody>
      </p:sp>
      <p:sp>
        <p:nvSpPr>
          <p:cNvPr id="16691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为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何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必须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预备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手稿</a:t>
            </a:r>
            <a:r>
              <a:rPr lang="en-US" altLang="ja-JP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166917" name="Picture 6" descr="open-bible-fr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10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5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5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1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09600"/>
            <a:ext cx="7921625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zh-CN" alt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准备释经讲道过程</a:t>
            </a: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2098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1137668" name="Rectangle 4"/>
          <p:cNvSpPr>
            <a:spLocks noChangeArrowheads="1"/>
          </p:cNvSpPr>
          <p:nvPr/>
        </p:nvSpPr>
        <p:spPr bwMode="auto">
          <a:xfrm>
            <a:off x="995363" y="1447800"/>
            <a:ext cx="723265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基于对拉梅什理查德的文本，准备释经讲道</a:t>
            </a:r>
            <a:endParaRPr lang="en-U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/>
        </p:nvSpPr>
        <p:spPr bwMode="auto">
          <a:xfrm>
            <a:off x="2401888" y="5146675"/>
            <a:ext cx="8016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研究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2101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2102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2103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73" name="Rectangle 9"/>
          <p:cNvSpPr>
            <a:spLocks noChangeArrowheads="1"/>
          </p:cNvSpPr>
          <p:nvPr/>
        </p:nvSpPr>
        <p:spPr bwMode="auto">
          <a:xfrm>
            <a:off x="2339975" y="4419600"/>
            <a:ext cx="8016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结构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6075363" y="5181600"/>
            <a:ext cx="800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75" name="Rectangle 11"/>
          <p:cNvSpPr>
            <a:spLocks noChangeArrowheads="1"/>
          </p:cNvSpPr>
          <p:nvPr/>
        </p:nvSpPr>
        <p:spPr bwMode="auto">
          <a:xfrm>
            <a:off x="6075363" y="4419600"/>
            <a:ext cx="800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结构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2107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124075" y="3643313"/>
            <a:ext cx="14128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经文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主旨</a:t>
            </a:r>
          </a:p>
        </p:txBody>
      </p:sp>
      <p:sp>
        <p:nvSpPr>
          <p:cNvPr id="132109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2110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80" name="Rectangle 16"/>
          <p:cNvSpPr>
            <a:spLocks noChangeArrowheads="1"/>
          </p:cNvSpPr>
          <p:nvPr/>
        </p:nvSpPr>
        <p:spPr bwMode="auto">
          <a:xfrm>
            <a:off x="5651500" y="3643313"/>
            <a:ext cx="1414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信息主旨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3862388" y="2805113"/>
            <a:ext cx="14192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目的之桥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2" name="Rectangle 18"/>
          <p:cNvSpPr>
            <a:spLocks noChangeArrowheads="1"/>
          </p:cNvSpPr>
          <p:nvPr/>
        </p:nvSpPr>
        <p:spPr bwMode="auto">
          <a:xfrm>
            <a:off x="4395788" y="2336800"/>
            <a:ext cx="4921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脑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3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心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骨架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5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肉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2117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2118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2119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2120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2121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2122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92" name="Rectangle 28"/>
          <p:cNvSpPr>
            <a:spLocks noChangeArrowheads="1"/>
          </p:cNvSpPr>
          <p:nvPr/>
        </p:nvSpPr>
        <p:spPr bwMode="auto">
          <a:xfrm>
            <a:off x="2189163" y="1884363"/>
            <a:ext cx="80168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文本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693" name="Rectangle 29"/>
          <p:cNvSpPr>
            <a:spLocks noChangeArrowheads="1"/>
          </p:cNvSpPr>
          <p:nvPr/>
        </p:nvSpPr>
        <p:spPr bwMode="auto">
          <a:xfrm>
            <a:off x="5770563" y="1884363"/>
            <a:ext cx="80168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讲道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694" name="Rectangle 30"/>
          <p:cNvSpPr>
            <a:spLocks noChangeArrowheads="1"/>
          </p:cNvSpPr>
          <p:nvPr/>
        </p:nvSpPr>
        <p:spPr bwMode="auto">
          <a:xfrm>
            <a:off x="519113" y="5486400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选择文本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5" name="Rectangle 31"/>
          <p:cNvSpPr>
            <a:spLocks noChangeArrowheads="1"/>
          </p:cNvSpPr>
          <p:nvPr/>
        </p:nvSpPr>
        <p:spPr bwMode="auto">
          <a:xfrm>
            <a:off x="519113" y="5181600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2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分析文本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6" name="Rectangle 32"/>
          <p:cNvSpPr>
            <a:spLocks noChangeArrowheads="1"/>
          </p:cNvSpPr>
          <p:nvPr/>
        </p:nvSpPr>
        <p:spPr bwMode="auto">
          <a:xfrm>
            <a:off x="595313" y="4443413"/>
            <a:ext cx="11985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3.1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训诂大纲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7" name="Rectangle 33"/>
          <p:cNvSpPr>
            <a:spLocks noChangeArrowheads="1"/>
          </p:cNvSpPr>
          <p:nvPr/>
        </p:nvSpPr>
        <p:spPr bwMode="auto">
          <a:xfrm>
            <a:off x="671513" y="3757613"/>
            <a:ext cx="11985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3.2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训诂理念</a:t>
            </a:r>
            <a:endParaRPr lang="en-US" altLang="zh-CN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8" name="Rectangle 34"/>
          <p:cNvSpPr>
            <a:spLocks noChangeArrowheads="1"/>
          </p:cNvSpPr>
          <p:nvPr/>
        </p:nvSpPr>
        <p:spPr bwMode="auto">
          <a:xfrm>
            <a:off x="1281113" y="2690813"/>
            <a:ext cx="15001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342900" indent="-342900">
              <a:buFontTx/>
              <a:buAutoNum type="arabicPlain" startAt="4"/>
              <a:defRPr/>
            </a:pPr>
            <a:r>
              <a:rPr lang="zh-CN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三个进一步的问题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1137699" name="Rectangle 35"/>
          <p:cNvSpPr>
            <a:spLocks noChangeArrowheads="1"/>
          </p:cNvSpPr>
          <p:nvPr/>
        </p:nvSpPr>
        <p:spPr bwMode="auto">
          <a:xfrm>
            <a:off x="3924300" y="2157413"/>
            <a:ext cx="1538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5</a:t>
            </a:r>
            <a:r>
              <a:rPr lang="zh-CN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听众所要的回应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0" name="Rectangle 36"/>
          <p:cNvSpPr>
            <a:spLocks noChangeArrowheads="1"/>
          </p:cNvSpPr>
          <p:nvPr/>
        </p:nvSpPr>
        <p:spPr bwMode="auto">
          <a:xfrm>
            <a:off x="6843713" y="3757613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6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讲道理念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1" name="Rectangle 37"/>
          <p:cNvSpPr>
            <a:spLocks noChangeArrowheads="1"/>
          </p:cNvSpPr>
          <p:nvPr/>
        </p:nvSpPr>
        <p:spPr bwMode="auto">
          <a:xfrm>
            <a:off x="7339013" y="4191000"/>
            <a:ext cx="1198562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7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讲道大纲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8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清晰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9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介绍 </a:t>
            </a:r>
            <a:r>
              <a: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/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总结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2" name="Rectangle 38"/>
          <p:cNvSpPr>
            <a:spLocks noChangeArrowheads="1"/>
          </p:cNvSpPr>
          <p:nvPr/>
        </p:nvSpPr>
        <p:spPr bwMode="auto">
          <a:xfrm>
            <a:off x="7377113" y="5281613"/>
            <a:ext cx="10001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10 MSS &amp;</a:t>
            </a: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    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讲道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703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白色文本显示</a:t>
            </a:r>
            <a:r>
              <a: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10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个步骤改编自哈顿罗宾逊，圣经讲道（笔记，</a:t>
            </a:r>
            <a:r>
              <a: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105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）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2135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1137705" name="Oval 41"/>
          <p:cNvSpPr>
            <a:spLocks noChangeArrowheads="1"/>
          </p:cNvSpPr>
          <p:nvPr/>
        </p:nvSpPr>
        <p:spPr bwMode="auto">
          <a:xfrm rot="9474">
            <a:off x="5294313" y="4870450"/>
            <a:ext cx="3430587" cy="114617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7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5240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怎么写手稿</a:t>
            </a:r>
            <a:r>
              <a:rPr kumimoji="0" lang="en-US" altLang="zh-TW" sz="4800" b="1">
                <a:latin typeface="MingLiU-ExtB" charset="0"/>
                <a:ea typeface="ＭＳ Ｐゴシック" charset="0"/>
                <a:cs typeface="MingLiU-ExtB" charset="0"/>
              </a:rPr>
              <a:t>:</a:t>
            </a:r>
            <a:br>
              <a:rPr kumimoji="0" lang="en-US" altLang="zh-TW" sz="4800" b="1">
                <a:latin typeface="MingLiU-ExtB" charset="0"/>
                <a:ea typeface="ＭＳ Ｐゴシック" charset="0"/>
                <a:cs typeface="MingLiU-ExtB" charset="0"/>
              </a:rPr>
            </a:br>
            <a:r>
              <a:rPr kumimoji="0"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两个选项</a:t>
            </a:r>
            <a:endParaRPr kumimoji="0"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905000"/>
            <a:ext cx="2057400" cy="609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cap="flat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 typeface="Wingdings" charset="0"/>
              <a:buNone/>
              <a:defRPr/>
            </a:pPr>
            <a:r>
              <a:rPr kumimoji="0" lang="en-US" sz="3600" b="1">
                <a:latin typeface="MingLiU-ExtB" charset="0"/>
                <a:ea typeface="ＭＳ Ｐゴシック" charset="0"/>
                <a:cs typeface="MingLiU-ExtB" charset="0"/>
              </a:rPr>
              <a:t>散文</a:t>
            </a:r>
            <a:endParaRPr kumimoji="0" lang="en-US" sz="20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28132" name="Rectangle 4"/>
          <p:cNvSpPr>
            <a:spLocks noChangeArrowheads="1"/>
          </p:cNvSpPr>
          <p:nvPr/>
        </p:nvSpPr>
        <p:spPr bwMode="auto">
          <a:xfrm>
            <a:off x="838200" y="2514600"/>
            <a:ext cx="3810000" cy="434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MingLiU-ExtB"/>
              <a:ea typeface="MingLiU-ExtB"/>
              <a:cs typeface="MingLiU-ExtB"/>
            </a:endParaRPr>
          </a:p>
        </p:txBody>
      </p:sp>
      <p:sp>
        <p:nvSpPr>
          <p:cNvPr id="1328134" name="Text Box 6"/>
          <p:cNvSpPr txBox="1">
            <a:spLocks noChangeArrowheads="1"/>
          </p:cNvSpPr>
          <p:nvPr/>
        </p:nvSpPr>
        <p:spPr bwMode="auto">
          <a:xfrm>
            <a:off x="2057400" y="2743200"/>
            <a:ext cx="2514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>
                <a:latin typeface="MingLiU-ExtB" charset="0"/>
                <a:cs typeface="MingLiU-ExtB" charset="0"/>
              </a:rPr>
              <a:t>经文</a:t>
            </a:r>
            <a:r>
              <a:rPr lang="en-US" altLang="zh-TW">
                <a:latin typeface="MingLiU-ExtB" charset="0"/>
                <a:cs typeface="MingLiU-ExtB" charset="0"/>
              </a:rPr>
              <a:t> - </a:t>
            </a:r>
            <a:r>
              <a:rPr lang="zh-TW" altLang="en-US">
                <a:latin typeface="MingLiU-ExtB" charset="0"/>
                <a:cs typeface="MingLiU-ExtB" charset="0"/>
              </a:rPr>
              <a:t>段落没有缩进</a:t>
            </a:r>
            <a:endParaRPr lang="en-US" altLang="zh-TW">
              <a:latin typeface="MingLiU-ExtB" charset="0"/>
              <a:cs typeface="MingLiU-ExtB" charset="0"/>
            </a:endParaRPr>
          </a:p>
          <a:p>
            <a:endParaRPr lang="en-US">
              <a:latin typeface="MingLiU-ExtB" charset="0"/>
              <a:cs typeface="MingLiU-ExtB" charset="0"/>
            </a:endParaRPr>
          </a:p>
          <a:p>
            <a:r>
              <a:rPr lang="zh-TW" altLang="en-US">
                <a:latin typeface="MingLiU-ExtB" charset="0"/>
                <a:cs typeface="MingLiU-ExtB" charset="0"/>
              </a:rPr>
              <a:t>结构 </a:t>
            </a:r>
            <a:r>
              <a:rPr lang="en-US" altLang="zh-TW">
                <a:latin typeface="MingLiU-ExtB" charset="0"/>
                <a:cs typeface="MingLiU-ExtB" charset="0"/>
              </a:rPr>
              <a:t>- </a:t>
            </a:r>
            <a:r>
              <a:rPr lang="zh-TW" altLang="en-US">
                <a:latin typeface="MingLiU-ExtB" charset="0"/>
                <a:cs typeface="MingLiU-ExtB" charset="0"/>
              </a:rPr>
              <a:t>在左边显示在单独的列中</a:t>
            </a:r>
            <a:endParaRPr lang="en-US">
              <a:latin typeface="MingLiU-ExtB" charset="0"/>
              <a:cs typeface="MingLiU-ExtB" charset="0"/>
            </a:endParaRPr>
          </a:p>
        </p:txBody>
      </p:sp>
      <p:sp>
        <p:nvSpPr>
          <p:cNvPr id="1328135" name="Text Box 7"/>
          <p:cNvSpPr txBox="1">
            <a:spLocks noChangeArrowheads="1"/>
          </p:cNvSpPr>
          <p:nvPr/>
        </p:nvSpPr>
        <p:spPr bwMode="auto">
          <a:xfrm>
            <a:off x="990600" y="2667000"/>
            <a:ext cx="113347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MingLiU-ExtB" charset="0"/>
                <a:cs typeface="MingLiU-ExtB" charset="0"/>
              </a:rPr>
              <a:t>例言</a:t>
            </a:r>
          </a:p>
          <a:p>
            <a:endParaRPr lang="en-US" sz="2000" b="1"/>
          </a:p>
          <a:p>
            <a:r>
              <a:rPr lang="zh-TW" altLang="en-US" sz="2000" b="1">
                <a:latin typeface="MingLiU-ExtB" charset="0"/>
                <a:cs typeface="MingLiU-ExtB" charset="0"/>
              </a:rPr>
              <a:t>需要</a:t>
            </a:r>
            <a:endParaRPr lang="en-US" altLang="ja-JP" sz="2000" b="1">
              <a:latin typeface="MingLiU-ExtB" charset="0"/>
              <a:cs typeface="MingLiU-ExtB" charset="0"/>
            </a:endParaRPr>
          </a:p>
          <a:p>
            <a:endParaRPr lang="en-US" sz="2000" b="1"/>
          </a:p>
          <a:p>
            <a:r>
              <a:rPr lang="zh-TW" altLang="en-US" sz="2000" b="1">
                <a:latin typeface="MingLiU-ExtB" charset="0"/>
                <a:cs typeface="MingLiU-ExtB" charset="0"/>
              </a:rPr>
              <a:t>主题</a:t>
            </a:r>
            <a:endParaRPr lang="en-US" altLang="ja-JP" sz="2000" b="1">
              <a:latin typeface="MingLiU-ExtB" charset="0"/>
              <a:cs typeface="MingLiU-ExtB" charset="0"/>
            </a:endParaRPr>
          </a:p>
          <a:p>
            <a:endParaRPr lang="en-US" sz="2000" b="1"/>
          </a:p>
          <a:p>
            <a:r>
              <a:rPr lang="en-US" sz="2000" b="1">
                <a:latin typeface="MingLiU-ExtB" charset="0"/>
                <a:cs typeface="MingLiU-ExtB" charset="0"/>
              </a:rPr>
              <a:t>背景</a:t>
            </a:r>
          </a:p>
          <a:p>
            <a:endParaRPr lang="en-US" sz="2000" b="1">
              <a:latin typeface="MingLiU-ExtB" charset="0"/>
              <a:cs typeface="MingLiU-ExtB" charset="0"/>
            </a:endParaRPr>
          </a:p>
          <a:p>
            <a:r>
              <a:rPr lang="zh-TW" altLang="en-US" sz="2000" b="1">
                <a:latin typeface="MingLiU-ExtB" charset="0"/>
                <a:cs typeface="MingLiU-ExtB" charset="0"/>
              </a:rPr>
              <a:t>过渡</a:t>
            </a:r>
            <a:r>
              <a:rPr lang="en-US" altLang="zh-TW" sz="2000" b="1">
                <a:latin typeface="MingLiU-ExtB" charset="0"/>
                <a:cs typeface="MingLiU-ExtB" charset="0"/>
              </a:rPr>
              <a:t>(T</a:t>
            </a:r>
            <a:r>
              <a:rPr lang="en-US" altLang="ja-JP" sz="2000" b="1">
                <a:latin typeface="MingLiU-ExtB" charset="0"/>
                <a:cs typeface="MingLiU-ExtB" charset="0"/>
              </a:rPr>
              <a:t>)</a:t>
            </a:r>
          </a:p>
          <a:p>
            <a:endParaRPr lang="en-US" sz="2000" b="1"/>
          </a:p>
          <a:p>
            <a:r>
              <a:rPr lang="ja-JP" altLang="en-US" sz="2000" b="1">
                <a:latin typeface="MingLiU-ExtB" charset="0"/>
                <a:cs typeface="MingLiU-ExtB" charset="0"/>
              </a:rPr>
              <a:t>要点</a:t>
            </a:r>
            <a:r>
              <a:rPr lang="en-US" altLang="zh-TW" sz="2000" b="1">
                <a:latin typeface="MingLiU-ExtB" charset="0"/>
                <a:cs typeface="MingLiU-ExtB" charset="0"/>
              </a:rPr>
              <a:t> </a:t>
            </a:r>
            <a:r>
              <a:rPr lang="en-US" altLang="ja-JP" sz="2000" b="1">
                <a:latin typeface="MingLiU-ExtB" charset="0"/>
                <a:cs typeface="MingLiU-ExtB" charset="0"/>
              </a:rPr>
              <a:t>I</a:t>
            </a:r>
          </a:p>
          <a:p>
            <a:endParaRPr lang="en-US" sz="2000" b="1"/>
          </a:p>
          <a:p>
            <a:r>
              <a:rPr lang="zh-TW" altLang="en-US" sz="2000" b="1">
                <a:latin typeface="MingLiU-ExtB" charset="0"/>
                <a:cs typeface="MingLiU-ExtB" charset="0"/>
              </a:rPr>
              <a:t>分点</a:t>
            </a:r>
            <a:r>
              <a:rPr lang="en-US" altLang="zh-TW" sz="2000" b="1">
                <a:latin typeface="MingLiU-ExtB" charset="0"/>
                <a:cs typeface="MingLiU-ExtB" charset="0"/>
              </a:rPr>
              <a:t> </a:t>
            </a:r>
            <a:r>
              <a:rPr lang="en-US" altLang="ja-JP" sz="2000" b="1">
                <a:latin typeface="MingLiU-ExtB" charset="0"/>
                <a:cs typeface="MingLiU-ExtB" charset="0"/>
              </a:rPr>
              <a:t>A</a:t>
            </a:r>
            <a:endParaRPr lang="en-US" sz="2000" b="1">
              <a:latin typeface="MingLiU-ExtB" charset="0"/>
              <a:cs typeface="MingLiU-ExtB" charset="0"/>
            </a:endParaRPr>
          </a:p>
        </p:txBody>
      </p:sp>
      <p:sp>
        <p:nvSpPr>
          <p:cNvPr id="1328136" name="Rectangle 8"/>
          <p:cNvSpPr>
            <a:spLocks noChangeArrowheads="1"/>
          </p:cNvSpPr>
          <p:nvPr/>
        </p:nvSpPr>
        <p:spPr bwMode="auto">
          <a:xfrm>
            <a:off x="5867400" y="1905000"/>
            <a:ext cx="2057400" cy="609600"/>
          </a:xfrm>
          <a:prstGeom prst="rect">
            <a:avLst/>
          </a:prstGeom>
          <a:gradFill rotWithShape="0">
            <a:gsLst>
              <a:gs pos="0">
                <a:srgbClr val="005C00"/>
              </a:gs>
              <a:gs pos="100000">
                <a:srgbClr val="002B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zh-TW" altLang="en-US" sz="3600" b="1">
                <a:latin typeface="MingLiU-ExtB" charset="0"/>
                <a:cs typeface="MingLiU-ExtB" charset="0"/>
              </a:rPr>
              <a:t>大纲</a:t>
            </a:r>
          </a:p>
        </p:txBody>
      </p:sp>
      <p:sp>
        <p:nvSpPr>
          <p:cNvPr id="1328137" name="Rectangle 9"/>
          <p:cNvSpPr>
            <a:spLocks noChangeArrowheads="1"/>
          </p:cNvSpPr>
          <p:nvPr/>
        </p:nvSpPr>
        <p:spPr bwMode="auto">
          <a:xfrm>
            <a:off x="4991100" y="2514600"/>
            <a:ext cx="3810000" cy="4343400"/>
          </a:xfrm>
          <a:prstGeom prst="rect">
            <a:avLst/>
          </a:prstGeom>
          <a:gradFill rotWithShape="0">
            <a:gsLst>
              <a:gs pos="0">
                <a:srgbClr val="005C00"/>
              </a:gs>
              <a:gs pos="100000">
                <a:srgbClr val="002B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8138" name="Text Box 10"/>
          <p:cNvSpPr txBox="1">
            <a:spLocks noChangeArrowheads="1"/>
          </p:cNvSpPr>
          <p:nvPr/>
        </p:nvSpPr>
        <p:spPr bwMode="auto">
          <a:xfrm>
            <a:off x="5638800" y="32575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MingLiU-ExtB" charset="0"/>
                <a:cs typeface="MingLiU-ExtB" charset="0"/>
              </a:rPr>
              <a:t>1. </a:t>
            </a:r>
            <a:r>
              <a:rPr lang="zh-TW" altLang="en-US">
                <a:latin typeface="MingLiU-ExtB" charset="0"/>
                <a:cs typeface="MingLiU-ExtB" charset="0"/>
              </a:rPr>
              <a:t>兴趣</a:t>
            </a:r>
            <a:r>
              <a:rPr lang="en-US" altLang="ja-JP">
                <a:latin typeface="MingLiU-ExtB" charset="0"/>
                <a:cs typeface="MingLiU-ExtB" charset="0"/>
              </a:rPr>
              <a:t>: </a:t>
            </a:r>
            <a:r>
              <a:rPr lang="en-US">
                <a:latin typeface="MingLiU-ExtB" charset="0"/>
                <a:cs typeface="MingLiU-ExtB" charset="0"/>
              </a:rPr>
              <a:t>正文</a:t>
            </a:r>
          </a:p>
        </p:txBody>
      </p:sp>
      <p:sp>
        <p:nvSpPr>
          <p:cNvPr id="1328139" name="Text Box 11"/>
          <p:cNvSpPr txBox="1">
            <a:spLocks noChangeArrowheads="1"/>
          </p:cNvSpPr>
          <p:nvPr/>
        </p:nvSpPr>
        <p:spPr bwMode="auto">
          <a:xfrm>
            <a:off x="5638800" y="37719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MingLiU-ExtB" charset="0"/>
                <a:cs typeface="MingLiU-ExtB" charset="0"/>
              </a:rPr>
              <a:t>2. </a:t>
            </a:r>
            <a:r>
              <a:rPr lang="zh-TW" altLang="en-US">
                <a:latin typeface="MingLiU-ExtB" charset="0"/>
                <a:cs typeface="MingLiU-ExtB" charset="0"/>
              </a:rPr>
              <a:t>需要</a:t>
            </a:r>
            <a:r>
              <a:rPr lang="en-US" altLang="ja-JP">
                <a:latin typeface="MingLiU-ExtB" charset="0"/>
                <a:cs typeface="MingLiU-ExtB" charset="0"/>
              </a:rPr>
              <a:t>: </a:t>
            </a:r>
            <a:r>
              <a:rPr lang="en-US">
                <a:latin typeface="MingLiU-ExtB" charset="0"/>
                <a:cs typeface="MingLiU-ExtB" charset="0"/>
              </a:rPr>
              <a:t>正文</a:t>
            </a:r>
          </a:p>
        </p:txBody>
      </p:sp>
      <p:sp>
        <p:nvSpPr>
          <p:cNvPr id="1328140" name="Text Box 12"/>
          <p:cNvSpPr txBox="1">
            <a:spLocks noChangeArrowheads="1"/>
          </p:cNvSpPr>
          <p:nvPr/>
        </p:nvSpPr>
        <p:spPr bwMode="auto">
          <a:xfrm>
            <a:off x="5638800" y="42862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MingLiU-ExtB" charset="0"/>
                <a:cs typeface="MingLiU-ExtB" charset="0"/>
              </a:rPr>
              <a:t>3. </a:t>
            </a:r>
            <a:r>
              <a:rPr lang="zh-TW" altLang="en-US">
                <a:latin typeface="MingLiU-ExtB" charset="0"/>
                <a:cs typeface="MingLiU-ExtB" charset="0"/>
              </a:rPr>
              <a:t>主题</a:t>
            </a:r>
            <a:r>
              <a:rPr lang="en-US" altLang="ja-JP">
                <a:latin typeface="MingLiU-ExtB" charset="0"/>
                <a:cs typeface="MingLiU-ExtB" charset="0"/>
              </a:rPr>
              <a:t>: </a:t>
            </a:r>
            <a:r>
              <a:rPr lang="en-US">
                <a:latin typeface="MingLiU-ExtB" charset="0"/>
                <a:cs typeface="MingLiU-ExtB" charset="0"/>
              </a:rPr>
              <a:t>正文</a:t>
            </a:r>
          </a:p>
        </p:txBody>
      </p:sp>
      <p:sp>
        <p:nvSpPr>
          <p:cNvPr id="1328141" name="Text Box 13"/>
          <p:cNvSpPr txBox="1">
            <a:spLocks noChangeArrowheads="1"/>
          </p:cNvSpPr>
          <p:nvPr/>
        </p:nvSpPr>
        <p:spPr bwMode="auto">
          <a:xfrm>
            <a:off x="5257800" y="4800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MingLiU-ExtB" charset="0"/>
                <a:cs typeface="MingLiU-ExtB" charset="0"/>
              </a:rPr>
              <a:t>I.  </a:t>
            </a:r>
            <a:r>
              <a:rPr lang="ja-JP" altLang="en-US" b="1">
                <a:latin typeface="MingLiU-ExtB" charset="0"/>
                <a:cs typeface="MingLiU-ExtB" charset="0"/>
              </a:rPr>
              <a:t>要点</a:t>
            </a:r>
            <a:r>
              <a:rPr lang="en-US" altLang="ja-JP" b="1">
                <a:latin typeface="MingLiU-ExtB" charset="0"/>
                <a:cs typeface="MingLiU-ExtB" charset="0"/>
              </a:rPr>
              <a:t> …</a:t>
            </a:r>
            <a:endParaRPr lang="en-US" b="1">
              <a:latin typeface="MingLiU-ExtB" charset="0"/>
              <a:cs typeface="MingLiU-ExtB" charset="0"/>
            </a:endParaRPr>
          </a:p>
        </p:txBody>
      </p:sp>
      <p:sp>
        <p:nvSpPr>
          <p:cNvPr id="1328142" name="Text Box 14"/>
          <p:cNvSpPr txBox="1">
            <a:spLocks noChangeArrowheads="1"/>
          </p:cNvSpPr>
          <p:nvPr/>
        </p:nvSpPr>
        <p:spPr bwMode="auto">
          <a:xfrm>
            <a:off x="5257800" y="27432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MingLiU-ExtB" charset="0"/>
                <a:cs typeface="MingLiU-ExtB" charset="0"/>
              </a:rPr>
              <a:t>例言</a:t>
            </a:r>
          </a:p>
        </p:txBody>
      </p:sp>
      <p:sp>
        <p:nvSpPr>
          <p:cNvPr id="1328143" name="Text Box 15"/>
          <p:cNvSpPr txBox="1">
            <a:spLocks noChangeArrowheads="1"/>
          </p:cNvSpPr>
          <p:nvPr/>
        </p:nvSpPr>
        <p:spPr bwMode="auto">
          <a:xfrm>
            <a:off x="5638800" y="53340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MingLiU-ExtB" charset="0"/>
                <a:cs typeface="MingLiU-ExtB" charset="0"/>
              </a:rPr>
              <a:t>A. </a:t>
            </a:r>
            <a:r>
              <a:rPr lang="zh-CN" altLang="en-US">
                <a:latin typeface="MingLiU-ExtB" charset="0"/>
                <a:cs typeface="MingLiU-ExtB" charset="0"/>
              </a:rPr>
              <a:t>正</a:t>
            </a:r>
            <a:r>
              <a:rPr lang="en-US">
                <a:latin typeface="MingLiU-ExtB" charset="0"/>
                <a:cs typeface="MingLiU-ExtB" charset="0"/>
              </a:rPr>
              <a:t>文</a:t>
            </a:r>
          </a:p>
        </p:txBody>
      </p:sp>
      <p:sp>
        <p:nvSpPr>
          <p:cNvPr id="1328144" name="Text Box 16"/>
          <p:cNvSpPr txBox="1">
            <a:spLocks noChangeArrowheads="1"/>
          </p:cNvSpPr>
          <p:nvPr/>
        </p:nvSpPr>
        <p:spPr bwMode="auto">
          <a:xfrm>
            <a:off x="5638800" y="58483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MingLiU-ExtB" charset="0"/>
                <a:cs typeface="MingLiU-ExtB" charset="0"/>
              </a:rPr>
              <a:t>B. </a:t>
            </a:r>
            <a:r>
              <a:rPr lang="zh-CN" altLang="en-US">
                <a:latin typeface="MingLiU-ExtB" charset="0"/>
                <a:cs typeface="MingLiU-ExtB" charset="0"/>
              </a:rPr>
              <a:t>运</a:t>
            </a:r>
            <a:r>
              <a:rPr lang="en-US">
                <a:latin typeface="MingLiU-ExtB" charset="0"/>
                <a:cs typeface="MingLiU-ExtB" charset="0"/>
              </a:rPr>
              <a:t>用</a:t>
            </a:r>
          </a:p>
        </p:txBody>
      </p:sp>
      <p:sp>
        <p:nvSpPr>
          <p:cNvPr id="168975" name="Text Box 17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1328146" name="WordArt 18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1447800" cy="1181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pp. 82-85</a:t>
            </a:r>
          </a:p>
        </p:txBody>
      </p:sp>
      <p:sp>
        <p:nvSpPr>
          <p:cNvPr id="1328147" name="WordArt 19"/>
          <p:cNvSpPr>
            <a:spLocks noChangeArrowheads="1" noChangeShapeType="1" noTextEdit="1"/>
          </p:cNvSpPr>
          <p:nvPr/>
        </p:nvSpPr>
        <p:spPr bwMode="auto">
          <a:xfrm>
            <a:off x="4572000" y="1828800"/>
            <a:ext cx="1447800" cy="1181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pp. 86-90</a:t>
            </a:r>
          </a:p>
        </p:txBody>
      </p:sp>
      <p:sp>
        <p:nvSpPr>
          <p:cNvPr id="1328149" name="WordArt 21"/>
          <p:cNvSpPr>
            <a:spLocks noChangeArrowheads="1" noChangeShapeType="1" noTextEdit="1"/>
          </p:cNvSpPr>
          <p:nvPr/>
        </p:nvSpPr>
        <p:spPr bwMode="auto">
          <a:xfrm>
            <a:off x="7543800" y="1828800"/>
            <a:ext cx="1447800" cy="1181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pp. 148-50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2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2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2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8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2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2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2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2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2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2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2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2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2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28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2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2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2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28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2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2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2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8131" grpId="0" build="p" animBg="1"/>
      <p:bldP spid="1328132" grpId="0" animBg="1"/>
      <p:bldP spid="1328134" grpId="0"/>
      <p:bldP spid="1328135" grpId="0"/>
      <p:bldP spid="1328136" grpId="0" animBg="1"/>
      <p:bldP spid="1328137" grpId="0" animBg="1"/>
      <p:bldP spid="1328138" grpId="0"/>
      <p:bldP spid="1328139" grpId="0"/>
      <p:bldP spid="1328140" grpId="0"/>
      <p:bldP spid="1328141" grpId="0"/>
      <p:bldP spid="1328142" grpId="0"/>
      <p:bldP spid="1328143" grpId="0"/>
      <p:bldP spid="1328144" grpId="0"/>
      <p:bldP spid="1328146" grpId="0" animBg="1"/>
      <p:bldP spid="1328147" grpId="0" animBg="1"/>
      <p:bldP spid="1328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9"/>
          <p:cNvSpPr>
            <a:spLocks noChangeArrowheads="1"/>
          </p:cNvSpPr>
          <p:nvPr/>
        </p:nvSpPr>
        <p:spPr bwMode="auto">
          <a:xfrm>
            <a:off x="4991100" y="2514600"/>
            <a:ext cx="3810000" cy="4343400"/>
          </a:xfrm>
          <a:prstGeom prst="rect">
            <a:avLst/>
          </a:prstGeom>
          <a:gradFill rotWithShape="0">
            <a:gsLst>
              <a:gs pos="0">
                <a:srgbClr val="005C00"/>
              </a:gs>
              <a:gs pos="100000">
                <a:srgbClr val="002B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010" name="Cloud Callout 25"/>
          <p:cNvSpPr>
            <a:spLocks noChangeArrowheads="1"/>
          </p:cNvSpPr>
          <p:nvPr/>
        </p:nvSpPr>
        <p:spPr bwMode="auto">
          <a:xfrm rot="10800000">
            <a:off x="0" y="1752600"/>
            <a:ext cx="4038600" cy="4343400"/>
          </a:xfrm>
          <a:prstGeom prst="cloudCallout">
            <a:avLst>
              <a:gd name="adj1" fmla="val -102181"/>
              <a:gd name="adj2" fmla="val 435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524000"/>
          </a:xfrm>
          <a:solidFill>
            <a:srgbClr val="000000"/>
          </a:solidFill>
        </p:spPr>
        <p:txBody>
          <a:bodyPr/>
          <a:lstStyle/>
          <a:p>
            <a:pPr algn="ctr" eaLnBrk="1" hangingPunct="1">
              <a:defRPr/>
            </a:pPr>
            <a:r>
              <a:rPr kumimoji="0" lang="en-US" sz="4800" b="1">
                <a:latin typeface="MingLiU-ExtB" charset="0"/>
                <a:ea typeface="ＭＳ Ｐゴシック" charset="0"/>
                <a:cs typeface="MingLiU-ExtB" charset="0"/>
              </a:rPr>
              <a:t> </a:t>
            </a:r>
            <a:r>
              <a:rPr kumimoji="0"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手稿</a:t>
            </a:r>
            <a:r>
              <a:rPr kumimoji="0" lang="zh-CN" altLang="en-US" sz="4800" b="1">
                <a:latin typeface="MingLiU-ExtB" charset="0"/>
                <a:ea typeface="ＭＳ Ｐゴシック" charset="0"/>
                <a:cs typeface="MingLiU-ExtB" charset="0"/>
              </a:rPr>
              <a:t>大纲的好处</a:t>
            </a:r>
            <a:endParaRPr kumimoji="0"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71012" name="Rectangle 8"/>
          <p:cNvSpPr>
            <a:spLocks noChangeArrowheads="1"/>
          </p:cNvSpPr>
          <p:nvPr/>
        </p:nvSpPr>
        <p:spPr bwMode="auto">
          <a:xfrm>
            <a:off x="5867400" y="1905000"/>
            <a:ext cx="2057400" cy="609600"/>
          </a:xfrm>
          <a:prstGeom prst="rect">
            <a:avLst/>
          </a:prstGeom>
          <a:gradFill rotWithShape="0">
            <a:gsLst>
              <a:gs pos="0">
                <a:srgbClr val="005C00"/>
              </a:gs>
              <a:gs pos="100000">
                <a:srgbClr val="002B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zh-TW" altLang="en-US" sz="3600" b="1">
                <a:latin typeface="MingLiU-ExtB" charset="0"/>
                <a:cs typeface="MingLiU-ExtB" charset="0"/>
              </a:rPr>
              <a:t>大纲</a:t>
            </a:r>
          </a:p>
        </p:txBody>
      </p:sp>
      <p:sp>
        <p:nvSpPr>
          <p:cNvPr id="171013" name="Text Box 17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81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62000" y="240188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3600" b="1">
                <a:latin typeface="MingLiU-ExtB" charset="0"/>
                <a:cs typeface="MingLiU-ExtB" charset="0"/>
              </a:rPr>
              <a:t>比较容易</a:t>
            </a:r>
            <a:r>
              <a:rPr lang="en-US" altLang="ja-JP" sz="3600" b="1">
                <a:latin typeface="MingLiU-ExtB" charset="0"/>
                <a:cs typeface="MingLiU-ExtB" charset="0"/>
              </a:rPr>
              <a:t>...</a:t>
            </a:r>
            <a:endParaRPr lang="en-US" sz="3600" b="1">
              <a:latin typeface="MingLiU-ExtB" charset="0"/>
              <a:cs typeface="MingLiU-ExtB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295400" y="392588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latin typeface="MingLiU-ExtB" charset="0"/>
                <a:cs typeface="MingLiU-ExtB" charset="0"/>
              </a:rPr>
              <a:t>2.	</a:t>
            </a:r>
            <a:r>
              <a:rPr lang="zh-TW" altLang="en-US" sz="3600" b="1">
                <a:latin typeface="MingLiU-ExtB" charset="0"/>
                <a:cs typeface="MingLiU-ExtB" charset="0"/>
              </a:rPr>
              <a:t>读</a:t>
            </a:r>
            <a:endParaRPr lang="en-US" sz="3600" b="1">
              <a:latin typeface="MingLiU-ExtB" charset="0"/>
              <a:cs typeface="MingLiU-ExtB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295400" y="316388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latin typeface="MingLiU-ExtB" charset="0"/>
                <a:cs typeface="MingLiU-ExtB" charset="0"/>
              </a:rPr>
              <a:t>1.	</a:t>
            </a:r>
            <a:r>
              <a:rPr lang="ja-JP" altLang="en-US" sz="3600" b="1">
                <a:latin typeface="MingLiU-ExtB" charset="0"/>
                <a:cs typeface="MingLiU-ExtB" charset="0"/>
              </a:rPr>
              <a:t>写</a:t>
            </a:r>
            <a:endParaRPr lang="en-US" sz="3600" b="1">
              <a:latin typeface="MingLiU-ExtB" charset="0"/>
              <a:cs typeface="MingLiU-ExtB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295400" y="468788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latin typeface="MingLiU-ExtB" charset="0"/>
                <a:cs typeface="MingLiU-ExtB" charset="0"/>
              </a:rPr>
              <a:t>3.	</a:t>
            </a:r>
            <a:r>
              <a:rPr lang="zh-TW" altLang="en-US" sz="3600" b="1">
                <a:latin typeface="MingLiU-ExtB" charset="0"/>
                <a:cs typeface="MingLiU-ExtB" charset="0"/>
              </a:rPr>
              <a:t>编辑</a:t>
            </a:r>
            <a:endParaRPr lang="en-US" sz="3600" b="1">
              <a:latin typeface="MingLiU-ExtB" charset="0"/>
              <a:cs typeface="MingLiU-ExtB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257800" y="27432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MingLiU-ExtB" charset="0"/>
                <a:cs typeface="MingLiU-ExtB" charset="0"/>
              </a:rPr>
              <a:t>例言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638800" y="32575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MingLiU-ExtB" charset="0"/>
                <a:cs typeface="MingLiU-ExtB" charset="0"/>
              </a:rPr>
              <a:t>1. </a:t>
            </a:r>
            <a:r>
              <a:rPr lang="zh-TW" altLang="en-US">
                <a:latin typeface="MingLiU-ExtB" charset="0"/>
                <a:cs typeface="MingLiU-ExtB" charset="0"/>
              </a:rPr>
              <a:t>兴趣</a:t>
            </a:r>
            <a:r>
              <a:rPr lang="en-US" altLang="ja-JP">
                <a:latin typeface="MingLiU-ExtB" charset="0"/>
                <a:cs typeface="MingLiU-ExtB" charset="0"/>
              </a:rPr>
              <a:t>: </a:t>
            </a:r>
            <a:r>
              <a:rPr lang="en-US">
                <a:latin typeface="MingLiU-ExtB" charset="0"/>
                <a:cs typeface="MingLiU-ExtB" charset="0"/>
              </a:rPr>
              <a:t>正文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638800" y="37719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MingLiU-ExtB" charset="0"/>
                <a:cs typeface="MingLiU-ExtB" charset="0"/>
              </a:rPr>
              <a:t>2. </a:t>
            </a:r>
            <a:r>
              <a:rPr lang="zh-TW" altLang="en-US">
                <a:latin typeface="MingLiU-ExtB" charset="0"/>
                <a:cs typeface="MingLiU-ExtB" charset="0"/>
              </a:rPr>
              <a:t>需要</a:t>
            </a:r>
            <a:r>
              <a:rPr lang="en-US" altLang="ja-JP">
                <a:latin typeface="MingLiU-ExtB" charset="0"/>
                <a:cs typeface="MingLiU-ExtB" charset="0"/>
              </a:rPr>
              <a:t>: </a:t>
            </a:r>
            <a:r>
              <a:rPr lang="en-US">
                <a:latin typeface="MingLiU-ExtB" charset="0"/>
                <a:cs typeface="MingLiU-ExtB" charset="0"/>
              </a:rPr>
              <a:t>正文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638800" y="42862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MingLiU-ExtB" charset="0"/>
                <a:cs typeface="MingLiU-ExtB" charset="0"/>
              </a:rPr>
              <a:t>3. </a:t>
            </a:r>
            <a:r>
              <a:rPr lang="zh-TW" altLang="en-US">
                <a:latin typeface="MingLiU-ExtB" charset="0"/>
                <a:cs typeface="MingLiU-ExtB" charset="0"/>
              </a:rPr>
              <a:t>主题</a:t>
            </a:r>
            <a:r>
              <a:rPr lang="en-US" altLang="ja-JP">
                <a:latin typeface="MingLiU-ExtB" charset="0"/>
                <a:cs typeface="MingLiU-ExtB" charset="0"/>
              </a:rPr>
              <a:t>: </a:t>
            </a:r>
            <a:r>
              <a:rPr lang="en-US">
                <a:latin typeface="MingLiU-ExtB" charset="0"/>
                <a:cs typeface="MingLiU-ExtB" charset="0"/>
              </a:rPr>
              <a:t>正文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257800" y="4800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MingLiU-ExtB" charset="0"/>
                <a:cs typeface="MingLiU-ExtB" charset="0"/>
              </a:rPr>
              <a:t>I.  </a:t>
            </a:r>
            <a:r>
              <a:rPr lang="ja-JP" altLang="en-US" b="1">
                <a:latin typeface="MingLiU-ExtB" charset="0"/>
                <a:cs typeface="MingLiU-ExtB" charset="0"/>
              </a:rPr>
              <a:t>要点</a:t>
            </a:r>
            <a:r>
              <a:rPr lang="en-US" altLang="ja-JP" b="1">
                <a:latin typeface="MingLiU-ExtB" charset="0"/>
                <a:cs typeface="MingLiU-ExtB" charset="0"/>
              </a:rPr>
              <a:t> …</a:t>
            </a:r>
            <a:endParaRPr lang="en-US" b="1">
              <a:latin typeface="MingLiU-ExtB" charset="0"/>
              <a:cs typeface="MingLiU-ExtB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638800" y="53340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MingLiU-ExtB" charset="0"/>
                <a:cs typeface="MingLiU-ExtB" charset="0"/>
              </a:rPr>
              <a:t>A. </a:t>
            </a:r>
            <a:r>
              <a:rPr lang="zh-CN" altLang="en-US">
                <a:latin typeface="MingLiU-ExtB" charset="0"/>
                <a:cs typeface="MingLiU-ExtB" charset="0"/>
              </a:rPr>
              <a:t>正</a:t>
            </a:r>
            <a:r>
              <a:rPr lang="en-US">
                <a:latin typeface="MingLiU-ExtB" charset="0"/>
                <a:cs typeface="MingLiU-ExtB" charset="0"/>
              </a:rPr>
              <a:t>文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638800" y="58483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MingLiU-ExtB" charset="0"/>
                <a:cs typeface="MingLiU-ExtB" charset="0"/>
              </a:rPr>
              <a:t>B. </a:t>
            </a:r>
            <a:r>
              <a:rPr lang="zh-CN" altLang="en-US">
                <a:latin typeface="MingLiU-ExtB" charset="0"/>
                <a:cs typeface="MingLiU-ExtB" charset="0"/>
              </a:rPr>
              <a:t>运</a:t>
            </a:r>
            <a:r>
              <a:rPr lang="en-US">
                <a:latin typeface="MingLiU-ExtB" charset="0"/>
                <a:cs typeface="MingLiU-ExtB" charset="0"/>
              </a:rPr>
              <a:t>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18" grpId="0"/>
      <p:bldP spid="19" grpId="0"/>
      <p:bldP spid="20" grpId="0"/>
      <p:bldP spid="21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zh-TW" altLang="en-US" sz="5400" b="1">
                <a:latin typeface="MingLiU-ExtB" charset="0"/>
                <a:ea typeface="ＭＳ Ｐゴシック" charset="0"/>
                <a:cs typeface="MingLiU-ExtB" charset="0"/>
              </a:rPr>
              <a:t>任何选项</a:t>
            </a:r>
            <a:r>
              <a:rPr lang="en-US" altLang="ja-JP" sz="5400" b="1">
                <a:latin typeface="MingLiU-ExtB" charset="0"/>
                <a:ea typeface="ＭＳ Ｐゴシック" charset="0"/>
                <a:cs typeface="MingLiU-ExtB" charset="0"/>
              </a:rPr>
              <a:t>…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609600" indent="-609600">
              <a:buFont typeface="Arial" charset="0"/>
              <a:buAutoNum type="arabicPeriod"/>
              <a:defRPr/>
            </a:pPr>
            <a:r>
              <a:rPr lang="zh-TW" altLang="en-US" sz="4800">
                <a:latin typeface="MingLiU-ExtB" charset="0"/>
                <a:ea typeface="ＭＳ Ｐゴシック" charset="0"/>
                <a:cs typeface="MingLiU-ExtB" charset="0"/>
              </a:rPr>
              <a:t>应该是</a:t>
            </a:r>
            <a:r>
              <a:rPr lang="zh-CN" alt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ea typeface="ＭＳ Ｐゴシック" charset="0"/>
                <a:cs typeface="MingLiU-ExtB" charset="0"/>
              </a:rPr>
              <a:t>明确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30180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>
                <a:ea typeface="ＭＳ Ｐゴシック" charset="-128"/>
                <a:cs typeface="ＭＳ Ｐゴシック" charset="-128"/>
              </a:rPr>
              <a:t>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162800" cy="9906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en-US" b="1">
                <a:solidFill>
                  <a:schemeClr val="tx1"/>
                </a:solidFill>
                <a:latin typeface="MingLiU-ExtB" charset="0"/>
                <a:ea typeface="ＭＳ Ｐゴシック" charset="0"/>
                <a:cs typeface="MingLiU-ExtB" charset="0"/>
              </a:rPr>
              <a:t>Chafer </a:t>
            </a:r>
            <a:r>
              <a:rPr kumimoji="0" lang="zh-CN" altLang="en-US" b="1">
                <a:solidFill>
                  <a:schemeClr val="tx1"/>
                </a:solidFill>
                <a:latin typeface="MingLiU-ExtB" charset="0"/>
                <a:ea typeface="ＭＳ Ｐゴシック" charset="0"/>
                <a:cs typeface="MingLiU-ExtB" charset="0"/>
              </a:rPr>
              <a:t>叙述的是</a:t>
            </a:r>
            <a:r>
              <a:rPr kumimoji="0" lang="zh-TW" altLang="en-US" b="1">
                <a:solidFill>
                  <a:schemeClr val="tx1"/>
                </a:solidFill>
                <a:latin typeface="MingLiU-ExtB" charset="0"/>
                <a:ea typeface="ＭＳ Ｐゴシック" charset="0"/>
                <a:cs typeface="MingLiU-ExtB" charset="0"/>
              </a:rPr>
              <a:t>什么</a:t>
            </a:r>
            <a:r>
              <a:rPr kumimoji="0" lang="en-US" altLang="ja-JP" b="1">
                <a:solidFill>
                  <a:schemeClr val="tx1"/>
                </a:solidFill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kumimoji="0"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75106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pic>
        <p:nvPicPr>
          <p:cNvPr id="175107" name="Picture 9" descr="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239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10"/>
          <p:cNvSpPr txBox="1">
            <a:spLocks noChangeArrowheads="1"/>
          </p:cNvSpPr>
          <p:nvPr/>
        </p:nvSpPr>
        <p:spPr bwMode="auto">
          <a:xfrm>
            <a:off x="990600" y="6473825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</a:rPr>
              <a:t>Lewis Sperry Chafer, </a:t>
            </a:r>
            <a:r>
              <a:rPr lang="zh-TW" altLang="en-US" sz="1800" b="1" i="1">
                <a:solidFill>
                  <a:schemeClr val="bg2"/>
                </a:solidFill>
                <a:latin typeface="MingLiU-ExtB" charset="0"/>
                <a:cs typeface="MingLiU-ExtB" charset="0"/>
              </a:rPr>
              <a:t>系统</a:t>
            </a:r>
            <a:r>
              <a:rPr lang="zh-CN" altLang="en-US" sz="1800" b="1" i="1">
                <a:solidFill>
                  <a:schemeClr val="bg2"/>
                </a:solidFill>
                <a:latin typeface="MingLiU-ExtB" charset="0"/>
                <a:cs typeface="MingLiU-ExtB" charset="0"/>
              </a:rPr>
              <a:t>制</a:t>
            </a:r>
            <a:r>
              <a:rPr lang="zh-TW" altLang="en-US" sz="1800" b="1" i="1">
                <a:solidFill>
                  <a:schemeClr val="bg2"/>
                </a:solidFill>
                <a:latin typeface="MingLiU-ExtB" charset="0"/>
                <a:cs typeface="MingLiU-ExtB" charset="0"/>
              </a:rPr>
              <a:t>神学</a:t>
            </a:r>
            <a:r>
              <a:rPr lang="en-US" altLang="ja-JP" sz="1800" b="1">
                <a:solidFill>
                  <a:schemeClr val="bg2"/>
                </a:solidFill>
              </a:rPr>
              <a:t>, 2:242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334284" name="Rectangle 12"/>
          <p:cNvSpPr>
            <a:spLocks noChangeArrowheads="1"/>
          </p:cNvSpPr>
          <p:nvPr/>
        </p:nvSpPr>
        <p:spPr bwMode="auto">
          <a:xfrm>
            <a:off x="685800" y="1828800"/>
            <a:ext cx="7848600" cy="44291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2075" tIns="46038" rIns="92075" bIns="46038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  <a:defRPr/>
            </a:pPr>
            <a:r>
              <a:rPr lang="zh-CN" altLang="en-US" sz="2800" b="1">
                <a:latin typeface="MingLiU-ExtB" charset="0"/>
                <a:cs typeface="MingLiU-ExtB" charset="0"/>
              </a:rPr>
              <a:t>在神学的范畴里</a:t>
            </a:r>
            <a:r>
              <a:rPr lang="zh-TW" altLang="en-US" sz="2800" b="1">
                <a:latin typeface="MingLiU-ExtB" charset="0"/>
                <a:cs typeface="MingLiU-ExtB" charset="0"/>
              </a:rPr>
              <a:t>，值得注意的是，系统</a:t>
            </a:r>
            <a:r>
              <a:rPr lang="zh-CN" altLang="en-US" sz="2800" b="1">
                <a:latin typeface="MingLiU-ExtB" charset="0"/>
                <a:cs typeface="MingLiU-ExtB" charset="0"/>
              </a:rPr>
              <a:t>制</a:t>
            </a:r>
            <a:r>
              <a:rPr lang="zh-TW" altLang="en-US" sz="2800" b="1">
                <a:latin typeface="MingLiU-ExtB" charset="0"/>
                <a:cs typeface="MingLiU-ExtB" charset="0"/>
              </a:rPr>
              <a:t>神学的</a:t>
            </a:r>
            <a:r>
              <a:rPr lang="zh-CN" altLang="en-US" sz="2800" b="1">
                <a:latin typeface="MingLiU-ExtB" charset="0"/>
                <a:cs typeface="MingLiU-ExtB" charset="0"/>
              </a:rPr>
              <a:t>著作</a:t>
            </a:r>
            <a:r>
              <a:rPr lang="zh-TW" altLang="en-US" sz="2800" b="1">
                <a:latin typeface="MingLiU-ExtB" charset="0"/>
                <a:cs typeface="MingLiU-ExtB" charset="0"/>
              </a:rPr>
              <a:t>绝大多数都得到</a:t>
            </a:r>
            <a:r>
              <a:rPr lang="zh-CN" altLang="en-US" sz="2800" b="1">
                <a:latin typeface="MingLiU-ExtB" charset="0"/>
                <a:cs typeface="MingLiU-ExtB" charset="0"/>
              </a:rPr>
              <a:t>一致的认同以罪恶的根源由人类的堕落所导致</a:t>
            </a:r>
            <a:r>
              <a:rPr lang="zh-TW" altLang="en-US" sz="2800" b="1">
                <a:latin typeface="MingLiU-ExtB" charset="0"/>
                <a:cs typeface="MingLiU-ExtB" charset="0"/>
              </a:rPr>
              <a:t>，</a:t>
            </a:r>
            <a:r>
              <a:rPr lang="zh-CN" altLang="en-US" sz="2800" b="1">
                <a:latin typeface="MingLiU-ExtB" charset="0"/>
                <a:cs typeface="MingLiU-ExtB" charset="0"/>
              </a:rPr>
              <a:t>并</a:t>
            </a:r>
            <a:r>
              <a:rPr lang="zh-TW" altLang="en-US" sz="2800" b="1">
                <a:latin typeface="MingLiU-ExtB" charset="0"/>
                <a:cs typeface="MingLiU-ExtB" charset="0"/>
              </a:rPr>
              <a:t>没有进一步追查罪恶的起源</a:t>
            </a:r>
            <a:r>
              <a:rPr lang="en-US" altLang="ja-JP" sz="2800" b="1">
                <a:latin typeface="MingLiU-ExtB" charset="0"/>
                <a:cs typeface="MingLiU-ExtB" charset="0"/>
              </a:rPr>
              <a:t>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  <a:defRPr/>
            </a:pPr>
            <a:r>
              <a:rPr lang="zh-TW" altLang="en-US" sz="2800" b="1">
                <a:latin typeface="MingLiU-ExtB" charset="0"/>
                <a:cs typeface="MingLiU-ExtB" charset="0"/>
              </a:rPr>
              <a:t>人类的罪在伊甸园开始</a:t>
            </a:r>
            <a:r>
              <a:rPr lang="zh-CN" altLang="en-US" sz="2800" b="1">
                <a:latin typeface="MingLiU-ExtB" charset="0"/>
                <a:cs typeface="MingLiU-ExtB" charset="0"/>
              </a:rPr>
              <a:t>是个不争的事实</a:t>
            </a:r>
            <a:r>
              <a:rPr lang="zh-TW" altLang="en-US" sz="2800" b="1">
                <a:latin typeface="MingLiU-ExtB" charset="0"/>
                <a:cs typeface="MingLiU-ExtB" charset="0"/>
              </a:rPr>
              <a:t>，但虽然亚当仅仅是重</a:t>
            </a:r>
            <a:r>
              <a:rPr lang="zh-CN" altLang="en-US" sz="2800" b="1">
                <a:latin typeface="MingLiU-ExtB" charset="0"/>
                <a:cs typeface="MingLiU-ExtB" charset="0"/>
              </a:rPr>
              <a:t>演了</a:t>
            </a:r>
            <a:r>
              <a:rPr lang="zh-TW" altLang="en-US" sz="2800" b="1">
                <a:latin typeface="MingLiU-ExtB" charset="0"/>
                <a:cs typeface="MingLiU-ExtB" charset="0"/>
              </a:rPr>
              <a:t>那个罪</a:t>
            </a:r>
            <a:r>
              <a:rPr lang="zh-CN" altLang="en-US" sz="2800" b="1">
                <a:latin typeface="MingLiU-ExtB" charset="0"/>
                <a:cs typeface="MingLiU-ExtB" charset="0"/>
              </a:rPr>
              <a:t>行</a:t>
            </a:r>
            <a:r>
              <a:rPr lang="zh-TW" altLang="en-US" sz="2800" b="1">
                <a:latin typeface="MingLiU-ExtB" charset="0"/>
                <a:cs typeface="MingLiU-ExtB" charset="0"/>
              </a:rPr>
              <a:t>，在他之前</a:t>
            </a:r>
            <a:r>
              <a:rPr lang="zh-CN" altLang="en-US" sz="2800" b="1">
                <a:latin typeface="MingLiU-ExtB" charset="0"/>
                <a:cs typeface="MingLiU-ExtB" charset="0"/>
              </a:rPr>
              <a:t>罪</a:t>
            </a:r>
            <a:r>
              <a:rPr lang="zh-TW" altLang="en-US" sz="2800" b="1">
                <a:latin typeface="MingLiU-ExtB" charset="0"/>
                <a:cs typeface="MingLiU-ExtB" charset="0"/>
              </a:rPr>
              <a:t>已经致力于天上</a:t>
            </a:r>
            <a:r>
              <a:rPr lang="zh-CN" altLang="en-US" sz="2800" b="1">
                <a:latin typeface="MingLiU-ExtB" charset="0"/>
                <a:cs typeface="MingLiU-ExtB" charset="0"/>
              </a:rPr>
              <a:t>的国度</a:t>
            </a:r>
            <a:r>
              <a:rPr lang="zh-TW" altLang="en-US" sz="2800" b="1">
                <a:latin typeface="MingLiU-ExtB" charset="0"/>
                <a:cs typeface="MingLiU-ExtB" charset="0"/>
              </a:rPr>
              <a:t>，罪的本质特征</a:t>
            </a:r>
            <a:r>
              <a:rPr lang="zh-CN" altLang="en-US" sz="2800" b="1">
                <a:latin typeface="MingLiU-ExtB" charset="0"/>
                <a:cs typeface="MingLiU-ExtB" charset="0"/>
              </a:rPr>
              <a:t>还未被</a:t>
            </a:r>
            <a:r>
              <a:rPr lang="zh-TW" altLang="en-US" sz="2800" b="1">
                <a:latin typeface="MingLiU-ExtB" charset="0"/>
                <a:cs typeface="MingLiU-ExtB" charset="0"/>
              </a:rPr>
              <a:t>确定。</a:t>
            </a:r>
            <a:r>
              <a:rPr lang="zh-CN" altLang="en-US" sz="2800" b="1">
                <a:latin typeface="MingLiU-ExtB" charset="0"/>
                <a:cs typeface="MingLiU-ExtB" charset="0"/>
              </a:rPr>
              <a:t>但在某个程度来看，罪恶的起源可</a:t>
            </a:r>
            <a:r>
              <a:rPr lang="zh-TW" altLang="en-US" sz="2800" b="1">
                <a:latin typeface="MingLiU-ExtB" charset="0"/>
                <a:cs typeface="MingLiU-ExtB" charset="0"/>
              </a:rPr>
              <a:t>由第一位天使</a:t>
            </a:r>
            <a:r>
              <a:rPr lang="zh-CN" altLang="en-US" sz="2800" b="1">
                <a:latin typeface="MingLiU-ExtB" charset="0"/>
                <a:cs typeface="MingLiU-ExtB" charset="0"/>
              </a:rPr>
              <a:t>所导致而非</a:t>
            </a:r>
            <a:r>
              <a:rPr lang="zh-TW" altLang="en-US" sz="2800" b="1">
                <a:latin typeface="MingLiU-ExtB" charset="0"/>
                <a:cs typeface="MingLiU-ExtB" charset="0"/>
              </a:rPr>
              <a:t>由第一人的繁殖</a:t>
            </a:r>
            <a:r>
              <a:rPr lang="zh-CN" altLang="en-US" sz="2800" b="1">
                <a:latin typeface="MingLiU-ExtB" charset="0"/>
                <a:cs typeface="MingLiU-ExtB" charset="0"/>
              </a:rPr>
              <a:t>所致</a:t>
            </a:r>
            <a:r>
              <a:rPr lang="en-US" altLang="zh-TW" sz="2800" b="1">
                <a:latin typeface="MingLiU-ExtB" charset="0"/>
                <a:cs typeface="MingLiU-ExtB" charset="0"/>
              </a:rPr>
              <a:t>.</a:t>
            </a:r>
            <a:endParaRPr lang="en-US" sz="2800" b="1">
              <a:latin typeface="MingLiU-ExtB" charset="0"/>
              <a:cs typeface="MingLiU-ExtB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5551488"/>
            <a:ext cx="7848600" cy="6858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0"/>
              <a:buChar char="l"/>
              <a:defRPr kumimoji="1"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0"/>
              <a:buChar char="l"/>
              <a:defRPr kumimoji="1"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0"/>
              <a:buChar char="l"/>
              <a:defRPr kumimoji="1"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0"/>
              <a:buChar char="l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0"/>
              <a:buChar char="l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ctr">
              <a:buFont typeface="Wingdings" charset="0"/>
              <a:buNone/>
              <a:defRPr/>
            </a:pPr>
            <a:r>
              <a:rPr kumimoji="0" lang="zh-TW" altLang="en-US" b="1" u="sng">
                <a:latin typeface="MingLiU-ExtB" charset="0"/>
                <a:ea typeface="ＭＳ Ｐゴシック" charset="0"/>
                <a:cs typeface="MingLiU-ExtB" charset="0"/>
              </a:rPr>
              <a:t>他所说的一切话写在一个句子</a:t>
            </a:r>
            <a:r>
              <a:rPr kumimoji="0" lang="en-US" altLang="zh-TW" b="1" u="sng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kumimoji="0" lang="en-US" b="1" u="sng">
              <a:latin typeface="MingLiU-ExtB" charset="0"/>
              <a:ea typeface="ＭＳ Ｐゴシック" charset="0"/>
              <a:cs typeface="MingLiU-Ext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315200" cy="9906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en-US" b="1">
                <a:solidFill>
                  <a:schemeClr val="tx1"/>
                </a:solidFill>
                <a:latin typeface="MingLiU-ExtB" charset="0"/>
                <a:ea typeface="ＭＳ Ｐゴシック" charset="0"/>
                <a:cs typeface="MingLiU-ExtB" charset="0"/>
              </a:rPr>
              <a:t>Chafer </a:t>
            </a:r>
            <a:r>
              <a:rPr kumimoji="0" lang="zh-CN" altLang="en-US" b="1">
                <a:solidFill>
                  <a:schemeClr val="tx1"/>
                </a:solidFill>
                <a:latin typeface="MingLiU-ExtB" charset="0"/>
                <a:ea typeface="ＭＳ Ｐゴシック" charset="0"/>
                <a:cs typeface="MingLiU-ExtB" charset="0"/>
              </a:rPr>
              <a:t>叙述的是</a:t>
            </a:r>
            <a:r>
              <a:rPr kumimoji="0" lang="zh-TW" altLang="en-US" b="1">
                <a:solidFill>
                  <a:schemeClr val="tx1"/>
                </a:solidFill>
                <a:latin typeface="MingLiU-ExtB" charset="0"/>
                <a:ea typeface="ＭＳ Ｐゴシック" charset="0"/>
                <a:cs typeface="MingLiU-ExtB" charset="0"/>
              </a:rPr>
              <a:t>什么</a:t>
            </a:r>
            <a:r>
              <a:rPr kumimoji="0" lang="en-US" altLang="ja-JP" b="1">
                <a:solidFill>
                  <a:schemeClr val="tx1"/>
                </a:solidFill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kumimoji="0"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05000"/>
            <a:ext cx="7921625" cy="685800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buFont typeface="Wingdings" charset="0"/>
              <a:buNone/>
              <a:defRPr/>
            </a:pPr>
            <a:r>
              <a:rPr kumimoji="0" lang="zh-TW" altLang="en-US" b="1" u="sng">
                <a:latin typeface="MingLiU-ExtB" charset="0"/>
                <a:ea typeface="ＭＳ Ｐゴシック" charset="0"/>
                <a:cs typeface="MingLiU-ExtB" charset="0"/>
              </a:rPr>
              <a:t>他所说的一切话写在一个句子</a:t>
            </a:r>
            <a:r>
              <a:rPr kumimoji="0" lang="en-US" altLang="zh-TW" b="1" u="sng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kumimoji="0" lang="en-US" b="1" u="sng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77155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177156" name="Rectangle 5"/>
          <p:cNvSpPr>
            <a:spLocks noChangeArrowheads="1"/>
          </p:cNvSpPr>
          <p:nvPr/>
        </p:nvSpPr>
        <p:spPr bwMode="auto">
          <a:xfrm>
            <a:off x="685800" y="2209800"/>
            <a:ext cx="784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Char char="l"/>
            </a:pPr>
            <a:endParaRPr lang="en-US" sz="3200"/>
          </a:p>
        </p:txBody>
      </p:sp>
      <p:sp>
        <p:nvSpPr>
          <p:cNvPr id="1340422" name="Rectangle 6"/>
          <p:cNvSpPr>
            <a:spLocks noChangeArrowheads="1"/>
          </p:cNvSpPr>
          <p:nvPr/>
        </p:nvSpPr>
        <p:spPr bwMode="auto">
          <a:xfrm>
            <a:off x="609600" y="2781300"/>
            <a:ext cx="7924800" cy="1143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  <a:defRPr/>
            </a:pPr>
            <a:r>
              <a:rPr lang="zh-TW" altLang="en-US" sz="3200" b="1">
                <a:latin typeface="MingLiU-ExtB" charset="0"/>
                <a:cs typeface="MingLiU-ExtB" charset="0"/>
              </a:rPr>
              <a:t>大多数神学著作说罪在伊甸园开始，但它确实在天上开始</a:t>
            </a:r>
            <a:r>
              <a:rPr lang="en-US" altLang="zh-TW" sz="3200" b="1">
                <a:latin typeface="MingLiU-ExtB" charset="0"/>
                <a:cs typeface="MingLiU-ExtB" charset="0"/>
              </a:rPr>
              <a:t>.</a:t>
            </a:r>
            <a:endParaRPr lang="en-US" sz="3200" b="1">
              <a:latin typeface="MingLiU-ExtB" charset="0"/>
              <a:cs typeface="MingLiU-ExtB" charset="0"/>
            </a:endParaRPr>
          </a:p>
        </p:txBody>
      </p:sp>
      <p:sp>
        <p:nvSpPr>
          <p:cNvPr id="1340423" name="Rectangle 7"/>
          <p:cNvSpPr>
            <a:spLocks noChangeArrowheads="1"/>
          </p:cNvSpPr>
          <p:nvPr/>
        </p:nvSpPr>
        <p:spPr bwMode="auto">
          <a:xfrm>
            <a:off x="609600" y="4114800"/>
            <a:ext cx="792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  <a:defRPr/>
            </a:pPr>
            <a:r>
              <a:rPr lang="en-US" sz="3200" b="1">
                <a:latin typeface="MingLiU-ExtB" charset="0"/>
                <a:cs typeface="MingLiU-ExtB" charset="0"/>
              </a:rPr>
              <a:t>罪</a:t>
            </a:r>
            <a:r>
              <a:rPr lang="zh-TW" altLang="en-US" sz="3200" b="1">
                <a:latin typeface="MingLiU-ExtB" charset="0"/>
                <a:cs typeface="MingLiU-ExtB" charset="0"/>
              </a:rPr>
              <a:t>在天上开始</a:t>
            </a:r>
            <a:r>
              <a:rPr lang="en-US" altLang="ja-JP" sz="3200" b="1">
                <a:latin typeface="MingLiU-ExtB" charset="0"/>
                <a:cs typeface="MingLiU-ExtB" charset="0"/>
              </a:rPr>
              <a:t>—</a:t>
            </a:r>
            <a:r>
              <a:rPr lang="zh-TW" altLang="en-US" sz="3200" b="1">
                <a:latin typeface="MingLiU-ExtB" charset="0"/>
                <a:cs typeface="MingLiU-ExtB" charset="0"/>
              </a:rPr>
              <a:t>而</a:t>
            </a:r>
            <a:r>
              <a:rPr lang="zh-CN" altLang="en-US" sz="3200" b="1">
                <a:latin typeface="MingLiU-ExtB" charset="0"/>
                <a:cs typeface="MingLiU-ExtB" charset="0"/>
              </a:rPr>
              <a:t>非</a:t>
            </a:r>
            <a:r>
              <a:rPr lang="zh-TW" altLang="en-US" sz="3200" b="1">
                <a:latin typeface="MingLiU-ExtB" charset="0"/>
                <a:cs typeface="MingLiU-ExtB" charset="0"/>
              </a:rPr>
              <a:t>在地球上</a:t>
            </a:r>
            <a:r>
              <a:rPr lang="en-US" altLang="ja-JP" sz="3200" b="1">
                <a:latin typeface="MingLiU-ExtB" charset="0"/>
                <a:cs typeface="MingLiU-ExtB" charset="0"/>
              </a:rPr>
              <a:t>.</a:t>
            </a:r>
            <a:endParaRPr lang="en-US" sz="3200" b="1">
              <a:latin typeface="MingLiU-ExtB" charset="0"/>
              <a:cs typeface="MingLiU-ExtB" charset="0"/>
            </a:endParaRPr>
          </a:p>
        </p:txBody>
      </p:sp>
      <p:pic>
        <p:nvPicPr>
          <p:cNvPr id="177159" name="Picture 8" descr="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842963"/>
            <a:ext cx="82391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4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4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19" grpId="0" build="p" animBg="1"/>
      <p:bldP spid="1340422" grpId="0" animBg="1"/>
      <p:bldP spid="13404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848600" cy="9144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zh-TW" altLang="en-US" b="1">
                <a:solidFill>
                  <a:srgbClr val="F8F8F8"/>
                </a:solidFill>
                <a:latin typeface="MingLiU-ExtB" charset="0"/>
                <a:ea typeface="ＭＳ Ｐゴシック" charset="0"/>
                <a:cs typeface="MingLiU-ExtB" charset="0"/>
              </a:rPr>
              <a:t>用简单的字</a:t>
            </a:r>
            <a:endParaRPr lang="en-US" b="1">
              <a:solidFill>
                <a:srgbClr val="F8F8F8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84582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79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5669" name="Rectangle 5"/>
          <p:cNvSpPr>
            <a:spLocks noChangeArrowheads="1"/>
          </p:cNvSpPr>
          <p:nvPr/>
        </p:nvSpPr>
        <p:spPr bwMode="auto">
          <a:xfrm>
            <a:off x="533400" y="16002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42950" indent="-74295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rabicPeriod"/>
            </a:pPr>
            <a:r>
              <a:rPr lang="zh-TW" altLang="en-US" sz="4000" b="1" i="1">
                <a:solidFill>
                  <a:srgbClr val="FFFF00"/>
                </a:solidFill>
                <a:latin typeface="MingLiU-ExtB" charset="0"/>
                <a:cs typeface="MingLiU-ExtB" charset="0"/>
              </a:rPr>
              <a:t>避免使用专用词汇</a:t>
            </a:r>
            <a:endParaRPr lang="en-US" altLang="ja-JP" sz="4000" b="1" i="1">
              <a:solidFill>
                <a:srgbClr val="FFFF00"/>
              </a:solidFill>
              <a:latin typeface="MingLiU-ExtB" charset="0"/>
              <a:cs typeface="MingLiU-ExtB" charset="0"/>
            </a:endParaRPr>
          </a:p>
          <a:p>
            <a:pPr marL="742950" indent="-74295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rabicPeriod"/>
            </a:pPr>
            <a:r>
              <a:rPr lang="en-US" sz="4000" b="1" i="1">
                <a:solidFill>
                  <a:srgbClr val="FFFF00"/>
                </a:solidFill>
                <a:latin typeface="MingLiU-ExtB" charset="0"/>
                <a:cs typeface="MingLiU-ExtB" charset="0"/>
              </a:rPr>
              <a:t>使用短字</a:t>
            </a:r>
          </a:p>
          <a:p>
            <a:pPr marL="742950" indent="-74295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rabicPeriod"/>
            </a:pPr>
            <a:r>
              <a:rPr lang="zh-TW" altLang="en-US" sz="4000" b="1" i="1">
                <a:solidFill>
                  <a:srgbClr val="FFFF00"/>
                </a:solidFill>
                <a:latin typeface="MingLiU-ExtB" charset="0"/>
                <a:cs typeface="MingLiU-ExtB" charset="0"/>
              </a:rPr>
              <a:t>使用他们已经知道的</a:t>
            </a:r>
            <a:r>
              <a:rPr lang="en-US" sz="4000" b="1" i="1">
                <a:solidFill>
                  <a:srgbClr val="FFFF00"/>
                </a:solidFill>
                <a:latin typeface="MingLiU-ExtB" charset="0"/>
                <a:cs typeface="MingLiU-ExtB" charset="0"/>
              </a:rPr>
              <a:t>字</a:t>
            </a:r>
            <a:endParaRPr lang="en-US" sz="4000" b="1" i="1">
              <a:solidFill>
                <a:srgbClr val="FFFFFF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" y="4114800"/>
            <a:ext cx="7848600" cy="2057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zh-TW" altLang="en-US" sz="4000" b="1" u="sng">
                <a:solidFill>
                  <a:srgbClr val="F8F8F8"/>
                </a:solidFill>
                <a:latin typeface="MingLiU-ExtB" charset="0"/>
                <a:cs typeface="MingLiU-ExtB" charset="0"/>
              </a:rPr>
              <a:t>通则</a:t>
            </a:r>
            <a:r>
              <a:rPr lang="en-US" altLang="ja-JP" sz="4000" b="1" u="sng">
                <a:solidFill>
                  <a:srgbClr val="F8F8F8"/>
                </a:solidFill>
                <a:latin typeface="MingLiU-ExtB" charset="0"/>
                <a:cs typeface="MingLiU-ExtB" charset="0"/>
              </a:rPr>
              <a:t>:</a:t>
            </a:r>
            <a:endParaRPr lang="en-US" altLang="ja-JP" sz="2000" b="1" u="sng">
              <a:solidFill>
                <a:srgbClr val="F8F8F8"/>
              </a:solidFill>
              <a:latin typeface="MingLiU-ExtB" charset="0"/>
              <a:cs typeface="MingLiU-ExtB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br>
              <a:rPr lang="en-US" sz="2000" b="1">
                <a:solidFill>
                  <a:srgbClr val="F8F8F8"/>
                </a:solidFill>
                <a:latin typeface="MingLiU-ExtB" charset="0"/>
                <a:cs typeface="MingLiU-ExtB" charset="0"/>
              </a:rPr>
            </a:br>
            <a:r>
              <a:rPr lang="zh-TW" altLang="en-US" sz="4000" b="1">
                <a:solidFill>
                  <a:srgbClr val="F8F8F8"/>
                </a:solidFill>
                <a:latin typeface="MingLiU-ExtB" charset="0"/>
                <a:cs typeface="MingLiU-ExtB" charset="0"/>
              </a:rPr>
              <a:t>不要高估他们的词汇或低估他们的智慧</a:t>
            </a:r>
            <a:endParaRPr lang="en-US" sz="4000" b="1">
              <a:solidFill>
                <a:srgbClr val="F8F8F8"/>
              </a:solidFill>
              <a:latin typeface="MingLiU-ExtB" charset="0"/>
              <a:cs typeface="MingLiU-Ext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9" grpId="0" build="p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zh-CN" altLang="en-US" sz="4800" b="1">
                <a:latin typeface="MingLiU-ExtB" charset="0"/>
                <a:ea typeface="ＭＳ Ｐゴシック" charset="0"/>
                <a:cs typeface="MingLiU-ExtB" charset="0"/>
              </a:rPr>
              <a:t>明确清楚写法</a:t>
            </a:r>
            <a:r>
              <a:rPr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的十项原则</a:t>
            </a:r>
            <a:r>
              <a:rPr lang="en-US" altLang="zh-TW" sz="4800" b="1">
                <a:latin typeface="MingLiU-ExtB" charset="0"/>
                <a:ea typeface="ＭＳ Ｐゴシック" charset="0"/>
                <a:cs typeface="MingLiU-ExtB" charset="0"/>
              </a:rPr>
              <a:t>(</a:t>
            </a:r>
            <a:r>
              <a:rPr lang="en-US" altLang="ja-JP" sz="4800" b="1">
                <a:latin typeface="MingLiU-ExtB" charset="0"/>
                <a:ea typeface="ＭＳ Ｐゴシック" charset="0"/>
                <a:cs typeface="MingLiU-ExtB" charset="0"/>
              </a:rPr>
              <a:t>Gunning</a:t>
            </a:r>
            <a:r>
              <a:rPr lang="fr-FR" altLang="ja-JP" sz="4800" b="1">
                <a:latin typeface="MingLiU-ExtB" charset="0"/>
                <a:ea typeface="ＭＳ Ｐゴシック" charset="0"/>
                <a:cs typeface="MingLiU-ExtB" charset="0"/>
              </a:rPr>
              <a:t>)</a:t>
            </a:r>
            <a:endParaRPr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1.	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保持句子简短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</a:p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 </a:t>
            </a:r>
          </a:p>
          <a:p>
            <a:pPr>
              <a:buFont typeface="Wingdings" charset="0"/>
              <a:buNone/>
              <a:defRPr/>
            </a:pP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测试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显示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，如果句子平均超过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20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个字，往往变得难以阅读。在“时代”杂志和“读者文摘”杂志平均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16-17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个字的句子。商务写作的平均刑期超过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 25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个字（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句子太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长）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lang="en-US" altLang="ja-JP" sz="4400" dirty="0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zh-CN" altLang="en-US" sz="4800" b="1">
                <a:latin typeface="MingLiU-ExtB" charset="0"/>
                <a:ea typeface="ＭＳ Ｐゴシック" charset="0"/>
                <a:cs typeface="MingLiU-ExtB" charset="0"/>
              </a:rPr>
              <a:t>明确清楚写法</a:t>
            </a:r>
            <a:r>
              <a:rPr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的十项原则</a:t>
            </a:r>
            <a:r>
              <a:rPr lang="en-US" altLang="zh-TW" sz="4800" b="1">
                <a:latin typeface="MingLiU-ExtB" charset="0"/>
                <a:ea typeface="ＭＳ Ｐゴシック" charset="0"/>
                <a:cs typeface="MingLiU-ExtB" charset="0"/>
              </a:rPr>
              <a:t>(</a:t>
            </a:r>
            <a:r>
              <a:rPr lang="en-US" altLang="ja-JP" sz="4800" b="1">
                <a:latin typeface="MingLiU-ExtB" charset="0"/>
                <a:ea typeface="ＭＳ Ｐゴシック" charset="0"/>
                <a:cs typeface="MingLiU-ExtB" charset="0"/>
              </a:rPr>
              <a:t>Gunning</a:t>
            </a:r>
            <a:r>
              <a:rPr lang="fr-FR" altLang="ja-JP" sz="4800" b="1">
                <a:latin typeface="MingLiU-ExtB" charset="0"/>
                <a:ea typeface="ＭＳ Ｐゴシック" charset="0"/>
                <a:cs typeface="MingLiU-ExtB" charset="0"/>
              </a:rPr>
              <a:t>)</a:t>
            </a:r>
            <a:endParaRPr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2.	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简单比复杂好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lang="en-US" altLang="ja-JP" sz="4400" dirty="0">
              <a:latin typeface="MingLiU-ExtB" charset="0"/>
              <a:ea typeface="ＭＳ Ｐゴシック" charset="0"/>
              <a:cs typeface="MingLiU-ExtB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 </a:t>
            </a:r>
          </a:p>
          <a:p>
            <a:pPr>
              <a:buFont typeface="Wingdings" charset="0"/>
              <a:buNone/>
              <a:defRPr/>
            </a:pP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这适用于句子结构和单词的选择。写，“试图找出”而非“努力，以确定”。避免过度使用大写字母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lang="en-US" sz="4400" dirty="0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zh-CN" altLang="en-US" sz="4800" b="1">
                <a:latin typeface="MingLiU-ExtB" charset="0"/>
                <a:ea typeface="ＭＳ Ｐゴシック" charset="0"/>
                <a:cs typeface="MingLiU-ExtB" charset="0"/>
              </a:rPr>
              <a:t>明确清楚写法</a:t>
            </a:r>
            <a:r>
              <a:rPr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的十项原则</a:t>
            </a:r>
            <a:r>
              <a:rPr lang="en-US" altLang="zh-TW" sz="4800" b="1">
                <a:latin typeface="MingLiU-ExtB" charset="0"/>
                <a:ea typeface="ＭＳ Ｐゴシック" charset="0"/>
                <a:cs typeface="MingLiU-ExtB" charset="0"/>
              </a:rPr>
              <a:t>(</a:t>
            </a:r>
            <a:r>
              <a:rPr lang="en-US" altLang="ja-JP" sz="4800" b="1">
                <a:latin typeface="MingLiU-ExtB" charset="0"/>
                <a:ea typeface="ＭＳ Ｐゴシック" charset="0"/>
                <a:cs typeface="MingLiU-ExtB" charset="0"/>
              </a:rPr>
              <a:t>Gunning</a:t>
            </a:r>
            <a:r>
              <a:rPr lang="fr-FR" altLang="ja-JP" sz="4800" b="1">
                <a:latin typeface="MingLiU-ExtB" charset="0"/>
                <a:ea typeface="ＭＳ Ｐゴシック" charset="0"/>
                <a:cs typeface="MingLiU-ExtB" charset="0"/>
              </a:rPr>
              <a:t>)</a:t>
            </a:r>
            <a:endParaRPr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3.	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使用熟悉的词汇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</a:p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 </a:t>
            </a:r>
          </a:p>
          <a:p>
            <a:pPr>
              <a:buFont typeface="Wingdings" charset="0"/>
              <a:buNone/>
              <a:defRPr/>
            </a:pP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如果读者不明白您使用的话，他可能会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误解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你的意思。这并不意味着你应该有一个小的词汇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. 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扩大你的词汇量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lang="en-US" sz="4400" dirty="0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zh-CN" altLang="en-US" sz="4800" b="1">
                <a:latin typeface="MingLiU-ExtB" charset="0"/>
                <a:ea typeface="ＭＳ Ｐゴシック" charset="0"/>
                <a:cs typeface="MingLiU-ExtB" charset="0"/>
              </a:rPr>
              <a:t>明确清楚写法</a:t>
            </a:r>
            <a:r>
              <a:rPr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的十项原则</a:t>
            </a:r>
            <a:r>
              <a:rPr lang="en-US" altLang="zh-TW" sz="4800" b="1">
                <a:latin typeface="MingLiU-ExtB" charset="0"/>
                <a:ea typeface="ＭＳ Ｐゴシック" charset="0"/>
                <a:cs typeface="MingLiU-ExtB" charset="0"/>
              </a:rPr>
              <a:t>(</a:t>
            </a:r>
            <a:r>
              <a:rPr lang="en-US" altLang="ja-JP" sz="4800" b="1">
                <a:latin typeface="MingLiU-ExtB" charset="0"/>
                <a:ea typeface="ＭＳ Ｐゴシック" charset="0"/>
                <a:cs typeface="MingLiU-ExtB" charset="0"/>
              </a:rPr>
              <a:t>Gunning</a:t>
            </a:r>
            <a:r>
              <a:rPr lang="fr-FR" altLang="ja-JP" sz="4800" b="1">
                <a:latin typeface="MingLiU-ExtB" charset="0"/>
                <a:ea typeface="ＭＳ Ｐゴシック" charset="0"/>
                <a:cs typeface="MingLiU-ExtB" charset="0"/>
              </a:rPr>
              <a:t>)</a:t>
            </a:r>
            <a:endParaRPr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crosoft Yi Baiti" charset="0"/>
                <a:ea typeface="ＭＳ Ｐゴシック" charset="0"/>
                <a:cs typeface="Microsoft Yi Baiti" charset="0"/>
              </a:rPr>
              <a:t>4.	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避免不必要的词汇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</a:p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 </a:t>
            </a:r>
          </a:p>
          <a:p>
            <a:pPr>
              <a:buFont typeface="Wingdings" charset="0"/>
              <a:buNone/>
              <a:defRPr/>
            </a:pP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不需要的词汇会削弱你的写作。小心的阅读您的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文章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。使每一个字承载其重量。避免写 “不用说，”因为这承认，你说的是不必要的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lang="en-US" sz="4400" dirty="0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97091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497092" name="Text Box 4"/>
          <p:cNvSpPr txBox="1">
            <a:spLocks noChangeArrowheads="1"/>
          </p:cNvSpPr>
          <p:nvPr/>
        </p:nvSpPr>
        <p:spPr bwMode="auto">
          <a:xfrm>
            <a:off x="1181100" y="12033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40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真实</a:t>
            </a:r>
            <a:endParaRPr lang="en-US" sz="40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1497093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497094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497095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1497096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40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清楚</a:t>
            </a:r>
            <a:endParaRPr lang="en-US" sz="40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1497097" name="Text Box 9"/>
          <p:cNvSpPr txBox="1">
            <a:spLocks noChangeArrowheads="1"/>
          </p:cNvSpPr>
          <p:nvPr/>
        </p:nvSpPr>
        <p:spPr bwMode="auto">
          <a:xfrm>
            <a:off x="4991100" y="1203325"/>
            <a:ext cx="361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有趣</a:t>
            </a:r>
          </a:p>
        </p:txBody>
      </p:sp>
      <p:sp>
        <p:nvSpPr>
          <p:cNvPr id="1497098" name="Text Box 10"/>
          <p:cNvSpPr txBox="1">
            <a:spLocks noChangeArrowheads="1"/>
          </p:cNvSpPr>
          <p:nvPr/>
        </p:nvSpPr>
        <p:spPr bwMode="auto">
          <a:xfrm>
            <a:off x="5524500" y="48768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40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应用</a:t>
            </a:r>
            <a:endParaRPr lang="en-US" sz="40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149709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635250"/>
            <a:ext cx="5867400" cy="1555750"/>
          </a:xfrm>
          <a:solidFill>
            <a:schemeClr val="tx1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四个目标</a:t>
            </a:r>
            <a:r>
              <a:rPr lang="en-US" altLang="ja-JP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:</a:t>
            </a:r>
            <a:br>
              <a:rPr lang="en-US" altLang="ja-JP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</a:br>
            <a:r>
              <a:rPr lang="zh-TW" altLang="en-US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讲道应</a:t>
            </a:r>
            <a:r>
              <a:rPr lang="zh-CN" altLang="en-US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当</a:t>
            </a:r>
            <a:r>
              <a:rPr lang="en-US" altLang="ja-JP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…</a:t>
            </a:r>
            <a:endParaRPr lang="en-US" sz="4800" b="1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497100" name="Text Box 12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25</a:t>
            </a:r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97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9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97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97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97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97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9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97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97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97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97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9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97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97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97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97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7091" grpId="0" animBg="1"/>
      <p:bldP spid="1497092" grpId="0"/>
      <p:bldP spid="1497093" grpId="0" animBg="1"/>
      <p:bldP spid="1497094" grpId="0" animBg="1"/>
      <p:bldP spid="1497095" grpId="0" animBg="1"/>
      <p:bldP spid="1497096" grpId="0"/>
      <p:bldP spid="1497097" grpId="0"/>
      <p:bldP spid="1497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zh-CN" altLang="en-US" sz="4800" b="1">
                <a:latin typeface="MingLiU-ExtB" charset="0"/>
                <a:ea typeface="ＭＳ Ｐゴシック" charset="0"/>
                <a:cs typeface="MingLiU-ExtB" charset="0"/>
              </a:rPr>
              <a:t>明确清楚写法</a:t>
            </a:r>
            <a:r>
              <a:rPr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的十项原则</a:t>
            </a:r>
            <a:r>
              <a:rPr lang="en-US" altLang="zh-TW" sz="4800" b="1">
                <a:latin typeface="MingLiU-ExtB" charset="0"/>
                <a:ea typeface="ＭＳ Ｐゴシック" charset="0"/>
                <a:cs typeface="MingLiU-ExtB" charset="0"/>
              </a:rPr>
              <a:t>(</a:t>
            </a:r>
            <a:r>
              <a:rPr lang="en-US" altLang="ja-JP" sz="4800" b="1">
                <a:latin typeface="MingLiU-ExtB" charset="0"/>
                <a:ea typeface="ＭＳ Ｐゴシック" charset="0"/>
                <a:cs typeface="MingLiU-ExtB" charset="0"/>
              </a:rPr>
              <a:t>Gunning</a:t>
            </a:r>
            <a:r>
              <a:rPr lang="fr-FR" altLang="ja-JP" sz="4800" b="1">
                <a:latin typeface="MingLiU-ExtB" charset="0"/>
                <a:ea typeface="ＭＳ Ｐゴシック" charset="0"/>
                <a:cs typeface="MingLiU-ExtB" charset="0"/>
              </a:rPr>
              <a:t>)</a:t>
            </a:r>
            <a:endParaRPr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4400" dirty="0">
                <a:latin typeface="Arial" charset="0"/>
                <a:ea typeface="ＭＳ Ｐゴシック" charset="0"/>
                <a:cs typeface="Arial" charset="0"/>
              </a:rPr>
              <a:t>5.</a:t>
            </a: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 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把行动用在动词上</a:t>
            </a:r>
            <a:endParaRPr lang="en-US" altLang="ja-JP" sz="4400" dirty="0">
              <a:latin typeface="MingLiU-ExtB" charset="0"/>
              <a:ea typeface="ＭＳ Ｐゴシック" charset="0"/>
              <a:cs typeface="MingLiU-ExtB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 </a:t>
            </a:r>
          </a:p>
          <a:p>
            <a:pPr>
              <a:buFont typeface="Wingdings" charset="0"/>
              <a:buNone/>
              <a:defRPr/>
            </a:pP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主动动词让你的写作活了过来。不要用太多分词和动名词的字（“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ING”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字像一个名词运作）。写，“我们的目标是写清楚”，而不是“组成的清晰度是我们的意图。”避免被动语态和“是”动词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lang="en-US" sz="4400" dirty="0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zh-CN" altLang="en-US" sz="4800" b="1">
                <a:latin typeface="MingLiU-ExtB" charset="0"/>
                <a:ea typeface="ＭＳ Ｐゴシック" charset="0"/>
                <a:cs typeface="MingLiU-ExtB" charset="0"/>
              </a:rPr>
              <a:t>明确清楚写法</a:t>
            </a:r>
            <a:r>
              <a:rPr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的十项原则</a:t>
            </a:r>
            <a:r>
              <a:rPr lang="en-US" altLang="zh-TW" sz="4800" b="1">
                <a:latin typeface="MingLiU-ExtB" charset="0"/>
                <a:ea typeface="ＭＳ Ｐゴシック" charset="0"/>
                <a:cs typeface="MingLiU-ExtB" charset="0"/>
              </a:rPr>
              <a:t>(</a:t>
            </a:r>
            <a:r>
              <a:rPr lang="en-US" altLang="ja-JP" sz="4800" b="1">
                <a:latin typeface="MingLiU-ExtB" charset="0"/>
                <a:ea typeface="ＭＳ Ｐゴシック" charset="0"/>
                <a:cs typeface="MingLiU-ExtB" charset="0"/>
              </a:rPr>
              <a:t>Gunning</a:t>
            </a:r>
            <a:r>
              <a:rPr lang="fr-FR" altLang="ja-JP" sz="4800" b="1">
                <a:latin typeface="MingLiU-ExtB" charset="0"/>
                <a:ea typeface="ＭＳ Ｐゴシック" charset="0"/>
                <a:cs typeface="MingLiU-ExtB" charset="0"/>
              </a:rPr>
              <a:t>)</a:t>
            </a:r>
            <a:endParaRPr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6.	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写你说话的方式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lang="en-US" altLang="ja-JP" sz="4400" dirty="0">
              <a:latin typeface="MingLiU-ExtB" charset="0"/>
              <a:ea typeface="ＭＳ Ｐゴシック" charset="0"/>
              <a:cs typeface="MingLiU-ExtB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 </a:t>
            </a:r>
          </a:p>
          <a:p>
            <a:pPr>
              <a:buFont typeface="Wingdings" charset="0"/>
              <a:buNone/>
              <a:defRPr/>
            </a:pP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对话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用语是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可读写作的最佳途径之一。不要陷入一个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乏闷的商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务术语，连对商务人士面对面交谈的方式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一点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关系也没有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  </a:t>
            </a:r>
            <a:endParaRPr lang="en-US" sz="4400" dirty="0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zh-CN" altLang="en-US" sz="4800" b="1">
                <a:latin typeface="MingLiU-ExtB" charset="0"/>
                <a:ea typeface="ＭＳ Ｐゴシック" charset="0"/>
                <a:cs typeface="MingLiU-ExtB" charset="0"/>
              </a:rPr>
              <a:t>明确清楚写法</a:t>
            </a:r>
            <a:r>
              <a:rPr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的十项原则</a:t>
            </a:r>
            <a:r>
              <a:rPr lang="en-US" altLang="zh-TW" sz="4800" b="1">
                <a:latin typeface="MingLiU-ExtB" charset="0"/>
                <a:ea typeface="ＭＳ Ｐゴシック" charset="0"/>
                <a:cs typeface="MingLiU-ExtB" charset="0"/>
              </a:rPr>
              <a:t>(</a:t>
            </a:r>
            <a:r>
              <a:rPr lang="en-US" altLang="ja-JP" sz="4800" b="1">
                <a:latin typeface="MingLiU-ExtB" charset="0"/>
                <a:ea typeface="ＭＳ Ｐゴシック" charset="0"/>
                <a:cs typeface="MingLiU-ExtB" charset="0"/>
              </a:rPr>
              <a:t>Gunning</a:t>
            </a:r>
            <a:r>
              <a:rPr lang="fr-FR" altLang="ja-JP" sz="4800" b="1">
                <a:latin typeface="MingLiU-ExtB" charset="0"/>
                <a:ea typeface="ＭＳ Ｐゴシック" charset="0"/>
                <a:cs typeface="MingLiU-ExtB" charset="0"/>
              </a:rPr>
              <a:t>)</a:t>
            </a:r>
            <a:endParaRPr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7.	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使用读者能想象的词汇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</a:p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 </a:t>
            </a:r>
          </a:p>
          <a:p>
            <a:pPr>
              <a:buFont typeface="Wingdings" charset="0"/>
              <a:buNone/>
              <a:defRPr/>
            </a:pP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如果您使用抽象的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词汇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，你的写作将是枯燥的。相反，使用短和具体的话代表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所能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看到和触摸的东西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lang="en-US" sz="4400" dirty="0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zh-CN" altLang="en-US" sz="4800" b="1">
                <a:latin typeface="MingLiU-ExtB" charset="0"/>
                <a:ea typeface="ＭＳ Ｐゴシック" charset="0"/>
                <a:cs typeface="MingLiU-ExtB" charset="0"/>
              </a:rPr>
              <a:t>明确清楚写法</a:t>
            </a:r>
            <a:r>
              <a:rPr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的十项原则</a:t>
            </a:r>
            <a:r>
              <a:rPr lang="en-US" altLang="zh-TW" sz="4800" b="1">
                <a:latin typeface="MingLiU-ExtB" charset="0"/>
                <a:ea typeface="ＭＳ Ｐゴシック" charset="0"/>
                <a:cs typeface="MingLiU-ExtB" charset="0"/>
              </a:rPr>
              <a:t>(</a:t>
            </a:r>
            <a:r>
              <a:rPr lang="en-US" altLang="ja-JP" sz="4800" b="1">
                <a:latin typeface="MingLiU-ExtB" charset="0"/>
                <a:ea typeface="ＭＳ Ｐゴシック" charset="0"/>
                <a:cs typeface="MingLiU-ExtB" charset="0"/>
              </a:rPr>
              <a:t>Gunning</a:t>
            </a:r>
            <a:r>
              <a:rPr lang="fr-FR" altLang="ja-JP" sz="4800" b="1">
                <a:latin typeface="MingLiU-ExtB" charset="0"/>
                <a:ea typeface="ＭＳ Ｐゴシック" charset="0"/>
                <a:cs typeface="MingLiU-ExtB" charset="0"/>
              </a:rPr>
              <a:t>)</a:t>
            </a:r>
            <a:endParaRPr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marL="514350" indent="-514350">
              <a:buFont typeface="Wingdings" charset="0"/>
              <a:buAutoNum type="arabicPeriod" startAt="8"/>
              <a:defRPr/>
            </a:pP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配合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您阅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读者的经验</a:t>
            </a:r>
            <a:endParaRPr lang="en-US" altLang="zh-TW" sz="4400" dirty="0">
              <a:latin typeface="MingLiU-ExtB" charset="0"/>
              <a:ea typeface="ＭＳ Ｐゴシック" charset="0"/>
              <a:cs typeface="MingLiU-ExtB" charset="0"/>
            </a:endParaRPr>
          </a:p>
          <a:p>
            <a:pPr marL="514350" indent="-514350">
              <a:buFont typeface="Wingdings" charset="0"/>
              <a:buNone/>
              <a:defRPr/>
            </a:pPr>
            <a:endParaRPr lang="en-US" altLang="ja-JP" sz="4400" dirty="0">
              <a:latin typeface="MingLiU-ExtB" charset="0"/>
              <a:ea typeface="ＭＳ Ｐゴシック" charset="0"/>
              <a:cs typeface="MingLiU-ExtB" charset="0"/>
            </a:endParaRPr>
          </a:p>
          <a:p>
            <a:pPr marL="514350" indent="-514350"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 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链接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您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的新理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念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与读者已经知道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的旧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理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念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这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可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使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阅读者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的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集中力在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你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身上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，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以增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理解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能力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lang="en-US" sz="4400" dirty="0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zh-CN" altLang="en-US" sz="4800" b="1">
                <a:latin typeface="MingLiU-ExtB" charset="0"/>
                <a:ea typeface="ＭＳ Ｐゴシック" charset="0"/>
                <a:cs typeface="MingLiU-ExtB" charset="0"/>
              </a:rPr>
              <a:t>明确清楚写法</a:t>
            </a:r>
            <a:r>
              <a:rPr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的十项原则</a:t>
            </a:r>
            <a:r>
              <a:rPr lang="en-US" altLang="zh-TW" sz="4800" b="1">
                <a:latin typeface="MingLiU-ExtB" charset="0"/>
                <a:ea typeface="ＭＳ Ｐゴシック" charset="0"/>
                <a:cs typeface="MingLiU-ExtB" charset="0"/>
              </a:rPr>
              <a:t>(</a:t>
            </a:r>
            <a:r>
              <a:rPr lang="en-US" altLang="ja-JP" sz="4800" b="1">
                <a:latin typeface="MingLiU-ExtB" charset="0"/>
                <a:ea typeface="ＭＳ Ｐゴシック" charset="0"/>
                <a:cs typeface="MingLiU-ExtB" charset="0"/>
              </a:rPr>
              <a:t>Gunning</a:t>
            </a:r>
            <a:r>
              <a:rPr lang="fr-FR" altLang="ja-JP" sz="4800" b="1">
                <a:latin typeface="MingLiU-ExtB" charset="0"/>
                <a:ea typeface="ＭＳ Ｐゴシック" charset="0"/>
                <a:cs typeface="MingLiU-ExtB" charset="0"/>
              </a:rPr>
              <a:t>)</a:t>
            </a:r>
            <a:endParaRPr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9.	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使用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不同的媒介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</a:p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 </a:t>
            </a:r>
          </a:p>
          <a:p>
            <a:pPr>
              <a:buFont typeface="Wingdings" charset="0"/>
              <a:buNone/>
              <a:defRPr/>
            </a:pP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不要扼杀你的个人的写作风格。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创做出自己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的新鲜的表现形式。避免陈词滥调。避免踩高跷的写作模式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lang="en-US" sz="4400" dirty="0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3" descr="Hebrew writing.jpg"/>
          <p:cNvPicPr>
            <a:picLocks noChangeAspect="1"/>
          </p:cNvPicPr>
          <p:nvPr/>
        </p:nvPicPr>
        <p:blipFill>
          <a:blip r:embed="rId2" cstate="screen">
            <a:lum bright="-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zh-CN" altLang="en-US" sz="4800" b="1">
                <a:latin typeface="MingLiU-ExtB" charset="0"/>
                <a:ea typeface="ＭＳ Ｐゴシック" charset="0"/>
                <a:cs typeface="MingLiU-ExtB" charset="0"/>
              </a:rPr>
              <a:t>明确清楚写法</a:t>
            </a:r>
            <a:r>
              <a:rPr lang="zh-TW" altLang="en-US" sz="4800" b="1">
                <a:latin typeface="MingLiU-ExtB" charset="0"/>
                <a:ea typeface="ＭＳ Ｐゴシック" charset="0"/>
                <a:cs typeface="MingLiU-ExtB" charset="0"/>
              </a:rPr>
              <a:t>的十项原则</a:t>
            </a:r>
            <a:r>
              <a:rPr lang="en-US" altLang="zh-TW" sz="4800" b="1">
                <a:latin typeface="MingLiU-ExtB" charset="0"/>
                <a:ea typeface="ＭＳ Ｐゴシック" charset="0"/>
                <a:cs typeface="MingLiU-ExtB" charset="0"/>
              </a:rPr>
              <a:t>(</a:t>
            </a:r>
            <a:r>
              <a:rPr lang="en-US" altLang="ja-JP" sz="4800" b="1">
                <a:latin typeface="MingLiU-ExtB" charset="0"/>
                <a:ea typeface="ＭＳ Ｐゴシック" charset="0"/>
                <a:cs typeface="MingLiU-ExtB" charset="0"/>
              </a:rPr>
              <a:t>Gunning</a:t>
            </a:r>
            <a:r>
              <a:rPr lang="fr-FR" altLang="ja-JP" sz="4800" b="1">
                <a:latin typeface="MingLiU-ExtB" charset="0"/>
                <a:ea typeface="ＭＳ Ｐゴシック" charset="0"/>
                <a:cs typeface="MingLiU-ExtB" charset="0"/>
              </a:rPr>
              <a:t>)</a:t>
            </a:r>
            <a:endParaRPr lang="en-US" sz="48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10. 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写文章是为了表达 </a:t>
            </a:r>
            <a:r>
              <a:rPr lang="en-US" altLang="zh-TW" sz="4400" dirty="0">
                <a:latin typeface="MingLiU-ExtB" charset="0"/>
                <a:ea typeface="ＭＳ Ｐゴシック" charset="0"/>
                <a:cs typeface="MingLiU-ExtB" charset="0"/>
              </a:rPr>
              <a:t>- 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不是为了</a:t>
            </a:r>
            <a:r>
              <a:rPr lang="zh-CN" altLang="en-US" sz="4400" dirty="0">
                <a:latin typeface="MingLiU-ExtB" charset="0"/>
                <a:ea typeface="ＭＳ Ｐゴシック" charset="0"/>
                <a:cs typeface="MingLiU-ExtB" charset="0"/>
              </a:rPr>
              <a:t>感</a:t>
            </a: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动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</a:p>
          <a:p>
            <a:pPr>
              <a:buFont typeface="Wingdings" charset="0"/>
              <a:buNone/>
              <a:defRPr/>
            </a:pPr>
            <a:r>
              <a:rPr lang="en-US" sz="4400" dirty="0">
                <a:latin typeface="MingLiU-ExtB" charset="0"/>
                <a:ea typeface="ＭＳ Ｐゴシック" charset="0"/>
                <a:cs typeface="MingLiU-ExtB" charset="0"/>
              </a:rPr>
              <a:t> </a:t>
            </a:r>
          </a:p>
          <a:p>
            <a:pPr>
              <a:buFont typeface="Wingdings" charset="0"/>
              <a:buNone/>
              <a:defRPr/>
            </a:pPr>
            <a:r>
              <a:rPr lang="zh-TW" altLang="en-US" sz="4400" dirty="0">
                <a:latin typeface="MingLiU-ExtB" charset="0"/>
                <a:ea typeface="ＭＳ Ｐゴシック" charset="0"/>
                <a:cs typeface="MingLiU-ExtB" charset="0"/>
              </a:rPr>
              <a:t>不要为了炫耀而写复杂的写作。反而让你的思路清晰，简单与直接。这样才能给读者最好的印象</a:t>
            </a:r>
            <a:r>
              <a:rPr lang="en-US" altLang="ja-JP" sz="4400" dirty="0">
                <a:latin typeface="MingLiU-ExtB" charset="0"/>
                <a:ea typeface="ＭＳ Ｐゴシック" charset="0"/>
                <a:cs typeface="MingLiU-ExtB" charset="0"/>
              </a:rPr>
              <a:t>.</a:t>
            </a:r>
            <a:endParaRPr lang="en-US" sz="4400" dirty="0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29600" y="762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106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zh-TW" altLang="en-US" sz="5400" b="1">
                <a:latin typeface="MingLiU-ExtB" charset="0"/>
                <a:ea typeface="ＭＳ Ｐゴシック" charset="0"/>
                <a:cs typeface="MingLiU-ExtB" charset="0"/>
              </a:rPr>
              <a:t>任何选项</a:t>
            </a:r>
            <a:r>
              <a:rPr lang="en-US" altLang="ja-JP" sz="5400" b="1">
                <a:latin typeface="MingLiU-ExtB" charset="0"/>
                <a:ea typeface="ＭＳ Ｐゴシック" charset="0"/>
                <a:cs typeface="MingLiU-ExtB" charset="0"/>
              </a:rPr>
              <a:t>…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609600" indent="-609600">
              <a:buFont typeface="Arial" charset="0"/>
              <a:buAutoNum type="arabicPeriod"/>
              <a:defRPr/>
            </a:pPr>
            <a:r>
              <a:rPr lang="zh-TW" altLang="en-US" sz="4800">
                <a:latin typeface="MingLiU-ExtB" charset="0"/>
                <a:ea typeface="ＭＳ Ｐゴシック" charset="0"/>
                <a:cs typeface="MingLiU-ExtB" charset="0"/>
              </a:rPr>
              <a:t>应该是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ea typeface="ＭＳ Ｐゴシック" charset="0"/>
                <a:cs typeface="MingLiU-ExtB" charset="0"/>
              </a:rPr>
              <a:t>清楚</a:t>
            </a:r>
            <a:endParaRPr lang="en-US" altLang="ja-JP" sz="4800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ea typeface="ＭＳ Ｐゴシック" charset="0"/>
              <a:cs typeface="MingLiU-ExtB" charset="0"/>
            </a:endParaRPr>
          </a:p>
          <a:p>
            <a:pPr marL="609600" indent="-609600">
              <a:buFont typeface="Arial" charset="0"/>
              <a:buAutoNum type="arabicPeriod"/>
              <a:defRPr/>
            </a:pPr>
            <a:r>
              <a:rPr lang="zh-TW" altLang="en-US" sz="4800">
                <a:latin typeface="MingLiU-ExtB" charset="0"/>
                <a:ea typeface="ＭＳ Ｐゴシック" charset="0"/>
                <a:cs typeface="MingLiU-ExtB" charset="0"/>
              </a:rPr>
              <a:t>应该是直接和友好</a:t>
            </a:r>
            <a:endParaRPr lang="en-US" altLang="ja-JP" sz="4800">
              <a:latin typeface="MingLiU-ExtB" charset="0"/>
              <a:ea typeface="ＭＳ Ｐゴシック" charset="0"/>
              <a:cs typeface="MingLiU-ExtB" charset="0"/>
            </a:endParaRPr>
          </a:p>
          <a:p>
            <a:pPr marL="609600" indent="-609600">
              <a:buFont typeface="Arial" charset="0"/>
              <a:buAutoNum type="arabicPeriod"/>
              <a:defRPr/>
            </a:pPr>
            <a:r>
              <a:rPr lang="zh-TW" altLang="en-US" sz="4800">
                <a:latin typeface="MingLiU-ExtB" charset="0"/>
                <a:ea typeface="ＭＳ Ｐゴシック" charset="0"/>
                <a:cs typeface="MingLiU-ExtB" charset="0"/>
              </a:rPr>
              <a:t>应该是生动</a:t>
            </a:r>
            <a:endParaRPr lang="en-US" sz="4800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61924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79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6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6" descr="PASTOR PREACHING ON THE THEME - I WILL BUILD MY CHURCY.JPG"/>
          <p:cNvPicPr>
            <a:picLocks noChangeAspect="1"/>
          </p:cNvPicPr>
          <p:nvPr/>
        </p:nvPicPr>
        <p:blipFill>
          <a:blip r:embed="rId2"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990600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zh-TW" altLang="en-US">
                <a:latin typeface="MingLiU-ExtB" charset="0"/>
                <a:ea typeface="ＭＳ Ｐゴシック" charset="0"/>
                <a:cs typeface="MingLiU-ExtB" charset="0"/>
              </a:rPr>
              <a:t>如何成为一个有趣的</a:t>
            </a:r>
            <a:r>
              <a:rPr lang="zh-CN" altLang="en-US">
                <a:latin typeface="MingLiU-ExtB" charset="0"/>
                <a:ea typeface="ＭＳ Ｐゴシック" charset="0"/>
                <a:cs typeface="MingLiU-ExtB" charset="0"/>
              </a:rPr>
              <a:t>演说家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828800"/>
            <a:ext cx="8458200" cy="4267200"/>
          </a:xfrm>
          <a:effectLst/>
        </p:spPr>
        <p:txBody>
          <a:bodyPr/>
          <a:lstStyle/>
          <a:p>
            <a:pPr marL="803275" indent="-803275">
              <a:buFont typeface="+mj-lt"/>
              <a:buAutoNum type="arabicPeriod"/>
              <a:defRPr/>
            </a:pPr>
            <a:r>
              <a:rPr lang="zh-TW" altLang="en-US" sz="4400" dirty="0"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ingLiU-ExtB"/>
                <a:ea typeface="MingLiU-ExtB"/>
                <a:cs typeface="MingLiU-ExtB"/>
              </a:rPr>
              <a:t>注意</a:t>
            </a:r>
            <a:r>
              <a:rPr lang="zh-TW" altLang="en-US" sz="4400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ingLiU-ExtB"/>
                <a:ea typeface="MingLiU-ExtB"/>
                <a:cs typeface="MingLiU-ExtB"/>
              </a:rPr>
              <a:t>自己</a:t>
            </a:r>
            <a:r>
              <a:rPr lang="zh-TW" altLang="en-US" sz="4400" dirty="0"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ingLiU-ExtB"/>
                <a:ea typeface="MingLiU-ExtB"/>
                <a:cs typeface="MingLiU-ExtB"/>
              </a:rPr>
              <a:t>使用的言语</a:t>
            </a:r>
            <a:endParaRPr lang="en-US" sz="4400" dirty="0">
              <a:effectLst>
                <a:glow rad="101600">
                  <a:schemeClr val="bg2">
                    <a:alpha val="75000"/>
                  </a:schemeClr>
                </a:glow>
              </a:effectLst>
              <a:latin typeface="MingLiU-ExtB"/>
              <a:ea typeface="MingLiU-ExtB"/>
              <a:cs typeface="MingLiU-ExtB"/>
            </a:endParaRPr>
          </a:p>
          <a:p>
            <a:pPr marL="719138" indent="-719138">
              <a:buFont typeface="+mj-lt"/>
              <a:buAutoNum type="arabicPeriod"/>
              <a:defRPr/>
            </a:pPr>
            <a:r>
              <a:rPr lang="zh-TW" altLang="en-US" sz="4400" dirty="0"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ingLiU-ExtB"/>
                <a:ea typeface="MingLiU-ExtB"/>
                <a:cs typeface="MingLiU-ExtB"/>
              </a:rPr>
              <a:t>研究</a:t>
            </a:r>
            <a:r>
              <a:rPr lang="zh-TW" altLang="en-US" sz="4400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ingLiU-ExtB"/>
                <a:ea typeface="MingLiU-ExtB"/>
                <a:cs typeface="MingLiU-ExtB"/>
              </a:rPr>
              <a:t>别人</a:t>
            </a:r>
            <a:r>
              <a:rPr lang="zh-TW" altLang="en-US" sz="4400" dirty="0"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ingLiU-ExtB"/>
                <a:ea typeface="MingLiU-ExtB"/>
                <a:cs typeface="MingLiU-ExtB"/>
              </a:rPr>
              <a:t>是怎么使用言语</a:t>
            </a:r>
            <a:endParaRPr lang="en-US" altLang="zh-TW" sz="4400" dirty="0">
              <a:solidFill>
                <a:srgbClr val="FFFFFF"/>
              </a:solidFill>
              <a:effectLst>
                <a:glow rad="101600">
                  <a:schemeClr val="bg2">
                    <a:alpha val="75000"/>
                  </a:schemeClr>
                </a:glow>
              </a:effectLst>
              <a:latin typeface="MingLiU-ExtB"/>
              <a:ea typeface="MingLiU-ExtB"/>
              <a:cs typeface="MingLiU-ExtB"/>
            </a:endParaRPr>
          </a:p>
          <a:p>
            <a:pPr marL="719138" indent="-719138">
              <a:buFont typeface="+mj-lt"/>
              <a:buAutoNum type="arabicPeriod"/>
              <a:defRPr/>
            </a:pPr>
            <a:r>
              <a:rPr lang="zh-TW" altLang="en-US" sz="4400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ingLiU-ExtB"/>
                <a:ea typeface="MingLiU-ExtB"/>
                <a:cs typeface="MingLiU-ExtB"/>
              </a:rPr>
              <a:t>大声朗读</a:t>
            </a:r>
            <a:endParaRPr lang="en-US" sz="4400" dirty="0">
              <a:solidFill>
                <a:srgbClr val="FFFF00"/>
              </a:solidFill>
              <a:effectLst>
                <a:glow rad="101600">
                  <a:schemeClr val="bg2">
                    <a:alpha val="75000"/>
                  </a:schemeClr>
                </a:glow>
              </a:effectLst>
              <a:latin typeface="MingLiU-ExtB"/>
              <a:ea typeface="MingLiU-ExtB"/>
              <a:cs typeface="MingLiU-ExtB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79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2" descr="ISCBG032"/>
          <p:cNvPicPr>
            <a:picLocks noChangeAspect="1" noChangeArrowheads="1"/>
          </p:cNvPicPr>
          <p:nvPr/>
        </p:nvPicPr>
        <p:blipFill>
          <a:blip r:embed="rId3">
            <a:lum bright="-7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4515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 b="1" u="sng">
                <a:solidFill>
                  <a:schemeClr val="bg1"/>
                </a:solidFill>
                <a:latin typeface="MingLiU-ExtB" charset="0"/>
                <a:cs typeface="MingLiU-ExtB" charset="0"/>
              </a:rPr>
              <a:t>四个选项</a:t>
            </a:r>
            <a:r>
              <a:rPr lang="en-US" altLang="ja-JP" sz="3600" b="1" u="sng">
                <a:solidFill>
                  <a:schemeClr val="bg1"/>
                </a:solidFill>
                <a:latin typeface="MingLiU-ExtB" charset="0"/>
                <a:cs typeface="MingLiU-ExtB" charset="0"/>
              </a:rPr>
              <a:t> (</a:t>
            </a:r>
            <a:r>
              <a:rPr lang="zh-TW" altLang="en-US" sz="3600" b="1" u="sng">
                <a:solidFill>
                  <a:schemeClr val="bg1"/>
                </a:solidFill>
                <a:latin typeface="MingLiU-ExtB" charset="0"/>
                <a:cs typeface="MingLiU-ExtB" charset="0"/>
              </a:rPr>
              <a:t>这课程后</a:t>
            </a:r>
            <a:r>
              <a:rPr lang="en-US" altLang="ja-JP" sz="3600" b="1" u="sng">
                <a:solidFill>
                  <a:schemeClr val="bg1"/>
                </a:solidFill>
                <a:latin typeface="MingLiU-ExtB" charset="0"/>
                <a:cs typeface="MingLiU-ExtB" charset="0"/>
              </a:rPr>
              <a:t>!):</a:t>
            </a:r>
            <a:endParaRPr lang="en-US" altLang="ja-JP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 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带它到</a:t>
            </a:r>
            <a:r>
              <a:rPr lang="zh-TW" altLang="en-US" sz="3600" b="1">
                <a:solidFill>
                  <a:srgbClr val="FFFF00"/>
                </a:solidFill>
                <a:latin typeface="MingLiU-ExtB" charset="0"/>
                <a:cs typeface="MingLiU-ExtB" charset="0"/>
              </a:rPr>
              <a:t>讲台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上</a:t>
            </a:r>
            <a:endParaRPr lang="en-US" altLang="ja-JP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 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把它减少到一页的</a:t>
            </a:r>
            <a:r>
              <a:rPr lang="zh-CN" altLang="en-US" sz="3600" b="1">
                <a:solidFill>
                  <a:srgbClr val="FFFF00"/>
                </a:solidFill>
                <a:latin typeface="MingLiU-ExtB" charset="0"/>
                <a:cs typeface="MingLiU-ExtB" charset="0"/>
              </a:rPr>
              <a:t>大</a:t>
            </a:r>
            <a:r>
              <a:rPr lang="zh-TW" altLang="en-US" sz="3600" b="1">
                <a:solidFill>
                  <a:srgbClr val="FFFF00"/>
                </a:solidFill>
                <a:latin typeface="MingLiU-ExtB" charset="0"/>
                <a:cs typeface="MingLiU-ExtB" charset="0"/>
              </a:rPr>
              <a:t>纲</a:t>
            </a:r>
            <a:endParaRPr lang="en-US" altLang="ja-JP" sz="3600" b="1">
              <a:solidFill>
                <a:srgbClr val="FFFF00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 </a:t>
            </a:r>
            <a:r>
              <a:rPr lang="zh-TW" altLang="en-US" sz="3600" b="1">
                <a:solidFill>
                  <a:srgbClr val="FFFF00"/>
                </a:solidFill>
                <a:latin typeface="MingLiU-ExtB" charset="0"/>
                <a:cs typeface="MingLiU-ExtB" charset="0"/>
              </a:rPr>
              <a:t>记住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它，然后讲字对字</a:t>
            </a:r>
            <a:endParaRPr lang="en-US" altLang="ja-JP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 </a:t>
            </a:r>
            <a:r>
              <a:rPr lang="zh-TW" altLang="en-US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宣讲不使用笔记</a:t>
            </a:r>
            <a:r>
              <a:rPr lang="en-US" altLang="zh-TW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,</a:t>
            </a:r>
            <a:r>
              <a:rPr lang="en-US" altLang="ja-JP" sz="36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 </a:t>
            </a:r>
            <a:r>
              <a:rPr lang="zh-TW" altLang="en-US" sz="3600" b="1">
                <a:solidFill>
                  <a:srgbClr val="FFFF00"/>
                </a:solidFill>
                <a:latin typeface="MingLiU-ExtB" charset="0"/>
                <a:cs typeface="MingLiU-ExtB" charset="0"/>
              </a:rPr>
              <a:t>但是不用讲字对字</a:t>
            </a:r>
            <a:endParaRPr lang="en-US" sz="36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194563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19456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8080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如何使用手稿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4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4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4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45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4" descr="MSSConvic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2437">
            <a:off x="349250" y="96838"/>
            <a:ext cx="5975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19800"/>
            <a:ext cx="91440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zh-TW" altLang="en-US" sz="32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手稿没有必要抑制如何传送讲道</a:t>
            </a:r>
            <a:endParaRPr lang="en-US" sz="5400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290246" name="AutoShape 6"/>
          <p:cNvSpPr>
            <a:spLocks noChangeArrowheads="1"/>
          </p:cNvSpPr>
          <p:nvPr/>
        </p:nvSpPr>
        <p:spPr bwMode="auto">
          <a:xfrm>
            <a:off x="3200400" y="0"/>
            <a:ext cx="5181600" cy="2438400"/>
          </a:xfrm>
          <a:prstGeom prst="wedgeRoundRectCallout">
            <a:avLst>
              <a:gd name="adj1" fmla="val -84528"/>
              <a:gd name="adj2" fmla="val 1002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3200" b="1">
                <a:solidFill>
                  <a:schemeClr val="tx2"/>
                </a:solidFill>
                <a:latin typeface="MingLiU-ExtB" charset="0"/>
                <a:cs typeface="MingLiU-ExtB" charset="0"/>
              </a:rPr>
              <a:t>牧师，</a:t>
            </a:r>
            <a:endParaRPr lang="en-US" altLang="zh-TW" sz="3200" b="1">
              <a:solidFill>
                <a:schemeClr val="tx2"/>
              </a:solidFill>
              <a:latin typeface="MingLiU-ExtB" charset="0"/>
              <a:cs typeface="MingLiU-ExtB" charset="0"/>
            </a:endParaRPr>
          </a:p>
          <a:p>
            <a:pPr algn="ctr"/>
            <a:r>
              <a:rPr lang="zh-TW" altLang="en-US" sz="3200" b="1">
                <a:solidFill>
                  <a:schemeClr val="tx2"/>
                </a:solidFill>
                <a:latin typeface="MingLiU-ExtB" charset="0"/>
                <a:cs typeface="MingLiU-ExtB" charset="0"/>
              </a:rPr>
              <a:t>很高兴听到一个好老土</a:t>
            </a:r>
            <a:endParaRPr lang="en-US" altLang="zh-TW" sz="3200" b="1">
              <a:solidFill>
                <a:schemeClr val="tx2"/>
              </a:solidFill>
              <a:latin typeface="MingLiU-ExtB" charset="0"/>
              <a:cs typeface="MingLiU-ExtB" charset="0"/>
            </a:endParaRPr>
          </a:p>
          <a:p>
            <a:pPr algn="ctr"/>
            <a:r>
              <a:rPr lang="zh-TW" altLang="en-US" sz="3200" b="1">
                <a:solidFill>
                  <a:schemeClr val="tx2"/>
                </a:solidFill>
                <a:latin typeface="MingLiU-ExtB" charset="0"/>
                <a:cs typeface="MingLiU-ExtB" charset="0"/>
              </a:rPr>
              <a:t>的讲道</a:t>
            </a:r>
            <a:endParaRPr lang="en-US" sz="3200" b="1">
              <a:solidFill>
                <a:schemeClr val="tx2"/>
              </a:solidFill>
              <a:latin typeface="MingLiU-ExtB" charset="0"/>
              <a:cs typeface="MingLiU-Ext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9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2" grpId="0" animBg="1"/>
      <p:bldP spid="12902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3" name="Object 2"/>
          <p:cNvGraphicFramePr>
            <a:graphicFrameLocks noChangeAspect="1"/>
          </p:cNvGraphicFramePr>
          <p:nvPr/>
        </p:nvGraphicFramePr>
        <p:xfrm>
          <a:off x="-36513" y="1223963"/>
          <a:ext cx="9180513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2" name="Document" r:id="rId4" imgW="6388100" imgH="4089400" progId="Word.Document.12">
                  <p:embed/>
                </p:oleObj>
              </mc:Choice>
              <mc:Fallback>
                <p:oleObj name="Document" r:id="rId4" imgW="6388100" imgH="40894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223963"/>
                        <a:ext cx="9180513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975"/>
            <a:ext cx="7391400" cy="1143000"/>
          </a:xfrm>
        </p:spPr>
        <p:txBody>
          <a:bodyPr/>
          <a:lstStyle/>
          <a:p>
            <a:pPr algn="ctr" eaLnBrk="1" hangingPunct="1"/>
            <a:r>
              <a:rPr lang="zh-CN" altLang="en-US" dirty="0">
                <a:latin typeface="Helvetica" charset="0"/>
                <a:ea typeface="ＭＳ Ｐゴシック" charset="0"/>
                <a:cs typeface="ＭＳ Ｐゴシック" charset="0"/>
              </a:rPr>
              <a:t>新神的讲员和评核员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6195" name="Text Box 4"/>
          <p:cNvSpPr txBox="1">
            <a:spLocks noChangeArrowheads="1"/>
          </p:cNvSpPr>
          <p:nvPr/>
        </p:nvSpPr>
        <p:spPr bwMode="auto">
          <a:xfrm>
            <a:off x="8458200" y="1524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</a:rPr>
              <a:t>viii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6196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191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July-Nov 12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620000" cy="1828800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宣讲不使用笔记看起来</a:t>
            </a:r>
            <a:r>
              <a:rPr lang="zh-CN" altLang="en-US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不可能</a:t>
            </a:r>
            <a:r>
              <a:rPr lang="zh-TW" altLang="en-US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吗</a:t>
            </a:r>
            <a:r>
              <a:rPr lang="en-US" altLang="ja-JP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198658" name="Picture 4" descr="Skater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40370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b="1">
                <a:latin typeface="MingLiU-ExtB" charset="0"/>
                <a:ea typeface="ＭＳ Ｐゴシック" charset="0"/>
                <a:cs typeface="MingLiU-ExtB" charset="0"/>
              </a:rPr>
              <a:t>为什么宣讲不使用笔记呢</a:t>
            </a:r>
            <a:r>
              <a:rPr lang="en-US" altLang="ja-JP" b="1"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924800" cy="1981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ea typeface="ＭＳ Ｐゴシック" charset="0"/>
                <a:cs typeface="MingLiU-ExtB" charset="0"/>
              </a:rPr>
              <a:t>它迫使你对自己的写作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ea typeface="ＭＳ Ｐゴシック" charset="0"/>
                <a:cs typeface="MingLiU-ExtB" charset="0"/>
              </a:rPr>
              <a:t>了如指掌</a:t>
            </a:r>
            <a:endParaRPr lang="en-US" altLang="ja-JP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ea typeface="ＭＳ Ｐゴシック" charset="0"/>
              <a:cs typeface="MingLiU-ExtB" charset="0"/>
            </a:endParaRPr>
          </a:p>
          <a:p>
            <a:pPr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ea typeface="ＭＳ Ｐゴシック" charset="0"/>
                <a:cs typeface="MingLiU-ExtB" charset="0"/>
              </a:rPr>
              <a:t>它使您能够有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ea typeface="ＭＳ Ｐゴシック" charset="0"/>
                <a:cs typeface="MingLiU-ExtB" charset="0"/>
              </a:rPr>
              <a:t>信心</a:t>
            </a: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ea typeface="ＭＳ Ｐゴシック" charset="0"/>
                <a:cs typeface="MingLiU-ExtB" charset="0"/>
              </a:rPr>
              <a:t>的宣讲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48612" name="Text Box 4"/>
          <p:cNvSpPr txBox="1">
            <a:spLocks noChangeArrowheads="1"/>
          </p:cNvSpPr>
          <p:nvPr/>
        </p:nvSpPr>
        <p:spPr bwMode="auto">
          <a:xfrm>
            <a:off x="8518525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a typeface="ＭＳ Ｐゴシック" charset="-128"/>
                <a:cs typeface="ＭＳ Ｐゴシック" charset="-128"/>
              </a:rPr>
              <a:t>80</a:t>
            </a:r>
          </a:p>
        </p:txBody>
      </p:sp>
      <p:sp>
        <p:nvSpPr>
          <p:cNvPr id="1348613" name="Text Box 5"/>
          <p:cNvSpPr txBox="1">
            <a:spLocks noChangeArrowheads="1"/>
          </p:cNvSpPr>
          <p:nvPr/>
        </p:nvSpPr>
        <p:spPr bwMode="auto">
          <a:xfrm>
            <a:off x="468313" y="4038600"/>
            <a:ext cx="3216275" cy="1938338"/>
          </a:xfrm>
          <a:prstGeom prst="rect">
            <a:avLst/>
          </a:prstGeom>
          <a:solidFill>
            <a:srgbClr val="005C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TW" altLang="en-US">
                <a:latin typeface="MingLiU-ExtB" charset="0"/>
                <a:cs typeface="MingLiU-ExtB" charset="0"/>
              </a:rPr>
              <a:t>一个牧师的儿子对另一位牧师的儿子说，</a:t>
            </a:r>
          </a:p>
          <a:p>
            <a:pPr>
              <a:defRPr/>
            </a:pPr>
            <a:r>
              <a:rPr lang="zh-TW" altLang="en-US">
                <a:latin typeface="MingLiU-ExtB" charset="0"/>
                <a:cs typeface="MingLiU-ExtB" charset="0"/>
              </a:rPr>
              <a:t>“我的父亲很聪明，他说话没有用笔记！”</a:t>
            </a:r>
            <a:endParaRPr lang="en-US">
              <a:latin typeface="MingLiU-ExtB" charset="0"/>
              <a:cs typeface="MingLiU-ExtB" charset="0"/>
            </a:endParaRPr>
          </a:p>
        </p:txBody>
      </p:sp>
      <p:sp>
        <p:nvSpPr>
          <p:cNvPr id="1348614" name="Text Box 6"/>
          <p:cNvSpPr txBox="1">
            <a:spLocks noChangeArrowheads="1"/>
          </p:cNvSpPr>
          <p:nvPr/>
        </p:nvSpPr>
        <p:spPr bwMode="auto">
          <a:xfrm>
            <a:off x="5775325" y="4038600"/>
            <a:ext cx="3216275" cy="1570038"/>
          </a:xfrm>
          <a:prstGeom prst="rect">
            <a:avLst/>
          </a:prstGeom>
          <a:solidFill>
            <a:srgbClr val="005C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TW" altLang="en-US">
                <a:latin typeface="MingLiU-ExtB" charset="0"/>
                <a:cs typeface="MingLiU-ExtB" charset="0"/>
              </a:rPr>
              <a:t>他的朋友回答，</a:t>
            </a:r>
          </a:p>
          <a:p>
            <a:pPr>
              <a:defRPr/>
            </a:pPr>
            <a:r>
              <a:rPr lang="zh-TW" altLang="en-US">
                <a:latin typeface="MingLiU-ExtB" charset="0"/>
                <a:cs typeface="MingLiU-ExtB" charset="0"/>
              </a:rPr>
              <a:t>“我的父亲是更聪明，他说话没有用头脑！”</a:t>
            </a:r>
            <a:endParaRPr lang="en-US">
              <a:latin typeface="MingLiU-ExtB" charset="0"/>
              <a:cs typeface="MingLiU-ExtB" charset="0"/>
            </a:endParaRPr>
          </a:p>
        </p:txBody>
      </p:sp>
      <p:pic>
        <p:nvPicPr>
          <p:cNvPr id="1348615" name="Picture 7" descr="oth-stickman_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5029200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8617" name="Picture 9" descr="oth-stickman_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5029200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611" grpId="0" build="p"/>
      <p:bldP spid="1348613" grpId="0" animBg="1"/>
      <p:bldP spid="13486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b="1">
                <a:latin typeface="MingLiU-ExtB" charset="0"/>
                <a:ea typeface="ＭＳ Ｐゴシック" charset="0"/>
                <a:cs typeface="MingLiU-ExtB" charset="0"/>
              </a:rPr>
              <a:t>为什么宣讲不使用笔记呢</a:t>
            </a:r>
            <a:r>
              <a:rPr lang="en-US" altLang="ja-JP" b="1"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46564" name="Text Box 4"/>
          <p:cNvSpPr txBox="1">
            <a:spLocks noChangeArrowheads="1"/>
          </p:cNvSpPr>
          <p:nvPr/>
        </p:nvSpPr>
        <p:spPr bwMode="auto">
          <a:xfrm>
            <a:off x="8518525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a typeface="ＭＳ Ｐゴシック" charset="-128"/>
                <a:cs typeface="ＭＳ Ｐゴシック" charset="-128"/>
              </a:rPr>
              <a:t>80</a:t>
            </a:r>
          </a:p>
        </p:txBody>
      </p:sp>
      <p:sp>
        <p:nvSpPr>
          <p:cNvPr id="1346565" name="Rectangle 5"/>
          <p:cNvSpPr>
            <a:spLocks noChangeArrowheads="1"/>
          </p:cNvSpPr>
          <p:nvPr/>
        </p:nvSpPr>
        <p:spPr bwMode="auto">
          <a:xfrm>
            <a:off x="762000" y="19050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charset="0"/>
              <a:buChar char=""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它迫使你对自己的写作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了如指掌</a:t>
            </a:r>
            <a:endParaRPr lang="en-US" altLang="ja-JP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charset="0"/>
              <a:buChar char=""/>
              <a:defRPr/>
            </a:pPr>
            <a:r>
              <a:rPr lang="zh-TW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它使您能够有</a:t>
            </a: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信心</a:t>
            </a:r>
            <a:r>
              <a:rPr lang="zh-TW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的宣讲</a:t>
            </a:r>
            <a:endParaRPr lang="en-US" altLang="ja-JP" sz="3200" b="1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charset="0"/>
              <a:buChar char=""/>
              <a:defRPr/>
            </a:pPr>
            <a:r>
              <a:rPr lang="zh-TW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它让您专注于</a:t>
            </a: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传送</a:t>
            </a:r>
            <a:r>
              <a:rPr lang="zh-TW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讲道</a:t>
            </a:r>
            <a:endParaRPr lang="en-US" altLang="ja-JP" sz="3200" b="1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charset="0"/>
              <a:buChar char=""/>
              <a:defRPr/>
            </a:pPr>
            <a:r>
              <a:rPr lang="zh-TW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它可以帮助你说话更</a:t>
            </a:r>
            <a:r>
              <a:rPr lang="zh-TW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自然</a:t>
            </a: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4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4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zh-TW" altLang="en-US" b="1">
                <a:latin typeface="MingLiU-ExtB" charset="0"/>
                <a:ea typeface="ＭＳ Ｐゴシック" charset="0"/>
                <a:cs typeface="MingLiU-ExtB" charset="0"/>
              </a:rPr>
              <a:t>为什么应实践宣讲</a:t>
            </a:r>
            <a:r>
              <a:rPr lang="en-US" altLang="ja-JP" b="1"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54756" name="Rectangle 4"/>
          <p:cNvSpPr>
            <a:spLocks noChangeArrowheads="1"/>
          </p:cNvSpPr>
          <p:nvPr/>
        </p:nvSpPr>
        <p:spPr bwMode="auto">
          <a:xfrm>
            <a:off x="8458200" y="76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latin typeface="Times New Roman" charset="0"/>
              </a:rPr>
              <a:t>80</a:t>
            </a:r>
            <a:endParaRPr lang="en-US">
              <a:latin typeface="Times New Roman" charset="0"/>
            </a:endParaRPr>
          </a:p>
        </p:txBody>
      </p:sp>
      <p:sp>
        <p:nvSpPr>
          <p:cNvPr id="1354757" name="Rectangle 5"/>
          <p:cNvSpPr>
            <a:spLocks noChangeArrowheads="1"/>
          </p:cNvSpPr>
          <p:nvPr/>
        </p:nvSpPr>
        <p:spPr bwMode="auto">
          <a:xfrm>
            <a:off x="838200" y="2438400"/>
            <a:ext cx="777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09625" indent="-809625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None/>
              <a:defRPr/>
            </a:pPr>
            <a:r>
              <a:rPr lang="zh-TW" alt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实践使您能够</a:t>
            </a:r>
            <a:r>
              <a:rPr lang="en-US" altLang="ja-JP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…</a:t>
            </a:r>
          </a:p>
          <a:p>
            <a:pPr marL="809625" indent="-809625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TW" alt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对讲道</a:t>
            </a:r>
            <a:r>
              <a:rPr lang="zh-TW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了如指掌</a:t>
            </a:r>
            <a:endParaRPr lang="en-US" altLang="zh-TW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  <a:p>
            <a:pPr marL="809625" indent="-809625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TW" alt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好好地</a:t>
            </a:r>
            <a:r>
              <a:rPr lang="zh-TW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传达</a:t>
            </a:r>
            <a:r>
              <a:rPr lang="zh-TW" alt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你的讲道</a:t>
            </a:r>
            <a:endParaRPr lang="en-US" sz="4000" b="1" i="1" dirty="0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5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5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5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5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5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475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4" descr="DeliveryHonestFeedbac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2" r="8621" b="52052"/>
          <a:stretch>
            <a:fillRect/>
          </a:stretch>
        </p:blipFill>
        <p:spPr bwMode="auto">
          <a:xfrm>
            <a:off x="0" y="-76200"/>
            <a:ext cx="8001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>
          <a:xfrm rot="16200000">
            <a:off x="5219700" y="2933700"/>
            <a:ext cx="6781800" cy="1066800"/>
          </a:xfrm>
          <a:noFill/>
        </p:spPr>
        <p:txBody>
          <a:bodyPr/>
          <a:lstStyle/>
          <a:p>
            <a:pPr eaLnBrk="1" hangingPunct="1"/>
            <a:r>
              <a:rPr lang="zh-TW" altLang="en-US" sz="6000" b="1">
                <a:solidFill>
                  <a:srgbClr val="FFFF00"/>
                </a:solidFill>
                <a:latin typeface="MingLiU-ExtB" charset="0"/>
                <a:ea typeface="ＭＳ Ｐゴシック" charset="0"/>
                <a:cs typeface="MingLiU-ExtB" charset="0"/>
              </a:rPr>
              <a:t>接受诚实的批评</a:t>
            </a:r>
            <a:endParaRPr lang="en-US" sz="5400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2068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200" y="6324600"/>
            <a:ext cx="7772400" cy="381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TW" altLang="en-US" sz="2400" b="1">
                <a:latin typeface="MingLiU-ExtB" charset="0"/>
                <a:ea typeface="ＭＳ Ｐゴシック" charset="0"/>
                <a:cs typeface="MingLiU-ExtB" charset="0"/>
              </a:rPr>
              <a:t>对不起，对不起。刚才你的讲道不是很烂</a:t>
            </a:r>
            <a:r>
              <a:rPr lang="en-US" altLang="zh-TW" sz="2400" b="1">
                <a:latin typeface="MingLiU-ExtB" charset="0"/>
                <a:ea typeface="ＭＳ Ｐゴシック" charset="0"/>
                <a:cs typeface="MingLiU-ExtB" charset="0"/>
              </a:rPr>
              <a:t>!</a:t>
            </a:r>
            <a:endParaRPr lang="en-US" sz="24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zh-TW" altLang="en-US" b="1">
                <a:latin typeface="MingLiU-ExtB" charset="0"/>
                <a:ea typeface="ＭＳ Ｐゴシック" charset="0"/>
                <a:cs typeface="MingLiU-ExtB" charset="0"/>
              </a:rPr>
              <a:t>为什么应实践宣讲</a:t>
            </a:r>
            <a:r>
              <a:rPr lang="en-US" altLang="ja-JP" b="1"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356804" name="Rectangle 4"/>
          <p:cNvSpPr>
            <a:spLocks noChangeArrowheads="1"/>
          </p:cNvSpPr>
          <p:nvPr/>
        </p:nvSpPr>
        <p:spPr bwMode="auto">
          <a:xfrm>
            <a:off x="8458200" y="76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latin typeface="Times New Roman" charset="0"/>
              </a:rPr>
              <a:t>80</a:t>
            </a:r>
            <a:endParaRPr lang="en-US">
              <a:latin typeface="Times New Roman" charset="0"/>
            </a:endParaRPr>
          </a:p>
        </p:txBody>
      </p:sp>
      <p:sp>
        <p:nvSpPr>
          <p:cNvPr id="1356805" name="Rectangle 5"/>
          <p:cNvSpPr>
            <a:spLocks noChangeArrowheads="1"/>
          </p:cNvSpPr>
          <p:nvPr/>
        </p:nvSpPr>
        <p:spPr bwMode="auto">
          <a:xfrm>
            <a:off x="762000" y="2438400"/>
            <a:ext cx="777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None/>
              <a:defRPr/>
            </a:pPr>
            <a:r>
              <a:rPr lang="zh-TW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实践使你能够</a:t>
            </a:r>
            <a:r>
              <a:rPr lang="en-US" altLang="ja-JP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…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TW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对讲道</a:t>
            </a:r>
            <a:r>
              <a:rPr lang="zh-TW" altLang="en-US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了如指掌</a:t>
            </a:r>
            <a:endParaRPr lang="en-US" altLang="zh-TW" sz="4000" b="1" i="1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TW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好好地</a:t>
            </a:r>
            <a:r>
              <a:rPr lang="zh-TW" altLang="en-US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传达</a:t>
            </a:r>
            <a:r>
              <a:rPr lang="zh-TW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你的讲道</a:t>
            </a:r>
            <a:endParaRPr lang="en-US" altLang="ja-JP" sz="4000" b="1" i="1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SzPct val="80000"/>
              <a:buFont typeface="Arial" charset="0"/>
              <a:buAutoNum type="alphaUcPeriod"/>
              <a:defRPr/>
            </a:pPr>
            <a:r>
              <a:rPr lang="zh-TW" altLang="en-US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编辑</a:t>
            </a:r>
            <a:r>
              <a:rPr lang="zh-TW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不必要的字词，这样你就不会超过时限</a:t>
            </a:r>
            <a:endParaRPr lang="en-US" sz="4000" b="1" i="1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5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53200" y="1295400"/>
            <a:ext cx="2438400" cy="4648200"/>
          </a:xfrm>
          <a:noFill/>
        </p:spPr>
        <p:txBody>
          <a:bodyPr/>
          <a:lstStyle/>
          <a:p>
            <a:pPr eaLnBrk="1" hangingPunct="1"/>
            <a:r>
              <a:rPr lang="zh-TW" altLang="en-US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他们</a:t>
            </a:r>
            <a:r>
              <a:rPr lang="zh-TW" altLang="en-US" b="1">
                <a:solidFill>
                  <a:srgbClr val="FFFF00"/>
                </a:solidFill>
                <a:latin typeface="MingLiU-ExtB" charset="0"/>
                <a:ea typeface="ＭＳ Ｐゴシック" charset="0"/>
                <a:cs typeface="MingLiU-ExtB" charset="0"/>
              </a:rPr>
              <a:t>觉得</a:t>
            </a:r>
            <a:r>
              <a:rPr lang="zh-TW" altLang="en-US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讲道的长度是重要的</a:t>
            </a:r>
            <a:endParaRPr lang="en-US" sz="5400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210946" name="Picture 3" descr="MSSTimeLimi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80" t="2267" r="18059" b="44867"/>
          <a:stretch>
            <a:fillRect/>
          </a:stretch>
        </p:blipFill>
        <p:spPr bwMode="auto">
          <a:xfrm>
            <a:off x="-38100" y="-533400"/>
            <a:ext cx="6529388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Rectangle 5"/>
          <p:cNvSpPr>
            <a:spLocks noChangeArrowheads="1"/>
          </p:cNvSpPr>
          <p:nvPr/>
        </p:nvSpPr>
        <p:spPr bwMode="auto">
          <a:xfrm>
            <a:off x="-76200" y="6324600"/>
            <a:ext cx="6553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-152400" y="632460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zh-TW" sz="2000" b="1" i="1">
                <a:latin typeface="MingLiU-ExtB" charset="0"/>
                <a:cs typeface="MingLiU-ExtB" charset="0"/>
              </a:rPr>
              <a:t>“</a:t>
            </a:r>
            <a:r>
              <a:rPr lang="zh-TW" altLang="en-US" sz="2000" b="1" i="1">
                <a:latin typeface="MingLiU-ExtB" charset="0"/>
                <a:cs typeface="MingLiU-ExtB" charset="0"/>
              </a:rPr>
              <a:t>只是我吗？或者是他的讲道越来越长？</a:t>
            </a:r>
            <a:r>
              <a:rPr lang="en-US" altLang="zh-TW" sz="2000" b="1" i="1">
                <a:latin typeface="MingLiU-ExtB" charset="0"/>
                <a:cs typeface="MingLiU-ExtB" charset="0"/>
              </a:rPr>
              <a:t>”</a:t>
            </a:r>
            <a:endParaRPr lang="en-US" sz="2000" b="1" i="1">
              <a:latin typeface="MingLiU-ExtB" charset="0"/>
              <a:cs typeface="MingLiU-ExtB" charset="0"/>
            </a:endParaRPr>
          </a:p>
        </p:txBody>
      </p:sp>
      <p:sp>
        <p:nvSpPr>
          <p:cNvPr id="210949" name="Freeform 7"/>
          <p:cNvSpPr>
            <a:spLocks/>
          </p:cNvSpPr>
          <p:nvPr/>
        </p:nvSpPr>
        <p:spPr bwMode="auto">
          <a:xfrm>
            <a:off x="4987925" y="2527300"/>
            <a:ext cx="344488" cy="995363"/>
          </a:xfrm>
          <a:custGeom>
            <a:avLst/>
            <a:gdLst>
              <a:gd name="T0" fmla="*/ 0 w 217"/>
              <a:gd name="T1" fmla="*/ 0 h 627"/>
              <a:gd name="T2" fmla="*/ 2147483647 w 217"/>
              <a:gd name="T3" fmla="*/ 2147483647 h 627"/>
              <a:gd name="T4" fmla="*/ 2147483647 w 217"/>
              <a:gd name="T5" fmla="*/ 2147483647 h 627"/>
              <a:gd name="T6" fmla="*/ 2147483647 w 217"/>
              <a:gd name="T7" fmla="*/ 2147483647 h 627"/>
              <a:gd name="T8" fmla="*/ 2147483647 w 217"/>
              <a:gd name="T9" fmla="*/ 2147483647 h 627"/>
              <a:gd name="T10" fmla="*/ 2147483647 w 217"/>
              <a:gd name="T11" fmla="*/ 2147483647 h 627"/>
              <a:gd name="T12" fmla="*/ 2147483647 w 217"/>
              <a:gd name="T13" fmla="*/ 2147483647 h 627"/>
              <a:gd name="T14" fmla="*/ 2147483647 w 217"/>
              <a:gd name="T15" fmla="*/ 2147483647 h 6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7"/>
              <a:gd name="T25" fmla="*/ 0 h 627"/>
              <a:gd name="T26" fmla="*/ 217 w 217"/>
              <a:gd name="T27" fmla="*/ 627 h 6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7" h="627">
                <a:moveTo>
                  <a:pt x="0" y="0"/>
                </a:moveTo>
                <a:cubicBezTo>
                  <a:pt x="33" y="21"/>
                  <a:pt x="57" y="52"/>
                  <a:pt x="91" y="74"/>
                </a:cubicBezTo>
                <a:cubicBezTo>
                  <a:pt x="108" y="100"/>
                  <a:pt x="130" y="121"/>
                  <a:pt x="149" y="148"/>
                </a:cubicBezTo>
                <a:cubicBezTo>
                  <a:pt x="154" y="164"/>
                  <a:pt x="159" y="181"/>
                  <a:pt x="165" y="198"/>
                </a:cubicBezTo>
                <a:cubicBezTo>
                  <a:pt x="170" y="214"/>
                  <a:pt x="182" y="247"/>
                  <a:pt x="182" y="247"/>
                </a:cubicBezTo>
                <a:cubicBezTo>
                  <a:pt x="187" y="291"/>
                  <a:pt x="182" y="337"/>
                  <a:pt x="198" y="379"/>
                </a:cubicBezTo>
                <a:cubicBezTo>
                  <a:pt x="199" y="382"/>
                  <a:pt x="214" y="424"/>
                  <a:pt x="215" y="429"/>
                </a:cubicBezTo>
                <a:cubicBezTo>
                  <a:pt x="217" y="494"/>
                  <a:pt x="215" y="561"/>
                  <a:pt x="215" y="6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Freeform 8"/>
          <p:cNvSpPr>
            <a:spLocks/>
          </p:cNvSpPr>
          <p:nvPr/>
        </p:nvSpPr>
        <p:spPr bwMode="auto">
          <a:xfrm>
            <a:off x="5181600" y="2438400"/>
            <a:ext cx="344488" cy="995363"/>
          </a:xfrm>
          <a:custGeom>
            <a:avLst/>
            <a:gdLst>
              <a:gd name="T0" fmla="*/ 0 w 217"/>
              <a:gd name="T1" fmla="*/ 0 h 627"/>
              <a:gd name="T2" fmla="*/ 2147483647 w 217"/>
              <a:gd name="T3" fmla="*/ 2147483647 h 627"/>
              <a:gd name="T4" fmla="*/ 2147483647 w 217"/>
              <a:gd name="T5" fmla="*/ 2147483647 h 627"/>
              <a:gd name="T6" fmla="*/ 2147483647 w 217"/>
              <a:gd name="T7" fmla="*/ 2147483647 h 627"/>
              <a:gd name="T8" fmla="*/ 2147483647 w 217"/>
              <a:gd name="T9" fmla="*/ 2147483647 h 627"/>
              <a:gd name="T10" fmla="*/ 2147483647 w 217"/>
              <a:gd name="T11" fmla="*/ 2147483647 h 627"/>
              <a:gd name="T12" fmla="*/ 2147483647 w 217"/>
              <a:gd name="T13" fmla="*/ 2147483647 h 627"/>
              <a:gd name="T14" fmla="*/ 2147483647 w 217"/>
              <a:gd name="T15" fmla="*/ 2147483647 h 6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7"/>
              <a:gd name="T25" fmla="*/ 0 h 627"/>
              <a:gd name="T26" fmla="*/ 217 w 217"/>
              <a:gd name="T27" fmla="*/ 627 h 6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7" h="627">
                <a:moveTo>
                  <a:pt x="0" y="0"/>
                </a:moveTo>
                <a:cubicBezTo>
                  <a:pt x="33" y="21"/>
                  <a:pt x="57" y="52"/>
                  <a:pt x="91" y="74"/>
                </a:cubicBezTo>
                <a:cubicBezTo>
                  <a:pt x="108" y="100"/>
                  <a:pt x="130" y="121"/>
                  <a:pt x="149" y="148"/>
                </a:cubicBezTo>
                <a:cubicBezTo>
                  <a:pt x="154" y="164"/>
                  <a:pt x="159" y="181"/>
                  <a:pt x="165" y="198"/>
                </a:cubicBezTo>
                <a:cubicBezTo>
                  <a:pt x="170" y="214"/>
                  <a:pt x="182" y="247"/>
                  <a:pt x="182" y="247"/>
                </a:cubicBezTo>
                <a:cubicBezTo>
                  <a:pt x="187" y="291"/>
                  <a:pt x="182" y="337"/>
                  <a:pt x="198" y="379"/>
                </a:cubicBezTo>
                <a:cubicBezTo>
                  <a:pt x="199" y="382"/>
                  <a:pt x="214" y="424"/>
                  <a:pt x="215" y="429"/>
                </a:cubicBezTo>
                <a:cubicBezTo>
                  <a:pt x="217" y="494"/>
                  <a:pt x="215" y="561"/>
                  <a:pt x="215" y="6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Freeform 9"/>
          <p:cNvSpPr>
            <a:spLocks/>
          </p:cNvSpPr>
          <p:nvPr/>
        </p:nvSpPr>
        <p:spPr bwMode="auto">
          <a:xfrm>
            <a:off x="5257800" y="2209800"/>
            <a:ext cx="457200" cy="1371600"/>
          </a:xfrm>
          <a:custGeom>
            <a:avLst/>
            <a:gdLst>
              <a:gd name="T0" fmla="*/ 0 w 217"/>
              <a:gd name="T1" fmla="*/ 0 h 627"/>
              <a:gd name="T2" fmla="*/ 2147483647 w 217"/>
              <a:gd name="T3" fmla="*/ 2147483647 h 627"/>
              <a:gd name="T4" fmla="*/ 2147483647 w 217"/>
              <a:gd name="T5" fmla="*/ 2147483647 h 627"/>
              <a:gd name="T6" fmla="*/ 2147483647 w 217"/>
              <a:gd name="T7" fmla="*/ 2147483647 h 627"/>
              <a:gd name="T8" fmla="*/ 2147483647 w 217"/>
              <a:gd name="T9" fmla="*/ 2147483647 h 627"/>
              <a:gd name="T10" fmla="*/ 2147483647 w 217"/>
              <a:gd name="T11" fmla="*/ 2147483647 h 627"/>
              <a:gd name="T12" fmla="*/ 2147483647 w 217"/>
              <a:gd name="T13" fmla="*/ 2147483647 h 627"/>
              <a:gd name="T14" fmla="*/ 2147483647 w 217"/>
              <a:gd name="T15" fmla="*/ 2147483647 h 6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7"/>
              <a:gd name="T25" fmla="*/ 0 h 627"/>
              <a:gd name="T26" fmla="*/ 217 w 217"/>
              <a:gd name="T27" fmla="*/ 627 h 6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7" h="627">
                <a:moveTo>
                  <a:pt x="0" y="0"/>
                </a:moveTo>
                <a:cubicBezTo>
                  <a:pt x="33" y="21"/>
                  <a:pt x="57" y="52"/>
                  <a:pt x="91" y="74"/>
                </a:cubicBezTo>
                <a:cubicBezTo>
                  <a:pt x="108" y="100"/>
                  <a:pt x="130" y="121"/>
                  <a:pt x="149" y="148"/>
                </a:cubicBezTo>
                <a:cubicBezTo>
                  <a:pt x="154" y="164"/>
                  <a:pt x="159" y="181"/>
                  <a:pt x="165" y="198"/>
                </a:cubicBezTo>
                <a:cubicBezTo>
                  <a:pt x="170" y="214"/>
                  <a:pt x="182" y="247"/>
                  <a:pt x="182" y="247"/>
                </a:cubicBezTo>
                <a:cubicBezTo>
                  <a:pt x="187" y="291"/>
                  <a:pt x="182" y="337"/>
                  <a:pt x="198" y="379"/>
                </a:cubicBezTo>
                <a:cubicBezTo>
                  <a:pt x="199" y="382"/>
                  <a:pt x="214" y="424"/>
                  <a:pt x="215" y="429"/>
                </a:cubicBezTo>
                <a:cubicBezTo>
                  <a:pt x="217" y="494"/>
                  <a:pt x="215" y="561"/>
                  <a:pt x="215" y="6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Freeform 10"/>
          <p:cNvSpPr>
            <a:spLocks/>
          </p:cNvSpPr>
          <p:nvPr/>
        </p:nvSpPr>
        <p:spPr bwMode="auto">
          <a:xfrm>
            <a:off x="4987925" y="2305050"/>
            <a:ext cx="366713" cy="601663"/>
          </a:xfrm>
          <a:custGeom>
            <a:avLst/>
            <a:gdLst>
              <a:gd name="T0" fmla="*/ 0 w 231"/>
              <a:gd name="T1" fmla="*/ 2147483647 h 379"/>
              <a:gd name="T2" fmla="*/ 2147483647 w 231"/>
              <a:gd name="T3" fmla="*/ 2147483647 h 379"/>
              <a:gd name="T4" fmla="*/ 2147483647 w 231"/>
              <a:gd name="T5" fmla="*/ 2147483647 h 379"/>
              <a:gd name="T6" fmla="*/ 2147483647 w 231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231"/>
              <a:gd name="T13" fmla="*/ 0 h 379"/>
              <a:gd name="T14" fmla="*/ 231 w 231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" h="379">
                <a:moveTo>
                  <a:pt x="0" y="379"/>
                </a:moveTo>
                <a:cubicBezTo>
                  <a:pt x="7" y="338"/>
                  <a:pt x="19" y="300"/>
                  <a:pt x="50" y="272"/>
                </a:cubicBezTo>
                <a:cubicBezTo>
                  <a:pt x="63" y="217"/>
                  <a:pt x="115" y="131"/>
                  <a:pt x="165" y="99"/>
                </a:cubicBezTo>
                <a:cubicBezTo>
                  <a:pt x="178" y="60"/>
                  <a:pt x="202" y="28"/>
                  <a:pt x="23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Freeform 11"/>
          <p:cNvSpPr>
            <a:spLocks/>
          </p:cNvSpPr>
          <p:nvPr/>
        </p:nvSpPr>
        <p:spPr bwMode="auto">
          <a:xfrm>
            <a:off x="5029200" y="2438400"/>
            <a:ext cx="366713" cy="601663"/>
          </a:xfrm>
          <a:custGeom>
            <a:avLst/>
            <a:gdLst>
              <a:gd name="T0" fmla="*/ 0 w 231"/>
              <a:gd name="T1" fmla="*/ 2147483647 h 379"/>
              <a:gd name="T2" fmla="*/ 2147483647 w 231"/>
              <a:gd name="T3" fmla="*/ 2147483647 h 379"/>
              <a:gd name="T4" fmla="*/ 2147483647 w 231"/>
              <a:gd name="T5" fmla="*/ 2147483647 h 379"/>
              <a:gd name="T6" fmla="*/ 2147483647 w 231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231"/>
              <a:gd name="T13" fmla="*/ 0 h 379"/>
              <a:gd name="T14" fmla="*/ 231 w 231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" h="379">
                <a:moveTo>
                  <a:pt x="0" y="379"/>
                </a:moveTo>
                <a:cubicBezTo>
                  <a:pt x="7" y="338"/>
                  <a:pt x="19" y="300"/>
                  <a:pt x="50" y="272"/>
                </a:cubicBezTo>
                <a:cubicBezTo>
                  <a:pt x="63" y="217"/>
                  <a:pt x="115" y="131"/>
                  <a:pt x="165" y="99"/>
                </a:cubicBezTo>
                <a:cubicBezTo>
                  <a:pt x="178" y="60"/>
                  <a:pt x="202" y="28"/>
                  <a:pt x="23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4" name="Freeform 12"/>
          <p:cNvSpPr>
            <a:spLocks/>
          </p:cNvSpPr>
          <p:nvPr/>
        </p:nvSpPr>
        <p:spPr bwMode="auto">
          <a:xfrm>
            <a:off x="5105400" y="2514600"/>
            <a:ext cx="366713" cy="601663"/>
          </a:xfrm>
          <a:custGeom>
            <a:avLst/>
            <a:gdLst>
              <a:gd name="T0" fmla="*/ 0 w 231"/>
              <a:gd name="T1" fmla="*/ 2147483647 h 379"/>
              <a:gd name="T2" fmla="*/ 2147483647 w 231"/>
              <a:gd name="T3" fmla="*/ 2147483647 h 379"/>
              <a:gd name="T4" fmla="*/ 2147483647 w 231"/>
              <a:gd name="T5" fmla="*/ 2147483647 h 379"/>
              <a:gd name="T6" fmla="*/ 2147483647 w 231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231"/>
              <a:gd name="T13" fmla="*/ 0 h 379"/>
              <a:gd name="T14" fmla="*/ 231 w 231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" h="379">
                <a:moveTo>
                  <a:pt x="0" y="379"/>
                </a:moveTo>
                <a:cubicBezTo>
                  <a:pt x="7" y="338"/>
                  <a:pt x="19" y="300"/>
                  <a:pt x="50" y="272"/>
                </a:cubicBezTo>
                <a:cubicBezTo>
                  <a:pt x="63" y="217"/>
                  <a:pt x="115" y="131"/>
                  <a:pt x="165" y="99"/>
                </a:cubicBezTo>
                <a:cubicBezTo>
                  <a:pt x="178" y="60"/>
                  <a:pt x="202" y="28"/>
                  <a:pt x="23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5" name="Freeform 14"/>
          <p:cNvSpPr>
            <a:spLocks/>
          </p:cNvSpPr>
          <p:nvPr/>
        </p:nvSpPr>
        <p:spPr bwMode="auto">
          <a:xfrm>
            <a:off x="5105400" y="2667000"/>
            <a:ext cx="457200" cy="677863"/>
          </a:xfrm>
          <a:custGeom>
            <a:avLst/>
            <a:gdLst>
              <a:gd name="T0" fmla="*/ 0 w 231"/>
              <a:gd name="T1" fmla="*/ 2147483647 h 379"/>
              <a:gd name="T2" fmla="*/ 2147483647 w 231"/>
              <a:gd name="T3" fmla="*/ 2147483647 h 379"/>
              <a:gd name="T4" fmla="*/ 2147483647 w 231"/>
              <a:gd name="T5" fmla="*/ 2147483647 h 379"/>
              <a:gd name="T6" fmla="*/ 2147483647 w 231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231"/>
              <a:gd name="T13" fmla="*/ 0 h 379"/>
              <a:gd name="T14" fmla="*/ 231 w 231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" h="379">
                <a:moveTo>
                  <a:pt x="0" y="379"/>
                </a:moveTo>
                <a:cubicBezTo>
                  <a:pt x="7" y="338"/>
                  <a:pt x="19" y="300"/>
                  <a:pt x="50" y="272"/>
                </a:cubicBezTo>
                <a:cubicBezTo>
                  <a:pt x="63" y="217"/>
                  <a:pt x="115" y="131"/>
                  <a:pt x="165" y="99"/>
                </a:cubicBezTo>
                <a:cubicBezTo>
                  <a:pt x="178" y="60"/>
                  <a:pt x="202" y="28"/>
                  <a:pt x="23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6" name="Freeform 15"/>
          <p:cNvSpPr>
            <a:spLocks/>
          </p:cNvSpPr>
          <p:nvPr/>
        </p:nvSpPr>
        <p:spPr bwMode="auto">
          <a:xfrm>
            <a:off x="5181600" y="2819400"/>
            <a:ext cx="457200" cy="677863"/>
          </a:xfrm>
          <a:custGeom>
            <a:avLst/>
            <a:gdLst>
              <a:gd name="T0" fmla="*/ 0 w 231"/>
              <a:gd name="T1" fmla="*/ 2147483647 h 379"/>
              <a:gd name="T2" fmla="*/ 2147483647 w 231"/>
              <a:gd name="T3" fmla="*/ 2147483647 h 379"/>
              <a:gd name="T4" fmla="*/ 2147483647 w 231"/>
              <a:gd name="T5" fmla="*/ 2147483647 h 379"/>
              <a:gd name="T6" fmla="*/ 2147483647 w 231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231"/>
              <a:gd name="T13" fmla="*/ 0 h 379"/>
              <a:gd name="T14" fmla="*/ 231 w 231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" h="379">
                <a:moveTo>
                  <a:pt x="0" y="379"/>
                </a:moveTo>
                <a:cubicBezTo>
                  <a:pt x="7" y="338"/>
                  <a:pt x="19" y="300"/>
                  <a:pt x="50" y="272"/>
                </a:cubicBezTo>
                <a:cubicBezTo>
                  <a:pt x="63" y="217"/>
                  <a:pt x="115" y="131"/>
                  <a:pt x="165" y="99"/>
                </a:cubicBezTo>
                <a:cubicBezTo>
                  <a:pt x="178" y="60"/>
                  <a:pt x="202" y="28"/>
                  <a:pt x="23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7" name="Freeform 16"/>
          <p:cNvSpPr>
            <a:spLocks/>
          </p:cNvSpPr>
          <p:nvPr/>
        </p:nvSpPr>
        <p:spPr bwMode="auto">
          <a:xfrm>
            <a:off x="5181600" y="2971800"/>
            <a:ext cx="457200" cy="677863"/>
          </a:xfrm>
          <a:custGeom>
            <a:avLst/>
            <a:gdLst>
              <a:gd name="T0" fmla="*/ 0 w 231"/>
              <a:gd name="T1" fmla="*/ 2147483647 h 379"/>
              <a:gd name="T2" fmla="*/ 2147483647 w 231"/>
              <a:gd name="T3" fmla="*/ 2147483647 h 379"/>
              <a:gd name="T4" fmla="*/ 2147483647 w 231"/>
              <a:gd name="T5" fmla="*/ 2147483647 h 379"/>
              <a:gd name="T6" fmla="*/ 2147483647 w 231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231"/>
              <a:gd name="T13" fmla="*/ 0 h 379"/>
              <a:gd name="T14" fmla="*/ 231 w 231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" h="379">
                <a:moveTo>
                  <a:pt x="0" y="379"/>
                </a:moveTo>
                <a:cubicBezTo>
                  <a:pt x="7" y="338"/>
                  <a:pt x="19" y="300"/>
                  <a:pt x="50" y="272"/>
                </a:cubicBezTo>
                <a:cubicBezTo>
                  <a:pt x="63" y="217"/>
                  <a:pt x="115" y="131"/>
                  <a:pt x="165" y="99"/>
                </a:cubicBezTo>
                <a:cubicBezTo>
                  <a:pt x="178" y="60"/>
                  <a:pt x="202" y="28"/>
                  <a:pt x="23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0" y="-242888"/>
            <a:ext cx="9144000" cy="6858001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29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677863"/>
            <a:ext cx="8382000" cy="950912"/>
          </a:xfrm>
        </p:spPr>
        <p:txBody>
          <a:bodyPr/>
          <a:lstStyle/>
          <a:p>
            <a:pPr eaLnBrk="1" hangingPunct="1"/>
            <a:r>
              <a:rPr lang="zh-TW" altLang="en-US" sz="4800" b="1" i="1">
                <a:solidFill>
                  <a:schemeClr val="accent2"/>
                </a:solidFill>
                <a:latin typeface="MingLiU-ExtB" charset="0"/>
                <a:ea typeface="ＭＳ Ｐゴシック" charset="0"/>
                <a:cs typeface="MingLiU-ExtB" charset="0"/>
              </a:rPr>
              <a:t>如何实践宣讲一个星期天讲道</a:t>
            </a:r>
            <a:r>
              <a:rPr lang="en-US" altLang="zh-TW" sz="4800" b="1" i="1">
                <a:solidFill>
                  <a:schemeClr val="accent2"/>
                </a:solidFill>
                <a:latin typeface="MingLiU-ExtB" charset="0"/>
                <a:ea typeface="ＭＳ Ｐゴシック" charset="0"/>
                <a:cs typeface="MingLiU-ExtB" charset="0"/>
              </a:rPr>
              <a:t>…</a:t>
            </a:r>
            <a:endParaRPr lang="en-US" sz="6000" b="1" i="1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686090" name="Rectangle 10"/>
          <p:cNvSpPr>
            <a:spLocks noChangeArrowheads="1"/>
          </p:cNvSpPr>
          <p:nvPr/>
        </p:nvSpPr>
        <p:spPr bwMode="auto">
          <a:xfrm>
            <a:off x="84582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latin typeface="Arial"/>
                <a:cs typeface="Arial"/>
              </a:rPr>
              <a:t>80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86091" name="Rectangle 11"/>
          <p:cNvSpPr>
            <a:spLocks noChangeArrowheads="1"/>
          </p:cNvSpPr>
          <p:nvPr/>
        </p:nvSpPr>
        <p:spPr bwMode="auto">
          <a:xfrm>
            <a:off x="304800" y="1981200"/>
            <a:ext cx="1524000" cy="4572000"/>
          </a:xfrm>
          <a:prstGeom prst="rect">
            <a:avLst/>
          </a:prstGeom>
          <a:solidFill>
            <a:srgbClr val="005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u="sng">
                <a:solidFill>
                  <a:schemeClr val="bg1"/>
                </a:solidFill>
                <a:latin typeface="MingLiU-ExtB" charset="0"/>
                <a:cs typeface="MingLiU-ExtB" charset="0"/>
              </a:rPr>
              <a:t>星期三</a:t>
            </a:r>
            <a:endParaRPr lang="en-US" altLang="ja-JP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完成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手稿</a:t>
            </a: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212998" name="TextBox 10"/>
          <p:cNvSpPr txBox="1">
            <a:spLocks noChangeArrowheads="1"/>
          </p:cNvSpPr>
          <p:nvPr/>
        </p:nvSpPr>
        <p:spPr bwMode="auto">
          <a:xfrm>
            <a:off x="611188" y="5694363"/>
            <a:ext cx="954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MingLiU-ExtB" charset="0"/>
                <a:cs typeface="MingLiU-ExtB" charset="0"/>
              </a:rPr>
              <a:t>4天前</a:t>
            </a:r>
          </a:p>
          <a:p>
            <a:endParaRPr lang="en-US">
              <a:latin typeface="MingLiU-ExtB" charset="0"/>
              <a:cs typeface="MingLiU-ExtB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76450" y="1981200"/>
            <a:ext cx="1524000" cy="4572000"/>
            <a:chOff x="2076450" y="1981200"/>
            <a:chExt cx="1524000" cy="4572000"/>
          </a:xfrm>
        </p:grpSpPr>
        <p:sp>
          <p:nvSpPr>
            <p:cNvPr id="213009" name="Rectangle 5"/>
            <p:cNvSpPr>
              <a:spLocks noChangeArrowheads="1"/>
            </p:cNvSpPr>
            <p:nvPr/>
          </p:nvSpPr>
          <p:spPr bwMode="auto">
            <a:xfrm>
              <a:off x="207645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星期四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大声朗读两次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3010" name="TextBox 11"/>
            <p:cNvSpPr txBox="1">
              <a:spLocks noChangeArrowheads="1"/>
            </p:cNvSpPr>
            <p:nvPr/>
          </p:nvSpPr>
          <p:spPr bwMode="auto">
            <a:xfrm>
              <a:off x="2393950" y="5694363"/>
              <a:ext cx="954088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3天前</a:t>
              </a: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48100" y="1981200"/>
            <a:ext cx="1524000" cy="4572000"/>
            <a:chOff x="3848100" y="1981200"/>
            <a:chExt cx="1524000" cy="4572000"/>
          </a:xfrm>
        </p:grpSpPr>
        <p:sp>
          <p:nvSpPr>
            <p:cNvPr id="213007" name="Rectangle 6"/>
            <p:cNvSpPr>
              <a:spLocks noChangeArrowheads="1"/>
            </p:cNvSpPr>
            <p:nvPr/>
          </p:nvSpPr>
          <p:spPr bwMode="auto">
            <a:xfrm>
              <a:off x="384810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星期五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宣讲两次，偶尔看笔记或手稿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3008" name="TextBox 12"/>
            <p:cNvSpPr txBox="1">
              <a:spLocks noChangeArrowheads="1"/>
            </p:cNvSpPr>
            <p:nvPr/>
          </p:nvSpPr>
          <p:spPr bwMode="auto">
            <a:xfrm>
              <a:off x="4111625" y="5694363"/>
              <a:ext cx="110807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前两天</a:t>
              </a:r>
              <a:endParaRPr lang="en-US" altLang="ja-JP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9750" y="1981200"/>
            <a:ext cx="1524000" cy="4572000"/>
            <a:chOff x="5619750" y="1981200"/>
            <a:chExt cx="1524000" cy="4572000"/>
          </a:xfrm>
        </p:grpSpPr>
        <p:sp>
          <p:nvSpPr>
            <p:cNvPr id="213005" name="Rectangle 7"/>
            <p:cNvSpPr>
              <a:spLocks noChangeArrowheads="1"/>
            </p:cNvSpPr>
            <p:nvPr/>
          </p:nvSpPr>
          <p:spPr bwMode="auto">
            <a:xfrm>
              <a:off x="561975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星期六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宣讲两次，不看笔记或手稿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3006" name="TextBox 13"/>
            <p:cNvSpPr txBox="1">
              <a:spLocks noChangeArrowheads="1"/>
            </p:cNvSpPr>
            <p:nvPr/>
          </p:nvSpPr>
          <p:spPr bwMode="auto">
            <a:xfrm>
              <a:off x="5840413" y="5694363"/>
              <a:ext cx="110807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前一天</a:t>
              </a: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91400" y="1981200"/>
            <a:ext cx="1524000" cy="4572000"/>
            <a:chOff x="7391400" y="1981200"/>
            <a:chExt cx="1524000" cy="4572000"/>
          </a:xfrm>
        </p:grpSpPr>
        <p:sp>
          <p:nvSpPr>
            <p:cNvPr id="213003" name="Rectangle 9"/>
            <p:cNvSpPr>
              <a:spLocks noChangeArrowheads="1"/>
            </p:cNvSpPr>
            <p:nvPr/>
          </p:nvSpPr>
          <p:spPr bwMode="auto">
            <a:xfrm>
              <a:off x="739140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星期天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宣讲一次或两次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3004" name="TextBox 14"/>
            <p:cNvSpPr txBox="1">
              <a:spLocks noChangeArrowheads="1"/>
            </p:cNvSpPr>
            <p:nvPr/>
          </p:nvSpPr>
          <p:spPr bwMode="auto">
            <a:xfrm>
              <a:off x="7804150" y="5694363"/>
              <a:ext cx="8001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早上</a:t>
              </a: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1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0" y="-242888"/>
            <a:ext cx="9144000" cy="6858001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29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677863"/>
            <a:ext cx="8382000" cy="950912"/>
          </a:xfrm>
        </p:spPr>
        <p:txBody>
          <a:bodyPr/>
          <a:lstStyle/>
          <a:p>
            <a:pPr eaLnBrk="1" hangingPunct="1"/>
            <a:r>
              <a:rPr lang="zh-TW" altLang="en-US" sz="4800" b="1" i="1" dirty="0">
                <a:solidFill>
                  <a:schemeClr val="accent2"/>
                </a:solidFill>
                <a:latin typeface="MingLiU-ExtB" charset="0"/>
                <a:ea typeface="ＭＳ Ｐゴシック" charset="0"/>
                <a:cs typeface="MingLiU-ExtB" charset="0"/>
              </a:rPr>
              <a:t>如何实践宣讲一个星期</a:t>
            </a:r>
            <a:r>
              <a:rPr lang="zh-CN" altLang="en-US" sz="4800" b="1" i="1" dirty="0">
                <a:solidFill>
                  <a:schemeClr val="accent2"/>
                </a:solidFill>
                <a:latin typeface="MingLiU-ExtB" charset="0"/>
                <a:ea typeface="ＭＳ Ｐゴシック" charset="0"/>
                <a:cs typeface="MingLiU-ExtB" charset="0"/>
              </a:rPr>
              <a:t>二</a:t>
            </a:r>
            <a:r>
              <a:rPr lang="zh-TW" altLang="en-US" sz="4800" b="1" i="1" dirty="0">
                <a:solidFill>
                  <a:schemeClr val="accent2"/>
                </a:solidFill>
                <a:latin typeface="MingLiU-ExtB" charset="0"/>
                <a:ea typeface="ＭＳ Ｐゴシック" charset="0"/>
                <a:cs typeface="MingLiU-ExtB" charset="0"/>
              </a:rPr>
              <a:t>讲道</a:t>
            </a:r>
            <a:r>
              <a:rPr lang="en-US" altLang="zh-TW" sz="4800" b="1" i="1" dirty="0">
                <a:solidFill>
                  <a:schemeClr val="accent2"/>
                </a:solidFill>
                <a:latin typeface="MingLiU-ExtB" charset="0"/>
                <a:ea typeface="ＭＳ Ｐゴシック" charset="0"/>
                <a:cs typeface="MingLiU-ExtB" charset="0"/>
              </a:rPr>
              <a:t>…</a:t>
            </a:r>
            <a:endParaRPr lang="en-US" sz="6000" b="1" i="1" dirty="0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686090" name="Rectangle 10"/>
          <p:cNvSpPr>
            <a:spLocks noChangeArrowheads="1"/>
          </p:cNvSpPr>
          <p:nvPr/>
        </p:nvSpPr>
        <p:spPr bwMode="auto">
          <a:xfrm>
            <a:off x="84582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80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86091" name="Rectangle 11"/>
          <p:cNvSpPr>
            <a:spLocks noChangeArrowheads="1"/>
          </p:cNvSpPr>
          <p:nvPr/>
        </p:nvSpPr>
        <p:spPr bwMode="auto">
          <a:xfrm>
            <a:off x="304800" y="1981200"/>
            <a:ext cx="1524000" cy="4572000"/>
          </a:xfrm>
          <a:prstGeom prst="rect">
            <a:avLst/>
          </a:prstGeom>
          <a:solidFill>
            <a:srgbClr val="005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rPr>
              <a:t>星期五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ngLiU-ExtB" charset="0"/>
              <a:ea typeface="ＭＳ Ｐゴシック" charset="0"/>
              <a:cs typeface="MingLiU-ExtB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rPr>
              <a:t>完成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ngLiU-ExtB" charset="0"/>
              <a:ea typeface="ＭＳ Ｐゴシック" charset="0"/>
              <a:cs typeface="MingLiU-ExtB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rPr>
              <a:t>手稿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ngLiU-ExtB" charset="0"/>
              <a:ea typeface="ＭＳ Ｐゴシック" charset="0"/>
              <a:cs typeface="MingLiU-ExtB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ngLiU-ExtB" charset="0"/>
              <a:ea typeface="ＭＳ Ｐゴシック" charset="0"/>
              <a:cs typeface="MingLiU-ExtB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ngLiU-ExtB" charset="0"/>
              <a:ea typeface="ＭＳ Ｐゴシック" charset="0"/>
              <a:cs typeface="MingLiU-ExtB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ngLiU-ExtB" charset="0"/>
              <a:ea typeface="ＭＳ Ｐゴシック" charset="0"/>
              <a:cs typeface="MingLiU-ExtB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ngLiU-ExtB" charset="0"/>
              <a:ea typeface="ＭＳ Ｐゴシック" charset="0"/>
              <a:cs typeface="MingLiU-ExtB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212998" name="TextBox 10"/>
          <p:cNvSpPr txBox="1">
            <a:spLocks noChangeArrowheads="1"/>
          </p:cNvSpPr>
          <p:nvPr/>
        </p:nvSpPr>
        <p:spPr bwMode="auto">
          <a:xfrm>
            <a:off x="611188" y="5694363"/>
            <a:ext cx="954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rPr>
              <a:t>4天前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gLiU-ExtB" charset="0"/>
              <a:ea typeface="ＭＳ Ｐゴシック" charset="0"/>
              <a:cs typeface="MingLiU-ExtB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76450" y="1981200"/>
            <a:ext cx="1524000" cy="4572000"/>
            <a:chOff x="2076450" y="1981200"/>
            <a:chExt cx="1524000" cy="4572000"/>
          </a:xfrm>
        </p:grpSpPr>
        <p:sp>
          <p:nvSpPr>
            <p:cNvPr id="213009" name="Rectangle 5"/>
            <p:cNvSpPr>
              <a:spLocks noChangeArrowheads="1"/>
            </p:cNvSpPr>
            <p:nvPr/>
          </p:nvSpPr>
          <p:spPr bwMode="auto">
            <a:xfrm>
              <a:off x="207645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星期</a:t>
              </a:r>
              <a:r>
                <a:rPr kumimoji="0" lang="zh-CN" alt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六</a:t>
              </a:r>
              <a:endPara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大声朗读两次</a:t>
              </a:r>
              <a:endPara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</p:txBody>
        </p:sp>
        <p:sp>
          <p:nvSpPr>
            <p:cNvPr id="213010" name="TextBox 11"/>
            <p:cNvSpPr txBox="1">
              <a:spLocks noChangeArrowheads="1"/>
            </p:cNvSpPr>
            <p:nvPr/>
          </p:nvSpPr>
          <p:spPr bwMode="auto">
            <a:xfrm>
              <a:off x="2393950" y="5694363"/>
              <a:ext cx="954088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3天前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48100" y="1981200"/>
            <a:ext cx="1524000" cy="4572000"/>
            <a:chOff x="3848100" y="1981200"/>
            <a:chExt cx="1524000" cy="4572000"/>
          </a:xfrm>
        </p:grpSpPr>
        <p:sp>
          <p:nvSpPr>
            <p:cNvPr id="213007" name="Rectangle 6"/>
            <p:cNvSpPr>
              <a:spLocks noChangeArrowheads="1"/>
            </p:cNvSpPr>
            <p:nvPr/>
          </p:nvSpPr>
          <p:spPr bwMode="auto">
            <a:xfrm>
              <a:off x="384810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星期</a:t>
              </a:r>
              <a:r>
                <a:rPr kumimoji="0" lang="zh-CN" alt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天</a:t>
              </a:r>
              <a:endPara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宣讲两次，偶尔看笔记或手稿</a:t>
              </a:r>
              <a:endPara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</p:txBody>
        </p:sp>
        <p:sp>
          <p:nvSpPr>
            <p:cNvPr id="213008" name="TextBox 12"/>
            <p:cNvSpPr txBox="1">
              <a:spLocks noChangeArrowheads="1"/>
            </p:cNvSpPr>
            <p:nvPr/>
          </p:nvSpPr>
          <p:spPr bwMode="auto">
            <a:xfrm>
              <a:off x="4111625" y="5694363"/>
              <a:ext cx="110807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前两天</a:t>
              </a:r>
              <a:endPara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9750" y="1981200"/>
            <a:ext cx="1524000" cy="4572000"/>
            <a:chOff x="5619750" y="1981200"/>
            <a:chExt cx="1524000" cy="4572000"/>
          </a:xfrm>
        </p:grpSpPr>
        <p:sp>
          <p:nvSpPr>
            <p:cNvPr id="213005" name="Rectangle 7"/>
            <p:cNvSpPr>
              <a:spLocks noChangeArrowheads="1"/>
            </p:cNvSpPr>
            <p:nvPr/>
          </p:nvSpPr>
          <p:spPr bwMode="auto">
            <a:xfrm>
              <a:off x="561975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星期</a:t>
              </a:r>
              <a:r>
                <a:rPr kumimoji="0" lang="zh-CN" alt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一</a:t>
              </a:r>
              <a:endPara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宣讲两次，不看笔记或手稿</a:t>
              </a:r>
              <a:endPara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</p:txBody>
        </p:sp>
        <p:sp>
          <p:nvSpPr>
            <p:cNvPr id="213006" name="TextBox 13"/>
            <p:cNvSpPr txBox="1">
              <a:spLocks noChangeArrowheads="1"/>
            </p:cNvSpPr>
            <p:nvPr/>
          </p:nvSpPr>
          <p:spPr bwMode="auto">
            <a:xfrm>
              <a:off x="5840413" y="5694363"/>
              <a:ext cx="110807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前一天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91400" y="1981200"/>
            <a:ext cx="1524000" cy="4572000"/>
            <a:chOff x="7391400" y="1981200"/>
            <a:chExt cx="1524000" cy="4572000"/>
          </a:xfrm>
        </p:grpSpPr>
        <p:sp>
          <p:nvSpPr>
            <p:cNvPr id="213003" name="Rectangle 9"/>
            <p:cNvSpPr>
              <a:spLocks noChangeArrowheads="1"/>
            </p:cNvSpPr>
            <p:nvPr/>
          </p:nvSpPr>
          <p:spPr bwMode="auto">
            <a:xfrm>
              <a:off x="739140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星期</a:t>
              </a:r>
              <a:r>
                <a:rPr kumimoji="0" lang="zh-CN" alt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二</a:t>
              </a:r>
              <a:endPara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宣讲一次或两次</a:t>
              </a:r>
              <a:endPara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</p:txBody>
        </p:sp>
        <p:sp>
          <p:nvSpPr>
            <p:cNvPr id="213004" name="TextBox 14"/>
            <p:cNvSpPr txBox="1">
              <a:spLocks noChangeArrowheads="1"/>
            </p:cNvSpPr>
            <p:nvPr/>
          </p:nvSpPr>
          <p:spPr bwMode="auto">
            <a:xfrm>
              <a:off x="7804150" y="5694363"/>
              <a:ext cx="8001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ngLiU-ExtB" charset="0"/>
                  <a:ea typeface="ＭＳ Ｐゴシック" charset="0"/>
                  <a:cs typeface="MingLiU-ExtB" charset="0"/>
                </a:rPr>
                <a:t>早上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gLiU-ExtB" charset="0"/>
                <a:ea typeface="ＭＳ Ｐゴシック" charset="0"/>
                <a:cs typeface="MingLiU-ExtB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9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1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0" y="-242888"/>
            <a:ext cx="9144000" cy="6858001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677863"/>
            <a:ext cx="8382000" cy="950912"/>
          </a:xfrm>
        </p:spPr>
        <p:txBody>
          <a:bodyPr/>
          <a:lstStyle/>
          <a:p>
            <a:pPr eaLnBrk="1" hangingPunct="1"/>
            <a:r>
              <a:rPr lang="zh-TW" altLang="en-US" sz="4800" b="1" i="1">
                <a:solidFill>
                  <a:schemeClr val="accent2"/>
                </a:solidFill>
                <a:latin typeface="MingLiU-ExtB" charset="0"/>
                <a:ea typeface="ＭＳ Ｐゴシック" charset="0"/>
                <a:cs typeface="MingLiU-ExtB" charset="0"/>
              </a:rPr>
              <a:t>如何实践宣讲一个星期四讲道</a:t>
            </a:r>
            <a:r>
              <a:rPr lang="en-US" altLang="zh-TW" sz="4800" b="1" i="1">
                <a:solidFill>
                  <a:schemeClr val="accent2"/>
                </a:solidFill>
                <a:latin typeface="MingLiU-ExtB" charset="0"/>
                <a:ea typeface="ＭＳ Ｐゴシック" charset="0"/>
                <a:cs typeface="MingLiU-ExtB" charset="0"/>
              </a:rPr>
              <a:t>…</a:t>
            </a:r>
            <a:endParaRPr lang="en-US" sz="6000" b="1" i="1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686090" name="Rectangle 10"/>
          <p:cNvSpPr>
            <a:spLocks noChangeArrowheads="1"/>
          </p:cNvSpPr>
          <p:nvPr/>
        </p:nvSpPr>
        <p:spPr bwMode="auto">
          <a:xfrm>
            <a:off x="84582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latin typeface="Arial"/>
                <a:cs typeface="Arial"/>
              </a:rPr>
              <a:t>80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86091" name="Rectangle 11"/>
          <p:cNvSpPr>
            <a:spLocks noChangeArrowheads="1"/>
          </p:cNvSpPr>
          <p:nvPr/>
        </p:nvSpPr>
        <p:spPr bwMode="auto">
          <a:xfrm>
            <a:off x="304800" y="1981200"/>
            <a:ext cx="1524000" cy="4572000"/>
          </a:xfrm>
          <a:prstGeom prst="rect">
            <a:avLst/>
          </a:prstGeom>
          <a:solidFill>
            <a:srgbClr val="005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u="sng">
                <a:solidFill>
                  <a:schemeClr val="bg1"/>
                </a:solidFill>
                <a:latin typeface="MingLiU-ExtB" charset="0"/>
                <a:cs typeface="MingLiU-ExtB" charset="0"/>
              </a:rPr>
              <a:t>星期天</a:t>
            </a:r>
            <a:endParaRPr lang="en-US" altLang="ja-JP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完成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手稿</a:t>
            </a: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215046" name="TextBox 10"/>
          <p:cNvSpPr txBox="1">
            <a:spLocks noChangeArrowheads="1"/>
          </p:cNvSpPr>
          <p:nvPr/>
        </p:nvSpPr>
        <p:spPr bwMode="auto">
          <a:xfrm>
            <a:off x="611188" y="5694363"/>
            <a:ext cx="954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MingLiU-ExtB" charset="0"/>
                <a:cs typeface="MingLiU-ExtB" charset="0"/>
              </a:rPr>
              <a:t>4天前</a:t>
            </a:r>
          </a:p>
          <a:p>
            <a:endParaRPr lang="en-US">
              <a:latin typeface="MingLiU-ExtB" charset="0"/>
              <a:cs typeface="MingLiU-ExtB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76450" y="1981200"/>
            <a:ext cx="1524000" cy="4572000"/>
            <a:chOff x="2076450" y="1981200"/>
            <a:chExt cx="1524000" cy="4572000"/>
          </a:xfrm>
        </p:grpSpPr>
        <p:sp>
          <p:nvSpPr>
            <p:cNvPr id="215057" name="Rectangle 5"/>
            <p:cNvSpPr>
              <a:spLocks noChangeArrowheads="1"/>
            </p:cNvSpPr>
            <p:nvPr/>
          </p:nvSpPr>
          <p:spPr bwMode="auto">
            <a:xfrm>
              <a:off x="207645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星期一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大声朗读两次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5058" name="TextBox 11"/>
            <p:cNvSpPr txBox="1">
              <a:spLocks noChangeArrowheads="1"/>
            </p:cNvSpPr>
            <p:nvPr/>
          </p:nvSpPr>
          <p:spPr bwMode="auto">
            <a:xfrm>
              <a:off x="2393950" y="5694363"/>
              <a:ext cx="954088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3天前</a:t>
              </a: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48100" y="1981200"/>
            <a:ext cx="1524000" cy="4572000"/>
            <a:chOff x="3848100" y="1981200"/>
            <a:chExt cx="1524000" cy="4572000"/>
          </a:xfrm>
        </p:grpSpPr>
        <p:sp>
          <p:nvSpPr>
            <p:cNvPr id="215055" name="Rectangle 6"/>
            <p:cNvSpPr>
              <a:spLocks noChangeArrowheads="1"/>
            </p:cNvSpPr>
            <p:nvPr/>
          </p:nvSpPr>
          <p:spPr bwMode="auto">
            <a:xfrm>
              <a:off x="384810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星期二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宣讲两次，偶尔看笔记或手稿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5056" name="TextBox 12"/>
            <p:cNvSpPr txBox="1">
              <a:spLocks noChangeArrowheads="1"/>
            </p:cNvSpPr>
            <p:nvPr/>
          </p:nvSpPr>
          <p:spPr bwMode="auto">
            <a:xfrm>
              <a:off x="4111625" y="5694363"/>
              <a:ext cx="110807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前两天</a:t>
              </a:r>
              <a:endParaRPr lang="en-US" altLang="ja-JP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9750" y="1981200"/>
            <a:ext cx="1524000" cy="4572000"/>
            <a:chOff x="5619750" y="1981200"/>
            <a:chExt cx="1524000" cy="4572000"/>
          </a:xfrm>
        </p:grpSpPr>
        <p:sp>
          <p:nvSpPr>
            <p:cNvPr id="215053" name="Rectangle 7"/>
            <p:cNvSpPr>
              <a:spLocks noChangeArrowheads="1"/>
            </p:cNvSpPr>
            <p:nvPr/>
          </p:nvSpPr>
          <p:spPr bwMode="auto">
            <a:xfrm>
              <a:off x="561975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星期三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宣讲两次，不看笔记或手稿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5054" name="TextBox 13"/>
            <p:cNvSpPr txBox="1">
              <a:spLocks noChangeArrowheads="1"/>
            </p:cNvSpPr>
            <p:nvPr/>
          </p:nvSpPr>
          <p:spPr bwMode="auto">
            <a:xfrm>
              <a:off x="5840413" y="5694363"/>
              <a:ext cx="110807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前一天</a:t>
              </a: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91400" y="1981200"/>
            <a:ext cx="1524000" cy="4572000"/>
            <a:chOff x="7391400" y="1981200"/>
            <a:chExt cx="1524000" cy="4572000"/>
          </a:xfrm>
        </p:grpSpPr>
        <p:sp>
          <p:nvSpPr>
            <p:cNvPr id="215051" name="Rectangle 9"/>
            <p:cNvSpPr>
              <a:spLocks noChangeArrowheads="1"/>
            </p:cNvSpPr>
            <p:nvPr/>
          </p:nvSpPr>
          <p:spPr bwMode="auto">
            <a:xfrm>
              <a:off x="739140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星期四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宣讲一次或两次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5052" name="TextBox 14"/>
            <p:cNvSpPr txBox="1">
              <a:spLocks noChangeArrowheads="1"/>
            </p:cNvSpPr>
            <p:nvPr/>
          </p:nvSpPr>
          <p:spPr bwMode="auto">
            <a:xfrm>
              <a:off x="7804150" y="5694363"/>
              <a:ext cx="8001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早上</a:t>
              </a: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8242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4038600" y="2441575"/>
            <a:ext cx="48006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924800" cy="2620962"/>
          </a:xfrm>
        </p:spPr>
        <p:txBody>
          <a:bodyPr/>
          <a:lstStyle/>
          <a:p>
            <a:pPr eaLnBrk="1" hangingPunct="1"/>
            <a:r>
              <a:rPr lang="zh-CN" altLang="en-US" sz="66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预</a:t>
            </a:r>
            <a:r>
              <a:rPr lang="zh-TW" altLang="en-US" sz="66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备讲道手稿</a:t>
            </a:r>
            <a:endParaRPr lang="en-US" b="1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0" y="-242888"/>
            <a:ext cx="9144000" cy="6858001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70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677863"/>
            <a:ext cx="8382000" cy="950912"/>
          </a:xfrm>
        </p:spPr>
        <p:txBody>
          <a:bodyPr/>
          <a:lstStyle/>
          <a:p>
            <a:pPr eaLnBrk="1" hangingPunct="1"/>
            <a:r>
              <a:rPr lang="zh-TW" altLang="en-US" sz="4800" b="1" i="1">
                <a:solidFill>
                  <a:schemeClr val="accent2"/>
                </a:solidFill>
                <a:latin typeface="MingLiU-ExtB" charset="0"/>
                <a:ea typeface="ＭＳ Ｐゴシック" charset="0"/>
                <a:cs typeface="MingLiU-ExtB" charset="0"/>
              </a:rPr>
              <a:t>如何实践宣讲一个星期五讲道</a:t>
            </a:r>
            <a:r>
              <a:rPr lang="en-US" altLang="zh-TW" sz="4800" b="1" i="1">
                <a:solidFill>
                  <a:schemeClr val="accent2"/>
                </a:solidFill>
                <a:latin typeface="MingLiU-ExtB" charset="0"/>
                <a:ea typeface="ＭＳ Ｐゴシック" charset="0"/>
                <a:cs typeface="MingLiU-ExtB" charset="0"/>
              </a:rPr>
              <a:t>…</a:t>
            </a:r>
            <a:endParaRPr lang="en-US" sz="6000" b="1" i="1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686090" name="Rectangle 10"/>
          <p:cNvSpPr>
            <a:spLocks noChangeArrowheads="1"/>
          </p:cNvSpPr>
          <p:nvPr/>
        </p:nvSpPr>
        <p:spPr bwMode="auto">
          <a:xfrm>
            <a:off x="8458200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latin typeface="Arial"/>
                <a:cs typeface="Arial"/>
              </a:rPr>
              <a:t>80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17093" name="Rectangle 11"/>
          <p:cNvSpPr>
            <a:spLocks noChangeArrowheads="1"/>
          </p:cNvSpPr>
          <p:nvPr/>
        </p:nvSpPr>
        <p:spPr bwMode="auto">
          <a:xfrm>
            <a:off x="304800" y="1981200"/>
            <a:ext cx="1524000" cy="4572000"/>
          </a:xfrm>
          <a:prstGeom prst="rect">
            <a:avLst/>
          </a:prstGeom>
          <a:solidFill>
            <a:srgbClr val="005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u="sng">
                <a:solidFill>
                  <a:schemeClr val="bg1"/>
                </a:solidFill>
                <a:latin typeface="MingLiU-ExtB" charset="0"/>
                <a:cs typeface="MingLiU-ExtB" charset="0"/>
              </a:rPr>
              <a:t>星期一</a:t>
            </a:r>
            <a:endParaRPr lang="en-US" altLang="ja-JP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完成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手稿</a:t>
            </a: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8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217094" name="TextBox 10"/>
          <p:cNvSpPr txBox="1">
            <a:spLocks noChangeArrowheads="1"/>
          </p:cNvSpPr>
          <p:nvPr/>
        </p:nvSpPr>
        <p:spPr bwMode="auto">
          <a:xfrm>
            <a:off x="611188" y="5694363"/>
            <a:ext cx="954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MingLiU-ExtB" charset="0"/>
                <a:cs typeface="MingLiU-ExtB" charset="0"/>
              </a:rPr>
              <a:t>4天前</a:t>
            </a:r>
          </a:p>
          <a:p>
            <a:endParaRPr lang="en-US">
              <a:latin typeface="MingLiU-ExtB" charset="0"/>
              <a:cs typeface="MingLiU-ExtB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76450" y="1981200"/>
            <a:ext cx="1524000" cy="4572000"/>
            <a:chOff x="2076450" y="1981200"/>
            <a:chExt cx="1524000" cy="4572000"/>
          </a:xfrm>
        </p:grpSpPr>
        <p:sp>
          <p:nvSpPr>
            <p:cNvPr id="217105" name="Rectangle 5"/>
            <p:cNvSpPr>
              <a:spLocks noChangeArrowheads="1"/>
            </p:cNvSpPr>
            <p:nvPr/>
          </p:nvSpPr>
          <p:spPr bwMode="auto">
            <a:xfrm>
              <a:off x="207645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星期二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大声朗读两次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7106" name="TextBox 11"/>
            <p:cNvSpPr txBox="1">
              <a:spLocks noChangeArrowheads="1"/>
            </p:cNvSpPr>
            <p:nvPr/>
          </p:nvSpPr>
          <p:spPr bwMode="auto">
            <a:xfrm>
              <a:off x="2393950" y="5694363"/>
              <a:ext cx="954088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3天前</a:t>
              </a: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48100" y="1981200"/>
            <a:ext cx="1524000" cy="4572000"/>
            <a:chOff x="3848100" y="1981200"/>
            <a:chExt cx="1524000" cy="4572000"/>
          </a:xfrm>
        </p:grpSpPr>
        <p:sp>
          <p:nvSpPr>
            <p:cNvPr id="217103" name="Rectangle 6"/>
            <p:cNvSpPr>
              <a:spLocks noChangeArrowheads="1"/>
            </p:cNvSpPr>
            <p:nvPr/>
          </p:nvSpPr>
          <p:spPr bwMode="auto">
            <a:xfrm>
              <a:off x="384810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星期三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宣讲两次，偶尔看笔记或手稿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7104" name="TextBox 12"/>
            <p:cNvSpPr txBox="1">
              <a:spLocks noChangeArrowheads="1"/>
            </p:cNvSpPr>
            <p:nvPr/>
          </p:nvSpPr>
          <p:spPr bwMode="auto">
            <a:xfrm>
              <a:off x="4111625" y="5694363"/>
              <a:ext cx="110807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前两天</a:t>
              </a:r>
              <a:endParaRPr lang="en-US" altLang="ja-JP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9750" y="1981200"/>
            <a:ext cx="1524000" cy="4572000"/>
            <a:chOff x="5619750" y="1981200"/>
            <a:chExt cx="1524000" cy="4572000"/>
          </a:xfrm>
        </p:grpSpPr>
        <p:sp>
          <p:nvSpPr>
            <p:cNvPr id="217101" name="Rectangle 7"/>
            <p:cNvSpPr>
              <a:spLocks noChangeArrowheads="1"/>
            </p:cNvSpPr>
            <p:nvPr/>
          </p:nvSpPr>
          <p:spPr bwMode="auto">
            <a:xfrm>
              <a:off x="561975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星期四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宣讲两次，不看笔记或手稿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7102" name="TextBox 13"/>
            <p:cNvSpPr txBox="1">
              <a:spLocks noChangeArrowheads="1"/>
            </p:cNvSpPr>
            <p:nvPr/>
          </p:nvSpPr>
          <p:spPr bwMode="auto">
            <a:xfrm>
              <a:off x="5840413" y="5694363"/>
              <a:ext cx="110807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前一天</a:t>
              </a: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91400" y="1981200"/>
            <a:ext cx="1524000" cy="4572000"/>
            <a:chOff x="7391400" y="1981200"/>
            <a:chExt cx="1524000" cy="4572000"/>
          </a:xfrm>
        </p:grpSpPr>
        <p:sp>
          <p:nvSpPr>
            <p:cNvPr id="217099" name="Rectangle 9"/>
            <p:cNvSpPr>
              <a:spLocks noChangeArrowheads="1"/>
            </p:cNvSpPr>
            <p:nvPr/>
          </p:nvSpPr>
          <p:spPr bwMode="auto">
            <a:xfrm>
              <a:off x="7391400" y="1981200"/>
              <a:ext cx="1524000" cy="4572000"/>
            </a:xfrm>
            <a:prstGeom prst="rect">
              <a:avLst/>
            </a:prstGeom>
            <a:solidFill>
              <a:srgbClr val="0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u="sng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星期五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宣讲一次或两次</a:t>
              </a:r>
              <a:endParaRPr lang="en-US" altLang="ja-JP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sz="2800" b="1">
                <a:solidFill>
                  <a:schemeClr val="bg1"/>
                </a:solidFill>
                <a:latin typeface="MingLiU-ExtB" charset="0"/>
                <a:cs typeface="MingLiU-ExtB" charset="0"/>
              </a:endParaRPr>
            </a:p>
          </p:txBody>
        </p:sp>
        <p:sp>
          <p:nvSpPr>
            <p:cNvPr id="217100" name="TextBox 14"/>
            <p:cNvSpPr txBox="1">
              <a:spLocks noChangeArrowheads="1"/>
            </p:cNvSpPr>
            <p:nvPr/>
          </p:nvSpPr>
          <p:spPr bwMode="auto">
            <a:xfrm>
              <a:off x="7804150" y="5694363"/>
              <a:ext cx="8001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TW" altLang="en-US" b="1">
                  <a:solidFill>
                    <a:schemeClr val="bg1"/>
                  </a:solidFill>
                  <a:latin typeface="MingLiU-ExtB" charset="0"/>
                  <a:cs typeface="MingLiU-ExtB" charset="0"/>
                </a:rPr>
                <a:t>早上</a:t>
              </a:r>
            </a:p>
            <a:p>
              <a:endParaRPr lang="en-US">
                <a:latin typeface="MingLiU-ExtB" charset="0"/>
                <a:cs typeface="MingLiU-ExtB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b="1">
                <a:latin typeface="MingLiU-ExtB" charset="0"/>
                <a:ea typeface="ＭＳ Ｐゴシック" charset="0"/>
                <a:cs typeface="MingLiU-ExtB" charset="0"/>
              </a:rPr>
              <a:t>总结</a:t>
            </a:r>
            <a:endParaRPr lang="en-US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8458200" y="76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latin typeface="Times New Roman" charset="0"/>
              </a:rPr>
              <a:t>80</a:t>
            </a:r>
            <a:endParaRPr lang="en-US">
              <a:latin typeface="Times New Roman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b="1">
                <a:effectLst>
                  <a:outerShdw blurRad="38100" dist="38100" dir="2700000" algn="tl">
                    <a:srgbClr val="003366"/>
                  </a:outerShdw>
                </a:effectLst>
                <a:cs typeface="Arial" charset="0"/>
              </a:rPr>
              <a:t>John Stott, </a:t>
            </a:r>
            <a:r>
              <a:rPr lang="en-US" sz="2000" b="1" i="1">
                <a:effectLst>
                  <a:outerShdw blurRad="38100" dist="38100" dir="2700000" algn="tl">
                    <a:srgbClr val="003366"/>
                  </a:outerShdw>
                </a:effectLst>
                <a:cs typeface="Arial" charset="0"/>
              </a:rPr>
              <a:t>Between Two Worlds, </a:t>
            </a:r>
            <a:r>
              <a:rPr lang="en-US" sz="2000" b="1">
                <a:effectLst>
                  <a:outerShdw blurRad="38100" dist="38100" dir="2700000" algn="tl">
                    <a:srgbClr val="003366"/>
                  </a:outerShdw>
                </a:effectLst>
                <a:cs typeface="Arial" charset="0"/>
              </a:rPr>
              <a:t>255, 258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457200" y="1143000"/>
            <a:ext cx="8229600" cy="52578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000000">
                <a:alpha val="75000"/>
              </a:srgbClr>
            </a:prstShdw>
          </a:effec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"</a:t>
            </a: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似乎只有一个办法，结合精密的语言即时发言，这是我们在研究中写的讲道，但是避免在讲台上把讲道字对字的读出来</a:t>
            </a:r>
            <a:r>
              <a:rPr lang="en-US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.”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“</a:t>
            </a: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关于准备讲道的整个流程， 一个美国黑人传道给一个令人钦佩的总结：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endParaRPr lang="zh-TW" alt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‘</a:t>
            </a: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首先，我自己读满</a:t>
            </a:r>
            <a:r>
              <a:rPr lang="en-US" altLang="zh-TW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.</a:t>
            </a:r>
            <a:endParaRPr lang="zh-TW" alt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接下来，我认为我自己清楚</a:t>
            </a:r>
            <a:r>
              <a:rPr lang="en-US" altLang="zh-TW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.</a:t>
            </a:r>
            <a:endParaRPr lang="zh-TW" alt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接下来我祈祷自己热</a:t>
            </a:r>
            <a:r>
              <a:rPr lang="en-US" altLang="zh-TW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.</a:t>
            </a:r>
            <a:endParaRPr lang="zh-TW" alt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然后我就可以去</a:t>
            </a:r>
            <a:r>
              <a:rPr lang="en-US" altLang="zh-TW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ingLiU-ExtB" charset="0"/>
                <a:cs typeface="MingLiU-ExtB" charset="0"/>
              </a:rPr>
              <a:t>.’”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MingLiU-ExtB" charset="0"/>
              <a:cs typeface="MingLiU-Ext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9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8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98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97091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497092" name="Text Box 4"/>
          <p:cNvSpPr txBox="1">
            <a:spLocks noChangeArrowheads="1"/>
          </p:cNvSpPr>
          <p:nvPr/>
        </p:nvSpPr>
        <p:spPr bwMode="auto">
          <a:xfrm>
            <a:off x="1181100" y="12033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40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真实</a:t>
            </a:r>
            <a:endParaRPr lang="en-US" sz="40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1497093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497094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497095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97096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40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清楚</a:t>
            </a:r>
            <a:endParaRPr lang="en-US" sz="40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1497097" name="Text Box 9"/>
          <p:cNvSpPr txBox="1">
            <a:spLocks noChangeArrowheads="1"/>
          </p:cNvSpPr>
          <p:nvPr/>
        </p:nvSpPr>
        <p:spPr bwMode="auto">
          <a:xfrm>
            <a:off x="4991100" y="1203325"/>
            <a:ext cx="361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有趣</a:t>
            </a:r>
          </a:p>
        </p:txBody>
      </p:sp>
      <p:sp>
        <p:nvSpPr>
          <p:cNvPr id="1497098" name="Text Box 10"/>
          <p:cNvSpPr txBox="1">
            <a:spLocks noChangeArrowheads="1"/>
          </p:cNvSpPr>
          <p:nvPr/>
        </p:nvSpPr>
        <p:spPr bwMode="auto">
          <a:xfrm>
            <a:off x="5524500" y="48768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4000" b="1">
                <a:solidFill>
                  <a:schemeClr val="bg1"/>
                </a:solidFill>
                <a:latin typeface="MingLiU-ExtB" charset="0"/>
                <a:cs typeface="MingLiU-ExtB" charset="0"/>
              </a:rPr>
              <a:t>应用</a:t>
            </a:r>
            <a:endParaRPr lang="en-US" sz="4000" b="1">
              <a:solidFill>
                <a:schemeClr val="bg1"/>
              </a:solidFill>
              <a:latin typeface="MingLiU-ExtB" charset="0"/>
              <a:cs typeface="MingLiU-ExtB" charset="0"/>
            </a:endParaRPr>
          </a:p>
        </p:txBody>
      </p:sp>
      <p:sp>
        <p:nvSpPr>
          <p:cNvPr id="149709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635250"/>
            <a:ext cx="5867400" cy="1555750"/>
          </a:xfrm>
          <a:solidFill>
            <a:schemeClr val="tx1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四个目标</a:t>
            </a:r>
            <a:r>
              <a:rPr lang="en-US" altLang="ja-JP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:</a:t>
            </a:r>
            <a:br>
              <a:rPr lang="en-US" altLang="ja-JP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</a:br>
            <a:r>
              <a:rPr lang="zh-TW" altLang="en-US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讲道应该</a:t>
            </a:r>
            <a:r>
              <a:rPr lang="en-US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是</a:t>
            </a:r>
            <a:r>
              <a:rPr lang="en-US" altLang="ja-JP" sz="4800" b="1">
                <a:solidFill>
                  <a:schemeClr val="bg1"/>
                </a:solidFill>
                <a:latin typeface="MingLiU-ExtB" charset="0"/>
                <a:ea typeface="ＭＳ Ｐゴシック" charset="0"/>
                <a:cs typeface="MingLiU-ExtB" charset="0"/>
              </a:rPr>
              <a:t>…</a:t>
            </a:r>
            <a:endParaRPr lang="en-US" sz="4800" b="1">
              <a:solidFill>
                <a:schemeClr val="bg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497100" name="Text Box 12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25</a:t>
            </a:r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97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9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97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97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97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97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9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97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97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97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97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9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97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97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97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97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7091" grpId="0" animBg="1"/>
      <p:bldP spid="1497092" grpId="0"/>
      <p:bldP spid="1497093" grpId="0" animBg="1"/>
      <p:bldP spid="1497094" grpId="0" animBg="1"/>
      <p:bldP spid="1497095" grpId="0" animBg="1"/>
      <p:bldP spid="1497096" grpId="0"/>
      <p:bldP spid="1497097" grpId="0"/>
      <p:bldP spid="149709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09600"/>
            <a:ext cx="7921625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zh-CN" alt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准备释经讲道过程</a:t>
            </a: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3234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1137668" name="Rectangle 4"/>
          <p:cNvSpPr>
            <a:spLocks noChangeArrowheads="1"/>
          </p:cNvSpPr>
          <p:nvPr/>
        </p:nvSpPr>
        <p:spPr bwMode="auto">
          <a:xfrm>
            <a:off x="995363" y="1447800"/>
            <a:ext cx="723265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基于对拉梅什理查德的文本，准备释经讲道</a:t>
            </a:r>
            <a:endParaRPr lang="en-U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/>
        </p:nvSpPr>
        <p:spPr bwMode="auto">
          <a:xfrm>
            <a:off x="2401888" y="5146675"/>
            <a:ext cx="8016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研究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3237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3238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3239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73" name="Rectangle 9"/>
          <p:cNvSpPr>
            <a:spLocks noChangeArrowheads="1"/>
          </p:cNvSpPr>
          <p:nvPr/>
        </p:nvSpPr>
        <p:spPr bwMode="auto">
          <a:xfrm>
            <a:off x="2339975" y="4419600"/>
            <a:ext cx="8016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结构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6075363" y="5181600"/>
            <a:ext cx="800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75" name="Rectangle 11"/>
          <p:cNvSpPr>
            <a:spLocks noChangeArrowheads="1"/>
          </p:cNvSpPr>
          <p:nvPr/>
        </p:nvSpPr>
        <p:spPr bwMode="auto">
          <a:xfrm>
            <a:off x="6075363" y="4419600"/>
            <a:ext cx="800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结构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3243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124075" y="3643313"/>
            <a:ext cx="14128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经文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主旨</a:t>
            </a:r>
          </a:p>
        </p:txBody>
      </p:sp>
      <p:sp>
        <p:nvSpPr>
          <p:cNvPr id="223245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3246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80" name="Rectangle 16"/>
          <p:cNvSpPr>
            <a:spLocks noChangeArrowheads="1"/>
          </p:cNvSpPr>
          <p:nvPr/>
        </p:nvSpPr>
        <p:spPr bwMode="auto">
          <a:xfrm>
            <a:off x="5651500" y="3643313"/>
            <a:ext cx="1414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信息主旨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3862388" y="2805113"/>
            <a:ext cx="14192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目的之桥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2" name="Rectangle 18"/>
          <p:cNvSpPr>
            <a:spLocks noChangeArrowheads="1"/>
          </p:cNvSpPr>
          <p:nvPr/>
        </p:nvSpPr>
        <p:spPr bwMode="auto">
          <a:xfrm>
            <a:off x="4395788" y="2336800"/>
            <a:ext cx="4921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脑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3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心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骨架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5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肉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3253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3254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3255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3256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3257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3258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92" name="Rectangle 28"/>
          <p:cNvSpPr>
            <a:spLocks noChangeArrowheads="1"/>
          </p:cNvSpPr>
          <p:nvPr/>
        </p:nvSpPr>
        <p:spPr bwMode="auto">
          <a:xfrm>
            <a:off x="2189163" y="1884363"/>
            <a:ext cx="80168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文本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693" name="Rectangle 29"/>
          <p:cNvSpPr>
            <a:spLocks noChangeArrowheads="1"/>
          </p:cNvSpPr>
          <p:nvPr/>
        </p:nvSpPr>
        <p:spPr bwMode="auto">
          <a:xfrm>
            <a:off x="5770563" y="1884363"/>
            <a:ext cx="80168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讲道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694" name="Rectangle 30"/>
          <p:cNvSpPr>
            <a:spLocks noChangeArrowheads="1"/>
          </p:cNvSpPr>
          <p:nvPr/>
        </p:nvSpPr>
        <p:spPr bwMode="auto">
          <a:xfrm>
            <a:off x="519113" y="5486400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选择文本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5" name="Rectangle 31"/>
          <p:cNvSpPr>
            <a:spLocks noChangeArrowheads="1"/>
          </p:cNvSpPr>
          <p:nvPr/>
        </p:nvSpPr>
        <p:spPr bwMode="auto">
          <a:xfrm>
            <a:off x="519113" y="5181600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2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分析文本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6" name="Rectangle 32"/>
          <p:cNvSpPr>
            <a:spLocks noChangeArrowheads="1"/>
          </p:cNvSpPr>
          <p:nvPr/>
        </p:nvSpPr>
        <p:spPr bwMode="auto">
          <a:xfrm>
            <a:off x="595313" y="4443413"/>
            <a:ext cx="11985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3.1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训诂大纲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7" name="Rectangle 33"/>
          <p:cNvSpPr>
            <a:spLocks noChangeArrowheads="1"/>
          </p:cNvSpPr>
          <p:nvPr/>
        </p:nvSpPr>
        <p:spPr bwMode="auto">
          <a:xfrm>
            <a:off x="671513" y="3757613"/>
            <a:ext cx="11985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3.2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训诂理念</a:t>
            </a:r>
            <a:endParaRPr lang="en-US" altLang="zh-CN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8" name="Rectangle 34"/>
          <p:cNvSpPr>
            <a:spLocks noChangeArrowheads="1"/>
          </p:cNvSpPr>
          <p:nvPr/>
        </p:nvSpPr>
        <p:spPr bwMode="auto">
          <a:xfrm>
            <a:off x="1281113" y="2690813"/>
            <a:ext cx="15001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342900" indent="-342900">
              <a:buFontTx/>
              <a:buAutoNum type="arabicPlain" startAt="4"/>
              <a:defRPr/>
            </a:pPr>
            <a:r>
              <a:rPr lang="zh-CN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三个进一步的问题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1137699" name="Rectangle 35"/>
          <p:cNvSpPr>
            <a:spLocks noChangeArrowheads="1"/>
          </p:cNvSpPr>
          <p:nvPr/>
        </p:nvSpPr>
        <p:spPr bwMode="auto">
          <a:xfrm>
            <a:off x="3924300" y="2157413"/>
            <a:ext cx="1538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5</a:t>
            </a:r>
            <a:r>
              <a:rPr lang="zh-CN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听众所要的回应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0" name="Rectangle 36"/>
          <p:cNvSpPr>
            <a:spLocks noChangeArrowheads="1"/>
          </p:cNvSpPr>
          <p:nvPr/>
        </p:nvSpPr>
        <p:spPr bwMode="auto">
          <a:xfrm>
            <a:off x="6843713" y="3757613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6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讲道理念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1" name="Rectangle 37"/>
          <p:cNvSpPr>
            <a:spLocks noChangeArrowheads="1"/>
          </p:cNvSpPr>
          <p:nvPr/>
        </p:nvSpPr>
        <p:spPr bwMode="auto">
          <a:xfrm>
            <a:off x="7339013" y="4191000"/>
            <a:ext cx="1198562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7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讲道大纲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8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清晰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9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介绍 </a:t>
            </a:r>
            <a:r>
              <a: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/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总结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2" name="Rectangle 38"/>
          <p:cNvSpPr>
            <a:spLocks noChangeArrowheads="1"/>
          </p:cNvSpPr>
          <p:nvPr/>
        </p:nvSpPr>
        <p:spPr bwMode="auto">
          <a:xfrm>
            <a:off x="7377113" y="5281613"/>
            <a:ext cx="10001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10 MSS &amp;</a:t>
            </a: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    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讲道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703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白色文本显示</a:t>
            </a:r>
            <a:r>
              <a: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10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个步骤改编自哈顿罗宾逊，圣经讲道（笔记，</a:t>
            </a:r>
            <a:r>
              <a: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105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）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3271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1137705" name="Oval 41"/>
          <p:cNvSpPr>
            <a:spLocks noChangeArrowheads="1"/>
          </p:cNvSpPr>
          <p:nvPr/>
        </p:nvSpPr>
        <p:spPr bwMode="auto">
          <a:xfrm rot="9474">
            <a:off x="5294313" y="4870450"/>
            <a:ext cx="3430587" cy="114617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70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397732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188" y="1524000"/>
            <a:ext cx="5899150" cy="1143000"/>
          </a:xfrm>
        </p:spPr>
        <p:txBody>
          <a:bodyPr/>
          <a:lstStyle/>
          <a:p>
            <a:pPr marL="915988" indent="-915988" eaLnBrk="1" hangingPunct="1">
              <a:buClr>
                <a:schemeClr val="tx1"/>
              </a:buClr>
              <a:buSzPct val="80000"/>
              <a:buFont typeface="Wingdings" charset="0"/>
              <a:buNone/>
              <a:defRPr/>
            </a:pPr>
            <a:r>
              <a:rPr lang="en-US" sz="4000" i="0">
                <a:solidFill>
                  <a:schemeClr val="tx1"/>
                </a:solidFill>
                <a:latin typeface="MingLiU-ExtB" charset="0"/>
                <a:ea typeface="ＭＳ Ｐゴシック" charset="0"/>
                <a:cs typeface="MingLiU-ExtB" charset="0"/>
              </a:rPr>
              <a:t>Q:	</a:t>
            </a:r>
            <a:r>
              <a:rPr lang="zh-TW" altLang="en-US" sz="4000" i="0">
                <a:solidFill>
                  <a:schemeClr val="tx1"/>
                </a:solidFill>
                <a:latin typeface="MingLiU-ExtB" charset="0"/>
                <a:ea typeface="ＭＳ Ｐゴシック" charset="0"/>
                <a:cs typeface="MingLiU-ExtB" charset="0"/>
              </a:rPr>
              <a:t>什么是讲道手稿</a:t>
            </a:r>
            <a:r>
              <a:rPr lang="en-US" altLang="ja-JP" sz="4000" i="0">
                <a:solidFill>
                  <a:schemeClr val="tx1"/>
                </a:solidFill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 sz="4000" i="0">
              <a:solidFill>
                <a:schemeClr val="tx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05200"/>
            <a:ext cx="5943600" cy="1752600"/>
          </a:xfrm>
        </p:spPr>
        <p:txBody>
          <a:bodyPr/>
          <a:lstStyle/>
          <a:p>
            <a:pPr marL="915988" indent="-915988" eaLnBrk="1" hangingPunct="1">
              <a:buFont typeface="Wingdings" charset="0"/>
              <a:buNone/>
            </a:pPr>
            <a:r>
              <a:rPr lang="en-US" sz="4000" b="1">
                <a:latin typeface="MingLiU-ExtB" charset="0"/>
                <a:ea typeface="ＭＳ Ｐゴシック" charset="0"/>
                <a:cs typeface="MingLiU-ExtB" charset="0"/>
              </a:rPr>
              <a:t>A:	</a:t>
            </a:r>
            <a:r>
              <a:rPr lang="zh-TW" altLang="en-US" sz="4000" b="1">
                <a:latin typeface="MingLiU-ExtB" charset="0"/>
                <a:ea typeface="ＭＳ Ｐゴシック" charset="0"/>
                <a:cs typeface="MingLiU-ExtB" charset="0"/>
              </a:rPr>
              <a:t>把讲道的每一个字写下来</a:t>
            </a:r>
            <a:endParaRPr lang="en-US" sz="4000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tx2"/>
                </a:solidFill>
                <a:cs typeface="Arial" charset="0"/>
              </a:rPr>
              <a:t>78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7300" y="762000"/>
            <a:ext cx="3505200" cy="2667000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accent1"/>
                </a:solidFill>
                <a:latin typeface="MingLiU-ExtB" charset="0"/>
                <a:ea typeface="ＭＳ Ｐゴシック" charset="0"/>
                <a:cs typeface="MingLiU-ExtB" charset="0"/>
              </a:rPr>
              <a:t>这是经典的讲道手稿书</a:t>
            </a:r>
            <a:endParaRPr lang="en-US">
              <a:solidFill>
                <a:schemeClr val="accent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191000"/>
            <a:ext cx="3886200" cy="2362200"/>
          </a:xfrm>
        </p:spPr>
        <p:txBody>
          <a:bodyPr/>
          <a:lstStyle/>
          <a:p>
            <a:pPr eaLnBrk="1" hangingPunct="1"/>
            <a:r>
              <a:rPr lang="en-US" altLang="ja-JP" sz="2800" i="1">
                <a:solidFill>
                  <a:schemeClr val="accent1"/>
                </a:solidFill>
                <a:latin typeface="MingLiU-ExtB" charset="0"/>
                <a:ea typeface="ＭＳ Ｐゴシック" charset="0"/>
                <a:cs typeface="MingLiU-ExtB" charset="0"/>
              </a:rPr>
              <a:t>“</a:t>
            </a:r>
            <a:r>
              <a:rPr lang="zh-TW" altLang="en-US" sz="2800" i="1">
                <a:solidFill>
                  <a:schemeClr val="accent1"/>
                </a:solidFill>
                <a:latin typeface="MingLiU-ExtB" charset="0"/>
                <a:ea typeface="ＭＳ Ｐゴシック" charset="0"/>
                <a:cs typeface="MingLiU-ExtB" charset="0"/>
              </a:rPr>
              <a:t>诱惑的案例研究</a:t>
            </a:r>
            <a:r>
              <a:rPr lang="en-US" altLang="ja-JP" sz="2800" i="1">
                <a:solidFill>
                  <a:schemeClr val="accent1"/>
                </a:solidFill>
                <a:latin typeface="MingLiU-ExtB" charset="0"/>
                <a:ea typeface="ＭＳ Ｐゴシック" charset="0"/>
                <a:cs typeface="MingLiU-ExtB" charset="0"/>
              </a:rPr>
              <a:t>” </a:t>
            </a:r>
            <a:r>
              <a:rPr lang="zh-TW" altLang="en-US" sz="2800" i="1">
                <a:solidFill>
                  <a:schemeClr val="accent1"/>
                </a:solidFill>
                <a:latin typeface="MingLiU-ExtB" charset="0"/>
                <a:ea typeface="ＭＳ Ｐゴシック" charset="0"/>
                <a:cs typeface="MingLiU-ExtB" charset="0"/>
              </a:rPr>
              <a:t>是</a:t>
            </a:r>
            <a:r>
              <a:rPr lang="en-US" altLang="ja-JP" sz="2800" i="1">
                <a:solidFill>
                  <a:schemeClr val="accent1"/>
                </a:solidFill>
                <a:latin typeface="MingLiU-ExtB" charset="0"/>
                <a:ea typeface="ＭＳ Ｐゴシック" charset="0"/>
                <a:cs typeface="MingLiU-ExtB" charset="0"/>
              </a:rPr>
              <a:t>Robinson</a:t>
            </a:r>
            <a:r>
              <a:rPr lang="fr-FR" altLang="ja-JP" sz="2800" i="1">
                <a:solidFill>
                  <a:schemeClr val="accent1"/>
                </a:solidFill>
                <a:latin typeface="MingLiU-ExtB" charset="0"/>
                <a:ea typeface="ＭＳ Ｐゴシック" charset="0"/>
                <a:cs typeface="MingLiU-ExtB" charset="0"/>
              </a:rPr>
              <a:t> </a:t>
            </a:r>
            <a:r>
              <a:rPr lang="zh-TW" altLang="en-US" sz="2800" i="1">
                <a:solidFill>
                  <a:schemeClr val="accent1"/>
                </a:solidFill>
                <a:latin typeface="MingLiU-ExtB" charset="0"/>
                <a:ea typeface="ＭＳ Ｐゴシック" charset="0"/>
                <a:cs typeface="MingLiU-ExtB" charset="0"/>
              </a:rPr>
              <a:t>完整的讲道手稿</a:t>
            </a:r>
            <a:endParaRPr lang="en-US" sz="2800" i="1">
              <a:solidFill>
                <a:schemeClr val="accent1"/>
              </a:solidFill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142339" name="Picture 4" descr="BiblicalSermonsBoo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09600"/>
            <a:ext cx="7921625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zh-CN" alt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准备释经讲道过程</a:t>
            </a: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4386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1137668" name="Rectangle 4"/>
          <p:cNvSpPr>
            <a:spLocks noChangeArrowheads="1"/>
          </p:cNvSpPr>
          <p:nvPr/>
        </p:nvSpPr>
        <p:spPr bwMode="auto">
          <a:xfrm>
            <a:off x="995363" y="1447800"/>
            <a:ext cx="723265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zh-C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基于对拉梅什理查德的文本，准备释经讲道</a:t>
            </a:r>
            <a:endParaRPr lang="en-U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/>
        </p:nvSpPr>
        <p:spPr bwMode="auto">
          <a:xfrm>
            <a:off x="2401888" y="5146675"/>
            <a:ext cx="8016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研究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4389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4390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4391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73" name="Rectangle 9"/>
          <p:cNvSpPr>
            <a:spLocks noChangeArrowheads="1"/>
          </p:cNvSpPr>
          <p:nvPr/>
        </p:nvSpPr>
        <p:spPr bwMode="auto">
          <a:xfrm>
            <a:off x="2339975" y="4419600"/>
            <a:ext cx="8016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结构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6075363" y="5181600"/>
            <a:ext cx="800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75" name="Rectangle 11"/>
          <p:cNvSpPr>
            <a:spLocks noChangeArrowheads="1"/>
          </p:cNvSpPr>
          <p:nvPr/>
        </p:nvSpPr>
        <p:spPr bwMode="auto">
          <a:xfrm>
            <a:off x="6075363" y="4419600"/>
            <a:ext cx="800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结构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4395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124075" y="3643313"/>
            <a:ext cx="14128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经文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主旨</a:t>
            </a:r>
          </a:p>
        </p:txBody>
      </p:sp>
      <p:sp>
        <p:nvSpPr>
          <p:cNvPr id="144397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4398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80" name="Rectangle 16"/>
          <p:cNvSpPr>
            <a:spLocks noChangeArrowheads="1"/>
          </p:cNvSpPr>
          <p:nvPr/>
        </p:nvSpPr>
        <p:spPr bwMode="auto">
          <a:xfrm>
            <a:off x="5651500" y="3643313"/>
            <a:ext cx="1414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信息主旨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3862388" y="2805113"/>
            <a:ext cx="14192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目的之桥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2" name="Rectangle 18"/>
          <p:cNvSpPr>
            <a:spLocks noChangeArrowheads="1"/>
          </p:cNvSpPr>
          <p:nvPr/>
        </p:nvSpPr>
        <p:spPr bwMode="auto">
          <a:xfrm>
            <a:off x="4395788" y="2336800"/>
            <a:ext cx="4921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脑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3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心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骨架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5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肉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4405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4406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4407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4408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4409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4410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92" name="Rectangle 28"/>
          <p:cNvSpPr>
            <a:spLocks noChangeArrowheads="1"/>
          </p:cNvSpPr>
          <p:nvPr/>
        </p:nvSpPr>
        <p:spPr bwMode="auto">
          <a:xfrm>
            <a:off x="2189163" y="1884363"/>
            <a:ext cx="80168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文本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693" name="Rectangle 29"/>
          <p:cNvSpPr>
            <a:spLocks noChangeArrowheads="1"/>
          </p:cNvSpPr>
          <p:nvPr/>
        </p:nvSpPr>
        <p:spPr bwMode="auto">
          <a:xfrm>
            <a:off x="5770563" y="1884363"/>
            <a:ext cx="80168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讲道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694" name="Rectangle 30"/>
          <p:cNvSpPr>
            <a:spLocks noChangeArrowheads="1"/>
          </p:cNvSpPr>
          <p:nvPr/>
        </p:nvSpPr>
        <p:spPr bwMode="auto">
          <a:xfrm>
            <a:off x="519113" y="5486400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选择文本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5" name="Rectangle 31"/>
          <p:cNvSpPr>
            <a:spLocks noChangeArrowheads="1"/>
          </p:cNvSpPr>
          <p:nvPr/>
        </p:nvSpPr>
        <p:spPr bwMode="auto">
          <a:xfrm>
            <a:off x="519113" y="5181600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2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分析文本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6" name="Rectangle 32"/>
          <p:cNvSpPr>
            <a:spLocks noChangeArrowheads="1"/>
          </p:cNvSpPr>
          <p:nvPr/>
        </p:nvSpPr>
        <p:spPr bwMode="auto">
          <a:xfrm>
            <a:off x="595313" y="4443413"/>
            <a:ext cx="11985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3.1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训诂大纲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7" name="Rectangle 33"/>
          <p:cNvSpPr>
            <a:spLocks noChangeArrowheads="1"/>
          </p:cNvSpPr>
          <p:nvPr/>
        </p:nvSpPr>
        <p:spPr bwMode="auto">
          <a:xfrm>
            <a:off x="671513" y="3757613"/>
            <a:ext cx="11985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3.2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训诂理念</a:t>
            </a:r>
            <a:endParaRPr lang="en-US" altLang="zh-CN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8" name="Rectangle 34"/>
          <p:cNvSpPr>
            <a:spLocks noChangeArrowheads="1"/>
          </p:cNvSpPr>
          <p:nvPr/>
        </p:nvSpPr>
        <p:spPr bwMode="auto">
          <a:xfrm>
            <a:off x="1281113" y="2690813"/>
            <a:ext cx="15001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342900" indent="-342900">
              <a:buFontTx/>
              <a:buAutoNum type="arabicPlain" startAt="4"/>
              <a:defRPr/>
            </a:pPr>
            <a:r>
              <a:rPr lang="zh-CN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三个进一步的问题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1137699" name="Rectangle 35"/>
          <p:cNvSpPr>
            <a:spLocks noChangeArrowheads="1"/>
          </p:cNvSpPr>
          <p:nvPr/>
        </p:nvSpPr>
        <p:spPr bwMode="auto">
          <a:xfrm>
            <a:off x="3924300" y="2157413"/>
            <a:ext cx="1538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5</a:t>
            </a:r>
            <a:r>
              <a:rPr lang="zh-CN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听众所要的回应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0" name="Rectangle 36"/>
          <p:cNvSpPr>
            <a:spLocks noChangeArrowheads="1"/>
          </p:cNvSpPr>
          <p:nvPr/>
        </p:nvSpPr>
        <p:spPr bwMode="auto">
          <a:xfrm>
            <a:off x="6843713" y="3757613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6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讲道理念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1" name="Rectangle 37"/>
          <p:cNvSpPr>
            <a:spLocks noChangeArrowheads="1"/>
          </p:cNvSpPr>
          <p:nvPr/>
        </p:nvSpPr>
        <p:spPr bwMode="auto">
          <a:xfrm>
            <a:off x="7339013" y="4191000"/>
            <a:ext cx="1198562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7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讲道大纲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8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清晰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9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介绍 </a:t>
            </a:r>
            <a:r>
              <a: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/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总结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2" name="Rectangle 38"/>
          <p:cNvSpPr>
            <a:spLocks noChangeArrowheads="1"/>
          </p:cNvSpPr>
          <p:nvPr/>
        </p:nvSpPr>
        <p:spPr bwMode="auto">
          <a:xfrm>
            <a:off x="7377113" y="5281613"/>
            <a:ext cx="10001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10 MSS &amp;</a:t>
            </a: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    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讲道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703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白色文本显示</a:t>
            </a:r>
            <a:r>
              <a: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10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个步骤改编自哈顿罗宾逊，圣经讲道（笔记，</a:t>
            </a:r>
            <a:r>
              <a:rPr lang="en-US" altLang="zh-CN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105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）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4423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1137705" name="Oval 41"/>
          <p:cNvSpPr>
            <a:spLocks noChangeArrowheads="1"/>
          </p:cNvSpPr>
          <p:nvPr/>
        </p:nvSpPr>
        <p:spPr bwMode="auto">
          <a:xfrm rot="9474">
            <a:off x="5294313" y="4870450"/>
            <a:ext cx="3430587" cy="114617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7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8915" name="Text Box 3"/>
          <p:cNvSpPr txBox="1">
            <a:spLocks noChangeArrowheads="1"/>
          </p:cNvSpPr>
          <p:nvPr/>
        </p:nvSpPr>
        <p:spPr bwMode="auto">
          <a:xfrm>
            <a:off x="0" y="18891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90563" indent="-690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lphaUcPeriod"/>
              <a:defRPr/>
            </a:pP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迫使你选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用</a:t>
            </a: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最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佳</a:t>
            </a: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的词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句</a:t>
            </a:r>
            <a:r>
              <a:rPr lang="en-US" altLang="ja-JP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.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MingLiU-ExtB" charset="0"/>
              <a:cs typeface="MingLiU-ExtB" charset="0"/>
            </a:endParaRPr>
          </a:p>
        </p:txBody>
      </p:sp>
      <p:sp>
        <p:nvSpPr>
          <p:cNvPr id="146435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78</a:t>
            </a:r>
          </a:p>
        </p:txBody>
      </p:sp>
      <p:sp>
        <p:nvSpPr>
          <p:cNvPr id="14643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为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何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必须</a:t>
            </a:r>
            <a:r>
              <a:rPr lang="zh-CN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预备</a:t>
            </a:r>
            <a:r>
              <a:rPr lang="zh-TW" altLang="en-US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手稿</a:t>
            </a:r>
            <a:r>
              <a:rPr lang="en-US" altLang="ja-JP" b="1">
                <a:solidFill>
                  <a:srgbClr val="FF0000"/>
                </a:solidFill>
                <a:latin typeface="MingLiU-ExtB" charset="0"/>
                <a:ea typeface="ＭＳ Ｐゴシック" charset="0"/>
                <a:cs typeface="MingLiU-ExtB" charset="0"/>
              </a:rPr>
              <a:t>?</a:t>
            </a:r>
            <a:endParaRPr lang="en-US" b="1">
              <a:latin typeface="MingLiU-ExtB" charset="0"/>
              <a:ea typeface="ＭＳ Ｐゴシック" charset="0"/>
              <a:cs typeface="MingLiU-ExtB" charset="0"/>
            </a:endParaRPr>
          </a:p>
        </p:txBody>
      </p:sp>
      <p:pic>
        <p:nvPicPr>
          <p:cNvPr id="146437" name="Picture 6" descr="open-bible-fr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10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6670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3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Ecclesiastes 12:9–12 (CUV)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TW" sz="3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9 </a:t>
            </a:r>
            <a:r>
              <a:rPr lang="zh-TW" altLang="en-US" sz="3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再者，传道者因有智慧，仍将知识教训众人；又默想，又考查，又陈说许多箴言。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TW" sz="3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10 </a:t>
            </a:r>
            <a:r>
              <a:rPr lang="zh-TW" altLang="en-US" sz="3600" b="1" baseline="30000">
                <a:solidFill>
                  <a:srgbClr val="FFFF00"/>
                </a:solidFill>
                <a:latin typeface="MingLiU-ExtB" charset="0"/>
                <a:cs typeface="MingLiU-ExtB" charset="0"/>
              </a:rPr>
              <a:t>传道者专心寻求可喜悦的言语</a:t>
            </a:r>
            <a:r>
              <a:rPr lang="zh-TW" altLang="en-US" sz="3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，是凭正直写的诚实话。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TW" sz="3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11 </a:t>
            </a:r>
            <a:r>
              <a:rPr lang="zh-TW" altLang="en-US" sz="3600" b="1" baseline="30000">
                <a:solidFill>
                  <a:srgbClr val="FFFF00"/>
                </a:solidFill>
                <a:latin typeface="MingLiU-ExtB" charset="0"/>
                <a:cs typeface="MingLiU-ExtB" charset="0"/>
              </a:rPr>
              <a:t>智慧人的言语好像刺棍</a:t>
            </a:r>
            <a:r>
              <a:rPr lang="zh-TW" altLang="en-US" sz="3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；会中之师的言语又像钉稳的钉子，都是一个牧者所赐的。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TW" sz="3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12 </a:t>
            </a:r>
            <a:r>
              <a:rPr lang="zh-TW" altLang="en-US" sz="3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ngLiU-ExtB" charset="0"/>
                <a:cs typeface="MingLiU-ExtB" charset="0"/>
              </a:rPr>
              <a:t>我儿，还有一层，你当受劝戒：着书多，没有穷尽；读书多，身体疲倦。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915" grpId="0" build="p"/>
      <p:bldP spid="7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uro Soccer">
  <a:themeElements>
    <a:clrScheme name="Euro Soccer 2">
      <a:dk1>
        <a:srgbClr val="003300"/>
      </a:dk1>
      <a:lt1>
        <a:srgbClr val="659337"/>
      </a:lt1>
      <a:dk2>
        <a:srgbClr val="F8F8F8"/>
      </a:dk2>
      <a:lt2>
        <a:srgbClr val="000000"/>
      </a:lt2>
      <a:accent1>
        <a:srgbClr val="462DFF"/>
      </a:accent1>
      <a:accent2>
        <a:srgbClr val="4C92AE"/>
      </a:accent2>
      <a:accent3>
        <a:srgbClr val="B8C8AE"/>
      </a:accent3>
      <a:accent4>
        <a:srgbClr val="002A00"/>
      </a:accent4>
      <a:accent5>
        <a:srgbClr val="B0ADFF"/>
      </a:accent5>
      <a:accent6>
        <a:srgbClr val="44849D"/>
      </a:accent6>
      <a:hlink>
        <a:srgbClr val="91C5FF"/>
      </a:hlink>
      <a:folHlink>
        <a:srgbClr val="9E91FF"/>
      </a:folHlink>
    </a:clrScheme>
    <a:fontScheme name="Euro Socce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Euro Soccer 1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 Soccer 2">
        <a:dk1>
          <a:srgbClr val="003300"/>
        </a:dk1>
        <a:lt1>
          <a:srgbClr val="659337"/>
        </a:lt1>
        <a:dk2>
          <a:srgbClr val="F8F8F8"/>
        </a:dk2>
        <a:lt2>
          <a:srgbClr val="000000"/>
        </a:lt2>
        <a:accent1>
          <a:srgbClr val="462DFF"/>
        </a:accent1>
        <a:accent2>
          <a:srgbClr val="4C92AE"/>
        </a:accent2>
        <a:accent3>
          <a:srgbClr val="B8C8AE"/>
        </a:accent3>
        <a:accent4>
          <a:srgbClr val="002A00"/>
        </a:accent4>
        <a:accent5>
          <a:srgbClr val="B0ADFF"/>
        </a:accent5>
        <a:accent6>
          <a:srgbClr val="44849D"/>
        </a:accent6>
        <a:hlink>
          <a:srgbClr val="91C5FF"/>
        </a:hlink>
        <a:folHlink>
          <a:srgbClr val="9E9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 Soccer 3">
        <a:dk1>
          <a:srgbClr val="000000"/>
        </a:dk1>
        <a:lt1>
          <a:srgbClr val="659538"/>
        </a:lt1>
        <a:dk2>
          <a:srgbClr val="FFFFFF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B8C8AE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10371</TotalTime>
  <Words>2158</Words>
  <Application>Microsoft Macintosh PowerPoint</Application>
  <PresentationFormat>On-screen Show (4:3)</PresentationFormat>
  <Paragraphs>492</Paragraphs>
  <Slides>55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83" baseType="lpstr">
      <vt:lpstr>MingLiU-ExtB</vt:lpstr>
      <vt:lpstr>SimHei</vt:lpstr>
      <vt:lpstr>Arial</vt:lpstr>
      <vt:lpstr>Book Antiqua</vt:lpstr>
      <vt:lpstr>Futura</vt:lpstr>
      <vt:lpstr>Helvetica</vt:lpstr>
      <vt:lpstr>Impact</vt:lpstr>
      <vt:lpstr>Microsoft Yi Baiti</vt:lpstr>
      <vt:lpstr>Monotype Sorts</vt:lpstr>
      <vt:lpstr>Tahoma</vt:lpstr>
      <vt:lpstr>Times</vt:lpstr>
      <vt:lpstr>Times New Roman</vt:lpstr>
      <vt:lpstr>Wingdings</vt:lpstr>
      <vt:lpstr>Blank Presentation</vt:lpstr>
      <vt:lpstr>Candybar</vt:lpstr>
      <vt:lpstr>Warp</vt:lpstr>
      <vt:lpstr>Fossil</vt:lpstr>
      <vt:lpstr>Euro Soccer</vt:lpstr>
      <vt:lpstr>untitled 1</vt:lpstr>
      <vt:lpstr>Textured</vt:lpstr>
      <vt:lpstr>Gleam</vt:lpstr>
      <vt:lpstr>Frame</vt:lpstr>
      <vt:lpstr>Default Design</vt:lpstr>
      <vt:lpstr>1_untitled 1</vt:lpstr>
      <vt:lpstr>1_Frame</vt:lpstr>
      <vt:lpstr>1_Bold Stripes</vt:lpstr>
      <vt:lpstr>2_untitled 1</vt:lpstr>
      <vt:lpstr>Document</vt:lpstr>
      <vt:lpstr>预备讲道手稿</vt:lpstr>
      <vt:lpstr>准备释经讲道过程</vt:lpstr>
      <vt:lpstr>四个目标: 讲道应当…</vt:lpstr>
      <vt:lpstr>新神的讲员和评核员</vt:lpstr>
      <vt:lpstr>预备讲道手稿</vt:lpstr>
      <vt:lpstr>Q: 什么是讲道手稿?</vt:lpstr>
      <vt:lpstr>这是经典的讲道手稿书</vt:lpstr>
      <vt:lpstr>准备释经讲道过程</vt:lpstr>
      <vt:lpstr>为何必须预备手稿?</vt:lpstr>
      <vt:lpstr>为何必须预备手稿?</vt:lpstr>
      <vt:lpstr>手稿避免难堪的局面</vt:lpstr>
      <vt:lpstr>为何必须预备手稿?</vt:lpstr>
      <vt:lpstr>手稿的价值</vt:lpstr>
      <vt:lpstr>为何必须预备手稿?</vt:lpstr>
      <vt:lpstr>讲道手稿会避免您超出时间</vt:lpstr>
      <vt:lpstr>长度的重要性!</vt:lpstr>
      <vt:lpstr>为何必须预备手稿?</vt:lpstr>
      <vt:lpstr>讲道手稿避免我们过于雄心勃勃</vt:lpstr>
      <vt:lpstr>为何必须预备手稿?</vt:lpstr>
      <vt:lpstr>怎么写手稿: 两个选项</vt:lpstr>
      <vt:lpstr> 手稿大纲的好处</vt:lpstr>
      <vt:lpstr>任何选项…</vt:lpstr>
      <vt:lpstr>Chafer 叙述的是什么?</vt:lpstr>
      <vt:lpstr>Chafer 叙述的是什么?</vt:lpstr>
      <vt:lpstr>用简单的字</vt:lpstr>
      <vt:lpstr>明确清楚写法的十项原则(Gunning)</vt:lpstr>
      <vt:lpstr>明确清楚写法的十项原则(Gunning)</vt:lpstr>
      <vt:lpstr>明确清楚写法的十项原则(Gunning)</vt:lpstr>
      <vt:lpstr>明确清楚写法的十项原则(Gunning)</vt:lpstr>
      <vt:lpstr>明确清楚写法的十项原则(Gunning)</vt:lpstr>
      <vt:lpstr>明确清楚写法的十项原则(Gunning)</vt:lpstr>
      <vt:lpstr>明确清楚写法的十项原则(Gunning)</vt:lpstr>
      <vt:lpstr>明确清楚写法的十项原则(Gunning)</vt:lpstr>
      <vt:lpstr>明确清楚写法的十项原则(Gunning)</vt:lpstr>
      <vt:lpstr>明确清楚写法的十项原则(Gunning)</vt:lpstr>
      <vt:lpstr>任何选项…</vt:lpstr>
      <vt:lpstr>如何成为一个有趣的演说家</vt:lpstr>
      <vt:lpstr>如何使用手稿</vt:lpstr>
      <vt:lpstr>手稿没有必要抑制如何传送讲道</vt:lpstr>
      <vt:lpstr>宣讲不使用笔记看起来不可能吗?</vt:lpstr>
      <vt:lpstr>为什么宣讲不使用笔记呢?</vt:lpstr>
      <vt:lpstr>为什么宣讲不使用笔记呢?</vt:lpstr>
      <vt:lpstr>为什么应实践宣讲?</vt:lpstr>
      <vt:lpstr>接受诚实的批评</vt:lpstr>
      <vt:lpstr>为什么应实践宣讲?</vt:lpstr>
      <vt:lpstr>他们觉得讲道的长度是重要的</vt:lpstr>
      <vt:lpstr>如何实践宣讲一个星期天讲道…</vt:lpstr>
      <vt:lpstr>如何实践宣讲一个星期二讲道…</vt:lpstr>
      <vt:lpstr>如何实践宣讲一个星期四讲道…</vt:lpstr>
      <vt:lpstr>如何实践宣讲一个星期五讲道…</vt:lpstr>
      <vt:lpstr>总结</vt:lpstr>
      <vt:lpstr>四个目标: 讲道应该是…</vt:lpstr>
      <vt:lpstr>准备释经讲道过程</vt:lpstr>
      <vt:lpstr>Black</vt:lpstr>
      <vt:lpstr>讲道链接地址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409</cp:revision>
  <dcterms:created xsi:type="dcterms:W3CDTF">2004-09-11T01:03:24Z</dcterms:created>
  <dcterms:modified xsi:type="dcterms:W3CDTF">2020-05-26T17:04:49Z</dcterms:modified>
</cp:coreProperties>
</file>