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82" r:id="rId3"/>
    <p:sldMasterId id="2147483672" r:id="rId4"/>
    <p:sldMasterId id="2147483649" r:id="rId5"/>
    <p:sldMasterId id="2147483772" r:id="rId6"/>
    <p:sldMasterId id="2147484412" r:id="rId7"/>
    <p:sldMasterId id="2147484596" r:id="rId8"/>
  </p:sldMasterIdLst>
  <p:notesMasterIdLst>
    <p:notesMasterId r:id="rId37"/>
  </p:notesMasterIdLst>
  <p:sldIdLst>
    <p:sldId id="269" r:id="rId9"/>
    <p:sldId id="324" r:id="rId10"/>
    <p:sldId id="325" r:id="rId11"/>
    <p:sldId id="327" r:id="rId12"/>
    <p:sldId id="323" r:id="rId13"/>
    <p:sldId id="343" r:id="rId14"/>
    <p:sldId id="330" r:id="rId15"/>
    <p:sldId id="344" r:id="rId16"/>
    <p:sldId id="333" r:id="rId17"/>
    <p:sldId id="339" r:id="rId18"/>
    <p:sldId id="329" r:id="rId19"/>
    <p:sldId id="334" r:id="rId20"/>
    <p:sldId id="335" r:id="rId21"/>
    <p:sldId id="264" r:id="rId22"/>
    <p:sldId id="307" r:id="rId23"/>
    <p:sldId id="337" r:id="rId24"/>
    <p:sldId id="345" r:id="rId25"/>
    <p:sldId id="328" r:id="rId26"/>
    <p:sldId id="256" r:id="rId27"/>
    <p:sldId id="305" r:id="rId28"/>
    <p:sldId id="285" r:id="rId29"/>
    <p:sldId id="340" r:id="rId30"/>
    <p:sldId id="342" r:id="rId31"/>
    <p:sldId id="290" r:id="rId32"/>
    <p:sldId id="260" r:id="rId33"/>
    <p:sldId id="341" r:id="rId34"/>
    <p:sldId id="336" r:id="rId35"/>
    <p:sldId id="34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FFB9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F533F3-A246-F942-AD98-49B70716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300DB1-65F0-7A48-A445-EB29EC31010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98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In Thailand elephants paint pictures.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FF0376-3EB0-FA4B-BD05-9F7E33491BD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20C6C7-878A-CC46-8C71-E0F652EC13A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EF29F7-46AD-BA4C-98A1-D58F621D92D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0E2ECC-B785-DD40-9D6B-94B192A3985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Buy this book for insights into how many Chinese characters illustrate truths.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6F2A60-C7F3-CA43-8DE9-5569311777F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8A6A66-EAE9-B342-A756-7DB6F8C3D3C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85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9C47A1-5785-EB4F-A131-69E325DCE3E7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059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5750D8-4514-4C44-87D0-848B938FC027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6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7B8FF-C6B1-7E49-B23B-43B174DEC84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46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411D1A-C2CD-A74C-8356-08634C70C88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8BAA28-9F64-2342-8F01-021A41C6B3B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F00B6C-5EA1-0A4C-B130-377BDEBC0CD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8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19199F-8556-E34B-B53B-DDC90EFA943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More Illustrations.com has 25,000 ILLS.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40BC96-1859-DC4B-9F66-9632430DC1CB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8B1443-66A8-EE4C-A5E5-F74F6381783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36F8D7-3D18-6C46-8055-1DE18F0D9D8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71183F-276B-0A43-AA28-03BCCFCC651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521A3A-9AC5-824D-A17D-3C96EA5E37F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C9A56E-E62A-4C4D-9207-0996517E23F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60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FEC97E-A354-5847-941E-DAD5A5E1088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DFD1EA-C3DA-2D48-BC6E-F0A0502A850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01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BEB86A-3FE0-CE42-BDF5-FE176B52F4C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85E4E0-6A45-D046-A5D7-D85EC9E2599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0DF8E3-D28E-3448-A124-CB6938A2361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D279-7A15-E147-9891-195E2F120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558F-F50E-1047-A497-CC3113E06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7C36-84F7-A641-B4A3-79755E83E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6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7836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41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9240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5098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165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431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6970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82317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9C07-1E61-7543-BE40-56F608177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1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79765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535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313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BF22-EDA4-1A46-A95C-046C4893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7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50C5-E676-EB4E-AE1F-5C61EB27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8DA54-D287-3A41-9C72-105EA1BFB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0392-36BA-5749-B01E-023D5B606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0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0450-A74C-9948-BE7B-3FBF15333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8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34330-3E8D-584E-BF50-DF998ADF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99FF-E898-1640-98DB-CC348824D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DCA9-CACD-A147-B2B2-0BB9B9843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06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A05A-B52F-C44C-AADA-C9827BA86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4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FA70-A842-C94F-8A54-E33E9B52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7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400A-71C9-2743-8D4B-D7658007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9171-EEDE-1D4E-B338-1ECE03530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5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3C6E-07C4-6F44-B816-ABE38CD76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4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7D29-52E0-9C48-ADBF-0A4715F79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5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E099-4A2F-F647-B4A9-B48FDAF35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3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5016-1677-E64D-B066-303FDF09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4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D45E-F156-3A48-9B2E-064F13FD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6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381BF-930E-9C46-9CA7-F950FE8F3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3F59-F593-EE45-9744-40DFCEFA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5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CCE2-586B-6447-BD36-C93BC7916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1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7F7B-28DA-7E42-82C4-0070028F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9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27D6-1108-A843-9500-5D0B531F0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69FC-901C-BB4A-855F-9D889FB5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2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4670-227C-0345-AD47-B8ED37A8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8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A4DB-C359-8D4E-981E-8B54F7E5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7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CB5B-F3FE-3346-A718-F42A1FE67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0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E8F7-622F-BA40-9C90-844D5E81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3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6F55-A1F3-EF4A-B4A4-975CE62C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09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E929-64CA-8040-9705-48A8043A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92C1-EDEE-C448-8B82-0FBE8395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8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1197-8959-D241-9452-77C282E0A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9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43E-6DA8-8845-B6A0-9CDBC43C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3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20D6-A04B-8342-A6FF-93BFF7D28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8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729C-F54D-C445-993A-19780D16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9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A64B-5A48-B749-AF6B-AE9D2289B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45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3203-1478-1A4C-88C6-0E899FEB8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9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AC82C-FC19-E743-89D0-092FE994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4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A8A3-099B-BF4D-B162-245BC54D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9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18B9-6269-A64F-BF78-3C5EA45A3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491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C217-60E1-7F4D-A9E0-AE86A3AB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F3AC-B158-DF49-A236-F01420FF9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55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1732-D2E8-B144-9D4E-029FA72F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6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2601-2601-A848-A6ED-AF55E5C6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1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89E4-F42B-9D46-95EA-7E1FE500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62B2-C7C7-DE4F-815F-DD8A0684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5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4D63-CC34-314C-8D2B-F0A02B3E7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8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2F91-ABF9-3345-9F8C-C0833F9E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6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41AD-CA64-D843-A7CC-7FE6BCA8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1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9947-B8C9-1E40-8E55-739661F4E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97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180C-63A6-DF40-89D7-244184144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79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7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4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4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4717-26B7-AB4D-B7D9-856425365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D5B2-0F30-8B4F-80F9-6C15BE47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0CF7FF-1A72-5648-B43C-1E59208F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27693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2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276961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ransition xmlns:p14="http://schemas.microsoft.com/office/powerpoint/2010/main"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2"/>
              <a:buNone/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85FC510E-2115-4C46-B053-F81BFE2F7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3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33400"/>
            <a:ext cx="8839200" cy="990600"/>
          </a:xfrm>
          <a:prstGeom prst="rect">
            <a:avLst/>
          </a:prstGeom>
          <a:solidFill>
            <a:srgbClr val="0A0A0A"/>
          </a:solidFill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478821-003B-9942-A746-A0C403A15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4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A945DD-8C2C-314F-B53F-365EEBD9C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54E351-377D-2642-969F-184CE903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B02AB2-573C-0342-8708-A8BEE6910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://www.wingclips.com" TargetMode="Externa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38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IMG_388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MG_38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0" y="76200"/>
            <a:ext cx="5187950" cy="678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3886200" cy="17526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如果大象</a:t>
            </a:r>
            <a:r>
              <a:rPr lang="en-US" altLang="zh-CN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能</a:t>
            </a:r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描绘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，你也能！</a:t>
            </a:r>
            <a:endParaRPr lang="zh-CN" alt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953000" cy="1066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sz="6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描绘</a:t>
            </a:r>
            <a:endParaRPr lang="zh-CN" altLang="en-US" sz="54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ChangeArrowheads="1"/>
          </p:cNvSpPr>
          <p:nvPr/>
        </p:nvSpPr>
        <p:spPr bwMode="auto">
          <a:xfrm rot="1920000">
            <a:off x="5254625" y="1171575"/>
            <a:ext cx="32607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谁做了什么？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graphicFrame>
        <p:nvGraphicFramePr>
          <p:cNvPr id="97282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7956" name="Rectangle 4"/>
          <p:cNvSpPr>
            <a:spLocks noChangeArrowheads="1"/>
          </p:cNvSpPr>
          <p:nvPr/>
        </p:nvSpPr>
        <p:spPr bwMode="auto">
          <a:xfrm rot="900000">
            <a:off x="839788" y="2568575"/>
            <a:ext cx="17208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书本？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77957" name="Rectangle 5"/>
          <p:cNvSpPr>
            <a:spLocks noChangeArrowheads="1"/>
          </p:cNvSpPr>
          <p:nvPr/>
        </p:nvSpPr>
        <p:spPr bwMode="auto">
          <a:xfrm rot="360000">
            <a:off x="185738" y="3733800"/>
            <a:ext cx="32607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人民／会众？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77958" name="Rectangle 6"/>
          <p:cNvSpPr>
            <a:spLocks noChangeArrowheads="1"/>
          </p:cNvSpPr>
          <p:nvPr/>
        </p:nvSpPr>
        <p:spPr bwMode="auto">
          <a:xfrm rot="20700000">
            <a:off x="6872288" y="4338638"/>
            <a:ext cx="17224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日期？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77959" name="Rectangle 7"/>
          <p:cNvSpPr>
            <a:spLocks noChangeArrowheads="1"/>
          </p:cNvSpPr>
          <p:nvPr/>
        </p:nvSpPr>
        <p:spPr bwMode="auto">
          <a:xfrm rot="20340000">
            <a:off x="1296988" y="1360488"/>
            <a:ext cx="32607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谁诉说什么？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77960" name="Rectangle 8"/>
          <p:cNvSpPr>
            <a:spLocks noChangeArrowheads="1"/>
          </p:cNvSpPr>
          <p:nvPr/>
        </p:nvSpPr>
        <p:spPr bwMode="auto">
          <a:xfrm rot="1080000">
            <a:off x="6551613" y="2879725"/>
            <a:ext cx="19780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为什么</a:t>
            </a:r>
            <a:r>
              <a:rPr lang="en-US" altLang="ja-JP" sz="4000" b="1">
                <a:solidFill>
                  <a:schemeClr val="accent1"/>
                </a:solidFill>
                <a:latin typeface="Times" charset="0"/>
              </a:rPr>
              <a:t>?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1277961" name="Rectangle 9"/>
          <p:cNvSpPr>
            <a:spLocks noChangeArrowheads="1"/>
          </p:cNvSpPr>
          <p:nvPr/>
        </p:nvSpPr>
        <p:spPr bwMode="auto">
          <a:xfrm rot="360000">
            <a:off x="109538" y="5494338"/>
            <a:ext cx="9423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chemeClr val="accent1"/>
                </a:solidFill>
                <a:latin typeface="Times" charset="0"/>
              </a:rPr>
              <a:t>什么对谁或什么对什么有关？</a:t>
            </a:r>
            <a:endParaRPr lang="en-US" sz="4000" b="1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97289" name="Text Box 1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77967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76200"/>
            <a:ext cx="7543800" cy="609600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4000" b="1">
                <a:latin typeface="Arial" charset="0"/>
                <a:ea typeface="ＭＳ Ｐゴシック" charset="0"/>
                <a:cs typeface="Arial" charset="0"/>
              </a:rPr>
              <a:t>如何归类描绘？</a:t>
            </a:r>
          </a:p>
        </p:txBody>
      </p:sp>
      <p:sp>
        <p:nvSpPr>
          <p:cNvPr id="97293" name="Text Box 14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77962" name="WordArt 10"/>
          <p:cNvSpPr>
            <a:spLocks noChangeArrowheads="1" noChangeShapeType="1" noTextEdit="1"/>
          </p:cNvSpPr>
          <p:nvPr/>
        </p:nvSpPr>
        <p:spPr bwMode="auto">
          <a:xfrm>
            <a:off x="900113" y="584200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楷体"/>
                <a:ea typeface="华文楷体"/>
                <a:cs typeface="华文楷体"/>
              </a:rPr>
              <a:t>求救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!</a:t>
            </a:r>
          </a:p>
        </p:txBody>
      </p:sp>
      <p:sp>
        <p:nvSpPr>
          <p:cNvPr id="97295" name="Text Box 16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/>
              <a:t>65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7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0"/>
            <a:ext cx="52165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724400" cy="51054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在使用提及他人的例证前应得到许可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38400" y="5715000"/>
            <a:ext cx="67056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放了我！不然我就在讲道里面用关于你的例证！</a:t>
            </a:r>
            <a:r>
              <a:rPr lang="ja-JP" altLang="en-US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zh-CN" altLang="en-US" sz="360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有趣的汉字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1379" name="Picture 4" descr="ILLChineseCharact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" t="1241" r="24593" b="67451"/>
          <a:stretch>
            <a:fillRect/>
          </a:stretch>
        </p:blipFill>
        <p:spPr bwMode="auto">
          <a:xfrm>
            <a:off x="76200" y="1192213"/>
            <a:ext cx="89916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5" descr="ILLChineseCharS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0" y="-45720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5" descr="ILLChineseChar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4241">
            <a:off x="1371600" y="6096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78100" y="115888"/>
            <a:ext cx="8229600" cy="868362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有趣的汉字</a:t>
            </a:r>
            <a:endParaRPr lang="en-US" altLang="zh-CN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Group 20"/>
          <p:cNvGrpSpPr>
            <a:grpSpLocks/>
          </p:cNvGrpSpPr>
          <p:nvPr/>
        </p:nvGrpSpPr>
        <p:grpSpPr bwMode="auto">
          <a:xfrm>
            <a:off x="0" y="1628775"/>
            <a:ext cx="9144000" cy="5000625"/>
            <a:chOff x="0" y="1628775"/>
            <a:chExt cx="9144000" cy="5000625"/>
          </a:xfrm>
        </p:grpSpPr>
        <p:grpSp>
          <p:nvGrpSpPr>
            <p:cNvPr id="105480" name="Group 11"/>
            <p:cNvGrpSpPr>
              <a:grpSpLocks/>
            </p:cNvGrpSpPr>
            <p:nvPr/>
          </p:nvGrpSpPr>
          <p:grpSpPr bwMode="auto">
            <a:xfrm>
              <a:off x="0" y="1628775"/>
              <a:ext cx="9144000" cy="5000625"/>
              <a:chOff x="0" y="1628775"/>
              <a:chExt cx="9144000" cy="5000625"/>
            </a:xfrm>
          </p:grpSpPr>
          <p:pic>
            <p:nvPicPr>
              <p:cNvPr id="105489" name="Picture 4" descr="ILLSources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51" t="8426" b="53848"/>
              <a:stretch>
                <a:fillRect/>
              </a:stretch>
            </p:blipFill>
            <p:spPr bwMode="auto">
              <a:xfrm>
                <a:off x="0" y="1628775"/>
                <a:ext cx="9144000" cy="500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490" name="TextBox 9"/>
              <p:cNvSpPr txBox="1">
                <a:spLocks noChangeArrowheads="1"/>
              </p:cNvSpPr>
              <p:nvPr/>
            </p:nvSpPr>
            <p:spPr bwMode="auto">
              <a:xfrm>
                <a:off x="0" y="1981200"/>
                <a:ext cx="1752600" cy="1569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zh-CN" altLang="en-US"/>
                  <a:t>我的同学曾说。。。</a:t>
                </a:r>
                <a:endParaRPr lang="en-GB" altLang="zh-CN"/>
              </a:p>
              <a:p>
                <a:endParaRPr lang="en-GB"/>
              </a:p>
              <a:p>
                <a:endParaRPr lang="zh-CN" altLang="en-US"/>
              </a:p>
            </p:txBody>
          </p:sp>
          <p:sp>
            <p:nvSpPr>
              <p:cNvPr id="105491" name="TextBox 10"/>
              <p:cNvSpPr txBox="1">
                <a:spLocks noChangeArrowheads="1"/>
              </p:cNvSpPr>
              <p:nvPr/>
            </p:nvSpPr>
            <p:spPr bwMode="auto">
              <a:xfrm>
                <a:off x="76200" y="5791200"/>
                <a:ext cx="1600200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zh-CN" altLang="en-US"/>
                  <a:t>神学院</a:t>
                </a:r>
                <a:endParaRPr lang="en-GB" altLang="zh-CN"/>
              </a:p>
              <a:p>
                <a:pPr algn="ctr"/>
                <a:endParaRPr lang="en-GB"/>
              </a:p>
            </p:txBody>
          </p:sp>
        </p:grpSp>
        <p:sp>
          <p:nvSpPr>
            <p:cNvPr id="105481" name="TextBox 12"/>
            <p:cNvSpPr txBox="1">
              <a:spLocks noChangeArrowheads="1"/>
            </p:cNvSpPr>
            <p:nvPr/>
          </p:nvSpPr>
          <p:spPr bwMode="auto">
            <a:xfrm>
              <a:off x="1981200" y="2133600"/>
              <a:ext cx="1828800" cy="1200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我的教授曾说。。。</a:t>
              </a:r>
              <a:endParaRPr lang="en-GB" altLang="zh-CN"/>
            </a:p>
            <a:p>
              <a:endParaRPr lang="zh-CN" altLang="en-US"/>
            </a:p>
          </p:txBody>
        </p:sp>
        <p:sp>
          <p:nvSpPr>
            <p:cNvPr id="105482" name="TextBox 13"/>
            <p:cNvSpPr txBox="1">
              <a:spLocks noChangeArrowheads="1"/>
            </p:cNvSpPr>
            <p:nvPr/>
          </p:nvSpPr>
          <p:spPr bwMode="auto">
            <a:xfrm>
              <a:off x="1981200" y="5791200"/>
              <a:ext cx="1447800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第一教会</a:t>
              </a:r>
              <a:endParaRPr lang="en-GB" altLang="zh-CN" sz="1000"/>
            </a:p>
            <a:p>
              <a:endParaRPr lang="zh-CN" altLang="en-US"/>
            </a:p>
          </p:txBody>
        </p:sp>
        <p:sp>
          <p:nvSpPr>
            <p:cNvPr id="105483" name="TextBox 14"/>
            <p:cNvSpPr txBox="1">
              <a:spLocks noChangeArrowheads="1"/>
            </p:cNvSpPr>
            <p:nvPr/>
          </p:nvSpPr>
          <p:spPr bwMode="auto">
            <a:xfrm>
              <a:off x="3657600" y="5791200"/>
              <a:ext cx="144780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第二教会</a:t>
              </a:r>
              <a:endParaRPr lang="en-GB" altLang="zh-CN"/>
            </a:p>
            <a:p>
              <a:endParaRPr lang="zh-CN" altLang="en-US"/>
            </a:p>
          </p:txBody>
        </p:sp>
        <p:sp>
          <p:nvSpPr>
            <p:cNvPr id="105484" name="TextBox 15"/>
            <p:cNvSpPr txBox="1">
              <a:spLocks noChangeArrowheads="1"/>
            </p:cNvSpPr>
            <p:nvPr/>
          </p:nvSpPr>
          <p:spPr bwMode="auto">
            <a:xfrm>
              <a:off x="5486400" y="5791200"/>
              <a:ext cx="144780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第三教会</a:t>
              </a:r>
              <a:endParaRPr lang="en-GB" altLang="zh-CN"/>
            </a:p>
            <a:p>
              <a:endParaRPr lang="zh-CN" altLang="en-US"/>
            </a:p>
          </p:txBody>
        </p:sp>
        <p:sp>
          <p:nvSpPr>
            <p:cNvPr id="105485" name="TextBox 16"/>
            <p:cNvSpPr txBox="1">
              <a:spLocks noChangeArrowheads="1"/>
            </p:cNvSpPr>
            <p:nvPr/>
          </p:nvSpPr>
          <p:spPr bwMode="auto">
            <a:xfrm>
              <a:off x="7239000" y="5798403"/>
              <a:ext cx="190500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zh-CN" altLang="en-US"/>
                <a:t>退休</a:t>
              </a:r>
              <a:endParaRPr lang="en-GB" altLang="zh-CN"/>
            </a:p>
            <a:p>
              <a:pPr algn="ctr"/>
              <a:endParaRPr lang="zh-CN" altLang="en-US"/>
            </a:p>
          </p:txBody>
        </p:sp>
        <p:sp>
          <p:nvSpPr>
            <p:cNvPr id="105486" name="TextBox 17"/>
            <p:cNvSpPr txBox="1">
              <a:spLocks noChangeArrowheads="1"/>
            </p:cNvSpPr>
            <p:nvPr/>
          </p:nvSpPr>
          <p:spPr bwMode="auto">
            <a:xfrm>
              <a:off x="3886200" y="1905000"/>
              <a:ext cx="16002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有个老基督徒授曾说。。。</a:t>
              </a:r>
              <a:endParaRPr lang="en-GB" altLang="zh-CN"/>
            </a:p>
            <a:p>
              <a:endParaRPr lang="zh-CN" altLang="en-US"/>
            </a:p>
          </p:txBody>
        </p:sp>
        <p:sp>
          <p:nvSpPr>
            <p:cNvPr id="105487" name="TextBox 18"/>
            <p:cNvSpPr txBox="1">
              <a:spLocks noChangeArrowheads="1"/>
            </p:cNvSpPr>
            <p:nvPr/>
          </p:nvSpPr>
          <p:spPr bwMode="auto">
            <a:xfrm>
              <a:off x="5562600" y="1676400"/>
              <a:ext cx="1600200" cy="230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我在我的旧教会认识个长老他曾说。。。</a:t>
              </a:r>
              <a:endParaRPr lang="en-GB" altLang="zh-CN"/>
            </a:p>
          </p:txBody>
        </p:sp>
        <p:sp>
          <p:nvSpPr>
            <p:cNvPr id="105488" name="TextBox 19"/>
            <p:cNvSpPr txBox="1">
              <a:spLocks noChangeArrowheads="1"/>
            </p:cNvSpPr>
            <p:nvPr/>
          </p:nvSpPr>
          <p:spPr bwMode="auto">
            <a:xfrm>
              <a:off x="7543800" y="1752600"/>
              <a:ext cx="14478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/>
                <a:t>我的孙女曾说可爱的话。。。</a:t>
              </a:r>
              <a:endParaRPr lang="en-GB" altLang="zh-CN"/>
            </a:p>
            <a:p>
              <a:endParaRPr lang="zh-CN" altLang="en-US"/>
            </a:p>
          </p:txBody>
        </p:sp>
      </p:grp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讲员从哪里得到描绘</a:t>
            </a:r>
            <a:r>
              <a:rPr lang="en-US" altLang="zh-CN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例证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1447800"/>
            <a:ext cx="18288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52600" y="1295400"/>
            <a:ext cx="19812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733800" y="1295400"/>
            <a:ext cx="1752600" cy="5562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7010400" y="1295400"/>
            <a:ext cx="21336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410200" y="1295400"/>
            <a:ext cx="17526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7" grpId="0" animBg="1"/>
      <p:bldP spid="19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Look Around 1 of 3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10" name="Picture 1034" descr="IllustrationSour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5" name="Picture 1027" descr="IllustrationSour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49463"/>
            <a:ext cx="46482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Look Around 2 of 3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72838" name="Picture 1030" descr="IllustrationSourc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051050"/>
            <a:ext cx="40528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留意身边的事</a:t>
            </a:r>
            <a:endParaRPr lang="zh-CN" alt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48200" y="1741488"/>
            <a:ext cx="4352925" cy="4567237"/>
            <a:chOff x="4648075" y="1741512"/>
            <a:chExt cx="4352925" cy="4567808"/>
          </a:xfrm>
        </p:grpSpPr>
        <p:pic>
          <p:nvPicPr>
            <p:cNvPr id="111623" name="Picture 6" descr="IllustrationSource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5" y="1813520"/>
              <a:ext cx="4352925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4" name="Rounded Rectangular Callout 7"/>
            <p:cNvSpPr>
              <a:spLocks noChangeArrowheads="1"/>
            </p:cNvSpPr>
            <p:nvPr/>
          </p:nvSpPr>
          <p:spPr bwMode="auto">
            <a:xfrm>
              <a:off x="4648075" y="1741512"/>
              <a:ext cx="3851920" cy="1368152"/>
            </a:xfrm>
            <a:prstGeom prst="wedgeRoundRectCallout">
              <a:avLst>
                <a:gd name="adj1" fmla="val 18750"/>
                <a:gd name="adj2" fmla="val 48611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zh-CN" altLang="en-US" sz="3200">
                  <a:solidFill>
                    <a:srgbClr val="000000"/>
                  </a:solidFill>
                </a:rPr>
                <a:t>这里有没有关于描绘的资料？</a:t>
              </a:r>
            </a:p>
          </p:txBody>
        </p:sp>
        <p:sp>
          <p:nvSpPr>
            <p:cNvPr id="111625" name="Rectangle 1"/>
            <p:cNvSpPr>
              <a:spLocks noChangeArrowheads="1"/>
            </p:cNvSpPr>
            <p:nvPr/>
          </p:nvSpPr>
          <p:spPr bwMode="auto">
            <a:xfrm rot="1585434">
              <a:off x="6554465" y="5720513"/>
              <a:ext cx="1114321" cy="255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626" name="Rectangle 5"/>
            <p:cNvSpPr>
              <a:spLocks noChangeArrowheads="1"/>
            </p:cNvSpPr>
            <p:nvPr/>
          </p:nvSpPr>
          <p:spPr bwMode="auto">
            <a:xfrm rot="1521445">
              <a:off x="6479320" y="5638031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/>
                <a:t>图书管理员</a:t>
              </a:r>
              <a:endParaRPr lang="zh-CN" altLang="en-US" sz="1800" b="1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838200" y="1752600"/>
            <a:ext cx="3352800" cy="4572000"/>
            <a:chOff x="838200" y="1752600"/>
            <a:chExt cx="3352800" cy="4572000"/>
          </a:xfrm>
        </p:grpSpPr>
        <p:pic>
          <p:nvPicPr>
            <p:cNvPr id="111621" name="Picture 3" descr="IllustrationSource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32766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2" name="Rectangle 2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6096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CC0000"/>
                  </a:solidFill>
                </a:rPr>
                <a:t>图书馆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401763"/>
            <a:ext cx="6858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谨慎选择例证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76200" y="5181600"/>
            <a:ext cx="9296400" cy="1600200"/>
          </a:xfrm>
          <a:solidFill>
            <a:schemeClr val="bg1"/>
          </a:solidFill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buFontTx/>
              <a:buNone/>
            </a:pPr>
            <a:r>
              <a:rPr lang="ja-JP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在我讲道时列出所有人的例子都是虚假的。。。</a:t>
            </a:r>
            <a:r>
              <a:rPr lang="en-US" altLang="ja-JP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在我讲道时列出所有人的例子都是虚假的。。。</a:t>
            </a:r>
            <a:r>
              <a:rPr lang="en-US" altLang="ja-JP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在我讲道时列出所有人的例子都是虚假的。。。</a:t>
            </a:r>
            <a:r>
              <a:rPr lang="ja-JP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zh-CN" altLang="en-US" sz="28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所有。。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4" descr="ILLWifesCook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17" t="1497" r="16969" b="58212"/>
          <a:stretch>
            <a:fillRect/>
          </a:stretch>
        </p:blipFill>
        <p:spPr bwMode="auto">
          <a:xfrm>
            <a:off x="685800" y="-100013"/>
            <a:ext cx="80772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0"/>
            <a:ext cx="6934200" cy="762000"/>
          </a:xfrm>
        </p:spPr>
        <p:txBody>
          <a:bodyPr/>
          <a:lstStyle/>
          <a:p>
            <a:pPr algn="r" eaLnBrk="1" hangingPunct="1"/>
            <a:r>
              <a:rPr lang="zh-CN" altLang="en-US" b="1">
                <a:latin typeface="Arial" charset="0"/>
                <a:ea typeface="ＭＳ Ｐゴシック" charset="0"/>
                <a:cs typeface="ＭＳ Ｐゴシック" charset="0"/>
              </a:rPr>
              <a:t>当心你</a:t>
            </a:r>
            <a:r>
              <a:rPr lang="zh-CN" altLang="en-US">
                <a:latin typeface="Arial" charset="0"/>
                <a:ea typeface="ＭＳ Ｐゴシック" charset="0"/>
                <a:cs typeface="ＭＳ Ｐゴシック" charset="0"/>
              </a:rPr>
              <a:t>太太</a:t>
            </a:r>
            <a:r>
              <a:rPr lang="en-US" altLang="ja-JP" b="1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altLang="zh-CN" sz="48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4688"/>
            <a:ext cx="9144000" cy="7985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跟着我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一起重复</a:t>
            </a:r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，</a:t>
            </a:r>
            <a:r>
              <a:rPr lang="en-GB" altLang="ja-JP" b="1" i="1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我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保证</a:t>
            </a:r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不在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讲</a:t>
            </a:r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道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里取笑</a:t>
            </a:r>
            <a:r>
              <a:rPr lang="ja-JP" altLang="en-US" b="1" i="1">
                <a:latin typeface="Arial" charset="0"/>
                <a:ea typeface="ＭＳ Ｐゴシック" charset="0"/>
                <a:cs typeface="ＭＳ Ｐゴシック" charset="0"/>
              </a:rPr>
              <a:t>我的妻子的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厨艺</a:t>
            </a:r>
            <a:r>
              <a:rPr lang="en-GB" altLang="ja-JP" b="1" i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zh-CN" altLang="en-US" b="1" i="1">
                <a:latin typeface="Arial" charset="0"/>
                <a:ea typeface="ＭＳ Ｐゴシック" charset="0"/>
                <a:cs typeface="ＭＳ Ｐゴシック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1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372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00" name="Rectangle 4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zh-CN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好的描绘</a:t>
            </a: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的重要性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7301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8305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楷体" charset="0"/>
                <a:ea typeface="楷体" charset="0"/>
                <a:cs typeface="楷体" charset="0"/>
              </a:rPr>
              <a:t>为</a:t>
            </a:r>
            <a:r>
              <a:rPr lang="zh-CN" altLang="en-US" sz="36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楷体" charset="0"/>
                <a:ea typeface="楷体" charset="0"/>
                <a:cs typeface="楷体" charset="0"/>
              </a:rPr>
              <a:t>何</a:t>
            </a:r>
            <a:r>
              <a:rPr lang="zh-CN" altLang="en-US" sz="3600" b="1" i="1" smtClean="0">
                <a:solidFill>
                  <a:srgbClr val="FFFFFF"/>
                </a:solidFill>
                <a:latin typeface="楷体" charset="0"/>
                <a:ea typeface="楷体" charset="0"/>
                <a:cs typeface="楷体" charset="0"/>
              </a:rPr>
              <a:t>描绘</a:t>
            </a:r>
            <a:r>
              <a:rPr lang="en-US" altLang="zh-CN" sz="36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楷体" charset="0"/>
                <a:ea typeface="楷体" charset="0"/>
                <a:cs typeface="楷体" charset="0"/>
              </a:rPr>
              <a:t>说明</a:t>
            </a:r>
            <a:r>
              <a:rPr lang="zh-CN" altLang="en-US" sz="36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楷体" charset="0"/>
                <a:ea typeface="楷体" charset="0"/>
                <a:cs typeface="楷体" charset="0"/>
              </a:rPr>
              <a:t>在讲道时很重要</a:t>
            </a:r>
            <a:r>
              <a:rPr lang="en-US" altLang="ja-JP" sz="36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楷体" charset="0"/>
                <a:ea typeface="楷体" charset="0"/>
                <a:cs typeface="楷体" charset="0"/>
              </a:rPr>
              <a:t>?</a:t>
            </a:r>
            <a:endParaRPr lang="en-US" altLang="zh-CN" sz="3600" b="1" i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410200" cy="914400"/>
          </a:xfrm>
          <a:noFill/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其它的书籍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1365" name="Picture 5" descr="ILL7000T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3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7" name="Picture 7" descr="ILLPowerfu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792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8" name="Picture 8" descr="ILLHostetl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348297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9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zh-CN" altLang="en-US">
                <a:latin typeface="Arial" charset="0"/>
              </a:rPr>
              <a:t>提供例证的网站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8077200" cy="4191000"/>
          </a:xfrm>
          <a:solidFill>
            <a:srgbClr val="0A0A0A"/>
          </a:solidFill>
        </p:spPr>
        <p:txBody>
          <a:bodyPr/>
          <a:lstStyle/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ea typeface="ＭＳ Ｐゴシック" charset="0"/>
                <a:cs typeface="ＭＳ Ｐゴシック" charset="0"/>
              </a:rPr>
              <a:t>IllustrationExchange.com</a:t>
            </a:r>
            <a:endParaRPr lang="en-US" sz="4400" dirty="0">
              <a:effectLst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ea typeface="ＭＳ Ｐゴシック" charset="0"/>
                <a:cs typeface="ＭＳ Ｐゴシック" charset="0"/>
              </a:rPr>
              <a:t>PreachingToday.com</a:t>
            </a:r>
            <a:endParaRPr lang="en-US" sz="4400" dirty="0">
              <a:effectLst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solidFill>
                  <a:srgbClr val="FFFF00"/>
                </a:solidFill>
                <a:effectLst/>
                <a:ea typeface="ＭＳ Ｐゴシック" charset="0"/>
                <a:cs typeface="ＭＳ Ｐゴシック" charset="0"/>
              </a:rPr>
              <a:t>SermonCentral.com</a:t>
            </a:r>
            <a:endParaRPr lang="en-US" sz="4400" dirty="0">
              <a:solidFill>
                <a:srgbClr val="FFFF00"/>
              </a:solidFill>
              <a:effectLst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ea typeface="ＭＳ Ｐゴシック" charset="0"/>
                <a:cs typeface="ＭＳ Ｐゴシック" charset="0"/>
              </a:rPr>
              <a:t>SermonIdeas.com</a:t>
            </a:r>
            <a:endParaRPr lang="en-US" sz="4400" dirty="0">
              <a:effectLst/>
              <a:ea typeface="ＭＳ Ｐゴシック" charset="0"/>
              <a:cs typeface="ＭＳ Ｐゴシック" charset="0"/>
            </a:endParaRPr>
          </a:p>
          <a:p>
            <a:pPr marL="508000" indent="-508000" algn="l">
              <a:buFont typeface="Wingdings" charset="0"/>
              <a:buChar char="l"/>
              <a:defRPr/>
            </a:pPr>
            <a:r>
              <a:rPr lang="en-US" sz="4400" dirty="0" err="1">
                <a:effectLst/>
                <a:ea typeface="ＭＳ Ｐゴシック" charset="0"/>
                <a:cs typeface="ＭＳ Ｐゴシック" charset="0"/>
              </a:rPr>
              <a:t>MoreIllustrations.com</a:t>
            </a:r>
            <a:endParaRPr lang="en-US" sz="4400" dirty="0">
              <a:effectLst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zh-CN" altLang="en-US" sz="4000">
                <a:latin typeface="Arial" charset="0"/>
                <a:cs typeface="Arial" charset="0"/>
              </a:rPr>
              <a:t>免费的</a:t>
            </a:r>
            <a:r>
              <a:rPr lang="en-US" sz="4000">
                <a:latin typeface="Arial" charset="0"/>
                <a:cs typeface="Arial" charset="0"/>
              </a:rPr>
              <a:t>视频剪辑</a:t>
            </a:r>
            <a:r>
              <a:rPr lang="en-US" altLang="zh-CN" sz="4000">
                <a:latin typeface="Arial" charset="0"/>
                <a:cs typeface="Arial" charset="0"/>
              </a:rPr>
              <a:t>@</a:t>
            </a:r>
            <a:r>
              <a:rPr lang="en-US" altLang="ja-JP" sz="4000">
                <a:latin typeface="Arial" charset="0"/>
                <a:cs typeface="Arial" charset="0"/>
              </a:rPr>
              <a:t>WingClips.com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WingClips.com</a:t>
            </a:r>
          </a:p>
        </p:txBody>
      </p:sp>
      <p:pic>
        <p:nvPicPr>
          <p:cNvPr id="121859" name="Picture 3" descr="WingClips Homepag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65150" y="16002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给每个</a:t>
            </a:r>
            <a:r>
              <a:rPr lang="zh-CN" altLang="en-US" sz="4000" b="1" smtClean="0">
                <a:solidFill>
                  <a:schemeClr val="bg1"/>
                </a:solidFill>
              </a:rPr>
              <a:t>描绘</a:t>
            </a:r>
            <a:r>
              <a:rPr lang="en-US" altLang="zh-CN" sz="4000" b="1" smtClean="0">
                <a:solidFill>
                  <a:schemeClr val="bg1"/>
                </a:solidFill>
              </a:rPr>
              <a:t>/</a:t>
            </a:r>
            <a:r>
              <a:rPr lang="zh-CN" altLang="en-US" sz="4000" b="1" smtClean="0">
                <a:solidFill>
                  <a:schemeClr val="bg1"/>
                </a:solidFill>
              </a:rPr>
              <a:t>例证一个</a:t>
            </a: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标题和副标题</a:t>
            </a:r>
          </a:p>
        </p:txBody>
      </p:sp>
      <p:sp>
        <p:nvSpPr>
          <p:cNvPr id="122883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zh-CN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zh-CN" altLang="en-US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分类你的描绘</a:t>
            </a:r>
            <a:r>
              <a:rPr lang="en-US" altLang="ja-JP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zh-CN" alt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7848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800" b="1" i="1" smtClean="0">
                <a:solidFill>
                  <a:srgbClr val="FFFFFF"/>
                </a:solidFill>
                <a:cs typeface="Arial" charset="0"/>
              </a:rPr>
              <a:t>现在试着为</a:t>
            </a:r>
            <a:r>
              <a:rPr lang="en-US" altLang="zh-CN" sz="4800" b="1" i="1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ja-JP" sz="4800" b="1" i="1" smtClean="0">
                <a:solidFill>
                  <a:srgbClr val="FFFFFF"/>
                </a:solidFill>
                <a:cs typeface="Arial" charset="0"/>
              </a:rPr>
              <a:t>66 </a:t>
            </a:r>
            <a:r>
              <a:rPr lang="zh-CN" altLang="en-US" sz="4800" b="1" i="1" smtClean="0">
                <a:solidFill>
                  <a:srgbClr val="FFFFFF"/>
                </a:solidFill>
                <a:cs typeface="Arial" charset="0"/>
              </a:rPr>
              <a:t>页的四个描绘列出标题与副标题</a:t>
            </a:r>
            <a:r>
              <a:rPr lang="en-US" altLang="zh-CN" sz="4800" b="1" i="1" smtClean="0">
                <a:solidFill>
                  <a:srgbClr val="FFFFFF"/>
                </a:solidFill>
                <a:cs typeface="Arial" charset="0"/>
              </a:rPr>
              <a:t>……</a:t>
            </a:r>
            <a:endParaRPr lang="en-GB" altLang="zh-CN" sz="4800" b="1" i="1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A0A0A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标题与副标题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82000" cy="5867400"/>
          </a:xfrm>
          <a:solidFill>
            <a:srgbClr val="0A0A0A"/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例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子－</a:t>
            </a:r>
            <a:r>
              <a:rPr lang="en-US" altLang="zh-CN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来自世界各地</a:t>
            </a:r>
            <a:r>
              <a:rPr lang="en-US" altLang="zh-CN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的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坏蛋</a:t>
            </a:r>
            <a:endParaRPr lang="ja-JP" altLang="en-US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哲学－</a:t>
            </a:r>
            <a:r>
              <a:rPr lang="en-US" altLang="zh-CN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个人哲学决定生活方式</a:t>
            </a:r>
            <a:endParaRPr lang="en-US" altLang="ja-JP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强奸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－</a:t>
            </a:r>
            <a:r>
              <a:rPr lang="en-US" altLang="zh-CN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青少年对于性的印象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权利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－ 越界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感官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－</a:t>
            </a:r>
            <a:r>
              <a:rPr lang="en-US" altLang="zh-CN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视听</a:t>
            </a: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的重要性</a:t>
            </a:r>
            <a:endParaRPr lang="ja-JP" altLang="en-US">
              <a:solidFill>
                <a:srgbClr val="FFFF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学习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－</a:t>
            </a:r>
            <a:r>
              <a:rPr lang="en-US" altLang="zh-CN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>
                <a:solidFill>
                  <a:srgbClr val="FFFFFF"/>
                </a:solidFill>
                <a:latin typeface="Tahoma" charset="0"/>
                <a:ea typeface="ＭＳ Ｐゴシック" charset="0"/>
                <a:cs typeface="ＭＳ Ｐゴシック" charset="0"/>
              </a:rPr>
              <a:t>视教学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信念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－ 关于美国人的一项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调查</a:t>
            </a:r>
            <a:endParaRPr lang="ja-JP" alt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教学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－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教会</a:t>
            </a:r>
            <a:r>
              <a:rPr lang="en-US" altLang="zh-CN">
                <a:latin typeface="Tahoma" charset="0"/>
                <a:ea typeface="ＭＳ Ｐゴシック" charset="0"/>
                <a:cs typeface="ＭＳ Ｐゴシック" charset="0"/>
              </a:rPr>
              <a:t>急需</a:t>
            </a:r>
            <a:r>
              <a:rPr lang="zh-CN" altLang="en-US">
                <a:latin typeface="Tahoma" charset="0"/>
                <a:ea typeface="ＭＳ Ｐゴシック" charset="0"/>
                <a:cs typeface="ＭＳ Ｐゴシック" charset="0"/>
              </a:rPr>
              <a:t>的</a:t>
            </a: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给每个</a:t>
            </a:r>
            <a:r>
              <a:rPr lang="zh-CN" altLang="en-US" sz="4000" b="1" smtClean="0">
                <a:solidFill>
                  <a:schemeClr val="bg1"/>
                </a:solidFill>
              </a:rPr>
              <a:t>描绘一个</a:t>
            </a: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标题和副标题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zh-CN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B.</a:t>
            </a:r>
            <a:r>
              <a:rPr lang="zh-CN" altLang="en-US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分类你的描绘</a:t>
            </a:r>
            <a:r>
              <a:rPr lang="en-US" altLang="ja-JP" sz="40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zh-CN" altLang="en-US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8600" y="2667000"/>
            <a:ext cx="8686800" cy="731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C. </a:t>
            </a:r>
            <a:r>
              <a:rPr lang="zh-CN" altLang="en-US" sz="4000" b="1">
                <a:solidFill>
                  <a:srgbClr val="FF0000"/>
                </a:solidFill>
              </a:rPr>
              <a:t>归档你的描绘</a:t>
            </a:r>
            <a:endParaRPr lang="zh-CN" altLang="en-US" sz="4000">
              <a:solidFill>
                <a:schemeClr val="tx2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4495800"/>
            <a:ext cx="8443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60363" indent="-360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4000" b="1" smtClean="0">
                <a:solidFill>
                  <a:schemeClr val="bg1"/>
                </a:solidFill>
                <a:cs typeface="Arial" charset="0"/>
              </a:rPr>
              <a:t>3 x 5 </a:t>
            </a: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卡片，</a:t>
            </a:r>
            <a:r>
              <a:rPr lang="en-US" altLang="ja-JP" sz="4000" b="1" smtClean="0">
                <a:solidFill>
                  <a:schemeClr val="bg1"/>
                </a:solidFill>
                <a:cs typeface="Arial" charset="0"/>
              </a:rPr>
              <a:t>A4</a:t>
            </a:r>
            <a:r>
              <a:rPr lang="en-US" sz="4000" smtClean="0">
                <a:solidFill>
                  <a:srgbClr val="FFFFFF"/>
                </a:solidFill>
              </a:rPr>
              <a:t>尺寸</a:t>
            </a:r>
            <a:r>
              <a:rPr lang="en-US" altLang="zh-CN" sz="4000" smtClean="0">
                <a:solidFill>
                  <a:srgbClr val="FFFFFF"/>
                </a:solidFill>
              </a:rPr>
              <a:t>的</a:t>
            </a:r>
            <a:r>
              <a:rPr lang="zh-CN" altLang="en-US" sz="4000" smtClean="0">
                <a:solidFill>
                  <a:srgbClr val="FFFFFF"/>
                </a:solidFill>
              </a:rPr>
              <a:t>文件夹</a:t>
            </a:r>
            <a:r>
              <a:rPr lang="en-US" altLang="ja-JP" sz="4000" smtClean="0">
                <a:solidFill>
                  <a:srgbClr val="FFFFFF"/>
                </a:solidFill>
              </a:rPr>
              <a:t>	</a:t>
            </a:r>
            <a:endParaRPr lang="en-US" altLang="ja-JP" sz="4000" b="1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4000" b="1" smtClean="0">
                <a:solidFill>
                  <a:schemeClr val="bg1"/>
                </a:solidFill>
                <a:cs typeface="Arial" charset="0"/>
              </a:rPr>
              <a:t>用</a:t>
            </a: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独立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的</a:t>
            </a:r>
            <a:r>
              <a:rPr lang="en-US" altLang="ja-JP" sz="4000" b="1" smtClean="0">
                <a:solidFill>
                  <a:schemeClr val="bg1"/>
                </a:solidFill>
                <a:cs typeface="Arial" charset="0"/>
              </a:rPr>
              <a:t>Word</a:t>
            </a:r>
            <a:r>
              <a:rPr lang="en-US" sz="4000" b="1" smtClean="0">
                <a:solidFill>
                  <a:schemeClr val="bg1"/>
                </a:solidFill>
                <a:cs typeface="Arial" charset="0"/>
              </a:rPr>
              <a:t>文档</a:t>
            </a:r>
            <a:r>
              <a:rPr lang="en-US" altLang="zh-CN" sz="4000" b="1" smtClean="0">
                <a:solidFill>
                  <a:schemeClr val="bg1"/>
                </a:solidFill>
                <a:cs typeface="Arial" charset="0"/>
              </a:rPr>
              <a:t>在</a:t>
            </a: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电脑中进行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35814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b="1" smtClean="0">
                <a:solidFill>
                  <a:schemeClr val="bg1"/>
                </a:solidFill>
                <a:cs typeface="Arial" charset="0"/>
              </a:rPr>
              <a:t>选项</a:t>
            </a:r>
            <a:r>
              <a:rPr lang="en-US" altLang="ja-JP" sz="4000" b="1" smtClean="0">
                <a:solidFill>
                  <a:schemeClr val="bg1"/>
                </a:solidFill>
                <a:cs typeface="Arial" charset="0"/>
              </a:rPr>
              <a:t>:</a:t>
            </a:r>
            <a:endParaRPr lang="en-US" sz="4000" b="1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Illstrations 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9144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>
          <a:xfrm>
            <a:off x="304800" y="-26988"/>
            <a:ext cx="8229600" cy="685801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我电脑里安放描绘</a:t>
            </a:r>
            <a:r>
              <a:rPr lang="en-US" altLang="zh-CN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zh-CN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例证的</a:t>
            </a:r>
            <a:r>
              <a:rPr 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文件夹</a:t>
            </a:r>
            <a:endParaRPr lang="zh-CN" alt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如何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找到良好</a:t>
            </a: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的描绘</a:t>
            </a:r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08326" name="Oval 6"/>
          <p:cNvSpPr>
            <a:spLocks noChangeArrowheads="1"/>
          </p:cNvSpPr>
          <p:nvPr/>
        </p:nvSpPr>
        <p:spPr bwMode="auto">
          <a:xfrm>
            <a:off x="1219200" y="2209800"/>
            <a:ext cx="3810000" cy="36576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27" name="Text Box 7"/>
          <p:cNvSpPr txBox="1">
            <a:spLocks noChangeArrowheads="1"/>
          </p:cNvSpPr>
          <p:nvPr/>
        </p:nvSpPr>
        <p:spPr bwMode="auto">
          <a:xfrm>
            <a:off x="1357313" y="2874963"/>
            <a:ext cx="2986087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chemeClr val="folHlink"/>
                </a:solidFill>
              </a:rPr>
              <a:t>听众的世界</a:t>
            </a:r>
            <a:endParaRPr lang="en-GB" altLang="zh-CN" sz="3200" b="1" smtClean="0">
              <a:solidFill>
                <a:schemeClr val="folHlink"/>
              </a:solidFill>
            </a:endParaRPr>
          </a:p>
          <a:p>
            <a:pPr algn="ctr">
              <a:defRPr/>
            </a:pPr>
            <a:r>
              <a:rPr lang="zh-CN" altLang="en-US" sz="3200" b="1" smtClean="0">
                <a:solidFill>
                  <a:schemeClr val="folHlink"/>
                </a:solidFill>
              </a:rPr>
              <a:t>（他们</a:t>
            </a:r>
            <a:r>
              <a:rPr lang="en-US" altLang="ja-JP" sz="3200" b="1" smtClean="0">
                <a:solidFill>
                  <a:schemeClr val="folHlink"/>
                </a:solidFill>
              </a:rPr>
              <a:t>)</a:t>
            </a:r>
            <a:endParaRPr lang="en-US" sz="3200" b="1" smtClean="0">
              <a:solidFill>
                <a:schemeClr val="folHlink"/>
              </a:solidFill>
            </a:endParaRPr>
          </a:p>
        </p:txBody>
      </p:sp>
      <p:sp>
        <p:nvSpPr>
          <p:cNvPr id="1208328" name="Oval 8"/>
          <p:cNvSpPr>
            <a:spLocks noChangeArrowheads="1"/>
          </p:cNvSpPr>
          <p:nvPr/>
        </p:nvSpPr>
        <p:spPr bwMode="auto">
          <a:xfrm>
            <a:off x="3900488" y="2209800"/>
            <a:ext cx="3810000" cy="3657600"/>
          </a:xfrm>
          <a:prstGeom prst="ellipse">
            <a:avLst/>
          </a:prstGeom>
          <a:noFill/>
          <a:ln w="57150">
            <a:solidFill>
              <a:srgbClr val="C9C4FF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8329" name="Text Box 9"/>
          <p:cNvSpPr txBox="1">
            <a:spLocks noChangeArrowheads="1"/>
          </p:cNvSpPr>
          <p:nvPr/>
        </p:nvSpPr>
        <p:spPr bwMode="auto">
          <a:xfrm>
            <a:off x="4648200" y="2874963"/>
            <a:ext cx="3124200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C9C4FF"/>
                </a:solidFill>
              </a:rPr>
              <a:t>讲道的世界</a:t>
            </a:r>
            <a:r>
              <a:rPr lang="en-US" altLang="ja-JP" sz="3200" b="1" smtClean="0">
                <a:solidFill>
                  <a:srgbClr val="C9C4FF"/>
                </a:solidFill>
              </a:rPr>
              <a:t/>
            </a:r>
            <a:br>
              <a:rPr lang="en-US" altLang="ja-JP" sz="3200" b="1" smtClean="0">
                <a:solidFill>
                  <a:srgbClr val="C9C4FF"/>
                </a:solidFill>
              </a:rPr>
            </a:br>
            <a:r>
              <a:rPr lang="en-US" altLang="ja-JP" sz="3200" b="1" smtClean="0">
                <a:solidFill>
                  <a:srgbClr val="C9C4FF"/>
                </a:solidFill>
              </a:rPr>
              <a:t>(</a:t>
            </a:r>
            <a:r>
              <a:rPr lang="zh-CN" altLang="en-US" sz="3200" b="1" smtClean="0">
                <a:solidFill>
                  <a:srgbClr val="C9C4FF"/>
                </a:solidFill>
              </a:rPr>
              <a:t>你</a:t>
            </a:r>
            <a:r>
              <a:rPr lang="en-US" altLang="ja-JP" sz="3200" b="1" smtClean="0">
                <a:solidFill>
                  <a:srgbClr val="C9C4FF"/>
                </a:solidFill>
              </a:rPr>
              <a:t>)</a:t>
            </a:r>
            <a:endParaRPr lang="en-US" sz="3200" b="1" smtClean="0">
              <a:solidFill>
                <a:srgbClr val="C9C4FF"/>
              </a:solidFill>
            </a:endParaRPr>
          </a:p>
        </p:txBody>
      </p:sp>
      <p:sp>
        <p:nvSpPr>
          <p:cNvPr id="1208330" name="Text Box 10"/>
          <p:cNvSpPr txBox="1">
            <a:spLocks noChangeArrowheads="1"/>
          </p:cNvSpPr>
          <p:nvPr/>
        </p:nvSpPr>
        <p:spPr bwMode="auto">
          <a:xfrm>
            <a:off x="407988" y="6172200"/>
            <a:ext cx="5070475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3200" b="1" smtClean="0">
                <a:solidFill>
                  <a:schemeClr val="bg1"/>
                </a:solidFill>
              </a:rPr>
              <a:t>你</a:t>
            </a:r>
            <a:r>
              <a:rPr lang="zh-CN" altLang="en-US" sz="3200" smtClean="0">
                <a:solidFill>
                  <a:schemeClr val="bg1"/>
                </a:solidFill>
              </a:rPr>
              <a:t>在哪里寻找</a:t>
            </a:r>
            <a:r>
              <a:rPr lang="zh-CN" altLang="en-US" sz="3200" b="1" smtClean="0">
                <a:solidFill>
                  <a:schemeClr val="bg1"/>
                </a:solidFill>
              </a:rPr>
              <a:t>最好的描绘</a:t>
            </a:r>
            <a:r>
              <a:rPr lang="zh-CN" altLang="en-US" sz="3200" smtClean="0">
                <a:solidFill>
                  <a:schemeClr val="bg1"/>
                </a:solidFill>
              </a:rPr>
              <a:t>？</a:t>
            </a:r>
            <a:endParaRPr lang="zh-CN" altLang="en-US" sz="3200" b="1" smtClean="0">
              <a:solidFill>
                <a:schemeClr val="bg1"/>
              </a:solidFill>
            </a:endParaRPr>
          </a:p>
        </p:txBody>
      </p:sp>
      <p:sp>
        <p:nvSpPr>
          <p:cNvPr id="1208331" name="Text Box 11"/>
          <p:cNvSpPr txBox="1">
            <a:spLocks noChangeArrowheads="1"/>
          </p:cNvSpPr>
          <p:nvPr/>
        </p:nvSpPr>
        <p:spPr bwMode="auto">
          <a:xfrm>
            <a:off x="4267200" y="3660775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1208332" name="Text Box 12"/>
          <p:cNvSpPr txBox="1">
            <a:spLocks noChangeArrowheads="1"/>
          </p:cNvSpPr>
          <p:nvPr/>
        </p:nvSpPr>
        <p:spPr bwMode="auto">
          <a:xfrm>
            <a:off x="2743200" y="446405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2</a:t>
            </a:r>
          </a:p>
        </p:txBody>
      </p:sp>
      <p:sp>
        <p:nvSpPr>
          <p:cNvPr id="1208333" name="Text Box 13"/>
          <p:cNvSpPr txBox="1">
            <a:spLocks noChangeArrowheads="1"/>
          </p:cNvSpPr>
          <p:nvPr/>
        </p:nvSpPr>
        <p:spPr bwMode="auto">
          <a:xfrm>
            <a:off x="5943600" y="446405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</a:t>
            </a:r>
          </a:p>
        </p:txBody>
      </p:sp>
      <p:sp>
        <p:nvSpPr>
          <p:cNvPr id="1208334" name="Text Box 14"/>
          <p:cNvSpPr txBox="1">
            <a:spLocks noChangeArrowheads="1"/>
          </p:cNvSpPr>
          <p:nvPr/>
        </p:nvSpPr>
        <p:spPr bwMode="auto">
          <a:xfrm>
            <a:off x="7772400" y="556260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4</a:t>
            </a:r>
          </a:p>
        </p:txBody>
      </p:sp>
      <p:sp>
        <p:nvSpPr>
          <p:cNvPr id="120832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A.	</a:t>
            </a:r>
            <a:r>
              <a:rPr lang="zh-CN" altLang="en-US" sz="3200" b="1" smtClean="0">
                <a:solidFill>
                  <a:schemeClr val="bg1"/>
                </a:solidFill>
              </a:rPr>
              <a:t>从你的听众世界寻找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不是从你的世界寻找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6" grpId="0" animBg="1"/>
      <p:bldP spid="1208327" grpId="0"/>
      <p:bldP spid="1208328" grpId="0" animBg="1"/>
      <p:bldP spid="1208329" grpId="0"/>
      <p:bldP spid="1208330" grpId="0"/>
      <p:bldP spid="1208331" grpId="0"/>
      <p:bldP spid="1208332" grpId="0"/>
      <p:bldP spid="1208333" grpId="0"/>
      <p:bldP spid="1208334" grpId="0"/>
      <p:bldP spid="1208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如何提供良</a:t>
            </a:r>
            <a:r>
              <a:rPr lang="zh-CN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好</a:t>
            </a: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的描绘</a:t>
            </a:r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</a:rPr>
              <a:t>从你的听众世界寻找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不是从你的世界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lphaUcPeriod" startAt="2"/>
              <a:defRPr/>
            </a:pPr>
            <a:r>
              <a:rPr lang="zh-CN" altLang="en-US" sz="3200" smtClean="0">
                <a:solidFill>
                  <a:schemeClr val="bg1"/>
                </a:solidFill>
              </a:rPr>
              <a:t>在每次讲道前提早把大纲做好</a:t>
            </a:r>
            <a:r>
              <a:rPr lang="en-US" altLang="zh-CN" sz="3200" b="1" smtClean="0">
                <a:solidFill>
                  <a:schemeClr val="bg1"/>
                </a:solidFill>
              </a:rPr>
              <a:t>——</a:t>
            </a:r>
            <a:r>
              <a:rPr lang="zh-CN" altLang="en-US" sz="3200" b="1" smtClean="0">
                <a:solidFill>
                  <a:schemeClr val="bg1"/>
                </a:solidFill>
              </a:rPr>
              <a:t>你就有更多时间去找描绘</a:t>
            </a: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16338"/>
            <a:ext cx="89154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C. </a:t>
            </a:r>
            <a:r>
              <a:rPr lang="zh-CN" altLang="en-US" sz="3200" b="1" smtClean="0">
                <a:solidFill>
                  <a:schemeClr val="bg1"/>
                </a:solidFill>
              </a:rPr>
              <a:t>采取多元化的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endParaRPr lang="zh-CN" altLang="en-US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7" grpId="0"/>
      <p:bldP spid="1252362" grpId="0"/>
      <p:bldP spid="1252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ILL3Specif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r="4445" b="66025"/>
          <a:stretch>
            <a:fillRect/>
          </a:stretch>
        </p:blipFill>
        <p:spPr bwMode="auto">
          <a:xfrm>
            <a:off x="0" y="1685925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别过份地精确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715000"/>
            <a:ext cx="7467600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我希望他在</a:t>
            </a:r>
            <a:r>
              <a:rPr lang="zh-CN" altLang="en-US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描绘时别过份地精确</a:t>
            </a:r>
            <a:r>
              <a:rPr lang="en-US" altLang="ja-JP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ja-JP" alt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altLang="zh-CN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79248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D. </a:t>
            </a:r>
            <a:r>
              <a:rPr lang="zh-CN" altLang="en-US" sz="3200" b="1" smtClean="0">
                <a:solidFill>
                  <a:schemeClr val="bg1"/>
                </a:solidFill>
              </a:rPr>
              <a:t>不要仅仅是讲故事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重温它们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1252355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bg1"/>
                </a:solidFill>
              </a:rPr>
              <a:t>如何提供良</a:t>
            </a:r>
            <a:r>
              <a:rPr lang="zh-CN" altLang="en-US" sz="4400">
                <a:solidFill>
                  <a:schemeClr val="bg1"/>
                </a:solidFill>
              </a:rPr>
              <a:t>好</a:t>
            </a:r>
            <a:r>
              <a:rPr lang="en-US" sz="4400">
                <a:solidFill>
                  <a:schemeClr val="bg1"/>
                </a:solidFill>
              </a:rPr>
              <a:t>的描绘</a:t>
            </a:r>
            <a:endParaRPr lang="zh-CN" altLang="en-US" sz="4400">
              <a:solidFill>
                <a:schemeClr val="tx2"/>
              </a:solidFill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</a:rPr>
              <a:t>从你的听众世界寻找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不是从你的世界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lphaUcPeriod" startAt="2"/>
              <a:defRPr/>
            </a:pPr>
            <a:r>
              <a:rPr lang="zh-CN" altLang="en-US" sz="3200" smtClean="0">
                <a:solidFill>
                  <a:schemeClr val="bg1"/>
                </a:solidFill>
              </a:rPr>
              <a:t>在每次讲道前提早把大纲做好</a:t>
            </a:r>
            <a:r>
              <a:rPr lang="en-US" altLang="zh-CN" sz="3200" b="1" smtClean="0">
                <a:solidFill>
                  <a:schemeClr val="bg1"/>
                </a:solidFill>
              </a:rPr>
              <a:t>——</a:t>
            </a:r>
            <a:r>
              <a:rPr lang="zh-CN" altLang="en-US" sz="3200" b="1" smtClean="0">
                <a:solidFill>
                  <a:schemeClr val="bg1"/>
                </a:solidFill>
              </a:rPr>
              <a:t>你就有更多时间去找描绘</a:t>
            </a: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16338"/>
            <a:ext cx="89154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C. </a:t>
            </a:r>
            <a:r>
              <a:rPr lang="zh-CN" altLang="en-US" sz="3200" b="1" smtClean="0">
                <a:solidFill>
                  <a:schemeClr val="bg1"/>
                </a:solidFill>
              </a:rPr>
              <a:t>采取多元化的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endParaRPr lang="zh-CN" altLang="en-US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52357" grpId="0"/>
      <p:bldP spid="1252362" grpId="0"/>
      <p:bldP spid="1252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543800" cy="1143000"/>
          </a:xfrm>
        </p:spPr>
        <p:txBody>
          <a:bodyPr/>
          <a:lstStyle/>
          <a:p>
            <a:pPr eaLnBrk="1" hangingPunct="1"/>
            <a:r>
              <a:rPr lang="zh-CN" altLang="en-US" sz="60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讲故事</a:t>
            </a:r>
            <a:r>
              <a:rPr lang="en-US" altLang="zh-CN" sz="60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60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与</a:t>
            </a:r>
            <a:r>
              <a:rPr lang="en-US" altLang="zh-CN" sz="60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zh-CN" altLang="en-US" sz="60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讲笑话</a:t>
            </a:r>
          </a:p>
        </p:txBody>
      </p:sp>
      <p:pic>
        <p:nvPicPr>
          <p:cNvPr id="91140" name="Picture 5" descr="ILLSto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5383">
            <a:off x="762000" y="1219200"/>
            <a:ext cx="3665538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6" descr="ILL1001ill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764">
            <a:off x="5148263" y="1219200"/>
            <a:ext cx="3614737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Sunrise &amp; Sunset 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79248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D.</a:t>
            </a:r>
            <a:r>
              <a:rPr lang="zh-CN" altLang="en-US" sz="3200" b="1" smtClean="0">
                <a:solidFill>
                  <a:schemeClr val="bg1"/>
                </a:solidFill>
              </a:rPr>
              <a:t>不要仅仅是讲故事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重温它们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5791200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E. </a:t>
            </a:r>
            <a:r>
              <a:rPr lang="en-US" sz="3200" b="1" smtClean="0">
                <a:solidFill>
                  <a:schemeClr val="bg1"/>
                </a:solidFill>
              </a:rPr>
              <a:t>每隔</a:t>
            </a:r>
            <a:r>
              <a:rPr lang="en-US" altLang="zh-CN" sz="3200" b="1" smtClean="0">
                <a:solidFill>
                  <a:schemeClr val="bg1"/>
                </a:solidFill>
              </a:rPr>
              <a:t>3</a:t>
            </a:r>
            <a:r>
              <a:rPr lang="en-US" sz="3200" b="1" smtClean="0">
                <a:solidFill>
                  <a:schemeClr val="bg1"/>
                </a:solidFill>
              </a:rPr>
              <a:t>分钟</a:t>
            </a:r>
            <a:r>
              <a:rPr lang="zh-CN" altLang="en-US" sz="3200" b="1" smtClean="0">
                <a:solidFill>
                  <a:schemeClr val="bg1"/>
                </a:solidFill>
              </a:rPr>
              <a:t>使用一次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zh-CN" sz="3200" smtClean="0">
                <a:solidFill>
                  <a:schemeClr val="bg1"/>
                </a:solidFill>
              </a:rPr>
              <a:t>/</a:t>
            </a:r>
            <a:r>
              <a:rPr lang="zh-CN" altLang="en-US" sz="3200" smtClean="0">
                <a:solidFill>
                  <a:schemeClr val="bg1"/>
                </a:solidFill>
              </a:rPr>
              <a:t>例证</a:t>
            </a:r>
            <a:r>
              <a:rPr lang="ja-JP" altLang="en-US" sz="3200" b="1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zh-CN" altLang="en-US" sz="3200" b="1" smtClean="0">
                <a:solidFill>
                  <a:schemeClr val="bg1"/>
                </a:solidFill>
              </a:rPr>
              <a:t>   </a:t>
            </a:r>
            <a:r>
              <a:rPr lang="en-US" altLang="zh-CN" sz="3200" b="1" smtClean="0">
                <a:solidFill>
                  <a:schemeClr val="bg1"/>
                </a:solidFill>
              </a:rPr>
              <a:t>(</a:t>
            </a:r>
            <a:r>
              <a:rPr lang="zh-CN" altLang="en-US" sz="3200" b="1" smtClean="0">
                <a:solidFill>
                  <a:schemeClr val="bg1"/>
                </a:solidFill>
              </a:rPr>
              <a:t>在</a:t>
            </a:r>
            <a:r>
              <a:rPr lang="en-US" altLang="ja-JP" sz="3200" b="1" smtClean="0">
                <a:solidFill>
                  <a:schemeClr val="bg1"/>
                </a:solidFill>
              </a:rPr>
              <a:t>51</a:t>
            </a:r>
            <a:r>
              <a:rPr lang="zh-CN" altLang="en-US" sz="3200" b="1" smtClean="0">
                <a:solidFill>
                  <a:schemeClr val="bg1"/>
                </a:solidFill>
              </a:rPr>
              <a:t>页里，</a:t>
            </a:r>
            <a:r>
              <a:rPr lang="en-GB" altLang="zh-CN" sz="3200" b="1" smtClean="0">
                <a:solidFill>
                  <a:schemeClr val="bg1"/>
                </a:solidFill>
              </a:rPr>
              <a:t>15</a:t>
            </a:r>
            <a:r>
              <a:rPr lang="zh-CN" altLang="en-US" sz="3200" b="1" smtClean="0">
                <a:solidFill>
                  <a:schemeClr val="bg1"/>
                </a:solidFill>
              </a:rPr>
              <a:t>分钟的讲道里有</a:t>
            </a:r>
            <a:r>
              <a:rPr lang="en-GB" altLang="zh-CN" sz="3200" b="1" smtClean="0">
                <a:solidFill>
                  <a:schemeClr val="bg1"/>
                </a:solidFill>
              </a:rPr>
              <a:t>18</a:t>
            </a:r>
            <a:r>
              <a:rPr lang="zh-CN" altLang="en-GB" sz="3200" b="1" smtClean="0">
                <a:solidFill>
                  <a:schemeClr val="bg1"/>
                </a:solidFill>
              </a:rPr>
              <a:t>处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ja-JP" sz="3200" b="1" smtClean="0">
                <a:solidFill>
                  <a:schemeClr val="bg1"/>
                </a:solidFill>
              </a:rPr>
              <a:t>!)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1252355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bg1"/>
                </a:solidFill>
              </a:rPr>
              <a:t>如何提供良</a:t>
            </a:r>
            <a:r>
              <a:rPr lang="zh-CN" altLang="en-US" sz="4400">
                <a:solidFill>
                  <a:schemeClr val="bg1"/>
                </a:solidFill>
              </a:rPr>
              <a:t>好</a:t>
            </a:r>
            <a:r>
              <a:rPr lang="en-US" sz="4400">
                <a:solidFill>
                  <a:schemeClr val="bg1"/>
                </a:solidFill>
              </a:rPr>
              <a:t>的描绘</a:t>
            </a:r>
            <a:endParaRPr lang="zh-CN" altLang="en-US" sz="4400">
              <a:solidFill>
                <a:schemeClr val="tx2"/>
              </a:solidFill>
            </a:endParaRPr>
          </a:p>
        </p:txBody>
      </p:sp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64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</a:rPr>
              <a:t>从你的听众世界寻找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r>
              <a:rPr lang="en-US" altLang="ja-JP" sz="3200" b="1" smtClean="0">
                <a:solidFill>
                  <a:schemeClr val="bg1"/>
                </a:solidFill>
              </a:rPr>
              <a:t>—</a:t>
            </a:r>
            <a:r>
              <a:rPr lang="zh-CN" altLang="en-US" sz="3200" b="1" smtClean="0">
                <a:solidFill>
                  <a:schemeClr val="bg1"/>
                </a:solidFill>
              </a:rPr>
              <a:t>不是从你的世界</a:t>
            </a:r>
            <a:r>
              <a:rPr lang="en-US" altLang="ja-JP" sz="3200" b="1" smtClean="0">
                <a:solidFill>
                  <a:schemeClr val="bg1"/>
                </a:solidFill>
              </a:rPr>
              <a:t>!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  <p:sp>
        <p:nvSpPr>
          <p:cNvPr id="1252362" name="Text Box 10"/>
          <p:cNvSpPr txBox="1">
            <a:spLocks noChangeArrowheads="1"/>
          </p:cNvSpPr>
          <p:nvPr/>
        </p:nvSpPr>
        <p:spPr bwMode="auto">
          <a:xfrm>
            <a:off x="228600" y="2351088"/>
            <a:ext cx="89154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lphaUcPeriod" startAt="2"/>
              <a:defRPr/>
            </a:pPr>
            <a:r>
              <a:rPr lang="zh-CN" altLang="en-US" sz="3200" smtClean="0">
                <a:solidFill>
                  <a:schemeClr val="bg1"/>
                </a:solidFill>
              </a:rPr>
              <a:t>在每次讲道前提早把大纲做好</a:t>
            </a:r>
            <a:r>
              <a:rPr lang="en-US" altLang="zh-CN" sz="3200" b="1" smtClean="0">
                <a:solidFill>
                  <a:schemeClr val="bg1"/>
                </a:solidFill>
              </a:rPr>
              <a:t>——</a:t>
            </a:r>
            <a:r>
              <a:rPr lang="zh-CN" altLang="en-US" sz="3200" b="1" smtClean="0">
                <a:solidFill>
                  <a:schemeClr val="bg1"/>
                </a:solidFill>
              </a:rPr>
              <a:t>你就有更多时间去找描绘</a:t>
            </a: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228600" y="3716338"/>
            <a:ext cx="89154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C. </a:t>
            </a:r>
            <a:r>
              <a:rPr lang="zh-CN" altLang="en-US" sz="3200" b="1" smtClean="0">
                <a:solidFill>
                  <a:schemeClr val="bg1"/>
                </a:solidFill>
              </a:rPr>
              <a:t>采取多元化的</a:t>
            </a:r>
            <a:r>
              <a:rPr lang="en-US" sz="3200" smtClean="0">
                <a:solidFill>
                  <a:schemeClr val="bg1"/>
                </a:solidFill>
              </a:rPr>
              <a:t>描绘</a:t>
            </a:r>
            <a:endParaRPr lang="zh-CN" altLang="en-US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52357" grpId="0"/>
      <p:bldP spid="1252362" grpId="0"/>
      <p:bldP spid="12523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676400"/>
          </a:xfrm>
          <a:noFill/>
        </p:spPr>
        <p:txBody>
          <a:bodyPr/>
          <a:lstStyle/>
          <a:p>
            <a:pPr algn="l" eaLnBrk="1" hangingPunct="1"/>
            <a:r>
              <a:rPr lang="zh-CN" altLang="en-US" sz="129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危机</a:t>
            </a:r>
          </a:p>
        </p:txBody>
      </p:sp>
      <p:sp>
        <p:nvSpPr>
          <p:cNvPr id="1264643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5410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600" b="1">
                <a:solidFill>
                  <a:srgbClr val="FFB97C"/>
                </a:solidFill>
              </a:rPr>
              <a:t>美化的故事</a:t>
            </a:r>
            <a:endParaRPr lang="en-US" altLang="zh-CN" sz="3600" b="1">
              <a:solidFill>
                <a:srgbClr val="FFB97C"/>
              </a:solidFill>
            </a:endParaRPr>
          </a:p>
          <a:p>
            <a:r>
              <a:rPr lang="zh-CN" altLang="en-US" sz="3600" b="1">
                <a:solidFill>
                  <a:srgbClr val="FFB97C"/>
                </a:solidFill>
              </a:rPr>
              <a:t>多余的故事</a:t>
            </a:r>
            <a:endParaRPr lang="en-US" altLang="ja-JP" sz="3600" b="1">
              <a:solidFill>
                <a:srgbClr val="FFB97C"/>
              </a:solidFill>
            </a:endParaRPr>
          </a:p>
          <a:p>
            <a:r>
              <a:rPr lang="zh-CN" altLang="en-US" sz="3600" b="1">
                <a:solidFill>
                  <a:srgbClr val="FFB97C"/>
                </a:solidFill>
              </a:rPr>
              <a:t>以自我为中心的故事</a:t>
            </a:r>
            <a:endParaRPr lang="en-US" altLang="ja-JP" sz="3600" b="1">
              <a:solidFill>
                <a:srgbClr val="FFB97C"/>
              </a:solidFill>
            </a:endParaRPr>
          </a:p>
          <a:p>
            <a:r>
              <a:rPr lang="zh-CN" altLang="en-US" sz="3600" b="1">
                <a:solidFill>
                  <a:srgbClr val="FFB97C"/>
                </a:solidFill>
              </a:rPr>
              <a:t>华而不实的故事</a:t>
            </a:r>
            <a:endParaRPr lang="en-GB" altLang="zh-CN" sz="3600" b="1">
              <a:solidFill>
                <a:srgbClr val="FFB97C"/>
              </a:solidFill>
            </a:endParaRPr>
          </a:p>
          <a:p>
            <a:r>
              <a:rPr lang="zh-CN" altLang="en-US" sz="3600" b="1">
                <a:solidFill>
                  <a:srgbClr val="FFB97C"/>
                </a:solidFill>
              </a:rPr>
              <a:t>意在摆布人的故事</a:t>
            </a:r>
          </a:p>
        </p:txBody>
      </p:sp>
      <p:sp>
        <p:nvSpPr>
          <p:cNvPr id="1264644" name="Text Box 4"/>
          <p:cNvSpPr txBox="1">
            <a:spLocks noChangeArrowheads="1"/>
          </p:cNvSpPr>
          <p:nvPr/>
        </p:nvSpPr>
        <p:spPr bwMode="auto">
          <a:xfrm>
            <a:off x="5715000" y="1981200"/>
            <a:ext cx="3276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600" b="1" u="sng">
                <a:solidFill>
                  <a:schemeClr val="accent1"/>
                </a:solidFill>
              </a:rPr>
              <a:t>查验</a:t>
            </a:r>
            <a:endParaRPr lang="en-GB" altLang="zh-CN" sz="3600" b="1" u="sng">
              <a:solidFill>
                <a:schemeClr val="accent1"/>
              </a:solidFill>
            </a:endParaRPr>
          </a:p>
          <a:p>
            <a:r>
              <a:rPr lang="zh-CN" altLang="en-US" sz="3600" b="1">
                <a:solidFill>
                  <a:schemeClr val="accent1"/>
                </a:solidFill>
              </a:rPr>
              <a:t>长度</a:t>
            </a:r>
            <a:endParaRPr lang="en-GB" altLang="zh-CN" sz="3600" b="1">
              <a:solidFill>
                <a:schemeClr val="accent1"/>
              </a:solidFill>
            </a:endParaRPr>
          </a:p>
          <a:p>
            <a:r>
              <a:rPr lang="zh-CN" altLang="en-US" sz="3600" b="1">
                <a:solidFill>
                  <a:schemeClr val="accent1"/>
                </a:solidFill>
              </a:rPr>
              <a:t>关联</a:t>
            </a:r>
            <a:endParaRPr lang="en-US" altLang="ja-JP" sz="3600" b="1">
              <a:solidFill>
                <a:schemeClr val="accent1"/>
              </a:solidFill>
            </a:endParaRPr>
          </a:p>
          <a:p>
            <a:r>
              <a:rPr lang="zh-CN" altLang="en-US" sz="3600" b="1">
                <a:solidFill>
                  <a:schemeClr val="accent1"/>
                </a:solidFill>
              </a:rPr>
              <a:t>谦卑</a:t>
            </a:r>
            <a:endParaRPr lang="en-US" altLang="ja-JP" sz="3600" b="1">
              <a:solidFill>
                <a:schemeClr val="accent1"/>
              </a:solidFill>
            </a:endParaRPr>
          </a:p>
          <a:p>
            <a:r>
              <a:rPr lang="zh-CN" altLang="en-US" sz="3600" b="1">
                <a:solidFill>
                  <a:schemeClr val="accent1"/>
                </a:solidFill>
              </a:rPr>
              <a:t>真理</a:t>
            </a:r>
          </a:p>
          <a:p>
            <a:r>
              <a:rPr lang="zh-CN" altLang="en-US" sz="3600" b="1">
                <a:solidFill>
                  <a:schemeClr val="accent1"/>
                </a:solidFill>
              </a:rPr>
              <a:t>动机</a:t>
            </a:r>
            <a:endParaRPr lang="en-GB" altLang="zh-CN" sz="3600" b="1">
              <a:solidFill>
                <a:schemeClr val="accent1"/>
              </a:solidFill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>
                <a:solidFill>
                  <a:schemeClr val="accent1"/>
                </a:solidFill>
              </a:rPr>
              <a:t>Adapted from LeRoy Patterson Stuart in SBC </a:t>
            </a:r>
            <a:r>
              <a:rPr lang="en-US" altLang="zh-CN" i="1">
                <a:solidFill>
                  <a:schemeClr val="accent1"/>
                </a:solidFill>
              </a:rPr>
              <a:t>100-Fold</a:t>
            </a:r>
            <a:r>
              <a:rPr lang="en-US" altLang="zh-CN">
                <a:solidFill>
                  <a:schemeClr val="accent1"/>
                </a:solidFill>
              </a:rPr>
              <a:t> (Feb 92)</a:t>
            </a:r>
          </a:p>
        </p:txBody>
      </p:sp>
      <p:pic>
        <p:nvPicPr>
          <p:cNvPr id="95237" name="Picture 6" descr="oth-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96850"/>
            <a:ext cx="1600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Line 7"/>
          <p:cNvSpPr>
            <a:spLocks noChangeShapeType="1"/>
          </p:cNvSpPr>
          <p:nvPr/>
        </p:nvSpPr>
        <p:spPr bwMode="auto">
          <a:xfrm>
            <a:off x="-609600" y="6324600"/>
            <a:ext cx="1066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0"/>
            <a:ext cx="79248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3200" b="1" smtClean="0">
                <a:solidFill>
                  <a:schemeClr val="bg1"/>
                </a:solidFill>
              </a:rPr>
              <a:t>F.</a:t>
            </a:r>
            <a:r>
              <a:rPr lang="zh-CN" altLang="en-US" sz="3200" b="1" smtClean="0">
                <a:solidFill>
                  <a:schemeClr val="bg1"/>
                </a:solidFill>
              </a:rPr>
              <a:t>使用描绘时应</a:t>
            </a:r>
            <a:r>
              <a:rPr lang="en-US" sz="3200" smtClean="0">
                <a:solidFill>
                  <a:schemeClr val="bg1"/>
                </a:solidFill>
              </a:rPr>
              <a:t>避免</a:t>
            </a:r>
            <a:r>
              <a:rPr lang="en-US" altLang="ja-JP" sz="3200" b="1" smtClean="0">
                <a:solidFill>
                  <a:schemeClr val="bg1"/>
                </a:solidFill>
              </a:rPr>
              <a:t>…</a:t>
            </a:r>
            <a:endParaRPr lang="en-US" altLang="zh-CN" sz="3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 build="p"/>
      <p:bldP spid="1264644" grpId="0" build="p"/>
      <p:bldP spid="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yalty">
  <a:themeElements>
    <a:clrScheme name="Royalty 2">
      <a:dk1>
        <a:srgbClr val="3E3E5C"/>
      </a:dk1>
      <a:lt1>
        <a:srgbClr val="FFFF00"/>
      </a:lt1>
      <a:dk2>
        <a:srgbClr val="9358A0"/>
      </a:dk2>
      <a:lt2>
        <a:srgbClr val="FFFF00"/>
      </a:lt2>
      <a:accent1>
        <a:srgbClr val="60597B"/>
      </a:accent1>
      <a:accent2>
        <a:srgbClr val="6666FF"/>
      </a:accent2>
      <a:accent3>
        <a:srgbClr val="C8B4CD"/>
      </a:accent3>
      <a:accent4>
        <a:srgbClr val="DAD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oyalty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oyalty 1">
        <a:dk1>
          <a:srgbClr val="336699"/>
        </a:dk1>
        <a:lt1>
          <a:srgbClr val="FFFF00"/>
        </a:lt1>
        <a:dk2>
          <a:srgbClr val="9358A0"/>
        </a:dk2>
        <a:lt2>
          <a:srgbClr val="FFFF00"/>
        </a:lt2>
        <a:accent1>
          <a:srgbClr val="003399"/>
        </a:accent1>
        <a:accent2>
          <a:srgbClr val="468A4B"/>
        </a:accent2>
        <a:accent3>
          <a:srgbClr val="C8B4CD"/>
        </a:accent3>
        <a:accent4>
          <a:srgbClr val="DADA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yalty 2">
        <a:dk1>
          <a:srgbClr val="3E3E5C"/>
        </a:dk1>
        <a:lt1>
          <a:srgbClr val="FFFF00"/>
        </a:lt1>
        <a:dk2>
          <a:srgbClr val="9358A0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C8B4CD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514</Words>
  <Application>Microsoft Macintosh PowerPoint</Application>
  <PresentationFormat>On-screen Show (4:3)</PresentationFormat>
  <Paragraphs>159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Blank Presentation</vt:lpstr>
      <vt:lpstr>untitled 1</vt:lpstr>
      <vt:lpstr>Royalty</vt:lpstr>
      <vt:lpstr>Northern Lights</vt:lpstr>
      <vt:lpstr>Default Design</vt:lpstr>
      <vt:lpstr>1_Default Design</vt:lpstr>
      <vt:lpstr>1_Blank Presentation</vt:lpstr>
      <vt:lpstr>21_Default Design</vt:lpstr>
      <vt:lpstr>Microsoft ClipArt Gallery</vt:lpstr>
      <vt:lpstr>描绘</vt:lpstr>
      <vt:lpstr> 好的描绘的重要性</vt:lpstr>
      <vt:lpstr>如何找到良好的描绘</vt:lpstr>
      <vt:lpstr>如何提供良好的描绘</vt:lpstr>
      <vt:lpstr>别过份地精确</vt:lpstr>
      <vt:lpstr>PowerPoint Presentation</vt:lpstr>
      <vt:lpstr>讲故事 与 讲笑话</vt:lpstr>
      <vt:lpstr>PowerPoint Presentation</vt:lpstr>
      <vt:lpstr>危机</vt:lpstr>
      <vt:lpstr>如何归类描绘？</vt:lpstr>
      <vt:lpstr>在使用提及他人的例证前应得到许可</vt:lpstr>
      <vt:lpstr>有趣的汉字</vt:lpstr>
      <vt:lpstr>有趣的汉字</vt:lpstr>
      <vt:lpstr>讲员从哪里得到描绘/例证</vt:lpstr>
      <vt:lpstr>Look Around 1 of 3</vt:lpstr>
      <vt:lpstr>Look Around 2 of 3</vt:lpstr>
      <vt:lpstr>留意身边的事</vt:lpstr>
      <vt:lpstr>谨慎选择例证</vt:lpstr>
      <vt:lpstr>当心你太太!</vt:lpstr>
      <vt:lpstr>其它的书籍</vt:lpstr>
      <vt:lpstr>提供例证的网站</vt:lpstr>
      <vt:lpstr>免费的视频剪辑@WingClips.com</vt:lpstr>
      <vt:lpstr>B. 分类你的描绘 </vt:lpstr>
      <vt:lpstr>标题与副标题</vt:lpstr>
      <vt:lpstr>B.分类你的描绘 </vt:lpstr>
      <vt:lpstr>我电脑里安放描绘/例证的文件夹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120</cp:revision>
  <dcterms:created xsi:type="dcterms:W3CDTF">2013-03-11T08:03:22Z</dcterms:created>
  <dcterms:modified xsi:type="dcterms:W3CDTF">2016-11-04T07:19:16Z</dcterms:modified>
</cp:coreProperties>
</file>