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0" r:id="rId2"/>
    <p:sldMasterId id="2147483658" r:id="rId3"/>
    <p:sldMasterId id="2147483649" r:id="rId4"/>
    <p:sldMasterId id="2147483728" r:id="rId5"/>
    <p:sldMasterId id="2147483740" r:id="rId6"/>
    <p:sldMasterId id="2147483908" r:id="rId7"/>
    <p:sldMasterId id="2147485412" r:id="rId8"/>
    <p:sldMasterId id="2147485672" r:id="rId9"/>
  </p:sldMasterIdLst>
  <p:notesMasterIdLst>
    <p:notesMasterId r:id="rId40"/>
  </p:notesMasterIdLst>
  <p:sldIdLst>
    <p:sldId id="308" r:id="rId10"/>
    <p:sldId id="340" r:id="rId11"/>
    <p:sldId id="275" r:id="rId12"/>
    <p:sldId id="313" r:id="rId13"/>
    <p:sldId id="315" r:id="rId14"/>
    <p:sldId id="314" r:id="rId15"/>
    <p:sldId id="316" r:id="rId16"/>
    <p:sldId id="325" r:id="rId17"/>
    <p:sldId id="329" r:id="rId18"/>
    <p:sldId id="319" r:id="rId19"/>
    <p:sldId id="318" r:id="rId20"/>
    <p:sldId id="326" r:id="rId21"/>
    <p:sldId id="321" r:id="rId22"/>
    <p:sldId id="323" r:id="rId23"/>
    <p:sldId id="328" r:id="rId24"/>
    <p:sldId id="320" r:id="rId25"/>
    <p:sldId id="309" r:id="rId26"/>
    <p:sldId id="324" r:id="rId27"/>
    <p:sldId id="272" r:id="rId28"/>
    <p:sldId id="317" r:id="rId29"/>
    <p:sldId id="331" r:id="rId30"/>
    <p:sldId id="274" r:id="rId31"/>
    <p:sldId id="333" r:id="rId32"/>
    <p:sldId id="332" r:id="rId33"/>
    <p:sldId id="330" r:id="rId34"/>
    <p:sldId id="334" r:id="rId35"/>
    <p:sldId id="258" r:id="rId36"/>
    <p:sldId id="339" r:id="rId37"/>
    <p:sldId id="335" r:id="rId38"/>
    <p:sldId id="342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162"/>
    <a:srgbClr val="FFFF00"/>
    <a:srgbClr val="FF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4BA6CB-F86B-2A46-B04E-D8BDBE630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1741C8-2F9E-214C-B49A-C7C9C00DF226}" type="slidenum">
              <a:rPr lang="zh-CN" altLang="en-US" sz="1200"/>
              <a:pPr/>
              <a:t>1</a:t>
            </a:fld>
            <a:endParaRPr lang="en-US" altLang="zh-CN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C6AEE2-D638-C54D-86A6-6DDFCAEEF685}" type="slidenum">
              <a:rPr lang="zh-CN" altLang="en-US" sz="1200"/>
              <a:pPr/>
              <a:t>10</a:t>
            </a:fld>
            <a:endParaRPr lang="en-US" altLang="zh-CN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D274A7F-126C-B245-9E29-D5DE9B78A691}" type="slidenum">
              <a:rPr lang="zh-CN" altLang="en-US" sz="1200"/>
              <a:pPr/>
              <a:t>11</a:t>
            </a:fld>
            <a:endParaRPr lang="en-US" altLang="zh-CN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E382E8-273F-754F-BB3D-E7004F6BE6F1}" type="slidenum">
              <a:rPr lang="zh-CN" altLang="en-US" sz="1200"/>
              <a:pPr/>
              <a:t>12</a:t>
            </a:fld>
            <a:endParaRPr lang="en-US" altLang="zh-CN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4A8921-5C0C-6F47-9294-61F5206B6E74}" type="slidenum">
              <a:rPr lang="zh-CN" altLang="en-US" sz="1200"/>
              <a:pPr/>
              <a:t>13</a:t>
            </a:fld>
            <a:endParaRPr lang="en-US" altLang="zh-CN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366CAC-1CA3-B64B-B177-F9EDDBBF955D}" type="slidenum">
              <a:rPr lang="zh-CN" altLang="en-US" sz="1200"/>
              <a:pPr/>
              <a:t>14</a:t>
            </a:fld>
            <a:endParaRPr lang="en-US" altLang="zh-CN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5F59B5-B438-A449-8A39-5E4FFE3598A4}" type="slidenum">
              <a:rPr lang="zh-CN" altLang="en-US" sz="1200"/>
              <a:pPr/>
              <a:t>15</a:t>
            </a:fld>
            <a:endParaRPr lang="en-US" altLang="zh-CN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11748E-AB4A-1D4E-92DD-03DB367C2C58}" type="slidenum">
              <a:rPr lang="zh-CN" altLang="en-US" sz="1200"/>
              <a:pPr/>
              <a:t>16</a:t>
            </a:fld>
            <a:endParaRPr lang="en-US" altLang="zh-CN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3935D0-5DA3-A34A-A1E2-30CBD8D7E0E3}" type="slidenum">
              <a:rPr lang="zh-CN" altLang="en-US" sz="1200"/>
              <a:pPr/>
              <a:t>17</a:t>
            </a:fld>
            <a:endParaRPr lang="en-US" altLang="zh-CN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B2F917-10B5-9246-A99E-27DF73B045CC}" type="slidenum">
              <a:rPr lang="zh-CN" altLang="en-US" sz="1200"/>
              <a:pPr/>
              <a:t>18</a:t>
            </a:fld>
            <a:endParaRPr lang="en-US" altLang="zh-CN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52CC1E-B5BE-A34E-B986-B2EAB1639EBD}" type="slidenum">
              <a:rPr lang="zh-CN" altLang="en-US" sz="1200"/>
              <a:pPr/>
              <a:t>19</a:t>
            </a:fld>
            <a:endParaRPr lang="en-US" altLang="zh-CN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37AF729-19D3-104D-B159-D8901D2CCF7B}" type="slidenum">
              <a:rPr lang="zh-CN" altLang="en-US" sz="1200">
                <a:latin typeface="Times New Roman" charset="0"/>
              </a:rPr>
              <a:pPr algn="r"/>
              <a:t>2</a:t>
            </a:fld>
            <a:endParaRPr lang="en-US" altLang="zh-CN" sz="12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2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D04F8C-6550-724E-A593-E4B83C7E423D}" type="slidenum">
              <a:rPr lang="zh-CN" altLang="en-US" sz="1200"/>
              <a:pPr/>
              <a:t>20</a:t>
            </a:fld>
            <a:endParaRPr lang="en-US" altLang="zh-CN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BAC31E-95A2-4A4E-95BA-74E91ED49FA9}" type="slidenum">
              <a:rPr lang="zh-CN" altLang="en-US" sz="1200">
                <a:solidFill>
                  <a:srgbClr val="000000"/>
                </a:solidFill>
              </a:rPr>
              <a:pPr/>
              <a:t>21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7646C4-B70D-B040-A35E-E2288EE9FE4B}" type="slidenum">
              <a:rPr lang="zh-CN" altLang="en-US" sz="1200"/>
              <a:pPr/>
              <a:t>22</a:t>
            </a:fld>
            <a:endParaRPr lang="en-US" altLang="zh-CN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D68D62-0DE9-3044-9F45-5B90292998C2}" type="slidenum">
              <a:rPr lang="zh-CN" altLang="en-US" sz="1200">
                <a:solidFill>
                  <a:srgbClr val="000000"/>
                </a:solidFill>
              </a:rPr>
              <a:pPr/>
              <a:t>23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A28FA0-6B56-D14A-89FA-BF7EE2AF0CE5}" type="slidenum">
              <a:rPr lang="zh-CN" altLang="en-US" sz="1200">
                <a:solidFill>
                  <a:srgbClr val="000000"/>
                </a:solidFill>
              </a:rPr>
              <a:pPr/>
              <a:t>24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CDBC9D-AA84-7540-95F0-F536A234B983}" type="slidenum">
              <a:rPr lang="zh-CN" altLang="en-US" sz="1200"/>
              <a:pPr/>
              <a:t>25</a:t>
            </a:fld>
            <a:endParaRPr lang="en-US" altLang="zh-CN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9308E1-C199-344D-B038-65134AF57009}" type="slidenum">
              <a:rPr lang="zh-CN" altLang="en-US" sz="1200"/>
              <a:pPr/>
              <a:t>26</a:t>
            </a:fld>
            <a:endParaRPr lang="en-US" altLang="zh-CN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HOM 13.27</a:t>
            </a:r>
          </a:p>
          <a:p>
            <a:pPr eaLnBrk="1" hangingPunct="1"/>
            <a:r>
              <a:rPr lang="en-US"/>
              <a:t>HSB 30.03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E8E171-6459-3546-B2F6-BA6F94AC1B24}" type="slidenum">
              <a:rPr lang="zh-CN" altLang="en-US" sz="1200"/>
              <a:pPr/>
              <a:t>27</a:t>
            </a:fld>
            <a:endParaRPr lang="en-US" altLang="zh-CN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29C288-1E85-4546-8945-BF33BB7A74FD}" type="slidenum">
              <a:rPr lang="zh-CN" altLang="en-US" sz="1200">
                <a:solidFill>
                  <a:srgbClr val="000000"/>
                </a:solidFill>
              </a:rPr>
              <a:pPr/>
              <a:t>28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/>
              <a:t>After Passage Outline MPII… Question: How should we start the sermon—with the why or the how question? Answer: How is better, even if it is not the subject of the whole passage.</a:t>
            </a:r>
          </a:p>
          <a:p>
            <a:pPr eaLnBrk="1" hangingPunct="1"/>
            <a:r>
              <a:rPr lang="en-US" altLang="zh-CN"/>
              <a:t>After Sermon Outline MPI… Question: How should we transition into MPII? Answer: Use the interrogative of EO MPII ("reason"), resulting in a "why" transition that gives the subject of HO MPII.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983781-03F0-1645-A6E2-331CE720DABF}" type="slidenum">
              <a:rPr lang="zh-CN" altLang="en-US" sz="1200">
                <a:solidFill>
                  <a:srgbClr val="000000"/>
                </a:solidFill>
              </a:rPr>
              <a:pPr/>
              <a:t>29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72D352-F47C-7E48-A84C-D3A15617E21F}" type="slidenum">
              <a:rPr lang="zh-CN" altLang="en-US" sz="1200"/>
              <a:pPr/>
              <a:t>3</a:t>
            </a:fld>
            <a:endParaRPr lang="en-US" altLang="zh-CN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Preaching/Homiletics 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B919C4-13DD-074C-A5F6-4DC9C31788DE}" type="slidenum">
              <a:rPr lang="zh-CN" altLang="en-US" sz="1200"/>
              <a:pPr/>
              <a:t>4</a:t>
            </a:fld>
            <a:endParaRPr lang="en-US" altLang="zh-CN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330D4A-40AA-AB4F-AF3C-F1D2CEEBFB2C}" type="slidenum">
              <a:rPr lang="zh-CN" altLang="en-US" sz="1200"/>
              <a:pPr/>
              <a:t>5</a:t>
            </a:fld>
            <a:endParaRPr lang="en-US" altLang="zh-CN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2BA362-E2DA-334B-ADB1-7A4F927476FF}" type="slidenum">
              <a:rPr lang="zh-CN" altLang="en-US" sz="1200"/>
              <a:pPr/>
              <a:t>6</a:t>
            </a:fld>
            <a:endParaRPr lang="en-US" altLang="zh-CN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1647DC-9B28-474B-9086-94CF73B46C62}" type="slidenum">
              <a:rPr lang="zh-CN" altLang="en-US" sz="1200"/>
              <a:pPr/>
              <a:t>7</a:t>
            </a:fld>
            <a:endParaRPr lang="en-US" altLang="zh-CN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BFFA46-09A0-2F40-859A-DC4E014F0376}" type="slidenum">
              <a:rPr lang="zh-CN" altLang="en-US" sz="1200"/>
              <a:pPr/>
              <a:t>8</a:t>
            </a:fld>
            <a:endParaRPr lang="en-US" altLang="zh-CN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0D2C36-BF99-DB40-81DB-53C354988DB3}" type="slidenum">
              <a:rPr lang="zh-CN" altLang="en-US" sz="1200"/>
              <a:pPr/>
              <a:t>9</a:t>
            </a:fld>
            <a:endParaRPr lang="en-US" altLang="zh-CN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9E75-0592-9F41-9622-957E44BB5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C5ED-614E-B446-8B75-8B693E90F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758D-B598-B244-AB93-1833CF575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95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791F-C46C-0249-A9B7-16E7B8255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BF827-B888-6E4C-9EEC-6A562F78C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5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E4CB-582D-DF43-9F7C-3CCD4762A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6282-7AEE-E340-BEEC-661BD0A58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4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701C8-C603-0845-9A58-08C5003F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8A30-D012-A448-A48E-0F8B3AFF2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6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7067-1755-FA48-8C99-068C4984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0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FF83-B5BF-2B41-ACFE-E63AB86BB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6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243DA-388A-BB4D-B898-337CB3B50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DFE62-B7D9-0044-8877-1F4429340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6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2D2A2-B34C-D54C-82F9-24D0C69B6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9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7D165-65F1-064B-AD11-212CD2E2D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0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4B7E0-BCE6-6F42-A21F-F544514C2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1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5DF97-AB62-884D-BBF8-064EF497B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CD93-24CD-8948-BD70-662367FF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4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F80F-C613-FB45-BD4E-4DB31E84E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91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0642-53A5-BF49-AEA7-6BDBD029A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7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EFDE-E260-A04E-A4B1-07ACBA909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46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564D-FDA0-1147-A3A2-60C897F0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59379-FD83-B54C-B25E-11EDAF00F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4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4DC2E-8A92-2447-9698-E46259742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9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AEAF7-E7A0-3F4E-9677-06F9D048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47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4A53-ED32-644E-BFDD-37FFBF492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0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5404D-57FF-4043-B86F-A56049E5A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9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05DB-00F2-5F4B-B379-1611BB906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11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DF69-BD77-4E4D-97A2-5E83434C4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0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868C-B04D-7349-9C3A-C91A1A194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3F32A-478B-954B-A1CC-1A423DAAD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43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6D14-639D-7541-9878-A1A7CC895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22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F32B5-4500-2646-9146-65B713A55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B722-6635-2343-8F5B-0A2764E2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7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8378-8C2D-CB45-969F-A8F503EF5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04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003CB-8CD3-2F4D-A3B4-7D7A47323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30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A765B-9568-3646-93D7-3F4A42FE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8AC8D-CC8A-D946-8646-1C860A5A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7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852F-C610-B844-99B8-DA953CC2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54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EA725-EAAD-6149-BD1A-98447403E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0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4206-7584-8542-BD08-DD2915C3B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58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6097-8A09-9940-B24D-50A230E58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7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BACF-F2BF-6B46-BC2D-20835CD1D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5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0B551-96AA-9E4E-A53A-24BED4C7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88CB4-9511-D543-AB97-0D5D531DD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3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AD0B2-F547-DE47-A13C-6A5AA2B2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4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B07B1-86B5-A040-B0D0-071BFCB75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7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5637-F232-4347-B89B-8DFA9EE17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7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D411-36D9-1B40-9636-4BB253F16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77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426F-8686-464D-B1FE-6BF809518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7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42E2-1AC9-1F49-9C0C-310E57295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4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3E12-3B2C-5648-AA9B-6F485BCFC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93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9F46-26C8-3F4B-B448-6A6C205F8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782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B4BB-F5C0-F94B-A965-F023CC21F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2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DD128-4A47-6248-B1D6-E3D934D5A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7CE97-5A50-8C46-8C4A-CC823EC76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47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33D2-44F6-994B-A508-14276E35D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478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B3BA3-2CAC-1C4B-B19A-58F589C4B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1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F50F7-7C9F-394C-B21D-1B6EF3EF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8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14C1B-5E76-D341-8F6C-58F7C45CA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03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D3F2-585F-274E-9EB4-1AB915CD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1D14-FC03-AA4D-9F1C-5791900C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54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7C30A-04D5-0E4C-8B4C-70CA1705F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88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66BF3-361B-3E47-A282-DC4896DFF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93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11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4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A103-D0B4-D44F-B436-7DFFC9A50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5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95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6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22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67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853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320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59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0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5326-D9D3-6146-9E11-AD36F4835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5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25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76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4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5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44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7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7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038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E257F-B354-9746-8605-6B23832A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E0869B-58E1-D34B-8291-79C906470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  <p:sldLayoutId id="2147485592" r:id="rId10"/>
    <p:sldLayoutId id="21474855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20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2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3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13324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13325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6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327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79D0218A-C085-EB44-89F9-70BBD385F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71" r:id="rId1"/>
    <p:sldLayoutId id="2147485594" r:id="rId2"/>
    <p:sldLayoutId id="2147485595" r:id="rId3"/>
    <p:sldLayoutId id="2147485596" r:id="rId4"/>
    <p:sldLayoutId id="2147485597" r:id="rId5"/>
    <p:sldLayoutId id="2147485598" r:id="rId6"/>
    <p:sldLayoutId id="2147485599" r:id="rId7"/>
    <p:sldLayoutId id="2147485600" r:id="rId8"/>
    <p:sldLayoutId id="2147485601" r:id="rId9"/>
    <p:sldLayoutId id="2147485602" r:id="rId10"/>
    <p:sldLayoutId id="21474856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42881A53-54A1-CA43-9E44-CD7C40027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A0008D-7A93-F743-B1B7-FFD40805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4E6E25-39A4-6D48-80AF-C327D4EC6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6" r:id="rId1"/>
    <p:sldLayoutId id="2147485627" r:id="rId2"/>
    <p:sldLayoutId id="2147485628" r:id="rId3"/>
    <p:sldLayoutId id="2147485629" r:id="rId4"/>
    <p:sldLayoutId id="2147485630" r:id="rId5"/>
    <p:sldLayoutId id="2147485631" r:id="rId6"/>
    <p:sldLayoutId id="2147485632" r:id="rId7"/>
    <p:sldLayoutId id="2147485633" r:id="rId8"/>
    <p:sldLayoutId id="2147485634" r:id="rId9"/>
    <p:sldLayoutId id="2147485635" r:id="rId10"/>
    <p:sldLayoutId id="21474856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43827E-8E53-0E4B-898D-A9707C787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134AE9-C8A1-624F-AD63-46C49D917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68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768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68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68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68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68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68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8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</p:grpSp>
      <p:sp>
        <p:nvSpPr>
          <p:cNvPr id="7680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7680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3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79" r:id="rId7"/>
    <p:sldLayoutId id="2147485680" r:id="rId8"/>
    <p:sldLayoutId id="2147485681" r:id="rId9"/>
    <p:sldLayoutId id="2147485682" r:id="rId10"/>
    <p:sldLayoutId id="2147485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4516438" y="3505200"/>
            <a:ext cx="4627562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dirty="0" smtClean="0">
                <a:solidFill>
                  <a:schemeClr val="bg1"/>
                </a:solidFill>
              </a:rPr>
              <a:t>如何整体看待你的信息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78850" name="Picture 8" descr="03 A shot of Trinkhalle corrid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4501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28775"/>
            <a:ext cx="7772400" cy="1728788"/>
          </a:xfrm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6000" b="1">
                <a:solidFill>
                  <a:srgbClr val="CCFF33"/>
                </a:solidFill>
                <a:latin typeface="HaasGrotDisp-25XThin" charset="0"/>
                <a:ea typeface="宋体" charset="0"/>
                <a:cs typeface="宋体" charset="0"/>
              </a:rPr>
              <a:t>大纲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Alba platfor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latin typeface="宋体" charset="0"/>
                <a:ea typeface="宋体" charset="0"/>
                <a:cs typeface="宋体" charset="0"/>
              </a:rPr>
              <a:t>平台需要支撑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reeform 16" descr="Wave"/>
          <p:cNvSpPr>
            <a:spLocks/>
          </p:cNvSpPr>
          <p:nvPr/>
        </p:nvSpPr>
        <p:spPr bwMode="auto">
          <a:xfrm>
            <a:off x="-381000" y="4464050"/>
            <a:ext cx="9966325" cy="2635250"/>
          </a:xfrm>
          <a:custGeom>
            <a:avLst/>
            <a:gdLst>
              <a:gd name="T0" fmla="*/ 2147483647 w 6278"/>
              <a:gd name="T1" fmla="*/ 2147483647 h 1660"/>
              <a:gd name="T2" fmla="*/ 2147483647 w 6278"/>
              <a:gd name="T3" fmla="*/ 2147483647 h 1660"/>
              <a:gd name="T4" fmla="*/ 2147483647 w 6278"/>
              <a:gd name="T5" fmla="*/ 2147483647 h 1660"/>
              <a:gd name="T6" fmla="*/ 2147483647 w 6278"/>
              <a:gd name="T7" fmla="*/ 2147483647 h 1660"/>
              <a:gd name="T8" fmla="*/ 2147483647 w 6278"/>
              <a:gd name="T9" fmla="*/ 2147483647 h 1660"/>
              <a:gd name="T10" fmla="*/ 2147483647 w 6278"/>
              <a:gd name="T11" fmla="*/ 2147483647 h 1660"/>
              <a:gd name="T12" fmla="*/ 2147483647 w 6278"/>
              <a:gd name="T13" fmla="*/ 2147483647 h 1660"/>
              <a:gd name="T14" fmla="*/ 2147483647 w 6278"/>
              <a:gd name="T15" fmla="*/ 2147483647 h 1660"/>
              <a:gd name="T16" fmla="*/ 2147483647 w 6278"/>
              <a:gd name="T17" fmla="*/ 2147483647 h 1660"/>
              <a:gd name="T18" fmla="*/ 2147483647 w 6278"/>
              <a:gd name="T19" fmla="*/ 2147483647 h 1660"/>
              <a:gd name="T20" fmla="*/ 2147483647 w 6278"/>
              <a:gd name="T21" fmla="*/ 2147483647 h 1660"/>
              <a:gd name="T22" fmla="*/ 2147483647 w 6278"/>
              <a:gd name="T23" fmla="*/ 2147483647 h 1660"/>
              <a:gd name="T24" fmla="*/ 2147483647 w 6278"/>
              <a:gd name="T25" fmla="*/ 2147483647 h 1660"/>
              <a:gd name="T26" fmla="*/ 2147483647 w 6278"/>
              <a:gd name="T27" fmla="*/ 2147483647 h 1660"/>
              <a:gd name="T28" fmla="*/ 2147483647 w 6278"/>
              <a:gd name="T29" fmla="*/ 2147483647 h 1660"/>
              <a:gd name="T30" fmla="*/ 2147483647 w 6278"/>
              <a:gd name="T31" fmla="*/ 2147483647 h 1660"/>
              <a:gd name="T32" fmla="*/ 2147483647 w 6278"/>
              <a:gd name="T33" fmla="*/ 2147483647 h 1660"/>
              <a:gd name="T34" fmla="*/ 2147483647 w 6278"/>
              <a:gd name="T35" fmla="*/ 2147483647 h 1660"/>
              <a:gd name="T36" fmla="*/ 2147483647 w 6278"/>
              <a:gd name="T37" fmla="*/ 2147483647 h 1660"/>
              <a:gd name="T38" fmla="*/ 2147483647 w 6278"/>
              <a:gd name="T39" fmla="*/ 2147483647 h 1660"/>
              <a:gd name="T40" fmla="*/ 2147483647 w 6278"/>
              <a:gd name="T41" fmla="*/ 2147483647 h 1660"/>
              <a:gd name="T42" fmla="*/ 2147483647 w 6278"/>
              <a:gd name="T43" fmla="*/ 2147483647 h 1660"/>
              <a:gd name="T44" fmla="*/ 2147483647 w 6278"/>
              <a:gd name="T45" fmla="*/ 2147483647 h 1660"/>
              <a:gd name="T46" fmla="*/ 2147483647 w 6278"/>
              <a:gd name="T47" fmla="*/ 2147483647 h 1660"/>
              <a:gd name="T48" fmla="*/ 2147483647 w 6278"/>
              <a:gd name="T49" fmla="*/ 2147483647 h 1660"/>
              <a:gd name="T50" fmla="*/ 2147483647 w 6278"/>
              <a:gd name="T51" fmla="*/ 2147483647 h 1660"/>
              <a:gd name="T52" fmla="*/ 2147483647 w 6278"/>
              <a:gd name="T53" fmla="*/ 2147483647 h 1660"/>
              <a:gd name="T54" fmla="*/ 2147483647 w 6278"/>
              <a:gd name="T55" fmla="*/ 2147483647 h 1660"/>
              <a:gd name="T56" fmla="*/ 2147483647 w 6278"/>
              <a:gd name="T57" fmla="*/ 2147483647 h 1660"/>
              <a:gd name="T58" fmla="*/ 2147483647 w 6278"/>
              <a:gd name="T59" fmla="*/ 2147483647 h 1660"/>
              <a:gd name="T60" fmla="*/ 2147483647 w 6278"/>
              <a:gd name="T61" fmla="*/ 2147483647 h 1660"/>
              <a:gd name="T62" fmla="*/ 2147483647 w 6278"/>
              <a:gd name="T63" fmla="*/ 2147483647 h 1660"/>
              <a:gd name="T64" fmla="*/ 2147483647 w 6278"/>
              <a:gd name="T65" fmla="*/ 2147483647 h 16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78"/>
              <a:gd name="T100" fmla="*/ 0 h 1660"/>
              <a:gd name="T101" fmla="*/ 6278 w 6278"/>
              <a:gd name="T102" fmla="*/ 1660 h 16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78" h="1660">
                <a:moveTo>
                  <a:pt x="6234" y="87"/>
                </a:moveTo>
                <a:cubicBezTo>
                  <a:pt x="6044" y="20"/>
                  <a:pt x="5821" y="55"/>
                  <a:pt x="5632" y="52"/>
                </a:cubicBezTo>
                <a:cubicBezTo>
                  <a:pt x="5547" y="42"/>
                  <a:pt x="5467" y="32"/>
                  <a:pt x="5383" y="44"/>
                </a:cubicBezTo>
                <a:cubicBezTo>
                  <a:pt x="5335" y="62"/>
                  <a:pt x="5289" y="86"/>
                  <a:pt x="5245" y="112"/>
                </a:cubicBezTo>
                <a:cubicBezTo>
                  <a:pt x="5148" y="106"/>
                  <a:pt x="5065" y="89"/>
                  <a:pt x="4970" y="78"/>
                </a:cubicBezTo>
                <a:cubicBezTo>
                  <a:pt x="4891" y="57"/>
                  <a:pt x="4989" y="78"/>
                  <a:pt x="4884" y="78"/>
                </a:cubicBezTo>
                <a:cubicBezTo>
                  <a:pt x="4760" y="78"/>
                  <a:pt x="4637" y="72"/>
                  <a:pt x="4514" y="69"/>
                </a:cubicBezTo>
                <a:cubicBezTo>
                  <a:pt x="4406" y="35"/>
                  <a:pt x="4218" y="48"/>
                  <a:pt x="4110" y="44"/>
                </a:cubicBezTo>
                <a:cubicBezTo>
                  <a:pt x="4076" y="32"/>
                  <a:pt x="4067" y="24"/>
                  <a:pt x="4024" y="44"/>
                </a:cubicBezTo>
                <a:cubicBezTo>
                  <a:pt x="4014" y="48"/>
                  <a:pt x="4014" y="61"/>
                  <a:pt x="4007" y="69"/>
                </a:cubicBezTo>
                <a:cubicBezTo>
                  <a:pt x="3999" y="76"/>
                  <a:pt x="3991" y="83"/>
                  <a:pt x="3981" y="87"/>
                </a:cubicBezTo>
                <a:cubicBezTo>
                  <a:pt x="3964" y="92"/>
                  <a:pt x="3946" y="92"/>
                  <a:pt x="3929" y="95"/>
                </a:cubicBezTo>
                <a:cubicBezTo>
                  <a:pt x="3785" y="86"/>
                  <a:pt x="3671" y="121"/>
                  <a:pt x="3576" y="26"/>
                </a:cubicBezTo>
                <a:cubicBezTo>
                  <a:pt x="3534" y="38"/>
                  <a:pt x="3504" y="56"/>
                  <a:pt x="3465" y="69"/>
                </a:cubicBezTo>
                <a:cubicBezTo>
                  <a:pt x="3431" y="62"/>
                  <a:pt x="3402" y="53"/>
                  <a:pt x="3370" y="44"/>
                </a:cubicBezTo>
                <a:cubicBezTo>
                  <a:pt x="3316" y="53"/>
                  <a:pt x="3267" y="53"/>
                  <a:pt x="3215" y="35"/>
                </a:cubicBezTo>
                <a:cubicBezTo>
                  <a:pt x="3140" y="41"/>
                  <a:pt x="3092" y="48"/>
                  <a:pt x="3026" y="69"/>
                </a:cubicBezTo>
                <a:cubicBezTo>
                  <a:pt x="2946" y="44"/>
                  <a:pt x="2934" y="49"/>
                  <a:pt x="2820" y="44"/>
                </a:cubicBezTo>
                <a:cubicBezTo>
                  <a:pt x="2782" y="30"/>
                  <a:pt x="2746" y="19"/>
                  <a:pt x="2708" y="9"/>
                </a:cubicBezTo>
                <a:cubicBezTo>
                  <a:pt x="2687" y="12"/>
                  <a:pt x="2667" y="13"/>
                  <a:pt x="2647" y="18"/>
                </a:cubicBezTo>
                <a:cubicBezTo>
                  <a:pt x="2615" y="25"/>
                  <a:pt x="2553" y="44"/>
                  <a:pt x="2553" y="44"/>
                </a:cubicBezTo>
                <a:cubicBezTo>
                  <a:pt x="2462" y="36"/>
                  <a:pt x="2412" y="22"/>
                  <a:pt x="2329" y="44"/>
                </a:cubicBezTo>
                <a:cubicBezTo>
                  <a:pt x="2309" y="37"/>
                  <a:pt x="2298" y="13"/>
                  <a:pt x="2278" y="9"/>
                </a:cubicBezTo>
                <a:cubicBezTo>
                  <a:pt x="2239" y="0"/>
                  <a:pt x="2127" y="54"/>
                  <a:pt x="2106" y="61"/>
                </a:cubicBezTo>
                <a:cubicBezTo>
                  <a:pt x="2026" y="83"/>
                  <a:pt x="1938" y="102"/>
                  <a:pt x="1856" y="112"/>
                </a:cubicBezTo>
                <a:cubicBezTo>
                  <a:pt x="1816" y="109"/>
                  <a:pt x="1775" y="111"/>
                  <a:pt x="1736" y="104"/>
                </a:cubicBezTo>
                <a:cubicBezTo>
                  <a:pt x="1709" y="99"/>
                  <a:pt x="1708" y="63"/>
                  <a:pt x="1675" y="61"/>
                </a:cubicBezTo>
                <a:cubicBezTo>
                  <a:pt x="1612" y="56"/>
                  <a:pt x="1549" y="55"/>
                  <a:pt x="1486" y="52"/>
                </a:cubicBezTo>
                <a:cubicBezTo>
                  <a:pt x="1415" y="5"/>
                  <a:pt x="1455" y="15"/>
                  <a:pt x="1366" y="26"/>
                </a:cubicBezTo>
                <a:cubicBezTo>
                  <a:pt x="1336" y="41"/>
                  <a:pt x="1311" y="59"/>
                  <a:pt x="1280" y="69"/>
                </a:cubicBezTo>
                <a:cubicBezTo>
                  <a:pt x="1216" y="54"/>
                  <a:pt x="1154" y="32"/>
                  <a:pt x="1091" y="18"/>
                </a:cubicBezTo>
                <a:cubicBezTo>
                  <a:pt x="1045" y="28"/>
                  <a:pt x="1034" y="35"/>
                  <a:pt x="987" y="26"/>
                </a:cubicBezTo>
                <a:cubicBezTo>
                  <a:pt x="957" y="33"/>
                  <a:pt x="929" y="43"/>
                  <a:pt x="901" y="52"/>
                </a:cubicBezTo>
                <a:cubicBezTo>
                  <a:pt x="823" y="44"/>
                  <a:pt x="754" y="44"/>
                  <a:pt x="678" y="61"/>
                </a:cubicBezTo>
                <a:cubicBezTo>
                  <a:pt x="615" y="101"/>
                  <a:pt x="696" y="54"/>
                  <a:pt x="566" y="87"/>
                </a:cubicBezTo>
                <a:cubicBezTo>
                  <a:pt x="513" y="100"/>
                  <a:pt x="464" y="129"/>
                  <a:pt x="411" y="138"/>
                </a:cubicBezTo>
                <a:cubicBezTo>
                  <a:pt x="309" y="154"/>
                  <a:pt x="101" y="164"/>
                  <a:pt x="101" y="164"/>
                </a:cubicBezTo>
                <a:cubicBezTo>
                  <a:pt x="73" y="161"/>
                  <a:pt x="40" y="139"/>
                  <a:pt x="15" y="155"/>
                </a:cubicBezTo>
                <a:cubicBezTo>
                  <a:pt x="0" y="164"/>
                  <a:pt x="33" y="207"/>
                  <a:pt x="33" y="207"/>
                </a:cubicBezTo>
                <a:cubicBezTo>
                  <a:pt x="40" y="270"/>
                  <a:pt x="38" y="325"/>
                  <a:pt x="84" y="370"/>
                </a:cubicBezTo>
                <a:cubicBezTo>
                  <a:pt x="96" y="398"/>
                  <a:pt x="108" y="427"/>
                  <a:pt x="119" y="456"/>
                </a:cubicBezTo>
                <a:cubicBezTo>
                  <a:pt x="125" y="470"/>
                  <a:pt x="136" y="499"/>
                  <a:pt x="136" y="499"/>
                </a:cubicBezTo>
                <a:cubicBezTo>
                  <a:pt x="140" y="553"/>
                  <a:pt x="152" y="608"/>
                  <a:pt x="153" y="663"/>
                </a:cubicBezTo>
                <a:cubicBezTo>
                  <a:pt x="160" y="898"/>
                  <a:pt x="103" y="1145"/>
                  <a:pt x="179" y="1368"/>
                </a:cubicBezTo>
                <a:cubicBezTo>
                  <a:pt x="182" y="1403"/>
                  <a:pt x="168" y="1503"/>
                  <a:pt x="222" y="1532"/>
                </a:cubicBezTo>
                <a:cubicBezTo>
                  <a:pt x="270" y="1556"/>
                  <a:pt x="334" y="1544"/>
                  <a:pt x="385" y="1557"/>
                </a:cubicBezTo>
                <a:cubicBezTo>
                  <a:pt x="423" y="1566"/>
                  <a:pt x="445" y="1595"/>
                  <a:pt x="488" y="1600"/>
                </a:cubicBezTo>
                <a:cubicBezTo>
                  <a:pt x="614" y="1613"/>
                  <a:pt x="545" y="1606"/>
                  <a:pt x="695" y="1618"/>
                </a:cubicBezTo>
                <a:cubicBezTo>
                  <a:pt x="820" y="1608"/>
                  <a:pt x="939" y="1616"/>
                  <a:pt x="1065" y="1600"/>
                </a:cubicBezTo>
                <a:cubicBezTo>
                  <a:pt x="1245" y="1612"/>
                  <a:pt x="1399" y="1621"/>
                  <a:pt x="1589" y="1626"/>
                </a:cubicBezTo>
                <a:cubicBezTo>
                  <a:pt x="1823" y="1656"/>
                  <a:pt x="1674" y="1645"/>
                  <a:pt x="2037" y="1626"/>
                </a:cubicBezTo>
                <a:cubicBezTo>
                  <a:pt x="2209" y="1604"/>
                  <a:pt x="2314" y="1604"/>
                  <a:pt x="2493" y="1626"/>
                </a:cubicBezTo>
                <a:cubicBezTo>
                  <a:pt x="2738" y="1619"/>
                  <a:pt x="2958" y="1588"/>
                  <a:pt x="3198" y="1566"/>
                </a:cubicBezTo>
                <a:cubicBezTo>
                  <a:pt x="3321" y="1577"/>
                  <a:pt x="3446" y="1575"/>
                  <a:pt x="3568" y="1600"/>
                </a:cubicBezTo>
                <a:cubicBezTo>
                  <a:pt x="3873" y="1660"/>
                  <a:pt x="3441" y="1599"/>
                  <a:pt x="3714" y="1635"/>
                </a:cubicBezTo>
                <a:cubicBezTo>
                  <a:pt x="3969" y="1630"/>
                  <a:pt x="4179" y="1634"/>
                  <a:pt x="4419" y="1609"/>
                </a:cubicBezTo>
                <a:cubicBezTo>
                  <a:pt x="4710" y="1616"/>
                  <a:pt x="4968" y="1623"/>
                  <a:pt x="5262" y="1618"/>
                </a:cubicBezTo>
                <a:cubicBezTo>
                  <a:pt x="5401" y="1611"/>
                  <a:pt x="5545" y="1613"/>
                  <a:pt x="5684" y="1592"/>
                </a:cubicBezTo>
                <a:cubicBezTo>
                  <a:pt x="5892" y="1598"/>
                  <a:pt x="5973" y="1609"/>
                  <a:pt x="6166" y="1600"/>
                </a:cubicBezTo>
                <a:cubicBezTo>
                  <a:pt x="6215" y="1566"/>
                  <a:pt x="6231" y="1555"/>
                  <a:pt x="6252" y="1497"/>
                </a:cubicBezTo>
                <a:cubicBezTo>
                  <a:pt x="6236" y="1227"/>
                  <a:pt x="6262" y="1230"/>
                  <a:pt x="6191" y="1059"/>
                </a:cubicBezTo>
                <a:cubicBezTo>
                  <a:pt x="6192" y="1022"/>
                  <a:pt x="6201" y="700"/>
                  <a:pt x="6209" y="629"/>
                </a:cubicBezTo>
                <a:cubicBezTo>
                  <a:pt x="6214" y="573"/>
                  <a:pt x="6219" y="511"/>
                  <a:pt x="6252" y="465"/>
                </a:cubicBezTo>
                <a:cubicBezTo>
                  <a:pt x="6278" y="377"/>
                  <a:pt x="6271" y="237"/>
                  <a:pt x="6217" y="155"/>
                </a:cubicBezTo>
                <a:cubicBezTo>
                  <a:pt x="6211" y="138"/>
                  <a:pt x="6209" y="118"/>
                  <a:pt x="6200" y="104"/>
                </a:cubicBezTo>
                <a:cubicBezTo>
                  <a:pt x="6194" y="95"/>
                  <a:pt x="6187" y="87"/>
                  <a:pt x="6183" y="78"/>
                </a:cubicBezTo>
                <a:cubicBezTo>
                  <a:pt x="6181" y="75"/>
                  <a:pt x="6183" y="72"/>
                  <a:pt x="6183" y="69"/>
                </a:cubicBezTo>
              </a:path>
            </a:pathLst>
          </a:custGeom>
          <a:pattFill prst="wave">
            <a:fgClr>
              <a:schemeClr val="tx1"/>
            </a:fgClr>
            <a:bgClr>
              <a:srgbClr val="0000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Rectangle 7" descr="Granite"/>
          <p:cNvSpPr>
            <a:spLocks noChangeArrowheads="1"/>
          </p:cNvSpPr>
          <p:nvPr/>
        </p:nvSpPr>
        <p:spPr bwMode="auto">
          <a:xfrm>
            <a:off x="1295400" y="2590800"/>
            <a:ext cx="1219200" cy="205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1371600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/>
              <a:t>要点</a:t>
            </a:r>
            <a:r>
              <a:rPr lang="en-US" altLang="ja-JP" sz="3200" b="1"/>
              <a:t/>
            </a:r>
            <a:br>
              <a:rPr lang="en-US" altLang="ja-JP" sz="3200" b="1"/>
            </a:br>
            <a:r>
              <a:rPr lang="en-US" altLang="ja-JP" sz="3200" b="1"/>
              <a:t>I</a:t>
            </a:r>
            <a:endParaRPr lang="en-US" altLang="zh-CN" sz="3200" b="1"/>
          </a:p>
        </p:txBody>
      </p:sp>
      <p:sp>
        <p:nvSpPr>
          <p:cNvPr id="99332" name="Rectangle 11" descr="Granite"/>
          <p:cNvSpPr>
            <a:spLocks noChangeArrowheads="1"/>
          </p:cNvSpPr>
          <p:nvPr/>
        </p:nvSpPr>
        <p:spPr bwMode="auto">
          <a:xfrm>
            <a:off x="3876675" y="2590800"/>
            <a:ext cx="1219200" cy="205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3952875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/>
              <a:t>要点</a:t>
            </a:r>
            <a:r>
              <a:rPr lang="en-US" altLang="ja-JP" sz="3200" b="1"/>
              <a:t/>
            </a:r>
            <a:br>
              <a:rPr lang="en-US" altLang="ja-JP" sz="3200" b="1"/>
            </a:br>
            <a:r>
              <a:rPr lang="en-US" altLang="ja-JP" sz="3200" b="1"/>
              <a:t>II</a:t>
            </a:r>
            <a:endParaRPr lang="en-US" altLang="zh-CN" sz="3200" b="1"/>
          </a:p>
        </p:txBody>
      </p:sp>
      <p:sp>
        <p:nvSpPr>
          <p:cNvPr id="99334" name="Rectangle 14" descr="Granite"/>
          <p:cNvSpPr>
            <a:spLocks noChangeArrowheads="1"/>
          </p:cNvSpPr>
          <p:nvPr/>
        </p:nvSpPr>
        <p:spPr bwMode="auto">
          <a:xfrm>
            <a:off x="6391275" y="2590800"/>
            <a:ext cx="1219200" cy="205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023" name="Text Box 15"/>
          <p:cNvSpPr txBox="1">
            <a:spLocks noChangeArrowheads="1"/>
          </p:cNvSpPr>
          <p:nvPr/>
        </p:nvSpPr>
        <p:spPr bwMode="auto">
          <a:xfrm>
            <a:off x="6467475" y="3200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/>
              <a:t>要点</a:t>
            </a:r>
            <a:r>
              <a:rPr lang="en-US" altLang="ja-JP" sz="3200" b="1"/>
              <a:t/>
            </a:r>
            <a:br>
              <a:rPr lang="en-US" altLang="ja-JP" sz="3200" b="1"/>
            </a:br>
            <a:r>
              <a:rPr lang="en-US" altLang="ja-JP" sz="3200" b="1"/>
              <a:t>III</a:t>
            </a:r>
            <a:endParaRPr lang="en-US" altLang="zh-CN" sz="3200" b="1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020762"/>
          </a:xfrm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支撑你的大意</a:t>
            </a:r>
          </a:p>
        </p:txBody>
      </p:sp>
      <p:sp>
        <p:nvSpPr>
          <p:cNvPr id="99337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99338" name="AutoShape 6" descr="Paper bag"/>
          <p:cNvSpPr>
            <a:spLocks noChangeArrowheads="1"/>
          </p:cNvSpPr>
          <p:nvPr/>
        </p:nvSpPr>
        <p:spPr bwMode="auto">
          <a:xfrm>
            <a:off x="1143000" y="1524000"/>
            <a:ext cx="7239000" cy="1143000"/>
          </a:xfrm>
          <a:prstGeom prst="cube">
            <a:avLst>
              <a:gd name="adj" fmla="val 60278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39" name="Rectangle 18"/>
          <p:cNvSpPr>
            <a:spLocks noChangeArrowheads="1"/>
          </p:cNvSpPr>
          <p:nvPr/>
        </p:nvSpPr>
        <p:spPr bwMode="auto">
          <a:xfrm>
            <a:off x="38766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0" name="Rectangle 19"/>
          <p:cNvSpPr>
            <a:spLocks noChangeArrowheads="1"/>
          </p:cNvSpPr>
          <p:nvPr/>
        </p:nvSpPr>
        <p:spPr bwMode="auto">
          <a:xfrm>
            <a:off x="41814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1" name="Rectangle 20"/>
          <p:cNvSpPr>
            <a:spLocks noChangeArrowheads="1"/>
          </p:cNvSpPr>
          <p:nvPr/>
        </p:nvSpPr>
        <p:spPr bwMode="auto">
          <a:xfrm>
            <a:off x="44862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2" name="Rectangle 21"/>
          <p:cNvSpPr>
            <a:spLocks noChangeArrowheads="1"/>
          </p:cNvSpPr>
          <p:nvPr/>
        </p:nvSpPr>
        <p:spPr bwMode="auto">
          <a:xfrm>
            <a:off x="47910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3" name="Rectangle 22"/>
          <p:cNvSpPr>
            <a:spLocks noChangeArrowheads="1"/>
          </p:cNvSpPr>
          <p:nvPr/>
        </p:nvSpPr>
        <p:spPr bwMode="auto">
          <a:xfrm>
            <a:off x="13620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4" name="Rectangle 23"/>
          <p:cNvSpPr>
            <a:spLocks noChangeArrowheads="1"/>
          </p:cNvSpPr>
          <p:nvPr/>
        </p:nvSpPr>
        <p:spPr bwMode="auto">
          <a:xfrm>
            <a:off x="22764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5" name="Rectangle 24"/>
          <p:cNvSpPr>
            <a:spLocks noChangeArrowheads="1"/>
          </p:cNvSpPr>
          <p:nvPr/>
        </p:nvSpPr>
        <p:spPr bwMode="auto">
          <a:xfrm>
            <a:off x="63912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6" name="Rectangle 25"/>
          <p:cNvSpPr>
            <a:spLocks noChangeArrowheads="1"/>
          </p:cNvSpPr>
          <p:nvPr/>
        </p:nvSpPr>
        <p:spPr bwMode="auto">
          <a:xfrm>
            <a:off x="73056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7" name="Rectangle 26"/>
          <p:cNvSpPr>
            <a:spLocks noChangeArrowheads="1"/>
          </p:cNvSpPr>
          <p:nvPr/>
        </p:nvSpPr>
        <p:spPr bwMode="auto">
          <a:xfrm>
            <a:off x="6848475" y="46482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9037" name="Text Box 29"/>
          <p:cNvSpPr txBox="1">
            <a:spLocks noChangeArrowheads="1"/>
          </p:cNvSpPr>
          <p:nvPr/>
        </p:nvSpPr>
        <p:spPr bwMode="auto">
          <a:xfrm>
            <a:off x="228600" y="5181600"/>
            <a:ext cx="85344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SPs –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不体现出来无所谓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!</a:t>
            </a:r>
            <a:endParaRPr lang="en-US" altLang="zh-CN" sz="3200" b="1" smtClean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99035" name="Freeform 27" descr="Wave"/>
          <p:cNvSpPr>
            <a:spLocks/>
          </p:cNvSpPr>
          <p:nvPr/>
        </p:nvSpPr>
        <p:spPr bwMode="auto">
          <a:xfrm>
            <a:off x="-374650" y="4465638"/>
            <a:ext cx="9966325" cy="2635250"/>
          </a:xfrm>
          <a:custGeom>
            <a:avLst/>
            <a:gdLst>
              <a:gd name="T0" fmla="*/ 2147483647 w 6278"/>
              <a:gd name="T1" fmla="*/ 2147483647 h 1660"/>
              <a:gd name="T2" fmla="*/ 2147483647 w 6278"/>
              <a:gd name="T3" fmla="*/ 2147483647 h 1660"/>
              <a:gd name="T4" fmla="*/ 2147483647 w 6278"/>
              <a:gd name="T5" fmla="*/ 2147483647 h 1660"/>
              <a:gd name="T6" fmla="*/ 2147483647 w 6278"/>
              <a:gd name="T7" fmla="*/ 2147483647 h 1660"/>
              <a:gd name="T8" fmla="*/ 2147483647 w 6278"/>
              <a:gd name="T9" fmla="*/ 2147483647 h 1660"/>
              <a:gd name="T10" fmla="*/ 2147483647 w 6278"/>
              <a:gd name="T11" fmla="*/ 2147483647 h 1660"/>
              <a:gd name="T12" fmla="*/ 2147483647 w 6278"/>
              <a:gd name="T13" fmla="*/ 2147483647 h 1660"/>
              <a:gd name="T14" fmla="*/ 2147483647 w 6278"/>
              <a:gd name="T15" fmla="*/ 2147483647 h 1660"/>
              <a:gd name="T16" fmla="*/ 2147483647 w 6278"/>
              <a:gd name="T17" fmla="*/ 2147483647 h 1660"/>
              <a:gd name="T18" fmla="*/ 2147483647 w 6278"/>
              <a:gd name="T19" fmla="*/ 2147483647 h 1660"/>
              <a:gd name="T20" fmla="*/ 2147483647 w 6278"/>
              <a:gd name="T21" fmla="*/ 2147483647 h 1660"/>
              <a:gd name="T22" fmla="*/ 2147483647 w 6278"/>
              <a:gd name="T23" fmla="*/ 2147483647 h 1660"/>
              <a:gd name="T24" fmla="*/ 2147483647 w 6278"/>
              <a:gd name="T25" fmla="*/ 2147483647 h 1660"/>
              <a:gd name="T26" fmla="*/ 2147483647 w 6278"/>
              <a:gd name="T27" fmla="*/ 2147483647 h 1660"/>
              <a:gd name="T28" fmla="*/ 2147483647 w 6278"/>
              <a:gd name="T29" fmla="*/ 2147483647 h 1660"/>
              <a:gd name="T30" fmla="*/ 2147483647 w 6278"/>
              <a:gd name="T31" fmla="*/ 2147483647 h 1660"/>
              <a:gd name="T32" fmla="*/ 2147483647 w 6278"/>
              <a:gd name="T33" fmla="*/ 2147483647 h 1660"/>
              <a:gd name="T34" fmla="*/ 2147483647 w 6278"/>
              <a:gd name="T35" fmla="*/ 2147483647 h 1660"/>
              <a:gd name="T36" fmla="*/ 2147483647 w 6278"/>
              <a:gd name="T37" fmla="*/ 2147483647 h 1660"/>
              <a:gd name="T38" fmla="*/ 2147483647 w 6278"/>
              <a:gd name="T39" fmla="*/ 2147483647 h 1660"/>
              <a:gd name="T40" fmla="*/ 2147483647 w 6278"/>
              <a:gd name="T41" fmla="*/ 2147483647 h 1660"/>
              <a:gd name="T42" fmla="*/ 2147483647 w 6278"/>
              <a:gd name="T43" fmla="*/ 2147483647 h 1660"/>
              <a:gd name="T44" fmla="*/ 2147483647 w 6278"/>
              <a:gd name="T45" fmla="*/ 2147483647 h 1660"/>
              <a:gd name="T46" fmla="*/ 2147483647 w 6278"/>
              <a:gd name="T47" fmla="*/ 2147483647 h 1660"/>
              <a:gd name="T48" fmla="*/ 2147483647 w 6278"/>
              <a:gd name="T49" fmla="*/ 2147483647 h 1660"/>
              <a:gd name="T50" fmla="*/ 2147483647 w 6278"/>
              <a:gd name="T51" fmla="*/ 2147483647 h 1660"/>
              <a:gd name="T52" fmla="*/ 2147483647 w 6278"/>
              <a:gd name="T53" fmla="*/ 2147483647 h 1660"/>
              <a:gd name="T54" fmla="*/ 2147483647 w 6278"/>
              <a:gd name="T55" fmla="*/ 2147483647 h 1660"/>
              <a:gd name="T56" fmla="*/ 2147483647 w 6278"/>
              <a:gd name="T57" fmla="*/ 2147483647 h 1660"/>
              <a:gd name="T58" fmla="*/ 2147483647 w 6278"/>
              <a:gd name="T59" fmla="*/ 2147483647 h 1660"/>
              <a:gd name="T60" fmla="*/ 2147483647 w 6278"/>
              <a:gd name="T61" fmla="*/ 2147483647 h 1660"/>
              <a:gd name="T62" fmla="*/ 2147483647 w 6278"/>
              <a:gd name="T63" fmla="*/ 2147483647 h 1660"/>
              <a:gd name="T64" fmla="*/ 2147483647 w 6278"/>
              <a:gd name="T65" fmla="*/ 2147483647 h 16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78"/>
              <a:gd name="T100" fmla="*/ 0 h 1660"/>
              <a:gd name="T101" fmla="*/ 6278 w 6278"/>
              <a:gd name="T102" fmla="*/ 1660 h 16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78" h="1660">
                <a:moveTo>
                  <a:pt x="6234" y="87"/>
                </a:moveTo>
                <a:cubicBezTo>
                  <a:pt x="6044" y="20"/>
                  <a:pt x="5821" y="55"/>
                  <a:pt x="5632" y="52"/>
                </a:cubicBezTo>
                <a:cubicBezTo>
                  <a:pt x="5547" y="42"/>
                  <a:pt x="5467" y="32"/>
                  <a:pt x="5383" y="44"/>
                </a:cubicBezTo>
                <a:cubicBezTo>
                  <a:pt x="5335" y="62"/>
                  <a:pt x="5289" y="86"/>
                  <a:pt x="5245" y="112"/>
                </a:cubicBezTo>
                <a:cubicBezTo>
                  <a:pt x="5148" y="106"/>
                  <a:pt x="5065" y="89"/>
                  <a:pt x="4970" y="78"/>
                </a:cubicBezTo>
                <a:cubicBezTo>
                  <a:pt x="4891" y="57"/>
                  <a:pt x="4989" y="78"/>
                  <a:pt x="4884" y="78"/>
                </a:cubicBezTo>
                <a:cubicBezTo>
                  <a:pt x="4760" y="78"/>
                  <a:pt x="4637" y="72"/>
                  <a:pt x="4514" y="69"/>
                </a:cubicBezTo>
                <a:cubicBezTo>
                  <a:pt x="4406" y="35"/>
                  <a:pt x="4218" y="48"/>
                  <a:pt x="4110" y="44"/>
                </a:cubicBezTo>
                <a:cubicBezTo>
                  <a:pt x="4076" y="32"/>
                  <a:pt x="4067" y="24"/>
                  <a:pt x="4024" y="44"/>
                </a:cubicBezTo>
                <a:cubicBezTo>
                  <a:pt x="4014" y="48"/>
                  <a:pt x="4014" y="61"/>
                  <a:pt x="4007" y="69"/>
                </a:cubicBezTo>
                <a:cubicBezTo>
                  <a:pt x="3999" y="76"/>
                  <a:pt x="3991" y="83"/>
                  <a:pt x="3981" y="87"/>
                </a:cubicBezTo>
                <a:cubicBezTo>
                  <a:pt x="3964" y="92"/>
                  <a:pt x="3946" y="92"/>
                  <a:pt x="3929" y="95"/>
                </a:cubicBezTo>
                <a:cubicBezTo>
                  <a:pt x="3785" y="86"/>
                  <a:pt x="3671" y="121"/>
                  <a:pt x="3576" y="26"/>
                </a:cubicBezTo>
                <a:cubicBezTo>
                  <a:pt x="3534" y="38"/>
                  <a:pt x="3504" y="56"/>
                  <a:pt x="3465" y="69"/>
                </a:cubicBezTo>
                <a:cubicBezTo>
                  <a:pt x="3431" y="62"/>
                  <a:pt x="3402" y="53"/>
                  <a:pt x="3370" y="44"/>
                </a:cubicBezTo>
                <a:cubicBezTo>
                  <a:pt x="3316" y="53"/>
                  <a:pt x="3267" y="53"/>
                  <a:pt x="3215" y="35"/>
                </a:cubicBezTo>
                <a:cubicBezTo>
                  <a:pt x="3140" y="41"/>
                  <a:pt x="3092" y="48"/>
                  <a:pt x="3026" y="69"/>
                </a:cubicBezTo>
                <a:cubicBezTo>
                  <a:pt x="2946" y="44"/>
                  <a:pt x="2934" y="49"/>
                  <a:pt x="2820" y="44"/>
                </a:cubicBezTo>
                <a:cubicBezTo>
                  <a:pt x="2782" y="30"/>
                  <a:pt x="2746" y="19"/>
                  <a:pt x="2708" y="9"/>
                </a:cubicBezTo>
                <a:cubicBezTo>
                  <a:pt x="2687" y="12"/>
                  <a:pt x="2667" y="13"/>
                  <a:pt x="2647" y="18"/>
                </a:cubicBezTo>
                <a:cubicBezTo>
                  <a:pt x="2615" y="25"/>
                  <a:pt x="2553" y="44"/>
                  <a:pt x="2553" y="44"/>
                </a:cubicBezTo>
                <a:cubicBezTo>
                  <a:pt x="2462" y="36"/>
                  <a:pt x="2412" y="22"/>
                  <a:pt x="2329" y="44"/>
                </a:cubicBezTo>
                <a:cubicBezTo>
                  <a:pt x="2309" y="37"/>
                  <a:pt x="2298" y="13"/>
                  <a:pt x="2278" y="9"/>
                </a:cubicBezTo>
                <a:cubicBezTo>
                  <a:pt x="2239" y="0"/>
                  <a:pt x="2127" y="54"/>
                  <a:pt x="2106" y="61"/>
                </a:cubicBezTo>
                <a:cubicBezTo>
                  <a:pt x="2026" y="83"/>
                  <a:pt x="1938" y="102"/>
                  <a:pt x="1856" y="112"/>
                </a:cubicBezTo>
                <a:cubicBezTo>
                  <a:pt x="1816" y="109"/>
                  <a:pt x="1775" y="111"/>
                  <a:pt x="1736" y="104"/>
                </a:cubicBezTo>
                <a:cubicBezTo>
                  <a:pt x="1709" y="99"/>
                  <a:pt x="1708" y="63"/>
                  <a:pt x="1675" y="61"/>
                </a:cubicBezTo>
                <a:cubicBezTo>
                  <a:pt x="1612" y="56"/>
                  <a:pt x="1549" y="55"/>
                  <a:pt x="1486" y="52"/>
                </a:cubicBezTo>
                <a:cubicBezTo>
                  <a:pt x="1415" y="5"/>
                  <a:pt x="1455" y="15"/>
                  <a:pt x="1366" y="26"/>
                </a:cubicBezTo>
                <a:cubicBezTo>
                  <a:pt x="1336" y="41"/>
                  <a:pt x="1311" y="59"/>
                  <a:pt x="1280" y="69"/>
                </a:cubicBezTo>
                <a:cubicBezTo>
                  <a:pt x="1216" y="54"/>
                  <a:pt x="1154" y="32"/>
                  <a:pt x="1091" y="18"/>
                </a:cubicBezTo>
                <a:cubicBezTo>
                  <a:pt x="1045" y="28"/>
                  <a:pt x="1034" y="35"/>
                  <a:pt x="987" y="26"/>
                </a:cubicBezTo>
                <a:cubicBezTo>
                  <a:pt x="957" y="33"/>
                  <a:pt x="929" y="43"/>
                  <a:pt x="901" y="52"/>
                </a:cubicBezTo>
                <a:cubicBezTo>
                  <a:pt x="823" y="44"/>
                  <a:pt x="754" y="44"/>
                  <a:pt x="678" y="61"/>
                </a:cubicBezTo>
                <a:cubicBezTo>
                  <a:pt x="615" y="101"/>
                  <a:pt x="696" y="54"/>
                  <a:pt x="566" y="87"/>
                </a:cubicBezTo>
                <a:cubicBezTo>
                  <a:pt x="513" y="100"/>
                  <a:pt x="464" y="129"/>
                  <a:pt x="411" y="138"/>
                </a:cubicBezTo>
                <a:cubicBezTo>
                  <a:pt x="309" y="154"/>
                  <a:pt x="101" y="164"/>
                  <a:pt x="101" y="164"/>
                </a:cubicBezTo>
                <a:cubicBezTo>
                  <a:pt x="73" y="161"/>
                  <a:pt x="40" y="139"/>
                  <a:pt x="15" y="155"/>
                </a:cubicBezTo>
                <a:cubicBezTo>
                  <a:pt x="0" y="164"/>
                  <a:pt x="33" y="207"/>
                  <a:pt x="33" y="207"/>
                </a:cubicBezTo>
                <a:cubicBezTo>
                  <a:pt x="40" y="270"/>
                  <a:pt x="38" y="325"/>
                  <a:pt x="84" y="370"/>
                </a:cubicBezTo>
                <a:cubicBezTo>
                  <a:pt x="96" y="398"/>
                  <a:pt x="108" y="427"/>
                  <a:pt x="119" y="456"/>
                </a:cubicBezTo>
                <a:cubicBezTo>
                  <a:pt x="125" y="470"/>
                  <a:pt x="136" y="499"/>
                  <a:pt x="136" y="499"/>
                </a:cubicBezTo>
                <a:cubicBezTo>
                  <a:pt x="140" y="553"/>
                  <a:pt x="152" y="608"/>
                  <a:pt x="153" y="663"/>
                </a:cubicBezTo>
                <a:cubicBezTo>
                  <a:pt x="160" y="898"/>
                  <a:pt x="103" y="1145"/>
                  <a:pt x="179" y="1368"/>
                </a:cubicBezTo>
                <a:cubicBezTo>
                  <a:pt x="182" y="1403"/>
                  <a:pt x="168" y="1503"/>
                  <a:pt x="222" y="1532"/>
                </a:cubicBezTo>
                <a:cubicBezTo>
                  <a:pt x="270" y="1556"/>
                  <a:pt x="334" y="1544"/>
                  <a:pt x="385" y="1557"/>
                </a:cubicBezTo>
                <a:cubicBezTo>
                  <a:pt x="423" y="1566"/>
                  <a:pt x="445" y="1595"/>
                  <a:pt x="488" y="1600"/>
                </a:cubicBezTo>
                <a:cubicBezTo>
                  <a:pt x="614" y="1613"/>
                  <a:pt x="545" y="1606"/>
                  <a:pt x="695" y="1618"/>
                </a:cubicBezTo>
                <a:cubicBezTo>
                  <a:pt x="820" y="1608"/>
                  <a:pt x="939" y="1616"/>
                  <a:pt x="1065" y="1600"/>
                </a:cubicBezTo>
                <a:cubicBezTo>
                  <a:pt x="1245" y="1612"/>
                  <a:pt x="1399" y="1621"/>
                  <a:pt x="1589" y="1626"/>
                </a:cubicBezTo>
                <a:cubicBezTo>
                  <a:pt x="1823" y="1656"/>
                  <a:pt x="1674" y="1645"/>
                  <a:pt x="2037" y="1626"/>
                </a:cubicBezTo>
                <a:cubicBezTo>
                  <a:pt x="2209" y="1604"/>
                  <a:pt x="2314" y="1604"/>
                  <a:pt x="2493" y="1626"/>
                </a:cubicBezTo>
                <a:cubicBezTo>
                  <a:pt x="2738" y="1619"/>
                  <a:pt x="2958" y="1588"/>
                  <a:pt x="3198" y="1566"/>
                </a:cubicBezTo>
                <a:cubicBezTo>
                  <a:pt x="3321" y="1577"/>
                  <a:pt x="3446" y="1575"/>
                  <a:pt x="3568" y="1600"/>
                </a:cubicBezTo>
                <a:cubicBezTo>
                  <a:pt x="3873" y="1660"/>
                  <a:pt x="3441" y="1599"/>
                  <a:pt x="3714" y="1635"/>
                </a:cubicBezTo>
                <a:cubicBezTo>
                  <a:pt x="3969" y="1630"/>
                  <a:pt x="4179" y="1634"/>
                  <a:pt x="4419" y="1609"/>
                </a:cubicBezTo>
                <a:cubicBezTo>
                  <a:pt x="4710" y="1616"/>
                  <a:pt x="4968" y="1623"/>
                  <a:pt x="5262" y="1618"/>
                </a:cubicBezTo>
                <a:cubicBezTo>
                  <a:pt x="5401" y="1611"/>
                  <a:pt x="5545" y="1613"/>
                  <a:pt x="5684" y="1592"/>
                </a:cubicBezTo>
                <a:cubicBezTo>
                  <a:pt x="5892" y="1598"/>
                  <a:pt x="5973" y="1609"/>
                  <a:pt x="6166" y="1600"/>
                </a:cubicBezTo>
                <a:cubicBezTo>
                  <a:pt x="6215" y="1566"/>
                  <a:pt x="6231" y="1555"/>
                  <a:pt x="6252" y="1497"/>
                </a:cubicBezTo>
                <a:cubicBezTo>
                  <a:pt x="6236" y="1227"/>
                  <a:pt x="6262" y="1230"/>
                  <a:pt x="6191" y="1059"/>
                </a:cubicBezTo>
                <a:cubicBezTo>
                  <a:pt x="6192" y="1022"/>
                  <a:pt x="6201" y="700"/>
                  <a:pt x="6209" y="629"/>
                </a:cubicBezTo>
                <a:cubicBezTo>
                  <a:pt x="6214" y="573"/>
                  <a:pt x="6219" y="511"/>
                  <a:pt x="6252" y="465"/>
                </a:cubicBezTo>
                <a:cubicBezTo>
                  <a:pt x="6278" y="377"/>
                  <a:pt x="6271" y="237"/>
                  <a:pt x="6217" y="155"/>
                </a:cubicBezTo>
                <a:cubicBezTo>
                  <a:pt x="6211" y="138"/>
                  <a:pt x="6209" y="118"/>
                  <a:pt x="6200" y="104"/>
                </a:cubicBezTo>
                <a:cubicBezTo>
                  <a:pt x="6194" y="95"/>
                  <a:pt x="6187" y="87"/>
                  <a:pt x="6183" y="78"/>
                </a:cubicBezTo>
                <a:cubicBezTo>
                  <a:pt x="6181" y="75"/>
                  <a:pt x="6183" y="72"/>
                  <a:pt x="6183" y="69"/>
                </a:cubicBezTo>
              </a:path>
            </a:pathLst>
          </a:custGeom>
          <a:pattFill prst="wave">
            <a:fgClr>
              <a:schemeClr val="tx1"/>
            </a:fgClr>
            <a:bgClr>
              <a:srgbClr val="0000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38" name="Text Box 30"/>
          <p:cNvSpPr txBox="1">
            <a:spLocks noChangeArrowheads="1"/>
          </p:cNvSpPr>
          <p:nvPr/>
        </p:nvSpPr>
        <p:spPr bwMode="auto">
          <a:xfrm>
            <a:off x="2195736" y="1484784"/>
            <a:ext cx="4824536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大意</a:t>
            </a:r>
            <a:endParaRPr lang="en-US" sz="4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299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6" grpId="0"/>
      <p:bldP spid="299020" grpId="0"/>
      <p:bldP spid="299023" grpId="0"/>
      <p:bldP spid="299037" grpId="0"/>
      <p:bldP spid="2990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如何正确制作大纲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2449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思路的区分</a:t>
            </a:r>
            <a:endParaRPr lang="en-US" altLang="ja-JP" sz="2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一致的符号</a:t>
            </a: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646113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讲道中使用的符号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556625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62</a:t>
            </a:r>
            <a:endParaRPr lang="en-US" sz="2000" b="1" smtClean="0">
              <a:cs typeface="Arial" charset="0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445250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I. =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限于讲道重点</a:t>
            </a:r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1524000" y="2863850"/>
            <a:ext cx="6445250" cy="503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1.</a:t>
            </a: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2590800" y="4205288"/>
            <a:ext cx="6445250" cy="503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(1)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22350" y="2163763"/>
            <a:ext cx="6445250" cy="503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A.  =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主要分点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209800" y="3581400"/>
            <a:ext cx="6445250" cy="503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a.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308350" y="4983163"/>
            <a:ext cx="5759450" cy="503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(a)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 autoUpdateAnimBg="0"/>
      <p:bldP spid="318476" grpId="0" autoUpdateAnimBg="0"/>
      <p:bldP spid="318478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D2D"/>
            </a:gs>
            <a:gs pos="50000">
              <a:srgbClr val="006162"/>
            </a:gs>
            <a:gs pos="100000">
              <a:srgbClr val="002D2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64135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引言和结尾的符号</a:t>
            </a:r>
            <a:endParaRPr lang="zh-CN" altLang="en-US" sz="36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558213" y="95250"/>
            <a:ext cx="4635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62</a:t>
            </a:r>
            <a:endParaRPr lang="en-US" sz="2000" b="1" smtClean="0">
              <a:cs typeface="Arial" charset="0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2971800" y="2552700"/>
            <a:ext cx="990600" cy="4826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I. 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733800" y="3028950"/>
            <a:ext cx="1066800" cy="4826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A.  </a:t>
            </a: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2816225" y="1066800"/>
            <a:ext cx="3124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引言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3733800" y="3505200"/>
            <a:ext cx="1066800" cy="4826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B.  </a:t>
            </a: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3733800" y="1600200"/>
            <a:ext cx="9144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FF00"/>
                </a:solidFill>
                <a:cs typeface="Arial" charset="0"/>
              </a:rPr>
              <a:t>1.</a:t>
            </a: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3733800" y="2076450"/>
            <a:ext cx="9144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FF00"/>
                </a:solidFill>
                <a:cs typeface="Arial" charset="0"/>
              </a:rPr>
              <a:t>2.</a:t>
            </a:r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2971800" y="3962400"/>
            <a:ext cx="990600" cy="4826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II. 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/>
        </p:nvSpPr>
        <p:spPr bwMode="auto">
          <a:xfrm>
            <a:off x="3733800" y="4438650"/>
            <a:ext cx="1066800" cy="4826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A.  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/>
        </p:nvSpPr>
        <p:spPr bwMode="auto">
          <a:xfrm>
            <a:off x="3733800" y="4914900"/>
            <a:ext cx="1066800" cy="482600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B.  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/>
        </p:nvSpPr>
        <p:spPr bwMode="auto">
          <a:xfrm>
            <a:off x="2771775" y="5316538"/>
            <a:ext cx="3124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结尾</a:t>
            </a:r>
          </a:p>
        </p:txBody>
      </p:sp>
      <p:sp>
        <p:nvSpPr>
          <p:cNvPr id="322577" name="Text Box 17"/>
          <p:cNvSpPr txBox="1">
            <a:spLocks noChangeArrowheads="1"/>
          </p:cNvSpPr>
          <p:nvPr/>
        </p:nvSpPr>
        <p:spPr bwMode="auto">
          <a:xfrm>
            <a:off x="3733800" y="5849938"/>
            <a:ext cx="9144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FF00"/>
                </a:solidFill>
                <a:cs typeface="Arial" charset="0"/>
              </a:rPr>
              <a:t>1.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3733800" y="6326188"/>
            <a:ext cx="9144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FF00"/>
                </a:solidFill>
                <a:cs typeface="Arial" charset="0"/>
              </a:rPr>
              <a:t>2.</a:t>
            </a:r>
          </a:p>
        </p:txBody>
      </p:sp>
      <p:sp>
        <p:nvSpPr>
          <p:cNvPr id="322579" name="AutoShape 19"/>
          <p:cNvSpPr>
            <a:spLocks/>
          </p:cNvSpPr>
          <p:nvPr/>
        </p:nvSpPr>
        <p:spPr bwMode="auto">
          <a:xfrm>
            <a:off x="4876800" y="2667000"/>
            <a:ext cx="304800" cy="2667000"/>
          </a:xfrm>
          <a:prstGeom prst="rightBrace">
            <a:avLst>
              <a:gd name="adj1" fmla="val 72917"/>
              <a:gd name="adj2" fmla="val 50000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cs typeface="Arial" charset="0"/>
            </a:endParaRPr>
          </a:p>
        </p:txBody>
      </p:sp>
      <p:sp>
        <p:nvSpPr>
          <p:cNvPr id="322580" name="Text Box 20"/>
          <p:cNvSpPr txBox="1">
            <a:spLocks noChangeArrowheads="1"/>
          </p:cNvSpPr>
          <p:nvPr/>
        </p:nvSpPr>
        <p:spPr bwMode="auto">
          <a:xfrm>
            <a:off x="5410200" y="3557588"/>
            <a:ext cx="1538288" cy="879475"/>
          </a:xfrm>
          <a:prstGeom prst="rect">
            <a:avLst/>
          </a:prstGeom>
          <a:noFill/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信息的主体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autoUpdateAnimBg="0"/>
      <p:bldP spid="322571" grpId="0" autoUpdateAnimBg="0"/>
      <p:bldP spid="322572" grpId="0" autoUpdateAnimBg="0"/>
      <p:bldP spid="322576" grpId="0" autoUpdateAnimBg="0"/>
      <p:bldP spid="322577" grpId="0" autoUpdateAnimBg="0"/>
      <p:bldP spid="322578" grpId="0" autoUpdateAnimBg="0"/>
      <p:bldP spid="3225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Head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5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457200"/>
            <a:ext cx="2743200" cy="5257800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宋体" charset="0"/>
                <a:ea typeface="宋体" charset="0"/>
                <a:cs typeface="宋体" charset="0"/>
              </a:rPr>
              <a:t>不要把</a:t>
            </a:r>
            <a:r>
              <a:rPr lang="en-US" altLang="zh-CN" b="1">
                <a:latin typeface="宋体" charset="0"/>
                <a:ea typeface="宋体" charset="0"/>
                <a:cs typeface="宋体" charset="0"/>
              </a:rPr>
              <a:t/>
            </a:r>
            <a:br>
              <a:rPr lang="en-US" altLang="zh-CN" b="1">
                <a:latin typeface="宋体" charset="0"/>
                <a:ea typeface="宋体" charset="0"/>
                <a:cs typeface="宋体" charset="0"/>
              </a:rPr>
            </a:br>
            <a:r>
              <a:rPr lang="zh-CN" altLang="en-US" b="1">
                <a:latin typeface="宋体" charset="0"/>
                <a:ea typeface="宋体" charset="0"/>
                <a:cs typeface="宋体" charset="0"/>
              </a:rPr>
              <a:t>中心点</a:t>
            </a:r>
            <a:r>
              <a:rPr lang="en-US" altLang="zh-CN" b="1">
                <a:latin typeface="宋体" charset="0"/>
                <a:ea typeface="宋体" charset="0"/>
                <a:cs typeface="宋体" charset="0"/>
              </a:rPr>
              <a:t/>
            </a:r>
            <a:br>
              <a:rPr lang="en-US" altLang="zh-CN" b="1">
                <a:latin typeface="宋体" charset="0"/>
                <a:ea typeface="宋体" charset="0"/>
                <a:cs typeface="宋体" charset="0"/>
              </a:rPr>
            </a:br>
            <a:r>
              <a:rPr lang="zh-CN" altLang="en-US" b="1">
                <a:latin typeface="宋体" charset="0"/>
                <a:ea typeface="宋体" charset="0"/>
                <a:cs typeface="宋体" charset="0"/>
              </a:rPr>
              <a:t>放错位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如何正确制作大纲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2449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思路的区分</a:t>
            </a:r>
            <a:endParaRPr lang="en-US" altLang="ja-JP" sz="2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一致的符号</a:t>
            </a:r>
            <a:endParaRPr lang="en-US" altLang="ja-JP" sz="2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过渡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cs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995363"/>
            <a:ext cx="8534400" cy="873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主题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: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如何确保你以正确方式与非基督徒沟通 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(6c)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？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135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过渡写在括号中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559800" y="95250"/>
            <a:ext cx="4635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49</a:t>
            </a:r>
            <a:endParaRPr lang="en-US" sz="2000" b="1" smtClean="0">
              <a:cs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66800" y="2108200"/>
            <a:ext cx="8077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I.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客客气气的说话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 (6a)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524000" y="2667000"/>
            <a:ext cx="7543800" cy="873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A.  </a:t>
            </a:r>
            <a:br>
              <a:rPr lang="en-US" sz="3200" b="1" smtClean="0">
                <a:solidFill>
                  <a:schemeClr val="bg1"/>
                </a:solidFill>
                <a:cs typeface="Arial" charset="0"/>
              </a:rPr>
            </a:b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B.  </a:t>
            </a:r>
          </a:p>
        </p:txBody>
      </p:sp>
      <p:sp>
        <p:nvSpPr>
          <p:cNvPr id="247825" name="Text Box 17"/>
          <p:cNvSpPr txBox="1">
            <a:spLocks noChangeArrowheads="1"/>
          </p:cNvSpPr>
          <p:nvPr/>
        </p:nvSpPr>
        <p:spPr bwMode="auto">
          <a:xfrm>
            <a:off x="914400" y="3657600"/>
            <a:ext cx="8077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(</a:t>
            </a:r>
            <a:r>
              <a:rPr lang="zh-CN" altLang="en-US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另一个正确与非基督徒沟通的要点？</a:t>
            </a:r>
            <a:r>
              <a:rPr lang="en-US" altLang="ja-JP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Arial" charset="0"/>
              </a:rPr>
              <a:t>)</a:t>
            </a:r>
            <a:endParaRPr lang="en-US" altLang="zh-CN" sz="3200" b="1" smtClean="0">
              <a:solidFill>
                <a:srgbClr val="FFFF00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1524000" y="5200650"/>
            <a:ext cx="7543800" cy="873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A. </a:t>
            </a:r>
            <a:br>
              <a:rPr lang="en-US" sz="3200" b="1" smtClean="0">
                <a:solidFill>
                  <a:schemeClr val="bg1"/>
                </a:solidFill>
                <a:cs typeface="Arial" charset="0"/>
              </a:rPr>
            </a:b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B. </a:t>
            </a:r>
          </a:p>
        </p:txBody>
      </p:sp>
      <p:sp>
        <p:nvSpPr>
          <p:cNvPr id="26634" name="Text Box 31"/>
          <p:cNvSpPr txBox="1">
            <a:spLocks noChangeArrowheads="1"/>
          </p:cNvSpPr>
          <p:nvPr/>
        </p:nvSpPr>
        <p:spPr bwMode="auto">
          <a:xfrm>
            <a:off x="914400" y="4686300"/>
            <a:ext cx="8077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II.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说明智的话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 (6b)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59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如何正确制作大纲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2449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思路的区分</a:t>
            </a:r>
            <a:endParaRPr lang="en-US" altLang="ja-JP" sz="2800" b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一致的符号</a:t>
            </a:r>
            <a:endParaRPr lang="en-US" altLang="ja-JP" sz="2800" b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过渡</a:t>
            </a:r>
            <a:endParaRPr lang="en-US" altLang="ja-JP" sz="2800" b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归纳的括号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26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26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26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1818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cs typeface="Arial" charset="0"/>
            </a:endParaRP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09600" y="995363"/>
            <a:ext cx="8534400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主题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: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教会增长时所产生的问题，我们该如何解决？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135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简单归纳式</a:t>
            </a:r>
            <a:r>
              <a:rPr lang="en-US" altLang="ja-JP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Arial" charset="0"/>
              </a:rPr>
              <a:t> (</a:t>
            </a: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使</a:t>
            </a:r>
            <a:r>
              <a:rPr lang="en-US" altLang="zh-TW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 6:1-6)</a:t>
            </a:r>
            <a:endParaRPr lang="en-US" altLang="zh-CN" sz="36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8558213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49</a:t>
            </a:r>
            <a:endParaRPr lang="en-US" sz="2000" b="1" smtClean="0">
              <a:cs typeface="Arial" charset="0"/>
            </a:endParaRP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914400" y="2108200"/>
            <a:ext cx="8077200" cy="873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(I.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使徒通过按立平信徒领袖来解决教会增长问题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)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1447800" y="3221038"/>
            <a:ext cx="7543800" cy="12747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A.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他们的教会在增长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 (1a)</a:t>
            </a:r>
            <a:b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</a:b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B.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他们有饮食问题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(1b)</a:t>
            </a:r>
            <a:b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</a:b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C.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他们有被按立的领袖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(2-6)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914400" y="4773613"/>
            <a:ext cx="8077200" cy="873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II.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解决增长教会问题的关键是平信徒领袖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 (</a:t>
            </a:r>
            <a:r>
              <a:rPr lang="en-US" altLang="ja-JP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Arial" charset="0"/>
              </a:rPr>
              <a:t>MI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)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8681" name="Text Box 16"/>
          <p:cNvSpPr txBox="1">
            <a:spLocks noChangeArrowheads="1"/>
          </p:cNvSpPr>
          <p:nvPr/>
        </p:nvSpPr>
        <p:spPr bwMode="auto">
          <a:xfrm>
            <a:off x="685800" y="5886450"/>
            <a:ext cx="8458200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III.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解决我们的问题可通过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… (</a:t>
            </a:r>
            <a:r>
              <a:rPr lang="en-US" altLang="ja-JP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Arial" charset="0"/>
              </a:rPr>
              <a:t>APP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)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8682" name="Text Box 17"/>
          <p:cNvSpPr txBox="1">
            <a:spLocks noChangeArrowheads="1"/>
          </p:cNvSpPr>
          <p:nvPr/>
        </p:nvSpPr>
        <p:spPr bwMode="auto">
          <a:xfrm>
            <a:off x="6096000" y="6400800"/>
            <a:ext cx="2971800" cy="3413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b="1" i="1" smtClean="0">
                <a:solidFill>
                  <a:srgbClr val="FFFFFF"/>
                </a:solidFill>
                <a:cs typeface="Arial" charset="0"/>
              </a:rPr>
              <a:t>Don Sunukjian, DTS</a:t>
            </a:r>
            <a:endParaRPr lang="en-US" sz="1600" b="1" i="1" smtClean="0">
              <a:cs typeface="Arial" charset="0"/>
            </a:endParaRPr>
          </a:p>
        </p:txBody>
      </p:sp>
      <p:sp>
        <p:nvSpPr>
          <p:cNvPr id="28683" name="Text Box 18"/>
          <p:cNvSpPr txBox="1">
            <a:spLocks noChangeArrowheads="1"/>
          </p:cNvSpPr>
          <p:nvPr/>
        </p:nvSpPr>
        <p:spPr bwMode="auto">
          <a:xfrm>
            <a:off x="7696200" y="2565400"/>
            <a:ext cx="1447800" cy="503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(=</a:t>
            </a:r>
            <a:r>
              <a:rPr lang="en-US" sz="3200" b="1" smtClean="0">
                <a:solidFill>
                  <a:srgbClr val="FFFF00"/>
                </a:solidFill>
                <a:cs typeface="Arial" charset="0"/>
              </a:rPr>
              <a:t>EI</a:t>
            </a: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0" y="2984500"/>
            <a:ext cx="1447800" cy="534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zh-CN" altLang="en-US" sz="1800" b="1" i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归纳式延伸的</a:t>
            </a:r>
            <a:r>
              <a:rPr lang="en-US" altLang="zh-TW" sz="1800" b="1" i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 </a:t>
            </a:r>
            <a:r>
              <a:rPr lang="en-US" altLang="ja-JP" sz="1800" b="1" i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MPI</a:t>
            </a:r>
            <a:endParaRPr lang="en-US" altLang="zh-CN" sz="1800" b="1" i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>
            <a:off x="609600" y="2590800"/>
            <a:ext cx="3810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 flipH="1">
            <a:off x="2057400" y="1905000"/>
            <a:ext cx="5105400" cy="1371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7" name="Text Box 22"/>
          <p:cNvSpPr txBox="1">
            <a:spLocks noChangeArrowheads="1"/>
          </p:cNvSpPr>
          <p:nvPr/>
        </p:nvSpPr>
        <p:spPr bwMode="auto">
          <a:xfrm>
            <a:off x="7924800" y="4005263"/>
            <a:ext cx="1327150" cy="503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(=</a:t>
            </a:r>
            <a:r>
              <a:rPr lang="en-US" sz="3200" b="1" smtClean="0">
                <a:solidFill>
                  <a:srgbClr val="FFFF00"/>
                </a:solidFill>
                <a:cs typeface="Arial" charset="0"/>
              </a:rPr>
              <a:t>EI</a:t>
            </a: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609600"/>
            <a:ext cx="76327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zh-CN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准备释经讲道的过程</a:t>
            </a:r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zh-CN" alt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取自</a:t>
            </a:r>
            <a:r>
              <a:rPr lang="en-US" altLang="zh-CN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Arial" charset="0"/>
              </a:rPr>
              <a:t> </a:t>
            </a:r>
            <a:r>
              <a:rPr lang="en-US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charset="0"/>
                <a:cs typeface="Arial" charset="0"/>
              </a:rPr>
              <a:t>Ramesh Richard</a:t>
            </a:r>
            <a:r>
              <a:rPr lang="fr-FR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Arial" charset="0"/>
              </a:rPr>
              <a:t> </a:t>
            </a:r>
            <a:r>
              <a:rPr lang="zh-CN" alt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的</a:t>
            </a:r>
            <a:r>
              <a:rPr lang="en-US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charset="0"/>
                <a:cs typeface="黑体" charset="0"/>
              </a:rPr>
              <a:t>“</a:t>
            </a:r>
            <a:r>
              <a:rPr lang="ja-JP" alt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charset="0"/>
                <a:cs typeface="黑体" charset="0"/>
              </a:rPr>
              <a:t>释经讲道七阶”</a:t>
            </a:r>
            <a:endParaRPr lang="zh-CN" altLang="en-US" sz="18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charset="0"/>
              <a:cs typeface="黑体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7985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研读</a:t>
            </a:r>
          </a:p>
        </p:txBody>
      </p:sp>
      <p:sp>
        <p:nvSpPr>
          <p:cNvPr id="80901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80903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2411413" y="4437063"/>
            <a:ext cx="7985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结构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6156325" y="5157788"/>
            <a:ext cx="8112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宣讲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6156325" y="443706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结构</a:t>
            </a:r>
          </a:p>
        </p:txBody>
      </p:sp>
      <p:sp>
        <p:nvSpPr>
          <p:cNvPr id="80907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195513" y="3643313"/>
            <a:ext cx="141446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经文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主旨</a:t>
            </a:r>
            <a:endParaRPr lang="zh-CN" altLang="en-U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80909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80910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5651500" y="3643313"/>
            <a:ext cx="14144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信息主旨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347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信息目标作桥梁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421188" y="2336800"/>
            <a:ext cx="441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脑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心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骨干</a:t>
            </a:r>
            <a:endParaRPr lang="zh-CN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肉</a:t>
            </a:r>
          </a:p>
        </p:txBody>
      </p:sp>
      <p:sp>
        <p:nvSpPr>
          <p:cNvPr id="80917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80918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80919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80920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80921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80922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charset="0"/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5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经文</a:t>
            </a: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81121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信息</a:t>
            </a: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0810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1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选择经文</a:t>
            </a: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0810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2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分析经文</a:t>
            </a: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03238" y="4443413"/>
            <a:ext cx="1260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3.1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解经大纲</a:t>
            </a: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539750" y="3757613"/>
            <a:ext cx="16033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3.2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解经中心意思</a:t>
            </a: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9750" y="2835275"/>
            <a:ext cx="2144713" cy="30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4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三个发展思想的问题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419475" y="2060575"/>
            <a:ext cx="21574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5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期望听众所作出的回应</a:t>
            </a: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021513" y="3757613"/>
            <a:ext cx="14255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6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信息中心意思</a:t>
            </a: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15887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7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信息大纲</a:t>
            </a:r>
            <a:endParaRPr lang="en-US" altLang="zh-CN" sz="1400" b="1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cs typeface="Arial" charset="0"/>
              </a:rPr>
              <a:t>8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清晰</a:t>
            </a:r>
            <a:endParaRPr lang="en-US" altLang="ja-JP" sz="1400" b="1"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cs typeface="Arial" charset="0"/>
            </a:endParaRPr>
          </a:p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cs typeface="Arial" charset="0"/>
              </a:rPr>
              <a:t>9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前言</a:t>
            </a: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cs typeface="Arial" charset="0"/>
              </a:rPr>
              <a:t>/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结论</a:t>
            </a: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3493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10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写稿和讲道</a:t>
            </a: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参考</a:t>
            </a: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Arial" charset="0"/>
              </a:rPr>
              <a:t> </a:t>
            </a: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ea typeface="黑体" charset="0"/>
                <a:cs typeface="Arial" charset="0"/>
              </a:rPr>
              <a:t>Haddon Robinson, </a:t>
            </a:r>
            <a:r>
              <a:rPr lang="en-US" altLang="ja-JP" sz="1400" b="1" i="1">
                <a:effectLst>
                  <a:outerShdw blurRad="38100" dist="38100" dir="2700000" algn="tl">
                    <a:srgbClr val="000000"/>
                  </a:outerShdw>
                </a:effectLst>
                <a:ea typeface="黑体" charset="0"/>
                <a:cs typeface="Arial" charset="0"/>
              </a:rPr>
              <a:t>Biblical Preaching</a:t>
            </a: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ea typeface="黑体" charset="0"/>
                <a:cs typeface="Arial" charset="0"/>
              </a:rPr>
              <a:t> (notes, 105)</a:t>
            </a:r>
            <a:r>
              <a:rPr lang="en-US" altLang="ja-JP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Arial" charset="0"/>
              </a:rPr>
              <a:t> 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的</a:t>
            </a:r>
            <a:r>
              <a:rPr lang="en-US" altLang="zh-CN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10</a:t>
            </a:r>
            <a:r>
              <a:rPr lang="zh-CN" alt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个步骤（白色字体）</a:t>
            </a:r>
          </a:p>
        </p:txBody>
      </p:sp>
      <p:sp>
        <p:nvSpPr>
          <p:cNvPr id="80935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zh-CN" b="1">
                <a:solidFill>
                  <a:srgbClr val="00084D"/>
                </a:solidFill>
                <a:latin typeface="Times New Roman" charset="0"/>
                <a:cs typeface="Arial" charset="0"/>
              </a:rPr>
              <a:t>27-28, 251</a:t>
            </a:r>
            <a:endParaRPr lang="en-US" altLang="zh-CN">
              <a:solidFill>
                <a:srgbClr val="00084D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4932363" y="4005263"/>
            <a:ext cx="3962400" cy="1447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7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如何正确制作大纲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31718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思路的区分</a:t>
            </a:r>
            <a:endParaRPr lang="en-US" altLang="ja-JP" sz="2800" b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一致的符号</a:t>
            </a:r>
            <a:endParaRPr lang="en-US" altLang="ja-JP" sz="2800" b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过渡</a:t>
            </a:r>
            <a:endParaRPr lang="en-US" altLang="ja-JP" sz="2800" b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归纳的括号</a:t>
            </a:r>
            <a:endParaRPr lang="en-US" altLang="ja-JP" sz="2800" b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使用完整的思路</a:t>
            </a:r>
          </a:p>
        </p:txBody>
      </p:sp>
      <p:sp>
        <p:nvSpPr>
          <p:cNvPr id="117764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7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97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97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2813" cy="64135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错误的方式</a:t>
            </a:r>
            <a:r>
              <a:rPr lang="en-US" altLang="ja-JP" sz="3600" b="1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! (</a:t>
            </a:r>
            <a:r>
              <a:rPr lang="zh-CN" altLang="en-US" sz="36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使</a:t>
            </a:r>
            <a:r>
              <a:rPr lang="en-US" altLang="zh-TW" sz="36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 6:1-6)</a:t>
            </a:r>
            <a:endParaRPr lang="en-US" altLang="zh-CN" sz="36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0723" name="Text Box 16"/>
          <p:cNvSpPr txBox="1">
            <a:spLocks noChangeArrowheads="1"/>
          </p:cNvSpPr>
          <p:nvPr/>
        </p:nvSpPr>
        <p:spPr bwMode="auto">
          <a:xfrm>
            <a:off x="609600" y="995363"/>
            <a:ext cx="8534400" cy="503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教会增长问题</a:t>
            </a:r>
          </a:p>
        </p:txBody>
      </p:sp>
      <p:sp>
        <p:nvSpPr>
          <p:cNvPr id="30724" name="Text Box 18"/>
          <p:cNvSpPr txBox="1">
            <a:spLocks noChangeArrowheads="1"/>
          </p:cNvSpPr>
          <p:nvPr/>
        </p:nvSpPr>
        <p:spPr bwMode="auto">
          <a:xfrm>
            <a:off x="8558213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49</a:t>
            </a:r>
            <a:endParaRPr lang="en-US" sz="20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5" name="Text Box 19"/>
          <p:cNvSpPr txBox="1">
            <a:spLocks noChangeArrowheads="1"/>
          </p:cNvSpPr>
          <p:nvPr/>
        </p:nvSpPr>
        <p:spPr bwMode="auto">
          <a:xfrm>
            <a:off x="914400" y="1981200"/>
            <a:ext cx="8077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I.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他们的平信徒领袖</a:t>
            </a:r>
          </a:p>
        </p:txBody>
      </p:sp>
      <p:sp>
        <p:nvSpPr>
          <p:cNvPr id="30726" name="Text Box 20"/>
          <p:cNvSpPr txBox="1">
            <a:spLocks noChangeArrowheads="1"/>
          </p:cNvSpPr>
          <p:nvPr/>
        </p:nvSpPr>
        <p:spPr bwMode="auto">
          <a:xfrm>
            <a:off x="1447800" y="2921000"/>
            <a:ext cx="7543800" cy="1290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A. 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增长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 (1a)</a:t>
            </a:r>
            <a:b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</a:b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B. 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饮食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 (1b)</a:t>
            </a:r>
            <a:b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</a:b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C. 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领袖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 (2-6)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0727" name="Text Box 21"/>
          <p:cNvSpPr txBox="1">
            <a:spLocks noChangeArrowheads="1"/>
          </p:cNvSpPr>
          <p:nvPr/>
        </p:nvSpPr>
        <p:spPr bwMode="auto">
          <a:xfrm>
            <a:off x="914400" y="4495800"/>
            <a:ext cx="8077200" cy="503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II.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我们的教会领袖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 (</a:t>
            </a:r>
            <a:r>
              <a:rPr lang="en-US" altLang="ja-JP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Arial" charset="0"/>
              </a:rPr>
              <a:t>MI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)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30728" name="Text Box 30"/>
          <p:cNvSpPr txBox="1">
            <a:spLocks noChangeArrowheads="1"/>
          </p:cNvSpPr>
          <p:nvPr/>
        </p:nvSpPr>
        <p:spPr bwMode="auto">
          <a:xfrm>
            <a:off x="1600200" y="5446713"/>
            <a:ext cx="7543800" cy="1290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cs typeface="Arial" charset="0"/>
              </a:rPr>
              <a:t>A. 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我们的增长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cs typeface="Arial" charset="0"/>
              </a:rPr>
              <a:t/>
            </a:r>
            <a:br>
              <a:rPr lang="en-US" altLang="ja-JP" sz="3200" b="1" smtClean="0">
                <a:solidFill>
                  <a:srgbClr val="FFFFFF"/>
                </a:solidFill>
                <a:latin typeface="黑体" charset="0"/>
                <a:cs typeface="Arial" charset="0"/>
              </a:rPr>
            </a:b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cs typeface="Arial" charset="0"/>
              </a:rPr>
              <a:t>B. 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我们主要的问题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cs typeface="Arial" charset="0"/>
              </a:rPr>
              <a:t> </a:t>
            </a:r>
            <a:br>
              <a:rPr lang="en-US" altLang="ja-JP" sz="3200" b="1" smtClean="0">
                <a:solidFill>
                  <a:srgbClr val="FFFFFF"/>
                </a:solidFill>
                <a:latin typeface="黑体" charset="0"/>
                <a:cs typeface="Arial" charset="0"/>
              </a:rPr>
            </a:b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cs typeface="Arial" charset="0"/>
              </a:rPr>
              <a:t>C. 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我们的解决方案</a:t>
            </a:r>
          </a:p>
        </p:txBody>
      </p:sp>
      <p:sp>
        <p:nvSpPr>
          <p:cNvPr id="30729" name="AutoShape 31"/>
          <p:cNvSpPr>
            <a:spLocks/>
          </p:cNvSpPr>
          <p:nvPr/>
        </p:nvSpPr>
        <p:spPr bwMode="auto">
          <a:xfrm>
            <a:off x="914400" y="32004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30" name="AutoShape 32"/>
          <p:cNvSpPr>
            <a:spLocks/>
          </p:cNvSpPr>
          <p:nvPr/>
        </p:nvSpPr>
        <p:spPr bwMode="auto">
          <a:xfrm>
            <a:off x="762000" y="35814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31" name="AutoShape 33"/>
          <p:cNvSpPr>
            <a:spLocks/>
          </p:cNvSpPr>
          <p:nvPr/>
        </p:nvSpPr>
        <p:spPr bwMode="auto">
          <a:xfrm>
            <a:off x="609600" y="40386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29"/>
          <p:cNvSpPr txBox="1">
            <a:spLocks noChangeArrowheads="1"/>
          </p:cNvSpPr>
          <p:nvPr/>
        </p:nvSpPr>
        <p:spPr bwMode="auto">
          <a:xfrm rot="-709979">
            <a:off x="273050" y="2647950"/>
            <a:ext cx="8532813" cy="923925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4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以完整的句子呈现</a:t>
            </a:r>
            <a:r>
              <a:rPr lang="en-US" altLang="ja-JP" sz="54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!</a:t>
            </a:r>
            <a:endParaRPr lang="en-US" altLang="zh-CN" sz="5400" b="1" smtClean="0">
              <a:solidFill>
                <a:srgbClr val="FFFFFF"/>
              </a:solidFill>
              <a:latin typeface="黑体" charset="0"/>
              <a:ea typeface="黑体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64135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简单演绎式</a:t>
            </a:r>
            <a:r>
              <a:rPr lang="en-US" altLang="ja-JP" sz="3600" b="1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 (</a:t>
            </a:r>
            <a:r>
              <a:rPr lang="zh-CN" altLang="en-US" sz="36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使</a:t>
            </a:r>
            <a:r>
              <a:rPr lang="en-US" altLang="zh-TW" sz="36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 6:1-6)</a:t>
            </a:r>
            <a:endParaRPr lang="en-US" altLang="zh-CN" sz="36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1747" name="Text Box 16"/>
          <p:cNvSpPr txBox="1">
            <a:spLocks noChangeArrowheads="1"/>
          </p:cNvSpPr>
          <p:nvPr/>
        </p:nvSpPr>
        <p:spPr bwMode="auto">
          <a:xfrm>
            <a:off x="609600" y="995363"/>
            <a:ext cx="8534400" cy="873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当教会出现增长问题时，我们应通过兴起平信徒领袖来解决</a:t>
            </a:r>
          </a:p>
        </p:txBody>
      </p:sp>
      <p:sp>
        <p:nvSpPr>
          <p:cNvPr id="31748" name="Text Box 18"/>
          <p:cNvSpPr txBox="1">
            <a:spLocks noChangeArrowheads="1"/>
          </p:cNvSpPr>
          <p:nvPr/>
        </p:nvSpPr>
        <p:spPr bwMode="auto">
          <a:xfrm>
            <a:off x="8558213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49</a:t>
            </a:r>
            <a:endParaRPr lang="en-US" sz="2000" b="1" smtClean="0">
              <a:cs typeface="Arial" charset="0"/>
            </a:endParaRPr>
          </a:p>
        </p:txBody>
      </p:sp>
      <p:sp>
        <p:nvSpPr>
          <p:cNvPr id="31749" name="Text Box 19"/>
          <p:cNvSpPr txBox="1">
            <a:spLocks noChangeArrowheads="1"/>
          </p:cNvSpPr>
          <p:nvPr/>
        </p:nvSpPr>
        <p:spPr bwMode="auto">
          <a:xfrm>
            <a:off x="914400" y="1981200"/>
            <a:ext cx="8077200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I.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解决耶路撒冷增长问题是通过按立教会领袖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 (</a:t>
            </a:r>
            <a:r>
              <a:rPr lang="en-US" altLang="ja-JP" sz="3200" b="1" smtClean="0">
                <a:solidFill>
                  <a:srgbClr val="FFFF00"/>
                </a:solidFill>
                <a:latin typeface="黑体" charset="0"/>
                <a:ea typeface="黑体" charset="0"/>
                <a:cs typeface="Arial" charset="0"/>
              </a:rPr>
              <a:t>EI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)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31750" name="Text Box 20"/>
          <p:cNvSpPr txBox="1">
            <a:spLocks noChangeArrowheads="1"/>
          </p:cNvSpPr>
          <p:nvPr/>
        </p:nvSpPr>
        <p:spPr bwMode="auto">
          <a:xfrm>
            <a:off x="1447800" y="2921000"/>
            <a:ext cx="7543800" cy="12747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A.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他们的教会在增长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 (1a)</a:t>
            </a:r>
            <a:b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</a:b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B.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他们有饮食问题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(1b)</a:t>
            </a:r>
            <a:b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</a:b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C.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他们指定领袖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(2-6)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1751" name="Text Box 21"/>
          <p:cNvSpPr txBox="1">
            <a:spLocks noChangeArrowheads="1"/>
          </p:cNvSpPr>
          <p:nvPr/>
        </p:nvSpPr>
        <p:spPr bwMode="auto">
          <a:xfrm>
            <a:off x="914400" y="4495800"/>
            <a:ext cx="8077200" cy="873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cs typeface="Arial" charset="0"/>
              </a:rPr>
              <a:t>II. </a:t>
            </a:r>
            <a:r>
              <a:rPr lang="zh-CN" altLang="en-US" sz="3200" b="1" smtClean="0">
                <a:solidFill>
                  <a:schemeClr val="bg1"/>
                </a:solidFill>
                <a:cs typeface="Arial" charset="0"/>
              </a:rPr>
              <a:t>解决我们增长问题的方案是通过兴起平信徒领袖</a:t>
            </a:r>
            <a:r>
              <a:rPr lang="en-US" altLang="ja-JP" sz="3200" b="1" smtClean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altLang="ja-JP" sz="3200" b="1" smtClean="0">
                <a:solidFill>
                  <a:srgbClr val="FFFF00"/>
                </a:solidFill>
                <a:cs typeface="Arial" charset="0"/>
              </a:rPr>
              <a:t>MI</a:t>
            </a:r>
            <a:r>
              <a:rPr lang="en-US" altLang="ja-JP" sz="3200" b="1" smtClean="0">
                <a:solidFill>
                  <a:schemeClr val="bg1"/>
                </a:solidFill>
                <a:cs typeface="Arial" charset="0"/>
              </a:rPr>
              <a:t>)</a:t>
            </a:r>
            <a:endParaRPr lang="en-US" altLang="zh-CN" sz="32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52" name="Text Box 30"/>
          <p:cNvSpPr txBox="1">
            <a:spLocks noChangeArrowheads="1"/>
          </p:cNvSpPr>
          <p:nvPr/>
        </p:nvSpPr>
        <p:spPr bwMode="auto">
          <a:xfrm>
            <a:off x="1600200" y="5446713"/>
            <a:ext cx="7543800" cy="1263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cs typeface="Arial" charset="0"/>
              </a:rPr>
              <a:t>A.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我们去年从</a:t>
            </a: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cs typeface="Arial" charset="0"/>
              </a:rPr>
              <a:t>50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增加到</a:t>
            </a: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cs typeface="Arial" charset="0"/>
              </a:rPr>
              <a:t>100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cs typeface="Arial" charset="0"/>
              </a:rPr>
              <a:t/>
            </a:r>
            <a:br>
              <a:rPr lang="en-US" altLang="ja-JP" sz="3200" b="1" smtClean="0">
                <a:solidFill>
                  <a:schemeClr val="bg1"/>
                </a:solidFill>
                <a:latin typeface="黑体" charset="0"/>
                <a:cs typeface="Arial" charset="0"/>
              </a:rPr>
            </a:b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cs typeface="Arial" charset="0"/>
              </a:rPr>
              <a:t>B.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我们主要的问题出现在灵命的关怀上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cs typeface="Arial" charset="0"/>
              </a:rPr>
              <a:t>C. 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我们需要更多的牧养的领袖</a:t>
            </a:r>
          </a:p>
        </p:txBody>
      </p:sp>
      <p:sp>
        <p:nvSpPr>
          <p:cNvPr id="31753" name="AutoShape 31"/>
          <p:cNvSpPr>
            <a:spLocks/>
          </p:cNvSpPr>
          <p:nvPr/>
        </p:nvSpPr>
        <p:spPr bwMode="auto">
          <a:xfrm>
            <a:off x="914400" y="32004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cs typeface="Arial" charset="0"/>
            </a:endParaRPr>
          </a:p>
        </p:txBody>
      </p:sp>
      <p:sp>
        <p:nvSpPr>
          <p:cNvPr id="31754" name="AutoShape 32"/>
          <p:cNvSpPr>
            <a:spLocks/>
          </p:cNvSpPr>
          <p:nvPr/>
        </p:nvSpPr>
        <p:spPr bwMode="auto">
          <a:xfrm>
            <a:off x="762000" y="35814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cs typeface="Arial" charset="0"/>
            </a:endParaRPr>
          </a:p>
        </p:txBody>
      </p:sp>
      <p:sp>
        <p:nvSpPr>
          <p:cNvPr id="31755" name="AutoShape 33"/>
          <p:cNvSpPr>
            <a:spLocks/>
          </p:cNvSpPr>
          <p:nvPr/>
        </p:nvSpPr>
        <p:spPr bwMode="auto">
          <a:xfrm>
            <a:off x="609600" y="40386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" descr="sermons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4221163"/>
            <a:ext cx="4064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450"/>
            <a:ext cx="8856662" cy="1066800"/>
          </a:xfrm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altLang="zh-CN" sz="4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E. </a:t>
            </a:r>
            <a:r>
              <a:rPr lang="zh-CN" altLang="en-US" sz="4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使用完整的概念</a:t>
            </a:r>
            <a:endParaRPr lang="zh-CN" altLang="en-US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8172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18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在讲道中写的每一个点，不论多小，语法还需以</a:t>
            </a:r>
            <a:r>
              <a:rPr lang="zh-CN" altLang="en-US" sz="2800" b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完整</a:t>
            </a: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的句子呈现。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35150" y="2349500"/>
            <a:ext cx="71294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18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LcPeriod"/>
            </a:pPr>
            <a:r>
              <a:rPr lang="zh-CN" altLang="en-US" sz="2800" b="1">
                <a:solidFill>
                  <a:srgbClr val="FFFFFF"/>
                </a:solidFill>
              </a:rPr>
              <a:t>避免“太少”或“短语”的概述</a:t>
            </a:r>
            <a:r>
              <a:rPr lang="en-US" altLang="ja-JP" sz="2800" b="1">
                <a:solidFill>
                  <a:srgbClr val="FFFFFF"/>
                </a:solidFill>
              </a:rPr>
              <a:t> (</a:t>
            </a:r>
            <a:r>
              <a:rPr lang="zh-CN" altLang="en-US" sz="2800" b="1">
                <a:solidFill>
                  <a:srgbClr val="FFFFFF"/>
                </a:solidFill>
              </a:rPr>
              <a:t>永远不可</a:t>
            </a:r>
            <a:r>
              <a:rPr lang="en-US" altLang="ja-JP" sz="2800" b="1">
                <a:solidFill>
                  <a:srgbClr val="FFFFFF"/>
                </a:solidFill>
              </a:rPr>
              <a:t> </a:t>
            </a:r>
            <a:r>
              <a:rPr lang="ja-JP" altLang="en-US" sz="2800" b="1">
                <a:solidFill>
                  <a:srgbClr val="FFFFFF"/>
                </a:solidFill>
              </a:rPr>
              <a:t>“</a:t>
            </a:r>
            <a:r>
              <a:rPr lang="zh-CN" altLang="en-US" sz="2800" b="1">
                <a:solidFill>
                  <a:srgbClr val="FFFFFF"/>
                </a:solidFill>
              </a:rPr>
              <a:t>工作或神</a:t>
            </a:r>
            <a:r>
              <a:rPr lang="en-US" altLang="ja-JP" sz="2800" b="1">
                <a:solidFill>
                  <a:srgbClr val="FFFFFF"/>
                </a:solidFill>
              </a:rPr>
              <a:t>")</a:t>
            </a:r>
          </a:p>
          <a:p>
            <a:pPr>
              <a:buFont typeface="Arial" charset="0"/>
              <a:buAutoNum type="alphaLcPeriod"/>
            </a:pPr>
            <a:r>
              <a:rPr lang="zh-CN" altLang="en-US" sz="2800" b="1">
                <a:solidFill>
                  <a:srgbClr val="FFFFFF"/>
                </a:solidFill>
              </a:rPr>
              <a:t>避免使用短语类的句子</a:t>
            </a:r>
            <a:r>
              <a:rPr lang="en-US" altLang="ja-JP" sz="2800" b="1">
                <a:solidFill>
                  <a:srgbClr val="FFFFFF"/>
                </a:solidFill>
              </a:rPr>
              <a:t>:</a:t>
            </a:r>
            <a:endParaRPr lang="en-US" altLang="zh-CN" sz="2800" b="1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4663" y="4292600"/>
            <a:ext cx="4679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ja-JP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“</a:t>
            </a: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保罗讨论神的工作。</a:t>
            </a:r>
            <a:r>
              <a:rPr lang="en-US" altLang="ja-JP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"</a:t>
            </a:r>
          </a:p>
          <a:p>
            <a:pPr>
              <a:buFont typeface="Arial" charset="0"/>
              <a:buChar char="•"/>
            </a:pPr>
            <a:r>
              <a:rPr lang="ja-JP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“</a:t>
            </a: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得救的两个特点。</a:t>
            </a:r>
            <a:r>
              <a:rPr lang="en-US" altLang="ja-JP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"</a:t>
            </a:r>
            <a:endParaRPr lang="en-US" altLang="zh-CN" sz="28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23910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 descr="sermons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4221163"/>
            <a:ext cx="4064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450"/>
            <a:ext cx="8856662" cy="1066800"/>
          </a:xfrm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altLang="zh-CN" sz="4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E.</a:t>
            </a:r>
            <a:r>
              <a:rPr lang="zh-CN" altLang="en-US" sz="4800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只使用完整的概念</a:t>
            </a:r>
            <a:endParaRPr lang="zh-CN" altLang="en-US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81724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18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在讲道中写的每一个点，不管多小，语法</a:t>
            </a:r>
            <a:r>
              <a:rPr lang="zh-CN" altLang="en-US" sz="2800" b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完整</a:t>
            </a: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的句子。</a:t>
            </a:r>
            <a:endParaRPr lang="en-US" altLang="ja-JP" sz="28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rabicPeriod"/>
            </a:pP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每个点应该是一个</a:t>
            </a:r>
            <a:r>
              <a:rPr lang="zh-CN" altLang="en-US" sz="2800" b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陈述句或祈使句</a:t>
            </a: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en-US" altLang="zh-CN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- </a:t>
            </a: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不是一个问题。</a:t>
            </a:r>
            <a:endParaRPr lang="en-US" altLang="zh-CN" sz="2800" b="1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buFont typeface="Arial" charset="0"/>
              <a:buAutoNum type="arabicPeriod"/>
            </a:pP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每个点都应该是一个</a:t>
            </a:r>
            <a:r>
              <a:rPr lang="zh-CN" altLang="en-US" sz="2800" b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单一的想法</a:t>
            </a:r>
            <a:r>
              <a:rPr lang="zh-CN" altLang="en-US" sz="2800" b="1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。避免复杂的复合句。</a:t>
            </a:r>
          </a:p>
        </p:txBody>
      </p:sp>
      <p:sp>
        <p:nvSpPr>
          <p:cNvPr id="12595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74638"/>
            <a:ext cx="8496300" cy="1143000"/>
          </a:xfrm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zh-CN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F. </a:t>
            </a:r>
            <a:r>
              <a:rPr lang="zh-CN" altLang="en-US" b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一个好大纲的特点</a:t>
            </a:r>
            <a:endParaRPr lang="zh-CN" altLang="en-US" sz="400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4038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18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zh-CN" altLang="en-US" sz="4000" b="1">
                <a:solidFill>
                  <a:schemeClr val="bg1"/>
                </a:solidFill>
              </a:rPr>
              <a:t>统一</a:t>
            </a:r>
            <a:endParaRPr lang="en-US" altLang="ja-JP" sz="4000" b="1">
              <a:solidFill>
                <a:schemeClr val="bg1"/>
              </a:solidFill>
            </a:endParaRPr>
          </a:p>
          <a:p>
            <a:pPr>
              <a:buFont typeface="Arial" charset="0"/>
              <a:buAutoNum type="arabicPeriod"/>
            </a:pPr>
            <a:r>
              <a:rPr lang="zh-CN" altLang="en-US" sz="4000" b="1">
                <a:solidFill>
                  <a:schemeClr val="bg1"/>
                </a:solidFill>
              </a:rPr>
              <a:t>和谐</a:t>
            </a:r>
          </a:p>
          <a:p>
            <a:pPr>
              <a:buFont typeface="Arial" charset="0"/>
              <a:buAutoNum type="arabicPeriod"/>
            </a:pPr>
            <a:r>
              <a:rPr lang="zh-CN" altLang="en-US" sz="4000" b="1">
                <a:solidFill>
                  <a:schemeClr val="bg1"/>
                </a:solidFill>
              </a:rPr>
              <a:t>流畅</a:t>
            </a:r>
            <a:endParaRPr lang="en-US" altLang="zh-CN" sz="4000" b="1">
              <a:solidFill>
                <a:schemeClr val="bg1"/>
              </a:solidFill>
            </a:endParaRPr>
          </a:p>
        </p:txBody>
      </p:sp>
      <p:sp>
        <p:nvSpPr>
          <p:cNvPr id="128004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cs typeface="Arial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628775"/>
            <a:ext cx="424815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3200" b="1" u="sng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主题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: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如何和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非基督徒沟通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?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135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G.  </a:t>
            </a: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把主要意思放在正确的地方</a:t>
            </a:r>
            <a:endParaRPr lang="zh-CN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3187700"/>
            <a:ext cx="4292600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I.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客客气气的说话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(6a).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4279900"/>
            <a:ext cx="42926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II.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说有智慧的话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(6b).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07950" y="90805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归纳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7950" y="5373688"/>
            <a:ext cx="4383088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u="sng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以客气和明智的方式和非基督徒沟通。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814888" y="3187700"/>
            <a:ext cx="4294187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I.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客客气气的说话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 (6a).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814888" y="4279900"/>
            <a:ext cx="4294187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II.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说有智慧的话</a:t>
            </a:r>
            <a:r>
              <a:rPr lang="en-US" altLang="ja-JP" sz="3200" b="1" smtClean="0">
                <a:solidFill>
                  <a:schemeClr val="bg1"/>
                </a:solidFill>
                <a:latin typeface="黑体" charset="0"/>
                <a:ea typeface="黑体" charset="0"/>
                <a:cs typeface="Arial" charset="0"/>
              </a:rPr>
              <a:t>(6b).</a:t>
            </a:r>
            <a:endParaRPr lang="en-US" altLang="zh-CN" sz="3200" b="1" smtClean="0">
              <a:solidFill>
                <a:schemeClr val="bg1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814888" y="90805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演绎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43450" y="1628775"/>
            <a:ext cx="4319588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u="sng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通过和蔼和带智慧的和非基督徒沟通。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3088" y="981075"/>
            <a:ext cx="215900" cy="5761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0061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b="1">
                <a:solidFill>
                  <a:schemeClr val="bg1"/>
                </a:solidFill>
                <a:cs typeface="Arial" charset="0"/>
              </a:rPr>
              <a:t>63</a:t>
            </a:r>
            <a:endParaRPr lang="en-US" altLang="zh-CN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814888" y="5362575"/>
            <a:ext cx="4329112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u="sng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sz="3200" b="1" smtClean="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以客气和明智的方式和非基督徒沟通。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8" grpId="0"/>
      <p:bldP spid="346122" grpId="0"/>
      <p:bldP spid="346126" grpId="0" animBg="1"/>
      <p:bldP spid="22" grpId="0"/>
      <p:bldP spid="24" grpId="0"/>
      <p:bldP spid="25" grpId="0"/>
      <p:bldP spid="26" grpId="0" animBg="1"/>
      <p:bldP spid="28" grpId="0"/>
      <p:bldP spid="2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IC Bulletin Out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0"/>
            <a:ext cx="4343400" cy="838200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例子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514475"/>
            <a:ext cx="431958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342900" indent="-342900"/>
            <a:lvl2pPr marL="508000" lvl="1" indent="-508000">
              <a:spcBef>
                <a:spcPct val="50000"/>
              </a:spcBef>
              <a:defRPr b="1">
                <a:solidFill>
                  <a:srgbClr val="FFFFFF"/>
                </a:solidFill>
                <a:effectLst>
                  <a:glow rad="127000">
                    <a:srgbClr val="000000">
                      <a:alpha val="9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2pPr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b="1" u="sng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EI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:</a:t>
            </a:r>
            <a:r>
              <a:rPr lang="zh-CN" altLang="en-US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教会可以恢复或革除犯错的信徒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</a:rPr>
              <a:t>原因</a:t>
            </a:r>
            <a:r>
              <a:rPr lang="zh-CN" altLang="en-US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</a:rPr>
              <a:t>是因为它作为神自己权威的延伸。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924800" cy="64135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把主要概念放在正确的地方</a:t>
            </a:r>
            <a:endParaRPr lang="zh-CN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黑体" charset="0"/>
              <a:cs typeface="黑体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3059113"/>
            <a:ext cx="4365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I. (15-17)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教会应该以最隐私的</a:t>
            </a:r>
            <a:r>
              <a:rPr lang="zh-CN" alt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charset="0"/>
                <a:ea typeface="黑体" charset="0"/>
                <a:cs typeface="黑体" charset="0"/>
              </a:rPr>
              <a:t>方式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来正确地帮助犯罪的基督徒恢复。</a:t>
            </a:r>
            <a:r>
              <a:rPr lang="en-US" altLang="ja-JP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 </a:t>
            </a:r>
            <a:endParaRPr lang="zh-CN" altLang="en-US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4941888"/>
            <a:ext cx="4365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II. </a:t>
            </a:r>
            <a:r>
              <a:rPr lang="en-US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(18-20)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教会可以恢复或革除犯错的信徒</a:t>
            </a:r>
            <a:r>
              <a:rPr lang="zh-CN" alt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charset="0"/>
                <a:ea typeface="黑体" charset="0"/>
                <a:cs typeface="黑体" charset="0"/>
              </a:rPr>
              <a:t>原因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是因为它作为神自己权威的延伸。</a:t>
            </a:r>
            <a:endParaRPr lang="zh-CN" altLang="en-US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cs typeface="Arial" charset="0"/>
            </a:endParaRP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07950" y="728663"/>
            <a:ext cx="352742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SimHei"/>
                <a:ea typeface="SimHei"/>
                <a:cs typeface="SimHei"/>
              </a:rPr>
              <a:t>讲章的概述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SimHei"/>
              <a:ea typeface="SimHei"/>
              <a:cs typeface="SimHei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79950" y="2420938"/>
            <a:ext cx="4546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I.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教会应该以最隐私的</a:t>
            </a:r>
            <a:r>
              <a:rPr lang="zh-CN" alt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charset="0"/>
                <a:ea typeface="黑体" charset="0"/>
                <a:cs typeface="黑体" charset="0"/>
              </a:rPr>
              <a:t>方式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来正确地帮助犯罪的基督徒恢复。</a:t>
            </a:r>
            <a:r>
              <a:rPr lang="en-US" altLang="ja-JP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(15-17). </a:t>
            </a:r>
            <a:endParaRPr lang="en-US" altLang="zh-CN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679950" y="4622800"/>
            <a:ext cx="45005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II. 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教会延伸神本身的权威</a:t>
            </a:r>
            <a:r>
              <a:rPr lang="en-US" altLang="ja-JP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 (18-20)! </a:t>
            </a:r>
            <a:endParaRPr lang="en-US" altLang="zh-CN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5067300" y="728663"/>
            <a:ext cx="3286125" cy="539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SimHei"/>
                <a:ea typeface="SimHei"/>
                <a:cs typeface="SimHei"/>
              </a:rPr>
              <a:t>讲道的概述</a:t>
            </a:r>
            <a:endParaRPr lang="en-US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SimHei"/>
              <a:ea typeface="SimHei"/>
              <a:cs typeface="SimHei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9950" y="5749925"/>
            <a:ext cx="44640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我们必须帮忙恢复犯罪的会友</a:t>
            </a:r>
            <a:r>
              <a:rPr lang="zh-CN" alt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charset="0"/>
                <a:ea typeface="黑体" charset="0"/>
                <a:cs typeface="黑体" charset="0"/>
              </a:rPr>
              <a:t>因为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我们是代表神在做事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79950" y="1449388"/>
            <a:ext cx="4419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开头的</a:t>
            </a:r>
            <a:r>
              <a:rPr lang="en-US" altLang="ja-JP" b="1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 MPI</a:t>
            </a:r>
            <a:r>
              <a:rPr lang="en-US" altLang="ja-JP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我们该</a:t>
            </a:r>
            <a:r>
              <a:rPr lang="zh-CN" alt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charset="0"/>
                <a:ea typeface="黑体" charset="0"/>
                <a:cs typeface="黑体" charset="0"/>
              </a:rPr>
              <a:t>如何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帮忙犯罪了的基督徒？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7538" y="1484313"/>
            <a:ext cx="2159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643438" y="3716338"/>
            <a:ext cx="45005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(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我们</a:t>
            </a:r>
            <a:r>
              <a:rPr lang="zh-CN" alt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charset="0"/>
                <a:ea typeface="黑体" charset="0"/>
                <a:cs typeface="黑体" charset="0"/>
              </a:rPr>
              <a:t>为什么</a:t>
            </a:r>
            <a:r>
              <a:rPr lang="zh-CN" alt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可以帮忙恢复或革除犯错的信徒？</a:t>
            </a:r>
            <a:r>
              <a:rPr lang="en-US" altLang="ja-JP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)</a:t>
            </a:r>
            <a:endParaRPr lang="en-US" altLang="zh-CN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" name="Striped Right Arrow 2"/>
          <p:cNvSpPr>
            <a:spLocks/>
          </p:cNvSpPr>
          <p:nvPr/>
        </p:nvSpPr>
        <p:spPr bwMode="auto">
          <a:xfrm>
            <a:off x="3635375" y="692150"/>
            <a:ext cx="1368425" cy="720725"/>
          </a:xfrm>
          <a:custGeom>
            <a:avLst/>
            <a:gdLst>
              <a:gd name="T0" fmla="*/ 0 w 1368425"/>
              <a:gd name="T1" fmla="*/ 180181 h 720725"/>
              <a:gd name="T2" fmla="*/ 22523 w 1368425"/>
              <a:gd name="T3" fmla="*/ 180181 h 720725"/>
              <a:gd name="T4" fmla="*/ 22523 w 1368425"/>
              <a:gd name="T5" fmla="*/ 540544 h 720725"/>
              <a:gd name="T6" fmla="*/ 0 w 1368425"/>
              <a:gd name="T7" fmla="*/ 540544 h 720725"/>
              <a:gd name="T8" fmla="*/ 0 w 1368425"/>
              <a:gd name="T9" fmla="*/ 180181 h 720725"/>
              <a:gd name="T10" fmla="*/ 45045 w 1368425"/>
              <a:gd name="T11" fmla="*/ 180181 h 720725"/>
              <a:gd name="T12" fmla="*/ 90091 w 1368425"/>
              <a:gd name="T13" fmla="*/ 180181 h 720725"/>
              <a:gd name="T14" fmla="*/ 90091 w 1368425"/>
              <a:gd name="T15" fmla="*/ 540544 h 720725"/>
              <a:gd name="T16" fmla="*/ 45045 w 1368425"/>
              <a:gd name="T17" fmla="*/ 540544 h 720725"/>
              <a:gd name="T18" fmla="*/ 45045 w 1368425"/>
              <a:gd name="T19" fmla="*/ 180181 h 720725"/>
              <a:gd name="T20" fmla="*/ 112613 w 1368425"/>
              <a:gd name="T21" fmla="*/ 180181 h 720725"/>
              <a:gd name="T22" fmla="*/ 1008063 w 1368425"/>
              <a:gd name="T23" fmla="*/ 180181 h 720725"/>
              <a:gd name="T24" fmla="*/ 1008063 w 1368425"/>
              <a:gd name="T25" fmla="*/ 0 h 720725"/>
              <a:gd name="T26" fmla="*/ 1368425 w 1368425"/>
              <a:gd name="T27" fmla="*/ 360363 h 720725"/>
              <a:gd name="T28" fmla="*/ 1008063 w 1368425"/>
              <a:gd name="T29" fmla="*/ 720725 h 720725"/>
              <a:gd name="T30" fmla="*/ 1008063 w 1368425"/>
              <a:gd name="T31" fmla="*/ 540544 h 720725"/>
              <a:gd name="T32" fmla="*/ 112613 w 1368425"/>
              <a:gd name="T33" fmla="*/ 540544 h 720725"/>
              <a:gd name="T34" fmla="*/ 112613 w 1368425"/>
              <a:gd name="T35" fmla="*/ 180181 h 7207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68425" h="720725">
                <a:moveTo>
                  <a:pt x="0" y="180181"/>
                </a:moveTo>
                <a:lnTo>
                  <a:pt x="22523" y="180181"/>
                </a:lnTo>
                <a:lnTo>
                  <a:pt x="22523" y="540544"/>
                </a:lnTo>
                <a:lnTo>
                  <a:pt x="0" y="540544"/>
                </a:lnTo>
                <a:lnTo>
                  <a:pt x="0" y="180181"/>
                </a:lnTo>
                <a:close/>
                <a:moveTo>
                  <a:pt x="45045" y="180181"/>
                </a:moveTo>
                <a:lnTo>
                  <a:pt x="90091" y="180181"/>
                </a:lnTo>
                <a:lnTo>
                  <a:pt x="90091" y="540544"/>
                </a:lnTo>
                <a:lnTo>
                  <a:pt x="45045" y="540544"/>
                </a:lnTo>
                <a:lnTo>
                  <a:pt x="45045" y="180181"/>
                </a:lnTo>
                <a:close/>
                <a:moveTo>
                  <a:pt x="112613" y="180181"/>
                </a:moveTo>
                <a:lnTo>
                  <a:pt x="1008063" y="180181"/>
                </a:lnTo>
                <a:lnTo>
                  <a:pt x="1008063" y="0"/>
                </a:lnTo>
                <a:lnTo>
                  <a:pt x="1368425" y="360363"/>
                </a:lnTo>
                <a:lnTo>
                  <a:pt x="1008063" y="720725"/>
                </a:lnTo>
                <a:lnTo>
                  <a:pt x="1008063" y="540544"/>
                </a:lnTo>
                <a:lnTo>
                  <a:pt x="112613" y="540544"/>
                </a:lnTo>
                <a:lnTo>
                  <a:pt x="112613" y="18018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132138" y="1773238"/>
            <a:ext cx="3095625" cy="12954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484438" y="1700213"/>
            <a:ext cx="5256212" cy="432117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284538" y="4005263"/>
            <a:ext cx="1574800" cy="100806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 rot="-1380046">
            <a:off x="1997075" y="473075"/>
            <a:ext cx="4294188" cy="1327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zh-TW" alt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 Black"/>
                <a:ea typeface="Arial Black"/>
                <a:cs typeface="Arial Black"/>
              </a:rPr>
              <a:t>周期性的归纳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/>
      <p:bldP spid="346122" grpId="0"/>
      <p:bldP spid="346126" grpId="0" animBg="1"/>
      <p:bldP spid="24" grpId="0"/>
      <p:bldP spid="25" grpId="0"/>
      <p:bldP spid="26" grpId="0" animBg="1"/>
      <p:bldP spid="27" grpId="0"/>
      <p:bldP spid="28" grpId="0"/>
      <p:bldP spid="2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altLang="zh-CN" sz="6000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 altLang="zh-CN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chemeClr val="accent1"/>
              </a:gs>
              <a:gs pos="100000">
                <a:srgbClr val="001E3B"/>
              </a:gs>
            </a:gsLst>
            <a:path path="shape">
              <a:fillToRect l="50000" t="50000" r="50000" b="50000"/>
            </a:path>
          </a:gradFill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决定讲道的架构</a:t>
            </a:r>
            <a:endParaRPr lang="zh-CN" altLang="en-US" sz="3200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971800" y="990600"/>
            <a:ext cx="5638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在哪里应用</a:t>
            </a:r>
            <a:r>
              <a:rPr lang="en-US" altLang="ja-JP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Osaka" charset="0"/>
                <a:cs typeface="Osaka" charset="0"/>
              </a:rPr>
              <a:t>?</a:t>
            </a:r>
            <a:endParaRPr lang="en-US" altLang="zh-CN" sz="3200" b="1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黑体" charset="0"/>
              <a:ea typeface="Osaka" charset="0"/>
              <a:cs typeface="Osaka" charset="0"/>
            </a:endParaRPr>
          </a:p>
        </p:txBody>
      </p:sp>
      <p:sp>
        <p:nvSpPr>
          <p:cNvPr id="82947" name="Text Box 13"/>
          <p:cNvSpPr txBox="1">
            <a:spLocks noChangeArrowheads="1"/>
          </p:cNvSpPr>
          <p:nvPr/>
        </p:nvSpPr>
        <p:spPr bwMode="auto">
          <a:xfrm>
            <a:off x="7620000" y="115888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altLang="zh-CN" b="1">
                <a:solidFill>
                  <a:srgbClr val="FFFFFF"/>
                </a:solidFill>
                <a:ea typeface="Osaka" charset="0"/>
                <a:cs typeface="Osaka" charset="0"/>
              </a:rPr>
              <a:t>28, 138</a:t>
            </a:r>
            <a:endParaRPr lang="en-US" altLang="zh-CN">
              <a:ea typeface="Osaka" charset="0"/>
              <a:cs typeface="Osaka" charset="0"/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 rot="-5400000">
            <a:off x="-1776412" y="4365625"/>
            <a:ext cx="4265612" cy="585788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黑体" charset="0"/>
                <a:ea typeface="黑体" charset="0"/>
                <a:cs typeface="黑体" charset="0"/>
              </a:rPr>
              <a:t>重点在哪里？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819400" y="1600200"/>
            <a:ext cx="3276600" cy="9540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简单</a:t>
            </a:r>
            <a:endParaRPr lang="en-US" altLang="zh-CN" sz="2800" b="1" smtClean="0">
              <a:solidFill>
                <a:srgbClr val="FFFFFF"/>
              </a:solidFill>
              <a:latin typeface="黑体" charset="0"/>
              <a:ea typeface="Osaka" charset="0"/>
              <a:cs typeface="Osaka" charset="0"/>
            </a:endParaRPr>
          </a:p>
          <a:p>
            <a:pPr algn="ctr"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>(</a:t>
            </a:r>
            <a:r>
              <a:rPr lang="zh-CN" altLang="en-US" sz="28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一次性</a:t>
            </a:r>
            <a:r>
              <a:rPr lang="en-US" altLang="ja-JP" sz="28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>)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Osaka" charset="0"/>
              <a:cs typeface="Osaka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334000" y="1600200"/>
            <a:ext cx="3886200" cy="9540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周期性</a:t>
            </a:r>
            <a:endParaRPr lang="en-US" altLang="zh-CN" sz="2800" b="1" smtClean="0">
              <a:solidFill>
                <a:srgbClr val="FFFFFF"/>
              </a:solidFill>
              <a:latin typeface="黑体" charset="0"/>
              <a:ea typeface="Osaka" charset="0"/>
              <a:cs typeface="Osaka" charset="0"/>
            </a:endParaRPr>
          </a:p>
          <a:p>
            <a:pPr algn="ctr"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>(</a:t>
            </a:r>
            <a:r>
              <a:rPr lang="zh-CN" altLang="en-US" sz="28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从始贯彻</a:t>
            </a:r>
            <a:r>
              <a:rPr lang="en-US" altLang="ja-JP" sz="28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>)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Osaka" charset="0"/>
              <a:cs typeface="Osaka" charset="0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85800" y="3352800"/>
            <a:ext cx="2133600" cy="1006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归纳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/>
            </a:r>
            <a:br>
              <a:rPr lang="en-US" altLang="ja-JP" sz="32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</a:br>
            <a:r>
              <a:rPr lang="en-US" altLang="ja-JP" sz="28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>(</a:t>
            </a:r>
            <a:r>
              <a:rPr lang="zh-CN" altLang="en-US" sz="28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终</a:t>
            </a:r>
            <a:r>
              <a:rPr lang="en-US" altLang="ja-JP" sz="28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>)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Osaka" charset="0"/>
              <a:cs typeface="Osaka" charset="0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57200" y="5029200"/>
            <a:ext cx="2590800" cy="101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演绎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/>
            </a:r>
            <a:br>
              <a:rPr lang="en-US" altLang="ja-JP" sz="32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</a:br>
            <a:r>
              <a:rPr lang="en-US" altLang="ja-JP" sz="28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>(</a:t>
            </a:r>
            <a:r>
              <a:rPr lang="zh-CN" altLang="en-US" sz="28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始</a:t>
            </a:r>
            <a:r>
              <a:rPr lang="en-US" altLang="ja-JP" sz="2800" b="1" smtClean="0">
                <a:solidFill>
                  <a:srgbClr val="FFFFFF"/>
                </a:solidFill>
                <a:latin typeface="黑体" charset="0"/>
                <a:ea typeface="Osaka" charset="0"/>
                <a:cs typeface="Osaka" charset="0"/>
              </a:rPr>
              <a:t>)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Osaka" charset="0"/>
              <a:cs typeface="Osaka" charset="0"/>
            </a:endParaRPr>
          </a:p>
        </p:txBody>
      </p:sp>
      <p:graphicFrame>
        <p:nvGraphicFramePr>
          <p:cNvPr id="54303" name="Group 31"/>
          <p:cNvGraphicFramePr>
            <a:graphicFrameLocks noGrp="1"/>
          </p:cNvGraphicFramePr>
          <p:nvPr/>
        </p:nvGraphicFramePr>
        <p:xfrm>
          <a:off x="2895600" y="2870200"/>
          <a:ext cx="5943600" cy="3683000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</a:tblGrid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0"/>
                        <a:cs typeface="Osak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0"/>
                        <a:cs typeface="Osak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0"/>
                        <a:cs typeface="Osak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0"/>
                        <a:cs typeface="Osak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3352800" y="3352800"/>
            <a:ext cx="21336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简单的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Osaka" charset="0"/>
              <a:cs typeface="Osaka" charset="0"/>
            </a:endParaRPr>
          </a:p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归纳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6248400" y="3352800"/>
            <a:ext cx="21336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周期性的归纳</a:t>
            </a:r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3352800" y="5029200"/>
            <a:ext cx="21336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简单的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Osaka" charset="0"/>
              <a:cs typeface="Osaka" charset="0"/>
            </a:endParaRPr>
          </a:p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演绎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6248400" y="5029200"/>
            <a:ext cx="21336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周期性的演绎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6" grpId="0" animBg="1"/>
      <p:bldP spid="54287" grpId="0"/>
      <p:bldP spid="54288" grpId="0"/>
      <p:bldP spid="54289" grpId="0"/>
      <p:bldP spid="54290" grpId="0"/>
      <p:bldP spid="54304" grpId="0"/>
      <p:bldP spid="54305" grpId="0"/>
      <p:bldP spid="54306" grpId="0"/>
      <p:bldP spid="543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讲道链接地址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326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 descr="Dog skelet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09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5" name="Picture 3" descr="hors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9125"/>
            <a:ext cx="43180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91000" y="4876800"/>
            <a:ext cx="4953000" cy="1981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zh-CN" altLang="en-US" sz="3600" b="1">
                <a:latin typeface="黑体" charset="0"/>
                <a:ea typeface="黑体" charset="0"/>
                <a:cs typeface="黑体" charset="0"/>
              </a:rPr>
              <a:t>所有生物都需要一个骨架。讲道也是如此！</a:t>
            </a:r>
          </a:p>
        </p:txBody>
      </p:sp>
      <p:pic>
        <p:nvPicPr>
          <p:cNvPr id="289797" name="Picture 5" descr="skelet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2643188" cy="4876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Bi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304800"/>
            <a:ext cx="20383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92150"/>
            <a:ext cx="6264275" cy="1447800"/>
          </a:xfrm>
        </p:spPr>
        <p:txBody>
          <a:bodyPr/>
          <a:lstStyle/>
          <a:p>
            <a:pPr eaLnBrk="1" hangingPunct="1"/>
            <a:r>
              <a:rPr lang="zh-CN" altLang="en-US" sz="6600" b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讲道大纲为什么重要？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212725" y="2530475"/>
            <a:ext cx="389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3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一个好的大纲。。。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rgbClr val="FFFFFF"/>
                </a:solidFill>
              </a:rPr>
              <a:t>61</a:t>
            </a:r>
            <a:endParaRPr lang="en-US" altLang="zh-CN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838200" y="3352800"/>
            <a:ext cx="815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zh-CN" altLang="en-US" sz="3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显示整个讲道是否自然流畅</a:t>
            </a:r>
          </a:p>
          <a:p>
            <a:pPr marL="514350" indent="-51435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zh-CN" altLang="en-US" sz="3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显明各重点间的层次关系</a:t>
            </a:r>
          </a:p>
          <a:p>
            <a:pPr marL="514350" indent="-51435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zh-CN" altLang="en-US" sz="3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帮助你理清顺序</a:t>
            </a:r>
          </a:p>
          <a:p>
            <a:pPr marL="514350" indent="-51435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zh-CN" altLang="en-US" sz="3200" b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帮助体现出那里需要辅助材料</a:t>
            </a:r>
            <a:endParaRPr lang="en-US" altLang="zh-CN" sz="3200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/>
      <p:bldP spid="2928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 descr="Skeleton_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-26988"/>
            <a:ext cx="3429000" cy="6172201"/>
          </a:xfrm>
        </p:spPr>
        <p:txBody>
          <a:bodyPr/>
          <a:lstStyle/>
          <a:p>
            <a:pPr algn="just" eaLnBrk="1" hangingPunct="1"/>
            <a:r>
              <a:rPr lang="zh-CN" altLang="en-US" sz="4000" b="1">
                <a:latin typeface="Arial" charset="0"/>
                <a:ea typeface="ＭＳ Ｐゴシック" charset="0"/>
              </a:rPr>
              <a:t>如何能帮助你的听众在没去皮的情况下看出信息的骨架？</a:t>
            </a:r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tx2"/>
                </a:solidFill>
              </a:rPr>
              <a:t>61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5867400" y="685800"/>
            <a:ext cx="327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zh-CN" altLang="en-US" sz="4000" b="1">
                <a:solidFill>
                  <a:schemeClr val="tx2"/>
                </a:solidFill>
                <a:latin typeface="宋体" charset="0"/>
                <a:ea typeface="宋体" charset="0"/>
                <a:cs typeface="宋体" charset="0"/>
              </a:rPr>
              <a:t>让我们来学习如何正确的制作大纲</a:t>
            </a:r>
            <a:r>
              <a:rPr lang="en-US" altLang="zh-CN" sz="4000" b="1">
                <a:solidFill>
                  <a:schemeClr val="tx2"/>
                </a:solidFill>
                <a:latin typeface="宋体" charset="0"/>
                <a:ea typeface="宋体" charset="0"/>
                <a:cs typeface="宋体" charset="0"/>
              </a:rPr>
              <a:t>……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如何正确制作大纲</a:t>
            </a:r>
            <a:endParaRPr lang="zh-CN" altLang="en-US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4724400" y="1676400"/>
            <a:ext cx="244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zh-CN" altLang="en-US" sz="2800" b="1">
                <a:solidFill>
                  <a:schemeClr val="bg1"/>
                </a:solidFill>
              </a:rPr>
              <a:t>思路的区分</a:t>
            </a:r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b="1">
                <a:solidFill>
                  <a:schemeClr val="bg1"/>
                </a:solidFill>
              </a:rPr>
              <a:t>61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cs typeface="Arial" charset="0"/>
            </a:endParaRPr>
          </a:p>
        </p:txBody>
      </p:sp>
      <p:sp>
        <p:nvSpPr>
          <p:cNvPr id="346125" name="WordArt 13"/>
          <p:cNvSpPr>
            <a:spLocks noChangeArrowheads="1" noChangeShapeType="1" noTextEdit="1"/>
          </p:cNvSpPr>
          <p:nvPr/>
        </p:nvSpPr>
        <p:spPr bwMode="auto">
          <a:xfrm>
            <a:off x="2124075" y="5229225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ja-JP" altLang="en-US" sz="32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附属</a:t>
            </a:r>
            <a:endParaRPr lang="en-US" sz="32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62000" y="995363"/>
            <a:ext cx="85344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3200" b="1" smtClean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主题</a:t>
            </a:r>
            <a:r>
              <a:rPr lang="en-US" altLang="ja-JP" sz="3200" b="1" smtClean="0">
                <a:solidFill>
                  <a:schemeClr val="bg1"/>
                </a:solidFill>
                <a:latin typeface="宋体" charset="0"/>
                <a:ea typeface="宋体" charset="0"/>
                <a:cs typeface="Arial" charset="0"/>
              </a:rPr>
              <a:t>: </a:t>
            </a:r>
            <a:r>
              <a:rPr lang="zh-CN" altLang="en-US" sz="3200" b="1" smtClean="0">
                <a:solidFill>
                  <a:schemeClr val="bg1"/>
                </a:solidFill>
                <a:latin typeface="宋体" charset="0"/>
                <a:ea typeface="宋体" charset="0"/>
                <a:cs typeface="Arial" charset="0"/>
              </a:rPr>
              <a:t>应当</a:t>
            </a:r>
            <a:r>
              <a:rPr lang="zh-CN" altLang="en-US" sz="3200" b="1" smtClean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如何跟非基督徒沟通</a:t>
            </a:r>
            <a:r>
              <a:rPr lang="en-US" altLang="ja-JP" sz="3200" b="1" smtClean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(6c)?</a:t>
            </a:r>
            <a:endParaRPr lang="en-US" altLang="zh-CN" sz="3200" b="1" smtClean="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579438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西</a:t>
            </a:r>
            <a:r>
              <a:rPr lang="en-US" altLang="zh-TW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4：6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讲道大纲中</a:t>
            </a:r>
            <a:r>
              <a:rPr lang="zh-TW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的重點</a:t>
            </a:r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8559800" y="95250"/>
            <a:ext cx="4635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49</a:t>
            </a:r>
            <a:endParaRPr lang="en-US" sz="2000" b="1" smtClean="0">
              <a:cs typeface="Arial" charset="0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1066800" y="2108200"/>
            <a:ext cx="8077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cs typeface="Arial" charset="0"/>
              </a:rPr>
              <a:t>I</a:t>
            </a:r>
            <a:r>
              <a:rPr lang="zh-CN" altLang="en-US" sz="3200" b="1" smtClean="0">
                <a:solidFill>
                  <a:schemeClr val="bg1"/>
                </a:solidFill>
                <a:cs typeface="Arial" charset="0"/>
              </a:rPr>
              <a:t>有恩典的讲话</a:t>
            </a:r>
            <a:r>
              <a:rPr lang="en-US" altLang="ja-JP" sz="3200" b="1" smtClean="0">
                <a:solidFill>
                  <a:schemeClr val="bg1"/>
                </a:solidFill>
                <a:cs typeface="Arial" charset="0"/>
              </a:rPr>
              <a:t>(6a)</a:t>
            </a:r>
            <a:endParaRPr lang="en-US" altLang="zh-CN" sz="32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1524000" y="2667000"/>
            <a:ext cx="75438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A. 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0" y="5200650"/>
            <a:ext cx="914400" cy="8731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A. </a:t>
            </a:r>
            <a:br>
              <a:rPr lang="en-US" sz="3200" b="1" smtClean="0">
                <a:solidFill>
                  <a:schemeClr val="bg1"/>
                </a:solidFill>
                <a:cs typeface="Arial" charset="0"/>
              </a:rPr>
            </a:b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B.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914400" y="4686300"/>
            <a:ext cx="8077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3200" b="1" smtClean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II. </a:t>
            </a:r>
            <a:r>
              <a:rPr lang="zh-CN" altLang="en-US" sz="3200" b="1" smtClean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有智慧的讲话</a:t>
            </a:r>
            <a:r>
              <a:rPr lang="en-US" altLang="ja-JP" sz="3200" b="1" smtClean="0">
                <a:solidFill>
                  <a:schemeClr val="bg1"/>
                </a:solidFill>
                <a:latin typeface="宋体" charset="0"/>
                <a:ea typeface="宋体" charset="0"/>
                <a:cs typeface="Arial" charset="0"/>
              </a:rPr>
              <a:t>(6b)</a:t>
            </a:r>
            <a:endParaRPr lang="en-US" altLang="zh-CN" sz="3200" b="1" smtClean="0">
              <a:solidFill>
                <a:schemeClr val="bg1"/>
              </a:solidFill>
              <a:latin typeface="宋体" charset="0"/>
              <a:ea typeface="宋体" charset="0"/>
              <a:cs typeface="Arial" charset="0"/>
            </a:endParaRP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1524000" y="3201988"/>
            <a:ext cx="8382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smtClean="0">
                <a:solidFill>
                  <a:schemeClr val="bg1"/>
                </a:solidFill>
                <a:cs typeface="Arial" charset="0"/>
              </a:rPr>
              <a:t>B.  </a:t>
            </a: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2051050" y="278130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ja-JP" altLang="en-US" sz="32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附属</a:t>
            </a:r>
            <a:endParaRPr lang="en-US" sz="32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46124" name="AutoShape 12"/>
          <p:cNvSpPr>
            <a:spLocks noChangeArrowheads="1"/>
          </p:cNvSpPr>
          <p:nvPr/>
        </p:nvSpPr>
        <p:spPr bwMode="auto">
          <a:xfrm>
            <a:off x="1905000" y="2057400"/>
            <a:ext cx="1524000" cy="160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6127" name="WordArt 15"/>
          <p:cNvSpPr>
            <a:spLocks noChangeArrowheads="1" noChangeShapeType="1" noTextEdit="1"/>
          </p:cNvSpPr>
          <p:nvPr/>
        </p:nvSpPr>
        <p:spPr bwMode="auto">
          <a:xfrm>
            <a:off x="4667250" y="2819400"/>
            <a:ext cx="2266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协调</a:t>
            </a:r>
            <a:endParaRPr 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46129" name="WordArt 17"/>
          <p:cNvSpPr>
            <a:spLocks noChangeArrowheads="1" noChangeShapeType="1" noTextEdit="1"/>
          </p:cNvSpPr>
          <p:nvPr/>
        </p:nvSpPr>
        <p:spPr bwMode="auto">
          <a:xfrm>
            <a:off x="4667250" y="5257800"/>
            <a:ext cx="2266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协调</a:t>
            </a:r>
            <a:endParaRPr 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46131" name="AutoShape 19"/>
          <p:cNvSpPr>
            <a:spLocks/>
          </p:cNvSpPr>
          <p:nvPr/>
        </p:nvSpPr>
        <p:spPr bwMode="auto">
          <a:xfrm>
            <a:off x="4495800" y="5181600"/>
            <a:ext cx="76200" cy="838200"/>
          </a:xfrm>
          <a:prstGeom prst="rightBracket">
            <a:avLst>
              <a:gd name="adj" fmla="val 91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cs typeface="Arial" charset="0"/>
            </a:endParaRPr>
          </a:p>
        </p:txBody>
      </p:sp>
      <p:sp>
        <p:nvSpPr>
          <p:cNvPr id="346132" name="AutoShape 20"/>
          <p:cNvSpPr>
            <a:spLocks/>
          </p:cNvSpPr>
          <p:nvPr/>
        </p:nvSpPr>
        <p:spPr bwMode="auto">
          <a:xfrm>
            <a:off x="4495800" y="2743200"/>
            <a:ext cx="76200" cy="838200"/>
          </a:xfrm>
          <a:prstGeom prst="rightBracket">
            <a:avLst>
              <a:gd name="adj" fmla="val 91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cs typeface="Arial" charset="0"/>
            </a:endParaRPr>
          </a:p>
        </p:txBody>
      </p:sp>
      <p:sp>
        <p:nvSpPr>
          <p:cNvPr id="346133" name="WordArt 21"/>
          <p:cNvSpPr>
            <a:spLocks noChangeArrowheads="1" noChangeShapeType="1" noTextEdit="1"/>
          </p:cNvSpPr>
          <p:nvPr/>
        </p:nvSpPr>
        <p:spPr bwMode="auto">
          <a:xfrm>
            <a:off x="6877050" y="1916113"/>
            <a:ext cx="1638300" cy="855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ＭＳ Ｐゴシック"/>
                <a:ea typeface="ＭＳ Ｐゴシック"/>
                <a:cs typeface="ＭＳ Ｐゴシック"/>
              </a:rPr>
              <a:t>主要</a:t>
            </a:r>
          </a:p>
        </p:txBody>
      </p:sp>
      <p:sp>
        <p:nvSpPr>
          <p:cNvPr id="346134" name="AutoShape 22"/>
          <p:cNvSpPr>
            <a:spLocks noChangeArrowheads="1"/>
          </p:cNvSpPr>
          <p:nvPr/>
        </p:nvSpPr>
        <p:spPr bwMode="auto">
          <a:xfrm>
            <a:off x="5867400" y="2209800"/>
            <a:ext cx="914400" cy="3048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cs typeface="Arial" charset="0"/>
            </a:endParaRPr>
          </a:p>
        </p:txBody>
      </p:sp>
      <p:sp>
        <p:nvSpPr>
          <p:cNvPr id="346135" name="WordArt 23"/>
          <p:cNvSpPr>
            <a:spLocks noChangeArrowheads="1" noChangeShapeType="1" noTextEdit="1"/>
          </p:cNvSpPr>
          <p:nvPr/>
        </p:nvSpPr>
        <p:spPr bwMode="auto">
          <a:xfrm>
            <a:off x="6948488" y="4508500"/>
            <a:ext cx="16383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ＭＳ Ｐゴシック"/>
                <a:ea typeface="ＭＳ Ｐゴシック"/>
                <a:cs typeface="ＭＳ Ｐゴシック"/>
              </a:rPr>
              <a:t>主要</a:t>
            </a:r>
          </a:p>
        </p:txBody>
      </p:sp>
      <p:sp>
        <p:nvSpPr>
          <p:cNvPr id="346136" name="AutoShape 24"/>
          <p:cNvSpPr>
            <a:spLocks noChangeArrowheads="1"/>
          </p:cNvSpPr>
          <p:nvPr/>
        </p:nvSpPr>
        <p:spPr bwMode="auto">
          <a:xfrm>
            <a:off x="5943600" y="4800600"/>
            <a:ext cx="914400" cy="3048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5" grpId="0" animBg="1"/>
      <p:bldP spid="346123" grpId="0"/>
      <p:bldP spid="346126" grpId="0" animBg="1"/>
      <p:bldP spid="346124" grpId="0" animBg="1"/>
      <p:bldP spid="346124" grpId="1" animBg="1"/>
      <p:bldP spid="346127" grpId="0" animBg="1"/>
      <p:bldP spid="346129" grpId="0" animBg="1"/>
      <p:bldP spid="346131" grpId="0" animBg="1"/>
      <p:bldP spid="346132" grpId="0" animBg="1"/>
      <p:bldP spid="346133" grpId="0" animBg="1"/>
      <p:bldP spid="346134" grpId="0" animBg="1"/>
      <p:bldP spid="346135" grpId="0" animBg="1"/>
      <p:bldP spid="346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646113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3. </a:t>
            </a:r>
            <a:r>
              <a:rPr lang="zh-CN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高级点大纲</a:t>
            </a:r>
            <a:endParaRPr lang="zh-CN" altLang="en-US" sz="3600" b="1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562975" y="95250"/>
            <a:ext cx="4635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rgbClr val="FFFFFF"/>
                </a:solidFill>
                <a:cs typeface="Arial" charset="0"/>
              </a:rPr>
              <a:t>61</a:t>
            </a:r>
            <a:endParaRPr lang="en-US" sz="2000" b="1" smtClean="0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81200" y="1524000"/>
            <a:ext cx="6553200" cy="1778000"/>
            <a:chOff x="1248" y="960"/>
            <a:chExt cx="4128" cy="1120"/>
          </a:xfrm>
        </p:grpSpPr>
        <p:sp>
          <p:nvSpPr>
            <p:cNvPr id="18445" name="Text Box 4"/>
            <p:cNvSpPr txBox="1">
              <a:spLocks noChangeArrowheads="1"/>
            </p:cNvSpPr>
            <p:nvPr/>
          </p:nvSpPr>
          <p:spPr bwMode="auto">
            <a:xfrm>
              <a:off x="1248" y="960"/>
              <a:ext cx="4060" cy="3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08000" indent="-508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smtClean="0">
                  <a:solidFill>
                    <a:schemeClr val="bg1"/>
                  </a:solidFill>
                  <a:cs typeface="Arial" charset="0"/>
                </a:rPr>
                <a:t>I. _________________ (v. 5)</a:t>
              </a:r>
            </a:p>
          </p:txBody>
        </p:sp>
        <p:sp>
          <p:nvSpPr>
            <p:cNvPr id="18446" name="Text Box 5"/>
            <p:cNvSpPr txBox="1">
              <a:spLocks noChangeArrowheads="1"/>
            </p:cNvSpPr>
            <p:nvPr/>
          </p:nvSpPr>
          <p:spPr bwMode="auto">
            <a:xfrm>
              <a:off x="1584" y="1382"/>
              <a:ext cx="3792" cy="3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en-US" sz="3200" b="1" smtClean="0">
                  <a:solidFill>
                    <a:schemeClr val="bg1"/>
                  </a:solidFill>
                  <a:cs typeface="Arial" charset="0"/>
                </a:rPr>
                <a:t>A.  _________________ (v. 6)</a:t>
              </a:r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1584" y="1776"/>
              <a:ext cx="3792" cy="3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en-US" sz="3200" b="1" smtClean="0">
                  <a:solidFill>
                    <a:schemeClr val="bg1"/>
                  </a:solidFill>
                  <a:cs typeface="Arial" charset="0"/>
                </a:rPr>
                <a:t>B.  _________________ (v. 7)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81200" y="3581400"/>
            <a:ext cx="7162800" cy="3151188"/>
            <a:chOff x="1248" y="2256"/>
            <a:chExt cx="4512" cy="1985"/>
          </a:xfrm>
        </p:grpSpPr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1988" y="3937"/>
              <a:ext cx="3628" cy="3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08000" indent="-508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smtClean="0">
                  <a:solidFill>
                    <a:schemeClr val="bg1"/>
                  </a:solidFill>
                  <a:cs typeface="Arial" charset="0"/>
                </a:rPr>
                <a:t>2. _________________ (v. 7)</a:t>
              </a:r>
            </a:p>
          </p:txBody>
        </p:sp>
        <p:sp>
          <p:nvSpPr>
            <p:cNvPr id="18441" name="Text Box 11"/>
            <p:cNvSpPr txBox="1">
              <a:spLocks noChangeArrowheads="1"/>
            </p:cNvSpPr>
            <p:nvPr/>
          </p:nvSpPr>
          <p:spPr bwMode="auto">
            <a:xfrm>
              <a:off x="1248" y="2256"/>
              <a:ext cx="4060" cy="3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08000" indent="-508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smtClean="0">
                  <a:solidFill>
                    <a:schemeClr val="bg1"/>
                  </a:solidFill>
                  <a:cs typeface="Arial" charset="0"/>
                </a:rPr>
                <a:t>I. _________________ (vv. 5-7)</a:t>
              </a:r>
            </a:p>
          </p:txBody>
        </p:sp>
        <p:sp>
          <p:nvSpPr>
            <p:cNvPr id="18442" name="Text Box 12"/>
            <p:cNvSpPr txBox="1">
              <a:spLocks noChangeArrowheads="1"/>
            </p:cNvSpPr>
            <p:nvPr/>
          </p:nvSpPr>
          <p:spPr bwMode="auto">
            <a:xfrm>
              <a:off x="1584" y="2678"/>
              <a:ext cx="3792" cy="3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en-US" sz="3200" b="1" smtClean="0">
                  <a:solidFill>
                    <a:schemeClr val="bg1"/>
                  </a:solidFill>
                  <a:cs typeface="Arial" charset="0"/>
                </a:rPr>
                <a:t>A.  _________________ (v. 5)</a:t>
              </a:r>
            </a:p>
          </p:txBody>
        </p:sp>
        <p:sp>
          <p:nvSpPr>
            <p:cNvPr id="18443" name="Text Box 13"/>
            <p:cNvSpPr txBox="1">
              <a:spLocks noChangeArrowheads="1"/>
            </p:cNvSpPr>
            <p:nvPr/>
          </p:nvSpPr>
          <p:spPr bwMode="auto">
            <a:xfrm>
              <a:off x="1584" y="3072"/>
              <a:ext cx="4176" cy="3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en-US" sz="3200" b="1" smtClean="0">
                  <a:solidFill>
                    <a:schemeClr val="bg1"/>
                  </a:solidFill>
                  <a:cs typeface="Arial" charset="0"/>
                </a:rPr>
                <a:t>B.  _________________ (vv. 6-7)</a:t>
              </a:r>
            </a:p>
          </p:txBody>
        </p:sp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1988" y="3504"/>
              <a:ext cx="3628" cy="3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08000" indent="-508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smtClean="0">
                  <a:solidFill>
                    <a:schemeClr val="bg1"/>
                  </a:solidFill>
                  <a:cs typeface="Arial" charset="0"/>
                </a:rPr>
                <a:t>1. _________________ (v. 6)</a:t>
              </a:r>
            </a:p>
          </p:txBody>
        </p:sp>
      </p:grp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79388" y="3500438"/>
            <a:ext cx="8748712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419858" name="WordArt 18"/>
          <p:cNvSpPr>
            <a:spLocks noChangeArrowheads="1" noChangeShapeType="1" noTextEdit="1"/>
          </p:cNvSpPr>
          <p:nvPr/>
        </p:nvSpPr>
        <p:spPr bwMode="auto">
          <a:xfrm rot="-2685141">
            <a:off x="0" y="1196975"/>
            <a:ext cx="4102100" cy="812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5340000" scaled="1"/>
                </a:gradFill>
                <a:latin typeface="Impact"/>
                <a:ea typeface="Impact"/>
                <a:cs typeface="Impact"/>
              </a:rPr>
              <a:t>错在哪里？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5340000" scaled="1"/>
              </a:gradFill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1_untitled 1">
      <a:majorFont>
        <a:latin typeface="Times"/>
        <a:ea typeface="宋体"/>
        <a:cs typeface="宋体"/>
      </a:majorFont>
      <a:minorFont>
        <a:latin typeface="Book Antiqua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987</Words>
  <Application>Microsoft Macintosh PowerPoint</Application>
  <PresentationFormat>On-screen Show (4:3)</PresentationFormat>
  <Paragraphs>257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Blank Presentation</vt:lpstr>
      <vt:lpstr>Fossil</vt:lpstr>
      <vt:lpstr>Crumple</vt:lpstr>
      <vt:lpstr>Default Design</vt:lpstr>
      <vt:lpstr>1_Blank Presentation</vt:lpstr>
      <vt:lpstr>1_Default Design</vt:lpstr>
      <vt:lpstr>2_Blank Presentation</vt:lpstr>
      <vt:lpstr>1_untitled 1</vt:lpstr>
      <vt:lpstr>20_Default Design</vt:lpstr>
      <vt:lpstr>大纲</vt:lpstr>
      <vt:lpstr>准备释经讲道的过程</vt:lpstr>
      <vt:lpstr>决定讲道的架构</vt:lpstr>
      <vt:lpstr>所有生物都需要一个骨架。讲道也是如此！</vt:lpstr>
      <vt:lpstr>讲道大纲为什么重要？</vt:lpstr>
      <vt:lpstr>如何能帮助你的听众在没去皮的情况下看出信息的骨架？</vt:lpstr>
      <vt:lpstr>如何正确制作大纲</vt:lpstr>
      <vt:lpstr>西4：6讲道大纲中的重點</vt:lpstr>
      <vt:lpstr>3. 高级点大纲</vt:lpstr>
      <vt:lpstr>平台需要支撑</vt:lpstr>
      <vt:lpstr>支撑你的大意</vt:lpstr>
      <vt:lpstr>如何正确制作大纲</vt:lpstr>
      <vt:lpstr>讲道中使用的符号</vt:lpstr>
      <vt:lpstr>引言和结尾的符号</vt:lpstr>
      <vt:lpstr>不要把 中心点 放错位</vt:lpstr>
      <vt:lpstr>如何正确制作大纲</vt:lpstr>
      <vt:lpstr>过渡写在括号中</vt:lpstr>
      <vt:lpstr>如何正确制作大纲</vt:lpstr>
      <vt:lpstr>简单归纳式 (使 6:1-6)</vt:lpstr>
      <vt:lpstr>如何正确制作大纲</vt:lpstr>
      <vt:lpstr>错误的方式! (使 6:1-6)</vt:lpstr>
      <vt:lpstr>简单演绎式 (使 6:1-6)</vt:lpstr>
      <vt:lpstr>E. 使用完整的概念</vt:lpstr>
      <vt:lpstr>E.只使用完整的概念</vt:lpstr>
      <vt:lpstr>F. 一个好大纲的特点</vt:lpstr>
      <vt:lpstr>G.  把主要意思放在正确的地方</vt:lpstr>
      <vt:lpstr>例子</vt:lpstr>
      <vt:lpstr>把主要概念放在正确的地方</vt:lpstr>
      <vt:lpstr>Black</vt:lpstr>
      <vt:lpstr>讲道链接地址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Transparency</dc:title>
  <dc:creator>Rick Griffith</dc:creator>
  <cp:lastModifiedBy>Rick Griffith</cp:lastModifiedBy>
  <cp:revision>205</cp:revision>
  <dcterms:created xsi:type="dcterms:W3CDTF">2005-09-05T15:47:58Z</dcterms:created>
  <dcterms:modified xsi:type="dcterms:W3CDTF">2016-11-04T07:18:50Z</dcterms:modified>
</cp:coreProperties>
</file>