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  <p:sldMasterId id="2147483712" r:id="rId2"/>
    <p:sldMasterId id="2147483710" r:id="rId3"/>
    <p:sldMasterId id="2147483649" r:id="rId4"/>
    <p:sldMasterId id="2147483941" r:id="rId5"/>
    <p:sldMasterId id="2147483943" r:id="rId6"/>
    <p:sldMasterId id="2147483945" r:id="rId7"/>
    <p:sldMasterId id="2147484331" r:id="rId8"/>
    <p:sldMasterId id="2147484343" r:id="rId9"/>
    <p:sldMasterId id="2147484367" r:id="rId10"/>
    <p:sldMasterId id="2147484379" r:id="rId11"/>
    <p:sldMasterId id="2147484385" r:id="rId12"/>
    <p:sldMasterId id="2147484488" r:id="rId13"/>
  </p:sldMasterIdLst>
  <p:notesMasterIdLst>
    <p:notesMasterId r:id="rId48"/>
  </p:notesMasterIdLst>
  <p:sldIdLst>
    <p:sldId id="309" r:id="rId14"/>
    <p:sldId id="324" r:id="rId15"/>
    <p:sldId id="333" r:id="rId16"/>
    <p:sldId id="351" r:id="rId17"/>
    <p:sldId id="273" r:id="rId18"/>
    <p:sldId id="310" r:id="rId19"/>
    <p:sldId id="325" r:id="rId20"/>
    <p:sldId id="326" r:id="rId21"/>
    <p:sldId id="349" r:id="rId22"/>
    <p:sldId id="270" r:id="rId23"/>
    <p:sldId id="327" r:id="rId24"/>
    <p:sldId id="328" r:id="rId25"/>
    <p:sldId id="329" r:id="rId26"/>
    <p:sldId id="266" r:id="rId27"/>
    <p:sldId id="342" r:id="rId28"/>
    <p:sldId id="261" r:id="rId29"/>
    <p:sldId id="330" r:id="rId30"/>
    <p:sldId id="331" r:id="rId31"/>
    <p:sldId id="332" r:id="rId32"/>
    <p:sldId id="350" r:id="rId33"/>
    <p:sldId id="340" r:id="rId34"/>
    <p:sldId id="341" r:id="rId35"/>
    <p:sldId id="336" r:id="rId36"/>
    <p:sldId id="338" r:id="rId37"/>
    <p:sldId id="343" r:id="rId38"/>
    <p:sldId id="344" r:id="rId39"/>
    <p:sldId id="346" r:id="rId40"/>
    <p:sldId id="339" r:id="rId41"/>
    <p:sldId id="347" r:id="rId42"/>
    <p:sldId id="337" r:id="rId43"/>
    <p:sldId id="335" r:id="rId44"/>
    <p:sldId id="334" r:id="rId45"/>
    <p:sldId id="305" r:id="rId46"/>
    <p:sldId id="353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56" autoAdjust="0"/>
    <p:restoredTop sz="94660"/>
  </p:normalViewPr>
  <p:slideViewPr>
    <p:cSldViewPr>
      <p:cViewPr varScale="1">
        <p:scale>
          <a:sx n="73" d="100"/>
          <a:sy n="73" d="100"/>
        </p:scale>
        <p:origin x="-2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A0E1085-8324-40FF-98B2-A8B771020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18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57C77-A7ED-4E3B-906B-06D6233A842F}" type="slidenum">
              <a:rPr lang="en-US" altLang="zh-CN" smtClean="0">
                <a:ea typeface="ＭＳ Ｐゴシック" pitchFamily="34" charset="-128"/>
              </a:rPr>
              <a:pPr/>
              <a:t>1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82E9B-98CE-4674-8857-48CC03B321A8}" type="slidenum">
              <a:rPr lang="en-US" altLang="zh-CN" smtClean="0">
                <a:ea typeface="ＭＳ Ｐゴシック" pitchFamily="34" charset="-128"/>
              </a:rPr>
              <a:pPr/>
              <a:t>10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FAC1E-C929-40CC-8604-D9B79506524C}" type="slidenum">
              <a:rPr lang="en-US" altLang="zh-CN" smtClean="0">
                <a:ea typeface="ＭＳ Ｐゴシック" pitchFamily="34" charset="-128"/>
              </a:rPr>
              <a:pPr/>
              <a:t>11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F517C-231F-4683-802D-487887313DA3}" type="slidenum">
              <a:rPr lang="en-US" altLang="zh-CN" smtClean="0">
                <a:ea typeface="ＭＳ Ｐゴシック" pitchFamily="34" charset="-128"/>
              </a:rPr>
              <a:pPr/>
              <a:t>12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2CE9C-939B-43DB-BC0F-34ECAAADC46C}" type="slidenum">
              <a:rPr lang="en-US" altLang="zh-CN" smtClean="0">
                <a:ea typeface="ＭＳ Ｐゴシック" pitchFamily="34" charset="-128"/>
              </a:rPr>
              <a:pPr/>
              <a:t>13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ADB66-CA17-4A2B-9377-D1B55EDD9C9B}" type="slidenum">
              <a:rPr lang="en-US" altLang="zh-CN" smtClean="0">
                <a:ea typeface="ＭＳ Ｐゴシック" pitchFamily="34" charset="-128"/>
              </a:rPr>
              <a:pPr/>
              <a:t>14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EE4E9-D2C2-4003-9C19-D6C3C8269173}" type="slidenum">
              <a:rPr lang="en-US" altLang="zh-CN" smtClean="0">
                <a:ea typeface="ＭＳ Ｐゴシック" pitchFamily="34" charset="-128"/>
              </a:rPr>
              <a:pPr/>
              <a:t>15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4E4CD-687E-4281-BAC4-AD433845C911}" type="slidenum">
              <a:rPr lang="en-US" altLang="zh-CN" smtClean="0">
                <a:ea typeface="ＭＳ Ｐゴシック" pitchFamily="34" charset="-128"/>
              </a:rPr>
              <a:pPr/>
              <a:t>16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8F685-E27D-49BB-A292-1EA4524F70BB}" type="slidenum">
              <a:rPr lang="en-US" altLang="zh-CN" smtClean="0">
                <a:ea typeface="ＭＳ Ｐゴシック" pitchFamily="34" charset="-128"/>
              </a:rPr>
              <a:pPr/>
              <a:t>17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4F280-7087-4944-B8C3-99E996C901B8}" type="slidenum">
              <a:rPr lang="en-US" altLang="zh-CN" smtClean="0">
                <a:ea typeface="ＭＳ Ｐゴシック" pitchFamily="34" charset="-128"/>
              </a:rPr>
              <a:pPr/>
              <a:t>18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00498-3831-44DB-96CC-1153CB2311DF}" type="slidenum">
              <a:rPr lang="en-US" altLang="zh-CN" smtClean="0">
                <a:ea typeface="ＭＳ Ｐゴシック" pitchFamily="34" charset="-128"/>
              </a:rPr>
              <a:pPr/>
              <a:t>19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D3C5C-8790-47C9-9C3B-58EDAAD0E587}" type="slidenum">
              <a:rPr lang="en-US" altLang="zh-CN" smtClean="0">
                <a:ea typeface="ＭＳ Ｐゴシック" pitchFamily="34" charset="-128"/>
              </a:rPr>
              <a:pPr/>
              <a:t>2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sz="2000" smtClean="0">
                <a:latin typeface="Arial" charset="0"/>
                <a:ea typeface="ＭＳ Ｐゴシック" pitchFamily="34" charset="-128"/>
              </a:rPr>
              <a:t>Do your own work and from memory without looking at your notes; if you have time, add Robinson</a:t>
            </a:r>
            <a:r>
              <a:rPr lang="ja-JP" altLang="en-US" sz="2000" smtClean="0">
                <a:latin typeface="Arial" charset="0"/>
                <a:ea typeface="ＭＳ Ｐゴシック" pitchFamily="34" charset="-128"/>
              </a:rPr>
              <a:t>’</a:t>
            </a:r>
            <a:r>
              <a:rPr lang="en-US" altLang="ja-JP" sz="2000" smtClean="0">
                <a:latin typeface="Arial" charset="0"/>
                <a:ea typeface="ＭＳ Ｐゴシック" pitchFamily="34" charset="-128"/>
              </a:rPr>
              <a:t>s 10 steps too!</a:t>
            </a:r>
            <a:endParaRPr lang="en-US" altLang="zh-CN" sz="20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CADB9-6DE2-4816-9A45-4200DA62F349}" type="slidenum">
              <a:rPr lang="en-US" altLang="zh-CN" smtClean="0">
                <a:ea typeface="ＭＳ Ｐゴシック" pitchFamily="34" charset="-128"/>
              </a:rPr>
              <a:pPr/>
              <a:t>20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46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FE7B7-19E0-473A-AC2D-C85DB7ED2DB8}" type="slidenum">
              <a:rPr lang="en-US" altLang="zh-CN" smtClean="0">
                <a:ea typeface="ＭＳ Ｐゴシック" pitchFamily="34" charset="-128"/>
              </a:rPr>
              <a:pPr/>
              <a:t>21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48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10ACD-CBC3-49E7-9F78-CFFDE6EDAD1B}" type="slidenum">
              <a:rPr lang="en-US" altLang="zh-CN" smtClean="0">
                <a:ea typeface="ＭＳ Ｐゴシック" pitchFamily="34" charset="-128"/>
              </a:rPr>
              <a:pPr/>
              <a:t>22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0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8E0CE-77DA-4CBC-9AC7-ADE383393F42}" type="slidenum">
              <a:rPr lang="en-US" altLang="zh-CN" smtClean="0">
                <a:solidFill>
                  <a:srgbClr val="000000"/>
                </a:solidFill>
                <a:ea typeface="ＭＳ Ｐゴシック" pitchFamily="34" charset="-128"/>
              </a:rPr>
              <a:pPr/>
              <a:t>23</a:t>
            </a:fld>
            <a:endParaRPr lang="en-US" altLang="zh-CN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9C67B-6242-41F1-A3AF-2CA55E4BB0DE}" type="slidenum">
              <a:rPr lang="en-US" altLang="zh-CN" smtClean="0">
                <a:solidFill>
                  <a:srgbClr val="000000"/>
                </a:solidFill>
                <a:ea typeface="ＭＳ Ｐゴシック" pitchFamily="34" charset="-128"/>
              </a:rPr>
              <a:pPr/>
              <a:t>24</a:t>
            </a:fld>
            <a:endParaRPr lang="en-US" altLang="zh-CN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 smtClean="0">
                <a:latin typeface="Book Antiqua" pitchFamily="18" charset="0"/>
                <a:ea typeface="ＭＳ Ｐゴシック" pitchFamily="34" charset="-128"/>
              </a:rPr>
              <a:t>Fill in your bulletin outline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871AF-0453-4D4D-8343-3B950DEB2155}" type="slidenum">
              <a:rPr lang="en-US" altLang="zh-CN" smtClean="0">
                <a:solidFill>
                  <a:srgbClr val="000000"/>
                </a:solidFill>
                <a:ea typeface="ＭＳ Ｐゴシック" pitchFamily="34" charset="-128"/>
              </a:rPr>
              <a:pPr/>
              <a:t>25</a:t>
            </a:fld>
            <a:endParaRPr lang="en-US" altLang="zh-CN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zh-CN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A25C8-A075-4E1F-8FA3-57154DEED627}" type="slidenum">
              <a:rPr lang="en-US" altLang="zh-CN" smtClean="0">
                <a:solidFill>
                  <a:srgbClr val="000000"/>
                </a:solidFill>
                <a:ea typeface="ＭＳ Ｐゴシック" pitchFamily="34" charset="-128"/>
              </a:rPr>
              <a:pPr/>
              <a:t>26</a:t>
            </a:fld>
            <a:endParaRPr lang="en-US" altLang="zh-CN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79E68-A05F-4F84-B88F-B81B7E922935}" type="slidenum">
              <a:rPr lang="en-US" altLang="zh-CN" smtClean="0">
                <a:solidFill>
                  <a:srgbClr val="000000"/>
                </a:solidFill>
                <a:ea typeface="ＭＳ Ｐゴシック" pitchFamily="34" charset="-128"/>
              </a:rPr>
              <a:pPr/>
              <a:t>27</a:t>
            </a:fld>
            <a:endParaRPr lang="en-US" altLang="zh-CN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9B8BF-46CE-4D86-B13D-8002FDE51482}" type="slidenum">
              <a:rPr lang="en-US" altLang="zh-CN" smtClean="0">
                <a:ea typeface="ＭＳ Ｐゴシック" pitchFamily="34" charset="-128"/>
              </a:rPr>
              <a:pPr/>
              <a:t>28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zh-CN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4D105-43A6-4AB2-8E84-1588A30AD3C8}" type="slidenum">
              <a:rPr lang="en-US" altLang="zh-CN" smtClean="0">
                <a:solidFill>
                  <a:srgbClr val="000000"/>
                </a:solidFill>
                <a:ea typeface="ＭＳ Ｐゴシック" pitchFamily="34" charset="-128"/>
              </a:rPr>
              <a:pPr/>
              <a:t>29</a:t>
            </a:fld>
            <a:endParaRPr lang="en-US" altLang="zh-CN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zh-CN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96E63-BCD0-42A4-9836-6A9259DBFE35}" type="slidenum">
              <a:rPr lang="en-US" altLang="zh-CN" smtClean="0">
                <a:ea typeface="ＭＳ Ｐゴシック" pitchFamily="34" charset="-128"/>
              </a:rPr>
              <a:pPr/>
              <a:t>3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83DF3-443C-4511-9AFC-0D7CEB792463}" type="slidenum">
              <a:rPr lang="en-US" altLang="zh-CN" smtClean="0">
                <a:ea typeface="ＭＳ Ｐゴシック" pitchFamily="34" charset="-128"/>
              </a:rPr>
              <a:pPr/>
              <a:t>31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EC332-A404-4BE8-9C4F-10D2E4861361}" type="slidenum">
              <a:rPr lang="en-US" altLang="zh-CN" smtClean="0">
                <a:ea typeface="ＭＳ Ｐゴシック" pitchFamily="34" charset="-128"/>
              </a:rPr>
              <a:pPr/>
              <a:t>32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B185E-0B6A-49B0-B602-ECB8968EBC7C}" type="slidenum">
              <a:rPr lang="en-US" altLang="zh-CN" smtClean="0">
                <a:ea typeface="ＭＳ Ｐゴシック" pitchFamily="34" charset="-128"/>
              </a:rPr>
              <a:pPr/>
              <a:t>33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34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D44E9CF-3E3E-4728-8BAD-99D09DAC1C66}" type="slidenum">
              <a:rPr lang="zh-CN" altLang="en-US" sz="1200">
                <a:latin typeface="Times New Roman" pitchFamily="18" charset="0"/>
              </a:rPr>
              <a:pPr algn="r" eaLnBrk="0" hangingPunct="0"/>
              <a:t>4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6CA12-A2C9-4813-92DC-6F0E257EDEE7}" type="slidenum">
              <a:rPr lang="en-US" altLang="zh-CN" smtClean="0">
                <a:ea typeface="ＭＳ Ｐゴシック" pitchFamily="34" charset="-128"/>
              </a:rPr>
              <a:pPr/>
              <a:t>5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75140-9B7C-469E-B077-4C415D1022BC}" type="slidenum">
              <a:rPr lang="en-US" altLang="zh-CN" smtClean="0">
                <a:ea typeface="ＭＳ Ｐゴシック" pitchFamily="34" charset="-128"/>
              </a:rPr>
              <a:pPr/>
              <a:t>6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70555-3A4C-4F06-8629-64C61ADF33DA}" type="slidenum">
              <a:rPr lang="en-US" altLang="zh-CN" smtClean="0">
                <a:ea typeface="ＭＳ Ｐゴシック" pitchFamily="34" charset="-128"/>
              </a:rPr>
              <a:pPr/>
              <a:t>7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B37D0-A0D2-4CAB-B615-FBA46827BC77}" type="slidenum">
              <a:rPr lang="en-US" altLang="zh-CN" smtClean="0">
                <a:ea typeface="ＭＳ Ｐゴシック" pitchFamily="34" charset="-128"/>
              </a:rPr>
              <a:pPr/>
              <a:t>8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FB48A-EDC8-4AFF-B03E-E381F70079F4}" type="slidenum">
              <a:rPr lang="en-US" altLang="zh-CN" smtClean="0">
                <a:ea typeface="ＭＳ Ｐゴシック" pitchFamily="34" charset="-128"/>
              </a:rPr>
              <a:pPr/>
              <a:t>9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z="24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99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25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76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4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95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42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6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7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38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03CB6-246B-4AAB-9F6A-11DD33252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C117-FB5F-447D-BE91-A4DBA9382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DC389-5ED4-448D-8079-DF9F3BEA4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688C-7E45-4A35-BEDF-34798B574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F2060-A535-4B71-86A4-C5691210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B142-922F-4D80-811E-E3C9071D5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8ADF9-0CD8-44EE-AFC7-74B0D6BB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E1120-20DC-4BE4-B8D0-DE70BDB45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073F-8BFF-41FD-B408-046CB1FAE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438BB-A25C-4713-90EE-DC3C257E3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711E-5BE5-484E-91C6-B4C5DEDBC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6BF0-17E8-4B10-B35F-6F615D04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98CC-5EA3-4DFC-B767-CDF267DD5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C3021-00FE-4F5D-B18F-58318A194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30B4-3843-4EEF-B676-2809B56E6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6E399-C182-47DF-9033-776E95EC5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BC1D-E918-4628-B20F-59038F775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A0F26-349D-4D9B-9151-2C1FB0C4A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DFB2-3799-4302-B137-20848199A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A19F5-6BA4-43BD-AEEB-B442E08A5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5C6F-CA65-43BC-A9D0-399F6EFD0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45D1-FA56-4E22-9047-EDD6624EA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66C57-F667-4B68-9450-2B8BF42DC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E528-9562-4E15-83F6-78DE4C89F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2D5C8-4DFB-4369-95BD-7EF7E073B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BFB2F-5045-4F2D-939D-DFD3246AB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114C-FADC-4582-9A57-F4EC81D8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14B54-AD76-4E5D-89F1-27541CBE5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456EB-3000-42F3-A3A3-709B410D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2EDCF-E9FD-4243-AF0E-F01B3F0D0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1D1B-2307-471C-9F21-6BFAD188F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94C8A-03AF-43CB-820F-A0FD6EE5F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57EA6-4F33-4B2B-98F3-3EB3BEC91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AC21A-3F4F-4704-9F92-0DFF67CB8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BCE0-CAA1-4951-B976-1C0B3AB7D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9CD40-0263-4F76-8DB6-26386848AF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48EACBC-89F7-4348-B12B-D5C7A2FC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8641-A75A-4366-848E-EC968C27E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168B-42B0-4630-9BB6-DAF7E70FB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8173-1ADB-48CD-BE33-7AA842E73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3F67C-BCBB-4CB5-9732-5C50B2E7A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CCF2-3DFE-4A46-BB56-98AEA667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2A180-7A1F-4D6B-AB22-F181D8043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96C31-C9EE-4756-8297-C5900552A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7466-C169-4964-B445-DBED931C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9F48-0845-4517-B1F8-5DDA12D02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4450-831D-4A40-99FE-9A34236FE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20C92-8031-45B9-AB88-10DA7C262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C21F6-7664-4B24-8D83-A70C76A5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B8AEF-B805-4051-A90A-4A6AE1A9B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E150-F84A-473A-A150-DEDA69348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2190A-49B9-4DD8-AA89-A7B2ECAA5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36EB6-3CF3-4FEC-95C4-BBB41F3C0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62DA-2CCF-41AE-BB71-158B07147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A73E5-88FC-4E02-B601-691849BC4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D57C-8BEF-471F-8C5A-734FDEAD0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152F-093C-4F49-80A4-4F47B6E81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B761-9774-48D5-8A71-C049500F0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1E3187C5-330B-4ADC-A36A-0C95B02AF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2E63-E3DA-4D71-861F-EB350CDB0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DD62-8678-45EA-85CC-3758626C5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A8FF4-C6F4-4DAF-A524-72DE4B3F5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81929-90FB-42FA-AD8C-26184C486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22AFB-4F7A-4CF0-921D-89B933EA7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1ED1-D740-4F54-9985-91C13A4EB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A0733-4F83-4375-BA77-C1425448F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4C30-0C02-432A-8D7E-EF886DA22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4E81A-BF86-492C-A44D-A1D788325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EE9B-7DBD-4EDD-B076-E44C721F9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254FAE1E-00BD-4ACF-943E-F10782E8F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30ADD-8FDF-459B-BE4C-D9D9AD91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09FE2-9365-443E-9D1E-AA49C7F29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079AF-9E79-4752-9F3F-19CDA45AB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FA0B6-A663-4604-A61A-CB55E9380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8F66-0C24-4F51-99A8-F678A4B5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146F2-2909-45EF-90B9-10C0893D3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9A99E-B032-476E-BAA0-97666D3E4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E55D-D9E0-45B3-B111-D8669D2F6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3872F-F7EB-43DD-BD55-0A18EEF98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20141-10A3-4E27-BD96-8CC4D534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11.xml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6.xml"/><Relationship Id="rId3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8.xml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9.xml"/><Relationship Id="rId13" Type="http://schemas.openxmlformats.org/officeDocument/2006/relationships/image" Target="../media/image14.jpe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02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03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NZ">
                  <a:latin typeface="Arial" pitchFamily="34" charset="0"/>
                </a:endParaRPr>
              </a:p>
            </p:txBody>
          </p:sp>
          <p:grpSp>
            <p:nvGrpSpPr>
              <p:cNvPr id="103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03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NZ">
                    <a:latin typeface="Arial" pitchFamily="34" charset="0"/>
                  </a:endParaRPr>
                </a:p>
              </p:txBody>
            </p:sp>
            <p:sp>
              <p:nvSpPr>
                <p:cNvPr id="103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NZ">
                    <a:latin typeface="Arial" pitchFamily="34" charset="0"/>
                  </a:endParaRPr>
                </a:p>
              </p:txBody>
            </p:sp>
          </p:grpSp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03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NZ">
                    <a:latin typeface="Arial" pitchFamily="34" charset="0"/>
                  </a:endParaRPr>
                </a:p>
              </p:txBody>
            </p:sp>
            <p:sp>
              <p:nvSpPr>
                <p:cNvPr id="103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NZ">
                    <a:latin typeface="Arial" pitchFamily="34" charset="0"/>
                  </a:endParaRPr>
                </a:p>
              </p:txBody>
            </p:sp>
          </p:grpSp>
          <p:sp>
            <p:nvSpPr>
              <p:cNvPr id="103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NZ">
                  <a:latin typeface="Arial" pitchFamily="34" charset="0"/>
                </a:endParaRPr>
              </a:p>
            </p:txBody>
          </p:sp>
          <p:sp>
            <p:nvSpPr>
              <p:cNvPr id="103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1346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4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6" r:id="rId1"/>
    <p:sldLayoutId id="2147484395" r:id="rId2"/>
    <p:sldLayoutId id="2147484394" r:id="rId3"/>
    <p:sldLayoutId id="2147484393" r:id="rId4"/>
    <p:sldLayoutId id="2147484392" r:id="rId5"/>
    <p:sldLayoutId id="2147484391" r:id="rId6"/>
    <p:sldLayoutId id="2147484390" r:id="rId7"/>
    <p:sldLayoutId id="2147484389" r:id="rId8"/>
    <p:sldLayoutId id="2147484388" r:id="rId9"/>
    <p:sldLayoutId id="2147484387" r:id="rId10"/>
    <p:sldLayoutId id="2147484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-84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7D396DA-1E4D-4784-B7F5-54153DAF7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61" r:id="rId2"/>
    <p:sldLayoutId id="2147484460" r:id="rId3"/>
    <p:sldLayoutId id="2147484459" r:id="rId4"/>
    <p:sldLayoutId id="2147484458" r:id="rId5"/>
    <p:sldLayoutId id="2147484457" r:id="rId6"/>
    <p:sldLayoutId id="2147484456" r:id="rId7"/>
    <p:sldLayoutId id="2147484455" r:id="rId8"/>
    <p:sldLayoutId id="2147484454" r:id="rId9"/>
    <p:sldLayoutId id="2147484453" r:id="rId10"/>
    <p:sldLayoutId id="21474844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Expbann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74C5C6A-3CD5-4A4D-BCE9-A2F9B4182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3191" name="Picture 7" descr="EXPHORS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71" r:id="rId2"/>
    <p:sldLayoutId id="2147484470" r:id="rId3"/>
    <p:sldLayoutId id="2147484469" r:id="rId4"/>
    <p:sldLayoutId id="2147484468" r:id="rId5"/>
    <p:sldLayoutId id="2147484467" r:id="rId6"/>
    <p:sldLayoutId id="2147484466" r:id="rId7"/>
    <p:sldLayoutId id="2147484465" r:id="rId8"/>
    <p:sldLayoutId id="2147484464" r:id="rId9"/>
    <p:sldLayoutId id="2147484463" r:id="rId10"/>
    <p:sldLayoutId id="2147484462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80227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80228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80229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0230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80231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232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023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80234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235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80236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237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8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8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8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8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8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8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8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8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-84" charset="2"/>
        <a:buChar char="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01669A6-32E7-4C99-949C-D37A7B751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06" r:id="rId2"/>
    <p:sldLayoutId id="2147484405" r:id="rId3"/>
    <p:sldLayoutId id="2147484404" r:id="rId4"/>
    <p:sldLayoutId id="2147484403" r:id="rId5"/>
    <p:sldLayoutId id="2147484402" r:id="rId6"/>
    <p:sldLayoutId id="2147484401" r:id="rId7"/>
    <p:sldLayoutId id="2147484400" r:id="rId8"/>
    <p:sldLayoutId id="2147484399" r:id="rId9"/>
    <p:sldLayoutId id="2147484398" r:id="rId10"/>
    <p:sldLayoutId id="2147484397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ahoma" charset="0"/>
                <a:ea typeface="ＭＳ Ｐゴシック" charset="0"/>
              </a:defRPr>
            </a:lvl1pPr>
          </a:lstStyle>
          <a:p>
            <a:pPr>
              <a:defRPr/>
            </a:pPr>
            <a:fld id="{C3BB47AF-613B-4369-893E-33732C1EB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7" r:id="rId1"/>
    <p:sldLayoutId id="2147484416" r:id="rId2"/>
    <p:sldLayoutId id="2147484415" r:id="rId3"/>
    <p:sldLayoutId id="2147484414" r:id="rId4"/>
    <p:sldLayoutId id="2147484413" r:id="rId5"/>
    <p:sldLayoutId id="2147484412" r:id="rId6"/>
    <p:sldLayoutId id="2147484411" r:id="rId7"/>
    <p:sldLayoutId id="2147484410" r:id="rId8"/>
    <p:sldLayoutId id="2147484409" r:id="rId9"/>
    <p:sldLayoutId id="2147484408" r:id="rId10"/>
    <p:sldLayoutId id="2147484407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C97DDB-8D5E-4DBC-9F8D-C6111D2E1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7" r:id="rId2"/>
    <p:sldLayoutId id="2147484426" r:id="rId3"/>
    <p:sldLayoutId id="2147484425" r:id="rId4"/>
    <p:sldLayoutId id="2147484424" r:id="rId5"/>
    <p:sldLayoutId id="2147484423" r:id="rId6"/>
    <p:sldLayoutId id="2147484422" r:id="rId7"/>
    <p:sldLayoutId id="2147484421" r:id="rId8"/>
    <p:sldLayoutId id="2147484420" r:id="rId9"/>
    <p:sldLayoutId id="2147484419" r:id="rId10"/>
    <p:sldLayoutId id="21474844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  <a:ea typeface="ＭＳ Ｐゴシック" charset="0"/>
              </a:defRPr>
            </a:lvl1pPr>
          </a:lstStyle>
          <a:p>
            <a:pPr>
              <a:defRPr/>
            </a:pPr>
            <a:fld id="{AD0F7279-B4BB-4A9F-9330-A56ECA54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9" r:id="rId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135717-BDA7-4A40-93FF-3897EB725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878A38A-B800-4A7B-9994-3B4E9D7CB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xpbann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D84051-D65F-4C47-901C-60707803B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6327" name="Picture 7" descr="EXPHORS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41" r:id="rId2"/>
    <p:sldLayoutId id="2147484440" r:id="rId3"/>
    <p:sldLayoutId id="2147484439" r:id="rId4"/>
    <p:sldLayoutId id="2147484438" r:id="rId5"/>
    <p:sldLayoutId id="2147484437" r:id="rId6"/>
    <p:sldLayoutId id="2147484436" r:id="rId7"/>
    <p:sldLayoutId id="2147484435" r:id="rId8"/>
    <p:sldLayoutId id="2147484434" r:id="rId9"/>
    <p:sldLayoutId id="2147484433" r:id="rId10"/>
    <p:sldLayoutId id="2147484432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B8496BB6-FC4D-4DDB-A6E1-7EF797C17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5" r:id="rId1"/>
    <p:sldLayoutId id="2147484451" r:id="rId2"/>
    <p:sldLayoutId id="2147484450" r:id="rId3"/>
    <p:sldLayoutId id="2147484449" r:id="rId4"/>
    <p:sldLayoutId id="2147484448" r:id="rId5"/>
    <p:sldLayoutId id="2147484447" r:id="rId6"/>
    <p:sldLayoutId id="2147484446" r:id="rId7"/>
    <p:sldLayoutId id="2147484445" r:id="rId8"/>
    <p:sldLayoutId id="2147484444" r:id="rId9"/>
    <p:sldLayoutId id="2147484443" r:id="rId10"/>
    <p:sldLayoutId id="2147484442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pitchFamily="-84" charset="2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pitchFamily="-84" charset="2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-84" charset="2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3" descr="man_made_brid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0" y="6096000"/>
            <a:ext cx="4114800" cy="762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zh-CN"/>
          </a:p>
        </p:txBody>
      </p:sp>
      <p:sp>
        <p:nvSpPr>
          <p:cNvPr id="106503" name="WordArt 7"/>
          <p:cNvSpPr>
            <a:spLocks noChangeArrowheads="1" noChangeShapeType="1" noTextEdit="1"/>
          </p:cNvSpPr>
          <p:nvPr/>
        </p:nvSpPr>
        <p:spPr bwMode="auto">
          <a:xfrm>
            <a:off x="323528" y="4797152"/>
            <a:ext cx="849694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chemeClr val="bg1"/>
                  </a:glow>
                </a:effectLst>
                <a:latin typeface="宋体"/>
                <a:ea typeface="宋体"/>
              </a:rPr>
              <a:t>通往信息主旨的目的桥梁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</a:blip>
          <a:srcRect/>
          <a:stretch>
            <a:fillRect/>
          </a:stretch>
        </p:blipFill>
        <p:spPr bwMode="auto">
          <a:xfrm>
            <a:off x="-228600" y="-100013"/>
            <a:ext cx="93726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</a:rPr>
              <a:t>经文</a:t>
            </a:r>
            <a:endParaRPr lang="en-US" sz="4000" b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bg1"/>
                </a:solidFill>
                <a:ea typeface="ＭＳ Ｐゴシック" pitchFamily="34" charset="-128"/>
              </a:rPr>
              <a:t>释经和讲道思想的对比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</a:rPr>
              <a:t>讲章</a:t>
            </a:r>
            <a:endParaRPr lang="en-US" sz="4000" b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第一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第二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研读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讲台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zh-CN" altLang="en-US" sz="3600" b="1">
                <a:solidFill>
                  <a:schemeClr val="bg1"/>
                </a:solidFill>
              </a:rPr>
              <a:t>观察</a:t>
            </a:r>
            <a:r>
              <a:rPr lang="en-US" altLang="zh-CN" sz="3600" b="1">
                <a:solidFill>
                  <a:schemeClr val="bg1"/>
                </a:solidFill>
              </a:rPr>
              <a:t>/</a:t>
            </a:r>
            <a:r>
              <a:rPr lang="zh-CN" altLang="en-US" sz="3600" b="1">
                <a:solidFill>
                  <a:schemeClr val="bg1"/>
                </a:solidFill>
              </a:rPr>
              <a:t>解读</a:t>
            </a:r>
            <a:endParaRPr lang="zh-CN" altLang="en-US" sz="28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smtClean="0">
                <a:solidFill>
                  <a:schemeClr val="bg1"/>
                </a:solidFill>
              </a:rPr>
              <a:t>应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用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准确性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722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zh-CN" altLang="en-US" sz="3600" b="1">
                <a:solidFill>
                  <a:schemeClr val="bg1"/>
                </a:solidFill>
                <a:latin typeface="Times New Roman" pitchFamily="18" charset="0"/>
              </a:rPr>
              <a:t>相关性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</a:rPr>
              <a:t>问题</a:t>
            </a:r>
            <a:endParaRPr lang="en-US" sz="4000" b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顺序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地点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步骤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zh-CN" altLang="en-US" sz="3600" b="1">
                <a:solidFill>
                  <a:schemeClr val="bg1"/>
                </a:solidFill>
                <a:latin typeface="Times New Roman" pitchFamily="18" charset="0"/>
              </a:rPr>
              <a:t>重点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8" grpId="0"/>
      <p:bldP spid="33809" grpId="0"/>
      <p:bldP spid="33810" grpId="0"/>
      <p:bldP spid="338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4707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</a:rPr>
              <a:t>经文</a:t>
            </a:r>
            <a:endParaRPr lang="en-US" sz="4000" b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思想对比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4709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</a:rPr>
              <a:t>讲章</a:t>
            </a:r>
            <a:endParaRPr lang="en-US" sz="4000" b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590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chemeClr val="bg1"/>
                </a:solidFill>
              </a:rPr>
              <a:t>Z</a:t>
            </a:r>
            <a:r>
              <a:rPr lang="en-US" sz="3600" b="1" baseline="-25000">
                <a:solidFill>
                  <a:schemeClr val="bg1"/>
                </a:solidFill>
              </a:rPr>
              <a:t>1</a:t>
            </a:r>
            <a:r>
              <a:rPr lang="en-US" sz="3600" b="1">
                <a:solidFill>
                  <a:schemeClr val="bg1"/>
                </a:solidFill>
              </a:rPr>
              <a:t>-X-Z</a:t>
            </a:r>
            <a:r>
              <a:rPr lang="en-US" sz="3600" b="1" baseline="-25000">
                <a:solidFill>
                  <a:schemeClr val="bg1"/>
                </a:solidFill>
              </a:rPr>
              <a:t>2</a:t>
            </a:r>
            <a:r>
              <a:rPr lang="en-US" sz="3600" b="1">
                <a:solidFill>
                  <a:schemeClr val="bg1"/>
                </a:solidFill>
              </a:rPr>
              <a:t>-Y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1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zh-CN" altLang="en-US" sz="3600" b="1">
                <a:solidFill>
                  <a:schemeClr val="bg1"/>
                </a:solidFill>
                <a:latin typeface="Times New Roman" pitchFamily="18" charset="0"/>
              </a:rPr>
              <a:t>口号</a:t>
            </a:r>
          </a:p>
        </p:txBody>
      </p:sp>
      <p:sp>
        <p:nvSpPr>
          <p:cNvPr id="1224712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2-3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行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3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1-2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行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4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按顺序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5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按逻辑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6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读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722562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听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</a:rPr>
              <a:t>问题</a:t>
            </a:r>
            <a:endParaRPr lang="en-US" sz="3200" b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0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格式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1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长度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大纲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>
              <a:defRPr/>
            </a:pPr>
            <a:r>
              <a:rPr lang="zh-CN" altLang="en-US" sz="3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被</a:t>
            </a:r>
            <a:endParaRPr lang="en-US" sz="3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0" grpId="0"/>
      <p:bldP spid="1224711" grpId="0"/>
      <p:bldP spid="1224712" grpId="0"/>
      <p:bldP spid="1224713" grpId="0"/>
      <p:bldP spid="1224714" grpId="0"/>
      <p:bldP spid="1224715" grpId="0"/>
      <p:bldP spid="1224716" grpId="0"/>
      <p:bldP spid="1224717" grpId="0"/>
      <p:bldP spid="1224720" grpId="0"/>
      <p:bldP spid="1224721" grpId="0"/>
      <p:bldP spid="1224722" grpId="0"/>
      <p:bldP spid="1224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675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</a:rPr>
              <a:t>经文</a:t>
            </a:r>
            <a:endParaRPr lang="en-US" sz="4000" b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思想对比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675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</a:rPr>
              <a:t>讲章</a:t>
            </a:r>
            <a:endParaRPr lang="en-US" sz="4000" b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5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19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zh-CN" altLang="en-US" sz="3600" b="1">
                <a:solidFill>
                  <a:schemeClr val="bg1"/>
                </a:solidFill>
              </a:rPr>
              <a:t>过去的</a:t>
            </a:r>
            <a:endParaRPr lang="zh-CN" altLang="en-US" sz="28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5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7987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zh-CN" altLang="en-US" sz="3600" b="1">
                <a:solidFill>
                  <a:schemeClr val="bg1"/>
                </a:solidFill>
              </a:rPr>
              <a:t>现在的</a:t>
            </a:r>
            <a:endParaRPr lang="zh-CN" altLang="en-US" sz="28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676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过去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874962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现在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陈述语气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874962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祈使语气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第三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874962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第一或第二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7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</a:rPr>
              <a:t>问题</a:t>
            </a:r>
            <a:endParaRPr lang="en-US" sz="4000" b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8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听众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</a:rPr>
              <a:t>时态</a:t>
            </a:r>
            <a:endParaRPr lang="en-US" sz="3600" b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70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语态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>
              <a:defRPr/>
            </a:pPr>
            <a:r>
              <a:rPr lang="zh-CN" altLang="en-US" sz="3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人称</a:t>
            </a:r>
            <a:endParaRPr lang="en-US" sz="3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8" grpId="0"/>
      <p:bldP spid="1226759" grpId="0"/>
      <p:bldP spid="1226760" grpId="0"/>
      <p:bldP spid="1226761" grpId="0"/>
      <p:bldP spid="1226762" grpId="0"/>
      <p:bldP spid="1226763" grpId="0"/>
      <p:bldP spid="1226764" grpId="0"/>
      <p:bldP spid="1226765" grpId="0"/>
      <p:bldP spid="1226768" grpId="0"/>
      <p:bldP spid="1226769" grpId="0"/>
      <p:bldP spid="1226770" grpId="0"/>
      <p:bldP spid="1226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03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</a:rPr>
              <a:t>经文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思想对比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8805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</a:rPr>
              <a:t>讲章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6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956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神对他们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7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神对我们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8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zh-CN" altLang="en-US" sz="3600" b="1">
                <a:solidFill>
                  <a:schemeClr val="bg1"/>
                </a:solidFill>
              </a:rPr>
              <a:t>过去</a:t>
            </a:r>
            <a:endParaRPr lang="zh-CN" altLang="en-US" sz="28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09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现代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0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zh-CN" altLang="en-US" sz="3600" b="1">
                <a:solidFill>
                  <a:schemeClr val="bg1"/>
                </a:solidFill>
              </a:rPr>
              <a:t>经文</a:t>
            </a:r>
            <a:endParaRPr lang="zh-CN" altLang="en-US" sz="28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11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zh-CN" altLang="en-US" sz="3600" b="1">
                <a:solidFill>
                  <a:schemeClr val="bg1"/>
                </a:solidFill>
              </a:rPr>
              <a:t>文化</a:t>
            </a:r>
            <a:endParaRPr lang="zh-CN" altLang="en-US" sz="28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8814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5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 dirty="0" smtClean="0">
                <a:solidFill>
                  <a:schemeClr val="bg1"/>
                </a:solidFill>
              </a:rPr>
              <a:t>问题</a:t>
            </a:r>
            <a:endParaRPr lang="en-US" sz="3200" b="1" i="1" u="sng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6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问题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7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需要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8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zh-CN" altLang="en-US" sz="3600" b="1">
                <a:solidFill>
                  <a:schemeClr val="bg1"/>
                </a:solidFill>
              </a:rPr>
              <a:t>焦点</a:t>
            </a:r>
            <a:endParaRPr lang="zh-CN" altLang="en-US" sz="28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82913" y="5373688"/>
            <a:ext cx="2743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zh-CN" altLang="en-US" sz="3600" b="1">
                <a:solidFill>
                  <a:schemeClr val="bg1"/>
                </a:solidFill>
              </a:rPr>
              <a:t>总结</a:t>
            </a:r>
            <a:endParaRPr lang="zh-CN" altLang="en-US" sz="28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899150" y="5373688"/>
            <a:ext cx="3244850" cy="646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沟通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68313" y="5373688"/>
            <a:ext cx="2438400" cy="646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bg1"/>
                </a:solidFill>
              </a:rPr>
              <a:t>目的</a:t>
            </a:r>
            <a:endParaRPr lang="en-US" sz="2800" b="1" i="1" dirty="0" smtClean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6" grpId="0"/>
      <p:bldP spid="1228807" grpId="0"/>
      <p:bldP spid="1228808" grpId="0"/>
      <p:bldP spid="1228809" grpId="0"/>
      <p:bldP spid="1228810" grpId="0"/>
      <p:bldP spid="1228811" grpId="0"/>
      <p:bldP spid="1228816" grpId="0"/>
      <p:bldP spid="1228817" grpId="0"/>
      <p:bldP spid="1228818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 descr="DSS"/>
          <p:cNvPicPr>
            <a:picLocks noChangeAspect="1" noChangeArrowheads="1"/>
          </p:cNvPicPr>
          <p:nvPr/>
        </p:nvPicPr>
        <p:blipFill>
          <a:blip r:embed="rId3">
            <a:lum bright="42000"/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>
                <a:solidFill>
                  <a:schemeClr val="tx2"/>
                </a:solidFill>
              </a:rPr>
              <a:t>写经文重点及讲章重点</a:t>
            </a:r>
            <a:r>
              <a:rPr lang="en-US" altLang="ja-JP" sz="4000" b="1" u="sng">
                <a:solidFill>
                  <a:schemeClr val="tx2"/>
                </a:solidFill>
              </a:rPr>
              <a:t>:</a:t>
            </a:r>
            <a:endParaRPr lang="en-US" sz="3200" b="1" i="1" u="sng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559050"/>
            <a:ext cx="8839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chemeClr val="tx2"/>
                </a:solidFill>
              </a:rPr>
              <a:t>• </a:t>
            </a:r>
            <a:r>
              <a:rPr lang="zh-CN" altLang="en-US" sz="3600" b="1">
                <a:solidFill>
                  <a:schemeClr val="tx2"/>
                </a:solidFill>
              </a:rPr>
              <a:t>主动语态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3549650"/>
            <a:ext cx="8839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en-US" altLang="zh-CN" sz="3600" b="1">
                <a:solidFill>
                  <a:schemeClr val="tx2"/>
                </a:solidFill>
              </a:rPr>
              <a:t>• </a:t>
            </a:r>
            <a:r>
              <a:rPr lang="zh-CN" altLang="en-US" sz="3600" b="1">
                <a:solidFill>
                  <a:schemeClr val="tx2"/>
                </a:solidFill>
              </a:rPr>
              <a:t>完整的句子</a:t>
            </a:r>
            <a:endParaRPr lang="zh-CN" altLang="en-US" sz="2800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4540250"/>
            <a:ext cx="8839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en-US" altLang="zh-CN" sz="3600" b="1">
                <a:solidFill>
                  <a:schemeClr val="tx2"/>
                </a:solidFill>
              </a:rPr>
              <a:t>• </a:t>
            </a:r>
            <a:r>
              <a:rPr lang="zh-CN" altLang="en-US" sz="3600" b="1">
                <a:solidFill>
                  <a:schemeClr val="tx2"/>
                </a:solidFill>
              </a:rPr>
              <a:t>与</a:t>
            </a:r>
            <a:r>
              <a:rPr lang="en-US" altLang="ja-JP" sz="3600" b="1">
                <a:solidFill>
                  <a:schemeClr val="tx2"/>
                </a:solidFill>
              </a:rPr>
              <a:t>Z</a:t>
            </a:r>
            <a:r>
              <a:rPr lang="en-US" altLang="ja-JP" sz="3600" b="1" baseline="-25000">
                <a:solidFill>
                  <a:schemeClr val="tx2"/>
                </a:solidFill>
              </a:rPr>
              <a:t>1</a:t>
            </a:r>
            <a:r>
              <a:rPr lang="zh-CN" altLang="en-US" sz="3600" b="1">
                <a:solidFill>
                  <a:schemeClr val="tx2"/>
                </a:solidFill>
              </a:rPr>
              <a:t>和疑问关联</a:t>
            </a:r>
            <a:endParaRPr lang="zh-CN" altLang="en-US" sz="2800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5530850"/>
            <a:ext cx="8839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marL="914400" indent="-914400"/>
            <a:r>
              <a:rPr lang="en-US" altLang="zh-CN" sz="3600" b="1">
                <a:solidFill>
                  <a:schemeClr val="tx2"/>
                </a:solidFill>
              </a:rPr>
              <a:t>• </a:t>
            </a:r>
            <a:r>
              <a:rPr lang="zh-CN" altLang="en-US" sz="3600" b="1">
                <a:solidFill>
                  <a:schemeClr val="tx2"/>
                </a:solidFill>
              </a:rPr>
              <a:t>包括整段经文</a:t>
            </a:r>
            <a:endParaRPr lang="zh-CN" altLang="en-US" sz="2800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/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>
                <a:solidFill>
                  <a:schemeClr val="tx2"/>
                </a:solidFill>
              </a:rPr>
              <a:t>40</a:t>
            </a:r>
            <a:endParaRPr lang="en-US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33128" name="Title 11"/>
          <p:cNvSpPr>
            <a:spLocks noGrp="1"/>
          </p:cNvSpPr>
          <p:nvPr>
            <p:ph type="title" idx="4294967295"/>
          </p:nvPr>
        </p:nvSpPr>
        <p:spPr>
          <a:xfrm>
            <a:off x="-228600" y="457200"/>
            <a:ext cx="9372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bg1"/>
                </a:solidFill>
                <a:ea typeface="ＭＳ Ｐゴシック" pitchFamily="34" charset="-128"/>
              </a:rPr>
              <a:t>思想对比</a:t>
            </a:r>
            <a:endParaRPr lang="zh-CN" altLang="en-US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4000" b="1" u="sng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讲道重点应是</a:t>
            </a:r>
            <a:r>
              <a:rPr lang="en-US" altLang="ja-JP" sz="4000" b="1" u="sng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…</a:t>
            </a:r>
            <a:endParaRPr lang="en-US" sz="3200" b="1" i="1" u="sng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• </a:t>
            </a: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清晰</a:t>
            </a:r>
            <a:endParaRPr lang="en-US" sz="2800" b="1" i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8313" y="35560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• </a:t>
            </a: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简明</a:t>
            </a:r>
            <a:endParaRPr lang="en-US" sz="2800" b="1" i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4546600"/>
            <a:ext cx="4338637" cy="64611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• </a:t>
            </a: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令人信服的</a:t>
            </a:r>
            <a:endParaRPr lang="en-US" sz="2800" b="1" i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8313" y="5537200"/>
            <a:ext cx="4338637" cy="64611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• </a:t>
            </a: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有创意的</a:t>
            </a:r>
            <a:endParaRPr lang="en-US" sz="2800" b="1" i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316913" y="0"/>
            <a:ext cx="792162" cy="457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40</a:t>
            </a:r>
            <a:endParaRPr lang="en-US" b="1" i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charset="0"/>
            </a:endParaRPr>
          </a:p>
        </p:txBody>
      </p:sp>
      <p:sp>
        <p:nvSpPr>
          <p:cNvPr id="135175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FF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bg1"/>
                </a:solidFill>
                <a:ea typeface="ＭＳ Ｐゴシック" pitchFamily="34" charset="-128"/>
              </a:rPr>
              <a:t>如何写出最好的思想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950" y="6453188"/>
            <a:ext cx="9001125" cy="369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杰夫瑞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亚瑟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戈登康威尔神学院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2012</a:t>
            </a: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CN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</a:t>
            </a:r>
            <a:r>
              <a:rPr lang="en-US" altLang="zh-CN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日在新神</a:t>
            </a:r>
            <a:endParaRPr lang="en-US" sz="1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135177" name="Picture 2" descr="rev 22 Man Holding Bib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2565400"/>
            <a:ext cx="45243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1" grpId="0" animBg="1"/>
      <p:bldP spid="235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7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3721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ea typeface="ＭＳ Ｐゴシック" pitchFamily="34" charset="-128"/>
                <a:cs typeface="Arial" charset="0"/>
              </a:rPr>
              <a:t>释经重点转至重点的例子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" y="1676400"/>
            <a:ext cx="4038600" cy="3505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cs typeface="Arial" charset="0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参孙与大利拉的不道德行为所造成的</a:t>
            </a:r>
            <a:r>
              <a:rPr lang="zh-CN" altLang="en-US" sz="3200" b="1">
                <a:solidFill>
                  <a:srgbClr val="FFFF00"/>
                </a:solidFill>
                <a:cs typeface="Arial" charset="0"/>
              </a:rPr>
              <a:t>结果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是神对他在外邦人大</a:t>
            </a:r>
            <a:r>
              <a:rPr lang="zh-CN" altLang="en-US" sz="3200">
                <a:solidFill>
                  <a:schemeClr val="bg1"/>
                </a:solidFill>
              </a:rPr>
              <a:t>衮庙里的审判。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”</a:t>
            </a:r>
            <a:r>
              <a:rPr lang="en-US" altLang="ja-JP" sz="3200" b="1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cs typeface="Arial" charset="0"/>
              </a:rPr>
              <a:t>(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士师记</a:t>
            </a:r>
            <a:r>
              <a:rPr lang="en-US" altLang="ja-JP" sz="3200" b="1">
                <a:solidFill>
                  <a:schemeClr val="bg1"/>
                </a:solidFill>
                <a:cs typeface="Arial" charset="0"/>
              </a:rPr>
              <a:t>16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章</a:t>
            </a:r>
            <a:r>
              <a:rPr lang="en-US" altLang="ja-JP" sz="3200" b="1">
                <a:solidFill>
                  <a:schemeClr val="bg1"/>
                </a:solidFill>
                <a:cs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zh-CN" altLang="en-US" sz="3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876800" y="1676400"/>
            <a:ext cx="3581400" cy="175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cs typeface="Arial" charset="0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神用‘女人’这一弱点来审判‘男人’”</a:t>
            </a:r>
            <a:r>
              <a:rPr lang="en-US" altLang="ja-JP" sz="3200" b="1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zh-CN" sz="3000" b="1">
                <a:solidFill>
                  <a:schemeClr val="bg1"/>
                </a:solidFill>
                <a:cs typeface="Arial" charset="0"/>
              </a:rPr>
              <a:t>(</a:t>
            </a:r>
            <a:r>
              <a:rPr lang="zh-CN" altLang="en-US" sz="3000" b="1">
                <a:solidFill>
                  <a:schemeClr val="bg1"/>
                </a:solidFill>
                <a:cs typeface="Arial" charset="0"/>
              </a:rPr>
              <a:t>查克</a:t>
            </a:r>
            <a:r>
              <a:rPr lang="en-US" altLang="zh-CN" sz="30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zh-TW" altLang="en-US" sz="3000">
                <a:solidFill>
                  <a:srgbClr val="FFFFFF"/>
                </a:solidFill>
              </a:rPr>
              <a:t>斯温德尔</a:t>
            </a:r>
            <a:r>
              <a:rPr lang="en-US" altLang="ja-JP" sz="3000" b="1">
                <a:solidFill>
                  <a:schemeClr val="bg1"/>
                </a:solidFill>
                <a:cs typeface="Arial" charset="0"/>
              </a:rPr>
              <a:t>)</a:t>
            </a:r>
            <a:endParaRPr lang="en-US" altLang="zh-CN" sz="3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859338" y="4437063"/>
            <a:ext cx="3581400" cy="1066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罪会带来</a:t>
            </a:r>
            <a:r>
              <a:rPr lang="zh-CN" altLang="en-US" sz="3200" b="1">
                <a:solidFill>
                  <a:srgbClr val="FFFF00"/>
                </a:solidFill>
                <a:ea typeface="ＭＳ Ｐゴシック" charset="0"/>
                <a:cs typeface="Arial" charset="0"/>
              </a:rPr>
              <a:t>什么</a:t>
            </a:r>
            <a:r>
              <a:rPr lang="en-US" altLang="ja-JP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?  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痛苦</a:t>
            </a:r>
            <a:r>
              <a:rPr lang="en-US" altLang="ja-JP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!</a:t>
            </a:r>
            <a:r>
              <a:rPr lang="ja-JP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”</a:t>
            </a:r>
            <a:endParaRPr lang="en-US" sz="3200" b="1">
              <a:solidFill>
                <a:schemeClr val="bg1"/>
              </a:solidFill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ea typeface="ＭＳ Ｐゴシック" pitchFamily="34" charset="-128"/>
                <a:cs typeface="Arial" charset="0"/>
              </a:rPr>
              <a:t>释经重点转至重点的例子</a:t>
            </a: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533400" y="1905000"/>
            <a:ext cx="3581400" cy="26257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门徒祷告的</a:t>
            </a:r>
            <a:r>
              <a:rPr lang="zh-CN" altLang="en-US" sz="3200" b="1">
                <a:solidFill>
                  <a:srgbClr val="FFFF00"/>
                </a:solidFill>
                <a:ea typeface="ＭＳ Ｐゴシック" charset="0"/>
                <a:cs typeface="Arial" charset="0"/>
              </a:rPr>
              <a:t>方式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应是秘密的而非好像法利赛人一样为让公众所看。</a:t>
            </a:r>
            <a:r>
              <a:rPr 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”</a:t>
            </a:r>
            <a:r>
              <a:rPr lang="en-US" altLang="ja-JP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 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(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马太福音</a:t>
            </a:r>
            <a:r>
              <a:rPr lang="en-US" altLang="ja-JP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 6:5-8)</a:t>
            </a:r>
            <a:endParaRPr lang="en-US" sz="3200" b="1">
              <a:solidFill>
                <a:schemeClr val="bg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230853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4648200" y="1905000"/>
            <a:ext cx="3886200" cy="1706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ja-JP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神祝福个人祷告多过于公众祷告。</a:t>
            </a:r>
            <a:r>
              <a:rPr lang="ja-JP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”</a:t>
            </a:r>
            <a:endParaRPr lang="en-US" altLang="ja-JP" sz="3200" b="1">
              <a:solidFill>
                <a:schemeClr val="bg1"/>
              </a:solidFill>
              <a:ea typeface="ＭＳ Ｐゴシック" charset="0"/>
              <a:cs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1100" b="1">
              <a:solidFill>
                <a:schemeClr val="bg1"/>
              </a:solidFill>
              <a:ea typeface="ＭＳ Ｐゴシック" charset="0"/>
              <a:cs typeface="Arial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b="1">
                <a:solidFill>
                  <a:schemeClr val="bg1"/>
                </a:solidFill>
                <a:ea typeface="ＭＳ Ｐゴシック" charset="0"/>
                <a:cs typeface="Arial" charset="0"/>
              </a:rPr>
              <a:t>(9</a:t>
            </a:r>
            <a:r>
              <a:rPr lang="zh-CN" altLang="en-US" b="1">
                <a:solidFill>
                  <a:schemeClr val="bg1"/>
                </a:solidFill>
                <a:ea typeface="ＭＳ Ｐゴシック" charset="0"/>
                <a:cs typeface="Arial" charset="0"/>
              </a:rPr>
              <a:t>，</a:t>
            </a:r>
            <a:r>
              <a:rPr lang="en-US" altLang="ja-JP" b="1">
                <a:solidFill>
                  <a:schemeClr val="bg1"/>
                </a:solidFill>
                <a:ea typeface="ＭＳ Ｐゴシック" charset="0"/>
                <a:cs typeface="Arial" charset="0"/>
              </a:rPr>
              <a:t>37 </a:t>
            </a:r>
            <a:r>
              <a:rPr lang="zh-CN" altLang="en-US" b="1">
                <a:solidFill>
                  <a:schemeClr val="bg1"/>
                </a:solidFill>
                <a:ea typeface="ＭＳ Ｐゴシック" charset="0"/>
                <a:cs typeface="Arial" charset="0"/>
              </a:rPr>
              <a:t>及</a:t>
            </a:r>
            <a:r>
              <a:rPr lang="en-US" altLang="ja-JP" b="1">
                <a:solidFill>
                  <a:schemeClr val="bg1"/>
                </a:solidFill>
                <a:ea typeface="ＭＳ Ｐゴシック" charset="0"/>
                <a:cs typeface="Arial" charset="0"/>
              </a:rPr>
              <a:t> 42</a:t>
            </a:r>
            <a:r>
              <a:rPr lang="zh-CN" altLang="en-US" b="1">
                <a:solidFill>
                  <a:schemeClr val="bg1"/>
                </a:solidFill>
                <a:ea typeface="ＭＳ Ｐゴシック" charset="0"/>
                <a:cs typeface="Arial" charset="0"/>
              </a:rPr>
              <a:t>页</a:t>
            </a:r>
            <a:r>
              <a:rPr lang="en-US" altLang="ja-JP" b="1">
                <a:solidFill>
                  <a:schemeClr val="bg1"/>
                </a:solidFill>
                <a:ea typeface="ＭＳ Ｐゴシック" charset="0"/>
                <a:cs typeface="Arial" charset="0"/>
              </a:rPr>
              <a:t>)</a:t>
            </a:r>
            <a:endParaRPr lang="en-US" sz="3200" b="1">
              <a:solidFill>
                <a:schemeClr val="bg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3438" y="3933825"/>
            <a:ext cx="3886200" cy="1066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ja-JP" altLang="en-US" sz="3200" b="1">
                <a:solidFill>
                  <a:schemeClr val="bg1"/>
                </a:solidFill>
                <a:cs typeface="Arial" charset="0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你应</a:t>
            </a:r>
            <a:r>
              <a:rPr lang="zh-CN" altLang="en-US" sz="3200" b="1">
                <a:solidFill>
                  <a:srgbClr val="FFFF00"/>
                </a:solidFill>
                <a:cs typeface="Arial" charset="0"/>
              </a:rPr>
              <a:t>如何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祷告</a:t>
            </a:r>
            <a:r>
              <a:rPr lang="en-US" altLang="ja-JP" sz="3200" b="1">
                <a:solidFill>
                  <a:schemeClr val="bg1"/>
                </a:solidFill>
                <a:cs typeface="Arial" charset="0"/>
              </a:rPr>
              <a:t>? 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以真心祷告而非展示</a:t>
            </a:r>
            <a:r>
              <a:rPr lang="ja-JP" altLang="en-US" sz="3200" b="1">
                <a:solidFill>
                  <a:schemeClr val="bg1"/>
                </a:solidFill>
                <a:cs typeface="Arial" charset="0"/>
              </a:rPr>
              <a:t>”</a:t>
            </a:r>
            <a:endParaRPr lang="zh-CN" altLang="en-US" sz="32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ea typeface="ＭＳ Ｐゴシック" pitchFamily="34" charset="-128"/>
                <a:cs typeface="Arial" charset="0"/>
              </a:rPr>
              <a:t>释经重点转至重点的例子</a:t>
            </a:r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533400" y="1828800"/>
            <a:ext cx="3581400" cy="26257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chemeClr val="bg1"/>
                </a:solidFill>
                <a:cs typeface="Arial" charset="0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耶稣洗门徒脚的</a:t>
            </a:r>
            <a:r>
              <a:rPr lang="zh-CN" altLang="en-US" sz="3200" b="1">
                <a:solidFill>
                  <a:srgbClr val="FFFF00"/>
                </a:solidFill>
                <a:cs typeface="Arial" charset="0"/>
              </a:rPr>
              <a:t>原因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是他要以爱谦卑的服侍人来做榜样。”</a:t>
            </a:r>
            <a:r>
              <a:rPr lang="en-US" altLang="ja-JP" sz="3200" b="1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zh-CN" sz="3200" b="1">
                <a:solidFill>
                  <a:schemeClr val="bg1"/>
                </a:solidFill>
                <a:cs typeface="Arial" charset="0"/>
              </a:rPr>
              <a:t>(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约翰福音</a:t>
            </a:r>
            <a:r>
              <a:rPr lang="en-US" altLang="ja-JP" sz="3200" b="1">
                <a:solidFill>
                  <a:schemeClr val="bg1"/>
                </a:solidFill>
                <a:cs typeface="Arial" charset="0"/>
              </a:rPr>
              <a:t>13:1-17)</a:t>
            </a:r>
            <a:endParaRPr lang="en-US" altLang="zh-CN" sz="3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32901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32902" name="Rectangle 6"/>
          <p:cNvSpPr>
            <a:spLocks noChangeArrowheads="1"/>
          </p:cNvSpPr>
          <p:nvPr/>
        </p:nvSpPr>
        <p:spPr bwMode="auto">
          <a:xfrm>
            <a:off x="4648200" y="1828800"/>
            <a:ext cx="4114800" cy="1554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当你爱人如耶稣一样时你即不会嫌弃肮脏。</a:t>
            </a:r>
            <a:r>
              <a:rPr 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”</a:t>
            </a:r>
            <a:r>
              <a:rPr lang="en-US" altLang="ja-JP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 (152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页</a:t>
            </a:r>
            <a:r>
              <a:rPr lang="en-US" altLang="ja-JP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)</a:t>
            </a:r>
            <a:endParaRPr lang="en-US" sz="3200" b="1">
              <a:solidFill>
                <a:schemeClr val="bg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3438" y="3789363"/>
            <a:ext cx="4114800" cy="1066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ja-JP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“</a:t>
            </a:r>
            <a:r>
              <a:rPr lang="zh-CN" altLang="en-US" sz="3200" b="1">
                <a:solidFill>
                  <a:srgbClr val="FFFF00"/>
                </a:solidFill>
                <a:ea typeface="ＭＳ Ｐゴシック" charset="0"/>
                <a:cs typeface="Arial" charset="0"/>
              </a:rPr>
              <a:t>为什么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不怕肮脏</a:t>
            </a:r>
            <a:r>
              <a:rPr lang="en-US" altLang="ja-JP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? 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以爱谦卑服侍人。</a:t>
            </a:r>
            <a:r>
              <a:rPr lang="ja-JP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”</a:t>
            </a:r>
            <a:endParaRPr lang="en-US" sz="3200" b="1">
              <a:solidFill>
                <a:schemeClr val="bg1"/>
              </a:solidFill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0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ea typeface="ＭＳ Ｐゴシック" pitchFamily="34" charset="-128"/>
                <a:cs typeface="Arial" charset="0"/>
              </a:rPr>
              <a:t>释经重点转至重点的例子</a:t>
            </a:r>
          </a:p>
        </p:txBody>
      </p:sp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395288" y="1773238"/>
            <a:ext cx="4097337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保罗停止为挪去自己身体缺陷祷告的</a:t>
            </a:r>
            <a:r>
              <a:rPr lang="zh-CN" altLang="en-US" sz="3200" b="1">
                <a:solidFill>
                  <a:srgbClr val="FFFF00"/>
                </a:solidFill>
                <a:ea typeface="ＭＳ Ｐゴシック" charset="0"/>
                <a:cs typeface="Arial" charset="0"/>
              </a:rPr>
              <a:t>原因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是在他里面所建立的谦卑价值以及力量。</a:t>
            </a:r>
            <a:r>
              <a:rPr 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”</a:t>
            </a:r>
            <a:endParaRPr lang="en-US" altLang="ja-JP" sz="3200" b="1">
              <a:solidFill>
                <a:schemeClr val="bg1"/>
              </a:solidFill>
              <a:ea typeface="ＭＳ Ｐゴシック" charset="0"/>
              <a:cs typeface="Arial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(</a:t>
            </a:r>
            <a:r>
              <a:rPr lang="zh-CN" altLang="en-US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林后</a:t>
            </a:r>
            <a:r>
              <a:rPr lang="en-US" altLang="ja-JP" sz="3200" b="1">
                <a:solidFill>
                  <a:schemeClr val="bg1"/>
                </a:solidFill>
                <a:ea typeface="ＭＳ Ｐゴシック" charset="0"/>
                <a:cs typeface="Arial" charset="0"/>
              </a:rPr>
              <a:t> 12:7-10)</a:t>
            </a:r>
          </a:p>
          <a:p>
            <a:pPr algn="just">
              <a:spcBef>
                <a:spcPct val="20000"/>
              </a:spcBef>
              <a:defRPr/>
            </a:pPr>
            <a:endParaRPr lang="en-US" sz="3200" b="1">
              <a:solidFill>
                <a:schemeClr val="bg1"/>
              </a:solidFill>
              <a:ea typeface="ＭＳ Ｐゴシック" charset="0"/>
              <a:cs typeface="Arial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n-US" sz="3200" b="1">
              <a:solidFill>
                <a:schemeClr val="bg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234949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34950" name="Rectangle 6"/>
          <p:cNvSpPr>
            <a:spLocks noChangeArrowheads="1"/>
          </p:cNvSpPr>
          <p:nvPr/>
        </p:nvSpPr>
        <p:spPr bwMode="auto">
          <a:xfrm>
            <a:off x="4673600" y="1773238"/>
            <a:ext cx="4219575" cy="208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ja-JP" altLang="en-US" sz="3200" b="1">
                <a:solidFill>
                  <a:schemeClr val="bg1"/>
                </a:solidFill>
                <a:cs typeface="Arial" charset="0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你祷告求神从你生命中挪去的东西也是需要保留的东西。</a:t>
            </a:r>
            <a:r>
              <a:rPr lang="ja-JP" altLang="en-US" sz="3200" b="1">
                <a:solidFill>
                  <a:schemeClr val="bg1"/>
                </a:solidFill>
                <a:cs typeface="Arial" charset="0"/>
              </a:rPr>
              <a:t>”</a:t>
            </a:r>
            <a:endParaRPr lang="en-US" altLang="ja-JP" sz="1100" b="1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20000"/>
              </a:spcBef>
            </a:pPr>
            <a:endParaRPr lang="zh-CN" altLang="en-US" sz="900" b="1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chemeClr val="bg1"/>
                </a:solidFill>
                <a:cs typeface="Arial" charset="0"/>
              </a:rPr>
              <a:t>(Don Sunukjian</a:t>
            </a:r>
            <a:r>
              <a:rPr lang="en-US" altLang="ja-JP" sz="2000" b="1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altLang="zh-CN" sz="2000" b="1">
                <a:solidFill>
                  <a:schemeClr val="bg1"/>
                </a:solidFill>
                <a:cs typeface="Arial" charset="0"/>
              </a:rPr>
              <a:t>Talbot</a:t>
            </a:r>
            <a:r>
              <a:rPr lang="zh-CN" altLang="en-US" sz="2000" b="1">
                <a:solidFill>
                  <a:schemeClr val="bg1"/>
                </a:solidFill>
                <a:cs typeface="Arial" charset="0"/>
              </a:rPr>
              <a:t>神学院</a:t>
            </a:r>
            <a:r>
              <a:rPr lang="en-US" altLang="ja-JP" sz="2000" b="1">
                <a:solidFill>
                  <a:schemeClr val="bg1"/>
                </a:solidFill>
                <a:cs typeface="Arial" charset="0"/>
              </a:rPr>
              <a:t>)</a:t>
            </a:r>
            <a:endParaRPr lang="en-US" altLang="zh-CN" sz="28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60900" y="4149725"/>
            <a:ext cx="4159250" cy="1554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ja-JP" altLang="en-US" sz="3200" b="1">
                <a:solidFill>
                  <a:schemeClr val="bg1"/>
                </a:solidFill>
                <a:cs typeface="Arial" charset="0"/>
              </a:rPr>
              <a:t>“</a:t>
            </a:r>
            <a:r>
              <a:rPr lang="zh-CN" altLang="en-US" sz="3200" b="1">
                <a:solidFill>
                  <a:srgbClr val="FFFF00"/>
                </a:solidFill>
                <a:cs typeface="Arial" charset="0"/>
              </a:rPr>
              <a:t>为什么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停止祷告</a:t>
            </a:r>
            <a:r>
              <a:rPr lang="en-US" altLang="ja-JP" sz="3200" b="1">
                <a:solidFill>
                  <a:schemeClr val="bg1"/>
                </a:solidFill>
                <a:cs typeface="Arial" charset="0"/>
              </a:rPr>
              <a:t>? </a:t>
            </a:r>
            <a:r>
              <a:rPr lang="zh-CN" altLang="en-US" sz="3200" b="1">
                <a:solidFill>
                  <a:schemeClr val="bg1"/>
                </a:solidFill>
                <a:cs typeface="Arial" charset="0"/>
              </a:rPr>
              <a:t>明白谦卑及能力重要过祷告的回应</a:t>
            </a:r>
            <a:r>
              <a:rPr lang="ja-JP" altLang="en-US" sz="3200" b="1">
                <a:solidFill>
                  <a:schemeClr val="bg1"/>
                </a:solidFill>
                <a:cs typeface="Arial" charset="0"/>
              </a:rPr>
              <a:t>”</a:t>
            </a:r>
            <a:endParaRPr lang="zh-CN" altLang="en-US" sz="28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50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6962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zh-CN" altLang="en-US" sz="2800" dirty="0">
                <a:latin typeface="Arial" charset="0"/>
                <a:cs typeface="Arial" charset="0"/>
              </a:rPr>
              <a:t>释经讲道准备过程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 useBgFill="1">
        <p:nvSpPr>
          <p:cNvPr id="1184772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eaLnBrk="0" hangingPunct="0">
              <a:defRPr/>
            </a:pPr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在一张纸上填写以下</a:t>
            </a:r>
            <a:r>
              <a:rPr lang="en-US" altLang="zh-CN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13</a:t>
            </a:r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项空位</a:t>
            </a:r>
            <a:r>
              <a:rPr lang="en-US" altLang="ja-JP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…</a:t>
            </a:r>
            <a:endParaRPr lang="en-US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184773" name="Rectangle 5"/>
          <p:cNvSpPr>
            <a:spLocks noChangeArrowheads="1"/>
          </p:cNvSpPr>
          <p:nvPr/>
        </p:nvSpPr>
        <p:spPr bwMode="auto">
          <a:xfrm>
            <a:off x="2286000" y="5146675"/>
            <a:ext cx="7985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研经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2411413" y="4437063"/>
            <a:ext cx="79851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结构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184778" name="Rectangle 10"/>
          <p:cNvSpPr>
            <a:spLocks noChangeArrowheads="1"/>
          </p:cNvSpPr>
          <p:nvPr/>
        </p:nvSpPr>
        <p:spPr bwMode="auto">
          <a:xfrm>
            <a:off x="6156325" y="5157788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讲道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184779" name="Rectangle 11"/>
          <p:cNvSpPr>
            <a:spLocks noChangeArrowheads="1"/>
          </p:cNvSpPr>
          <p:nvPr/>
        </p:nvSpPr>
        <p:spPr bwMode="auto">
          <a:xfrm>
            <a:off x="6084888" y="4437063"/>
            <a:ext cx="7969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结构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184781" name="Rectangle 13"/>
          <p:cNvSpPr>
            <a:spLocks noChangeArrowheads="1"/>
          </p:cNvSpPr>
          <p:nvPr/>
        </p:nvSpPr>
        <p:spPr bwMode="auto">
          <a:xfrm>
            <a:off x="2484438" y="3429000"/>
            <a:ext cx="64452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zh-CN" alt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经文</a:t>
            </a:r>
            <a:endParaRPr lang="en-US" altLang="zh-CN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  <a:p>
            <a:pPr eaLnBrk="0" hangingPunct="0">
              <a:defRPr/>
            </a:pPr>
            <a:r>
              <a:rPr lang="zh-CN" alt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重点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184784" name="Rectangle 16"/>
          <p:cNvSpPr>
            <a:spLocks noChangeArrowheads="1"/>
          </p:cNvSpPr>
          <p:nvPr/>
        </p:nvSpPr>
        <p:spPr bwMode="auto">
          <a:xfrm>
            <a:off x="6084888" y="3429000"/>
            <a:ext cx="642937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zh-CN" alt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讲道</a:t>
            </a:r>
            <a:endParaRPr lang="en-US" altLang="zh-CN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  <a:p>
            <a:pPr eaLnBrk="0" hangingPunct="0">
              <a:defRPr/>
            </a:pPr>
            <a:r>
              <a:rPr lang="zh-CN" alt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重点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184785" name="Rectangle 17"/>
          <p:cNvSpPr>
            <a:spLocks noChangeArrowheads="1"/>
          </p:cNvSpPr>
          <p:nvPr/>
        </p:nvSpPr>
        <p:spPr bwMode="auto">
          <a:xfrm>
            <a:off x="3851275" y="2781300"/>
            <a:ext cx="14144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目的桥梁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184786" name="Rectangle 18"/>
          <p:cNvSpPr>
            <a:spLocks noChangeArrowheads="1"/>
          </p:cNvSpPr>
          <p:nvPr/>
        </p:nvSpPr>
        <p:spPr bwMode="auto">
          <a:xfrm>
            <a:off x="3733800" y="2286000"/>
            <a:ext cx="17526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脑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184787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心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184788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骨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184789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肉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08566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08567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08568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08569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08570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08571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>
              <a:cs typeface="Arial" charset="0"/>
            </a:endParaRPr>
          </a:p>
        </p:txBody>
      </p:sp>
      <p:sp>
        <p:nvSpPr>
          <p:cNvPr id="1184796" name="Rectangle 28"/>
          <p:cNvSpPr>
            <a:spLocks noChangeArrowheads="1"/>
          </p:cNvSpPr>
          <p:nvPr/>
        </p:nvSpPr>
        <p:spPr bwMode="auto">
          <a:xfrm>
            <a:off x="2209800" y="1968500"/>
            <a:ext cx="993775" cy="458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经文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184797" name="Rectangle 29"/>
          <p:cNvSpPr>
            <a:spLocks noChangeArrowheads="1"/>
          </p:cNvSpPr>
          <p:nvPr/>
        </p:nvSpPr>
        <p:spPr bwMode="auto">
          <a:xfrm>
            <a:off x="6011863" y="1989138"/>
            <a:ext cx="79851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zh-CN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charset="0"/>
              </a:rPr>
              <a:t>讲章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altLang="zh-CN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 altLang="zh-CN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108575" name="WordArt 31"/>
          <p:cNvSpPr>
            <a:spLocks noChangeArrowheads="1" noChangeShapeType="1" noTextEdit="1"/>
          </p:cNvSpPr>
          <p:nvPr/>
        </p:nvSpPr>
        <p:spPr bwMode="auto">
          <a:xfrm rot="-846088">
            <a:off x="0" y="228600"/>
            <a:ext cx="22098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lin ang="17040000" scaled="1"/>
                </a:gradFill>
                <a:effectLst>
                  <a:outerShdw dist="38099" dir="2700000" sy="50000" rotWithShape="0">
                    <a:srgbClr val="875B0D">
                      <a:alpha val="74997"/>
                    </a:srgbClr>
                  </a:outerShdw>
                </a:effectLst>
                <a:latin typeface="ＭＳ Ｐゴシック"/>
                <a:ea typeface="ＭＳ Ｐゴシック"/>
              </a:rPr>
              <a:t>突击小测验</a:t>
            </a:r>
          </a:p>
        </p:txBody>
      </p:sp>
      <p:sp>
        <p:nvSpPr>
          <p:cNvPr id="108576" name="Line 32"/>
          <p:cNvSpPr>
            <a:spLocks noChangeShapeType="1"/>
          </p:cNvSpPr>
          <p:nvPr/>
        </p:nvSpPr>
        <p:spPr bwMode="auto">
          <a:xfrm>
            <a:off x="2286000" y="2362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5940425" y="2420938"/>
            <a:ext cx="86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78" name="Line 34"/>
          <p:cNvSpPr>
            <a:spLocks noChangeShapeType="1"/>
          </p:cNvSpPr>
          <p:nvPr/>
        </p:nvSpPr>
        <p:spPr bwMode="auto">
          <a:xfrm>
            <a:off x="3962400" y="2667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79" name="Line 35"/>
          <p:cNvSpPr>
            <a:spLocks noChangeShapeType="1"/>
          </p:cNvSpPr>
          <p:nvPr/>
        </p:nvSpPr>
        <p:spPr bwMode="auto">
          <a:xfrm>
            <a:off x="3962400" y="4114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>
            <a:off x="3962400" y="487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81" name="Line 37"/>
          <p:cNvSpPr>
            <a:spLocks noChangeShapeType="1"/>
          </p:cNvSpPr>
          <p:nvPr/>
        </p:nvSpPr>
        <p:spPr bwMode="auto">
          <a:xfrm>
            <a:off x="3962400" y="5638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4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4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84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84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84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84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8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8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8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8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8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18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8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3" grpId="0"/>
      <p:bldP spid="1184777" grpId="0"/>
      <p:bldP spid="1184778" grpId="0"/>
      <p:bldP spid="1184779" grpId="0"/>
      <p:bldP spid="1184781" grpId="0"/>
      <p:bldP spid="1184784" grpId="0"/>
      <p:bldP spid="1184785" grpId="0"/>
      <p:bldP spid="1184786" grpId="0"/>
      <p:bldP spid="1184787" grpId="0"/>
      <p:bldP spid="1184788" grpId="0"/>
      <p:bldP spid="1184789" grpId="0"/>
      <p:bldP spid="1184796" grpId="0" animBg="1"/>
      <p:bldP spid="11847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0"/>
            <a:ext cx="4824413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以 弗 所 书 </a:t>
            </a:r>
            <a:r>
              <a:rPr lang="en-US" altLang="zh-CN" sz="3600" b="1" smtClean="0">
                <a:solidFill>
                  <a:schemeClr val="bg1"/>
                </a:solidFill>
                <a:ea typeface="ＭＳ Ｐゴシック" pitchFamily="34" charset="-128"/>
              </a:rPr>
              <a:t>6:4</a:t>
            </a:r>
          </a:p>
        </p:txBody>
      </p:sp>
      <p:pic>
        <p:nvPicPr>
          <p:cNvPr id="145410" name="Picture 4" descr="discip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288" y="4292600"/>
            <a:ext cx="78120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altLang="zh-CN" sz="3200">
                <a:solidFill>
                  <a:srgbClr val="FFFFFF"/>
                </a:solidFill>
              </a:rPr>
              <a:t>Καὶ οἱ πατέρες, </a:t>
            </a:r>
            <a:endParaRPr lang="en-US" altLang="zh-CN" sz="3200">
              <a:solidFill>
                <a:srgbClr val="FFFFFF"/>
              </a:solidFill>
            </a:endParaRPr>
          </a:p>
          <a:p>
            <a:pPr eaLnBrk="0" hangingPunct="0"/>
            <a:r>
              <a:rPr lang="el-GR" altLang="zh-CN" sz="3200">
                <a:solidFill>
                  <a:srgbClr val="FFFFFF"/>
                </a:solidFill>
              </a:rPr>
              <a:t>μὴ παροργίζετε τὰ τέκνα ὑμῶν </a:t>
            </a:r>
            <a:endParaRPr lang="en-US" altLang="zh-CN" sz="3200">
              <a:solidFill>
                <a:srgbClr val="FFFFFF"/>
              </a:solidFill>
            </a:endParaRPr>
          </a:p>
          <a:p>
            <a:pPr eaLnBrk="0" hangingPunct="0"/>
            <a:r>
              <a:rPr lang="el-GR" altLang="zh-CN" sz="3200">
                <a:solidFill>
                  <a:srgbClr val="FFFFFF"/>
                </a:solidFill>
              </a:rPr>
              <a:t>ἀλλὰ ἐκτρέφετε αὐτὰ ἐν παιδείᾳ καὶ </a:t>
            </a:r>
            <a:endParaRPr lang="en-US" altLang="zh-CN" sz="3200">
              <a:solidFill>
                <a:srgbClr val="FFFFFF"/>
              </a:solidFill>
            </a:endParaRPr>
          </a:p>
          <a:p>
            <a:pPr eaLnBrk="0" hangingPunct="0"/>
            <a:r>
              <a:rPr lang="en-US" altLang="zh-CN" sz="3200">
                <a:solidFill>
                  <a:srgbClr val="FFFFFF"/>
                </a:solidFill>
              </a:rPr>
              <a:t>	</a:t>
            </a:r>
            <a:r>
              <a:rPr lang="el-GR" altLang="zh-CN" sz="3200">
                <a:solidFill>
                  <a:srgbClr val="FFFFFF"/>
                </a:solidFill>
              </a:rPr>
              <a:t>νουθεσίᾳ κυρίου</a:t>
            </a:r>
            <a:r>
              <a:rPr lang="en-US" altLang="zh-CN" sz="3200" b="1">
                <a:solidFill>
                  <a:schemeClr val="bg1"/>
                </a:solidFill>
              </a:rPr>
              <a:t>  (NA27 GNT 1993)</a:t>
            </a:r>
            <a:endParaRPr lang="en-US" altLang="zh-CN" sz="3200" b="1">
              <a:solidFill>
                <a:srgbClr val="FFFFFF"/>
              </a:solidFill>
              <a:latin typeface="Bwgrkl" pitchFamily="-84" charset="0"/>
            </a:endParaRPr>
          </a:p>
        </p:txBody>
      </p:sp>
      <p:pic>
        <p:nvPicPr>
          <p:cNvPr id="14541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051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1989138"/>
            <a:ext cx="8748712" cy="2016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CN" sz="4000" b="1">
                <a:solidFill>
                  <a:schemeClr val="bg1"/>
                </a:solidFill>
              </a:rPr>
              <a:t>"</a:t>
            </a:r>
            <a:r>
              <a:rPr lang="en-US" altLang="zh-CN" sz="4000">
                <a:solidFill>
                  <a:schemeClr val="bg1"/>
                </a:solidFill>
              </a:rPr>
              <a:t> </a:t>
            </a:r>
            <a:r>
              <a:rPr lang="zh-CN" altLang="en-US" sz="4000">
                <a:solidFill>
                  <a:schemeClr val="bg1"/>
                </a:solidFill>
              </a:rPr>
              <a:t>你们作父亲的，不要惹儿女的气，只要照着主的教训和警戒，养育他们。 </a:t>
            </a:r>
            <a:r>
              <a:rPr lang="en-US" altLang="zh-CN" sz="4000">
                <a:solidFill>
                  <a:schemeClr val="bg1"/>
                </a:solidFill>
              </a:rPr>
              <a:t>(</a:t>
            </a:r>
            <a:r>
              <a:rPr lang="zh-CN" altLang="en-US" sz="4000">
                <a:solidFill>
                  <a:schemeClr val="bg1"/>
                </a:solidFill>
              </a:rPr>
              <a:t>和合本</a:t>
            </a:r>
            <a:r>
              <a:rPr lang="en-US" altLang="zh-CN" sz="4000">
                <a:solidFill>
                  <a:schemeClr val="bg1"/>
                </a:solidFill>
              </a:rPr>
              <a:t>) </a:t>
            </a:r>
            <a:r>
              <a:rPr lang="en-US" altLang="zh-CN" sz="4000" b="1">
                <a:solidFill>
                  <a:schemeClr val="bg1"/>
                </a:solidFill>
              </a:rPr>
              <a:t>"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924800" cy="838200"/>
          </a:xfrm>
        </p:spPr>
        <p:txBody>
          <a:bodyPr/>
          <a:lstStyle/>
          <a:p>
            <a:pPr algn="l" eaLnBrk="1" hangingPunct="1"/>
            <a:endParaRPr lang="en-US" altLang="zh-CN" sz="3600" b="1" smtClean="0">
              <a:ea typeface="ＭＳ Ｐゴシック" pitchFamily="34" charset="-128"/>
            </a:endParaRPr>
          </a:p>
        </p:txBody>
      </p:sp>
      <p:pic>
        <p:nvPicPr>
          <p:cNvPr id="147458" name="Picture 4" descr="discip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Rectangle 2"/>
          <p:cNvSpPr txBox="1">
            <a:spLocks noChangeArrowheads="1"/>
          </p:cNvSpPr>
          <p:nvPr/>
        </p:nvSpPr>
        <p:spPr bwMode="auto">
          <a:xfrm>
            <a:off x="1600200" y="2667000"/>
            <a:ext cx="75438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2800" b="1">
                <a:solidFill>
                  <a:schemeClr val="bg1"/>
                </a:solidFill>
              </a:rPr>
              <a:t>一，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 u="sng">
                <a:solidFill>
                  <a:schemeClr val="bg1"/>
                </a:solidFill>
              </a:rPr>
              <a:t>负面</a:t>
            </a:r>
            <a:r>
              <a:rPr lang="en-US" altLang="ja-JP" sz="2800" b="1">
                <a:solidFill>
                  <a:schemeClr val="bg1"/>
                </a:solidFill>
              </a:rPr>
              <a:t>:</a:t>
            </a:r>
            <a:r>
              <a:rPr lang="zh-CN" altLang="en-US" sz="2800" b="1">
                <a:solidFill>
                  <a:schemeClr val="bg1"/>
                </a:solidFill>
              </a:rPr>
              <a:t>以弗所父亲们应以不</a:t>
            </a:r>
            <a:r>
              <a:rPr lang="zh-CN" altLang="en-US" sz="2800" b="1">
                <a:solidFill>
                  <a:srgbClr val="BBE0E3"/>
                </a:solidFill>
              </a:rPr>
              <a:t>激怒</a:t>
            </a:r>
            <a:r>
              <a:rPr lang="zh-CN" altLang="en-US" sz="2800" b="1">
                <a:solidFill>
                  <a:schemeClr val="bg1"/>
                </a:solidFill>
              </a:rPr>
              <a:t>的方式来教养儿女</a:t>
            </a:r>
            <a:r>
              <a:rPr lang="en-US" altLang="ja-JP" sz="2800" b="1">
                <a:solidFill>
                  <a:schemeClr val="bg1"/>
                </a:solidFill>
              </a:rPr>
              <a:t> (4a).</a:t>
            </a:r>
          </a:p>
          <a:p>
            <a:pPr eaLnBrk="0" hangingPunct="0">
              <a:buFontTx/>
              <a:buAutoNum type="romanUcPeriod"/>
            </a:pPr>
            <a:endParaRPr lang="en-US" altLang="zh-CN" sz="2800" b="1">
              <a:solidFill>
                <a:schemeClr val="bg1"/>
              </a:solidFill>
            </a:endParaRPr>
          </a:p>
          <a:p>
            <a:pPr eaLnBrk="0" hangingPunct="0"/>
            <a:r>
              <a:rPr lang="zh-CN" altLang="en-US" sz="2800" b="1">
                <a:solidFill>
                  <a:schemeClr val="bg1"/>
                </a:solidFill>
              </a:rPr>
              <a:t>二，</a:t>
            </a:r>
            <a:r>
              <a:rPr lang="en-US" altLang="zh-CN" sz="2800" b="1">
                <a:solidFill>
                  <a:schemeClr val="bg1"/>
                </a:solidFill>
              </a:rPr>
              <a:t> </a:t>
            </a:r>
            <a:r>
              <a:rPr lang="zh-CN" altLang="en-US" sz="2800" b="1" u="sng">
                <a:solidFill>
                  <a:schemeClr val="bg1"/>
                </a:solidFill>
              </a:rPr>
              <a:t>正面</a:t>
            </a:r>
            <a:r>
              <a:rPr lang="en-US" altLang="ja-JP" sz="2800" b="1">
                <a:solidFill>
                  <a:schemeClr val="bg1"/>
                </a:solidFill>
              </a:rPr>
              <a:t>:</a:t>
            </a:r>
            <a:r>
              <a:rPr lang="zh-CN" altLang="en-US" sz="2800" b="1">
                <a:solidFill>
                  <a:schemeClr val="bg1"/>
                </a:solidFill>
              </a:rPr>
              <a:t>以弗所父亲们教养儿女的方式应照着主的心意</a:t>
            </a:r>
            <a:r>
              <a:rPr lang="zh-CN" altLang="en-US" sz="2800" b="1">
                <a:solidFill>
                  <a:srgbClr val="FFFF00"/>
                </a:solidFill>
              </a:rPr>
              <a:t>指引</a:t>
            </a:r>
            <a:r>
              <a:rPr lang="zh-CN" altLang="en-US" sz="2800" b="1">
                <a:solidFill>
                  <a:schemeClr val="bg1"/>
                </a:solidFill>
              </a:rPr>
              <a:t>儿女</a:t>
            </a:r>
            <a:r>
              <a:rPr lang="en-US" altLang="ja-JP" sz="2800" b="1">
                <a:solidFill>
                  <a:schemeClr val="bg1"/>
                </a:solidFill>
              </a:rPr>
              <a:t> (4b-c).</a:t>
            </a:r>
          </a:p>
          <a:p>
            <a:pPr eaLnBrk="0" hangingPunct="0"/>
            <a:endParaRPr lang="en-US" altLang="ja-JP" sz="2800" b="1">
              <a:solidFill>
                <a:schemeClr val="bg1"/>
              </a:solidFill>
            </a:endParaRPr>
          </a:p>
          <a:p>
            <a:pPr marL="914400" lvl="1" indent="-457200" eaLnBrk="0" hangingPunct="0"/>
            <a:r>
              <a:rPr lang="en-US" altLang="zh-CN" b="1">
                <a:solidFill>
                  <a:schemeClr val="bg1"/>
                </a:solidFill>
              </a:rPr>
              <a:t>4b</a:t>
            </a:r>
            <a:r>
              <a:rPr lang="zh-CN" altLang="en-US" b="1">
                <a:solidFill>
                  <a:schemeClr val="bg1"/>
                </a:solidFill>
              </a:rPr>
              <a:t> 他们应当</a:t>
            </a:r>
            <a:r>
              <a:rPr lang="zh-CN" altLang="en-US" b="1">
                <a:solidFill>
                  <a:srgbClr val="FFFF00"/>
                </a:solidFill>
              </a:rPr>
              <a:t>管教</a:t>
            </a:r>
            <a:r>
              <a:rPr lang="zh-CN" altLang="en-US" b="1">
                <a:solidFill>
                  <a:schemeClr val="bg1"/>
                </a:solidFill>
              </a:rPr>
              <a:t>儿女。</a:t>
            </a:r>
          </a:p>
          <a:p>
            <a:pPr marL="914400" lvl="1" indent="-457200" eaLnBrk="0" hangingPunct="0"/>
            <a:r>
              <a:rPr lang="en-US" altLang="zh-CN" b="1">
                <a:solidFill>
                  <a:schemeClr val="bg1"/>
                </a:solidFill>
              </a:rPr>
              <a:t>4c </a:t>
            </a:r>
            <a:r>
              <a:rPr lang="zh-CN" altLang="en-US" b="1">
                <a:solidFill>
                  <a:schemeClr val="bg1"/>
                </a:solidFill>
              </a:rPr>
              <a:t>他们应当</a:t>
            </a:r>
            <a:r>
              <a:rPr lang="zh-CN" altLang="en-US" b="1">
                <a:solidFill>
                  <a:srgbClr val="FFFF00"/>
                </a:solidFill>
              </a:rPr>
              <a:t>教诲</a:t>
            </a:r>
            <a:r>
              <a:rPr lang="zh-CN" altLang="en-US" b="1">
                <a:solidFill>
                  <a:schemeClr val="bg1"/>
                </a:solidFill>
              </a:rPr>
              <a:t>儿女。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1143000"/>
            <a:ext cx="754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2800" b="1" u="sng">
                <a:solidFill>
                  <a:schemeClr val="bg1"/>
                </a:solidFill>
              </a:rPr>
              <a:t>释经思想</a:t>
            </a:r>
            <a:r>
              <a:rPr lang="en-US" altLang="ja-JP" sz="2800" b="1" u="sng">
                <a:solidFill>
                  <a:schemeClr val="bg1"/>
                </a:solidFill>
              </a:rPr>
              <a:t>:</a:t>
            </a:r>
            <a:r>
              <a:rPr lang="zh-CN" altLang="en-US" sz="2800" b="1">
                <a:solidFill>
                  <a:schemeClr val="bg1"/>
                </a:solidFill>
              </a:rPr>
              <a:t>以弗所父亲们养育儿女的方式应是</a:t>
            </a:r>
            <a:r>
              <a:rPr lang="zh-CN" altLang="en-US" sz="2800" b="1">
                <a:solidFill>
                  <a:srgbClr val="FFFF00"/>
                </a:solidFill>
              </a:rPr>
              <a:t>指引</a:t>
            </a:r>
            <a:r>
              <a:rPr lang="zh-CN" altLang="en-US" sz="2800" b="1">
                <a:solidFill>
                  <a:schemeClr val="bg1"/>
                </a:solidFill>
              </a:rPr>
              <a:t>而非</a:t>
            </a:r>
            <a:r>
              <a:rPr lang="zh-CN" altLang="en-US" sz="2800" b="1">
                <a:solidFill>
                  <a:schemeClr val="accent1"/>
                </a:solidFill>
              </a:rPr>
              <a:t>激怒</a:t>
            </a:r>
            <a:r>
              <a:rPr lang="zh-CN" altLang="en-US" sz="2800" b="1">
                <a:solidFill>
                  <a:schemeClr val="bg1"/>
                </a:solidFill>
              </a:rPr>
              <a:t>他们的儿女。</a:t>
            </a:r>
          </a:p>
        </p:txBody>
      </p:sp>
      <p:sp>
        <p:nvSpPr>
          <p:cNvPr id="147461" name="Rectangle 2"/>
          <p:cNvSpPr txBox="1">
            <a:spLocks noChangeArrowheads="1"/>
          </p:cNvSpPr>
          <p:nvPr/>
        </p:nvSpPr>
        <p:spPr bwMode="auto">
          <a:xfrm>
            <a:off x="1219200" y="0"/>
            <a:ext cx="7924800" cy="10525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600" b="1">
                <a:solidFill>
                  <a:schemeClr val="bg1"/>
                </a:solidFill>
              </a:rPr>
              <a:t>3. </a:t>
            </a:r>
            <a:r>
              <a:rPr lang="zh-CN" altLang="en-US" sz="3600" b="1">
                <a:solidFill>
                  <a:schemeClr val="bg1"/>
                </a:solidFill>
              </a:rPr>
              <a:t>经文重点</a:t>
            </a:r>
            <a:r>
              <a:rPr lang="en-US" altLang="ja-JP" sz="3600" b="1">
                <a:solidFill>
                  <a:schemeClr val="bg1"/>
                </a:solidFill>
              </a:rPr>
              <a:t> (</a:t>
            </a:r>
            <a:r>
              <a:rPr lang="zh-CN" altLang="en-US" sz="3600" b="1">
                <a:solidFill>
                  <a:schemeClr val="bg1"/>
                </a:solidFill>
              </a:rPr>
              <a:t>释经思想</a:t>
            </a:r>
            <a:r>
              <a:rPr lang="en-US" altLang="ja-JP" sz="3600" b="1">
                <a:solidFill>
                  <a:schemeClr val="bg1"/>
                </a:solidFill>
              </a:rPr>
              <a:t>) </a:t>
            </a:r>
            <a:r>
              <a:rPr lang="zh-CN" altLang="en-US" sz="3600" b="1">
                <a:solidFill>
                  <a:schemeClr val="bg1"/>
                </a:solidFill>
              </a:rPr>
              <a:t>弗</a:t>
            </a:r>
            <a:r>
              <a:rPr lang="en-US" altLang="ja-JP" sz="3600" b="1">
                <a:solidFill>
                  <a:schemeClr val="bg1"/>
                </a:solidFill>
              </a:rPr>
              <a:t> 6:4</a:t>
            </a:r>
            <a:endParaRPr lang="en-US" altLang="zh-CN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solidFill>
                  <a:schemeClr val="bg1"/>
                </a:solidFill>
                <a:ea typeface="ＭＳ Ｐゴシック" pitchFamily="34" charset="-128"/>
              </a:rPr>
              <a:t>4.  </a:t>
            </a:r>
            <a:r>
              <a:rPr lang="zh-CN" altLang="en-US" sz="3600" b="1" smtClean="0">
                <a:solidFill>
                  <a:schemeClr val="bg1"/>
                </a:solidFill>
                <a:ea typeface="ＭＳ Ｐゴシック" pitchFamily="34" charset="-128"/>
              </a:rPr>
              <a:t>目的桥梁</a:t>
            </a:r>
            <a:r>
              <a:rPr lang="en-US" altLang="ja-JP" sz="3600" b="1" smtClean="0">
                <a:solidFill>
                  <a:schemeClr val="bg1"/>
                </a:solidFill>
                <a:ea typeface="ＭＳ Ｐゴシック" pitchFamily="34" charset="-128"/>
              </a:rPr>
              <a:t> (</a:t>
            </a:r>
            <a:r>
              <a:rPr lang="zh-CN" altLang="en-US" sz="3600" b="1" smtClean="0">
                <a:solidFill>
                  <a:schemeClr val="bg1"/>
                </a:solidFill>
                <a:ea typeface="ＭＳ Ｐゴシック" pitchFamily="34" charset="-128"/>
              </a:rPr>
              <a:t>弗</a:t>
            </a:r>
            <a:r>
              <a:rPr lang="en-US" altLang="ja-JP" sz="3600" b="1" smtClean="0">
                <a:solidFill>
                  <a:schemeClr val="bg1"/>
                </a:solidFill>
                <a:ea typeface="ＭＳ Ｐゴシック" pitchFamily="34" charset="-128"/>
              </a:rPr>
              <a:t> 6:4)</a:t>
            </a:r>
            <a:endParaRPr lang="en-US" altLang="zh-CN" sz="3600" b="1" smtClean="0">
              <a:ea typeface="ＭＳ Ｐゴシック" pitchFamily="34" charset="-128"/>
            </a:endParaRPr>
          </a:p>
        </p:txBody>
      </p:sp>
      <p:pic>
        <p:nvPicPr>
          <p:cNvPr id="149506" name="Picture 4" descr="discip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2895600"/>
            <a:ext cx="2895600" cy="39624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2800" b="1" u="sng">
                <a:solidFill>
                  <a:schemeClr val="bg1"/>
                </a:solidFill>
              </a:rPr>
              <a:t>释经思想</a:t>
            </a:r>
            <a:endParaRPr lang="en-US" altLang="zh-CN" sz="2800" b="1" u="sng">
              <a:solidFill>
                <a:schemeClr val="bg1"/>
              </a:solidFill>
            </a:endParaRPr>
          </a:p>
          <a:p>
            <a:pPr algn="ctr" eaLnBrk="0" hangingPunct="0"/>
            <a:r>
              <a:rPr lang="zh-CN" altLang="en-US" sz="2800" b="1">
                <a:solidFill>
                  <a:schemeClr val="bg1"/>
                </a:solidFill>
              </a:rPr>
              <a:t>以弗所父亲们养育儿女的方式应是</a:t>
            </a:r>
            <a:r>
              <a:rPr lang="zh-CN" altLang="en-US" sz="2800" b="1">
                <a:solidFill>
                  <a:srgbClr val="FFFF00"/>
                </a:solidFill>
              </a:rPr>
              <a:t>指引</a:t>
            </a:r>
            <a:r>
              <a:rPr lang="zh-CN" altLang="en-US" sz="2800" b="1">
                <a:solidFill>
                  <a:schemeClr val="bg1"/>
                </a:solidFill>
              </a:rPr>
              <a:t>而非</a:t>
            </a:r>
            <a:r>
              <a:rPr lang="zh-CN" altLang="en-US" sz="2800" b="1">
                <a:solidFill>
                  <a:schemeClr val="accent1"/>
                </a:solidFill>
              </a:rPr>
              <a:t>激怒</a:t>
            </a:r>
            <a:r>
              <a:rPr lang="zh-CN" altLang="en-US" sz="2800" b="1">
                <a:solidFill>
                  <a:schemeClr val="bg1"/>
                </a:solidFill>
              </a:rPr>
              <a:t>他们的儿女。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19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重点</a:t>
            </a:r>
            <a:r>
              <a:rPr lang="en-US" altLang="ja-JP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ja-JP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爸爸们</a:t>
            </a:r>
            <a:r>
              <a:rPr lang="en-US" altLang="ja-JP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br>
              <a:rPr lang="en-US" altLang="ja-JP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不要唠叨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－教导</a:t>
            </a:r>
            <a:r>
              <a:rPr lang="en-US" altLang="ja-JP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6096000" cy="1447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zh-CN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要求听者回应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父亲们将以指引代替激怒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zh-CN" altLang="en-US" sz="2400" u="sng" smtClean="0"/>
              <a:t>释经思想</a:t>
            </a:r>
            <a:r>
              <a:rPr kumimoji="0" lang="en-US" altLang="ja-JP" sz="2400" smtClean="0"/>
              <a:t>: </a:t>
            </a:r>
            <a:r>
              <a:rPr kumimoji="0" lang="zh-CN" altLang="en-US" sz="2400" smtClean="0"/>
              <a:t>教会应正确的恢复一个犯罪的基督徒的</a:t>
            </a:r>
            <a:r>
              <a:rPr kumimoji="0" lang="zh-CN" altLang="en-US" sz="2400" smtClean="0">
                <a:solidFill>
                  <a:srgbClr val="FFFF00"/>
                </a:solidFill>
              </a:rPr>
              <a:t>原因</a:t>
            </a:r>
            <a:r>
              <a:rPr kumimoji="0" lang="zh-CN" altLang="en-US" sz="2400" smtClean="0"/>
              <a:t>是为了实践上帝的权柄。</a:t>
            </a:r>
            <a:endParaRPr kumimoji="0" lang="zh-CN" altLang="en-US" sz="2400" smtClean="0">
              <a:solidFill>
                <a:srgbClr val="FFFF00"/>
              </a:solidFill>
            </a:endParaRPr>
          </a:p>
        </p:txBody>
      </p:sp>
      <p:pic>
        <p:nvPicPr>
          <p:cNvPr id="151554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971550" lvl="1" indent="-514350" eaLnBrk="0" hangingPunct="0">
              <a:buFontTx/>
              <a:buAutoNum type="romanUcPeriod"/>
            </a:pPr>
            <a:r>
              <a:rPr lang="en-US" altLang="zh-CN" b="1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zh-CN" sz="3600" b="1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15-17)</a:t>
            </a:r>
            <a:r>
              <a:rPr lang="zh-CN" altLang="en-US" sz="3600">
                <a:latin typeface="Helvetica" pitchFamily="-84" charset="0"/>
              </a:rPr>
              <a:t>教会正确恢复一个犯罪的基督徒的</a:t>
            </a:r>
            <a:r>
              <a:rPr lang="zh-CN" altLang="en-US" sz="3600">
                <a:solidFill>
                  <a:srgbClr val="FFFF00"/>
                </a:solidFill>
                <a:latin typeface="Helvetica" pitchFamily="-84" charset="0"/>
              </a:rPr>
              <a:t>方式</a:t>
            </a:r>
            <a:r>
              <a:rPr lang="zh-CN" altLang="en-US" sz="3600">
                <a:latin typeface="Helvetica" pitchFamily="-84" charset="0"/>
              </a:rPr>
              <a:t>是尽量保守而不公开。</a:t>
            </a:r>
            <a:endParaRPr lang="zh-CN" altLang="en-US" sz="3600" b="1">
              <a:solidFill>
                <a:srgbClr val="BBE0E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71550" lvl="1" indent="-514350" eaLnBrk="0" hangingPunct="0">
              <a:buFontTx/>
              <a:buAutoNum type="romanUcPeriod"/>
            </a:pPr>
            <a:endParaRPr lang="zh-CN" altLang="en-US" b="1">
              <a:solidFill>
                <a:srgbClr val="BBE0E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71550" lvl="1" indent="-514350" eaLnBrk="0" hangingPunct="0">
              <a:buFontTx/>
              <a:buAutoNum type="romanUcPeriod"/>
            </a:pPr>
            <a:r>
              <a:rPr lang="en-US" altLang="zh-CN" sz="3600" b="1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(18-20)</a:t>
            </a:r>
            <a:r>
              <a:rPr lang="zh-CN" altLang="en-US" sz="3600">
                <a:latin typeface="Helvetica" pitchFamily="-84" charset="0"/>
              </a:rPr>
              <a:t>教会可以实行恢复或将一个犯错的信徒逐出教会的</a:t>
            </a:r>
            <a:r>
              <a:rPr lang="zh-CN" altLang="en-US" sz="3600">
                <a:solidFill>
                  <a:srgbClr val="FFFF00"/>
                </a:solidFill>
                <a:latin typeface="Helvetica" pitchFamily="-84" charset="0"/>
              </a:rPr>
              <a:t>原因</a:t>
            </a:r>
            <a:r>
              <a:rPr lang="zh-CN" altLang="en-US" sz="3600">
                <a:latin typeface="Helvetica" pitchFamily="-84" charset="0"/>
              </a:rPr>
              <a:t>是因上帝自己有权柄。</a:t>
            </a:r>
            <a:endParaRPr lang="zh-CN" altLang="en-US" sz="3600" b="1">
              <a:solidFill>
                <a:srgbClr val="BBE0E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2286000" y="5830888"/>
            <a:ext cx="4872038" cy="769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zh-CN" alt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马太福音</a:t>
            </a:r>
            <a:r>
              <a:rPr lang="en-US" altLang="ja-JP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18:15-20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mending_your_broken_hea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chemeClr val="bg1"/>
                </a:solidFill>
              </a:rPr>
              <a:t>我们应</a:t>
            </a:r>
            <a:r>
              <a:rPr lang="zh-CN" altLang="en-US" sz="4000" b="1" i="1" smtClean="0">
                <a:solidFill>
                  <a:schemeClr val="bg1"/>
                </a:solidFill>
              </a:rPr>
              <a:t>如何 </a:t>
            </a:r>
            <a:r>
              <a:rPr lang="zh-CN" altLang="en-US" sz="4000" b="1" smtClean="0">
                <a:solidFill>
                  <a:schemeClr val="bg1"/>
                </a:solidFill>
              </a:rPr>
              <a:t>正确的</a:t>
            </a:r>
            <a:r>
              <a:rPr lang="zh-CN" altLang="en-US" sz="4000" b="1" smtClean="0">
                <a:solidFill>
                  <a:srgbClr val="FFFF43"/>
                </a:solidFill>
                <a:latin typeface="Microsoft YaHei" pitchFamily="34" charset="-122"/>
                <a:ea typeface="Microsoft YaHei" pitchFamily="34" charset="-122"/>
              </a:rPr>
              <a:t>恢复</a:t>
            </a:r>
            <a:r>
              <a:rPr lang="zh-CN" altLang="en-US" sz="4000" b="1" smtClean="0">
                <a:solidFill>
                  <a:schemeClr val="bg1"/>
                </a:solidFill>
              </a:rPr>
              <a:t>犯罪的基督徒</a:t>
            </a:r>
            <a:r>
              <a:rPr lang="en-US" altLang="ja-JP" sz="4000" b="1" smtClean="0">
                <a:solidFill>
                  <a:schemeClr val="bg1"/>
                </a:solidFill>
              </a:rPr>
              <a:t>?</a:t>
            </a:r>
            <a:endParaRPr lang="en-US" altLang="zh-CN" sz="36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anchor="ctr"/>
          <a:lstStyle/>
          <a:p>
            <a:r>
              <a:rPr lang="zh-CN" altLang="en-US" sz="3600" b="1" i="1">
                <a:solidFill>
                  <a:srgbClr val="FFFFFF"/>
                </a:solidFill>
              </a:rPr>
              <a:t>我们今天的第一个问题</a:t>
            </a:r>
            <a:r>
              <a:rPr lang="en-US" altLang="ja-JP" sz="3600" b="1" i="1">
                <a:solidFill>
                  <a:srgbClr val="FFFFFF"/>
                </a:solidFill>
              </a:rPr>
              <a:t>... </a:t>
            </a:r>
            <a:br>
              <a:rPr lang="en-US" altLang="ja-JP" sz="3600" b="1" i="1">
                <a:solidFill>
                  <a:srgbClr val="FFFFFF"/>
                </a:solidFill>
              </a:rPr>
            </a:br>
            <a:r>
              <a:rPr lang="en-US" altLang="ja-JP" sz="3600" b="1" i="1">
                <a:solidFill>
                  <a:srgbClr val="FFFFFF"/>
                </a:solidFill>
              </a:rPr>
              <a:t>(</a:t>
            </a:r>
            <a:r>
              <a:rPr lang="zh-CN" altLang="en-US" sz="3600" b="1" i="1">
                <a:solidFill>
                  <a:srgbClr val="FFFFFF"/>
                </a:solidFill>
              </a:rPr>
              <a:t>介绍重点一</a:t>
            </a:r>
            <a:r>
              <a:rPr lang="en-US" altLang="ja-JP" sz="3600" b="1" i="1">
                <a:solidFill>
                  <a:srgbClr val="FFFFFF"/>
                </a:solidFill>
              </a:rPr>
              <a:t> 15-17</a:t>
            </a:r>
            <a:r>
              <a:rPr lang="zh-CN" altLang="en-US" sz="3600" b="1" i="1">
                <a:solidFill>
                  <a:srgbClr val="FFFFFF"/>
                </a:solidFill>
              </a:rPr>
              <a:t>节</a:t>
            </a:r>
            <a:r>
              <a:rPr lang="en-US" altLang="ja-JP" sz="3600" b="1" i="1">
                <a:solidFill>
                  <a:srgbClr val="FFFFFF"/>
                </a:solidFill>
              </a:rPr>
              <a:t>)</a:t>
            </a:r>
            <a:endParaRPr lang="en-US" altLang="zh-CN" sz="3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altLang="zh-CN" b="1" smtClean="0">
                <a:latin typeface="Arial" charset="0"/>
              </a:rPr>
              <a:t>The Point of Verses 15-17</a:t>
            </a:r>
            <a:endParaRPr lang="en-US" altLang="zh-CN" smtClean="0"/>
          </a:p>
        </p:txBody>
      </p:sp>
      <p:pic>
        <p:nvPicPr>
          <p:cNvPr id="155651" name="Picture 1" descr="reconcilia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2" name="Text Box 3"/>
          <p:cNvSpPr txBox="1">
            <a:spLocks noChangeArrowheads="1"/>
          </p:cNvSpPr>
          <p:nvPr/>
        </p:nvSpPr>
        <p:spPr bwMode="auto">
          <a:xfrm>
            <a:off x="4427538" y="163513"/>
            <a:ext cx="4500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zh-CN" sz="4800" b="1">
                <a:solidFill>
                  <a:srgbClr val="000000"/>
                </a:solidFill>
              </a:rPr>
              <a:t>I. </a:t>
            </a:r>
            <a:r>
              <a:rPr lang="zh-CN" altLang="en-US" sz="4800" b="1">
                <a:solidFill>
                  <a:srgbClr val="000000"/>
                </a:solidFill>
              </a:rPr>
              <a:t>尽量保守事情不公开</a:t>
            </a:r>
            <a:r>
              <a:rPr lang="en-US" altLang="ja-JP" sz="4800" b="1">
                <a:solidFill>
                  <a:srgbClr val="000000"/>
                </a:solidFill>
              </a:rPr>
              <a:t> (15-17).</a:t>
            </a:r>
            <a:r>
              <a:rPr lang="en-US" altLang="ja-JP" sz="4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 sz="40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5867400" cy="1066800"/>
          </a:xfrm>
          <a:effectLst>
            <a:outerShdw blurRad="63500" dist="38099" dir="2700000" algn="ctr" rotWithShape="0">
              <a:srgbClr val="FFFFFF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sz="6600" b="1">
                <a:solidFill>
                  <a:srgbClr val="1F0769"/>
                </a:solidFill>
              </a:rPr>
              <a:t>我们的目的</a:t>
            </a:r>
            <a:r>
              <a:rPr lang="en-US" altLang="ja-JP" sz="6600" b="1">
                <a:solidFill>
                  <a:srgbClr val="1F0769"/>
                </a:solidFill>
              </a:rPr>
              <a:t>:</a:t>
            </a:r>
            <a:endParaRPr lang="en-US">
              <a:solidFill>
                <a:srgbClr val="1F0769"/>
              </a:solidFill>
            </a:endParaRPr>
          </a:p>
        </p:txBody>
      </p:sp>
      <p:sp>
        <p:nvSpPr>
          <p:cNvPr id="1070085" name="Rectangle 5"/>
          <p:cNvSpPr>
            <a:spLocks noChangeArrowheads="1"/>
          </p:cNvSpPr>
          <p:nvPr/>
        </p:nvSpPr>
        <p:spPr bwMode="auto">
          <a:xfrm>
            <a:off x="533400" y="-1250950"/>
            <a:ext cx="586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>
                <a:alpha val="99962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4400">
              <a:solidFill>
                <a:srgbClr val="1F0769"/>
              </a:solidFill>
              <a:latin typeface="Verdana" charset="0"/>
              <a:ea typeface="Osaka" charset="0"/>
            </a:endParaRPr>
          </a:p>
        </p:txBody>
      </p:sp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971550" y="1143000"/>
            <a:ext cx="77724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恢复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973138"/>
          </a:xfrm>
        </p:spPr>
        <p:txBody>
          <a:bodyPr/>
          <a:lstStyle/>
          <a:p>
            <a:pPr eaLnBrk="1" hangingPunct="1"/>
            <a:r>
              <a:rPr lang="zh-CN" altLang="en-US" sz="4800" b="1" smtClean="0"/>
              <a:t>神恢复信徒的四个步骤</a:t>
            </a:r>
            <a:endParaRPr lang="zh-CN" altLang="en-US" sz="4800" smtClean="0"/>
          </a:p>
        </p:txBody>
      </p:sp>
      <p:sp>
        <p:nvSpPr>
          <p:cNvPr id="159746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0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9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05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59751" name="Rectangle 13"/>
          <p:cNvSpPr>
            <a:spLocks noChangeArrowheads="1"/>
          </p:cNvSpPr>
          <p:nvPr/>
        </p:nvSpPr>
        <p:spPr bwMode="auto">
          <a:xfrm>
            <a:off x="0" y="50292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zh-CN" altLang="en-US" sz="4800" b="1">
                <a:solidFill>
                  <a:srgbClr val="333399"/>
                </a:solidFill>
              </a:rPr>
              <a:t>每向前一步就有更多人知道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1" descr="conflicresolut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4000" b="1" i="1" smtClean="0">
                <a:solidFill>
                  <a:schemeClr val="bg1"/>
                </a:solidFill>
              </a:rPr>
              <a:t>重点思想后面的过渡</a:t>
            </a:r>
            <a:r>
              <a:rPr lang="en-US" altLang="ja-JP" sz="4000" b="1" i="1" smtClean="0">
                <a:solidFill>
                  <a:schemeClr val="bg1"/>
                </a:solidFill>
              </a:rPr>
              <a:t>: </a:t>
            </a:r>
            <a:r>
              <a:rPr lang="zh-CN" altLang="en-US" sz="4000" b="1" i="1" smtClean="0">
                <a:solidFill>
                  <a:schemeClr val="bg1"/>
                </a:solidFill>
              </a:rPr>
              <a:t>我们的第二个问题在</a:t>
            </a:r>
            <a:r>
              <a:rPr lang="en-US" altLang="ja-JP" sz="4000" b="1" i="1" smtClean="0">
                <a:solidFill>
                  <a:schemeClr val="bg1"/>
                </a:solidFill>
              </a:rPr>
              <a:t>18-20</a:t>
            </a:r>
            <a:r>
              <a:rPr lang="zh-CN" altLang="en-US" sz="4000" b="1" i="1" smtClean="0">
                <a:solidFill>
                  <a:schemeClr val="bg1"/>
                </a:solidFill>
              </a:rPr>
              <a:t>节</a:t>
            </a:r>
            <a:r>
              <a:rPr lang="en-US" altLang="ja-JP" sz="4000" b="1" i="1" smtClean="0">
                <a:solidFill>
                  <a:schemeClr val="bg1"/>
                </a:solidFill>
              </a:rPr>
              <a:t>:</a:t>
            </a:r>
            <a:br>
              <a:rPr lang="en-US" altLang="ja-JP" sz="4000" b="1" i="1" smtClean="0">
                <a:solidFill>
                  <a:schemeClr val="bg1"/>
                </a:solidFill>
              </a:rPr>
            </a:br>
            <a:r>
              <a:rPr lang="zh-CN" altLang="en-US" sz="4000" b="1" i="1" smtClean="0">
                <a:solidFill>
                  <a:srgbClr val="FFFF43"/>
                </a:solidFill>
              </a:rPr>
              <a:t>为什么</a:t>
            </a:r>
            <a:r>
              <a:rPr lang="zh-CN" altLang="en-US" sz="4000" b="1" smtClean="0">
                <a:solidFill>
                  <a:schemeClr val="bg1"/>
                </a:solidFill>
              </a:rPr>
              <a:t>我们要正确的</a:t>
            </a:r>
            <a:r>
              <a:rPr lang="zh-CN" altLang="en-US" sz="3600" b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恢复</a:t>
            </a:r>
            <a:r>
              <a:rPr lang="zh-CN" altLang="en-US" sz="4000" b="1" smtClean="0">
                <a:solidFill>
                  <a:schemeClr val="bg1"/>
                </a:solidFill>
              </a:rPr>
              <a:t>犯罪的基督徒</a:t>
            </a:r>
            <a:r>
              <a:rPr lang="en-US" altLang="ja-JP" sz="4000" b="1" smtClean="0">
                <a:solidFill>
                  <a:schemeClr val="bg1"/>
                </a:solidFill>
              </a:rPr>
              <a:t>?</a:t>
            </a:r>
            <a:endParaRPr lang="en-US" altLang="zh-CN" sz="3600" b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1" descr="unitycooperation1-300x2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196975"/>
            <a:ext cx="4770437" cy="1895475"/>
          </a:xfrm>
        </p:spPr>
        <p:txBody>
          <a:bodyPr/>
          <a:lstStyle/>
          <a:p>
            <a:pPr algn="ctr" eaLnBrk="1" hangingPunct="1"/>
            <a:r>
              <a:rPr lang="en-US" altLang="zh-CN" b="1" smtClean="0">
                <a:latin typeface="Arial" charset="0"/>
              </a:rPr>
              <a:t>18-20</a:t>
            </a:r>
            <a:r>
              <a:rPr lang="zh-CN" altLang="en-US" b="1" smtClean="0">
                <a:latin typeface="Arial" charset="0"/>
              </a:rPr>
              <a:t>节的要点</a:t>
            </a:r>
            <a:endParaRPr lang="zh-CN" altLang="en-US" smtClean="0"/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3578225"/>
            <a:ext cx="5832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4800" b="1">
                <a:solidFill>
                  <a:srgbClr val="000000"/>
                </a:solidFill>
              </a:rPr>
              <a:t>二，教会是在实行上帝的</a:t>
            </a:r>
            <a:r>
              <a:rPr lang="zh-CN" altLang="en-US" sz="4800" b="1" u="sng">
                <a:solidFill>
                  <a:srgbClr val="000090"/>
                </a:solidFill>
              </a:rPr>
              <a:t>权柄</a:t>
            </a:r>
            <a:r>
              <a:rPr lang="en-US" altLang="ja-JP" sz="4800" b="1">
                <a:solidFill>
                  <a:srgbClr val="000000"/>
                </a:solidFill>
              </a:rPr>
              <a:t>!</a:t>
            </a:r>
            <a:r>
              <a:rPr lang="en-US" altLang="ja-JP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CN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3" descr="SBCGradWhattoPrea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2" r="41183" b="65398"/>
          <a:stretch>
            <a:fillRect/>
          </a:stretch>
        </p:blipFill>
        <p:spPr bwMode="auto">
          <a:xfrm>
            <a:off x="914400" y="0"/>
            <a:ext cx="71628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8600"/>
            <a:ext cx="38100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bg1"/>
                </a:solidFill>
                <a:ea typeface="ＭＳ Ｐゴシック" pitchFamily="34" charset="-128"/>
              </a:rPr>
              <a:t>認清你的目的</a:t>
            </a:r>
            <a:r>
              <a:rPr lang="en-US" altLang="ja-JP" b="1" smtClean="0">
                <a:solidFill>
                  <a:schemeClr val="bg1"/>
                </a:solidFill>
                <a:ea typeface="ＭＳ Ｐゴシック" pitchFamily="34" charset="-128"/>
              </a:rPr>
              <a:t>!</a:t>
            </a:r>
            <a:endParaRPr lang="en-US" altLang="zh-CN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1066800" y="457200"/>
            <a:ext cx="3810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zh-CN"/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1066800" y="914400"/>
            <a:ext cx="1600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zh-CN"/>
          </a:p>
        </p:txBody>
      </p:sp>
      <p:sp>
        <p:nvSpPr>
          <p:cNvPr id="110597" name="Rounded Rectangular Callout 6"/>
          <p:cNvSpPr>
            <a:spLocks noChangeArrowheads="1"/>
          </p:cNvSpPr>
          <p:nvPr/>
        </p:nvSpPr>
        <p:spPr bwMode="auto">
          <a:xfrm rot="-5400000">
            <a:off x="-304800" y="744538"/>
            <a:ext cx="3600450" cy="2343150"/>
          </a:xfrm>
          <a:prstGeom prst="wedgeRoundRectCallout">
            <a:avLst>
              <a:gd name="adj1" fmla="val 18204"/>
              <a:gd name="adj2" fmla="val 61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zh-CN"/>
          </a:p>
        </p:txBody>
      </p:sp>
      <p:sp>
        <p:nvSpPr>
          <p:cNvPr id="110598" name="TextBox 5"/>
          <p:cNvSpPr txBox="1">
            <a:spLocks noChangeArrowheads="1"/>
          </p:cNvSpPr>
          <p:nvPr/>
        </p:nvSpPr>
        <p:spPr bwMode="auto">
          <a:xfrm>
            <a:off x="395288" y="260350"/>
            <a:ext cx="2232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zh-CN" altLang="en-US" b="1"/>
              <a:t>我们今天的讲员是新神的毕业生，所以我们可以确信信息一定很清楚，非常好的准备及多年来的经验。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1" descr="forgi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09800"/>
            <a:ext cx="6781800" cy="1090613"/>
          </a:xfrm>
          <a:effectLst>
            <a:outerShdw blurRad="63500" dist="38100" dir="2700000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zh-CN" altLang="en-US" sz="60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重点</a:t>
            </a:r>
            <a:r>
              <a:rPr lang="en-US" altLang="ja-JP" sz="60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429000"/>
            <a:ext cx="7993062" cy="3198813"/>
          </a:xfrm>
          <a:effectLst/>
          <a:extLst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我们正确的</a:t>
            </a:r>
            <a:r>
              <a:rPr lang="zh-CN" altLang="en-US" sz="48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恢复</a:t>
            </a:r>
            <a:r>
              <a:rPr lang="zh-CN" altLang="en-US" sz="48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犯罪的会友是因为我们</a:t>
            </a:r>
            <a:r>
              <a:rPr lang="zh-CN" altLang="en-US" sz="48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代表</a:t>
            </a:r>
            <a:r>
              <a:rPr lang="zh-CN" altLang="en-US" sz="48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着上帝</a:t>
            </a:r>
            <a:endParaRPr lang="zh-CN" altLang="en-US" sz="4800" b="1" u="sng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98310" name="Down Arrow 5"/>
          <p:cNvSpPr>
            <a:spLocks noChangeArrowheads="1"/>
          </p:cNvSpPr>
          <p:nvPr/>
        </p:nvSpPr>
        <p:spPr bwMode="auto">
          <a:xfrm>
            <a:off x="4038600" y="1447800"/>
            <a:ext cx="762000" cy="175260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600" b="1" u="sng">
                <a:solidFill>
                  <a:srgbClr val="E5FFFF"/>
                </a:solidFill>
              </a:rPr>
              <a:t>释经思想</a:t>
            </a:r>
            <a:r>
              <a:rPr lang="en-US" altLang="ja-JP" sz="3600" b="1">
                <a:solidFill>
                  <a:srgbClr val="E5FFFF"/>
                </a:solidFill>
              </a:rPr>
              <a:t>:</a:t>
            </a:r>
            <a:r>
              <a:rPr lang="zh-CN" altLang="en-US" sz="3600">
                <a:latin typeface="Helvetica" pitchFamily="-84" charset="0"/>
              </a:rPr>
              <a:t>教会应正确的建立一个犯罪的基督徒的</a:t>
            </a:r>
            <a:r>
              <a:rPr lang="zh-CN" altLang="en-US" sz="3600">
                <a:solidFill>
                  <a:srgbClr val="FFFF00"/>
                </a:solidFill>
                <a:latin typeface="Helvetica" pitchFamily="-84" charset="0"/>
              </a:rPr>
              <a:t>原因</a:t>
            </a:r>
            <a:r>
              <a:rPr lang="zh-CN" altLang="en-US" sz="3600">
                <a:latin typeface="Helvetica" pitchFamily="-84" charset="0"/>
              </a:rPr>
              <a:t>是为了实践上帝的权柄。</a:t>
            </a:r>
            <a:endParaRPr lang="zh-CN" altLang="en-US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3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98310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274638"/>
            <a:ext cx="3657600" cy="1935162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FFFFFF"/>
                </a:solidFill>
                <a:ea typeface="ＭＳ Ｐゴシック" pitchFamily="34" charset="-128"/>
              </a:rPr>
              <a:t>第三个功课</a:t>
            </a:r>
            <a:endParaRPr lang="zh-CN" altLang="en-US" smtClean="0">
              <a:ea typeface="ＭＳ Ｐゴシック" pitchFamily="34" charset="-128"/>
            </a:endParaRPr>
          </a:p>
        </p:txBody>
      </p:sp>
      <p:pic>
        <p:nvPicPr>
          <p:cNvPr id="1321988" name="Picture 4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987" name="Picture 3" descr="image0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41656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989" name="Rectangle 5"/>
          <p:cNvSpPr>
            <a:spLocks noChangeArrowheads="1"/>
          </p:cNvSpPr>
          <p:nvPr/>
        </p:nvSpPr>
        <p:spPr bwMode="auto">
          <a:xfrm>
            <a:off x="5076825" y="5410200"/>
            <a:ext cx="3167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>
                <a:solidFill>
                  <a:srgbClr val="FFFFFF"/>
                </a:solidFill>
              </a:rPr>
              <a:t>不要想着把所有东西放进去</a:t>
            </a:r>
            <a:r>
              <a:rPr lang="en-US" altLang="ja-JP" sz="3600">
                <a:solidFill>
                  <a:srgbClr val="FFFFFF"/>
                </a:solidFill>
              </a:rPr>
              <a:t>!</a:t>
            </a:r>
            <a:endParaRPr lang="en-US" altLang="zh-CN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SBCGradWhattoPrea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17" r="3539" b="69521"/>
          <a:stretch>
            <a:fillRect/>
          </a:stretch>
        </p:blipFill>
        <p:spPr bwMode="auto">
          <a:xfrm>
            <a:off x="2667000" y="76200"/>
            <a:ext cx="58562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7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733800"/>
            <a:ext cx="43434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bg1"/>
                </a:solidFill>
                <a:ea typeface="ＭＳ Ｐゴシック" pitchFamily="34" charset="-128"/>
              </a:rPr>
              <a:t>你便</a:t>
            </a:r>
            <a:r>
              <a:rPr lang="zh-CN" altLang="en-US" b="1" i="1" smtClean="0">
                <a:solidFill>
                  <a:schemeClr val="bg1"/>
                </a:solidFill>
                <a:ea typeface="ＭＳ Ｐゴシック" pitchFamily="34" charset="-128"/>
              </a:rPr>
              <a:t>永</a:t>
            </a:r>
            <a:r>
              <a:rPr lang="zh-CN" altLang="en-US" b="1" smtClean="0">
                <a:solidFill>
                  <a:schemeClr val="bg1"/>
                </a:solidFill>
                <a:ea typeface="ＭＳ Ｐゴシック" pitchFamily="34" charset="-128"/>
              </a:rPr>
              <a:t>不会缺少素材</a:t>
            </a:r>
            <a:r>
              <a:rPr lang="en-US" altLang="ja-JP" b="1" smtClean="0">
                <a:solidFill>
                  <a:schemeClr val="bg1"/>
                </a:solidFill>
                <a:ea typeface="ＭＳ Ｐゴシック" pitchFamily="34" charset="-128"/>
              </a:rPr>
              <a:t>!</a:t>
            </a:r>
            <a:endParaRPr lang="en-US" altLang="zh-CN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247236" name="Rectangle 4"/>
          <p:cNvSpPr>
            <a:spLocks noChangeArrowheads="1"/>
          </p:cNvSpPr>
          <p:nvPr/>
        </p:nvSpPr>
        <p:spPr bwMode="auto">
          <a:xfrm>
            <a:off x="0" y="1143000"/>
            <a:ext cx="4343400" cy="1524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400" b="1" i="1">
                <a:solidFill>
                  <a:schemeClr val="bg1"/>
                </a:solidFill>
              </a:rPr>
              <a:t>传讲圣经</a:t>
            </a:r>
            <a:r>
              <a:rPr lang="en-US" altLang="ja-JP" sz="4400" b="1" i="1">
                <a:solidFill>
                  <a:schemeClr val="bg1"/>
                </a:solidFill>
              </a:rPr>
              <a:t>…</a:t>
            </a:r>
            <a:endParaRPr lang="en-US" altLang="zh-CN" sz="4400" i="1">
              <a:solidFill>
                <a:schemeClr val="bg1"/>
              </a:solidFill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438400" y="6324600"/>
            <a:ext cx="6400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ja-JP" altLang="en-US" b="1" i="1"/>
              <a:t>“</a:t>
            </a:r>
            <a:r>
              <a:rPr lang="zh-CN" altLang="en-US" b="1" i="1"/>
              <a:t>我想不到要讲什么</a:t>
            </a:r>
            <a:r>
              <a:rPr lang="en-US" altLang="ja-JP" b="1" i="1"/>
              <a:t>!</a:t>
            </a:r>
            <a:r>
              <a:rPr lang="ja-JP" altLang="en-US" b="1" i="1"/>
              <a:t>”</a:t>
            </a:r>
            <a:endParaRPr lang="en-US" altLang="zh-CN" b="1" i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5" grpId="0" animBg="1"/>
      <p:bldP spid="12472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tx1"/>
                </a:solidFill>
                <a:ea typeface="ＭＳ Ｐゴシック" pitchFamily="34" charset="-128"/>
              </a:rPr>
              <a:t>Black</a:t>
            </a:r>
            <a:endParaRPr lang="en-US" altLang="zh-CN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326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609600"/>
            <a:ext cx="76327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准备释经讲道的过程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eaLnBrk="0" hangingPunct="0"/>
            <a:r>
              <a:rPr lang="zh-CN" alt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取自</a:t>
            </a:r>
            <a:r>
              <a:rPr lang="en-US" altLang="zh-CN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Arial" charset="0"/>
              </a:rPr>
              <a:t> </a:t>
            </a:r>
            <a:r>
              <a:rPr lang="en-US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  <a:cs typeface="Arial" charset="0"/>
              </a:rPr>
              <a:t>Ramesh Richard</a:t>
            </a:r>
            <a:r>
              <a:rPr lang="fr-FR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Arial" charset="0"/>
              </a:rPr>
              <a:t> </a:t>
            </a:r>
            <a:r>
              <a:rPr lang="zh-CN" alt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“</a:t>
            </a:r>
            <a:r>
              <a:rPr lang="ja-JP" altLang="en-US" sz="1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</a:rPr>
              <a:t>释经讲道七阶”</a:t>
            </a:r>
            <a:endParaRPr lang="zh-CN" altLang="en-US" sz="18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49" charset="-122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2286000" y="5146675"/>
            <a:ext cx="7985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研读</a:t>
            </a: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2411413" y="4437063"/>
            <a:ext cx="79851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结构</a:t>
            </a: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6156325" y="5157788"/>
            <a:ext cx="8112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宣讲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6156325" y="443706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结构</a:t>
            </a: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195513" y="3643313"/>
            <a:ext cx="141446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经文</a:t>
            </a:r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主旨</a:t>
            </a:r>
            <a:endParaRPr lang="zh-CN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5651500" y="3643313"/>
            <a:ext cx="1414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信息主旨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3429000" y="2805113"/>
            <a:ext cx="2347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信息目标作桥梁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421188" y="2336800"/>
            <a:ext cx="441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脑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心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骨干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zh-CN" altLang="en-US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肉</a:t>
            </a:r>
          </a:p>
        </p:txBody>
      </p:sp>
      <p:sp>
        <p:nvSpPr>
          <p:cNvPr id="181270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181271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181272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181273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181274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181275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884363"/>
            <a:ext cx="79851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经文</a:t>
            </a: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5770563" y="1884363"/>
            <a:ext cx="81121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信息</a:t>
            </a: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519113" y="5486400"/>
            <a:ext cx="10810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选择经文</a:t>
            </a: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519113" y="5181600"/>
            <a:ext cx="10810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分析经文</a:t>
            </a: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503238" y="4443413"/>
            <a:ext cx="1260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3.1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解经大纲</a:t>
            </a: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539750" y="3757613"/>
            <a:ext cx="16033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3.2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解经中心意思</a:t>
            </a: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539750" y="2835275"/>
            <a:ext cx="2144713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4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三个发展思想的问题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3419475" y="2060575"/>
            <a:ext cx="21574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5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期望听众所作出的回应</a:t>
            </a: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7021513" y="3757613"/>
            <a:ext cx="14255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6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信息中心意思</a:t>
            </a: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39013" y="4191000"/>
            <a:ext cx="1158875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7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信息大纲</a:t>
            </a:r>
            <a:endParaRPr lang="en-US" altLang="zh-CN" sz="1400" b="1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cs typeface="Arial" charset="0"/>
            </a:endParaRPr>
          </a:p>
          <a:p>
            <a:pPr eaLnBrk="0" hangingPunct="0"/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cs typeface="Arial" charset="0"/>
              </a:rPr>
              <a:t>8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清晰</a:t>
            </a:r>
            <a:endParaRPr lang="en-US" altLang="ja-JP" sz="1400" b="1"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cs typeface="Arial" charset="0"/>
            </a:endParaRPr>
          </a:p>
          <a:p>
            <a:pPr eaLnBrk="0" hangingPunct="0"/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cs typeface="Arial" charset="0"/>
              </a:rPr>
              <a:t>9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前言</a:t>
            </a: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cs typeface="Arial" charset="0"/>
              </a:rPr>
              <a:t>/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结论</a:t>
            </a: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377113" y="5281613"/>
            <a:ext cx="13493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写稿和讲道</a:t>
            </a: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参考</a:t>
            </a: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Arial" charset="0"/>
              </a:rPr>
              <a:t> </a:t>
            </a:r>
            <a:r>
              <a:rPr lang="en-US" altLang="ja-JP" sz="1400" b="1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  <a:cs typeface="Arial" charset="0"/>
              </a:rPr>
              <a:t>Haddon Robinson, </a:t>
            </a:r>
            <a:r>
              <a:rPr lang="en-US" altLang="ja-JP" sz="1400" b="1" i="1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  <a:cs typeface="Arial" charset="0"/>
              </a:rPr>
              <a:t>Biblical Preaching</a:t>
            </a:r>
            <a:r>
              <a:rPr lang="en-US" altLang="ja-JP" sz="1400" b="1"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49" charset="-122"/>
                <a:cs typeface="Arial" charset="0"/>
              </a:rPr>
              <a:t> (notes, 105)</a:t>
            </a:r>
            <a:r>
              <a:rPr lang="en-US" altLang="ja-JP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Arial" charset="0"/>
              </a:rPr>
              <a:t>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个步骤（白色字体）</a:t>
            </a:r>
          </a:p>
        </p:txBody>
      </p:sp>
      <p:sp>
        <p:nvSpPr>
          <p:cNvPr id="18128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altLang="zh-CN" b="1">
                <a:solidFill>
                  <a:srgbClr val="00084D"/>
                </a:solidFill>
                <a:latin typeface="Times New Roman" pitchFamily="18" charset="0"/>
                <a:cs typeface="Arial" charset="0"/>
              </a:rPr>
              <a:t>27-28, 251</a:t>
            </a:r>
            <a:endParaRPr lang="en-US" altLang="zh-CN">
              <a:solidFill>
                <a:srgbClr val="00084D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411413" y="2349500"/>
            <a:ext cx="3962400" cy="1447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5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371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FFFFFF"/>
                </a:solidFill>
                <a:ea typeface="ＭＳ Ｐゴシック" pitchFamily="34" charset="-128"/>
              </a:rPr>
              <a:t>定义回顾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2170113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cs typeface="Arial" charset="0"/>
              </a:rPr>
              <a:t>步骤</a:t>
            </a:r>
            <a:r>
              <a:rPr lang="en-US" altLang="ja-JP" sz="2800" b="1">
                <a:cs typeface="Arial" charset="0"/>
              </a:rPr>
              <a:t> 3: </a:t>
            </a:r>
            <a:r>
              <a:rPr lang="zh-CN" altLang="en-US" sz="2800" b="1" u="sng">
                <a:cs typeface="Arial" charset="0"/>
              </a:rPr>
              <a:t>释经思想</a:t>
            </a:r>
            <a:r>
              <a:rPr lang="zh-CN" altLang="en-US" sz="2800" b="1">
                <a:cs typeface="Arial" charset="0"/>
              </a:rPr>
              <a:t>是给</a:t>
            </a:r>
            <a:r>
              <a:rPr lang="zh-CN" altLang="en-US" sz="2800" b="1" i="1">
                <a:cs typeface="Arial" charset="0"/>
              </a:rPr>
              <a:t>圣经</a:t>
            </a:r>
            <a:r>
              <a:rPr lang="zh-CN" altLang="en-US" sz="2800" b="1">
                <a:cs typeface="Arial" charset="0"/>
              </a:rPr>
              <a:t>听众的信息总结。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8600" y="335915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cs typeface="Arial" charset="0"/>
              </a:rPr>
              <a:t>步骤</a:t>
            </a:r>
            <a:r>
              <a:rPr lang="en-US" altLang="zh-CN" sz="2800" b="1">
                <a:cs typeface="Arial" charset="0"/>
              </a:rPr>
              <a:t> </a:t>
            </a:r>
            <a:r>
              <a:rPr lang="en-US" altLang="ja-JP" sz="2800" b="1">
                <a:cs typeface="Arial" charset="0"/>
              </a:rPr>
              <a:t>4: </a:t>
            </a:r>
            <a:r>
              <a:rPr lang="zh-CN" altLang="en-US" sz="2800" b="1" u="sng">
                <a:cs typeface="Arial" charset="0"/>
              </a:rPr>
              <a:t>讲道的目的</a:t>
            </a:r>
            <a:r>
              <a:rPr lang="zh-CN" altLang="en-US" sz="2800" b="1">
                <a:cs typeface="Arial" charset="0"/>
              </a:rPr>
              <a:t>（要求听者回应）是通过讲道思想所带出来的希望听者行为改变的一个果效。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28600" y="494188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cs typeface="Arial" charset="0"/>
              </a:rPr>
              <a:t>步骤</a:t>
            </a:r>
            <a:r>
              <a:rPr lang="en-US" altLang="ja-JP" sz="2800" b="1">
                <a:cs typeface="Arial" charset="0"/>
              </a:rPr>
              <a:t> 5: </a:t>
            </a:r>
            <a:r>
              <a:rPr lang="zh-CN" altLang="en-US" sz="2800" b="1" u="sng">
                <a:cs typeface="Arial" charset="0"/>
              </a:rPr>
              <a:t>讲道思想</a:t>
            </a:r>
            <a:r>
              <a:rPr lang="zh-CN" altLang="en-US" sz="2800" b="1">
                <a:cs typeface="Arial" charset="0"/>
              </a:rPr>
              <a:t>是给现代听众的信息总结。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620125" y="0"/>
            <a:ext cx="523875" cy="457200"/>
          </a:xfrm>
          <a:prstGeom prst="rect">
            <a:avLst/>
          </a:prstGeom>
          <a:solidFill>
            <a:srgbClr val="0D0D0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4696" name="Picture 8" descr="reconciliation brid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0480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  <p:bldP spid="419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675688" cy="1219200"/>
          </a:xfrm>
          <a:effectLst>
            <a:outerShdw blurRad="63500" dist="35921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 smtClean="0">
                <a:latin typeface="PerryGothic Regular" charset="0"/>
                <a:ea typeface="ＭＳ Ｐゴシック" charset="0"/>
                <a:cs typeface="ＭＳ Ｐゴシック" charset="0"/>
              </a:rPr>
              <a:t>讲道目的例证</a:t>
            </a:r>
            <a:endParaRPr lang="en-US" dirty="0"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1676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知道</a:t>
            </a:r>
            <a:endParaRPr lang="en-US" altLang="zh-CN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感到</a:t>
            </a:r>
          </a:p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行动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ja-JP" altLang="en-US" sz="3200" b="1"/>
              <a:t>“</a:t>
            </a:r>
            <a:r>
              <a:rPr lang="zh-CN" altLang="en-US" sz="3200" b="1"/>
              <a:t>听者将会</a:t>
            </a:r>
            <a:r>
              <a:rPr lang="en-US" altLang="ja-JP" sz="3200" b="1"/>
              <a:t>…</a:t>
            </a:r>
            <a:r>
              <a:rPr lang="ja-JP" altLang="en-US" sz="3200" b="1"/>
              <a:t>”</a:t>
            </a:r>
            <a:endParaRPr lang="en-US" altLang="zh-CN" sz="3200" b="1"/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971800" y="2438400"/>
            <a:ext cx="5486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 eaLnBrk="0" hangingPunct="0"/>
            <a:r>
              <a:rPr lang="en-US" altLang="zh-CN" sz="3200" b="1"/>
              <a:t>•	</a:t>
            </a:r>
            <a:r>
              <a:rPr lang="ja-JP" altLang="en-US" sz="3200" b="1"/>
              <a:t>“</a:t>
            </a:r>
            <a:r>
              <a:rPr lang="zh-CN" altLang="en-US" sz="3200" b="1"/>
              <a:t>感谢并欣赏母亲在他们生命中所做的”</a:t>
            </a:r>
            <a:r>
              <a:rPr lang="en-US" altLang="ja-JP" sz="3200" b="1"/>
              <a:t> (86</a:t>
            </a:r>
            <a:r>
              <a:rPr lang="zh-CN" altLang="en-US" sz="3200" b="1"/>
              <a:t>页</a:t>
            </a:r>
            <a:r>
              <a:rPr lang="en-US" altLang="ja-JP" sz="3200" b="1"/>
              <a:t>)</a:t>
            </a:r>
          </a:p>
          <a:p>
            <a:pPr marL="450850" indent="-450850" eaLnBrk="0" hangingPunct="0"/>
            <a:endParaRPr lang="en-US" altLang="zh-CN" sz="3200" b="1"/>
          </a:p>
          <a:p>
            <a:pPr marL="450850" indent="-450850" eaLnBrk="0" hangingPunct="0"/>
            <a:r>
              <a:rPr lang="en-US" altLang="zh-CN" sz="3200" b="1"/>
              <a:t>•	</a:t>
            </a:r>
            <a:r>
              <a:rPr lang="ja-JP" altLang="en-US" sz="3200" b="1"/>
              <a:t>“</a:t>
            </a:r>
            <a:r>
              <a:rPr lang="zh-CN" altLang="en-US" sz="3200" b="1"/>
              <a:t>以谦卑服侍人而乐</a:t>
            </a:r>
            <a:r>
              <a:rPr lang="ja-JP" altLang="en-US" sz="3200" b="1"/>
              <a:t>”</a:t>
            </a:r>
            <a:r>
              <a:rPr lang="en-US" altLang="ja-JP" sz="3200" b="1"/>
              <a:t> (148</a:t>
            </a:r>
            <a:r>
              <a:rPr lang="zh-CN" altLang="en-US" sz="3200" b="1"/>
              <a:t>页</a:t>
            </a:r>
            <a:r>
              <a:rPr lang="en-US" altLang="ja-JP" sz="3200" b="1"/>
              <a:t>)</a:t>
            </a:r>
          </a:p>
          <a:p>
            <a:pPr marL="450850" indent="-450850" eaLnBrk="0" hangingPunct="0"/>
            <a:endParaRPr lang="zh-CN" altLang="en-US" sz="3200" b="1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-33338" y="5329238"/>
            <a:ext cx="2590801" cy="1524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zh-CN" altLang="en-US" sz="4600" b="1">
                <a:solidFill>
                  <a:srgbClr val="FFFFFF"/>
                </a:solidFill>
              </a:rPr>
              <a:t>要求听者回应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/>
      <p:bldP spid="619527" grpId="0"/>
      <p:bldP spid="619528" grpId="0" build="p"/>
      <p:bldP spid="6195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523288" cy="1219200"/>
          </a:xfrm>
          <a:effectLst>
            <a:outerShdw blurRad="63500" dist="35921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latin typeface="PerryGothic Regular" charset="0"/>
                <a:ea typeface="ＭＳ Ｐゴシック" charset="0"/>
                <a:cs typeface="ＭＳ Ｐゴシック" charset="0"/>
              </a:rPr>
              <a:t>讲道目的例证</a:t>
            </a:r>
            <a:endParaRPr lang="en-US" dirty="0"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87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0613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知道</a:t>
            </a:r>
            <a:endParaRPr lang="en-US" altLang="zh-CN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感到</a:t>
            </a:r>
          </a:p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行动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788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ja-JP" altLang="en-US" sz="3200" b="1"/>
              <a:t>“</a:t>
            </a:r>
            <a:r>
              <a:rPr lang="zh-CN" altLang="en-US" sz="3200" b="1"/>
              <a:t>听者将会</a:t>
            </a:r>
            <a:r>
              <a:rPr lang="en-US" altLang="ja-JP" sz="3200" b="1"/>
              <a:t>…</a:t>
            </a:r>
            <a:r>
              <a:rPr lang="ja-JP" altLang="en-US" sz="3200" b="1"/>
              <a:t>”</a:t>
            </a:r>
            <a:endParaRPr lang="en-US" altLang="zh-CN" sz="3200" b="1"/>
          </a:p>
        </p:txBody>
      </p:sp>
      <p:sp>
        <p:nvSpPr>
          <p:cNvPr id="118789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8483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 eaLnBrk="0" hangingPunct="0"/>
            <a:r>
              <a:rPr lang="en-US" altLang="zh-CN" sz="3200" b="1"/>
              <a:t>•	</a:t>
            </a:r>
            <a:r>
              <a:rPr lang="ja-JP" altLang="en-US" sz="3200" b="1"/>
              <a:t>“</a:t>
            </a:r>
            <a:r>
              <a:rPr lang="zh-CN" altLang="en-US" sz="3200" b="1"/>
              <a:t>在宣教中看上帝为首要并愿为着实践大使命献上自己</a:t>
            </a:r>
            <a:r>
              <a:rPr lang="ja-JP" altLang="en-US" sz="3200" b="1"/>
              <a:t>”</a:t>
            </a:r>
            <a:r>
              <a:rPr lang="en-US" altLang="ja-JP" sz="3200" b="1"/>
              <a:t> </a:t>
            </a:r>
            <a:br>
              <a:rPr lang="en-US" altLang="ja-JP" sz="3200" b="1"/>
            </a:br>
            <a:r>
              <a:rPr lang="en-US" altLang="ja-JP" sz="3200" b="1"/>
              <a:t>(156</a:t>
            </a:r>
            <a:r>
              <a:rPr lang="zh-CN" altLang="en-US" sz="3200" b="1"/>
              <a:t>页</a:t>
            </a:r>
            <a:r>
              <a:rPr lang="en-US" altLang="ja-JP" sz="3200" b="1"/>
              <a:t>)</a:t>
            </a:r>
            <a:endParaRPr lang="en-US" altLang="zh-CN" sz="3200" b="1"/>
          </a:p>
        </p:txBody>
      </p:sp>
      <p:sp>
        <p:nvSpPr>
          <p:cNvPr id="1220616" name="Text Box 8"/>
          <p:cNvSpPr txBox="1">
            <a:spLocks noChangeArrowheads="1"/>
          </p:cNvSpPr>
          <p:nvPr/>
        </p:nvSpPr>
        <p:spPr bwMode="auto">
          <a:xfrm>
            <a:off x="8467725" y="152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118791" name="Rectangle 9"/>
          <p:cNvSpPr>
            <a:spLocks noChangeArrowheads="1"/>
          </p:cNvSpPr>
          <p:nvPr/>
        </p:nvSpPr>
        <p:spPr bwMode="auto">
          <a:xfrm>
            <a:off x="0" y="5334000"/>
            <a:ext cx="2590800" cy="1524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zh-CN" altLang="en-US" sz="4600" b="1">
                <a:solidFill>
                  <a:srgbClr val="FFFFFF"/>
                </a:solidFill>
              </a:rPr>
              <a:t>要求听者回应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8599488" cy="1219200"/>
          </a:xfrm>
          <a:effectLst>
            <a:outerShdw blurRad="63500" dist="35921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latin typeface="PerryGothic Regular" charset="0"/>
                <a:ea typeface="ＭＳ Ｐゴシック" charset="0"/>
                <a:cs typeface="ＭＳ Ｐゴシック" charset="0"/>
              </a:rPr>
              <a:t>讲道目的例证</a:t>
            </a:r>
            <a:endParaRPr lang="en-US" dirty="0">
              <a:latin typeface="PerryGothic Regula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0"/>
            <a:ext cx="2590800" cy="1524000"/>
          </a:xfrm>
          <a:solidFill>
            <a:schemeClr val="tx2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CN" altLang="en-US" sz="4600" b="1" smtClean="0">
                <a:solidFill>
                  <a:srgbClr val="FFFFFF"/>
                </a:solidFill>
                <a:ea typeface="ＭＳ Ｐゴシック" pitchFamily="34" charset="-128"/>
              </a:rPr>
              <a:t>要求听者回应</a:t>
            </a:r>
          </a:p>
        </p:txBody>
      </p:sp>
      <p:pic>
        <p:nvPicPr>
          <p:cNvPr id="1208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2661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知道</a:t>
            </a:r>
            <a:endParaRPr lang="en-US" altLang="zh-CN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感到</a:t>
            </a:r>
          </a:p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行动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837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ja-JP" altLang="en-US" sz="3200" b="1"/>
              <a:t>“</a:t>
            </a:r>
            <a:r>
              <a:rPr lang="zh-CN" altLang="en-US" sz="3200" b="1"/>
              <a:t>听者将会</a:t>
            </a:r>
            <a:r>
              <a:rPr lang="en-US" altLang="ja-JP" sz="3200" b="1"/>
              <a:t>…</a:t>
            </a:r>
            <a:r>
              <a:rPr lang="ja-JP" altLang="en-US" sz="3200" b="1"/>
              <a:t>”</a:t>
            </a:r>
            <a:endParaRPr lang="en-US" altLang="zh-CN" sz="3200" b="1"/>
          </a:p>
        </p:txBody>
      </p:sp>
      <p:sp>
        <p:nvSpPr>
          <p:cNvPr id="120838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715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 eaLnBrk="0" hangingPunct="0"/>
            <a:r>
              <a:rPr lang="en-US" altLang="zh-CN" sz="3200" b="1"/>
              <a:t>•	</a:t>
            </a:r>
            <a:r>
              <a:rPr lang="ja-JP" altLang="en-US" sz="3200" b="1"/>
              <a:t>“</a:t>
            </a:r>
            <a:r>
              <a:rPr lang="zh-CN" altLang="en-US" sz="3200" b="1"/>
              <a:t>躲避影响个人属灵生命甚至对教会有不好的影响的事</a:t>
            </a:r>
            <a:r>
              <a:rPr lang="ja-JP" altLang="en-US" sz="3200" b="1"/>
              <a:t>”</a:t>
            </a:r>
            <a:r>
              <a:rPr lang="en-US" altLang="ja-JP" sz="3200" b="1"/>
              <a:t> (170</a:t>
            </a:r>
            <a:r>
              <a:rPr lang="zh-CN" altLang="en-US" sz="3200" b="1"/>
              <a:t>页</a:t>
            </a:r>
            <a:r>
              <a:rPr lang="en-US" altLang="ja-JP" sz="3200" b="1"/>
              <a:t>)</a:t>
            </a:r>
          </a:p>
          <a:p>
            <a:pPr marL="450850" indent="-450850" eaLnBrk="0" hangingPunct="0"/>
            <a:endParaRPr lang="zh-CN" altLang="en-US" sz="3200" b="1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7880350" cy="1219200"/>
          </a:xfrm>
          <a:effectLst>
            <a:outerShdw blurRad="63500" dist="35921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 smtClean="0">
                <a:latin typeface="PerryGothic Regular" charset="0"/>
                <a:ea typeface="ＭＳ Ｐゴシック" charset="0"/>
                <a:cs typeface="ＭＳ Ｐゴシック" charset="0"/>
              </a:rPr>
              <a:t>讲道目的例证</a:t>
            </a:r>
            <a:endParaRPr lang="en-US" dirty="0" smtClean="0">
              <a:latin typeface="PerryGothic Regular" pitchFamily="-128" charset="0"/>
              <a:ea typeface="ＭＳ Ｐゴシック" pitchFamily="34" charset="-128"/>
            </a:endParaRPr>
          </a:p>
        </p:txBody>
      </p:sp>
      <p:sp>
        <p:nvSpPr>
          <p:cNvPr id="122882" name="Text Box 6"/>
          <p:cNvSpPr txBox="1">
            <a:spLocks noChangeArrowheads="1"/>
          </p:cNvSpPr>
          <p:nvPr/>
        </p:nvSpPr>
        <p:spPr bwMode="auto">
          <a:xfrm>
            <a:off x="2555875" y="1628775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latin typeface="Microsoft YaHei" pitchFamily="34" charset="-122"/>
                <a:ea typeface="Microsoft YaHei" pitchFamily="34" charset="-122"/>
              </a:rPr>
              <a:t>尼</a:t>
            </a:r>
            <a:r>
              <a:rPr lang="en-US" altLang="ja-JP" sz="3200" b="1"/>
              <a:t>5: </a:t>
            </a:r>
            <a:r>
              <a:rPr lang="ja-JP" altLang="en-US" sz="3200" b="1"/>
              <a:t>“</a:t>
            </a:r>
            <a:r>
              <a:rPr lang="zh-CN" altLang="en-US" sz="3200" b="1"/>
              <a:t>听者将会</a:t>
            </a:r>
            <a:r>
              <a:rPr lang="en-US" altLang="ja-JP" sz="3200" b="1"/>
              <a:t>…</a:t>
            </a:r>
            <a:r>
              <a:rPr lang="ja-JP" altLang="en-US" sz="3200" b="1"/>
              <a:t>”</a:t>
            </a:r>
            <a:endParaRPr lang="en-US" altLang="zh-CN" sz="3200" b="1"/>
          </a:p>
          <a:p>
            <a:pPr eaLnBrk="0" hangingPunct="0"/>
            <a:endParaRPr lang="en-US" altLang="zh-CN" sz="3200" b="1"/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715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 eaLnBrk="0" hangingPunct="0"/>
            <a:r>
              <a:rPr lang="en-US" altLang="zh-CN" sz="3200" b="1"/>
              <a:t>•	</a:t>
            </a:r>
            <a:r>
              <a:rPr lang="ja-JP" altLang="en-US" sz="3200" b="1"/>
              <a:t>“</a:t>
            </a:r>
            <a:r>
              <a:rPr lang="zh-CN" sz="3200"/>
              <a:t>表现出对穷人的</a:t>
            </a:r>
            <a:r>
              <a:rPr lang="zh-CN" altLang="en-US" sz="3200"/>
              <a:t>怜悯</a:t>
            </a:r>
            <a:r>
              <a:rPr lang="zh-CN" sz="3200"/>
              <a:t>，而不是贪婪</a:t>
            </a:r>
            <a:r>
              <a:rPr lang="en-US" altLang="zh-CN" sz="3200" b="1"/>
              <a:t>"</a:t>
            </a:r>
          </a:p>
          <a:p>
            <a:pPr marL="450850" indent="-450850" eaLnBrk="0" hangingPunct="0"/>
            <a:endParaRPr lang="en-US" altLang="zh-CN" sz="3200" b="1"/>
          </a:p>
          <a:p>
            <a:pPr marL="450850" indent="-450850" eaLnBrk="0" hangingPunct="0"/>
            <a:r>
              <a:rPr lang="en-US" altLang="ja-JP" sz="3200" b="1"/>
              <a:t>•	</a:t>
            </a:r>
            <a:r>
              <a:rPr lang="ja-JP" altLang="en-US" sz="3200" b="1"/>
              <a:t>“</a:t>
            </a:r>
            <a:r>
              <a:rPr lang="zh-CN" altLang="en-US" sz="3200"/>
              <a:t>穷苦人</a:t>
            </a:r>
            <a:r>
              <a:rPr lang="zh-CN" sz="3200"/>
              <a:t>通过他人看到神的</a:t>
            </a:r>
            <a:r>
              <a:rPr lang="zh-CN" altLang="en-US" sz="3200"/>
              <a:t>怜悯</a:t>
            </a:r>
            <a:r>
              <a:rPr lang="zh-CN" sz="3200"/>
              <a:t>，富裕</a:t>
            </a:r>
            <a:r>
              <a:rPr lang="zh-CN" altLang="en-US" sz="3200"/>
              <a:t>人效法</a:t>
            </a:r>
            <a:r>
              <a:rPr lang="zh-CN" sz="3200"/>
              <a:t>上帝对贫困人的</a:t>
            </a:r>
            <a:r>
              <a:rPr lang="zh-CN" altLang="en-US" sz="3200"/>
              <a:t>怜悯</a:t>
            </a:r>
            <a:r>
              <a:rPr lang="ja-JP" altLang="en-US" sz="3200" b="1"/>
              <a:t>”</a:t>
            </a:r>
            <a:endParaRPr lang="zh-CN" altLang="en-US" sz="3200" b="1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5157788"/>
            <a:ext cx="2590800" cy="1524000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zh-CN" altLang="en-US" sz="4600" b="1" kern="0" dirty="0">
                <a:solidFill>
                  <a:srgbClr val="FFFFFF"/>
                </a:solidFill>
                <a:latin typeface="+mn-lt"/>
                <a:cs typeface="ＭＳ Ｐゴシック" charset="-128"/>
              </a:rPr>
              <a:t>要求听者回应</a:t>
            </a:r>
            <a:endParaRPr lang="en-US" sz="4600" b="1" kern="0" dirty="0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pic>
        <p:nvPicPr>
          <p:cNvPr id="1228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1628775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知道</a:t>
            </a:r>
            <a:endParaRPr lang="en-US" altLang="zh-CN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感到</a:t>
            </a:r>
          </a:p>
          <a:p>
            <a:pPr eaLnBrk="0" hangingPunct="0">
              <a:defRPr/>
            </a:pPr>
            <a:r>
              <a:rPr lang="zh-CN" altLang="en-US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行动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1_untitled 1">
      <a:majorFont>
        <a:latin typeface="Times"/>
        <a:ea typeface="宋体"/>
        <a:cs typeface=""/>
      </a:majorFont>
      <a:minorFont>
        <a:latin typeface="Book Antiqu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936</Words>
  <Application>Microsoft Macintosh PowerPoint</Application>
  <PresentationFormat>On-screen Show (4:3)</PresentationFormat>
  <Paragraphs>295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untitled 1</vt:lpstr>
      <vt:lpstr>Glare</vt:lpstr>
      <vt:lpstr>Full Moon</vt:lpstr>
      <vt:lpstr>Default Design</vt:lpstr>
      <vt:lpstr>1_Schmooze</vt:lpstr>
      <vt:lpstr>Textured</vt:lpstr>
      <vt:lpstr>1_Default Design</vt:lpstr>
      <vt:lpstr>Expedition</vt:lpstr>
      <vt:lpstr>Alchemy</vt:lpstr>
      <vt:lpstr>Blends</vt:lpstr>
      <vt:lpstr>1_Expedition</vt:lpstr>
      <vt:lpstr>1_untitled 1</vt:lpstr>
      <vt:lpstr>20_Default Design</vt:lpstr>
      <vt:lpstr>PowerPoint Presentation</vt:lpstr>
      <vt:lpstr>释经讲道准备过程</vt:lpstr>
      <vt:lpstr>認清你的目的!</vt:lpstr>
      <vt:lpstr>准备释经讲道的过程</vt:lpstr>
      <vt:lpstr>定义回顾</vt:lpstr>
      <vt:lpstr>讲道目的例证</vt:lpstr>
      <vt:lpstr>讲道目的例证</vt:lpstr>
      <vt:lpstr>讲道目的例证</vt:lpstr>
      <vt:lpstr>讲道目的例证</vt:lpstr>
      <vt:lpstr>释经和讲道思想的对比</vt:lpstr>
      <vt:lpstr>思想对比</vt:lpstr>
      <vt:lpstr>思想对比</vt:lpstr>
      <vt:lpstr>思想对比</vt:lpstr>
      <vt:lpstr>思想对比</vt:lpstr>
      <vt:lpstr>如何写出最好的思想</vt:lpstr>
      <vt:lpstr>释经重点转至重点的例子</vt:lpstr>
      <vt:lpstr>释经重点转至重点的例子</vt:lpstr>
      <vt:lpstr>释经重点转至重点的例子</vt:lpstr>
      <vt:lpstr>释经重点转至重点的例子</vt:lpstr>
      <vt:lpstr>以 弗 所 书 6:4</vt:lpstr>
      <vt:lpstr>PowerPoint Presentation</vt:lpstr>
      <vt:lpstr>4.  目的桥梁 (弗 6:4)</vt:lpstr>
      <vt:lpstr>释经思想: 教会应正确的恢复一个犯罪的基督徒的原因是为了实践上帝的权柄。</vt:lpstr>
      <vt:lpstr>我们应如何 正确的恢复犯罪的基督徒?</vt:lpstr>
      <vt:lpstr>The Point of Verses 15-17</vt:lpstr>
      <vt:lpstr>我们的目的:</vt:lpstr>
      <vt:lpstr>神恢复信徒的四个步骤</vt:lpstr>
      <vt:lpstr>重点思想后面的过渡: 我们的第二个问题在18-20节: 为什么我们要正确的恢复犯罪的基督徒?</vt:lpstr>
      <vt:lpstr>18-20节的要点</vt:lpstr>
      <vt:lpstr>重点:</vt:lpstr>
      <vt:lpstr>第三个功课</vt:lpstr>
      <vt:lpstr>你便永不会缺少素材!</vt:lpstr>
      <vt:lpstr>Black</vt:lpstr>
      <vt:lpstr>讲道链接地址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314</cp:revision>
  <dcterms:created xsi:type="dcterms:W3CDTF">2009-03-17T01:59:57Z</dcterms:created>
  <dcterms:modified xsi:type="dcterms:W3CDTF">2016-11-04T07:20:27Z</dcterms:modified>
</cp:coreProperties>
</file>