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theme/theme17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8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3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4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5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6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audio1.bin" ContentType="audio/unknown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6276" r:id="rId2"/>
    <p:sldMasterId id="2147486288" r:id="rId3"/>
    <p:sldMasterId id="2147486290" r:id="rId4"/>
    <p:sldMasterId id="2147486302" r:id="rId5"/>
    <p:sldMasterId id="2147486314" r:id="rId6"/>
    <p:sldMasterId id="2147486326" r:id="rId7"/>
    <p:sldMasterId id="2147486338" r:id="rId8"/>
    <p:sldMasterId id="2147486350" r:id="rId9"/>
    <p:sldMasterId id="2147486362" r:id="rId10"/>
    <p:sldMasterId id="2147486374" r:id="rId11"/>
    <p:sldMasterId id="2147486386" r:id="rId12"/>
    <p:sldMasterId id="2147486398" r:id="rId13"/>
    <p:sldMasterId id="2147486410" r:id="rId14"/>
    <p:sldMasterId id="2147486422" r:id="rId15"/>
    <p:sldMasterId id="2147486434" r:id="rId16"/>
    <p:sldMasterId id="2147486446" r:id="rId17"/>
    <p:sldMasterId id="2147486448" r:id="rId18"/>
    <p:sldMasterId id="2147486460" r:id="rId19"/>
    <p:sldMasterId id="2147486472" r:id="rId20"/>
    <p:sldMasterId id="2147486484" r:id="rId21"/>
    <p:sldMasterId id="2147486496" r:id="rId22"/>
    <p:sldMasterId id="2147486508" r:id="rId23"/>
    <p:sldMasterId id="2147486520" r:id="rId24"/>
    <p:sldMasterId id="2147486934" r:id="rId25"/>
    <p:sldMasterId id="2147487349" r:id="rId26"/>
    <p:sldMasterId id="2147487361" r:id="rId27"/>
  </p:sldMasterIdLst>
  <p:notesMasterIdLst>
    <p:notesMasterId r:id="rId99"/>
  </p:notesMasterIdLst>
  <p:sldIdLst>
    <p:sldId id="362" r:id="rId28"/>
    <p:sldId id="363" r:id="rId29"/>
    <p:sldId id="364" r:id="rId30"/>
    <p:sldId id="365" r:id="rId31"/>
    <p:sldId id="366" r:id="rId32"/>
    <p:sldId id="367" r:id="rId33"/>
    <p:sldId id="368" r:id="rId34"/>
    <p:sldId id="435" r:id="rId35"/>
    <p:sldId id="371" r:id="rId36"/>
    <p:sldId id="369" r:id="rId37"/>
    <p:sldId id="370" r:id="rId38"/>
    <p:sldId id="372" r:id="rId39"/>
    <p:sldId id="373" r:id="rId40"/>
    <p:sldId id="374" r:id="rId41"/>
    <p:sldId id="431" r:id="rId42"/>
    <p:sldId id="376" r:id="rId43"/>
    <p:sldId id="377" r:id="rId44"/>
    <p:sldId id="378" r:id="rId45"/>
    <p:sldId id="379" r:id="rId46"/>
    <p:sldId id="380" r:id="rId47"/>
    <p:sldId id="381" r:id="rId48"/>
    <p:sldId id="383" r:id="rId49"/>
    <p:sldId id="382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36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257" r:id="rId97"/>
    <p:sldId id="437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500"/>
    <a:srgbClr val="FFCC66"/>
    <a:srgbClr val="031A3C"/>
    <a:srgbClr val="FFB7F6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7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slide" Target="slides/slide12.xml"/><Relationship Id="rId50" Type="http://schemas.openxmlformats.org/officeDocument/2006/relationships/slide" Target="slides/slide23.xml"/><Relationship Id="rId51" Type="http://schemas.openxmlformats.org/officeDocument/2006/relationships/slide" Target="slides/slide24.xml"/><Relationship Id="rId52" Type="http://schemas.openxmlformats.org/officeDocument/2006/relationships/slide" Target="slides/slide25.xml"/><Relationship Id="rId53" Type="http://schemas.openxmlformats.org/officeDocument/2006/relationships/slide" Target="slides/slide26.xml"/><Relationship Id="rId54" Type="http://schemas.openxmlformats.org/officeDocument/2006/relationships/slide" Target="slides/slide27.xml"/><Relationship Id="rId55" Type="http://schemas.openxmlformats.org/officeDocument/2006/relationships/slide" Target="slides/slide28.xml"/><Relationship Id="rId56" Type="http://schemas.openxmlformats.org/officeDocument/2006/relationships/slide" Target="slides/slide29.xml"/><Relationship Id="rId57" Type="http://schemas.openxmlformats.org/officeDocument/2006/relationships/slide" Target="slides/slide30.xml"/><Relationship Id="rId58" Type="http://schemas.openxmlformats.org/officeDocument/2006/relationships/slide" Target="slides/slide31.xml"/><Relationship Id="rId59" Type="http://schemas.openxmlformats.org/officeDocument/2006/relationships/slide" Target="slides/slide32.xml"/><Relationship Id="rId70" Type="http://schemas.openxmlformats.org/officeDocument/2006/relationships/slide" Target="slides/slide43.xml"/><Relationship Id="rId71" Type="http://schemas.openxmlformats.org/officeDocument/2006/relationships/slide" Target="slides/slide44.xml"/><Relationship Id="rId72" Type="http://schemas.openxmlformats.org/officeDocument/2006/relationships/slide" Target="slides/slide45.xml"/><Relationship Id="rId73" Type="http://schemas.openxmlformats.org/officeDocument/2006/relationships/slide" Target="slides/slide46.xml"/><Relationship Id="rId74" Type="http://schemas.openxmlformats.org/officeDocument/2006/relationships/slide" Target="slides/slide47.xml"/><Relationship Id="rId75" Type="http://schemas.openxmlformats.org/officeDocument/2006/relationships/slide" Target="slides/slide48.xml"/><Relationship Id="rId76" Type="http://schemas.openxmlformats.org/officeDocument/2006/relationships/slide" Target="slides/slide49.xml"/><Relationship Id="rId77" Type="http://schemas.openxmlformats.org/officeDocument/2006/relationships/slide" Target="slides/slide50.xml"/><Relationship Id="rId78" Type="http://schemas.openxmlformats.org/officeDocument/2006/relationships/slide" Target="slides/slide51.xml"/><Relationship Id="rId79" Type="http://schemas.openxmlformats.org/officeDocument/2006/relationships/slide" Target="slides/slide52.xml"/><Relationship Id="rId90" Type="http://schemas.openxmlformats.org/officeDocument/2006/relationships/slide" Target="slides/slide63.xml"/><Relationship Id="rId91" Type="http://schemas.openxmlformats.org/officeDocument/2006/relationships/slide" Target="slides/slide64.xml"/><Relationship Id="rId92" Type="http://schemas.openxmlformats.org/officeDocument/2006/relationships/slide" Target="slides/slide65.xml"/><Relationship Id="rId93" Type="http://schemas.openxmlformats.org/officeDocument/2006/relationships/slide" Target="slides/slide66.xml"/><Relationship Id="rId94" Type="http://schemas.openxmlformats.org/officeDocument/2006/relationships/slide" Target="slides/slide67.xml"/><Relationship Id="rId95" Type="http://schemas.openxmlformats.org/officeDocument/2006/relationships/slide" Target="slides/slide68.xml"/><Relationship Id="rId96" Type="http://schemas.openxmlformats.org/officeDocument/2006/relationships/slide" Target="slides/slide69.xml"/><Relationship Id="rId97" Type="http://schemas.openxmlformats.org/officeDocument/2006/relationships/slide" Target="slides/slide70.xml"/><Relationship Id="rId98" Type="http://schemas.openxmlformats.org/officeDocument/2006/relationships/slide" Target="slides/slide71.xml"/><Relationship Id="rId9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40" Type="http://schemas.openxmlformats.org/officeDocument/2006/relationships/slide" Target="slides/slide13.xml"/><Relationship Id="rId41" Type="http://schemas.openxmlformats.org/officeDocument/2006/relationships/slide" Target="slides/slide14.xml"/><Relationship Id="rId42" Type="http://schemas.openxmlformats.org/officeDocument/2006/relationships/slide" Target="slides/slide15.xml"/><Relationship Id="rId43" Type="http://schemas.openxmlformats.org/officeDocument/2006/relationships/slide" Target="slides/slide16.xml"/><Relationship Id="rId44" Type="http://schemas.openxmlformats.org/officeDocument/2006/relationships/slide" Target="slides/slide17.xml"/><Relationship Id="rId45" Type="http://schemas.openxmlformats.org/officeDocument/2006/relationships/slide" Target="slides/slide18.xml"/><Relationship Id="rId46" Type="http://schemas.openxmlformats.org/officeDocument/2006/relationships/slide" Target="slides/slide19.xml"/><Relationship Id="rId47" Type="http://schemas.openxmlformats.org/officeDocument/2006/relationships/slide" Target="slides/slide20.xml"/><Relationship Id="rId48" Type="http://schemas.openxmlformats.org/officeDocument/2006/relationships/slide" Target="slides/slide21.xml"/><Relationship Id="rId49" Type="http://schemas.openxmlformats.org/officeDocument/2006/relationships/slide" Target="slides/slide22.xml"/><Relationship Id="rId60" Type="http://schemas.openxmlformats.org/officeDocument/2006/relationships/slide" Target="slides/slide33.xml"/><Relationship Id="rId61" Type="http://schemas.openxmlformats.org/officeDocument/2006/relationships/slide" Target="slides/slide34.xml"/><Relationship Id="rId62" Type="http://schemas.openxmlformats.org/officeDocument/2006/relationships/slide" Target="slides/slide35.xml"/><Relationship Id="rId63" Type="http://schemas.openxmlformats.org/officeDocument/2006/relationships/slide" Target="slides/slide36.xml"/><Relationship Id="rId64" Type="http://schemas.openxmlformats.org/officeDocument/2006/relationships/slide" Target="slides/slide37.xml"/><Relationship Id="rId65" Type="http://schemas.openxmlformats.org/officeDocument/2006/relationships/slide" Target="slides/slide38.xml"/><Relationship Id="rId66" Type="http://schemas.openxmlformats.org/officeDocument/2006/relationships/slide" Target="slides/slide39.xml"/><Relationship Id="rId67" Type="http://schemas.openxmlformats.org/officeDocument/2006/relationships/slide" Target="slides/slide40.xml"/><Relationship Id="rId68" Type="http://schemas.openxmlformats.org/officeDocument/2006/relationships/slide" Target="slides/slide41.xml"/><Relationship Id="rId69" Type="http://schemas.openxmlformats.org/officeDocument/2006/relationships/slide" Target="slides/slide42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53.xml"/><Relationship Id="rId81" Type="http://schemas.openxmlformats.org/officeDocument/2006/relationships/slide" Target="slides/slide54.xml"/><Relationship Id="rId82" Type="http://schemas.openxmlformats.org/officeDocument/2006/relationships/slide" Target="slides/slide55.xml"/><Relationship Id="rId83" Type="http://schemas.openxmlformats.org/officeDocument/2006/relationships/slide" Target="slides/slide56.xml"/><Relationship Id="rId84" Type="http://schemas.openxmlformats.org/officeDocument/2006/relationships/slide" Target="slides/slide57.xml"/><Relationship Id="rId85" Type="http://schemas.openxmlformats.org/officeDocument/2006/relationships/slide" Target="slides/slide58.xml"/><Relationship Id="rId86" Type="http://schemas.openxmlformats.org/officeDocument/2006/relationships/slide" Target="slides/slide59.xml"/><Relationship Id="rId87" Type="http://schemas.openxmlformats.org/officeDocument/2006/relationships/slide" Target="slides/slide60.xml"/><Relationship Id="rId88" Type="http://schemas.openxmlformats.org/officeDocument/2006/relationships/slide" Target="slides/slide61.xml"/><Relationship Id="rId89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1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CC85DC-CF43-F641-A761-A2F04E1C7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6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73D945C-DAE7-7144-B238-C5E2FB8B06BF}" type="slidenum">
              <a:rPr lang="zh-CN" altLang="en-US" sz="1200">
                <a:solidFill>
                  <a:srgbClr val="000000"/>
                </a:solidFill>
              </a:rPr>
              <a:pPr/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9951F22-1A83-E147-B282-BF81D6DDA805}" type="slidenum">
              <a:rPr lang="zh-CN" alt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15</a:t>
            </a:fld>
            <a:endParaRPr lang="en-US" altLang="zh-CN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MS PGothic" charset="0"/>
              </a:rPr>
              <a:t>two main teachings on restoring Christians in sin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D76A414-5C93-E44F-B7B0-8485518D4944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A4E386C-0CC0-3E4C-977A-3ABA14D44FFF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8C112FE-7161-AF4E-9522-9A67D2E8567B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3D5F52C-6CF2-6945-8637-4EF018EADA20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6618058-3EC3-8F49-B537-1A9473F30CB7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8D98940-A51C-7E48-A7AD-1D3D325C899E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5A5F09E-521B-B844-883F-25DB078B75B7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982C64F-F71B-E647-976A-8ED7AD91A2AD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C4CA553-1EFA-3441-9AA0-9BDF70100ECD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B34BD2B-0B3B-4E44-B5BB-15ABC0F3FAFC}" type="slidenum">
              <a:rPr lang="zh-CN" altLang="en-US" sz="1200">
                <a:solidFill>
                  <a:srgbClr val="000000"/>
                </a:solidFill>
              </a:rPr>
              <a:pPr/>
              <a:t>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240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85F46BD-DE68-3A4B-AFF1-8CD16BEB1C19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9FCF0AF-B601-734F-8402-1CA52BEC6889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2CEC0F8-343B-8E43-88C0-054F7179ABB2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EDAB5CB-CA9C-614D-9B11-3AAAD3C172A9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43DA41D-3D20-9B40-83FB-33EF9CB8FA3A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F62726E-A651-C24B-A1F4-CAB3B5F456A1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20D0B78-1474-5E42-94BD-2835AA34357D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7A9CD0B-4106-DB41-9E32-0605BD86D54A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94C3206-DA78-7A4E-8BC4-E11A5657B392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61EDD60-068D-AC45-B89B-9B6743F94D86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9951F22-1A83-E147-B282-BF81D6DDA805}" type="slidenum">
              <a:rPr lang="zh-CN" alt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8</a:t>
            </a:fld>
            <a:endParaRPr lang="en-US" altLang="zh-CN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MS PGothic" charset="0"/>
              </a:rPr>
              <a:t>two main teachings on restoring Christians in sin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ECA30DE-7331-0D47-8550-97CD81E98C10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A82AEFF-0A52-EC40-B8E5-6680B93FD731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12F6185D-DC6B-2449-A976-49524CFB6B4C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08.41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941642C-044D-7E48-BE5B-C3E13CE54B07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42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6576E9E-81C1-1243-9FAE-8CB1EC0691DA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43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62569B7-5118-7F42-9A3C-C52FBEB58D73}" type="slidenum">
              <a:rPr lang="zh-CN" altLang="en-US" sz="1200">
                <a:solidFill>
                  <a:srgbClr val="000000"/>
                </a:solidFill>
              </a:rPr>
              <a:pPr/>
              <a:t>46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C75680B-D578-2342-9AA6-856F5E8FF80B}" type="slidenum">
              <a:rPr lang="zh-CN" altLang="en-US" sz="1200">
                <a:solidFill>
                  <a:srgbClr val="000000"/>
                </a:solidFill>
              </a:rPr>
              <a:pPr/>
              <a:t>47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3CBABA2-DC40-A642-871F-0BA5951DCDE3}" type="slidenum">
              <a:rPr lang="zh-CN" altLang="en-US" sz="1200">
                <a:solidFill>
                  <a:srgbClr val="000000"/>
                </a:solidFill>
              </a:rPr>
              <a:pPr/>
              <a:t>48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E463664-2085-4D41-835E-8B7B8E041994}" type="slidenum">
              <a:rPr lang="zh-CN" altLang="en-US" sz="1200">
                <a:solidFill>
                  <a:srgbClr val="000000"/>
                </a:solidFill>
              </a:rPr>
              <a:pPr/>
              <a:t>49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9536083-74F0-C748-9680-8AE9F1E30CCF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1EB2ABE-04D3-6243-8501-A13ADCF559B9}" type="slidenum">
              <a:rPr lang="zh-CN" altLang="en-US" sz="1200">
                <a:solidFill>
                  <a:srgbClr val="000000"/>
                </a:solidFill>
              </a:rPr>
              <a:pPr/>
              <a:t>50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92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D645FF3-E9CF-5A43-9728-3204BFD82880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02A8FDAF-0E35-F740-9BF8-118415154CBF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52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7116546-3BD3-6B4A-B5DA-1211447FCDD9}" type="slidenum">
              <a:rPr lang="zh-CN" altLang="en-US" sz="1200">
                <a:solidFill>
                  <a:srgbClr val="000000"/>
                </a:solidFill>
              </a:rPr>
              <a:pPr/>
              <a:t>53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240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0F6EC4F-D548-724B-AC0B-07C6A1888F0C}" type="slidenum">
              <a:rPr lang="zh-CN" altLang="en-US" sz="1200">
                <a:solidFill>
                  <a:srgbClr val="000000"/>
                </a:solidFill>
              </a:rPr>
              <a:pPr/>
              <a:t>54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00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6F6DCBD-A482-7640-8140-3FE5389BADA5}" type="slidenum">
              <a:rPr lang="zh-CN" altLang="en-US" sz="1200">
                <a:solidFill>
                  <a:srgbClr val="000000"/>
                </a:solidFill>
              </a:rPr>
              <a:pPr/>
              <a:t>55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02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56A1F84-9B7C-3940-9401-B3BDB29D3464}" type="slidenum">
              <a:rPr lang="zh-CN" altLang="en-US" sz="1200">
                <a:solidFill>
                  <a:srgbClr val="000000"/>
                </a:solidFill>
              </a:rPr>
              <a:pPr/>
              <a:t>56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0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038192B-91CF-9145-85D6-7C71B1B43511}" type="slidenum">
              <a:rPr lang="zh-CN" altLang="en-US" sz="1200">
                <a:solidFill>
                  <a:srgbClr val="000000"/>
                </a:solidFill>
              </a:rPr>
              <a:pPr/>
              <a:t>59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A40FEF3-F14C-F04E-8A96-6707F37E9BCB}" type="slidenum">
              <a:rPr lang="zh-CN" altLang="en-US" sz="1200">
                <a:solidFill>
                  <a:srgbClr val="000000"/>
                </a:solidFill>
              </a:rPr>
              <a:pPr/>
              <a:t>60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EBDA95F-855F-6546-A7A7-7F9D797739DA}" type="slidenum">
              <a:rPr lang="zh-CN" altLang="en-US" sz="1200">
                <a:solidFill>
                  <a:srgbClr val="000000"/>
                </a:solidFill>
              </a:rPr>
              <a:pPr/>
              <a:t>61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12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FE13958-5838-4D47-B18B-57E5B34A9CE2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MS PGothic" charset="0"/>
              </a:rPr>
              <a:t>Have you ever had a problem with another believer?  (If you say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no,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then I wonder which planet you have been living on!)  Are you in fellowship with every Christian that you know now—your family members, your work colleagues, your neighbors and friends?  If you</a:t>
            </a:r>
            <a:r>
              <a:rPr lang="fr-FR" altLang="ja-JP">
                <a:ea typeface="MS PGothic" charset="0"/>
              </a:rPr>
              <a:t>'</a:t>
            </a:r>
            <a:r>
              <a:rPr lang="en-US" altLang="ja-JP">
                <a:ea typeface="MS PGothic" charset="0"/>
              </a:rPr>
              <a:t>re not in harmony, what should you do?</a:t>
            </a:r>
            <a:endParaRPr lang="en-US" altLang="zh-CN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58F4DBB-8C75-A641-BF4F-0FFD86A29B3D}" type="slidenum">
              <a:rPr lang="zh-CN" altLang="en-US" sz="1200">
                <a:solidFill>
                  <a:srgbClr val="000000"/>
                </a:solidFill>
              </a:rPr>
              <a:pPr/>
              <a:t>62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1EA35DD-C331-F54D-ACEF-D6EEF166585F}" type="slidenum">
              <a:rPr lang="zh-CN" altLang="en-US" sz="1200">
                <a:solidFill>
                  <a:srgbClr val="000000"/>
                </a:solidFill>
              </a:rPr>
              <a:pPr/>
              <a:t>63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B0AB4BA-10A1-8347-A2DB-02BD38848B77}" type="slidenum">
              <a:rPr lang="zh-CN" altLang="en-US" sz="1200">
                <a:solidFill>
                  <a:srgbClr val="000000"/>
                </a:solidFill>
              </a:rPr>
              <a:pPr/>
              <a:t>64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MS PGothic" charset="0"/>
              </a:rPr>
              <a:t>"Help/Evil" instead of "Victory/Triumph" (-5%); Full credit also for "Savior" &amp; "salvation" &amp; "defender"</a:t>
            </a:r>
          </a:p>
          <a:p>
            <a:r>
              <a:rPr lang="en-US" altLang="zh-CN">
                <a:ea typeface="MS PGothic" charset="0"/>
              </a:rPr>
              <a:t>"Trouble/Trials/etc." instead of "Satan" (-5%); Full credit also for "darkness" &amp; "enemies"</a:t>
            </a:r>
          </a:p>
          <a:p>
            <a:r>
              <a:rPr lang="en-US" altLang="zh-CN">
                <a:ea typeface="MS PGothic" charset="0"/>
              </a:rPr>
              <a:t>"Faith/Trust/Depend" also accepts for full credit "not fear"</a:t>
            </a:r>
          </a:p>
          <a:p>
            <a:r>
              <a:rPr lang="en-US" altLang="zh-CN">
                <a:ea typeface="MS PGothic" charset="0"/>
              </a:rPr>
              <a:t> Mentioning "Mighty" (-2%) or "Fortress" (-2%)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ECE380B-CE94-2649-AAD9-248D3D4CE310}" type="slidenum">
              <a:rPr lang="zh-CN" altLang="en-US" sz="1200">
                <a:solidFill>
                  <a:srgbClr val="000000"/>
                </a:solidFill>
              </a:rPr>
              <a:pPr/>
              <a:t>65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27E35AF-3746-F149-BBF0-403D8E24A457}" type="slidenum">
              <a:rPr lang="zh-CN" altLang="en-US" sz="1200">
                <a:solidFill>
                  <a:srgbClr val="000000"/>
                </a:solidFill>
              </a:rPr>
              <a:pPr/>
              <a:t>66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6FE74D6-A28D-A846-90EE-B2FD2F85CD4C}" type="slidenum">
              <a:rPr lang="zh-CN" altLang="en-US" sz="1200">
                <a:solidFill>
                  <a:srgbClr val="000000"/>
                </a:solidFill>
              </a:rPr>
              <a:pPr/>
              <a:t>67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1453E23-2817-2541-8468-FE01D5DC4B30}" type="slidenum">
              <a:rPr lang="zh-CN" altLang="en-US" sz="1200">
                <a:solidFill>
                  <a:srgbClr val="000000"/>
                </a:solidFill>
              </a:rPr>
              <a:pPr/>
              <a:t>68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FB7344F5-6777-3640-877D-6AF77A9A3316}" type="slidenum">
              <a:rPr lang="zh-CN" altLang="en-US" sz="1200">
                <a:solidFill>
                  <a:srgbClr val="000000"/>
                </a:solidFill>
              </a:rPr>
              <a:pPr/>
              <a:t>69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MS PGothic" charset="0"/>
              </a:rPr>
              <a:t>"Help/Evil" instead of "Victory/Triumph" (-5%); Full credit also for "Savior" &amp; "salvation" &amp; "defender"</a:t>
            </a:r>
          </a:p>
          <a:p>
            <a:r>
              <a:rPr lang="en-US" altLang="zh-CN">
                <a:ea typeface="MS PGothic" charset="0"/>
              </a:rPr>
              <a:t>"Trouble/Trials/etc." instead of "Satan" (-5%); Full credit also for "darkness" &amp; "enemies"</a:t>
            </a:r>
          </a:p>
          <a:p>
            <a:r>
              <a:rPr lang="en-US" altLang="zh-CN">
                <a:ea typeface="MS PGothic" charset="0"/>
              </a:rPr>
              <a:t>"Faith/Trust/Depend" also accepts for full credit "not fear"</a:t>
            </a:r>
          </a:p>
          <a:p>
            <a:r>
              <a:rPr lang="en-US" altLang="zh-CN">
                <a:ea typeface="MS PGothic" charset="0"/>
              </a:rPr>
              <a:t> Mentioning "Mighty" (-2%) or "Fortress" (-2%)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FDCDD188-5B5C-3D4D-97B6-546DD5B9CE3A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71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smtClean="0">
                <a:latin typeface="Arial" charset="0"/>
              </a:rPr>
              <a:t>Homiletics link </a:t>
            </a:r>
            <a:r>
              <a:rPr lang="en-US" dirty="0" smtClean="0">
                <a:latin typeface="Arial" charset="0"/>
              </a:rPr>
              <a:t>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EA16046-306A-4E42-AA32-04683209D312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F044B981-302C-4F4B-B018-E6C594DA995A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006D15E-F128-1F43-A1CB-69844E43E554}" type="slidenum">
              <a:rPr lang="zh-CN" altLang="en-US" sz="1200">
                <a:solidFill>
                  <a:srgbClr val="000000"/>
                </a:solidFill>
              </a:rPr>
              <a:pPr/>
              <a:t>13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MS PGothic" charset="0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0E590D46-8782-164D-93A6-A9C94457D522}" type="slidenum">
              <a:rPr lang="zh-CN" altLang="en-US" sz="120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CN">
                <a:ea typeface="MS PGothic" charset="0"/>
              </a:rPr>
              <a:t>Context: The value of one child (1-9), one sheep (10-14), one sinner (15-20), one debtor (21-35). </a:t>
            </a:r>
          </a:p>
          <a:p>
            <a:pPr eaLnBrk="1" hangingPunct="1"/>
            <a:r>
              <a:rPr lang="en-US" altLang="zh-CN">
                <a:ea typeface="MS PGothic" charset="0"/>
              </a:rPr>
              <a:t>15-20 at the heart (advance slide to read)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2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8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2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0.jpe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8.jpe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11D4-42AE-C94B-BE7E-D12A1747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3BCA-A7DE-3448-AD04-EDA1832CA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81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85A0169-EF02-F84D-9678-C408380030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3529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B6FEC-2145-324C-900E-125A2D9C67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86815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3B65-8573-5643-9DD2-D3BE6628D7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623347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3D913-E707-2D4F-BB78-05E53B8104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712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B968-B6B9-954F-8AA3-116C251699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62289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5436-83FE-AD40-B36F-5E7D4EA030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947683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9BD5-6475-7642-A195-014122F241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170907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E50B-29D3-7740-8A04-0C148A4400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89378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95D9-00D8-5443-A407-E4051E2A70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700852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AA72-98E1-4C4F-9C3E-6E9AB7E9B4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08452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A60B-2246-C246-A4AE-FD121174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43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7651-9239-914B-BD5A-89932FDC25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61657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0344-18BD-9448-946B-ECA2EA7BFA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634781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82C30DBA-2EC8-9E48-A107-1E33948BA2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431522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7A29F6E-B338-E143-9B83-8FAF8CF229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08395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FFA3DBD-10D2-EF4D-B160-2B8FDFC8D7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075052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DA1690C-0B50-D649-95D9-5E8DF39F35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015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1C764AE-C7CB-2044-B736-98437898EA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934898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9F113F96-57ED-E342-945E-3B42629851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65735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EF1858E-2BAE-AE4D-B0E5-C50BF2E1ED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894306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ECED5DE5-5B1F-3F4E-B9D0-E18BC26A72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0881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AAEE7BF-705D-C440-A5AF-FCD3D75FCE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27653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00D4EBE-4C6A-B647-94DA-28113EBCCD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93034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8D27539-C684-4F46-8E57-E0F64F46F7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81210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86ADA63-B3C8-6C4B-A9AF-AE92E988AD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68879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2C2102B-F362-A54C-B0F7-563C2D859B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81642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E7CBDE81-77EB-3C45-B22D-69A8356207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986828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366D55A-CBF2-8A46-BDAD-042B5DF46E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87324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1AEB95E-77CB-2D4A-B1B1-55067CBA36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023853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F0365D2-00F5-784E-A165-DECD37638B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58078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3C9D50F6-256D-C347-9E2A-09E5439542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38025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310B72F-923E-0044-808A-7BFAC75D4E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657520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E29B-DEAB-614E-933D-69C54D6A95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42664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89006AD4-41E4-6D4B-8916-8D08569BAE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443271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E1377DEC-CB80-E342-A74E-92A6573F3D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726837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C7513D8-E398-4246-9339-0EABC41651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430435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86CF8A29-5B94-114E-89FC-2811D6585D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72813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  <a:extLst/>
        </p:spPr>
        <p:txBody>
          <a:bodyPr/>
          <a:lstStyle>
            <a:lvl1pPr marL="0" indent="0">
              <a:buFont typeface="Wingdings" charset="0"/>
              <a:buNone/>
              <a:defRPr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DE198-75F4-D240-84F3-451BFF7EA5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07986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0A2C-4C12-2D47-83FD-68C89CD163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59149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1AF7-A734-D74A-AE57-2D631874D3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0245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BFC6-ABD4-3D4E-B289-6097C0D791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379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F903-754B-AD42-B1F8-BF8CE1CACD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07564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490A3-84B0-DB43-9CA9-08051857FE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6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72D2-93D4-D244-948D-A769AACB7A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3053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31B6-CB73-9145-AB40-574724148A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861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2857-3BB7-A440-8D65-74BA655B89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6271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B1A8-974B-B04A-94EE-DB7E155CA9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5635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E34E-3896-8F46-8771-643C045FD1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0543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EE42-6BA2-6441-BCF2-5FD2FD8DBD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9319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058A7162-540A-7747-BF5F-992330E1A6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990795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B7339B1-6C00-6C42-A4AF-D294B992B4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00233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A55D9F5-DE5B-9B4E-8DF4-E18C3DC6C8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42203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00BF49CC-C5E2-CC40-AA7B-B88189D049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1653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766BB26-EBDF-B44B-84C7-57C52CEAEE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435529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9DFA-8D94-294A-B2F4-5314A257F6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82322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667C3736-4F70-B44A-8066-9501AC22CC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12505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D2F6024-F009-2E49-8388-1089EE33EA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191694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A5AE7F7-7819-DD4D-8173-92DBC1ED86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519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7390FDB-96AA-D04A-B84B-4C3B0C11CB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231001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067259DB-5FA5-4E48-AA27-3050762847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909023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B86C88E-CEE5-EF40-A179-22478B560A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5387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8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E590A701-2CE7-A346-B241-D146094D1F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60861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8AC336B-793B-D448-B68B-22862F54EB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98136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9112D62D-632D-664F-A0AA-699072DD39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15685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C2517F5-C4CF-704C-A3B5-42727FC411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496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3212-B005-0C48-A119-901100A5E1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9984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63670223-4678-2745-84B9-1F402C437C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9266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9DF382B7-4797-1842-A18F-E8C4E22EB9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65829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C47DED6-64B9-F344-9BD7-4F3625381D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76210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3B9B96ED-2D1F-3E4D-8850-B5B0C1A70E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4790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B6B35F4-8A91-F34C-8DFE-395D84D774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68361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CB44D96-F642-7349-99F0-AA5149F6B1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3983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1CA7AA7-348B-3D43-85F1-BE47B5B347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9085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D8DD-4637-E74A-821D-B034F35962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4873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3489-7CB8-C248-9091-57119526B8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371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29BF-FC4D-454B-88F5-9924085E33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61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7A922-D2BA-9249-9505-633FD89DA6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6826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1914-EC26-B54B-A44B-7215A6FBD7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2279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6C35-EE47-3E46-9951-5CFD6DDFEE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90760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C7D4-7B85-634E-82CA-CCA39FBC70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6646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B39B-C2F6-7149-8C60-18E6204822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1919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EFC5-87D9-EB4F-89F7-5E1E67E888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9738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B0C1-32BE-364F-B335-F064B2F5EF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6183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B0FA-800F-314A-B1FA-2FA2A27C2E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23828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7B03-A5CB-854F-B59D-EF2213922A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9698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BE47-FD0C-8148-976F-2E8DCB7F0C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77928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B6D3-D8E6-9B4E-8DA1-80CF09C536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413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9633-9F75-5D49-B04B-16E7865096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43403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4B9F-F9F2-9349-A7CC-15CFC02518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991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D213-670B-BF4B-ABAF-737A45D2A0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29702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820A-4C24-B940-9B32-EAB974FDE5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49112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6C164-1C3B-A342-ADEF-C2AED05E98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4983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EE49-AAFA-8647-97E0-10A1F08A1E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37793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E330-F71D-BD4B-8503-85B712F733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0518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35CC-7A32-444B-B9E8-126183F253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22595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A667-7364-A048-938A-0A8B48B2FB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50230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7EDE3-629D-0C4E-82F4-6E59D31792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59910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3EA2-DFE0-A644-A85D-0BC5D41B82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10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3A3C-2374-B341-8A90-80990CCAFB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27600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88CD7E41-FFB5-4C40-BB57-0FE74817BD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923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6D47-2ACA-5F41-B227-2B6CE30F87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48154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F3C6-65CD-6B4C-8F21-64A188A020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94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E3E6-451F-294E-B610-683BEE84F9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82106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7E4C-16D7-D348-817F-BE0149691C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21068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7311-A72E-4947-892A-84C4568C91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41273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21F5-37DC-E649-A95F-B21F016B3F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64474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13B8-B102-494B-88ED-7CB77AEDAB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9861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7D21-3332-1D46-9827-3D5C6D76F9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5009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219A-F578-8A47-A87A-5BAECFF2A7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404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A4C4-2B78-1245-88B8-8C4B79676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9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A728-B452-1A4A-B27F-4B274D37C8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79482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4A52-2BB0-D14D-9E7B-CCE4C5DA64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93240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58816F3-892E-7D4C-B894-6D9E360F60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86498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4304-BA1F-F14F-AD6B-7E3C413140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36682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36FC-54B5-4F43-88BB-912BC8C336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06215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BD35-E2F1-B346-B9FF-EF43CA222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489926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DAD84-9AC5-A14B-937B-F35D2D0823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52019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CAD4-D8F4-8441-B8DF-152222705A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8889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444F-7CB6-8143-976A-4FEF1F6434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58709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A0A2-5BAA-8745-AF91-1241D8909B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89769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C34B-4713-A14D-A7FB-72954C2F31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286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356D-8093-B140-8054-91273B9FC6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682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4D19-9656-E243-82F4-EADF7144C5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15972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BE47-737C-4948-9549-647E66CC0B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62319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Helvetica" panose="020B0604020202020204" pitchFamily="34" charset="0"/>
              <a:cs typeface="+mn-cs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13057-3DB4-FA4C-8DC6-766C9618A7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89679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3AFE-F92E-3A43-ABF1-3103572040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94515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710C-8A35-5A4B-9F81-D4F626A9EE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67976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2D8A-5A4C-484A-9B61-8E9E71E2F2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03091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72D8-C804-5B40-8DD8-B1C0E4ECA0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27970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9158-31B6-2543-ACC6-086E760BD8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83280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1269-960B-2145-ADC2-96888994F7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216458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2D4E-2861-C342-8BEF-A89D9C46AA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3229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9431-68B9-6942-9836-B462EF2657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7394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A6A2-E337-514A-BAA1-B15D95615E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9417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DB0D-B1C3-7748-9E95-203F12086A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94023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E5B9-2CA9-E040-9FC9-6BFEFF8FD5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24817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Helvetica" panose="020B0604020202020204" pitchFamily="34" charset="0"/>
              <a:cs typeface="+mn-cs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B5CFA4-AEE1-B04F-BD59-AB288D0F3F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86402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30FEB-1738-2D45-B723-52FB8C864B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17199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9318-85E7-434B-A8FD-718E35300D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18721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8898-5C23-D742-84A3-9BA807DEAC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99868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B1CC-393D-4C42-A7D3-8DE0709B50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46839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C3FD-D459-B84B-A483-85EE97B5B9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0731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C7DA-FBE2-1C43-8B95-4E0FDF8E27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34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938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5FB4-C431-5F41-A783-AD78F8FCDA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66410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3CCE-DC84-F743-9E1C-99850AE233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1215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19D4-E829-9D40-B874-A8E35C0ED2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5292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A60F-D4E0-944A-9BD3-95F7222BCF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1235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Helvetica" panose="020B0604020202020204" pitchFamily="34" charset="0"/>
              <a:cs typeface="+mn-cs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637F9-648E-0D4A-BD34-315B1BB186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82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8879-46DB-704B-8EDA-934195A7C9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4588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272D5-F695-D14C-9F6D-9A5FFFD1DD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35207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88A5-F8D2-D946-B6EA-F1DDA06011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60126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7182-19AD-EE42-BF63-72E03D5F54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13925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E85C-A226-204E-89D5-28A4389A8C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802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AEC960-F94F-D447-9444-928490CFFB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9073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9BF6-059D-1E48-949E-87F8FEF2FC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6342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48E36-6092-6D4D-97FA-3F4F714CBF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778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6EB2-3DAC-1C40-90A9-976591389B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62587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C96D-A217-0044-B1BF-208A57AC21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33661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845E-1101-2B4F-9017-0709879C07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0729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CF9247E-AC51-7B49-8391-CD562339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39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BFBDEA3-BAC3-C740-9CA0-FDABCC051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772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E9D1E4F-7548-4840-80D7-1F1A89A2A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794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E5330EA-990B-8E4F-9360-6CB4BCF00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167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D7D815A-BB77-8249-82BE-AB3D7FAA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022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BE04-50DF-6F41-8740-0D0F8F17F6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590901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D33AB34-EAAA-4E41-B676-596AC3033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920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FC282A3-B3C4-ED4C-906B-6F8DF1B60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453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59BBDD7-8BAD-9D4B-B04F-EFA878E7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16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0166481-D221-2C4B-949F-523A74977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864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FB6B0C4-E188-5344-9D81-9D6BF160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8132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D0B9DCF4-C4C7-A143-9597-0DE9012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111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  <a:extLst/>
        </p:spPr>
        <p:txBody>
          <a:bodyPr/>
          <a:lstStyle>
            <a:lvl1pPr marL="0" indent="0">
              <a:buFont typeface="Wingdings" charset="0"/>
              <a:buNone/>
              <a:defRPr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F5F2-6B69-0F46-AF94-5D5428D7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43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BDF4-A7A7-4E4F-B385-8DDA8DB7F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3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C944-1E2B-604D-B61E-845C0E93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9047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34C8-B905-D245-95F4-B6B5F22A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5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3A4A-B61F-C441-8FF6-83C9EA6BAC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950852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49BC-57C7-C940-994B-B411A87A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15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A6BE-3D43-CB45-95B1-63991B31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50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067F-E6F3-1646-862F-ADAE783FC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6977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28866-82FD-EB42-861E-9A784AF2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705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5FFD-181F-9546-9844-152A32BD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71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39B1-D199-CF4C-9064-CE08259A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38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E11D-0453-464A-91CB-3F5C89AD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60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1543-A09C-BB44-AAEC-9B671FAB8B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849491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5005-CC91-9540-AA65-8A9CD74152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6702845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27F9-4D56-944F-A6DB-482DD1BB93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874831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5B61-BF4A-2640-AE80-0DD97F44FF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694143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1981200"/>
            <a:ext cx="445928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81200"/>
            <a:ext cx="44592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F4D9-57D0-8F4D-BBD5-1A7FB9BDD9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584212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399C-F391-424E-AB8A-287AD7FAF2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3362361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A489-9FF0-5540-903C-802E0840CC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0569889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05CC-538B-B84F-BC63-A5341BA920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7757459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49A3-99AB-A14C-ACEA-06F846BD0A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1992237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EED3-2EAD-A446-8A7C-152AB93A56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2649287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1819-B6A9-4F48-B1A9-5610A132B7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034155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81000"/>
            <a:ext cx="22669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" y="381000"/>
            <a:ext cx="665162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627C-B482-6049-A96D-C662073F5D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80653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2D86-C3FE-2E44-B80F-85ADA5B2E8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300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B590-69E3-CE44-9687-F7E41509C0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984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AE80B-1C94-CB46-ADD5-5B1FB762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4167-39CB-7843-9A0D-3191486155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6265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A4F3-5E6B-6245-AEC5-D0F2BF50CB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0662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5897-29A2-284D-979C-1362E86AE2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360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FD2D-B90A-2545-8867-683A4D7826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7022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96433-8BEA-984A-8650-34D3DCD86F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851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5AD45C9-4674-3B43-996B-9937597392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15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E5360F1-F8E9-3E49-95D3-670A6FA805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6648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72D8D46-1D92-7044-8091-743A31257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449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EAED05E-05A1-7346-8DB7-F199A3084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137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EF79DEA9-5F89-6C4F-A7ED-DC5A2D52D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4139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2F95-688D-254D-B6A6-5B60C6559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0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E97258F-0E29-3142-A7F9-9F124D2A3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619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8379CFC4-190B-4249-9D23-22A238445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3130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D0F91C8-52CC-8242-8B93-D4905746F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819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6121B50-70F3-B04B-AD86-F608B02CF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0359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2F0B4AB-3C63-B549-962A-7D18DA9B1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933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28B79A2-7A29-3146-98D3-95137987F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8088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78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DD7BB7-C605-464E-ADF2-A9EAB8ECEF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585626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F933-AE32-BB48-9F3B-88513B90C0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196404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FD35-C517-5344-82C7-E326B78918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31301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8805-3EFC-AC42-9C93-ECD1D00569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474318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4F9B-E8B5-8447-BD5F-EB708AD4B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2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6276-F4DB-B445-B972-9BAC7AF99E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152112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6A3E-7383-CE4E-B410-BDAC58A19A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250677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7428-9684-DA48-9788-EFCC442148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192137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2B6A-D907-054C-9A02-750FA18AD6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010547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34DB-26C1-8C41-B64D-E0CE68173A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48076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1DDE5-32B1-6148-950A-26EF1C730F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151477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44D6-111A-9649-A772-A13E3589E2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294323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3716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indent="0" algn="ctr">
              <a:buFontTx/>
              <a:buNone/>
              <a:defRPr sz="28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397141-1782-FB4A-846B-8EE2A33373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651496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B06B-BF50-F642-A89F-8A2B7E24F2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876858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3EED-BD6D-0D42-951C-138CC254FB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0486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389E-8AD5-664A-A070-6DF99019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3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2A39-E2A3-8B42-8963-2B9E03D98A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252006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3B3D-BA5A-9A49-B9F6-9192F1D333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36991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5175-5681-F443-89F9-EF31D18900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71209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CF32-914A-AF41-8B71-9F0E2755CD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609322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2D22-3D1B-FF40-8D39-B27A7347E0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274529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498C-0622-FD49-8D88-76747B3286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64443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0D98-B819-8741-9EF3-D58EA993BB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66983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16F7-4A38-844F-BDC0-139C78C032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512396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8C32789-41EF-E74D-ABA9-1CC33411E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6466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E50C886-65F3-DC4C-A5E5-030CE7017D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566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9BF9-2E3A-C346-BFB8-DCDAA44F9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46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6B88A02-1225-A54F-A258-B1099DC6AF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98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D3139BF4-02E6-C042-A680-DEC3634404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7663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93427F5D-050F-9842-B2AF-A1200596F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5818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4FB066A4-7523-7D40-8718-75B7900C8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8656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745A2D1-3052-E741-83B7-870544DB5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2482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6244D9C-B5E3-B049-9634-EAAA07114B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5926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DE3BCC09-79F8-2B44-81C7-81D52963E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874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468905C-3AE0-344F-A514-71B639DB92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4354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80D6F56-746D-F748-AE24-7D81E0E2E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7348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5D6A9-AED6-9548-9F27-BA5BFF04D8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03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EE7E-F959-D440-81AC-2DD79096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7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51BF-7775-4E4A-B4E9-C14BC01971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9316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579D-0BF4-C949-8F7E-BAD81DCA59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1556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4789-83EF-3F44-92F0-9E4779B6E6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4193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2953-4D54-6D40-AC16-CC919A201B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6247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7B5E-F14F-3040-A72B-8F4E9B241D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250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55B9-E5CE-A347-AFF6-DE59DED7C0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714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1B28-457C-994A-B80C-05E8CA32DC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7626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9F1D-A748-FE40-BC00-9F5A75984C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316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D977-8DB7-3546-8462-15A24FC8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95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731B-B305-0541-B175-9FC55B8E59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1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C242-45EF-A740-9080-2B13C9A80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52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6111F7A-1057-0643-B2D1-1698AC59B6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634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4D9326A-1A67-9445-8C07-6ACCD78317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66437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6D603C7-ECCB-EB49-98EA-A682CE3BB8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92731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12F53BA-5E3F-9846-A13D-CA51729786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4597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83DED9F-DC54-9144-952C-CDEBE0FE70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3225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D408479-801D-FD44-AF15-DAABD4591F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95375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65859C79-3D1B-764A-8D9C-709ACFDCD6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62675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8A0053A5-ADA7-C640-BF49-BF244E068B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00920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A38EF377-A817-CB4C-852A-E5A4AA59B4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4331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2EF94A25-62E2-F543-8CD9-E975F442A0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1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3" Type="http://schemas.openxmlformats.org/officeDocument/2006/relationships/image" Target="../media/image7.jpeg"/><Relationship Id="rId14" Type="http://schemas.openxmlformats.org/officeDocument/2006/relationships/image" Target="../media/image8.jpeg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theme" Target="../theme/theme17.xml"/><Relationship Id="rId3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0.xml"/><Relationship Id="rId12" Type="http://schemas.openxmlformats.org/officeDocument/2006/relationships/theme" Target="../theme/theme20.xml"/><Relationship Id="rId13" Type="http://schemas.openxmlformats.org/officeDocument/2006/relationships/image" Target="../media/image19.emf"/><Relationship Id="rId1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1.xml"/><Relationship Id="rId12" Type="http://schemas.openxmlformats.org/officeDocument/2006/relationships/theme" Target="../theme/theme2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5.xml"/><Relationship Id="rId12" Type="http://schemas.openxmlformats.org/officeDocument/2006/relationships/theme" Target="../theme/theme25.xml"/><Relationship Id="rId13" Type="http://schemas.openxmlformats.org/officeDocument/2006/relationships/image" Target="../media/image7.jpeg"/><Relationship Id="rId14" Type="http://schemas.openxmlformats.org/officeDocument/2006/relationships/image" Target="../media/image8.jpeg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6.xml"/><Relationship Id="rId12" Type="http://schemas.openxmlformats.org/officeDocument/2006/relationships/theme" Target="../theme/theme26.xml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1B6FC70-5F6B-864C-9B89-BE53B1B3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1" r:id="rId1"/>
    <p:sldLayoutId id="2147487072" r:id="rId2"/>
    <p:sldLayoutId id="2147487073" r:id="rId3"/>
    <p:sldLayoutId id="2147487074" r:id="rId4"/>
    <p:sldLayoutId id="2147487075" r:id="rId5"/>
    <p:sldLayoutId id="2147487076" r:id="rId6"/>
    <p:sldLayoutId id="2147487077" r:id="rId7"/>
    <p:sldLayoutId id="2147487078" r:id="rId8"/>
    <p:sldLayoutId id="2147487079" r:id="rId9"/>
    <p:sldLayoutId id="2147487080" r:id="rId10"/>
    <p:sldLayoutId id="2147487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zh-CN" altLang="en-US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BBAD47A-0F45-8647-A89D-0F30A20CEF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4" r:id="rId1"/>
    <p:sldLayoutId id="2147487265" r:id="rId2"/>
    <p:sldLayoutId id="2147487266" r:id="rId3"/>
    <p:sldLayoutId id="2147487267" r:id="rId4"/>
    <p:sldLayoutId id="2147487268" r:id="rId5"/>
    <p:sldLayoutId id="2147487269" r:id="rId6"/>
    <p:sldLayoutId id="2147487270" r:id="rId7"/>
    <p:sldLayoutId id="2147487271" r:id="rId8"/>
    <p:sldLayoutId id="2147487272" r:id="rId9"/>
    <p:sldLayoutId id="2147487273" r:id="rId10"/>
    <p:sldLayoutId id="21474872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smtClean="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BEF6AB39-656B-DD4B-9E68-E15E74A54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75" r:id="rId1"/>
    <p:sldLayoutId id="2147487133" r:id="rId2"/>
    <p:sldLayoutId id="2147487134" r:id="rId3"/>
    <p:sldLayoutId id="2147487135" r:id="rId4"/>
    <p:sldLayoutId id="2147487136" r:id="rId5"/>
    <p:sldLayoutId id="2147487137" r:id="rId6"/>
    <p:sldLayoutId id="2147487138" r:id="rId7"/>
    <p:sldLayoutId id="2147487139" r:id="rId8"/>
    <p:sldLayoutId id="2147487140" r:id="rId9"/>
    <p:sldLayoutId id="2147487141" r:id="rId10"/>
    <p:sldLayoutId id="2147487142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68AA82C0-76A1-524A-A59F-7C65EB367F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6" r:id="rId1"/>
    <p:sldLayoutId id="2147487277" r:id="rId2"/>
    <p:sldLayoutId id="2147487278" r:id="rId3"/>
    <p:sldLayoutId id="2147487279" r:id="rId4"/>
    <p:sldLayoutId id="2147487280" r:id="rId5"/>
    <p:sldLayoutId id="2147487281" r:id="rId6"/>
    <p:sldLayoutId id="2147487282" r:id="rId7"/>
    <p:sldLayoutId id="2147487283" r:id="rId8"/>
    <p:sldLayoutId id="2147487284" r:id="rId9"/>
    <p:sldLayoutId id="2147487285" r:id="rId10"/>
    <p:sldLayoutId id="2147487286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90BDB244-BAFB-BA4C-BBE4-4F3289BE11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4951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7" r:id="rId1"/>
    <p:sldLayoutId id="2147487288" r:id="rId2"/>
    <p:sldLayoutId id="2147487289" r:id="rId3"/>
    <p:sldLayoutId id="2147487290" r:id="rId4"/>
    <p:sldLayoutId id="2147487291" r:id="rId5"/>
    <p:sldLayoutId id="2147487292" r:id="rId6"/>
    <p:sldLayoutId id="2147487293" r:id="rId7"/>
    <p:sldLayoutId id="2147487294" r:id="rId8"/>
    <p:sldLayoutId id="2147487295" r:id="rId9"/>
    <p:sldLayoutId id="2147487296" r:id="rId10"/>
    <p:sldLayoutId id="2147487297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9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2D725A46-D901-4D44-9885-C7C78A95B2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8" r:id="rId1"/>
    <p:sldLayoutId id="2147487143" r:id="rId2"/>
    <p:sldLayoutId id="2147487144" r:id="rId3"/>
    <p:sldLayoutId id="2147487145" r:id="rId4"/>
    <p:sldLayoutId id="2147487146" r:id="rId5"/>
    <p:sldLayoutId id="2147487147" r:id="rId6"/>
    <p:sldLayoutId id="2147487148" r:id="rId7"/>
    <p:sldLayoutId id="2147487149" r:id="rId8"/>
    <p:sldLayoutId id="2147487150" r:id="rId9"/>
    <p:sldLayoutId id="2147487151" r:id="rId10"/>
    <p:sldLayoutId id="2147487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904C4B8B-D9E2-D242-A148-3EAD3D9F58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7408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9" r:id="rId1"/>
    <p:sldLayoutId id="2147487300" r:id="rId2"/>
    <p:sldLayoutId id="2147487301" r:id="rId3"/>
    <p:sldLayoutId id="2147487302" r:id="rId4"/>
    <p:sldLayoutId id="2147487303" r:id="rId5"/>
    <p:sldLayoutId id="2147487304" r:id="rId6"/>
    <p:sldLayoutId id="2147487305" r:id="rId7"/>
    <p:sldLayoutId id="2147487306" r:id="rId8"/>
    <p:sldLayoutId id="2147487307" r:id="rId9"/>
    <p:sldLayoutId id="2147487308" r:id="rId10"/>
    <p:sldLayoutId id="2147487309" r:id="rId11"/>
  </p:sldLayoutIdLst>
  <p:transition xmlns:p14="http://schemas.microsoft.com/office/powerpoint/2010/main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Line 1026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8637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14586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58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586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22D7105-F235-4649-AF8A-9AB9ECBD17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86376" name="Group 1032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5289" name="Oval 1033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0" name="Oval 1034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1" name="Oval 1035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2" name="Oval 1036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3" name="Oval 1037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4" name="Oval 1038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5" name="Oval 1039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6" name="Oval 1040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7" name="Oval 1041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8" name="Oval 1042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299" name="Oval 1043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0" name="Oval 1044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1" name="Oval 1045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2" name="Oval 1046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3" name="Oval 1047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4" name="Oval 1048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5" name="Oval 1049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6" name="Oval 1050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7" name="Oval 1051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8" name="Oval 1052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09" name="Oval 1053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0" name="Oval 1054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1" name="Oval 1055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2" name="Oval 1056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3" name="Oval 1057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4" name="Oval 1058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5" name="Oval 1059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6" name="Oval 1060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7" name="Oval 1061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8" name="Oval 1062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5319" name="Oval 1063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0" r:id="rId1"/>
    <p:sldLayoutId id="2147487311" r:id="rId2"/>
    <p:sldLayoutId id="2147487312" r:id="rId3"/>
    <p:sldLayoutId id="2147487313" r:id="rId4"/>
    <p:sldLayoutId id="2147487314" r:id="rId5"/>
    <p:sldLayoutId id="2147487315" r:id="rId6"/>
    <p:sldLayoutId id="2147487316" r:id="rId7"/>
    <p:sldLayoutId id="2147487317" r:id="rId8"/>
    <p:sldLayoutId id="2147487318" r:id="rId9"/>
    <p:sldLayoutId id="2147487319" r:id="rId10"/>
    <p:sldLayoutId id="21474873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512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512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</p:grpSp>
      <p:sp>
        <p:nvSpPr>
          <p:cNvPr id="198659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98660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smtClean="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472C5920-3959-A044-8E6B-747C4C78E8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98664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15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33B153-296B-5949-8787-71C727EA55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4" r:id="rId1"/>
    <p:sldLayoutId id="2147487155" r:id="rId2"/>
    <p:sldLayoutId id="2147487156" r:id="rId3"/>
    <p:sldLayoutId id="2147487157" r:id="rId4"/>
    <p:sldLayoutId id="2147487158" r:id="rId5"/>
    <p:sldLayoutId id="2147487159" r:id="rId6"/>
    <p:sldLayoutId id="2147487160" r:id="rId7"/>
    <p:sldLayoutId id="2147487161" r:id="rId8"/>
    <p:sldLayoutId id="2147487162" r:id="rId9"/>
    <p:sldLayoutId id="2147487163" r:id="rId10"/>
    <p:sldLayoutId id="21474871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CB6589-68AF-4D4C-A481-8869712A0A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5" r:id="rId1"/>
    <p:sldLayoutId id="2147487166" r:id="rId2"/>
    <p:sldLayoutId id="2147487167" r:id="rId3"/>
    <p:sldLayoutId id="2147487168" r:id="rId4"/>
    <p:sldLayoutId id="2147487169" r:id="rId5"/>
    <p:sldLayoutId id="2147487170" r:id="rId6"/>
    <p:sldLayoutId id="2147487171" r:id="rId7"/>
    <p:sldLayoutId id="2147487172" r:id="rId8"/>
    <p:sldLayoutId id="2147487173" r:id="rId9"/>
    <p:sldLayoutId id="2147487174" r:id="rId10"/>
    <p:sldLayoutId id="21474871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smtClean="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3A994F5C-7574-6D4B-9859-4DFEB5540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237" r:id="rId1"/>
    <p:sldLayoutId id="2147487082" r:id="rId2"/>
    <p:sldLayoutId id="2147487083" r:id="rId3"/>
    <p:sldLayoutId id="2147487084" r:id="rId4"/>
    <p:sldLayoutId id="2147487085" r:id="rId5"/>
    <p:sldLayoutId id="2147487086" r:id="rId6"/>
    <p:sldLayoutId id="2147487087" r:id="rId7"/>
    <p:sldLayoutId id="2147487088" r:id="rId8"/>
    <p:sldLayoutId id="2147487089" r:id="rId9"/>
    <p:sldLayoutId id="2147487090" r:id="rId10"/>
    <p:sldLayoutId id="21474870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5325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5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5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6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7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8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29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0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  <p:sp>
          <p:nvSpPr>
            <p:cNvPr id="5331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+mn-cs"/>
              </a:endParaRPr>
            </a:p>
          </p:txBody>
        </p:sp>
      </p:grpSp>
      <p:sp>
        <p:nvSpPr>
          <p:cNvPr id="22528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2528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smtClean="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5C526739-E38F-7A41-A311-5E0D2051C6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2528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321" r:id="rId1"/>
    <p:sldLayoutId id="2147487176" r:id="rId2"/>
    <p:sldLayoutId id="2147487177" r:id="rId3"/>
    <p:sldLayoutId id="2147487178" r:id="rId4"/>
    <p:sldLayoutId id="2147487179" r:id="rId5"/>
    <p:sldLayoutId id="2147487180" r:id="rId6"/>
    <p:sldLayoutId id="2147487181" r:id="rId7"/>
    <p:sldLayoutId id="2147487182" r:id="rId8"/>
    <p:sldLayoutId id="2147487183" r:id="rId9"/>
    <p:sldLayoutId id="2147487184" r:id="rId10"/>
    <p:sldLayoutId id="21474871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2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3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4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5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6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7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  <p:sp>
          <p:nvSpPr>
            <p:cNvPr id="1338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ea typeface="Osaka" charset="-128"/>
                <a:cs typeface="+mn-cs"/>
              </a:endParaRPr>
            </a:p>
          </p:txBody>
        </p:sp>
      </p:grpSp>
      <p:sp>
        <p:nvSpPr>
          <p:cNvPr id="23757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3757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smtClean="0">
                <a:solidFill>
                  <a:srgbClr val="FFFFFF"/>
                </a:solidFill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3206081-443D-9446-9049-9F60409754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37576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322" r:id="rId1"/>
    <p:sldLayoutId id="2147487186" r:id="rId2"/>
    <p:sldLayoutId id="2147487187" r:id="rId3"/>
    <p:sldLayoutId id="2147487188" r:id="rId4"/>
    <p:sldLayoutId id="2147487189" r:id="rId5"/>
    <p:sldLayoutId id="2147487190" r:id="rId6"/>
    <p:sldLayoutId id="2147487191" r:id="rId7"/>
    <p:sldLayoutId id="2147487192" r:id="rId8"/>
    <p:sldLayoutId id="2147487193" r:id="rId9"/>
    <p:sldLayoutId id="2147487194" r:id="rId10"/>
    <p:sldLayoutId id="21474871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-128"/>
          <a:cs typeface="Osaka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7896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7" name="Rectangle 1028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3" name="Rectangle 1034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4" name="Rectangle 1035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5" name="Rectangle 1036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6" name="Rectangle 1037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7" name="Rectangle 1038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8" name="Rectangle 1039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9" name="Rectangle 1040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0" name="Rectangle 1041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1" name="Rectangle 1042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2" name="Rectangle 1043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3" name="Rectangle 1044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4" name="Rectangle 1045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5" name="Rectangle 1046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6" name="Rectangle 1047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7" name="Rectangle 1048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8" name="Rectangle 1049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9" name="Rectangle 1050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0" name="Rectangle 1051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1" name="Rectangle 1052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2" name="Rectangle 1053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3" name="Rectangle 1054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4" name="Rectangle 1055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5" name="Rectangle 1056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6" name="Rectangle 1057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7" name="Rectangle 1058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8" name="Rectangle 1059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9" name="Rectangle 1060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0" name="Rectangle 1061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1" name="Rectangle 1062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2" name="Rectangle 1063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3" name="Rectangle 1064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4" name="Rectangle 1065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5" name="Rectangle 1066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6" name="Rectangle 1067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7" name="Rectangle 1068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8" name="Rectangle 1069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9" name="Rectangle 1070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0" name="Rectangle 1071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1" name="Rectangle 1072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2" name="Rectangle 1073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3" name="Rectangle 1074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4" name="Rectangle 1075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5" name="Rectangle 1076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6" name="Rectangle 1077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7" name="Rectangle 1078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8" name="Rectangle 1079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9" name="Rectangle 1080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0" name="Rectangle 1081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1" name="Rectangle 1082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2" name="Rectangle 1083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3" name="Rectangle 1084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4" name="Rectangle 1085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5" name="Rectangle 1086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6" name="Rectangle 1087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7" name="Rectangle 1088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49859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49860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4883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Helvetica" charset="0"/>
              </a:defRPr>
            </a:lvl1pPr>
          </a:lstStyle>
          <a:p>
            <a:pPr>
              <a:defRPr/>
            </a:pPr>
            <a:fld id="{55D68235-3A54-E148-BB82-489B235EEE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3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7896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7" name="Rectangle 1028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3" name="Rectangle 1034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4" name="Rectangle 1035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5" name="Rectangle 1036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6" name="Rectangle 1037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7" name="Rectangle 1038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8" name="Rectangle 1039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9" name="Rectangle 1040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0" name="Rectangle 1041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1" name="Rectangle 1042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2" name="Rectangle 1043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3" name="Rectangle 1044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4" name="Rectangle 1045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5" name="Rectangle 1046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6" name="Rectangle 1047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7" name="Rectangle 1048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8" name="Rectangle 1049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9" name="Rectangle 1050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0" name="Rectangle 1051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1" name="Rectangle 1052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2" name="Rectangle 1053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3" name="Rectangle 1054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4" name="Rectangle 1055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5" name="Rectangle 1056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6" name="Rectangle 1057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7" name="Rectangle 1058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8" name="Rectangle 1059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9" name="Rectangle 1060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0" name="Rectangle 1061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1" name="Rectangle 1062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2" name="Rectangle 1063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3" name="Rectangle 1064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4" name="Rectangle 1065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5" name="Rectangle 1066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6" name="Rectangle 1067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7" name="Rectangle 1068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8" name="Rectangle 1069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9" name="Rectangle 1070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0" name="Rectangle 1071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1" name="Rectangle 1072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2" name="Rectangle 1073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3" name="Rectangle 1074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4" name="Rectangle 1075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5" name="Rectangle 1076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6" name="Rectangle 1077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7" name="Rectangle 1078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8" name="Rectangle 1079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9" name="Rectangle 1080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0" name="Rectangle 1081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1" name="Rectangle 1082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2" name="Rectangle 1083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3" name="Rectangle 1084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4" name="Rectangle 1085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5" name="Rectangle 1086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6" name="Rectangle 1087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7" name="Rectangle 1088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62147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62148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4883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Helvetica" charset="0"/>
              </a:defRPr>
            </a:lvl1pPr>
          </a:lstStyle>
          <a:p>
            <a:pPr>
              <a:defRPr/>
            </a:pPr>
            <a:fld id="{4CF4B4E7-7EED-394A-A94B-E925E3A86C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4" r:id="rId1"/>
    <p:sldLayoutId id="2147487206" r:id="rId2"/>
    <p:sldLayoutId id="2147487207" r:id="rId3"/>
    <p:sldLayoutId id="2147487208" r:id="rId4"/>
    <p:sldLayoutId id="2147487209" r:id="rId5"/>
    <p:sldLayoutId id="2147487210" r:id="rId6"/>
    <p:sldLayoutId id="2147487211" r:id="rId7"/>
    <p:sldLayoutId id="2147487212" r:id="rId8"/>
    <p:sldLayoutId id="2147487213" r:id="rId9"/>
    <p:sldLayoutId id="2147487214" r:id="rId10"/>
    <p:sldLayoutId id="21474872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1026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7896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7" name="Rectangle 1028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8" name="Rectangle 1029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899" name="Rectangle 1030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0" name="Rectangle 1031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1" name="Rectangle 1032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2" name="Rectangle 1033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3" name="Rectangle 1034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4" name="Rectangle 1035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5" name="Rectangle 1036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6" name="Rectangle 1037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7" name="Rectangle 1038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8" name="Rectangle 1039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09" name="Rectangle 1040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0" name="Rectangle 1041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1" name="Rectangle 1042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2" name="Rectangle 1043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3" name="Rectangle 1044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4" name="Rectangle 1045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5" name="Rectangle 1046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6" name="Rectangle 1047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7" name="Rectangle 1048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8" name="Rectangle 1049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19" name="Rectangle 1050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0" name="Rectangle 1051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1" name="Rectangle 1052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2" name="Rectangle 1053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3" name="Rectangle 1054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4" name="Rectangle 1055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5" name="Rectangle 1056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6" name="Rectangle 1057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7" name="Rectangle 1058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8" name="Rectangle 1059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29" name="Rectangle 1060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0" name="Rectangle 1061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1" name="Rectangle 1062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2" name="Rectangle 1063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3" name="Rectangle 1064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4" name="Rectangle 1065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5" name="Rectangle 1066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6" name="Rectangle 1067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7" name="Rectangle 1068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8" name="Rectangle 1069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39" name="Rectangle 1070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0" name="Rectangle 1071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1" name="Rectangle 1072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2" name="Rectangle 1073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3" name="Rectangle 1074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4" name="Rectangle 1075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5" name="Rectangle 1076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6" name="Rectangle 1077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7" name="Rectangle 1078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8" name="Rectangle 1079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49" name="Rectangle 1080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0" name="Rectangle 1081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1" name="Rectangle 1082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2" name="Rectangle 1083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3" name="Rectangle 1084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4" name="Rectangle 1085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5" name="Rectangle 1086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6" name="Rectangle 1087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7957" name="Rectangle 1088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74435" name="Rectangle 1089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74436" name="Rectangle 1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4883" name="Rectangle 10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109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10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Helvetica" charset="0"/>
              </a:defRPr>
            </a:lvl1pPr>
          </a:lstStyle>
          <a:p>
            <a:pPr>
              <a:defRPr/>
            </a:pPr>
            <a:fld id="{93F3ADAB-9661-904F-9CF8-FE8C100C1B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5" r:id="rId1"/>
    <p:sldLayoutId id="2147487216" r:id="rId2"/>
    <p:sldLayoutId id="2147487217" r:id="rId3"/>
    <p:sldLayoutId id="2147487218" r:id="rId4"/>
    <p:sldLayoutId id="2147487219" r:id="rId5"/>
    <p:sldLayoutId id="2147487220" r:id="rId6"/>
    <p:sldLayoutId id="2147487221" r:id="rId7"/>
    <p:sldLayoutId id="2147487222" r:id="rId8"/>
    <p:sldLayoutId id="2147487223" r:id="rId9"/>
    <p:sldLayoutId id="2147487224" r:id="rId10"/>
    <p:sldLayoutId id="21474872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3E60C7-FD39-5947-A631-030ACAC3F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37" r:id="rId1"/>
    <p:sldLayoutId id="2147487338" r:id="rId2"/>
    <p:sldLayoutId id="2147487339" r:id="rId3"/>
    <p:sldLayoutId id="2147487340" r:id="rId4"/>
    <p:sldLayoutId id="2147487341" r:id="rId5"/>
    <p:sldLayoutId id="2147487342" r:id="rId6"/>
    <p:sldLayoutId id="2147487343" r:id="rId7"/>
    <p:sldLayoutId id="2147487344" r:id="rId8"/>
    <p:sldLayoutId id="2147487345" r:id="rId9"/>
    <p:sldLayoutId id="2147487346" r:id="rId10"/>
    <p:sldLayoutId id="2147487347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>
            <a:noFill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8BB26536-0DD2-3642-87D2-13B305BA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50" r:id="rId1"/>
    <p:sldLayoutId id="2147487351" r:id="rId2"/>
    <p:sldLayoutId id="2147487352" r:id="rId3"/>
    <p:sldLayoutId id="2147487353" r:id="rId4"/>
    <p:sldLayoutId id="2147487354" r:id="rId5"/>
    <p:sldLayoutId id="2147487355" r:id="rId6"/>
    <p:sldLayoutId id="2147487356" r:id="rId7"/>
    <p:sldLayoutId id="2147487357" r:id="rId8"/>
    <p:sldLayoutId id="2147487358" r:id="rId9"/>
    <p:sldLayoutId id="2147487359" r:id="rId10"/>
    <p:sldLayoutId id="21474873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381000"/>
            <a:ext cx="9070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ヒラギノ角ゴ ProN W3" charset="0"/>
                <a:cs typeface="MS PGothic" charset="0"/>
                <a:sym typeface="Times New Roman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168E649E-83BB-594A-8AC8-FCA9E0DDFF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65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62" r:id="rId1"/>
    <p:sldLayoutId id="2147487363" r:id="rId2"/>
    <p:sldLayoutId id="2147487364" r:id="rId3"/>
    <p:sldLayoutId id="2147487365" r:id="rId4"/>
    <p:sldLayoutId id="2147487366" r:id="rId5"/>
    <p:sldLayoutId id="2147487367" r:id="rId6"/>
    <p:sldLayoutId id="2147487368" r:id="rId7"/>
    <p:sldLayoutId id="2147487369" r:id="rId8"/>
    <p:sldLayoutId id="2147487370" r:id="rId9"/>
    <p:sldLayoutId id="2147487371" r:id="rId10"/>
    <p:sldLayoutId id="214748737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018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37895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896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37902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03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897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37900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01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898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zh-CN" altLang="en-US" smtClean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MS PGothic" panose="020B0600070205080204" pitchFamily="34" charset="-128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86954C6-0F10-8A47-A207-7101125B0F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38" r:id="rId1"/>
    <p:sldLayoutId id="2147487093" r:id="rId2"/>
    <p:sldLayoutId id="2147487094" r:id="rId3"/>
    <p:sldLayoutId id="2147487095" r:id="rId4"/>
    <p:sldLayoutId id="2147487096" r:id="rId5"/>
    <p:sldLayoutId id="2147487097" r:id="rId6"/>
    <p:sldLayoutId id="2147487098" r:id="rId7"/>
    <p:sldLayoutId id="2147487099" r:id="rId8"/>
    <p:sldLayoutId id="2147487100" r:id="rId9"/>
    <p:sldLayoutId id="2147487101" r:id="rId10"/>
    <p:sldLayoutId id="21474871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BC0BFC-E0FA-9F49-B0B2-27620A5EC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9" r:id="rId1"/>
    <p:sldLayoutId id="2147487240" r:id="rId2"/>
    <p:sldLayoutId id="2147487241" r:id="rId3"/>
    <p:sldLayoutId id="2147487242" r:id="rId4"/>
    <p:sldLayoutId id="2147487243" r:id="rId5"/>
    <p:sldLayoutId id="2147487244" r:id="rId6"/>
    <p:sldLayoutId id="2147487245" r:id="rId7"/>
    <p:sldLayoutId id="2147487246" r:id="rId8"/>
    <p:sldLayoutId id="2147487247" r:id="rId9"/>
    <p:sldLayoutId id="2147487248" r:id="rId10"/>
    <p:sldLayoutId id="2147487249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3500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8679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629AFF-DFE6-2C44-BDE0-47FF778C0D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50" r:id="rId1"/>
    <p:sldLayoutId id="2147487103" r:id="rId2"/>
    <p:sldLayoutId id="2147487104" r:id="rId3"/>
    <p:sldLayoutId id="2147487105" r:id="rId4"/>
    <p:sldLayoutId id="2147487106" r:id="rId5"/>
    <p:sldLayoutId id="2147487107" r:id="rId6"/>
    <p:sldLayoutId id="2147487108" r:id="rId7"/>
    <p:sldLayoutId id="2147487109" r:id="rId8"/>
    <p:sldLayoutId id="2147487110" r:id="rId9"/>
    <p:sldLayoutId id="2147487111" r:id="rId10"/>
    <p:sldLayoutId id="2147487112" r:id="rId11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rebuchet M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rebuchet M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50456F81-58F6-6947-9025-FCB4D84964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1" r:id="rId1"/>
    <p:sldLayoutId id="2147487113" r:id="rId2"/>
    <p:sldLayoutId id="2147487114" r:id="rId3"/>
    <p:sldLayoutId id="2147487115" r:id="rId4"/>
    <p:sldLayoutId id="2147487116" r:id="rId5"/>
    <p:sldLayoutId id="2147487117" r:id="rId6"/>
    <p:sldLayoutId id="2147487118" r:id="rId7"/>
    <p:sldLayoutId id="2147487119" r:id="rId8"/>
    <p:sldLayoutId id="2147487120" r:id="rId9"/>
    <p:sldLayoutId id="2147487121" r:id="rId10"/>
    <p:sldLayoutId id="2147487122" r:id="rId11"/>
  </p:sldLayoutIdLst>
  <p:transition xmlns:p14="http://schemas.microsoft.com/office/powerpoint/2010/main">
    <p:rand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MS PGothic" panose="020B0600070205080204" pitchFamily="34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MS PGothic" panose="020B0600070205080204" pitchFamily="34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MS PGothic" panose="020B0600070205080204" pitchFamily="34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MS PGothic" panose="020B0600070205080204" pitchFamily="34" charset="-128"/>
          <a:cs typeface="MS PGothic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25D3D7-E6FD-1243-88FE-5931705A3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F1799A3-6559-044A-A8C0-DA9C4054A7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63" r:id="rId1"/>
    <p:sldLayoutId id="2147487123" r:id="rId2"/>
    <p:sldLayoutId id="2147487124" r:id="rId3"/>
    <p:sldLayoutId id="2147487125" r:id="rId4"/>
    <p:sldLayoutId id="2147487126" r:id="rId5"/>
    <p:sldLayoutId id="2147487127" r:id="rId6"/>
    <p:sldLayoutId id="2147487128" r:id="rId7"/>
    <p:sldLayoutId id="2147487129" r:id="rId8"/>
    <p:sldLayoutId id="2147487130" r:id="rId9"/>
    <p:sldLayoutId id="2147487131" r:id="rId10"/>
    <p:sldLayoutId id="2147487132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Relationship Id="rId2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29.xml"/><Relationship Id="rId2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67.xml"/><Relationship Id="rId2" Type="http://schemas.openxmlformats.org/officeDocument/2006/relationships/notesSlide" Target="../notesSlides/notesSlide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zh-CN" altLang="en-US" sz="7200" dirty="0">
                <a:latin typeface="Arial" charset="0"/>
                <a:ea typeface="SimHei" charset="0"/>
              </a:rPr>
              <a:t>解经大纲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31</a:t>
            </a:r>
            <a:endParaRPr lang="en-US" altLang="zh-CN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02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zh-CN" altLang="en-US" sz="4800" b="1">
                <a:latin typeface="SimHei" charset="0"/>
                <a:ea typeface="Osaka" charset="0"/>
                <a:cs typeface="SimHei" charset="0"/>
              </a:rPr>
              <a:t>如何根据经文</a:t>
            </a:r>
            <a:r>
              <a:rPr kumimoji="0" lang="en-US" altLang="zh-CN" sz="4800" b="1">
                <a:latin typeface="SimHei" charset="0"/>
                <a:ea typeface="Osaka" charset="0"/>
                <a:cs typeface="SimHei" charset="0"/>
              </a:rPr>
              <a:t/>
            </a:r>
            <a:br>
              <a:rPr kumimoji="0" lang="en-US" altLang="zh-CN" sz="4800" b="1">
                <a:latin typeface="SimHei" charset="0"/>
                <a:ea typeface="Osaka" charset="0"/>
                <a:cs typeface="SimHei" charset="0"/>
              </a:rPr>
            </a:br>
            <a:r>
              <a:rPr kumimoji="0" lang="zh-CN" altLang="en-US" sz="4800" b="1">
                <a:latin typeface="SimHei" charset="0"/>
                <a:ea typeface="Osaka" charset="0"/>
                <a:cs typeface="SimHei" charset="0"/>
              </a:rPr>
              <a:t>撰写大纲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19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s Relational Pillars</a:t>
            </a:r>
            <a:endParaRPr lang="en-US">
              <a:ea typeface="ＭＳ Ｐゴシック" charset="0"/>
            </a:endParaRPr>
          </a:p>
        </p:txBody>
      </p:sp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6184" name="Rectangle 8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你是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946185" name="Rectangle 9"/>
          <p:cNvSpPr>
            <a:spLocks noChangeArrowheads="1"/>
          </p:cNvSpPr>
          <p:nvPr/>
        </p:nvSpPr>
        <p:spPr bwMode="auto">
          <a:xfrm>
            <a:off x="0" y="4114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问题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946186" name="Rectangle 10"/>
          <p:cNvSpPr>
            <a:spLocks noChangeArrowheads="1"/>
          </p:cNvSpPr>
          <p:nvPr/>
        </p:nvSpPr>
        <p:spPr bwMode="auto">
          <a:xfrm>
            <a:off x="2895600" y="3124200"/>
            <a:ext cx="3044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冒犯别人者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946188" name="Rectangle 12"/>
          <p:cNvSpPr>
            <a:spLocks noChangeArrowheads="1"/>
          </p:cNvSpPr>
          <p:nvPr/>
        </p:nvSpPr>
        <p:spPr bwMode="auto">
          <a:xfrm>
            <a:off x="2895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一般情况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316426" name="Rectangle 16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马太福音的人际关系支柱</a:t>
            </a:r>
          </a:p>
        </p:txBody>
      </p:sp>
      <p:pic>
        <p:nvPicPr>
          <p:cNvPr id="316427" name="Picture 15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3" grpId="0" build="p" autoUpdateAnimBg="0"/>
      <p:bldP spid="946184" grpId="0" build="p" autoUpdateAnimBg="0"/>
      <p:bldP spid="946185" grpId="0" build="p" autoUpdateAnimBg="0"/>
      <p:bldP spid="946186" grpId="0" build="p" autoUpdateAnimBg="0"/>
      <p:bldP spid="94618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 b="1">
                <a:solidFill>
                  <a:schemeClr val="tx1"/>
                </a:solidFill>
                <a:latin typeface="SimHei" charset="0"/>
                <a:ea typeface="MS PGothic" charset="0"/>
                <a:cs typeface="SimHei" charset="0"/>
              </a:rPr>
              <a:t>马太福音</a:t>
            </a:r>
            <a:r>
              <a:rPr lang="en-US" altLang="ja-JP" b="1">
                <a:solidFill>
                  <a:schemeClr val="tx1"/>
                </a:solidFill>
                <a:latin typeface="SimHei" charset="0"/>
                <a:ea typeface="MS PGothic" charset="0"/>
                <a:cs typeface="SimHei" charset="0"/>
              </a:rPr>
              <a:t> 5:23-24</a:t>
            </a:r>
            <a:endParaRPr lang="en-US" b="1">
              <a:solidFill>
                <a:schemeClr val="tx1"/>
              </a:solidFill>
              <a:latin typeface="SimHei" charset="0"/>
              <a:ea typeface="MS PGothic" charset="0"/>
              <a:cs typeface="SimHei" charset="0"/>
            </a:endParaRPr>
          </a:p>
        </p:txBody>
      </p:sp>
      <p:pic>
        <p:nvPicPr>
          <p:cNvPr id="318467" name="Picture 4" descr="Altar-of-Burnt-Offer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217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9254" name="Picture 6" descr="logo_buisness_shak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743200"/>
            <a:ext cx="18684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5" name="AutoShape 7"/>
          <p:cNvSpPr>
            <a:spLocks noChangeArrowheads="1"/>
          </p:cNvSpPr>
          <p:nvPr/>
        </p:nvSpPr>
        <p:spPr bwMode="auto">
          <a:xfrm>
            <a:off x="5486400" y="1600200"/>
            <a:ext cx="3124200" cy="914400"/>
          </a:xfrm>
          <a:prstGeom prst="curvedDownArrow">
            <a:avLst>
              <a:gd name="adj1" fmla="val 68333"/>
              <a:gd name="adj2" fmla="val 13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49256" name="AutoShape 8"/>
          <p:cNvSpPr>
            <a:spLocks noChangeArrowheads="1"/>
          </p:cNvSpPr>
          <p:nvPr/>
        </p:nvSpPr>
        <p:spPr bwMode="auto">
          <a:xfrm rot="10800000">
            <a:off x="1981200" y="4876800"/>
            <a:ext cx="6781800" cy="914400"/>
          </a:xfrm>
          <a:prstGeom prst="curvedDownArrow">
            <a:avLst>
              <a:gd name="adj1" fmla="val 148333"/>
              <a:gd name="adj2" fmla="val 29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6" descr="logo_buisness_shaking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18684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2" name="Rectangle 1"/>
          <p:cNvSpPr>
            <a:spLocks noChangeArrowheads="1"/>
          </p:cNvSpPr>
          <p:nvPr/>
        </p:nvSpPr>
        <p:spPr bwMode="auto">
          <a:xfrm>
            <a:off x="5795963" y="2708275"/>
            <a:ext cx="1296987" cy="2233613"/>
          </a:xfrm>
          <a:prstGeom prst="rect">
            <a:avLst/>
          </a:prstGeom>
          <a:solidFill>
            <a:srgbClr val="000514"/>
          </a:solidFill>
          <a:ln w="9525">
            <a:solidFill>
              <a:srgbClr val="01000A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5" grpId="0" animBg="1"/>
      <p:bldP spid="949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3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s Relational Pillars</a:t>
            </a:r>
            <a:endParaRPr lang="en-US">
              <a:ea typeface="ＭＳ Ｐゴシック" charset="0"/>
            </a:endParaRP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你是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问题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2895600" y="3124200"/>
            <a:ext cx="34051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冒犯别人者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被冒犯者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2895600" y="41322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一般情况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6324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罪</a:t>
            </a:r>
          </a:p>
        </p:txBody>
      </p:sp>
      <p:sp>
        <p:nvSpPr>
          <p:cNvPr id="9554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2573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马太福音的人际关系支柱</a:t>
            </a:r>
          </a:p>
        </p:txBody>
      </p:sp>
      <p:pic>
        <p:nvPicPr>
          <p:cNvPr id="322574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3" grpId="0" build="p" autoUpdateAnimBg="0"/>
      <p:bldP spid="95540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09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如何</a:t>
            </a:r>
            <a:r>
              <a:rPr lang="zh-CN" altLang="en-US" sz="4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正确地</a:t>
            </a:r>
            <a:r>
              <a:rPr lang="zh-CN" altLang="en-US" sz="4000" b="1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挽回</a:t>
            </a:r>
            <a:r>
              <a:rPr lang="zh-CN" altLang="en-US" sz="4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犯罪的基督徒</a:t>
            </a:r>
            <a:r>
              <a:rPr lang="en-US" altLang="zh-CN" sz="4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?</a:t>
            </a:r>
            <a:endParaRPr lang="en-US" sz="3600">
              <a:solidFill>
                <a:schemeClr val="tx1"/>
              </a:solidFill>
              <a:latin typeface="SimHei" charset="0"/>
              <a:ea typeface="MS PGothic" charset="0"/>
              <a:cs typeface="SimHei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589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FFFFFF"/>
                </a:solidFill>
                <a:latin typeface="SimHei" charset="0"/>
                <a:cs typeface="SimHei" charset="0"/>
              </a:rPr>
              <a:t>我们今天第一个问题</a:t>
            </a:r>
            <a:r>
              <a:rPr lang="en-US" altLang="ja-JP" sz="3600" b="1" i="1">
                <a:solidFill>
                  <a:srgbClr val="FFFFFF"/>
                </a:solidFill>
                <a:latin typeface="SimHei" charset="0"/>
                <a:cs typeface="Arial" charset="0"/>
              </a:rPr>
              <a:t> (15-17</a:t>
            </a:r>
            <a:r>
              <a:rPr lang="en-US" sz="3600" b="1" i="1">
                <a:solidFill>
                  <a:srgbClr val="FFFFFF"/>
                </a:solidFill>
                <a:latin typeface="SimHei" charset="0"/>
                <a:cs typeface="Arial" charset="0"/>
              </a:rPr>
              <a:t>节</a:t>
            </a:r>
            <a:r>
              <a:rPr lang="en-US" altLang="ja-JP" sz="3600" b="1" i="1">
                <a:solidFill>
                  <a:srgbClr val="FFFFFF"/>
                </a:solidFill>
                <a:latin typeface="SimHei" charset="0"/>
                <a:cs typeface="Arial" charset="0"/>
              </a:rPr>
              <a:t>)</a:t>
            </a:r>
            <a:endParaRPr lang="en-US" altLang="zh-CN" sz="3200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WordArt 4"/>
          <p:cNvSpPr>
            <a:spLocks noChangeArrowheads="1" noChangeShapeType="1" noTextEdit="1"/>
          </p:cNvSpPr>
          <p:nvPr/>
        </p:nvSpPr>
        <p:spPr bwMode="auto">
          <a:xfrm>
            <a:off x="3276600" y="1196975"/>
            <a:ext cx="58674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TW" altLang="en-US" sz="3600" b="1" kern="10">
                <a:ln w="315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DEDEF"/>
                </a:solidFill>
                <a:effectLst>
                  <a:outerShdw blurRad="63500" dist="40000" dir="5400000" algn="tl" rotWithShape="0">
                    <a:srgbClr val="000000">
                      <a:alpha val="32999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的价值</a:t>
            </a:r>
            <a:endParaRPr lang="en-US" sz="3600" b="1" kern="10">
              <a:ln w="31550">
                <a:solidFill>
                  <a:srgbClr val="000000"/>
                </a:solidFill>
                <a:round/>
                <a:headEnd/>
                <a:tailEnd/>
              </a:ln>
              <a:solidFill>
                <a:srgbClr val="EDEDEF"/>
              </a:solidFill>
              <a:effectLst>
                <a:outerShdw blurRad="63500" dist="40000" dir="5400000" algn="tl" rotWithShape="0">
                  <a:srgbClr val="000000">
                    <a:alpha val="32999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1517585"/>
            <a:ext cx="5184576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300" b="1" dirty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马太福音第</a:t>
            </a:r>
            <a:r>
              <a:rPr lang="en-US" altLang="zh-CN" sz="4800" b="1">
                <a:latin typeface="SimHei" charset="0"/>
                <a:ea typeface="MS PGothic" charset="0"/>
                <a:cs typeface="Arial" charset="0"/>
              </a:rPr>
              <a:t>18</a:t>
            </a:r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节</a:t>
            </a:r>
          </a:p>
        </p:txBody>
      </p:sp>
      <p:sp>
        <p:nvSpPr>
          <p:cNvPr id="311300" name="WordArt 5"/>
          <p:cNvSpPr>
            <a:spLocks noChangeArrowheads="1" noChangeShapeType="1" noTextEdit="1"/>
          </p:cNvSpPr>
          <p:nvPr/>
        </p:nvSpPr>
        <p:spPr bwMode="auto">
          <a:xfrm>
            <a:off x="179388" y="1773238"/>
            <a:ext cx="2700337" cy="86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/>
                <a:ea typeface="ＭＳ Ｐゴシック"/>
                <a:cs typeface="ＭＳ Ｐゴシック"/>
              </a:rPr>
              <a:t>一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4292600"/>
            <a:ext cx="2160588" cy="19383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一个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  <a:t> </a:t>
            </a:r>
            <a:b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小孩</a:t>
            </a:r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  <a:t/>
            </a:r>
            <a:b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en-US" altLang="ja-JP" sz="4000" b="1">
                <a:solidFill>
                  <a:srgbClr val="FFFFFF"/>
                </a:solidFill>
                <a:latin typeface="Arial" charset="0"/>
                <a:cs typeface="SimHei" charset="0"/>
              </a:rPr>
              <a:t> (1-9)</a:t>
            </a:r>
            <a:endParaRPr lang="en-US" altLang="zh-CN" sz="4000" b="1">
              <a:solidFill>
                <a:srgbClr val="FFFFFF"/>
              </a:solidFill>
              <a:latin typeface="Arial" charset="0"/>
              <a:cs typeface="SimHei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9975" y="4292600"/>
            <a:ext cx="2160588" cy="19383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一只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  <a:t> </a:t>
            </a:r>
            <a:b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羊</a:t>
            </a:r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  <a:t/>
            </a:r>
            <a:b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en-US" altLang="ja-JP" sz="4000" b="1">
                <a:solidFill>
                  <a:srgbClr val="FFFFFF"/>
                </a:solidFill>
                <a:latin typeface="Arial" charset="0"/>
                <a:cs typeface="SimHei" charset="0"/>
              </a:rPr>
              <a:t>(10-14)</a:t>
            </a:r>
            <a:endParaRPr lang="en-US" altLang="zh-CN" sz="4000" b="1">
              <a:solidFill>
                <a:srgbClr val="FFFFFF"/>
              </a:solidFill>
              <a:latin typeface="Arial" charset="0"/>
              <a:cs typeface="SimHei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4292600"/>
            <a:ext cx="2160588" cy="19383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一个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  <a:t> </a:t>
            </a:r>
            <a:b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罪人</a:t>
            </a:r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  <a:t/>
            </a:r>
            <a:b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en-US" altLang="ja-JP" sz="4000" b="1">
                <a:solidFill>
                  <a:srgbClr val="FFFFFF"/>
                </a:solidFill>
                <a:latin typeface="Arial" charset="0"/>
                <a:cs typeface="SimHei" charset="0"/>
              </a:rPr>
              <a:t>(15-20)</a:t>
            </a:r>
            <a:endParaRPr lang="en-US" altLang="zh-CN" sz="4000" b="1">
              <a:solidFill>
                <a:srgbClr val="FFFFFF"/>
              </a:solidFill>
              <a:latin typeface="Arial" charset="0"/>
              <a:cs typeface="SimHei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04025" y="4292600"/>
            <a:ext cx="2160588" cy="19383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一个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  <a:t> </a:t>
            </a:r>
            <a:br>
              <a:rPr lang="en-US" altLang="ja-JP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欠债者</a:t>
            </a:r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  <a:t/>
            </a:r>
            <a:br>
              <a:rPr lang="en-US" altLang="zh-CN" sz="4000" b="1">
                <a:solidFill>
                  <a:srgbClr val="FFFFFF"/>
                </a:solidFill>
                <a:latin typeface="SimHei" charset="0"/>
                <a:cs typeface="SimHei" charset="0"/>
              </a:rPr>
            </a:br>
            <a:r>
              <a:rPr lang="en-US" altLang="ja-JP" sz="4000" b="1">
                <a:solidFill>
                  <a:srgbClr val="FFFFFF"/>
                </a:solidFill>
                <a:latin typeface="Arial" charset="0"/>
                <a:cs typeface="SimHei" charset="0"/>
              </a:rPr>
              <a:t>(21-35)</a:t>
            </a:r>
            <a:endParaRPr lang="en-US" altLang="zh-CN" sz="4000" b="1">
              <a:solidFill>
                <a:srgbClr val="FFFFFF"/>
              </a:solidFill>
              <a:latin typeface="Arial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 sz="3600">
                <a:latin typeface="黑体" charset="0"/>
                <a:ea typeface="黑体" charset="0"/>
                <a:cs typeface="黑体" charset="0"/>
              </a:rPr>
              <a:t>马太福音</a:t>
            </a:r>
            <a:r>
              <a:rPr kumimoji="0" lang="en-US" altLang="ja-JP" sz="3600">
                <a:latin typeface="黑体" charset="0"/>
                <a:ea typeface="黑体" charset="0"/>
                <a:cs typeface="黑体" charset="0"/>
              </a:rPr>
              <a:t>18:15-20</a:t>
            </a:r>
            <a:endParaRPr kumimoji="0" lang="en-US" altLang="zh-CN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2735263"/>
          </a:xfrm>
          <a:prstGeom prst="rightArrowCallout">
            <a:avLst>
              <a:gd name="adj1" fmla="val 25000"/>
              <a:gd name="adj2" fmla="val 25000"/>
              <a:gd name="adj3" fmla="val 30432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  <a:extLst/>
        </p:spPr>
        <p:txBody>
          <a:bodyPr anchor="ctr"/>
          <a:lstStyle/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所以你在祭坛上献礼物的时候，若想起弟兄向你怀怨，就把礼物留在坛前，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先去同弟兄和好，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然后来献礼物。 倘若你的弟兄得罪你，你就去趁着只有他和你在一处的时候，指出他的错来。他若听你，你便得了你的弟兄。他若不听，你就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另外带一两个人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同去，要凭两三个人的口作见证，句句都可定准。若是不听他们，就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告诉教会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。若是不听教会，就看他像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外邦人和税吏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一样。我实在告诉你们，凡你们在地上所捆绑的，在天上也要捆绑。凡你们在地上所释放的，在天上也要释放。我又告诉你们，若是你们中间有两个人在地上，同心合意地求什么事，我在天上的父，必为他们成全。因为无论在哪里，有两三个人奉我的名聚会，那里就有我在他们中间。</a:t>
            </a: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如何</a:t>
            </a:r>
            <a:r>
              <a:rPr lang="zh-CN" alt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挽回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BBE0E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为何</a:t>
            </a:r>
            <a:r>
              <a:rPr lang="zh-CN" alt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挽回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eaLnBrk="1" hangingPunct="1"/>
            <a:r>
              <a:rPr lang="en-US" altLang="zh-CN" b="1">
                <a:latin typeface="Arial" charset="0"/>
                <a:ea typeface="MS PGothic" charset="0"/>
              </a:rPr>
              <a:t>The Point of Verses 15-17</a:t>
            </a:r>
            <a:endParaRPr lang="en-US" altLang="zh-CN">
              <a:latin typeface="Arial" charset="0"/>
              <a:ea typeface="MS PGothic" charset="0"/>
            </a:endParaRPr>
          </a:p>
        </p:txBody>
      </p:sp>
      <p:pic>
        <p:nvPicPr>
          <p:cNvPr id="328707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657028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8" name="Text Box 3"/>
          <p:cNvSpPr txBox="1">
            <a:spLocks noChangeArrowheads="1"/>
          </p:cNvSpPr>
          <p:nvPr/>
        </p:nvSpPr>
        <p:spPr bwMode="auto">
          <a:xfrm>
            <a:off x="5508104" y="163513"/>
            <a:ext cx="34199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I.</a:t>
            </a:r>
            <a:r>
              <a:rPr lang="zh-CN" alt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神教导我们挽回一位</a:t>
            </a:r>
            <a: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犯罪跌倒</a:t>
            </a:r>
            <a: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的基督徒</a:t>
            </a:r>
            <a: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的方法是</a:t>
            </a:r>
            <a: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尽量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私底下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进行</a:t>
            </a:r>
            <a: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en-US" altLang="ja-JP" sz="4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(15-17)</a:t>
            </a:r>
            <a:r>
              <a:rPr lang="en-US" altLang="ja-JP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 </a:t>
            </a:r>
            <a:endParaRPr lang="en-US" altLang="zh-CN" sz="4000" b="1" dirty="0"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SimHei"/>
                <a:ea typeface="SimHei"/>
                <a:cs typeface="SimHei"/>
              </a:rPr>
              <a:t>挽回！</a:t>
            </a: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250825" y="333375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7200" b="1">
                <a:solidFill>
                  <a:srgbClr val="1F07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我们的目标：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45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41"/>
          <a:stretch>
            <a:fillRect/>
          </a:stretch>
        </p:blipFill>
        <p:spPr bwMode="auto">
          <a:xfrm>
            <a:off x="3886200" y="3987800"/>
            <a:ext cx="4445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239000" cy="1524000"/>
          </a:xfrm>
          <a:solidFill>
            <a:schemeClr val="tx1"/>
          </a:solidFill>
        </p:spPr>
        <p:txBody>
          <a:bodyPr/>
          <a:lstStyle/>
          <a:p>
            <a:pPr algn="r" eaLnBrk="1" hangingPunct="1"/>
            <a:r>
              <a:rPr lang="en-US" altLang="zh-CN" b="1">
                <a:latin typeface="Arial" charset="0"/>
                <a:ea typeface="MS PGothic" charset="0"/>
              </a:rPr>
              <a:t>Restore People in Sin</a:t>
            </a:r>
            <a:endParaRPr lang="en-US" altLang="zh-CN" sz="3600">
              <a:latin typeface="Arial" charset="0"/>
              <a:ea typeface="MS PGothic" charset="0"/>
            </a:endParaRPr>
          </a:p>
        </p:txBody>
      </p:sp>
      <p:sp>
        <p:nvSpPr>
          <p:cNvPr id="332805" name="Rectangle 7"/>
          <p:cNvSpPr>
            <a:spLocks noChangeArrowheads="1"/>
          </p:cNvSpPr>
          <p:nvPr/>
        </p:nvSpPr>
        <p:spPr bwMode="auto">
          <a:xfrm>
            <a:off x="1752600" y="2971800"/>
            <a:ext cx="7391400" cy="1981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3600" b="1">
                <a:solidFill>
                  <a:srgbClr val="FFFFFF"/>
                </a:solidFill>
                <a:latin typeface="SimHei" charset="0"/>
                <a:cs typeface="SimHei" charset="0"/>
              </a:rPr>
              <a:t>“</a:t>
            </a:r>
            <a:r>
              <a:rPr lang="zh-CN" altLang="en-US" sz="3600">
                <a:solidFill>
                  <a:srgbClr val="FFFFFF"/>
                </a:solidFill>
                <a:latin typeface="SimHei" charset="0"/>
                <a:cs typeface="SimHei" charset="0"/>
              </a:rPr>
              <a:t>弟兄们，若有人偶然被过犯所胜，你们属灵的人，就当用温柔的心，把他挽回过来。又当自己小心，恐怕也被引诱。” </a:t>
            </a:r>
            <a:r>
              <a:rPr lang="en-US" altLang="zh-CN" sz="3600">
                <a:solidFill>
                  <a:srgbClr val="FFFFFF"/>
                </a:solidFill>
                <a:latin typeface="SimHei" charset="0"/>
                <a:cs typeface="Arial" charset="0"/>
              </a:rPr>
              <a:t>(</a:t>
            </a:r>
            <a:r>
              <a:rPr lang="zh-CN" altLang="en-US" sz="3600">
                <a:solidFill>
                  <a:srgbClr val="FFFFFF"/>
                </a:solidFill>
                <a:latin typeface="SimHei" charset="0"/>
                <a:cs typeface="SimHei" charset="0"/>
              </a:rPr>
              <a:t>加</a:t>
            </a:r>
            <a:r>
              <a:rPr lang="en-US" altLang="zh-CN" sz="3600">
                <a:solidFill>
                  <a:srgbClr val="FFFFFF"/>
                </a:solidFill>
                <a:latin typeface="SimHei" charset="0"/>
                <a:cs typeface="Arial" charset="0"/>
              </a:rPr>
              <a:t> 6:1</a:t>
            </a:r>
            <a:r>
              <a:rPr lang="zh-CN" altLang="en-US" sz="3600">
                <a:solidFill>
                  <a:srgbClr val="FFFFFF"/>
                </a:solidFill>
                <a:latin typeface="SimHei" charset="0"/>
                <a:cs typeface="SimHei" charset="0"/>
              </a:rPr>
              <a:t>）</a:t>
            </a:r>
            <a:endParaRPr lang="en-US" altLang="ja-JP" sz="3600" b="1">
              <a:solidFill>
                <a:srgbClr val="FFFFFF"/>
              </a:solidFill>
              <a:latin typeface="SimHei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 sz="3600" b="1">
              <a:solidFill>
                <a:srgbClr val="FFFFFF"/>
              </a:solidFill>
              <a:latin typeface="SimHei" charset="0"/>
              <a:cs typeface="Arial" charset="0"/>
            </a:endParaRPr>
          </a:p>
        </p:txBody>
      </p:sp>
      <p:sp>
        <p:nvSpPr>
          <p:cNvPr id="332806" name="Rectangle 9"/>
          <p:cNvSpPr>
            <a:spLocks noChangeArrowheads="1"/>
          </p:cNvSpPr>
          <p:nvPr/>
        </p:nvSpPr>
        <p:spPr bwMode="auto">
          <a:xfrm>
            <a:off x="1752600" y="76200"/>
            <a:ext cx="678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挽回犯罪的人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zh-CN" altLang="en-US" sz="6000">
                <a:latin typeface="SimHei" charset="0"/>
                <a:ea typeface="MS PGothic" charset="0"/>
                <a:cs typeface="SimHei" charset="0"/>
              </a:rPr>
              <a:t>神挽回的</a:t>
            </a:r>
            <a:r>
              <a:rPr lang="en-US" altLang="zh-CN" sz="6000">
                <a:latin typeface="SimHei" charset="0"/>
                <a:ea typeface="MS PGothic" charset="0"/>
                <a:cs typeface="SimHei" charset="0"/>
              </a:rPr>
              <a:t/>
            </a:r>
            <a:br>
              <a:rPr lang="en-US" altLang="zh-CN" sz="6000"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sz="6000">
                <a:latin typeface="SimHei" charset="0"/>
                <a:ea typeface="MS PGothic" charset="0"/>
                <a:cs typeface="SimHei" charset="0"/>
              </a:rPr>
              <a:t>四个步骤：</a:t>
            </a:r>
          </a:p>
        </p:txBody>
      </p:sp>
      <p:sp>
        <p:nvSpPr>
          <p:cNvPr id="33485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10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189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305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</a:p>
        </p:txBody>
      </p:sp>
      <p:sp>
        <p:nvSpPr>
          <p:cNvPr id="334855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CN" sz="4800" b="1">
                <a:solidFill>
                  <a:srgbClr val="333399"/>
                </a:solidFill>
                <a:latin typeface="SimHei" charset="0"/>
                <a:cs typeface="SimHei" charset="0"/>
              </a:rPr>
              <a:t>…</a:t>
            </a:r>
            <a:r>
              <a:rPr lang="zh-CN" altLang="en-US" sz="4800" b="1">
                <a:solidFill>
                  <a:srgbClr val="333399"/>
                </a:solidFill>
                <a:latin typeface="SimHei" charset="0"/>
                <a:cs typeface="SimHei" charset="0"/>
              </a:rPr>
              <a:t>逐步向更多人透露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Picture 3" descr="Haifa bay overview from southeast, tb0508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0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8001000" cy="1905000"/>
          </a:xfrm>
        </p:spPr>
        <p:txBody>
          <a:bodyPr/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让我们先概览释经讲道整个准备过程</a:t>
            </a:r>
            <a:r>
              <a:rPr lang="en-US" altLang="ja-JP" sz="4800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...</a:t>
            </a:r>
            <a:endParaRPr lang="en-US" altLang="zh-CN" sz="4800" b="1">
              <a:solidFill>
                <a:schemeClr val="bg1"/>
              </a:solidFill>
              <a:latin typeface="SimHei" charset="0"/>
              <a:ea typeface="Osaka" charset="0"/>
              <a:cs typeface="SimHe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53500" cy="2286000"/>
          </a:xfrm>
        </p:spPr>
        <p:txBody>
          <a:bodyPr/>
          <a:lstStyle/>
          <a:p>
            <a:r>
              <a:rPr lang="zh-CN" altLang="en-US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请参考第</a:t>
            </a:r>
            <a:r>
              <a:rPr lang="en-US" altLang="ja-JP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251</a:t>
            </a:r>
            <a:r>
              <a:rPr lang="zh-CN" altLang="en-US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页的图画</a:t>
            </a:r>
            <a:endParaRPr lang="en-US" altLang="ja-JP" b="1">
              <a:solidFill>
                <a:schemeClr val="bg1"/>
              </a:solidFill>
              <a:latin typeface="SimHei" charset="0"/>
              <a:ea typeface="Osaka" charset="0"/>
              <a:cs typeface="SimHei" charset="0"/>
            </a:endParaRPr>
          </a:p>
          <a:p>
            <a:r>
              <a:rPr lang="zh-CN" altLang="en-US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同样的过程列在第</a:t>
            </a:r>
            <a:r>
              <a:rPr lang="en-US" altLang="ja-JP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27-28</a:t>
            </a:r>
            <a:r>
              <a:rPr lang="zh-CN" altLang="en-US" b="1">
                <a:solidFill>
                  <a:schemeClr val="bg1"/>
                </a:solidFill>
                <a:latin typeface="SimHei" charset="0"/>
                <a:ea typeface="Osaka" charset="0"/>
                <a:cs typeface="SimHei" charset="0"/>
              </a:rPr>
              <a:t>页的表中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6840538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挽回的第一步：</a:t>
            </a:r>
            <a:r>
              <a:rPr kumimoji="0" lang="en-US" altLang="ja-JP">
                <a:latin typeface="SimHei" charset="0"/>
                <a:ea typeface="MS PGothic" charset="0"/>
                <a:cs typeface="SimHei" charset="0"/>
              </a:rPr>
              <a:t/>
            </a:r>
            <a:br>
              <a:rPr kumimoji="0" lang="en-US" altLang="ja-JP">
                <a:latin typeface="SimHei" charset="0"/>
                <a:ea typeface="MS PGothic" charset="0"/>
                <a:cs typeface="SimHei" charset="0"/>
              </a:rPr>
            </a:br>
            <a:r>
              <a:rPr kumimoji="0" lang="zh-CN" altLang="en-US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你亲自</a:t>
            </a:r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向他说</a:t>
            </a:r>
            <a:endParaRPr kumimoji="0" lang="zh-CN" altLang="en-US">
              <a:solidFill>
                <a:srgbClr val="FFFF00"/>
              </a:solidFill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5211763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Arial Black" charset="0"/>
              </a:rPr>
              <a:t>S = Sinner </a:t>
            </a:r>
            <a:r>
              <a:rPr lang="zh-CN" altLang="en-US" sz="3200" b="1">
                <a:solidFill>
                  <a:srgbClr val="FFFF00"/>
                </a:solidFill>
                <a:latin typeface="SimHei" charset="0"/>
                <a:cs typeface="SimHei" charset="0"/>
              </a:rPr>
              <a:t>犯罪的人</a:t>
            </a:r>
            <a:endParaRPr lang="zh-CN" altLang="en-US">
              <a:solidFill>
                <a:srgbClr val="FFFF00"/>
              </a:solidFill>
              <a:latin typeface="SimHei" charset="0"/>
              <a:cs typeface="SimHei" charset="0"/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99CC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4491038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FF"/>
                </a:solidFill>
                <a:latin typeface="Arial Black" charset="0"/>
              </a:rPr>
              <a:t>M = Member </a:t>
            </a:r>
            <a:r>
              <a:rPr lang="zh-CN" altLang="en-US" sz="3200" b="1">
                <a:solidFill>
                  <a:srgbClr val="FFFFFF"/>
                </a:solidFill>
                <a:latin typeface="SimHei" charset="0"/>
                <a:cs typeface="SimHei" charset="0"/>
              </a:rPr>
              <a:t>会友</a:t>
            </a:r>
            <a:endParaRPr lang="zh-CN" altLang="en-US">
              <a:solidFill>
                <a:srgbClr val="BBE0E3"/>
              </a:solidFill>
              <a:latin typeface="SimHei" charset="0"/>
              <a:cs typeface="SimHei" charset="0"/>
            </a:endParaRP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1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3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6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7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8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9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0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1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2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3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4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5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7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4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5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6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7" name="Line 35"/>
          <p:cNvSpPr>
            <a:spLocks noChangeShapeType="1"/>
          </p:cNvSpPr>
          <p:nvPr/>
        </p:nvSpPr>
        <p:spPr bwMode="auto">
          <a:xfrm rot="10800000" flipH="1" flipV="1">
            <a:off x="1371600" y="29718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8" name="Line 36"/>
          <p:cNvSpPr>
            <a:spLocks noChangeShapeType="1"/>
          </p:cNvSpPr>
          <p:nvPr/>
        </p:nvSpPr>
        <p:spPr bwMode="auto">
          <a:xfrm rot="-7245430" flipH="1" flipV="1">
            <a:off x="1943100" y="26289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9" name="Line 37"/>
          <p:cNvSpPr>
            <a:spLocks noChangeShapeType="1"/>
          </p:cNvSpPr>
          <p:nvPr/>
        </p:nvSpPr>
        <p:spPr bwMode="auto">
          <a:xfrm rot="7240121" flipH="1" flipV="1">
            <a:off x="1409700" y="35052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70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336934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7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s Relational Pillars</a:t>
            </a:r>
            <a:endParaRPr lang="en-US">
              <a:ea typeface="ＭＳ Ｐゴシック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你是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问题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2895600" y="3124200"/>
            <a:ext cx="34051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冒犯别人者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9554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被冒犯者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2895600" y="41322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一般情况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955403" name="Rectangle 11"/>
          <p:cNvSpPr>
            <a:spLocks noChangeArrowheads="1"/>
          </p:cNvSpPr>
          <p:nvPr/>
        </p:nvSpPr>
        <p:spPr bwMode="auto">
          <a:xfrm>
            <a:off x="6324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罪</a:t>
            </a:r>
          </a:p>
        </p:txBody>
      </p:sp>
      <p:sp>
        <p:nvSpPr>
          <p:cNvPr id="9554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957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马太福音的人际关系支柱</a:t>
            </a:r>
          </a:p>
        </p:txBody>
      </p:sp>
      <p:pic>
        <p:nvPicPr>
          <p:cNvPr id="338958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5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5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 build="p" autoUpdateAnimBg="0"/>
      <p:bldP spid="955403" grpId="0" build="p" autoUpdateAnimBg="0"/>
      <p:bldP spid="95540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1" name="Picture 2" descr="couplefighting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Title 1"/>
          <p:cNvSpPr>
            <a:spLocks noGrp="1"/>
          </p:cNvSpPr>
          <p:nvPr>
            <p:ph type="title"/>
          </p:nvPr>
        </p:nvSpPr>
        <p:spPr>
          <a:xfrm>
            <a:off x="755650" y="28575"/>
            <a:ext cx="7772400" cy="736600"/>
          </a:xfrm>
        </p:spPr>
        <p:txBody>
          <a:bodyPr/>
          <a:lstStyle/>
          <a:p>
            <a:r>
              <a:rPr lang="zh-CN" altLang="en-US">
                <a:latin typeface="SimHei" charset="0"/>
                <a:ea typeface="MS PGothic" charset="0"/>
                <a:cs typeface="SimHei" charset="0"/>
              </a:rPr>
              <a:t>亲自去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65175"/>
            <a:ext cx="2987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Arial" charset="0"/>
              </a:rPr>
              <a:t>不是</a:t>
            </a:r>
            <a:r>
              <a:rPr lang="en-US" altLang="zh-CN" sz="3600" b="1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buFontTx/>
              <a:buChar char="•"/>
            </a:pPr>
            <a:r>
              <a:rPr lang="zh-CN" altLang="en-US" sz="3600" b="1">
                <a:solidFill>
                  <a:srgbClr val="000000"/>
                </a:solidFill>
                <a:latin typeface="Arial" charset="0"/>
              </a:rPr>
              <a:t>电邮</a:t>
            </a:r>
          </a:p>
          <a:p>
            <a:pPr>
              <a:buFontTx/>
              <a:buChar char="•"/>
            </a:pPr>
            <a:r>
              <a:rPr lang="zh-CN" altLang="en-US" sz="3600" b="1">
                <a:solidFill>
                  <a:srgbClr val="000000"/>
                </a:solidFill>
                <a:latin typeface="Arial" charset="0"/>
              </a:rPr>
              <a:t>短信</a:t>
            </a:r>
          </a:p>
          <a:p>
            <a:pPr>
              <a:buFontTx/>
              <a:buChar char="•"/>
            </a:pPr>
            <a:r>
              <a:rPr lang="zh-CN" altLang="en-US" sz="3600" b="1">
                <a:solidFill>
                  <a:srgbClr val="000000"/>
                </a:solidFill>
                <a:latin typeface="Arial" charset="0"/>
              </a:rPr>
              <a:t>书信</a:t>
            </a:r>
          </a:p>
          <a:p>
            <a:pPr>
              <a:buFontTx/>
              <a:buChar char="•"/>
            </a:pPr>
            <a:r>
              <a:rPr lang="zh-CN" altLang="en-US" sz="3600" b="1">
                <a:solidFill>
                  <a:srgbClr val="000000"/>
                </a:solidFill>
                <a:latin typeface="Arial" charset="0"/>
              </a:rPr>
              <a:t>电话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995" name="Picture 3" descr="roman 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158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800080"/>
          </a:solidFill>
        </p:spPr>
        <p:txBody>
          <a:bodyPr/>
          <a:lstStyle/>
          <a:p>
            <a:pPr algn="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Matthew</a:t>
            </a:r>
            <a:r>
              <a:rPr lang="fr-FR" altLang="ja-JP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'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s Relational Pillars</a:t>
            </a:r>
            <a:endParaRPr lang="en-US">
              <a:ea typeface="ＭＳ Ｐゴシック" charset="0"/>
            </a:endParaRP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5:23-24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0" y="3124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你是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0" y="4132263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问题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2895600" y="3124200"/>
            <a:ext cx="34051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冒犯别人者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6324600" y="3106738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被冒犯者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2895600" y="41322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一般情况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6324600" y="4114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罪</a:t>
            </a:r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6324600" y="19050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400" b="1">
                <a:solidFill>
                  <a:srgbClr val="FFFFFF"/>
                </a:solidFill>
                <a:latin typeface="Arial" charset="0"/>
                <a:cs typeface="Arial" charset="0"/>
              </a:rPr>
              <a:t>18:15-17</a:t>
            </a:r>
            <a:endParaRPr lang="en-US" altLang="zh-CN" sz="4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1005" name="Rectangle 14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马太福音的人际关系支柱</a:t>
            </a:r>
          </a:p>
        </p:txBody>
      </p:sp>
      <p:pic>
        <p:nvPicPr>
          <p:cNvPr id="341006" name="Picture 13" descr="roman colum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6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51990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 i="1">
                <a:solidFill>
                  <a:srgbClr val="FFFFFF"/>
                </a:solidFill>
                <a:latin typeface="SimHei" charset="0"/>
                <a:cs typeface="SimHei" charset="0"/>
              </a:rPr>
              <a:t>主动者</a:t>
            </a:r>
            <a:r>
              <a:rPr lang="en-US" altLang="ja-JP" sz="4400" b="1" i="1">
                <a:solidFill>
                  <a:srgbClr val="FFFFFF"/>
                </a:solidFill>
                <a:latin typeface="SimHei" charset="0"/>
                <a:cs typeface="Arial" charset="0"/>
              </a:rPr>
              <a:t>:</a:t>
            </a:r>
            <a:endParaRPr lang="en-US" altLang="zh-CN" sz="4400" i="1">
              <a:solidFill>
                <a:srgbClr val="000000"/>
              </a:solidFill>
              <a:latin typeface="SimHei" charset="0"/>
              <a:cs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895600" y="519906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你！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324600" y="51816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FFFFFF"/>
                </a:solidFill>
                <a:latin typeface="SimHei" charset="0"/>
                <a:cs typeface="SimHei" charset="0"/>
              </a:rPr>
              <a:t>你</a:t>
            </a:r>
            <a:r>
              <a:rPr lang="en-US" altLang="ja-JP" sz="4400" b="1">
                <a:solidFill>
                  <a:srgbClr val="FFFFFF"/>
                </a:solidFill>
                <a:latin typeface="SimHei" charset="0"/>
                <a:cs typeface="Arial" charset="0"/>
              </a:rPr>
              <a:t>!</a:t>
            </a:r>
            <a:endParaRPr lang="en-US" altLang="zh-CN" sz="4400">
              <a:solidFill>
                <a:srgbClr val="FFFFFF"/>
              </a:solidFill>
              <a:latin typeface="SimHei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  <p:bldP spid="16" grpId="0" build="p" autoUpdateAnimBg="0"/>
      <p:bldP spid="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404813"/>
            <a:ext cx="8686800" cy="10128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为何不面对面交锋</a:t>
            </a:r>
            <a:r>
              <a:rPr lang="en-US" altLang="ja-JP" sz="4800" b="1">
                <a:latin typeface="SimHei" charset="0"/>
                <a:ea typeface="MS PGothic" charset="0"/>
                <a:cs typeface="SimHei" charset="0"/>
              </a:rPr>
              <a:t>?</a:t>
            </a:r>
            <a:endParaRPr lang="en-US" altLang="zh-CN" sz="4800" b="1"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6477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无知</a:t>
            </a:r>
            <a:endParaRPr lang="en-US" altLang="ja-JP" sz="4000" b="1">
              <a:solidFill>
                <a:srgbClr val="FFFFFF"/>
              </a:solidFill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怀疑</a:t>
            </a:r>
            <a:endParaRPr lang="en-US" altLang="ja-JP" sz="4000" b="1">
              <a:solidFill>
                <a:srgbClr val="FFFFFF"/>
              </a:solidFill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失败</a:t>
            </a:r>
            <a:endParaRPr lang="en-US" altLang="zh-CN" sz="4000" b="1">
              <a:solidFill>
                <a:srgbClr val="FFFFFF"/>
              </a:solidFill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害怕</a:t>
            </a:r>
            <a:endParaRPr lang="en-US" altLang="ja-JP" sz="4000" b="1">
              <a:solidFill>
                <a:srgbClr val="FFFFFF"/>
              </a:solidFill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藉口</a:t>
            </a:r>
            <a:endParaRPr lang="en-US" altLang="ja-JP" sz="4000" b="1">
              <a:solidFill>
                <a:srgbClr val="FFFFFF"/>
              </a:solidFill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不纯</a:t>
            </a:r>
            <a:endParaRPr lang="en-US" altLang="ja-JP" sz="4000" b="1">
              <a:solidFill>
                <a:srgbClr val="FFFFFF"/>
              </a:solidFill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缺乏交际</a:t>
            </a:r>
          </a:p>
        </p:txBody>
      </p:sp>
      <p:pic>
        <p:nvPicPr>
          <p:cNvPr id="344069" name="Picture 1" descr="relationship_sav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3141663"/>
            <a:ext cx="50831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6840538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挽回的第一步：</a:t>
            </a:r>
            <a:r>
              <a:rPr kumimoji="0" lang="en-US" altLang="ja-JP">
                <a:latin typeface="SimHei" charset="0"/>
                <a:ea typeface="MS PGothic" charset="0"/>
                <a:cs typeface="SimHei" charset="0"/>
              </a:rPr>
              <a:t/>
            </a:r>
            <a:br>
              <a:rPr kumimoji="0" lang="en-US" altLang="ja-JP">
                <a:latin typeface="SimHei" charset="0"/>
                <a:ea typeface="MS PGothic" charset="0"/>
                <a:cs typeface="SimHei" charset="0"/>
              </a:rPr>
            </a:br>
            <a:r>
              <a:rPr kumimoji="0" lang="zh-CN" altLang="en-US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你亲自</a:t>
            </a:r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向他说</a:t>
            </a:r>
            <a:endParaRPr kumimoji="0" lang="zh-CN" altLang="en-US">
              <a:solidFill>
                <a:srgbClr val="FFFF00"/>
              </a:solidFill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5211763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Arial Black" charset="0"/>
              </a:rPr>
              <a:t>S = Sinner </a:t>
            </a:r>
            <a:r>
              <a:rPr lang="zh-CN" altLang="en-US" sz="3200" b="1">
                <a:solidFill>
                  <a:srgbClr val="FFFF00"/>
                </a:solidFill>
                <a:latin typeface="SimHei" charset="0"/>
                <a:cs typeface="SimHei" charset="0"/>
              </a:rPr>
              <a:t>犯罪的人</a:t>
            </a:r>
            <a:endParaRPr lang="zh-CN" altLang="en-US">
              <a:solidFill>
                <a:srgbClr val="FFFF00"/>
              </a:solidFill>
              <a:latin typeface="SimHei" charset="0"/>
              <a:cs typeface="SimHei" charset="0"/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99CC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4491038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FF"/>
                </a:solidFill>
                <a:latin typeface="Arial Black" charset="0"/>
              </a:rPr>
              <a:t>M = Member </a:t>
            </a:r>
            <a:r>
              <a:rPr lang="zh-CN" altLang="en-US" sz="3200" b="1">
                <a:solidFill>
                  <a:srgbClr val="FFFFFF"/>
                </a:solidFill>
                <a:latin typeface="SimHei" charset="0"/>
                <a:cs typeface="SimHei" charset="0"/>
              </a:rPr>
              <a:t>会友</a:t>
            </a:r>
            <a:endParaRPr lang="zh-CN" altLang="en-US">
              <a:solidFill>
                <a:srgbClr val="BBE0E3"/>
              </a:solidFill>
              <a:latin typeface="SimHei" charset="0"/>
              <a:cs typeface="SimHei" charset="0"/>
            </a:endParaRPr>
          </a:p>
        </p:txBody>
      </p:sp>
      <p:sp>
        <p:nvSpPr>
          <p:cNvPr id="965639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1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3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6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7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8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49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0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1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2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3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4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5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6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7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8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59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0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2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4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5665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6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7" name="Line 35"/>
          <p:cNvSpPr>
            <a:spLocks noChangeShapeType="1"/>
          </p:cNvSpPr>
          <p:nvPr/>
        </p:nvSpPr>
        <p:spPr bwMode="auto">
          <a:xfrm rot="10800000" flipH="1" flipV="1">
            <a:off x="1371600" y="29718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8" name="Line 36"/>
          <p:cNvSpPr>
            <a:spLocks noChangeShapeType="1"/>
          </p:cNvSpPr>
          <p:nvPr/>
        </p:nvSpPr>
        <p:spPr bwMode="auto">
          <a:xfrm rot="-7245430" flipH="1" flipV="1">
            <a:off x="1943100" y="26289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69" name="Line 37"/>
          <p:cNvSpPr>
            <a:spLocks noChangeShapeType="1"/>
          </p:cNvSpPr>
          <p:nvPr/>
        </p:nvSpPr>
        <p:spPr bwMode="auto">
          <a:xfrm rot="7240121" flipH="1" flipV="1">
            <a:off x="1409700" y="35052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5670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pic>
        <p:nvPicPr>
          <p:cNvPr id="34615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65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6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65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5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挽回的第二步：</a:t>
            </a:r>
            <a:r>
              <a:rPr kumimoji="0" lang="en-US" altLang="ja-JP">
                <a:latin typeface="SimHei" charset="0"/>
                <a:ea typeface="MS PGothic" charset="0"/>
                <a:cs typeface="SimHei" charset="0"/>
              </a:rPr>
              <a:t/>
            </a:r>
            <a:br>
              <a:rPr kumimoji="0" lang="en-US" altLang="ja-JP">
                <a:latin typeface="SimHei" charset="0"/>
                <a:ea typeface="MS PGothic" charset="0"/>
                <a:cs typeface="SimHei" charset="0"/>
              </a:rPr>
            </a:br>
            <a:r>
              <a:rPr kumimoji="0" lang="zh-CN" altLang="en-US">
                <a:solidFill>
                  <a:srgbClr val="FFFFFF"/>
                </a:solidFill>
                <a:latin typeface="SimHei" charset="0"/>
                <a:ea typeface="MS PGothic" charset="0"/>
                <a:cs typeface="SimHei" charset="0"/>
              </a:rPr>
              <a:t>带</a:t>
            </a:r>
            <a:r>
              <a:rPr kumimoji="0" lang="zh-CN" altLang="en-US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一两个人</a:t>
            </a:r>
            <a:r>
              <a:rPr kumimoji="0" lang="zh-CN" altLang="en-US">
                <a:solidFill>
                  <a:srgbClr val="FFFFFF"/>
                </a:solidFill>
                <a:latin typeface="SimHei" charset="0"/>
                <a:ea typeface="MS PGothic" charset="0"/>
                <a:cs typeface="SimHei" charset="0"/>
              </a:rPr>
              <a:t>同去</a:t>
            </a:r>
            <a:endParaRPr kumimoji="0" lang="zh-CN" altLang="en-US" sz="3600" u="sng">
              <a:solidFill>
                <a:srgbClr val="FFFFFF"/>
              </a:solidFill>
              <a:latin typeface="Helvetica" charset="0"/>
              <a:ea typeface="MS PGothic" charset="0"/>
            </a:endParaRPr>
          </a:p>
        </p:txBody>
      </p:sp>
      <p:sp>
        <p:nvSpPr>
          <p:cNvPr id="905219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4851400" cy="9540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Arial Black" charset="0"/>
              </a:rPr>
              <a:t>S = Sinner </a:t>
            </a:r>
            <a:r>
              <a:rPr lang="zh-CN" altLang="en-US" sz="3200" b="1">
                <a:solidFill>
                  <a:srgbClr val="FFFF00"/>
                </a:solidFill>
                <a:latin typeface="SimHei" charset="0"/>
                <a:cs typeface="SimHei" charset="0"/>
              </a:rPr>
              <a:t>犯罪的人</a:t>
            </a:r>
            <a:endParaRPr lang="en-US" altLang="ja-JP" sz="3200">
              <a:solidFill>
                <a:srgbClr val="FFFF00"/>
              </a:solidFill>
              <a:latin typeface="SimHei" charset="0"/>
              <a:cs typeface="SimHei" charset="0"/>
            </a:endParaRPr>
          </a:p>
          <a:p>
            <a:endParaRPr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05221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BBE0E3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2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879850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FF"/>
                </a:solidFill>
                <a:latin typeface="Arial Black" charset="0"/>
              </a:rPr>
              <a:t>M = Member </a:t>
            </a:r>
            <a:r>
              <a:rPr lang="zh-CN" altLang="en-US" sz="3200" b="1">
                <a:solidFill>
                  <a:srgbClr val="FFFFFF"/>
                </a:solidFill>
                <a:latin typeface="SimHei" charset="0"/>
                <a:cs typeface="SimHei" charset="0"/>
              </a:rPr>
              <a:t>会友</a:t>
            </a: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4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5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6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7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8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29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0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1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2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3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4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5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6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7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39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0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1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2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3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4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5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6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7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5250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5254" name="Oval 38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5" name="Oval 39"/>
          <p:cNvSpPr>
            <a:spLocks noChangeArrowheads="1"/>
          </p:cNvSpPr>
          <p:nvPr/>
        </p:nvSpPr>
        <p:spPr bwMode="auto">
          <a:xfrm rot="1717289">
            <a:off x="1878013" y="26701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05256" name="Line 40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0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54" grpId="0" animBg="1"/>
      <p:bldP spid="905254" grpId="1" animBg="1"/>
      <p:bldP spid="9052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09" name="Picture 1" descr="step 2 with 3 people browner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97975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9144000" cy="865188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zh-CN" altLang="en-US">
                <a:solidFill>
                  <a:srgbClr val="FFFFFF"/>
                </a:solidFill>
                <a:latin typeface="SimHei" charset="0"/>
                <a:ea typeface="MS PGothic" charset="0"/>
                <a:cs typeface="SimHei" charset="0"/>
              </a:rPr>
              <a:t>第二步骤的问题</a:t>
            </a:r>
          </a:p>
        </p:txBody>
      </p:sp>
      <p:sp>
        <p:nvSpPr>
          <p:cNvPr id="1094659" name="Text Box 3"/>
          <p:cNvSpPr txBox="1">
            <a:spLocks noChangeArrowheads="1"/>
          </p:cNvSpPr>
          <p:nvPr/>
        </p:nvSpPr>
        <p:spPr bwMode="auto">
          <a:xfrm>
            <a:off x="-11113" y="3500438"/>
            <a:ext cx="7315201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应该带谁去？</a:t>
            </a:r>
            <a:endParaRPr lang="en-US" altLang="ja-JP" sz="60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cs typeface="SimHei" charset="0"/>
            </a:endParaRPr>
          </a:p>
          <a:p>
            <a:pPr>
              <a:buFontTx/>
              <a:buChar char="•"/>
            </a:pPr>
            <a:r>
              <a:rPr lang="zh-CN" alt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为什么一两个人？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5562600" cy="2286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latin typeface="SimHei" charset="0"/>
                <a:ea typeface="ヒラギノ角ゴ Pro W3" charset="0"/>
                <a:cs typeface="SimHei" charset="0"/>
              </a:rPr>
              <a:t>民数记</a:t>
            </a:r>
            <a:r>
              <a:rPr lang="en-US" altLang="ja-JP" sz="4800" b="1">
                <a:latin typeface="SimHei" charset="0"/>
                <a:ea typeface="ヒラギノ角ゴ Pro W3" charset="0"/>
                <a:cs typeface="SimHei" charset="0"/>
              </a:rPr>
              <a:t> 19:15</a:t>
            </a:r>
            <a:endParaRPr lang="en-US">
              <a:latin typeface="SimHei" charset="0"/>
              <a:ea typeface="ヒラギノ角ゴ Pro W3" charset="0"/>
              <a:cs typeface="SimHei" charset="0"/>
            </a:endParaRPr>
          </a:p>
        </p:txBody>
      </p:sp>
      <p:sp>
        <p:nvSpPr>
          <p:cNvPr id="193539" name="Rectangle 4"/>
          <p:cNvSpPr>
            <a:spLocks noChangeArrowheads="1"/>
          </p:cNvSpPr>
          <p:nvPr/>
        </p:nvSpPr>
        <p:spPr bwMode="auto">
          <a:xfrm>
            <a:off x="2057400" y="228600"/>
            <a:ext cx="7010400" cy="3505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zh-CN" altLang="en-US" sz="4800">
                <a:solidFill>
                  <a:srgbClr val="FFFFFF"/>
                </a:solidFill>
                <a:latin typeface="SimHei" charset="0"/>
                <a:cs typeface="SimHei" charset="0"/>
              </a:rPr>
              <a:t>人无论犯什么罪，作什么恶，不可凭一个人的口作见证，总要凭两三个人的口作见证才可定案 。</a:t>
            </a:r>
            <a:endParaRPr lang="zh-CN" altLang="en-US" sz="4800" b="1" i="1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挽回的第三步：</a:t>
            </a:r>
            <a:r>
              <a:rPr kumimoji="0" lang="en-US" altLang="ja-JP">
                <a:latin typeface="SimHei" charset="0"/>
                <a:ea typeface="MS PGothic" charset="0"/>
                <a:cs typeface="SimHei" charset="0"/>
              </a:rPr>
              <a:t/>
            </a:r>
            <a:br>
              <a:rPr kumimoji="0" lang="en-US" altLang="ja-JP">
                <a:latin typeface="SimHei" charset="0"/>
                <a:ea typeface="MS PGothic" charset="0"/>
                <a:cs typeface="SimHei" charset="0"/>
              </a:rPr>
            </a:br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告知</a:t>
            </a:r>
            <a:r>
              <a:rPr kumimoji="0" lang="zh-CN" altLang="en-US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教会全体</a:t>
            </a:r>
            <a:endParaRPr kumimoji="0" lang="zh-CN" altLang="en-US" sz="3600">
              <a:solidFill>
                <a:srgbClr val="FFFF00"/>
              </a:solidFill>
              <a:latin typeface="Helvetica" charset="0"/>
              <a:ea typeface="MS PGothic" charset="0"/>
            </a:endParaRP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4383088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Arial Black" charset="0"/>
              </a:rPr>
              <a:t>S = Sinner </a:t>
            </a:r>
            <a:r>
              <a:rPr lang="zh-CN" altLang="en-US" sz="3200" b="1">
                <a:solidFill>
                  <a:srgbClr val="FFFF00"/>
                </a:solidFill>
                <a:latin typeface="SimHei" charset="0"/>
                <a:cs typeface="SimHei" charset="0"/>
              </a:rPr>
              <a:t>犯罪的人</a:t>
            </a:r>
            <a:endParaRPr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BBE0E3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4016375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FF"/>
                </a:solidFill>
                <a:latin typeface="Arial Black" charset="0"/>
              </a:rPr>
              <a:t>M = Member </a:t>
            </a:r>
            <a:r>
              <a:rPr lang="zh-CN" altLang="en-US" sz="3200" b="1">
                <a:solidFill>
                  <a:srgbClr val="FFFFFF"/>
                </a:solidFill>
                <a:latin typeface="SimHei" charset="0"/>
                <a:cs typeface="SimHei" charset="0"/>
              </a:rPr>
              <a:t>会友</a:t>
            </a: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87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88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89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0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1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2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4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5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6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7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699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0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1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2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3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4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5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6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7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8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09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0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1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2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3" name="Line 33"/>
          <p:cNvSpPr>
            <a:spLocks noChangeShapeType="1"/>
          </p:cNvSpPr>
          <p:nvPr/>
        </p:nvSpPr>
        <p:spPr bwMode="auto">
          <a:xfrm flipH="1" flipV="1">
            <a:off x="2590800" y="3657600"/>
            <a:ext cx="6858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7714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7718" name="Oval 38"/>
          <p:cNvSpPr>
            <a:spLocks noChangeArrowheads="1"/>
          </p:cNvSpPr>
          <p:nvPr/>
        </p:nvSpPr>
        <p:spPr bwMode="auto">
          <a:xfrm rot="1717289">
            <a:off x="1752600" y="32766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19" name="Oval 39"/>
          <p:cNvSpPr>
            <a:spLocks noChangeArrowheads="1"/>
          </p:cNvSpPr>
          <p:nvPr/>
        </p:nvSpPr>
        <p:spPr bwMode="auto">
          <a:xfrm rot="1717289">
            <a:off x="1878013" y="27463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7720" name="Line 40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7721" name="Oval 41"/>
          <p:cNvSpPr>
            <a:spLocks noChangeArrowheads="1"/>
          </p:cNvSpPr>
          <p:nvPr/>
        </p:nvSpPr>
        <p:spPr bwMode="auto">
          <a:xfrm rot="188795">
            <a:off x="457200" y="15049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7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7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18" grpId="0" animBg="1"/>
      <p:bldP spid="967718" grpId="1" animBg="1"/>
      <p:bldP spid="967719" grpId="0" animBg="1"/>
      <p:bldP spid="967719" grpId="1" animBg="1"/>
      <p:bldP spid="9677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09600"/>
            <a:ext cx="76327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 sz="2800">
                <a:latin typeface="SimHei" charset="0"/>
                <a:ea typeface="MS PGothic" charset="0"/>
                <a:cs typeface="SimHei" charset="0"/>
              </a:rPr>
              <a:t>准备释经讲道的过程</a:t>
            </a:r>
          </a:p>
        </p:txBody>
      </p:sp>
      <p:sp>
        <p:nvSpPr>
          <p:cNvPr id="305154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zh-CN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取自</a:t>
            </a:r>
            <a:r>
              <a:rPr lang="en-US" altLang="zh-CN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 </a:t>
            </a:r>
            <a:r>
              <a:rPr lang="en-US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Ramesh Richard</a:t>
            </a:r>
            <a:r>
              <a:rPr lang="fr-FR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 </a:t>
            </a:r>
            <a:r>
              <a:rPr lang="zh-CN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的</a:t>
            </a:r>
            <a:r>
              <a:rPr lang="en-US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 </a:t>
            </a:r>
            <a:r>
              <a:rPr lang="en-US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SimHei" charset="0"/>
              </a:rPr>
              <a:t>“</a:t>
            </a:r>
            <a:r>
              <a:rPr lang="ja-JP" alt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SimHei" charset="0"/>
              </a:rPr>
              <a:t>释经讲道七阶”</a:t>
            </a:r>
            <a:endParaRPr lang="zh-CN" altLang="en-US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SimHei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798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研读</a:t>
            </a:r>
          </a:p>
        </p:txBody>
      </p:sp>
      <p:sp>
        <p:nvSpPr>
          <p:cNvPr id="305157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58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59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11413" y="4437063"/>
            <a:ext cx="7985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结构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6156325" y="5157788"/>
            <a:ext cx="8112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宣讲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156325" y="443706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结构</a:t>
            </a:r>
          </a:p>
        </p:txBody>
      </p:sp>
      <p:sp>
        <p:nvSpPr>
          <p:cNvPr id="305163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195513" y="3643313"/>
            <a:ext cx="141446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经文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主旨</a:t>
            </a:r>
            <a:endParaRPr lang="zh-CN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305165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66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信息主旨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347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信息目标作桥梁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421188" y="2336800"/>
            <a:ext cx="44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脑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心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骨干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肉</a:t>
            </a:r>
          </a:p>
        </p:txBody>
      </p:sp>
      <p:sp>
        <p:nvSpPr>
          <p:cNvPr id="305173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74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75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76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77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5178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5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经文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8112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选择经文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2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分析经文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03238" y="4443413"/>
            <a:ext cx="1260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3.1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解经大纲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750" y="3757613"/>
            <a:ext cx="16033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3.2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解经中心意思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9750" y="2835275"/>
            <a:ext cx="2144713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4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三个发展思想的问题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419475" y="2060575"/>
            <a:ext cx="21574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5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期望听众所作出的回应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021513" y="3757613"/>
            <a:ext cx="1425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6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信息中心意思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169987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7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信息大纲</a:t>
            </a:r>
            <a:endParaRPr lang="en-US" altLang="zh-CN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8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清晰</a:t>
            </a:r>
            <a:endParaRPr lang="en-US" altLang="ja-JP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9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前言</a:t>
            </a: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/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结论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349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10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写稿和讲道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参考</a:t>
            </a: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 </a:t>
            </a:r>
            <a:r>
              <a:rPr lang="en-US" altLang="ja-JP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Haddon Robinson, </a:t>
            </a:r>
            <a:r>
              <a:rPr lang="en-US" altLang="ja-JP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Biblical Preaching</a:t>
            </a:r>
            <a:r>
              <a:rPr lang="en-US" altLang="ja-JP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(notes, 105)</a:t>
            </a:r>
            <a:r>
              <a:rPr lang="en-US" altLang="ja-JP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的</a:t>
            </a: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10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个步骤（白色字体）</a:t>
            </a:r>
          </a:p>
        </p:txBody>
      </p:sp>
      <p:sp>
        <p:nvSpPr>
          <p:cNvPr id="30519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altLang="zh-CN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 altLang="zh-CN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304800" y="4876800"/>
            <a:ext cx="3962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FF"/>
              </a:solidFill>
              <a:cs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Picture 2" descr="un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440863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5357813" cy="3035300"/>
          </a:xfrm>
        </p:spPr>
        <p:txBody>
          <a:bodyPr/>
          <a:lstStyle/>
          <a:p>
            <a:r>
              <a:rPr lang="zh-CN" altLang="en-US" sz="6600">
                <a:latin typeface="SimHei" charset="0"/>
                <a:ea typeface="MS PGothic" charset="0"/>
                <a:cs typeface="SimHei" charset="0"/>
              </a:rPr>
              <a:t>为什么要告知教会全体？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挽回的第四步：</a:t>
            </a:r>
            <a:r>
              <a:rPr kumimoji="0" lang="en-US" altLang="ja-JP">
                <a:latin typeface="SimHei" charset="0"/>
                <a:ea typeface="MS PGothic" charset="0"/>
                <a:cs typeface="SimHei" charset="0"/>
              </a:rPr>
              <a:t/>
            </a:r>
            <a:br>
              <a:rPr kumimoji="0" lang="en-US" altLang="ja-JP">
                <a:latin typeface="SimHei" charset="0"/>
                <a:ea typeface="MS PGothic" charset="0"/>
                <a:cs typeface="SimHei" charset="0"/>
              </a:rPr>
            </a:br>
            <a:r>
              <a:rPr kumimoji="0" lang="zh-CN" altLang="en-US">
                <a:latin typeface="SimHei" charset="0"/>
                <a:ea typeface="MS PGothic" charset="0"/>
                <a:cs typeface="SimHei" charset="0"/>
              </a:rPr>
              <a:t>看他作</a:t>
            </a:r>
            <a:r>
              <a:rPr kumimoji="0" lang="zh-CN" altLang="en-US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外邦人</a:t>
            </a:r>
            <a:endParaRPr kumimoji="0" lang="zh-CN" altLang="en-US">
              <a:solidFill>
                <a:srgbClr val="FFFF00"/>
              </a:solidFill>
              <a:latin typeface="Helvetica" charset="0"/>
              <a:ea typeface="MS PGothic" charset="0"/>
            </a:endParaRPr>
          </a:p>
        </p:txBody>
      </p:sp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152400" y="5735638"/>
            <a:ext cx="4246563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00"/>
                </a:solidFill>
                <a:latin typeface="Arial Black" charset="0"/>
              </a:rPr>
              <a:t>S = Sinner </a:t>
            </a:r>
            <a:r>
              <a:rPr lang="zh-CN" altLang="en-US" sz="3200" b="1">
                <a:solidFill>
                  <a:srgbClr val="FFFF00"/>
                </a:solidFill>
                <a:latin typeface="SimHei" charset="0"/>
                <a:cs typeface="SimHei" charset="0"/>
              </a:rPr>
              <a:t>犯罪的人</a:t>
            </a:r>
            <a:endParaRPr lang="zh-CN" alt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BBE0E3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152400" y="6192838"/>
            <a:ext cx="3879850" cy="584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3200" b="1">
                <a:solidFill>
                  <a:srgbClr val="FFFFFF"/>
                </a:solidFill>
                <a:latin typeface="Arial Black" charset="0"/>
              </a:rPr>
              <a:t>M = Member </a:t>
            </a:r>
            <a:r>
              <a:rPr lang="zh-CN" altLang="en-US" sz="3200" b="1">
                <a:solidFill>
                  <a:srgbClr val="FFFFFF"/>
                </a:solidFill>
                <a:latin typeface="SimHei" charset="0"/>
                <a:cs typeface="SimHei" charset="0"/>
              </a:rPr>
              <a:t>会友</a:t>
            </a: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36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37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3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39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0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1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2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3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4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5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6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7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8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49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0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1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3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4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5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6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7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8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FF"/>
                </a:solidFill>
                <a:latin typeface="Arial Black" charset="0"/>
              </a:rPr>
              <a:t>M</a:t>
            </a:r>
            <a:endParaRPr lang="en-US" smtClean="0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5" name="Line 37"/>
          <p:cNvSpPr>
            <a:spLocks noChangeShapeType="1"/>
          </p:cNvSpPr>
          <p:nvPr/>
        </p:nvSpPr>
        <p:spPr bwMode="auto">
          <a:xfrm rot="1841959" flipH="1" flipV="1">
            <a:off x="3235325" y="4775200"/>
            <a:ext cx="2860675" cy="9509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7666" name="Oval 38"/>
          <p:cNvSpPr>
            <a:spLocks noChangeArrowheads="1"/>
          </p:cNvSpPr>
          <p:nvPr/>
        </p:nvSpPr>
        <p:spPr bwMode="auto">
          <a:xfrm rot="188795">
            <a:off x="474663" y="1504950"/>
            <a:ext cx="8002587" cy="41370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969767" name="Text Box 39"/>
          <p:cNvSpPr txBox="1">
            <a:spLocks noChangeArrowheads="1"/>
          </p:cNvSpPr>
          <p:nvPr/>
        </p:nvSpPr>
        <p:spPr bwMode="auto">
          <a:xfrm>
            <a:off x="5618163" y="6269038"/>
            <a:ext cx="477837" cy="665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FFFF00"/>
                </a:solidFill>
                <a:latin typeface="Arial Black" charset="0"/>
              </a:rPr>
              <a:t>S</a:t>
            </a:r>
            <a:endParaRPr lang="en-US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/>
      <p:bldP spid="9697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ea typeface="ＭＳ Ｐゴシック" charset="0"/>
              </a:rPr>
              <a:t>Sins Worthy of Discipline</a:t>
            </a:r>
            <a:endParaRPr lang="en-US">
              <a:ea typeface="ＭＳ Ｐゴシック" charset="0"/>
            </a:endParaRPr>
          </a:p>
        </p:txBody>
      </p:sp>
      <p:sp>
        <p:nvSpPr>
          <p:cNvPr id="199683" name="Rectangle 4"/>
          <p:cNvSpPr>
            <a:spLocks noChangeArrowheads="1"/>
          </p:cNvSpPr>
          <p:nvPr/>
        </p:nvSpPr>
        <p:spPr bwMode="auto">
          <a:xfrm>
            <a:off x="-152400" y="0"/>
            <a:ext cx="9372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4800" b="1">
                <a:solidFill>
                  <a:srgbClr val="FFFFFF"/>
                </a:solidFill>
                <a:latin typeface="SimHei" charset="0"/>
                <a:cs typeface="SimHei" charset="0"/>
              </a:rPr>
              <a:t>管教却</a:t>
            </a:r>
            <a:r>
              <a:rPr lang="zh-CN" altLang="en-US" sz="4800" b="1" u="sng">
                <a:solidFill>
                  <a:srgbClr val="FFFFFF"/>
                </a:solidFill>
                <a:latin typeface="SimHei" charset="0"/>
                <a:cs typeface="SimHei" charset="0"/>
              </a:rPr>
              <a:t>不可</a:t>
            </a:r>
          </a:p>
        </p:txBody>
      </p:sp>
      <p:pic>
        <p:nvPicPr>
          <p:cNvPr id="358403" name="Picture 1" descr="pointing-fing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 rot="-928575">
            <a:off x="1398588" y="5089525"/>
            <a:ext cx="93726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逐出教会！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ea typeface="ＭＳ Ｐゴシック" charset="0"/>
              </a:rPr>
              <a:t>Sins Worthy of Discipline</a:t>
            </a:r>
            <a:endParaRPr lang="en-US">
              <a:ea typeface="ＭＳ Ｐゴシック" charset="0"/>
            </a:endParaRPr>
          </a:p>
        </p:txBody>
      </p:sp>
      <p:sp>
        <p:nvSpPr>
          <p:cNvPr id="201731" name="Rectangle 4"/>
          <p:cNvSpPr>
            <a:spLocks noChangeArrowheads="1"/>
          </p:cNvSpPr>
          <p:nvPr/>
        </p:nvSpPr>
        <p:spPr bwMode="auto">
          <a:xfrm>
            <a:off x="0" y="0"/>
            <a:ext cx="7451725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如何执行管教</a:t>
            </a:r>
          </a:p>
        </p:txBody>
      </p:sp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88900" y="1665288"/>
            <a:ext cx="74549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不要称他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她作基督徒</a:t>
            </a:r>
            <a:endParaRPr lang="en-US" altLang="ja-JP" sz="2800">
              <a:solidFill>
                <a:srgbClr val="000000"/>
              </a:solidFill>
              <a:latin typeface="SimHei" charset="0"/>
              <a:cs typeface="Arial" charset="0"/>
            </a:endParaRPr>
          </a:p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向他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她传福音</a:t>
            </a:r>
            <a:endParaRPr lang="en-US" altLang="ja-JP" sz="2800">
              <a:solidFill>
                <a:srgbClr val="000000"/>
              </a:solidFill>
              <a:latin typeface="SimHei" charset="0"/>
              <a:cs typeface="Arial" charset="0"/>
            </a:endParaRPr>
          </a:p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不要让他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她领圣餐</a:t>
            </a:r>
            <a:endParaRPr lang="en-US" altLang="ja-JP" sz="2800">
              <a:solidFill>
                <a:srgbClr val="000000"/>
              </a:solidFill>
              <a:latin typeface="SimHei" charset="0"/>
              <a:cs typeface="Arial" charset="0"/>
            </a:endParaRPr>
          </a:p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取消他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她的教会会籍</a:t>
            </a:r>
            <a:endParaRPr lang="en-US" altLang="ja-JP" sz="2800">
              <a:solidFill>
                <a:srgbClr val="000000"/>
              </a:solidFill>
              <a:latin typeface="SimHei" charset="0"/>
              <a:cs typeface="Arial" charset="0"/>
            </a:endParaRPr>
          </a:p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不让他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她在教会里事奉</a:t>
            </a:r>
          </a:p>
        </p:txBody>
      </p:sp>
      <p:sp>
        <p:nvSpPr>
          <p:cNvPr id="1131527" name="Text Box 7"/>
          <p:cNvSpPr txBox="1">
            <a:spLocks noChangeArrowheads="1"/>
          </p:cNvSpPr>
          <p:nvPr/>
        </p:nvSpPr>
        <p:spPr bwMode="auto">
          <a:xfrm>
            <a:off x="88900" y="4494213"/>
            <a:ext cx="7759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要把犯淫乱的人“交给撒但 </a:t>
            </a:r>
            <a:r>
              <a:rPr lang="ja-JP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”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（林前</a:t>
            </a:r>
            <a:r>
              <a:rPr lang="en-US" altLang="ja-JP" sz="2800">
                <a:solidFill>
                  <a:srgbClr val="000000"/>
                </a:solidFill>
                <a:latin typeface="SimHei" charset="0"/>
                <a:cs typeface="Arial" charset="0"/>
              </a:rPr>
              <a:t>5:5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）</a:t>
            </a:r>
            <a:endParaRPr lang="en-US" altLang="ja-JP" sz="2800">
              <a:solidFill>
                <a:srgbClr val="000000"/>
              </a:solidFill>
              <a:latin typeface="SimHei" charset="0"/>
              <a:cs typeface="Arial" charset="0"/>
            </a:endParaRPr>
          </a:p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不可与他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她吃饭（林前</a:t>
            </a:r>
            <a:r>
              <a:rPr lang="en-US" altLang="ja-JP" sz="2800">
                <a:solidFill>
                  <a:srgbClr val="000000"/>
                </a:solidFill>
                <a:latin typeface="SimHei" charset="0"/>
                <a:cs typeface="Arial" charset="0"/>
              </a:rPr>
              <a:t>5:11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）</a:t>
            </a:r>
            <a:endParaRPr lang="en-US" altLang="ja-JP" sz="2800">
              <a:solidFill>
                <a:srgbClr val="000000"/>
              </a:solidFill>
              <a:latin typeface="SimHei" charset="0"/>
              <a:cs typeface="Arial" charset="0"/>
            </a:endParaRPr>
          </a:p>
          <a:p>
            <a:pPr>
              <a:buFontTx/>
              <a:buChar char="•"/>
            </a:pP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禁止他</a:t>
            </a:r>
            <a:r>
              <a:rPr lang="en-US" altLang="zh-CN" sz="2800">
                <a:solidFill>
                  <a:srgbClr val="00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SimHei" charset="0"/>
                <a:cs typeface="SimHei" charset="0"/>
              </a:rPr>
              <a:t>她参加教会？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89788" y="3771900"/>
            <a:ext cx="1314450" cy="2682875"/>
            <a:chOff x="4529" y="881"/>
            <a:chExt cx="828" cy="1690"/>
          </a:xfrm>
        </p:grpSpPr>
        <p:sp>
          <p:nvSpPr>
            <p:cNvPr id="360458" name="AutoShape 13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459" name="Text Box 14"/>
            <p:cNvSpPr txBox="1">
              <a:spLocks noChangeArrowheads="1"/>
            </p:cNvSpPr>
            <p:nvPr/>
          </p:nvSpPr>
          <p:spPr bwMode="auto">
            <a:xfrm rot="-5400000">
              <a:off x="4326" y="1547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SimHei" charset="0"/>
                  <a:cs typeface="SimHei" charset="0"/>
                </a:rPr>
                <a:t>更差</a:t>
              </a:r>
            </a:p>
          </p:txBody>
        </p:sp>
      </p:grpSp>
      <p:pic>
        <p:nvPicPr>
          <p:cNvPr id="360454" name="Picture 11" descr="excommunicationpuzz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8002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89788" y="1409700"/>
            <a:ext cx="1303337" cy="2682875"/>
            <a:chOff x="4529" y="888"/>
            <a:chExt cx="821" cy="1690"/>
          </a:xfrm>
        </p:grpSpPr>
        <p:sp>
          <p:nvSpPr>
            <p:cNvPr id="360456" name="AutoShape 8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0457" name="Text Box 10"/>
            <p:cNvSpPr txBox="1">
              <a:spLocks noChangeArrowheads="1"/>
            </p:cNvSpPr>
            <p:nvPr/>
          </p:nvSpPr>
          <p:spPr bwMode="auto">
            <a:xfrm rot="-5400000">
              <a:off x="4323" y="1554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SimHei" charset="0"/>
                  <a:cs typeface="SimHei" charset="0"/>
                </a:rPr>
                <a:t>非信徒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 build="p" autoUpdateAnimBg="0"/>
      <p:bldP spid="11315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altLang="zh-CN" b="1">
                <a:latin typeface="Arial" charset="0"/>
                <a:ea typeface="MS PGothic" charset="0"/>
              </a:rPr>
              <a:t>The Point of Verses 15-17</a:t>
            </a:r>
            <a:endParaRPr lang="en-US" altLang="zh-CN">
              <a:latin typeface="Times New Roman" charset="0"/>
              <a:ea typeface="MS PGothic" charset="0"/>
            </a:endParaRPr>
          </a:p>
        </p:txBody>
      </p:sp>
      <p:pic>
        <p:nvPicPr>
          <p:cNvPr id="362499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4929188" y="163513"/>
            <a:ext cx="399891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I.</a:t>
            </a: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神教导我们挽回一位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犯罪跌倒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的基督徒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的方法是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尽量</a:t>
            </a:r>
            <a:r>
              <a:rPr lang="zh-CN" alt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私底下</a:t>
            </a: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进行</a:t>
            </a:r>
            <a: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</a:br>
            <a:r>
              <a:rPr lang="en-US" altLang="ja-JP" sz="4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(15-17)</a:t>
            </a:r>
            <a:r>
              <a:rPr lang="en-US" altLang="ja-JP" sz="4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 </a:t>
            </a:r>
            <a:endParaRPr lang="en-US" altLang="zh-CN" sz="40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zh-CN" altLang="en-US" sz="6000">
                <a:latin typeface="SimHei" charset="0"/>
                <a:ea typeface="MS PGothic" charset="0"/>
                <a:cs typeface="SimHei" charset="0"/>
              </a:rPr>
              <a:t>神挽回的</a:t>
            </a:r>
            <a:r>
              <a:rPr lang="en-US" altLang="zh-CN" sz="6000">
                <a:latin typeface="SimHei" charset="0"/>
                <a:ea typeface="MS PGothic" charset="0"/>
                <a:cs typeface="SimHei" charset="0"/>
              </a:rPr>
              <a:t/>
            </a:r>
            <a:br>
              <a:rPr lang="en-US" altLang="zh-CN" sz="6000"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sz="6000">
                <a:latin typeface="SimHei" charset="0"/>
                <a:ea typeface="MS PGothic" charset="0"/>
                <a:cs typeface="SimHei" charset="0"/>
              </a:rPr>
              <a:t>四个步骤：</a:t>
            </a:r>
          </a:p>
        </p:txBody>
      </p:sp>
      <p:sp>
        <p:nvSpPr>
          <p:cNvPr id="364546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10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189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altLang="zh-CN" sz="305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</a:t>
            </a:r>
          </a:p>
        </p:txBody>
      </p:sp>
      <p:sp>
        <p:nvSpPr>
          <p:cNvPr id="364551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CN" sz="4800" b="1">
                <a:solidFill>
                  <a:srgbClr val="333399"/>
                </a:solidFill>
                <a:latin typeface="SimHei" charset="0"/>
                <a:cs typeface="SimHei" charset="0"/>
              </a:rPr>
              <a:t>…</a:t>
            </a:r>
            <a:r>
              <a:rPr lang="zh-CN" altLang="en-US" sz="4800" b="1">
                <a:solidFill>
                  <a:srgbClr val="333399"/>
                </a:solidFill>
                <a:latin typeface="SimHei" charset="0"/>
                <a:cs typeface="SimHei" charset="0"/>
              </a:rPr>
              <a:t>逐步向更多人透露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第二个问题的答案在第</a:t>
            </a:r>
            <a:r>
              <a:rPr lang="en-US" altLang="ja-JP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18-20</a:t>
            </a:r>
            <a:r>
              <a:rPr lang="zh-CN" altLang="en-US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节：</a:t>
            </a:r>
            <a:r>
              <a:rPr lang="en-US" altLang="ja-JP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/>
            </a:r>
            <a:br>
              <a:rPr lang="en-US" altLang="ja-JP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sz="4000" b="1" i="1">
                <a:solidFill>
                  <a:srgbClr val="FFFF00"/>
                </a:solidFill>
                <a:latin typeface="SimHei" charset="0"/>
                <a:ea typeface="MS PGothic" charset="0"/>
                <a:cs typeface="SimHei" charset="0"/>
              </a:rPr>
              <a:t>为何</a:t>
            </a:r>
            <a:r>
              <a:rPr lang="zh-CN" altLang="en-US" sz="40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要正确地挽回犯罪跌倒的基督徒？</a:t>
            </a:r>
            <a:endParaRPr lang="zh-CN" altLang="en-US" sz="3600" b="1">
              <a:solidFill>
                <a:schemeClr val="bg1"/>
              </a:solidFill>
              <a:latin typeface="SimHei" charset="0"/>
              <a:ea typeface="MS PGothic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1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63" y="1196975"/>
            <a:ext cx="5357812" cy="1895475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第</a:t>
            </a:r>
            <a:r>
              <a:rPr lang="en-US" altLang="ja-JP" sz="4800" b="1">
                <a:latin typeface="SimHei" charset="0"/>
                <a:ea typeface="MS PGothic" charset="0"/>
                <a:cs typeface="SimHei" charset="0"/>
              </a:rPr>
              <a:t>18-20</a:t>
            </a:r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节的重点：</a:t>
            </a:r>
            <a:endParaRPr lang="zh-CN" altLang="en-US" sz="4800"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altLang="zh-CN" sz="4800" b="1">
                <a:solidFill>
                  <a:srgbClr val="000000"/>
                </a:solidFill>
                <a:latin typeface="SimHei" charset="0"/>
                <a:cs typeface="SimHei" charset="0"/>
              </a:rPr>
              <a:t>II.</a:t>
            </a:r>
            <a:r>
              <a:rPr lang="zh-CN" altLang="en-US" sz="4800" b="1">
                <a:solidFill>
                  <a:srgbClr val="000000"/>
                </a:solidFill>
                <a:latin typeface="SimHei" charset="0"/>
                <a:cs typeface="SimHei" charset="0"/>
              </a:rPr>
              <a:t>教会的行动</a:t>
            </a:r>
            <a:r>
              <a:rPr lang="en-US" altLang="zh-CN" sz="4800" b="1">
                <a:solidFill>
                  <a:srgbClr val="000000"/>
                </a:solidFill>
                <a:latin typeface="SimHei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0000"/>
                </a:solidFill>
                <a:latin typeface="SimHei" charset="0"/>
                <a:cs typeface="SimHei" charset="0"/>
              </a:rPr>
            </a:br>
            <a:r>
              <a:rPr lang="zh-CN" altLang="en-US" sz="4800" b="1">
                <a:solidFill>
                  <a:srgbClr val="000000"/>
                </a:solidFill>
                <a:latin typeface="SimHei" charset="0"/>
                <a:cs typeface="SimHei" charset="0"/>
              </a:rPr>
              <a:t>是神</a:t>
            </a:r>
            <a:r>
              <a:rPr lang="zh-CN" altLang="en-US" sz="4800" b="1">
                <a:solidFill>
                  <a:srgbClr val="7030A0"/>
                </a:solidFill>
                <a:latin typeface="SimHei" charset="0"/>
                <a:cs typeface="SimHei" charset="0"/>
              </a:rPr>
              <a:t>权柄</a:t>
            </a:r>
            <a:r>
              <a:rPr lang="zh-CN" altLang="en-US" sz="4800" b="1">
                <a:solidFill>
                  <a:srgbClr val="000000"/>
                </a:solidFill>
                <a:latin typeface="SimHei" charset="0"/>
                <a:cs typeface="SimHei" charset="0"/>
              </a:rPr>
              <a:t>的延伸！</a:t>
            </a:r>
            <a:r>
              <a:rPr lang="en-US" altLang="ja-JP" b="1">
                <a:solidFill>
                  <a:srgbClr val="000000"/>
                </a:solidFill>
                <a:latin typeface="SimHei" charset="0"/>
                <a:cs typeface="SimHei" charset="0"/>
              </a:rPr>
              <a:t> </a:t>
            </a:r>
            <a:endParaRPr lang="zh-CN" altLang="en-US" b="1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Picture 1" descr="relationships on bea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为何要执行处分</a:t>
            </a:r>
            <a:r>
              <a:rPr lang="en-US" altLang="ja-JP" sz="66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? </a:t>
            </a:r>
            <a:r>
              <a:rPr lang="en-US" altLang="ja-JP" sz="6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 </a:t>
            </a:r>
            <a:br>
              <a:rPr lang="en-US" altLang="ja-JP" sz="6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当我们尝试挽回</a:t>
            </a:r>
            <a:r>
              <a:rPr lang="en-US" altLang="ja-JP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…</a:t>
            </a:r>
            <a:endParaRPr lang="en-US" altLang="zh-CN" b="1">
              <a:solidFill>
                <a:schemeClr val="bg1"/>
              </a:solidFill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152400" y="2438400"/>
            <a:ext cx="3733800" cy="2586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我们代</a:t>
            </a:r>
            <a:r>
              <a:rPr lang="zh-CN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父</a:t>
            </a:r>
            <a: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54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zh-CN" alt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执行</a:t>
            </a:r>
            <a:r>
              <a:rPr lang="en-US" altLang="ja-JP" sz="5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ja-JP" sz="5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en-US" altLang="ja-JP" sz="54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>(18-19)</a:t>
            </a:r>
            <a:endParaRPr lang="en-US" altLang="zh-CN" sz="54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3"/>
          <p:cNvSpPr>
            <a:spLocks noChangeArrowheads="1"/>
          </p:cNvSpPr>
          <p:nvPr/>
        </p:nvSpPr>
        <p:spPr bwMode="auto">
          <a:xfrm>
            <a:off x="0" y="1524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NIV </a:t>
            </a:r>
            <a:r>
              <a:rPr lang="ja-JP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I tell you the truth, whatever you bind on earth </a:t>
            </a:r>
            <a:b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3600" b="1" dirty="0">
                <a:solidFill>
                  <a:srgbClr val="FFFF43"/>
                </a:solidFill>
                <a:latin typeface="Arial" charset="0"/>
                <a:cs typeface="Arial" charset="0"/>
              </a:rPr>
              <a:t>will be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600" b="1" dirty="0">
                <a:solidFill>
                  <a:srgbClr val="FFA9EE"/>
                </a:solidFill>
                <a:latin typeface="Arial" charset="0"/>
                <a:cs typeface="Arial" charset="0"/>
              </a:rPr>
              <a:t>{or have been}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bound in heaven, and whatever you loose on earth </a:t>
            </a:r>
            <a:r>
              <a:rPr lang="en-US" altLang="ja-JP" sz="3600" b="1" dirty="0">
                <a:solidFill>
                  <a:srgbClr val="FFFF43"/>
                </a:solidFill>
                <a:latin typeface="Arial" charset="0"/>
                <a:cs typeface="Arial" charset="0"/>
              </a:rPr>
              <a:t>will be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600" b="1" dirty="0">
                <a:solidFill>
                  <a:srgbClr val="FFA9EE"/>
                </a:solidFill>
                <a:latin typeface="Arial" charset="0"/>
                <a:cs typeface="Arial" charset="0"/>
              </a:rPr>
              <a:t>{or have been}</a:t>
            </a:r>
            <a:r>
              <a:rPr lang="en-US" altLang="ja-JP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loosed in heaven.</a:t>
            </a:r>
            <a:r>
              <a:rPr lang="ja-JP" alt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endParaRPr lang="en-US" altLang="zh-CN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2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latin typeface="Arial" charset="0"/>
                <a:ea typeface="MS PGothic" charset="0"/>
              </a:rPr>
              <a:t>A Better Translation…</a:t>
            </a:r>
            <a:endParaRPr lang="en-US" altLang="zh-CN">
              <a:latin typeface="Arial" charset="0"/>
              <a:ea typeface="MS PGothic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/>
            <a:r>
              <a:rPr lang="en-US" altLang="zh-CN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NAU </a:t>
            </a:r>
            <a:r>
              <a:rPr lang="zh-CN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是更好的翻译</a:t>
            </a:r>
            <a:endParaRPr lang="zh-CN" altLang="en-US" sz="4400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1053701" name="Rectangle 5"/>
          <p:cNvSpPr>
            <a:spLocks noChangeArrowheads="1"/>
          </p:cNvSpPr>
          <p:nvPr/>
        </p:nvSpPr>
        <p:spPr bwMode="auto">
          <a:xfrm>
            <a:off x="4800600" y="14097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600" b="1">
                <a:solidFill>
                  <a:srgbClr val="FFFFFF"/>
                </a:solidFill>
                <a:latin typeface="Arial" charset="0"/>
                <a:cs typeface="Arial" charset="0"/>
              </a:rPr>
              <a:t>NAU </a:t>
            </a:r>
            <a:r>
              <a:rPr lang="ja-JP" alt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Truly I say to you, whatever you bind on earth </a:t>
            </a:r>
            <a:r>
              <a:rPr lang="en-US" altLang="ja-JP" sz="3600" b="1">
                <a:solidFill>
                  <a:srgbClr val="FFFF43"/>
                </a:solidFill>
                <a:latin typeface="Arial" charset="0"/>
                <a:cs typeface="Arial" charset="0"/>
              </a:rPr>
              <a:t>shall have been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bound in heaven; and whatever you loose on earth </a:t>
            </a:r>
            <a:r>
              <a:rPr lang="en-US" altLang="ja-JP" sz="3600" b="1">
                <a:solidFill>
                  <a:srgbClr val="FFFF43"/>
                </a:solidFill>
                <a:latin typeface="Arial" charset="0"/>
                <a:cs typeface="Arial" charset="0"/>
              </a:rPr>
              <a:t>shall have been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loosed in heaven.</a:t>
            </a:r>
            <a:r>
              <a:rPr lang="ja-JP" alt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endParaRPr lang="en-US" altLang="zh-CN" sz="4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685800" y="2895600"/>
            <a:ext cx="5638800" cy="3352800"/>
            <a:chOff x="-432" y="1824"/>
            <a:chExt cx="3552" cy="2112"/>
          </a:xfrm>
        </p:grpSpPr>
        <p:sp>
          <p:nvSpPr>
            <p:cNvPr id="372743" name="Rectangle 6"/>
            <p:cNvSpPr>
              <a:spLocks noChangeArrowheads="1"/>
            </p:cNvSpPr>
            <p:nvPr/>
          </p:nvSpPr>
          <p:spPr bwMode="auto">
            <a:xfrm>
              <a:off x="1344" y="1824"/>
              <a:ext cx="124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744" name="Rectangle 7"/>
            <p:cNvSpPr>
              <a:spLocks noChangeArrowheads="1"/>
            </p:cNvSpPr>
            <p:nvPr/>
          </p:nvSpPr>
          <p:spPr bwMode="auto">
            <a:xfrm>
              <a:off x="-288" y="3600"/>
              <a:ext cx="2016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745" name="Rectangle 8"/>
            <p:cNvSpPr>
              <a:spLocks noChangeArrowheads="1"/>
            </p:cNvSpPr>
            <p:nvPr/>
          </p:nvSpPr>
          <p:spPr bwMode="auto">
            <a:xfrm>
              <a:off x="2352" y="3168"/>
              <a:ext cx="76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2746" name="Rectangle 9"/>
            <p:cNvSpPr>
              <a:spLocks noChangeArrowheads="1"/>
            </p:cNvSpPr>
            <p:nvPr/>
          </p:nvSpPr>
          <p:spPr bwMode="auto">
            <a:xfrm>
              <a:off x="-432" y="2208"/>
              <a:ext cx="1728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 animBg="1"/>
      <p:bldP spid="10537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1.  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研读经文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47800" y="1846263"/>
            <a:ext cx="7086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a.	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在周二前选择好经文，</a:t>
            </a: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</a:b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经文不要太长。</a:t>
            </a:r>
            <a:endParaRPr lang="en-US" altLang="ja-JP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b.	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作解经工作，</a:t>
            </a: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</a:b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收集资料和笔记。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 altLang="zh-C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 descr="matt 18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8402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74638"/>
            <a:ext cx="4681537" cy="1066800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马太</a:t>
            </a:r>
            <a:r>
              <a:rPr lang="en-US" altLang="ja-JP" b="1">
                <a:solidFill>
                  <a:schemeClr val="bg1"/>
                </a:solidFill>
                <a:latin typeface="Arial" charset="0"/>
                <a:ea typeface="MS PGothic" charset="0"/>
              </a:rPr>
              <a:t>18:19</a:t>
            </a:r>
            <a:endParaRPr lang="en-US" altLang="zh-CN">
              <a:solidFill>
                <a:schemeClr val="bg1"/>
              </a:solidFill>
              <a:latin typeface="Arial" charset="0"/>
              <a:ea typeface="MS PGothic" charset="0"/>
            </a:endParaRPr>
          </a:p>
        </p:txBody>
      </p:sp>
      <p:sp>
        <p:nvSpPr>
          <p:cNvPr id="374788" name="Rectangle 2"/>
          <p:cNvSpPr txBox="1">
            <a:spLocks noChangeArrowheads="1"/>
          </p:cNvSpPr>
          <p:nvPr/>
        </p:nvSpPr>
        <p:spPr bwMode="auto">
          <a:xfrm>
            <a:off x="4824413" y="1341438"/>
            <a:ext cx="39465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ja-JP" altLang="en-US" sz="4000">
                <a:solidFill>
                  <a:srgbClr val="FFFFFF"/>
                </a:solidFill>
                <a:latin typeface="SimHei" charset="0"/>
                <a:cs typeface="SimHei" charset="0"/>
              </a:rPr>
              <a:t>“</a:t>
            </a:r>
            <a:r>
              <a:rPr lang="zh-CN" altLang="en-US" sz="4000">
                <a:solidFill>
                  <a:srgbClr val="FFFFFF"/>
                </a:solidFill>
                <a:latin typeface="SimHei" charset="0"/>
                <a:cs typeface="SimHei" charset="0"/>
              </a:rPr>
              <a:t>我又告诉你们，若是你们中间有</a:t>
            </a:r>
            <a:r>
              <a:rPr lang="zh-CN" altLang="en-US" sz="4000">
                <a:solidFill>
                  <a:srgbClr val="FFFF00"/>
                </a:solidFill>
                <a:latin typeface="SimHei" charset="0"/>
                <a:cs typeface="SimHei" charset="0"/>
              </a:rPr>
              <a:t>两个人</a:t>
            </a:r>
            <a:r>
              <a:rPr lang="zh-CN" altLang="en-US" sz="4000">
                <a:solidFill>
                  <a:srgbClr val="FFFFFF"/>
                </a:solidFill>
                <a:latin typeface="SimHei" charset="0"/>
                <a:cs typeface="SimHei" charset="0"/>
              </a:rPr>
              <a:t>在地上，同心合意地求什么事，我在天上的父，必为他们成全。 </a:t>
            </a:r>
            <a:r>
              <a:rPr lang="ja-JP" altLang="en-US" sz="4000">
                <a:solidFill>
                  <a:srgbClr val="FFFFFF"/>
                </a:solidFill>
                <a:latin typeface="SimHei" charset="0"/>
                <a:cs typeface="SimHei" charset="0"/>
              </a:rPr>
              <a:t>”</a:t>
            </a:r>
            <a:r>
              <a:rPr lang="en-US" altLang="ja-JP" sz="4000">
                <a:solidFill>
                  <a:srgbClr val="FFFFFF"/>
                </a:solidFill>
                <a:latin typeface="SimHei" charset="0"/>
                <a:cs typeface="Arial" charset="0"/>
              </a:rPr>
              <a:t> </a:t>
            </a:r>
            <a:br>
              <a:rPr lang="en-US" altLang="ja-JP" sz="400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3200">
                <a:solidFill>
                  <a:srgbClr val="FFFFFF"/>
                </a:solidFill>
                <a:latin typeface="SimHei" charset="0"/>
                <a:cs typeface="SimHei" charset="0"/>
              </a:rPr>
              <a:t>（和合本）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5562600" cy="22860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 smtClean="0">
                <a:solidFill>
                  <a:srgbClr val="FFFFFF"/>
                </a:solidFill>
              </a:rPr>
              <a:t>诗篇 </a:t>
            </a:r>
            <a:r>
              <a:rPr lang="en-US" sz="5400" b="1" dirty="0" smtClean="0">
                <a:solidFill>
                  <a:srgbClr val="FFFFFF"/>
                </a:solidFill>
              </a:rPr>
              <a:t> 82:1, 6</a:t>
            </a:r>
            <a:br>
              <a:rPr lang="en-US" sz="5400" b="1" dirty="0" smtClean="0">
                <a:solidFill>
                  <a:srgbClr val="FFFFFF"/>
                </a:solidFill>
              </a:rPr>
            </a:br>
            <a:r>
              <a:rPr lang="en-US" sz="5400" b="1" dirty="0" smtClean="0">
                <a:solidFill>
                  <a:srgbClr val="FFFFFF"/>
                </a:solidFill>
              </a:rPr>
              <a:t> (</a:t>
            </a:r>
            <a:r>
              <a:rPr lang="zh-CN" altLang="en-US" sz="5400" b="1" dirty="0" smtClean="0">
                <a:solidFill>
                  <a:srgbClr val="FFFFFF"/>
                </a:solidFill>
              </a:rPr>
              <a:t>给以色列的统</a:t>
            </a:r>
            <a:r>
              <a:rPr lang="zh-CN" altLang="en-US" sz="5400" b="1" smtClean="0">
                <a:solidFill>
                  <a:srgbClr val="FFFFFF"/>
                </a:solidFill>
              </a:rPr>
              <a:t>治者／神明</a:t>
            </a:r>
            <a:r>
              <a:rPr lang="en-US" sz="5400" b="1" smtClean="0">
                <a:solidFill>
                  <a:srgbClr val="FFFFFF"/>
                </a:solidFill>
              </a:rPr>
              <a:t>) </a:t>
            </a:r>
            <a:endParaRPr lang="en-US" sz="5400" b="1" dirty="0" smtClean="0">
              <a:solidFill>
                <a:srgbClr val="FFFFFF"/>
              </a:solidFill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644900"/>
            <a:ext cx="5184775" cy="2971800"/>
          </a:xfrm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4000" dirty="0"/>
              <a:t>“</a:t>
            </a:r>
            <a:r>
              <a:rPr lang="zh-TW" altLang="en-US" sz="4000" dirty="0"/>
              <a:t>我曾说过：“你们都是神，是至高者的儿子。</a:t>
            </a:r>
            <a:r>
              <a:rPr lang="en-US" sz="4000" dirty="0"/>
              <a:t>… </a:t>
            </a:r>
            <a:r>
              <a:rPr lang="zh-CN" altLang="en-US" sz="4000" dirty="0"/>
              <a:t>但你却仍然像人一样死亡</a:t>
            </a:r>
            <a:r>
              <a:rPr lang="en-US" sz="4000" dirty="0"/>
              <a:t>…"</a:t>
            </a:r>
          </a:p>
        </p:txBody>
      </p:sp>
    </p:spTree>
    <p:extLst>
      <p:ext uri="{BB962C8B-B14F-4D97-AF65-F5344CB8AC3E}">
        <p14:creationId xmlns:p14="http://schemas.microsoft.com/office/powerpoint/2010/main" val="782616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5" descr="relationships on bea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为何要执行处分</a:t>
            </a:r>
            <a:r>
              <a:rPr lang="en-US" altLang="ja-JP" sz="66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? </a:t>
            </a:r>
            <a:r>
              <a:rPr lang="en-US" altLang="ja-JP" sz="6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 </a:t>
            </a:r>
            <a:br>
              <a:rPr lang="en-US" altLang="ja-JP" sz="6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当我们尝试挽回</a:t>
            </a:r>
            <a:r>
              <a:rPr lang="en-US" altLang="ja-JP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…</a:t>
            </a:r>
            <a:endParaRPr lang="en-US" altLang="zh-CN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-152400" y="2438400"/>
            <a:ext cx="3733800" cy="304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我们代</a:t>
            </a: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父</a:t>
            </a:r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zh-CN" alt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执行</a:t>
            </a:r>
            <a:r>
              <a:rPr lang="en-US" altLang="zh-CN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en-US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en-US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>(18-19)</a:t>
            </a:r>
            <a:endParaRPr lang="en-US" altLang="zh-CN" sz="48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cs typeface="Arial" charset="0"/>
            </a:endParaRPr>
          </a:p>
        </p:txBody>
      </p:sp>
      <p:sp>
        <p:nvSpPr>
          <p:cNvPr id="1082373" name="Text Box 5"/>
          <p:cNvSpPr txBox="1">
            <a:spLocks noChangeArrowheads="1"/>
          </p:cNvSpPr>
          <p:nvPr/>
        </p:nvSpPr>
        <p:spPr bwMode="auto">
          <a:xfrm>
            <a:off x="3929063" y="2438400"/>
            <a:ext cx="5075237" cy="304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我们在</a:t>
            </a:r>
            <a:r>
              <a:rPr lang="zh-CN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基督</a:t>
            </a:r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zh-CN" alt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SimHei" charset="0"/>
              </a:rPr>
              <a:t>面前并以他的权柄执行</a:t>
            </a:r>
            <a:r>
              <a:rPr lang="en-US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</a:br>
            <a:r>
              <a:rPr lang="en-US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mHei" charset="0"/>
                <a:cs typeface="Arial" charset="0"/>
              </a:rPr>
              <a:t>(20)</a:t>
            </a:r>
            <a:endParaRPr lang="en-US" altLang="zh-CN" sz="4800" b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imHei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build="p" autoUpdateAnimBg="0"/>
      <p:bldP spid="108237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1" descr="matt 18.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056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4679950" cy="1065213"/>
          </a:xfrm>
        </p:spPr>
        <p:txBody>
          <a:bodyPr/>
          <a:lstStyle/>
          <a:p>
            <a:pPr eaLnBrk="1" hangingPunct="1"/>
            <a:r>
              <a:rPr lang="zh-CN" altLang="en-US" sz="54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马太</a:t>
            </a:r>
            <a:r>
              <a:rPr lang="en-US" altLang="ja-JP" sz="5400" b="1" i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18:20</a:t>
            </a:r>
            <a:endParaRPr lang="en-US" altLang="zh-CN" sz="5400" i="1">
              <a:solidFill>
                <a:schemeClr val="bg1"/>
              </a:solidFill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378884" name="Rectangle 2"/>
          <p:cNvSpPr txBox="1">
            <a:spLocks noChangeArrowheads="1"/>
          </p:cNvSpPr>
          <p:nvPr/>
        </p:nvSpPr>
        <p:spPr bwMode="auto">
          <a:xfrm>
            <a:off x="5292725" y="1412875"/>
            <a:ext cx="3600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ja-JP" altLang="en-US" sz="3600" b="1">
                <a:solidFill>
                  <a:srgbClr val="FFFFFF"/>
                </a:solidFill>
                <a:latin typeface="SimHei" charset="0"/>
                <a:cs typeface="SimHei" charset="0"/>
              </a:rPr>
              <a:t>“</a:t>
            </a:r>
            <a:r>
              <a:rPr lang="zh-CN" altLang="en-US" sz="3600" b="1">
                <a:solidFill>
                  <a:srgbClr val="FFFFFF"/>
                </a:solidFill>
                <a:latin typeface="SimHei" charset="0"/>
                <a:cs typeface="SimHei" charset="0"/>
              </a:rPr>
              <a:t>因为无论在哪里，有</a:t>
            </a:r>
            <a:r>
              <a:rPr lang="zh-CN" altLang="en-US" sz="3600" b="1">
                <a:solidFill>
                  <a:srgbClr val="FFFF00"/>
                </a:solidFill>
                <a:latin typeface="SimHei" charset="0"/>
                <a:cs typeface="SimHei" charset="0"/>
              </a:rPr>
              <a:t>两三个人</a:t>
            </a:r>
            <a:r>
              <a:rPr lang="zh-CN" altLang="en-US" sz="3600" b="1">
                <a:solidFill>
                  <a:srgbClr val="FFFFFF"/>
                </a:solidFill>
                <a:latin typeface="SimHei" charset="0"/>
                <a:cs typeface="SimHei" charset="0"/>
              </a:rPr>
              <a:t>奉我的名聚会，那里就有我在他们中间 。</a:t>
            </a:r>
            <a:r>
              <a:rPr lang="ja-JP" altLang="en-US" sz="3600" b="1">
                <a:solidFill>
                  <a:srgbClr val="FFFFFF"/>
                </a:solidFill>
                <a:latin typeface="SimHei" charset="0"/>
                <a:cs typeface="SimHei" charset="0"/>
              </a:rPr>
              <a:t>”</a:t>
            </a:r>
            <a:r>
              <a:rPr lang="en-US" altLang="ja-JP" sz="3600" b="1">
                <a:solidFill>
                  <a:srgbClr val="FFFFFF"/>
                </a:solidFill>
                <a:latin typeface="SimHei" charset="0"/>
                <a:cs typeface="Arial" charset="0"/>
              </a:rPr>
              <a:t/>
            </a:r>
            <a:br>
              <a:rPr lang="en-US" altLang="ja-JP" sz="3600" b="1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2800" b="1">
                <a:solidFill>
                  <a:srgbClr val="FFFFFF"/>
                </a:solidFill>
                <a:latin typeface="SimHei" charset="0"/>
                <a:cs typeface="SimHei" charset="0"/>
              </a:rPr>
              <a:t>（和合本）</a:t>
            </a:r>
            <a:endParaRPr lang="zh-CN" altLang="en-US" sz="2800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29" name="Picture 1" descr="forg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03965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113"/>
            <a:ext cx="6781800" cy="109061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l" eaLnBrk="1" hangingPunct="1">
              <a:defRPr/>
            </a:pPr>
            <a:r>
              <a:rPr lang="zh-CN" altLang="en-US" sz="6000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ＭＳ Ｐゴシック" charset="0"/>
              </a:rPr>
              <a:t>主旨：</a:t>
            </a:r>
            <a:endParaRPr lang="en-US" dirty="0">
              <a:solidFill>
                <a:srgbClr val="FFFFFF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SimHei" pitchFamily="2" charset="-122"/>
              <a:ea typeface="SimHei" pitchFamily="2" charset="-122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9588"/>
            <a:ext cx="6781800" cy="319881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>我们必须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>挽回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/>
            </a:r>
            <a:br>
              <a:rPr lang="en-US" altLang="zh-CN" sz="5400" b="1" dirty="0" smtClean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>犯罪跌倒的会友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/>
            </a:r>
            <a:br>
              <a:rPr lang="en-US" altLang="zh-CN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>因为我们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/>
            </a:r>
            <a:br>
              <a:rPr lang="en-US" altLang="zh-CN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</a:br>
            <a:r>
              <a:rPr lang="zh-CN" altLang="en-US" sz="5400" b="1" dirty="0" smtClean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>代表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SimHei" pitchFamily="2" charset="-122"/>
                <a:ea typeface="SimHei" pitchFamily="2" charset="-122"/>
                <a:cs typeface="+mn-cs"/>
              </a:rPr>
              <a:t>上帝行动。</a:t>
            </a:r>
            <a:endParaRPr lang="en-US" sz="5400" b="1" u="sng" dirty="0" smtClean="0">
              <a:solidFill>
                <a:srgbClr val="FFFF00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3" name="Picture 4" descr="Scritpureal-Soaking-Mu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91440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4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05900" cy="762000"/>
          </a:xfrm>
        </p:spPr>
        <p:txBody>
          <a:bodyPr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SimHei" charset="0"/>
                <a:ea typeface="Osaka" charset="0"/>
                <a:cs typeface="SimHei" charset="0"/>
              </a:rPr>
              <a:t>我们也可以从音乐中“解经”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000500" cy="6019800"/>
          </a:xfrm>
        </p:spPr>
        <p:txBody>
          <a:bodyPr/>
          <a:lstStyle/>
          <a:p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charset="0"/>
                <a:ea typeface="Osaka" charset="0"/>
                <a:cs typeface="SimHei" charset="0"/>
              </a:rPr>
              <a:t>请把第</a:t>
            </a: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charset="0"/>
                <a:ea typeface="Osaka" charset="0"/>
                <a:cs typeface="SimHei" charset="0"/>
              </a:rPr>
              <a:t>6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charset="0"/>
                <a:ea typeface="Osaka" charset="0"/>
                <a:cs typeface="SimHei" charset="0"/>
              </a:rPr>
              <a:t>页的“上帝是人千古保障”的歌词浓缩为一句句子。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6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8313" y="561975"/>
            <a:ext cx="867568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5400" dirty="0">
                <a:solidFill>
                  <a:srgbClr val="FFFF00"/>
                </a:solidFill>
                <a:latin typeface="SimHei" charset="0"/>
                <a:cs typeface="SimHei" charset="0"/>
              </a:rPr>
              <a:t>上主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是我坚固</a:t>
            </a:r>
            <a:r>
              <a:rPr lang="zh-CN" altLang="en-US" sz="5400" dirty="0">
                <a:solidFill>
                  <a:srgbClr val="85FFE0"/>
                </a:solidFill>
                <a:latin typeface="SimHei" charset="0"/>
                <a:cs typeface="SimHei" charset="0"/>
              </a:rPr>
              <a:t>保障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，是我</a:t>
            </a:r>
            <a:r>
              <a:rPr lang="zh-CN" altLang="en-US" sz="5400" dirty="0">
                <a:solidFill>
                  <a:srgbClr val="85FFE0"/>
                </a:solidFill>
                <a:latin typeface="SimHei" charset="0"/>
                <a:cs typeface="SimHei" charset="0"/>
              </a:rPr>
              <a:t>山寨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和</a:t>
            </a:r>
            <a:r>
              <a:rPr lang="zh-CN" altLang="en-US" sz="5400" dirty="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。苦海汪洋</a:t>
            </a:r>
            <a:r>
              <a:rPr lang="zh-CN" altLang="en-US" sz="5400" dirty="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为救星，似无生路我仍有望。虽有凶恶</a:t>
            </a:r>
            <a:r>
              <a:rPr lang="zh-CN" altLang="en-US" sz="5400" dirty="0">
                <a:solidFill>
                  <a:srgbClr val="FFB7F6"/>
                </a:solidFill>
                <a:latin typeface="SimHei" charset="0"/>
                <a:cs typeface="SimHei" charset="0"/>
              </a:rPr>
              <a:t>仇敌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，攻击不留余力。对我仇恨刺骨，常用狡猾引诱。但我</a:t>
            </a:r>
            <a:r>
              <a:rPr lang="zh-CN" altLang="en-US" sz="5400" dirty="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 dirty="0">
                <a:solidFill>
                  <a:srgbClr val="FFFFFF"/>
                </a:solidFill>
                <a:latin typeface="SimHei" charset="0"/>
                <a:cs typeface="SimHei" charset="0"/>
              </a:rPr>
              <a:t>将我保护</a:t>
            </a:r>
            <a:endParaRPr lang="zh-CN" altLang="en-US" sz="4800" dirty="0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38297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298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5" name="Picture 2" descr="AC0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9238" y="561975"/>
            <a:ext cx="864393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我若</a:t>
            </a:r>
            <a:r>
              <a:rPr lang="zh-CN" altLang="en-US" sz="5400">
                <a:solidFill>
                  <a:srgbClr val="FF0000"/>
                </a:solidFill>
                <a:latin typeface="SimHei" charset="0"/>
                <a:cs typeface="SimHei" charset="0"/>
              </a:rPr>
              <a:t>单靠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己力行走，每遇战争必要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退败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。须有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能者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随时帮助，即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神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设立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救赎恩主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。若问所设为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谁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，乃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主耶稣基督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。又称万有主宰，永远并无更改。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祂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已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得胜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作我元帅</a:t>
            </a:r>
          </a:p>
        </p:txBody>
      </p:sp>
      <p:sp>
        <p:nvSpPr>
          <p:cNvPr id="38502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502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3" name="Picture 2" descr="wo_scn0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571500"/>
            <a:ext cx="88201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若全世界充满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鬼魔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，救主圣徒仍能安然。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仇敌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降灾设下网罗，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为</a:t>
            </a:r>
            <a:r>
              <a:rPr lang="zh-CN" altLang="en-US" sz="5400">
                <a:solidFill>
                  <a:srgbClr val="7878DE"/>
                </a:solidFill>
                <a:latin typeface="SimHei" charset="0"/>
                <a:cs typeface="SimHei" charset="0"/>
              </a:rPr>
              <a:t>道路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助我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胜过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幽暗魔王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与起，我靠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能抵。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怒不能久长，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迫我能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忍受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0070C0"/>
                </a:solidFill>
                <a:latin typeface="SimHei" charset="0"/>
                <a:cs typeface="SimHei" charset="0"/>
              </a:rPr>
              <a:t>言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一出 敌即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败溃</a:t>
            </a:r>
            <a:endParaRPr lang="zh-CN" altLang="en-US" sz="5400" b="1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38707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7076" name="Rectangle 6"/>
          <p:cNvSpPr>
            <a:spLocks noGrp="1" noChangeArrowheads="1"/>
          </p:cNvSpPr>
          <p:nvPr>
            <p:ph type="title"/>
          </p:nvPr>
        </p:nvSpPr>
        <p:spPr>
          <a:xfrm>
            <a:off x="61913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SimHei" charset="0"/>
                <a:ea typeface="MS PGothic" charset="0"/>
                <a:cs typeface="Arial" charset="0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1" name="Picture 2" descr="wo_scn05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363" y="561975"/>
            <a:ext cx="878681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0070C0"/>
                </a:solidFill>
                <a:latin typeface="SimHei" charset="0"/>
                <a:cs typeface="SimHei" charset="0"/>
              </a:rPr>
              <a:t>言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有权高过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万王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世上帝王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不能相比。圣灵恩赐全备可信，降於我身何等奇妙。名利任其失去，生命我也无虑。身家虽然失丧，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0070C0"/>
                </a:solidFill>
                <a:latin typeface="SimHei" charset="0"/>
                <a:cs typeface="SimHei" charset="0"/>
              </a:rPr>
              <a:t>道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终必兴旺。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之国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存到永远</a:t>
            </a:r>
            <a:endParaRPr lang="zh-CN" altLang="en-US" sz="5400" b="1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38912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2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SimHei" charset="0"/>
                <a:ea typeface="MS PGothic" charset="0"/>
                <a:cs typeface="Arial" charset="0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5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1.  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研读经文</a:t>
            </a: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42988" y="2314575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b.	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如何解经？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 altLang="zh-C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76375" y="2465388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1)	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祷告求上帝赐智慧，阅读教会会友最常用的圣经译本，列出大多数会友可能发问的问题（不然，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15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小时的研究后你将有许多的答案却忘了你的问题），尝试回答这些问题。</a:t>
            </a:r>
            <a:endParaRPr lang="en-US" altLang="ja-JP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2)	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阅读和比较其他圣经译本，再列出问题。</a:t>
            </a:r>
            <a:endParaRPr lang="en-US" altLang="ja-JP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3)	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若你能够，阅读圣经原文，简略研究重要的词汇和用语。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562600" y="0"/>
            <a:ext cx="3124200" cy="6858000"/>
          </a:xfrm>
        </p:spPr>
        <p:txBody>
          <a:bodyPr/>
          <a:lstStyle/>
          <a:p>
            <a:r>
              <a:rPr lang="zh-CN" altLang="en-US" sz="6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每个演讲都需要重点</a:t>
            </a:r>
            <a:r>
              <a:rPr lang="en-US" altLang="ja-JP" sz="60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!</a:t>
            </a:r>
            <a:endParaRPr lang="en-US" altLang="zh-CN">
              <a:latin typeface="SimHei" charset="0"/>
              <a:ea typeface="MS PGothic" charset="0"/>
              <a:cs typeface="SimHei" charset="0"/>
            </a:endParaRPr>
          </a:p>
        </p:txBody>
      </p:sp>
      <p:pic>
        <p:nvPicPr>
          <p:cNvPr id="391171" name="Picture 1028" descr="BigId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8" t="2780" r="17696" b="18434"/>
          <a:stretch>
            <a:fillRect/>
          </a:stretch>
        </p:blipFill>
        <p:spPr bwMode="auto">
          <a:xfrm>
            <a:off x="0" y="0"/>
            <a:ext cx="5392738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2" name="Rounded Rectangular Callout 4"/>
          <p:cNvSpPr>
            <a:spLocks noChangeArrowheads="1"/>
          </p:cNvSpPr>
          <p:nvPr/>
        </p:nvSpPr>
        <p:spPr bwMode="auto">
          <a:xfrm rot="10800000" flipV="1">
            <a:off x="-107950" y="-17463"/>
            <a:ext cx="6119813" cy="3375026"/>
          </a:xfrm>
          <a:prstGeom prst="wedgeRoundRectCallout">
            <a:avLst>
              <a:gd name="adj1" fmla="val -7477"/>
              <a:gd name="adj2" fmla="val 92537"/>
              <a:gd name="adj3" fmla="val 16667"/>
            </a:avLst>
          </a:prstGeom>
          <a:solidFill>
            <a:srgbClr val="00009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3600">
                <a:solidFill>
                  <a:srgbClr val="FFFFFF"/>
                </a:solidFill>
                <a:latin typeface="SimHei" charset="0"/>
                <a:cs typeface="SimHei" charset="0"/>
              </a:rPr>
              <a:t>今天我演讲的重点是有关进化论、创造论、反对堕胎和圣经无误论。我希望先分享我对解除核武，并这对拯救海豚的影响。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pic>
        <p:nvPicPr>
          <p:cNvPr id="393218" name="Picture 4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10992" r="20599" b="59821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Rounded Rectangular Callout 2"/>
          <p:cNvSpPr>
            <a:spLocks noChangeArrowheads="1"/>
          </p:cNvSpPr>
          <p:nvPr/>
        </p:nvSpPr>
        <p:spPr bwMode="auto">
          <a:xfrm rot="10800000" flipV="1">
            <a:off x="0" y="-34925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ea typeface="SimHei" charset="0"/>
              </a:rPr>
              <a:t>你从事哪一行？</a:t>
            </a:r>
          </a:p>
        </p:txBody>
      </p:sp>
      <p:sp>
        <p:nvSpPr>
          <p:cNvPr id="393220" name="Rounded Rectangular Callout 5"/>
          <p:cNvSpPr>
            <a:spLocks noChangeArrowheads="1"/>
          </p:cNvSpPr>
          <p:nvPr/>
        </p:nvSpPr>
        <p:spPr bwMode="auto">
          <a:xfrm rot="10800000" flipV="1">
            <a:off x="5761038" y="115888"/>
            <a:ext cx="3419475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5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ea typeface="SimHei" charset="0"/>
              </a:rPr>
              <a:t>我工作。</a:t>
            </a:r>
            <a:endParaRPr lang="zh-CN" altLang="en-US" sz="5400">
              <a:solidFill>
                <a:srgbClr val="FFFFFF"/>
              </a:solidFill>
              <a:latin typeface="Arial" charset="0"/>
              <a:ea typeface="SimHe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395266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zh-CN" altLang="en-US" sz="8000" b="1">
                <a:solidFill>
                  <a:srgbClr val="FFFFFF"/>
                </a:solidFill>
                <a:latin typeface="SimHei" charset="0"/>
                <a:ea typeface="SimHei" charset="0"/>
              </a:rPr>
              <a:t>要准确</a:t>
            </a:r>
            <a:r>
              <a:rPr kumimoji="1" lang="en-US" altLang="ja-JP" sz="8000" b="1">
                <a:solidFill>
                  <a:srgbClr val="FFFFFF"/>
                </a:solidFill>
                <a:latin typeface="SimHei" charset="0"/>
                <a:ea typeface="Osaka" charset="0"/>
                <a:cs typeface="Osaka" charset="0"/>
              </a:rPr>
              <a:t>!</a:t>
            </a:r>
            <a:endParaRPr kumimoji="1" lang="en-US" altLang="zh-CN" sz="6000">
              <a:solidFill>
                <a:srgbClr val="FFFFFF"/>
              </a:solidFill>
              <a:latin typeface="SimHei" charset="0"/>
              <a:ea typeface="Osaka" charset="0"/>
              <a:cs typeface="Osaka" charset="0"/>
            </a:endParaRPr>
          </a:p>
        </p:txBody>
      </p:sp>
      <p:sp>
        <p:nvSpPr>
          <p:cNvPr id="395268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ea typeface="SimHei" charset="0"/>
              </a:rPr>
              <a:t>你可以比这更含糊吗？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 sz="2800">
                <a:latin typeface="SimHei" charset="0"/>
                <a:ea typeface="MS PGothic" charset="0"/>
                <a:cs typeface="SimHei" charset="0"/>
              </a:rPr>
              <a:t>准备释经讲道的过程</a:t>
            </a:r>
          </a:p>
        </p:txBody>
      </p:sp>
      <p:sp>
        <p:nvSpPr>
          <p:cNvPr id="397314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zh-CN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取自</a:t>
            </a:r>
            <a:r>
              <a:rPr lang="en-US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Ramesh Richard</a:t>
            </a:r>
            <a:r>
              <a:rPr lang="fr-FR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 </a:t>
            </a:r>
            <a:r>
              <a:rPr lang="zh-CN" alt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的</a:t>
            </a:r>
            <a:r>
              <a:rPr lang="en-US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 “</a:t>
            </a:r>
            <a:r>
              <a:rPr lang="ja-JP" alt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释经讲道七阶”</a:t>
            </a:r>
            <a:endParaRPr lang="zh-CN" altLang="en-US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793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研读</a:t>
            </a:r>
          </a:p>
        </p:txBody>
      </p:sp>
      <p:sp>
        <p:nvSpPr>
          <p:cNvPr id="397317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18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19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11413" y="4437063"/>
            <a:ext cx="793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结构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6156325" y="5157788"/>
            <a:ext cx="793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宣讲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156325" y="4437063"/>
            <a:ext cx="793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结构</a:t>
            </a:r>
          </a:p>
        </p:txBody>
      </p:sp>
      <p:sp>
        <p:nvSpPr>
          <p:cNvPr id="397323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195513" y="3643313"/>
            <a:ext cx="1406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经文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主旨</a:t>
            </a:r>
            <a:endParaRPr lang="zh-CN" alt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397325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26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651500" y="3643313"/>
            <a:ext cx="1406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信息主旨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3256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信息目标作桥梁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422775" y="2336800"/>
            <a:ext cx="4365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脑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心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骨干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SimHei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肉</a:t>
            </a:r>
          </a:p>
        </p:txBody>
      </p:sp>
      <p:sp>
        <p:nvSpPr>
          <p:cNvPr id="397333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34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35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36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37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7338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9375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经文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79375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0699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选择经文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0699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2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分析经文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03238" y="4443413"/>
            <a:ext cx="1247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3.1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解经大纲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750" y="3757613"/>
            <a:ext cx="16033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3.2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解经中心意思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9750" y="2835275"/>
            <a:ext cx="21447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4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三个发展思想的问题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419475" y="2060575"/>
            <a:ext cx="2136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5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期望听众所作出的回应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021513" y="3757613"/>
            <a:ext cx="1425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6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信息中心意思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158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7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信息大纲</a:t>
            </a:r>
            <a:endParaRPr lang="en-US" altLang="zh-CN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8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清晰</a:t>
            </a:r>
            <a:endParaRPr lang="en-US" altLang="ja-JP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9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前言</a:t>
            </a: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/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结论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336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10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写稿和讲道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参考</a:t>
            </a:r>
            <a:r>
              <a:rPr lang="en-US" altLang="ja-JP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Haddon Robinson, </a:t>
            </a:r>
            <a:r>
              <a:rPr lang="en-US" altLang="ja-JP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Biblical Preaching</a:t>
            </a:r>
            <a:r>
              <a:rPr lang="en-US" altLang="ja-JP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Arial" charset="0"/>
                <a:cs typeface="Arial" charset="0"/>
              </a:rPr>
              <a:t> (notes, 105) 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的</a:t>
            </a:r>
            <a:r>
              <a:rPr lang="en-US" altLang="zh-CN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10</a:t>
            </a:r>
            <a:r>
              <a:rPr lang="zh-C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个步骤（白色字体）</a:t>
            </a:r>
          </a:p>
        </p:txBody>
      </p:sp>
      <p:sp>
        <p:nvSpPr>
          <p:cNvPr id="39735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altLang="zh-CN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 altLang="zh-CN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228600" y="3429000"/>
            <a:ext cx="39624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FF"/>
              </a:solidFill>
              <a:cs typeface="Genev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642938"/>
            <a:ext cx="8229600" cy="2362200"/>
          </a:xfrm>
        </p:spPr>
        <p:txBody>
          <a:bodyPr/>
          <a:lstStyle/>
          <a:p>
            <a:pPr eaLnBrk="1" hangingPunct="1"/>
            <a:r>
              <a:rPr kumimoji="0" lang="zh-CN" altLang="en-US" sz="6600" b="1">
                <a:latin typeface="SimHei" charset="0"/>
                <a:ea typeface="Osaka" charset="0"/>
                <a:cs typeface="SimHei" charset="0"/>
              </a:rPr>
              <a:t>经文解经</a:t>
            </a:r>
            <a:r>
              <a:rPr kumimoji="0" lang="en-US" altLang="zh-CN" sz="6600" b="1">
                <a:latin typeface="SimHei" charset="0"/>
                <a:ea typeface="Osaka" charset="0"/>
                <a:cs typeface="SimHei" charset="0"/>
              </a:rPr>
              <a:t/>
            </a:r>
            <a:br>
              <a:rPr kumimoji="0" lang="en-US" altLang="zh-CN" sz="6600" b="1">
                <a:latin typeface="SimHei" charset="0"/>
                <a:ea typeface="Osaka" charset="0"/>
                <a:cs typeface="SimHei" charset="0"/>
              </a:rPr>
            </a:br>
            <a:r>
              <a:rPr kumimoji="0" lang="zh-CN" altLang="en-US" sz="6600" b="1">
                <a:latin typeface="SimHei" charset="0"/>
                <a:ea typeface="Osaka" charset="0"/>
                <a:cs typeface="SimHei" charset="0"/>
              </a:rPr>
              <a:t>大纲</a:t>
            </a:r>
            <a:endParaRPr kumimoji="0" lang="zh-CN" altLang="en-US" sz="5400">
              <a:latin typeface="SimHei" charset="0"/>
              <a:ea typeface="Osaka" charset="0"/>
              <a:cs typeface="SimHei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altLang="ja-JP" sz="4000">
                <a:latin typeface="SimHei" charset="0"/>
                <a:ea typeface="Osaka" charset="0"/>
                <a:cs typeface="SimHei" charset="0"/>
              </a:rPr>
              <a:t>“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上帝是人千古保障</a:t>
            </a:r>
            <a:r>
              <a:rPr kumimoji="0" lang="en-US" altLang="ja-JP" sz="4000">
                <a:latin typeface="SimHei" charset="0"/>
                <a:ea typeface="Osaka" charset="0"/>
                <a:cs typeface="SimHei" charset="0"/>
              </a:rPr>
              <a:t>”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的主题（</a:t>
            </a:r>
            <a:r>
              <a:rPr kumimoji="0" lang="en-US" altLang="zh-CN" sz="4000">
                <a:latin typeface="SimHei" charset="0"/>
                <a:ea typeface="Osaka" charset="0"/>
                <a:cs typeface="SimHei" charset="0"/>
              </a:rPr>
              <a:t>subject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）和补语（</a:t>
            </a:r>
            <a:r>
              <a:rPr kumimoji="0" lang="en-US" altLang="zh-CN" sz="4000">
                <a:latin typeface="SimHei" charset="0"/>
                <a:ea typeface="Osaka" charset="0"/>
                <a:cs typeface="SimHei" charset="0"/>
              </a:rPr>
              <a:t>complement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）</a:t>
            </a:r>
            <a:r>
              <a:rPr kumimoji="0" lang="en-US" altLang="zh-CN" sz="4000">
                <a:latin typeface="SimHei" charset="0"/>
                <a:ea typeface="Osaka" charset="0"/>
                <a:cs typeface="SimHei" charset="0"/>
              </a:rPr>
              <a:t/>
            </a:r>
            <a:br>
              <a:rPr kumimoji="0" lang="en-US" altLang="zh-CN" sz="4000">
                <a:latin typeface="SimHei" charset="0"/>
                <a:ea typeface="Osaka" charset="0"/>
                <a:cs typeface="SimHei" charset="0"/>
              </a:rPr>
            </a:b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是什么？</a:t>
            </a:r>
            <a:r>
              <a:rPr kumimoji="0" lang="en-US" altLang="ja-JP" sz="4000">
                <a:latin typeface="SimHei" charset="0"/>
                <a:ea typeface="Osaka" charset="0"/>
                <a:cs typeface="SimHei" charset="0"/>
              </a:rPr>
              <a:t> </a:t>
            </a:r>
            <a:br>
              <a:rPr kumimoji="0" lang="en-US" altLang="ja-JP" sz="4000">
                <a:latin typeface="SimHei" charset="0"/>
                <a:ea typeface="Osaka" charset="0"/>
                <a:cs typeface="SimHei" charset="0"/>
              </a:rPr>
            </a:br>
            <a:r>
              <a:rPr kumimoji="0" lang="en-US" altLang="ja-JP" sz="4000">
                <a:latin typeface="SimHei" charset="0"/>
                <a:ea typeface="Osaka" charset="0"/>
                <a:cs typeface="SimHei" charset="0"/>
              </a:rPr>
              <a:t>(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第</a:t>
            </a:r>
            <a:r>
              <a:rPr kumimoji="0" lang="en-US" altLang="ja-JP" sz="4000">
                <a:latin typeface="SimHei" charset="0"/>
                <a:ea typeface="Osaka" charset="0"/>
                <a:cs typeface="SimHei" charset="0"/>
              </a:rPr>
              <a:t>6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页，第</a:t>
            </a:r>
            <a:r>
              <a:rPr kumimoji="0" lang="en-US" altLang="zh-CN" sz="4000">
                <a:latin typeface="SimHei" charset="0"/>
                <a:ea typeface="Osaka" charset="0"/>
                <a:cs typeface="SimHei" charset="0"/>
              </a:rPr>
              <a:t>2</a:t>
            </a:r>
            <a:r>
              <a:rPr kumimoji="0" lang="zh-CN" altLang="en-US" sz="4000">
                <a:latin typeface="SimHei" charset="0"/>
                <a:ea typeface="Osaka" charset="0"/>
                <a:cs typeface="SimHei" charset="0"/>
              </a:rPr>
              <a:t>份作业</a:t>
            </a:r>
            <a:r>
              <a:rPr kumimoji="0" lang="en-US" altLang="ja-JP" sz="4000">
                <a:latin typeface="SimHei" charset="0"/>
                <a:ea typeface="Osaka" charset="0"/>
                <a:cs typeface="SimHei" charset="0"/>
              </a:rPr>
              <a:t>)</a:t>
            </a:r>
            <a:endParaRPr kumimoji="0" lang="en-US" altLang="zh-CN" sz="4000">
              <a:latin typeface="SimHei" charset="0"/>
              <a:ea typeface="Osaka" charset="0"/>
              <a:cs typeface="SimHei" charset="0"/>
            </a:endParaRPr>
          </a:p>
        </p:txBody>
      </p:sp>
      <p:sp>
        <p:nvSpPr>
          <p:cNvPr id="399363" name="Text Box 1028"/>
          <p:cNvSpPr txBox="1">
            <a:spLocks noChangeArrowheads="1"/>
          </p:cNvSpPr>
          <p:nvPr/>
        </p:nvSpPr>
        <p:spPr bwMode="auto">
          <a:xfrm>
            <a:off x="8578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ea typeface="Osaka" charset="0"/>
                <a:cs typeface="Osaka" charset="0"/>
              </a:rPr>
              <a:t>31</a:t>
            </a:r>
            <a:endParaRPr lang="en-US" altLang="zh-CN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  <p:pic>
        <p:nvPicPr>
          <p:cNvPr id="10245" name="Picture 1029" descr="Antonia Fortress mo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357188"/>
            <a:ext cx="5791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1571625"/>
            <a:ext cx="3695700" cy="3886200"/>
          </a:xfrm>
        </p:spPr>
        <p:txBody>
          <a:bodyPr/>
          <a:lstStyle/>
          <a:p>
            <a:pPr eaLnBrk="1" hangingPunct="1"/>
            <a:r>
              <a:rPr kumimoji="0" lang="zh-CN" altLang="en-US" sz="4800">
                <a:latin typeface="SimHei" charset="0"/>
                <a:ea typeface="Osaka" charset="0"/>
                <a:cs typeface="SimHei" charset="0"/>
              </a:rPr>
              <a:t>一个好的过程能够帮助取得经文正确的意思。</a:t>
            </a:r>
          </a:p>
        </p:txBody>
      </p:sp>
      <p:pic>
        <p:nvPicPr>
          <p:cNvPr id="401410" name="Picture 1028" descr="Cam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2" t="6898" r="14194" b="15793"/>
          <a:stretch>
            <a:fillRect/>
          </a:stretch>
        </p:blipFill>
        <p:spPr bwMode="auto">
          <a:xfrm>
            <a:off x="4729163" y="0"/>
            <a:ext cx="4338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1" name="Rounded Rectangular Callout 3"/>
          <p:cNvSpPr>
            <a:spLocks noChangeArrowheads="1"/>
          </p:cNvSpPr>
          <p:nvPr/>
        </p:nvSpPr>
        <p:spPr bwMode="auto">
          <a:xfrm rot="10800000" flipV="1">
            <a:off x="2700338" y="5300663"/>
            <a:ext cx="6435725" cy="1296987"/>
          </a:xfrm>
          <a:prstGeom prst="wedgeRoundRectCallout">
            <a:avLst>
              <a:gd name="adj1" fmla="val -11324"/>
              <a:gd name="adj2" fmla="val -88069"/>
              <a:gd name="adj3" fmla="val 16667"/>
            </a:avLst>
          </a:prstGeom>
          <a:solidFill>
            <a:srgbClr val="2735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SimHei" charset="0"/>
                <a:ea typeface="SimHei" charset="0"/>
              </a:rPr>
              <a:t>我就知道迟早会有一个傻瓜要试试看富有的人进天国究竟有多难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124825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撰写解经大纲的三个步骤（基本形式）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287588"/>
            <a:ext cx="89154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4000" u="sng" dirty="0">
                <a:solidFill>
                  <a:srgbClr val="000000"/>
                </a:solidFill>
                <a:latin typeface="SimHei" charset="0"/>
                <a:cs typeface="SimHei" charset="0"/>
              </a:rPr>
              <a:t>用不同的词汇</a:t>
            </a:r>
            <a:r>
              <a:rPr lang="zh-CN" altLang="en-US" sz="4000" dirty="0">
                <a:solidFill>
                  <a:srgbClr val="000000"/>
                </a:solidFill>
                <a:latin typeface="SimHei" charset="0"/>
                <a:cs typeface="SimHei" charset="0"/>
              </a:rPr>
              <a:t>从新写出经文的意思，去除比喻的修辞手法。</a:t>
            </a:r>
          </a:p>
        </p:txBody>
      </p:sp>
      <p:sp>
        <p:nvSpPr>
          <p:cNvPr id="403459" name="Text Box 5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000000"/>
                </a:solidFill>
                <a:cs typeface="Geneva" charset="0"/>
              </a:rPr>
              <a:t>31</a:t>
            </a:r>
            <a:endParaRPr lang="en-US" altLang="zh-CN">
              <a:solidFill>
                <a:srgbClr val="000000"/>
              </a:solidFill>
              <a:cs typeface="Geneva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4343400"/>
            <a:ext cx="7620000" cy="1190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3600" i="1">
                <a:solidFill>
                  <a:srgbClr val="000000"/>
                </a:solidFill>
                <a:latin typeface="SimHei" charset="0"/>
                <a:cs typeface="SimHei" charset="0"/>
              </a:rPr>
              <a:t>例如：上帝是“坚固保障”</a:t>
            </a:r>
            <a:r>
              <a:rPr lang="en-US" altLang="zh-CN" sz="3600" i="1">
                <a:solidFill>
                  <a:srgbClr val="000000"/>
                </a:solidFill>
                <a:latin typeface="SimHei" charset="0"/>
                <a:cs typeface="SimHei" charset="0"/>
              </a:rPr>
              <a:t/>
            </a:r>
            <a:br>
              <a:rPr lang="en-US" altLang="zh-CN" sz="3600" i="1">
                <a:solidFill>
                  <a:srgbClr val="000000"/>
                </a:solidFill>
                <a:latin typeface="SimHei" charset="0"/>
                <a:cs typeface="SimHei" charset="0"/>
              </a:rPr>
            </a:br>
            <a:r>
              <a:rPr lang="zh-CN" altLang="en-US" sz="3600" i="1">
                <a:solidFill>
                  <a:srgbClr val="000000"/>
                </a:solidFill>
                <a:latin typeface="SimHei" charset="0"/>
                <a:cs typeface="SimHei" charset="0"/>
              </a:rPr>
              <a:t>是什么意思？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Picture 1" descr="Aphek Turkish fortress from south, tb n0525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0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4800">
                <a:latin typeface="SimHei" charset="0"/>
                <a:ea typeface="MS PGothic" charset="0"/>
                <a:cs typeface="SimHei" charset="0"/>
              </a:rPr>
              <a:t>土耳其的</a:t>
            </a:r>
            <a:r>
              <a:rPr lang="en-US" altLang="ja-JP" sz="4800">
                <a:latin typeface="SimHei" charset="0"/>
                <a:ea typeface="MS PGothic" charset="0"/>
                <a:cs typeface="SimHei" charset="0"/>
              </a:rPr>
              <a:t>Aphek</a:t>
            </a:r>
            <a:r>
              <a:rPr lang="zh-CN" altLang="en-US" sz="4800">
                <a:latin typeface="SimHei" charset="0"/>
                <a:ea typeface="MS PGothic" charset="0"/>
                <a:cs typeface="SimHei" charset="0"/>
              </a:rPr>
              <a:t>堡垒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29" name="Picture 2" descr="Nimrod's Fortress from east2, tb0409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69246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124200" cy="2209800"/>
          </a:xfrm>
        </p:spPr>
        <p:txBody>
          <a:bodyPr/>
          <a:lstStyle/>
          <a:p>
            <a:r>
              <a:rPr lang="en-US" altLang="zh-CN" sz="5400">
                <a:latin typeface="SimHei" charset="0"/>
                <a:ea typeface="MS PGothic" charset="0"/>
                <a:cs typeface="SimHei" charset="0"/>
              </a:rPr>
              <a:t>Nimrod</a:t>
            </a:r>
            <a:br>
              <a:rPr lang="en-US" altLang="zh-CN" sz="5400"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sz="5400">
                <a:latin typeface="SimHei" charset="0"/>
                <a:ea typeface="MS PGothic" charset="0"/>
                <a:cs typeface="SimHei" charset="0"/>
              </a:rPr>
              <a:t>城堡</a:t>
            </a:r>
          </a:p>
        </p:txBody>
      </p:sp>
      <p:pic>
        <p:nvPicPr>
          <p:cNvPr id="4" name="Picture 3" descr="Nimrod's Fortress keep from below, tb0409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6974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imrod's Fortress chamber2, tb0629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2286000"/>
            <a:ext cx="5230812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3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0675" y="561975"/>
            <a:ext cx="86439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上主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是我坚固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保障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，是我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山寨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和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。苦海汪洋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为救星，似无生路我仍有望。</a:t>
            </a:r>
            <a:endParaRPr lang="zh-CN" altLang="en-US" sz="4800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40755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755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1438" y="3754438"/>
            <a:ext cx="93233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altLang="zh-CN" sz="4000" b="1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</a:p>
          <a:p>
            <a:pPr algn="ctr"/>
            <a:r>
              <a:rPr lang="zh-CN" altLang="en-US" sz="4800">
                <a:solidFill>
                  <a:srgbClr val="FFFF00"/>
                </a:solidFill>
                <a:latin typeface="SimHei" charset="0"/>
                <a:cs typeface="SimHei" charset="0"/>
              </a:rPr>
              <a:t>上帝</a:t>
            </a:r>
            <a:r>
              <a:rPr lang="zh-CN" altLang="en-US" sz="4800">
                <a:solidFill>
                  <a:srgbClr val="FFFFFF"/>
                </a:solidFill>
                <a:latin typeface="SimHei" charset="0"/>
                <a:cs typeface="SimHei" charset="0"/>
              </a:rPr>
              <a:t>是我们永不失败的</a:t>
            </a:r>
            <a:r>
              <a:rPr lang="zh-CN" altLang="en-US" sz="480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4800">
                <a:solidFill>
                  <a:srgbClr val="FFFFFF"/>
                </a:solidFill>
                <a:latin typeface="SimHei" charset="0"/>
                <a:cs typeface="SimHei" charset="0"/>
              </a:rPr>
              <a:t>，是所有困境中能</a:t>
            </a:r>
            <a:r>
              <a:rPr lang="zh-CN" altLang="en-US" sz="4800">
                <a:solidFill>
                  <a:srgbClr val="85FFE0"/>
                </a:solidFill>
                <a:latin typeface="SimHei" charset="0"/>
                <a:cs typeface="SimHei" charset="0"/>
              </a:rPr>
              <a:t>帮助我们的</a:t>
            </a:r>
            <a:r>
              <a:rPr lang="zh-CN" altLang="en-US" sz="4800">
                <a:solidFill>
                  <a:srgbClr val="FFFFFF"/>
                </a:solidFill>
                <a:latin typeface="SimHei" charset="0"/>
                <a:cs typeface="SimHei" charset="0"/>
              </a:rPr>
              <a:t>。</a:t>
            </a:r>
            <a:endParaRPr lang="en-US" altLang="ja-JP" sz="4800">
              <a:solidFill>
                <a:srgbClr val="FFFFFF"/>
              </a:solidFill>
              <a:latin typeface="SimHei" charset="0"/>
              <a:cs typeface="Arial" charset="0"/>
            </a:endParaRPr>
          </a:p>
          <a:p>
            <a:endParaRPr lang="zh-CN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49" name="Picture 7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1.  </a:t>
            </a: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研读经文</a:t>
            </a: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43000" y="3236913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628650" indent="-6286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a)	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参考分析希伯来文和希腊文原文的释经书</a:t>
            </a: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/>
            </a:r>
            <a:b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</a:b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（若你懂原文）。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b)	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参考释经型的注释书以了解经文的大图画和疑难之处。</a:t>
            </a:r>
            <a:endParaRPr lang="en-US" altLang="ja-JP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c)	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参考一些帮助讲道注释书</a:t>
            </a:r>
            <a:r>
              <a:rPr lang="en-US" altLang="ja-JP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(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例如以下作者：</a:t>
            </a:r>
            <a:r>
              <a:rPr lang="en-US" altLang="ja-JP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Stott, Wiersbe, Boice, Criswell, Swindoll,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等</a:t>
            </a:r>
            <a:r>
              <a:rPr lang="en-US" altLang="ja-JP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)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。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 altLang="zh-C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9775" y="2366963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628650" indent="-6286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4)	</a:t>
            </a:r>
            <a:r>
              <a:rPr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若碰到问题，可参考释经书（通常我在第五步骤后才查询）。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1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5900" y="561975"/>
            <a:ext cx="88931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虽有凶恶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仇敌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，攻击不留余力。对我仇恨刺骨，常用狡猾引诱。但我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将我保护</a:t>
            </a:r>
            <a:endParaRPr lang="zh-CN" altLang="en-US" sz="4800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40960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60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550" y="3886200"/>
            <a:ext cx="87820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altLang="zh-CN" sz="4000" b="1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</a:p>
          <a:p>
            <a:pPr algn="ctr"/>
            <a:r>
              <a:rPr lang="zh-CN" altLang="en-US" sz="4800">
                <a:solidFill>
                  <a:srgbClr val="FFFFFF"/>
                </a:solidFill>
                <a:latin typeface="SimHei" charset="0"/>
                <a:cs typeface="SimHei" charset="0"/>
              </a:rPr>
              <a:t>没有人能击败阻拦我们的</a:t>
            </a:r>
            <a:r>
              <a:rPr lang="en-US" altLang="zh-CN" sz="4800">
                <a:solidFill>
                  <a:srgbClr val="FFFFFF"/>
                </a:solidFill>
                <a:latin typeface="SimHei" charset="0"/>
                <a:cs typeface="Arial" charset="0"/>
              </a:rPr>
              <a:t/>
            </a:r>
            <a:br>
              <a:rPr lang="en-US" altLang="zh-CN" sz="480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4800">
                <a:solidFill>
                  <a:srgbClr val="FFB7F6"/>
                </a:solidFill>
                <a:latin typeface="SimHei" charset="0"/>
                <a:cs typeface="SimHei" charset="0"/>
              </a:rPr>
              <a:t>撒旦</a:t>
            </a:r>
            <a:r>
              <a:rPr lang="zh-CN" altLang="en-US" sz="4800">
                <a:solidFill>
                  <a:srgbClr val="FFFFFF"/>
                </a:solidFill>
                <a:latin typeface="SimHei" charset="0"/>
                <a:cs typeface="SimHei" charset="0"/>
              </a:rPr>
              <a:t>的诡计、能力和仇恨。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839200" cy="1143000"/>
          </a:xfrm>
        </p:spPr>
        <p:txBody>
          <a:bodyPr/>
          <a:lstStyle/>
          <a:p>
            <a:pPr algn="ctr" eaLnBrk="1" hangingPunct="1"/>
            <a:r>
              <a:rPr lang="zh-CN" altLang="en-US" sz="4800" b="1">
                <a:solidFill>
                  <a:srgbClr val="003366"/>
                </a:solidFill>
                <a:latin typeface="SimHei" charset="0"/>
                <a:ea typeface="MS PGothic" charset="0"/>
                <a:cs typeface="SimHei" charset="0"/>
              </a:rPr>
              <a:t>撰写解经大纲的三个步骤</a:t>
            </a:r>
            <a:r>
              <a:rPr lang="en-US" altLang="zh-CN" sz="4800" b="1">
                <a:solidFill>
                  <a:srgbClr val="003366"/>
                </a:solidFill>
                <a:latin typeface="SimHei" charset="0"/>
                <a:ea typeface="MS PGothic" charset="0"/>
                <a:cs typeface="SimHei" charset="0"/>
              </a:rPr>
              <a:t/>
            </a:r>
            <a:br>
              <a:rPr lang="en-US" altLang="zh-CN" sz="4800" b="1">
                <a:solidFill>
                  <a:srgbClr val="003366"/>
                </a:solidFill>
                <a:latin typeface="SimHei" charset="0"/>
                <a:ea typeface="MS PGothic" charset="0"/>
                <a:cs typeface="SimHei" charset="0"/>
              </a:rPr>
            </a:br>
            <a:r>
              <a:rPr lang="zh-CN" altLang="en-US" sz="4800" b="1">
                <a:solidFill>
                  <a:srgbClr val="003366"/>
                </a:solidFill>
                <a:latin typeface="SimHei" charset="0"/>
                <a:ea typeface="MS PGothic" charset="0"/>
                <a:cs typeface="SimHei" charset="0"/>
              </a:rPr>
              <a:t>（基本形式）</a:t>
            </a:r>
            <a:endParaRPr lang="zh-CN" altLang="en-US" b="1">
              <a:latin typeface="Helvetica" charset="0"/>
              <a:ea typeface="MS PGothic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287588"/>
            <a:ext cx="8807450" cy="3387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3600" u="sng" dirty="0">
                <a:solidFill>
                  <a:srgbClr val="000000"/>
                </a:solidFill>
                <a:latin typeface="SimHei" charset="0"/>
                <a:cs typeface="SimHei" charset="0"/>
              </a:rPr>
              <a:t>用不同的词汇</a:t>
            </a:r>
            <a:r>
              <a:rPr lang="zh-CN" altLang="en-US" sz="3600" dirty="0">
                <a:solidFill>
                  <a:srgbClr val="000000"/>
                </a:solidFill>
                <a:latin typeface="SimHei" charset="0"/>
                <a:cs typeface="SimHei" charset="0"/>
              </a:rPr>
              <a:t>重新写出经文的意思，去除比喻的修辞手法。</a:t>
            </a:r>
            <a:endParaRPr lang="en-US" altLang="ja-JP" sz="3600" dirty="0">
              <a:solidFill>
                <a:srgbClr val="000000"/>
              </a:solidFill>
              <a:latin typeface="SimHei" charset="0"/>
              <a:cs typeface="SimHei" charset="0"/>
            </a:endParaRPr>
          </a:p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SimHei" charset="0"/>
                <a:cs typeface="SimHei" charset="0"/>
              </a:rPr>
              <a:t>B.	</a:t>
            </a:r>
            <a:r>
              <a:rPr lang="zh-CN" altLang="en-US" sz="3600" dirty="0">
                <a:solidFill>
                  <a:srgbClr val="000000"/>
                </a:solidFill>
                <a:latin typeface="SimHei" charset="0"/>
                <a:cs typeface="SimHei" charset="0"/>
              </a:rPr>
              <a:t>把相近主题的句子</a:t>
            </a:r>
            <a:r>
              <a:rPr lang="zh-CN" altLang="en-US" sz="3600" u="sng" dirty="0">
                <a:solidFill>
                  <a:srgbClr val="000000"/>
                </a:solidFill>
                <a:latin typeface="SimHei" charset="0"/>
                <a:cs typeface="SimHei" charset="0"/>
              </a:rPr>
              <a:t>放在一组</a:t>
            </a:r>
            <a:r>
              <a:rPr lang="zh-CN" altLang="en-US" sz="3600" dirty="0">
                <a:solidFill>
                  <a:srgbClr val="000000"/>
                </a:solidFill>
                <a:latin typeface="SimHei" charset="0"/>
                <a:cs typeface="SimHei" charset="0"/>
              </a:rPr>
              <a:t>，以显出经文的大段落。</a:t>
            </a:r>
            <a:endParaRPr lang="en-US" altLang="ja-JP" sz="3600" dirty="0">
              <a:solidFill>
                <a:srgbClr val="000000"/>
              </a:solidFill>
              <a:latin typeface="SimHei" charset="0"/>
              <a:cs typeface="SimHei" charset="0"/>
            </a:endParaRPr>
          </a:p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SimHei" charset="0"/>
                <a:cs typeface="SimHei" charset="0"/>
              </a:rPr>
              <a:t>C.	</a:t>
            </a:r>
            <a:r>
              <a:rPr lang="zh-CN" altLang="en-US" sz="3600" dirty="0">
                <a:solidFill>
                  <a:srgbClr val="000000"/>
                </a:solidFill>
                <a:latin typeface="SimHei" charset="0"/>
                <a:cs typeface="SimHei" charset="0"/>
              </a:rPr>
              <a:t>写出这些主点，然后把次要点都归在主点下。</a:t>
            </a:r>
          </a:p>
        </p:txBody>
      </p:sp>
      <p:sp>
        <p:nvSpPr>
          <p:cNvPr id="411651" name="Text Box 5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000000"/>
                </a:solidFill>
                <a:cs typeface="Geneva" charset="0"/>
              </a:rPr>
              <a:t>31</a:t>
            </a:r>
            <a:endParaRPr lang="en-US" altLang="zh-CN">
              <a:solidFill>
                <a:srgbClr val="000000"/>
              </a:solidFill>
              <a:cs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7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93725"/>
            <a:ext cx="88582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400">
                <a:solidFill>
                  <a:srgbClr val="FFFF00"/>
                </a:solidFill>
                <a:latin typeface="SimHei" charset="0"/>
                <a:cs typeface="SimHei" charset="0"/>
              </a:rPr>
              <a:t>上帝</a:t>
            </a:r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是我们永不失败的</a:t>
            </a:r>
            <a:r>
              <a:rPr lang="zh-CN" altLang="en-US" sz="440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，</a:t>
            </a:r>
            <a: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  <a:t/>
            </a:r>
            <a:b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是所有困境中能</a:t>
            </a:r>
            <a:r>
              <a:rPr lang="zh-CN" altLang="en-US" sz="4400">
                <a:solidFill>
                  <a:srgbClr val="85FFE0"/>
                </a:solidFill>
                <a:latin typeface="SimHei" charset="0"/>
                <a:cs typeface="SimHei" charset="0"/>
              </a:rPr>
              <a:t>帮助我们者</a:t>
            </a:r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。</a:t>
            </a:r>
            <a: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  <a:t/>
            </a:r>
            <a:b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  <a:t>+</a:t>
            </a:r>
            <a:b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没有人能击败阻拦我们的</a:t>
            </a:r>
            <a: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  <a:t/>
            </a:r>
            <a:br>
              <a:rPr lang="en-US" altLang="zh-CN" sz="440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4400">
                <a:solidFill>
                  <a:srgbClr val="FFB7F6"/>
                </a:solidFill>
                <a:latin typeface="SimHei" charset="0"/>
                <a:cs typeface="SimHei" charset="0"/>
              </a:rPr>
              <a:t>撒旦</a:t>
            </a:r>
            <a:r>
              <a:rPr lang="zh-CN" altLang="en-US" sz="4400">
                <a:solidFill>
                  <a:srgbClr val="FFFFFF"/>
                </a:solidFill>
                <a:latin typeface="SimHei" charset="0"/>
                <a:cs typeface="SimHei" charset="0"/>
              </a:rPr>
              <a:t>的诡计、能力和仇恨。</a:t>
            </a:r>
          </a:p>
        </p:txBody>
      </p:sp>
      <p:sp>
        <p:nvSpPr>
          <p:cNvPr id="41369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370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303713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</a:p>
          <a:p>
            <a:pPr algn="ctr"/>
            <a:r>
              <a:rPr lang="zh-CN" altLang="en-US" sz="4800" dirty="0">
                <a:solidFill>
                  <a:srgbClr val="FFFF00"/>
                </a:solidFill>
                <a:latin typeface="SimHei" charset="0"/>
                <a:cs typeface="SimHei" charset="0"/>
              </a:rPr>
              <a:t>上帝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是我们抵挡</a:t>
            </a:r>
            <a:r>
              <a:rPr lang="zh-CN" altLang="en-US" sz="4800" dirty="0">
                <a:solidFill>
                  <a:srgbClr val="FFB7F6"/>
                </a:solidFill>
                <a:latin typeface="SimHei" charset="0"/>
                <a:cs typeface="SimHei" charset="0"/>
              </a:rPr>
              <a:t>撒旦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诡计的永不失败的</a:t>
            </a:r>
            <a:r>
              <a:rPr lang="zh-CN" altLang="en-US" sz="4800" dirty="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。（</a:t>
            </a:r>
            <a:r>
              <a:rPr lang="en-US" altLang="zh-CN" sz="4800" dirty="0">
                <a:solidFill>
                  <a:srgbClr val="FFFFFF"/>
                </a:solidFill>
                <a:latin typeface="SimHei" charset="0"/>
                <a:cs typeface="Arial" charset="0"/>
              </a:rPr>
              <a:t>1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）</a:t>
            </a:r>
            <a:endParaRPr lang="en-US" altLang="ja-JP" sz="4800" dirty="0">
              <a:solidFill>
                <a:srgbClr val="FFFFFF"/>
              </a:solidFill>
              <a:latin typeface="SimHei" charset="0"/>
              <a:cs typeface="Arial" charset="0"/>
            </a:endParaRPr>
          </a:p>
          <a:p>
            <a:endParaRPr lang="zh-CN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5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93725"/>
            <a:ext cx="88582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800" dirty="0">
                <a:solidFill>
                  <a:srgbClr val="FFFF00"/>
                </a:solidFill>
                <a:latin typeface="SimHei" charset="0"/>
                <a:cs typeface="SimHei" charset="0"/>
              </a:rPr>
              <a:t>上帝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是我们抵挡</a:t>
            </a:r>
            <a:r>
              <a:rPr lang="zh-CN" altLang="en-US" sz="4800" dirty="0">
                <a:solidFill>
                  <a:srgbClr val="FFB7F6"/>
                </a:solidFill>
                <a:latin typeface="SimHei" charset="0"/>
                <a:cs typeface="SimHei" charset="0"/>
              </a:rPr>
              <a:t>撒旦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诡计的永不失败的</a:t>
            </a:r>
            <a:r>
              <a:rPr lang="zh-CN" altLang="en-US" sz="4800" dirty="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。（</a:t>
            </a:r>
            <a:r>
              <a:rPr lang="en-US" altLang="zh-CN" sz="4800" dirty="0">
                <a:solidFill>
                  <a:srgbClr val="FFFFFF"/>
                </a:solidFill>
                <a:latin typeface="SimHei" charset="0"/>
                <a:cs typeface="Arial" charset="0"/>
              </a:rPr>
              <a:t>1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）</a:t>
            </a:r>
            <a: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  <a:t/>
            </a:r>
            <a:b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  <a:t>+</a:t>
            </a:r>
            <a:b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</a:br>
            <a:r>
              <a:rPr lang="zh-CN" altLang="en-US" sz="4400" dirty="0">
                <a:solidFill>
                  <a:srgbClr val="FFFFFF"/>
                </a:solidFill>
                <a:latin typeface="SimHei" charset="0"/>
                <a:cs typeface="SimHei" charset="0"/>
              </a:rPr>
              <a:t>上帝拣选基督成为我们无所不能和永恒取</a:t>
            </a:r>
            <a: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  <a:t>(</a:t>
            </a:r>
            <a:r>
              <a:rPr lang="zh-CN" altLang="en-US" sz="4400" dirty="0">
                <a:solidFill>
                  <a:srgbClr val="FFFFFF"/>
                </a:solidFill>
                <a:latin typeface="SimHei" charset="0"/>
                <a:cs typeface="SimHei" charset="0"/>
              </a:rPr>
              <a:t>胜过撒旦</a:t>
            </a:r>
            <a: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  <a:t>)</a:t>
            </a:r>
            <a:r>
              <a:rPr lang="zh-CN" altLang="en-US" sz="4400" dirty="0">
                <a:solidFill>
                  <a:srgbClr val="FFFFFF"/>
                </a:solidFill>
                <a:latin typeface="SimHei" charset="0"/>
                <a:cs typeface="SimHei" charset="0"/>
              </a:rPr>
              <a:t>的能力。（</a:t>
            </a:r>
            <a:r>
              <a:rPr lang="en-US" altLang="zh-CN" sz="4400" dirty="0">
                <a:solidFill>
                  <a:srgbClr val="FFFFFF"/>
                </a:solidFill>
                <a:latin typeface="SimHei" charset="0"/>
                <a:cs typeface="Arial" charset="0"/>
              </a:rPr>
              <a:t>2</a:t>
            </a:r>
            <a:r>
              <a:rPr lang="zh-CN" altLang="en-US" sz="4400" dirty="0">
                <a:solidFill>
                  <a:srgbClr val="FFFFFF"/>
                </a:solidFill>
                <a:latin typeface="SimHei" charset="0"/>
                <a:cs typeface="SimHei" charset="0"/>
              </a:rPr>
              <a:t>）</a:t>
            </a:r>
          </a:p>
        </p:txBody>
      </p:sp>
      <p:sp>
        <p:nvSpPr>
          <p:cNvPr id="41574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574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2795588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把第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en-US" altLang="zh-CN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-2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节组成重点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303713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</a:p>
          <a:p>
            <a:pPr algn="ctr"/>
            <a:r>
              <a:rPr lang="en-US" altLang="zh-CN" sz="4800" dirty="0">
                <a:solidFill>
                  <a:srgbClr val="FFFFFF"/>
                </a:solidFill>
                <a:latin typeface="SimHei" charset="0"/>
                <a:cs typeface="Arial" charset="0"/>
              </a:rPr>
              <a:t>I. 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上帝已单单透过基督让我们胜过撒旦。（</a:t>
            </a:r>
            <a:r>
              <a:rPr lang="en-US" altLang="zh-CN" sz="4800" dirty="0">
                <a:solidFill>
                  <a:srgbClr val="FFFFFF"/>
                </a:solidFill>
                <a:latin typeface="SimHei" charset="0"/>
                <a:cs typeface="Arial" charset="0"/>
              </a:rPr>
              <a:t>1-2</a:t>
            </a:r>
            <a:r>
              <a:rPr lang="zh-CN" altLang="en-US" sz="4800" dirty="0">
                <a:solidFill>
                  <a:srgbClr val="FFFFFF"/>
                </a:solidFill>
                <a:latin typeface="SimHei" charset="0"/>
                <a:cs typeface="SimHei" charset="0"/>
              </a:rPr>
              <a:t>）</a:t>
            </a:r>
            <a:endParaRPr lang="en-US" altLang="ja-JP" sz="4800" dirty="0">
              <a:solidFill>
                <a:srgbClr val="FFFFFF"/>
              </a:solidFill>
              <a:latin typeface="SimHei" charset="0"/>
              <a:cs typeface="Arial" charset="0"/>
            </a:endParaRPr>
          </a:p>
          <a:p>
            <a:endParaRPr lang="zh-CN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924800" cy="838200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你的中心意思要有：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658813" y="1555750"/>
            <a:ext cx="6705600" cy="4968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4000" b="1">
                <a:solidFill>
                  <a:srgbClr val="FFFF00"/>
                </a:solidFill>
                <a:latin typeface="SimHei" charset="0"/>
                <a:cs typeface="SimHei" charset="0"/>
              </a:rPr>
              <a:t>上帝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7 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 (-7%)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B7F6"/>
                </a:solidFill>
                <a:latin typeface="SimHei" charset="0"/>
                <a:cs typeface="SimHei" charset="0"/>
              </a:rPr>
              <a:t>撒旦</a:t>
            </a:r>
            <a:r>
              <a:rPr lang="en-US" altLang="zh-CN" sz="4000" b="1">
                <a:solidFill>
                  <a:srgbClr val="FFB7F6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FFB7F6"/>
                </a:solidFill>
                <a:latin typeface="SimHei" charset="0"/>
                <a:cs typeface="SimHei" charset="0"/>
              </a:rPr>
              <a:t>魔鬼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10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(-10%)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CC66"/>
                </a:solidFill>
                <a:latin typeface="SimHei" charset="0"/>
                <a:cs typeface="SimHei" charset="0"/>
              </a:rPr>
              <a:t>基督</a:t>
            </a:r>
            <a:r>
              <a:rPr lang="en-US" altLang="ja-JP" sz="4000" b="1">
                <a:solidFill>
                  <a:srgbClr val="FFCC66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FFCC66"/>
                </a:solidFill>
                <a:latin typeface="SimHei" charset="0"/>
                <a:cs typeface="SimHei" charset="0"/>
              </a:rPr>
              <a:t>主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7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(-7%)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CCFFCC"/>
                </a:solidFill>
                <a:latin typeface="SimHei" charset="0"/>
                <a:cs typeface="SimHei" charset="0"/>
              </a:rPr>
              <a:t>胜利</a:t>
            </a:r>
            <a:r>
              <a:rPr lang="en-US" altLang="ja-JP" sz="4000" b="1">
                <a:solidFill>
                  <a:srgbClr val="CCFFCC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CCFFCC"/>
                </a:solidFill>
                <a:latin typeface="SimHei" charset="0"/>
                <a:cs typeface="SimHei" charset="0"/>
              </a:rPr>
              <a:t>得胜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11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(-11%)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ADADFF"/>
                </a:solidFill>
                <a:latin typeface="SimHei" charset="0"/>
                <a:cs typeface="SimHei" charset="0"/>
              </a:rPr>
              <a:t>话</a:t>
            </a:r>
            <a:r>
              <a:rPr lang="en-US" altLang="ja-JP" sz="4000" b="1">
                <a:solidFill>
                  <a:srgbClr val="ADADFF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ADADFF"/>
                </a:solidFill>
                <a:latin typeface="SimHei" charset="0"/>
                <a:cs typeface="SimHei" charset="0"/>
              </a:rPr>
              <a:t>道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4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(-4%)</a:t>
            </a:r>
          </a:p>
          <a:p>
            <a:pPr>
              <a:buFontTx/>
              <a:buChar char="•"/>
            </a:pPr>
            <a:r>
              <a:rPr lang="zh-CN" altLang="en-US" sz="4000" b="1" u="sng">
                <a:solidFill>
                  <a:srgbClr val="FF0000"/>
                </a:solidFill>
                <a:latin typeface="SimHei" charset="0"/>
                <a:cs typeface="SimHei" charset="0"/>
              </a:rPr>
              <a:t>信心</a:t>
            </a:r>
            <a:r>
              <a:rPr lang="en-US" altLang="ja-JP" sz="4000" b="1" u="sng">
                <a:solidFill>
                  <a:srgbClr val="FF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 u="sng">
                <a:solidFill>
                  <a:srgbClr val="FF0000"/>
                </a:solidFill>
                <a:latin typeface="SimHei" charset="0"/>
                <a:cs typeface="SimHei" charset="0"/>
              </a:rPr>
              <a:t>相信</a:t>
            </a:r>
            <a:r>
              <a:rPr lang="en-US" altLang="ja-JP" sz="4000" b="1" u="sng">
                <a:solidFill>
                  <a:srgbClr val="FF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 u="sng">
                <a:solidFill>
                  <a:srgbClr val="FF0000"/>
                </a:solidFill>
                <a:latin typeface="SimHei" charset="0"/>
                <a:cs typeface="SimHei" charset="0"/>
              </a:rPr>
              <a:t>信靠</a:t>
            </a:r>
            <a:r>
              <a:rPr lang="en-US" altLang="ja-JP" sz="4000" b="1" u="sng">
                <a:solidFill>
                  <a:srgbClr val="FFFFFF"/>
                </a:solidFill>
                <a:latin typeface="SimHei" charset="0"/>
                <a:cs typeface="Arial" charset="0"/>
              </a:rPr>
              <a:t>: 2</a:t>
            </a:r>
            <a:r>
              <a:rPr lang="zh-CN" altLang="en-US" sz="4000" b="1" u="sng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 u="sng">
                <a:solidFill>
                  <a:srgbClr val="FFFFFF"/>
                </a:solidFill>
                <a:latin typeface="SimHei" charset="0"/>
                <a:cs typeface="Arial" charset="0"/>
              </a:rPr>
              <a:t>(-2%)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可扣分的总数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 (-40%)</a:t>
            </a:r>
          </a:p>
          <a:p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Arial" charset="0"/>
              </a:rPr>
              <a:t>(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基督徒也出现</a:t>
            </a:r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Arial" charset="0"/>
              </a:rPr>
              <a:t>17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!)</a:t>
            </a:r>
            <a:endParaRPr lang="en-US" altLang="zh-CN" sz="4000" b="1">
              <a:solidFill>
                <a:srgbClr val="FFFFFF"/>
              </a:solidFill>
              <a:latin typeface="SimHei" charset="0"/>
              <a:cs typeface="Arial" charset="0"/>
            </a:endParaRPr>
          </a:p>
        </p:txBody>
      </p:sp>
      <p:sp>
        <p:nvSpPr>
          <p:cNvPr id="41779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0" y="-46038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3200">
                <a:solidFill>
                  <a:srgbClr val="FFFFFF"/>
                </a:solidFill>
                <a:latin typeface="SimHei" charset="0"/>
                <a:cs typeface="SimHei" charset="0"/>
              </a:rPr>
              <a:t>第</a:t>
            </a:r>
            <a:r>
              <a:rPr lang="en-US" altLang="zh-CN" sz="3200">
                <a:solidFill>
                  <a:srgbClr val="FFFFFF"/>
                </a:solidFill>
                <a:latin typeface="SimHei" charset="0"/>
                <a:cs typeface="Arial" charset="0"/>
              </a:rPr>
              <a:t>2</a:t>
            </a:r>
            <a:r>
              <a:rPr lang="zh-CN" altLang="en-US" sz="3200">
                <a:solidFill>
                  <a:srgbClr val="FFFFFF"/>
                </a:solidFill>
                <a:latin typeface="SimHei" charset="0"/>
                <a:cs typeface="SimHei" charset="0"/>
              </a:rPr>
              <a:t>份作业评分准则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1" name="Picture 3" descr="20110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561975"/>
            <a:ext cx="860583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上主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是我坚固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保障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，是我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山寨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和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避难所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。苦海汪洋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为救星，似无生路我仍有望。虽有凶恶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仇敌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，攻击不留余力。对我仇恨刺骨，常用狡猾引诱。但我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将我保护</a:t>
            </a:r>
            <a:endParaRPr lang="zh-CN" altLang="en-US" sz="4800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419843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4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89" name="Picture 2" descr="AC0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561975"/>
            <a:ext cx="842962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我若</a:t>
            </a:r>
            <a:r>
              <a:rPr lang="zh-CN" altLang="en-US" sz="5400">
                <a:solidFill>
                  <a:srgbClr val="FF0000"/>
                </a:solidFill>
                <a:latin typeface="SimHei" charset="0"/>
                <a:cs typeface="SimHei" charset="0"/>
              </a:rPr>
              <a:t>单靠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己力行走，每遇战争必要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退败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。须有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能者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随时帮助，即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神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设立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救赎恩主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。若问所设为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谁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，乃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主耶稣基督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。又称万有主宰，永远并无更改。</a:t>
            </a:r>
            <a:r>
              <a:rPr lang="zh-CN" altLang="en-US" sz="5400">
                <a:solidFill>
                  <a:srgbClr val="FFCC66"/>
                </a:solidFill>
                <a:latin typeface="SimHei" charset="0"/>
                <a:cs typeface="SimHei" charset="0"/>
              </a:rPr>
              <a:t>祂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已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得胜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作我元帅</a:t>
            </a:r>
          </a:p>
        </p:txBody>
      </p:sp>
      <p:sp>
        <p:nvSpPr>
          <p:cNvPr id="421891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189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7" name="Picture 2" descr="wo_scn0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571500"/>
            <a:ext cx="88931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若全世界充满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鬼魔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，救主圣徒仍能安然。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仇敌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降灾设下网罗，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为</a:t>
            </a:r>
            <a:r>
              <a:rPr lang="zh-CN" altLang="en-US" sz="5400">
                <a:solidFill>
                  <a:srgbClr val="7878DE"/>
                </a:solidFill>
                <a:latin typeface="SimHei" charset="0"/>
                <a:cs typeface="SimHei" charset="0"/>
              </a:rPr>
              <a:t>道路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助我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胜过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幽暗魔王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与起，我靠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能抵。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怒不能久长，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敌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迫我能</a:t>
            </a:r>
            <a:r>
              <a:rPr lang="zh-CN" altLang="en-US" sz="5400">
                <a:solidFill>
                  <a:srgbClr val="85FFE0"/>
                </a:solidFill>
                <a:latin typeface="SimHei" charset="0"/>
                <a:cs typeface="SimHei" charset="0"/>
              </a:rPr>
              <a:t>忍受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。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0070C0"/>
                </a:solidFill>
                <a:latin typeface="SimHei" charset="0"/>
                <a:cs typeface="SimHei" charset="0"/>
              </a:rPr>
              <a:t>言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一出 敌即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败溃</a:t>
            </a:r>
            <a:endParaRPr lang="zh-CN" altLang="en-US" sz="5400" b="1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423939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3940" name="Rectangle 6"/>
          <p:cNvSpPr>
            <a:spLocks noGrp="1" noChangeArrowheads="1"/>
          </p:cNvSpPr>
          <p:nvPr>
            <p:ph type="title"/>
          </p:nvPr>
        </p:nvSpPr>
        <p:spPr>
          <a:xfrm>
            <a:off x="61913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SimHei" charset="0"/>
                <a:ea typeface="MS PGothic" charset="0"/>
                <a:cs typeface="Arial" charset="0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5" name="Picture 2" descr="wo_scn05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850" y="561975"/>
            <a:ext cx="864393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0070C0"/>
                </a:solidFill>
                <a:latin typeface="SimHei" charset="0"/>
                <a:cs typeface="SimHei" charset="0"/>
              </a:rPr>
              <a:t>言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有权高过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万王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，</a:t>
            </a:r>
            <a:r>
              <a:rPr lang="zh-CN" altLang="en-US" sz="5400">
                <a:solidFill>
                  <a:srgbClr val="FFB7F6"/>
                </a:solidFill>
                <a:latin typeface="SimHei" charset="0"/>
                <a:cs typeface="SimHei" charset="0"/>
              </a:rPr>
              <a:t>世上帝王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不能相比。圣灵恩赐全备可信，降於我身何等奇妙。名利任其失去，生命我也无虑。身家虽然失丧，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主</a:t>
            </a:r>
            <a:r>
              <a:rPr lang="zh-CN" altLang="en-US" sz="5400">
                <a:solidFill>
                  <a:srgbClr val="0070C0"/>
                </a:solidFill>
                <a:latin typeface="SimHei" charset="0"/>
                <a:cs typeface="SimHei" charset="0"/>
              </a:rPr>
              <a:t>道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终必兴旺。</a:t>
            </a:r>
            <a:r>
              <a:rPr lang="zh-CN" altLang="en-US" sz="5400">
                <a:solidFill>
                  <a:srgbClr val="FFFF00"/>
                </a:solidFill>
                <a:latin typeface="SimHei" charset="0"/>
                <a:cs typeface="SimHei" charset="0"/>
              </a:rPr>
              <a:t>救主</a:t>
            </a:r>
            <a:r>
              <a:rPr lang="zh-CN" altLang="en-US" sz="5400">
                <a:solidFill>
                  <a:srgbClr val="FFFFFF"/>
                </a:solidFill>
                <a:latin typeface="SimHei" charset="0"/>
                <a:cs typeface="SimHei" charset="0"/>
              </a:rPr>
              <a:t>之国</a:t>
            </a:r>
            <a:r>
              <a:rPr lang="zh-CN" altLang="en-US" sz="5400">
                <a:solidFill>
                  <a:srgbClr val="47FFD1"/>
                </a:solidFill>
                <a:latin typeface="SimHei" charset="0"/>
                <a:cs typeface="SimHei" charset="0"/>
              </a:rPr>
              <a:t>存到永远</a:t>
            </a:r>
            <a:endParaRPr lang="zh-CN" altLang="en-US" sz="5400" b="1">
              <a:solidFill>
                <a:srgbClr val="FFFFFF"/>
              </a:solidFill>
              <a:latin typeface="SimHei" charset="0"/>
              <a:cs typeface="SimHei" charset="0"/>
            </a:endParaRPr>
          </a:p>
        </p:txBody>
      </p:sp>
      <p:sp>
        <p:nvSpPr>
          <p:cNvPr id="425987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598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74725" cy="461963"/>
          </a:xfrm>
          <a:noFill/>
        </p:spPr>
        <p:txBody>
          <a:bodyPr wrap="none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第</a:t>
            </a:r>
            <a:r>
              <a:rPr lang="en-US" altLang="ja-JP" sz="2400" b="1">
                <a:solidFill>
                  <a:schemeClr val="bg1"/>
                </a:solidFill>
                <a:latin typeface="SimHei" charset="0"/>
                <a:ea typeface="MS PGothic" charset="0"/>
                <a:cs typeface="Arial" charset="0"/>
              </a:rPr>
              <a:t>4</a:t>
            </a:r>
            <a:r>
              <a:rPr lang="zh-CN" altLang="en-US" sz="2400" b="1">
                <a:solidFill>
                  <a:schemeClr val="bg1"/>
                </a:solidFill>
                <a:latin typeface="SimHei" charset="0"/>
                <a:ea typeface="MS PGothic" charset="0"/>
                <a:cs typeface="SimHei" charset="0"/>
              </a:rPr>
              <a:t>节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924800" cy="838200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你的中心意思要有：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58813" y="1555750"/>
            <a:ext cx="6705600" cy="4968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4000" b="1">
                <a:solidFill>
                  <a:srgbClr val="FFFF00"/>
                </a:solidFill>
                <a:latin typeface="SimHei" charset="0"/>
                <a:cs typeface="SimHei" charset="0"/>
              </a:rPr>
              <a:t>上帝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7 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 (-7%)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B7F6"/>
                </a:solidFill>
                <a:latin typeface="SimHei" charset="0"/>
                <a:cs typeface="SimHei" charset="0"/>
              </a:rPr>
              <a:t>撒旦</a:t>
            </a:r>
            <a:r>
              <a:rPr lang="en-US" altLang="zh-CN" sz="4000" b="1">
                <a:solidFill>
                  <a:srgbClr val="FFB7F6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FFB7F6"/>
                </a:solidFill>
                <a:latin typeface="SimHei" charset="0"/>
                <a:cs typeface="SimHei" charset="0"/>
              </a:rPr>
              <a:t>魔鬼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10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(-10%)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CC66"/>
                </a:solidFill>
                <a:latin typeface="SimHei" charset="0"/>
                <a:cs typeface="SimHei" charset="0"/>
              </a:rPr>
              <a:t>基督</a:t>
            </a:r>
            <a:r>
              <a:rPr lang="en-US" altLang="ja-JP" sz="4000" b="1">
                <a:solidFill>
                  <a:srgbClr val="FFCC66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FFCC66"/>
                </a:solidFill>
                <a:latin typeface="SimHei" charset="0"/>
                <a:cs typeface="SimHei" charset="0"/>
              </a:rPr>
              <a:t>主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7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(-7%)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CCFFCC"/>
                </a:solidFill>
                <a:latin typeface="SimHei" charset="0"/>
                <a:cs typeface="SimHei" charset="0"/>
              </a:rPr>
              <a:t>胜利</a:t>
            </a:r>
            <a:r>
              <a:rPr lang="en-US" altLang="ja-JP" sz="4000" b="1">
                <a:solidFill>
                  <a:srgbClr val="CCFFCC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CCFFCC"/>
                </a:solidFill>
                <a:latin typeface="SimHei" charset="0"/>
                <a:cs typeface="SimHei" charset="0"/>
              </a:rPr>
              <a:t>得胜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11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(-11%)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ADADFF"/>
                </a:solidFill>
                <a:latin typeface="SimHei" charset="0"/>
                <a:cs typeface="SimHei" charset="0"/>
              </a:rPr>
              <a:t>话</a:t>
            </a:r>
            <a:r>
              <a:rPr lang="en-US" altLang="ja-JP" sz="4000" b="1">
                <a:solidFill>
                  <a:srgbClr val="ADADFF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>
                <a:solidFill>
                  <a:srgbClr val="ADADFF"/>
                </a:solidFill>
                <a:latin typeface="SimHei" charset="0"/>
                <a:cs typeface="SimHei" charset="0"/>
              </a:rPr>
              <a:t>道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: 4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(-4%)</a:t>
            </a:r>
          </a:p>
          <a:p>
            <a:pPr>
              <a:buFontTx/>
              <a:buChar char="•"/>
            </a:pPr>
            <a:r>
              <a:rPr lang="zh-CN" altLang="en-US" sz="4000" b="1" u="sng">
                <a:solidFill>
                  <a:srgbClr val="FF0000"/>
                </a:solidFill>
                <a:latin typeface="SimHei" charset="0"/>
                <a:cs typeface="SimHei" charset="0"/>
              </a:rPr>
              <a:t>信心</a:t>
            </a:r>
            <a:r>
              <a:rPr lang="en-US" altLang="ja-JP" sz="4000" b="1" u="sng">
                <a:solidFill>
                  <a:srgbClr val="FF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 u="sng">
                <a:solidFill>
                  <a:srgbClr val="FF0000"/>
                </a:solidFill>
                <a:latin typeface="SimHei" charset="0"/>
                <a:cs typeface="SimHei" charset="0"/>
              </a:rPr>
              <a:t>相信</a:t>
            </a:r>
            <a:r>
              <a:rPr lang="en-US" altLang="ja-JP" sz="4000" b="1" u="sng">
                <a:solidFill>
                  <a:srgbClr val="FF0000"/>
                </a:solidFill>
                <a:latin typeface="SimHei" charset="0"/>
                <a:cs typeface="Arial" charset="0"/>
              </a:rPr>
              <a:t>/</a:t>
            </a:r>
            <a:r>
              <a:rPr lang="zh-CN" altLang="en-US" sz="4000" b="1" u="sng">
                <a:solidFill>
                  <a:srgbClr val="FF0000"/>
                </a:solidFill>
                <a:latin typeface="SimHei" charset="0"/>
                <a:cs typeface="SimHei" charset="0"/>
              </a:rPr>
              <a:t>信靠</a:t>
            </a:r>
            <a:r>
              <a:rPr lang="en-US" altLang="ja-JP" sz="4000" b="1" u="sng">
                <a:solidFill>
                  <a:srgbClr val="FFFFFF"/>
                </a:solidFill>
                <a:latin typeface="SimHei" charset="0"/>
                <a:cs typeface="Arial" charset="0"/>
              </a:rPr>
              <a:t>: 2</a:t>
            </a:r>
            <a:r>
              <a:rPr lang="zh-CN" altLang="en-US" sz="4000" b="1" u="sng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 u="sng">
                <a:solidFill>
                  <a:srgbClr val="FFFFFF"/>
                </a:solidFill>
                <a:latin typeface="SimHei" charset="0"/>
                <a:cs typeface="Arial" charset="0"/>
              </a:rPr>
              <a:t>(-2%)</a:t>
            </a:r>
          </a:p>
          <a:p>
            <a:pPr>
              <a:buFontTx/>
              <a:buChar char="•"/>
            </a:pP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可扣分的总数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 (-40%)</a:t>
            </a:r>
          </a:p>
          <a:p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Arial" charset="0"/>
              </a:rPr>
              <a:t>(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基督徒也出现</a:t>
            </a:r>
            <a:r>
              <a:rPr lang="en-US" altLang="zh-CN" sz="4000" b="1">
                <a:solidFill>
                  <a:srgbClr val="FFFFFF"/>
                </a:solidFill>
                <a:latin typeface="SimHei" charset="0"/>
                <a:cs typeface="Arial" charset="0"/>
              </a:rPr>
              <a:t>17</a:t>
            </a:r>
            <a:r>
              <a:rPr lang="zh-CN" altLang="en-US" sz="4000" b="1">
                <a:solidFill>
                  <a:srgbClr val="FFFFFF"/>
                </a:solidFill>
                <a:latin typeface="SimHei" charset="0"/>
                <a:cs typeface="SimHei" charset="0"/>
              </a:rPr>
              <a:t>次</a:t>
            </a:r>
            <a:r>
              <a:rPr lang="en-US" altLang="ja-JP" sz="4000" b="1">
                <a:solidFill>
                  <a:srgbClr val="FFFFFF"/>
                </a:solidFill>
                <a:latin typeface="SimHei" charset="0"/>
                <a:cs typeface="Arial" charset="0"/>
              </a:rPr>
              <a:t>!)</a:t>
            </a:r>
            <a:endParaRPr lang="en-US" altLang="zh-CN" sz="4000" b="1">
              <a:solidFill>
                <a:srgbClr val="FFFFFF"/>
              </a:solidFill>
              <a:latin typeface="SimHei" charset="0"/>
              <a:cs typeface="Arial" charset="0"/>
            </a:endParaRPr>
          </a:p>
        </p:txBody>
      </p:sp>
      <p:sp>
        <p:nvSpPr>
          <p:cNvPr id="428035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31</a:t>
            </a:r>
            <a:endParaRPr lang="en-US" altLang="zh-C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0" y="-46038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3200">
                <a:solidFill>
                  <a:srgbClr val="FFFFFF"/>
                </a:solidFill>
                <a:latin typeface="SimHei" charset="0"/>
                <a:cs typeface="SimHei" charset="0"/>
              </a:rPr>
              <a:t>第</a:t>
            </a:r>
            <a:r>
              <a:rPr lang="en-US" altLang="zh-CN" sz="3200">
                <a:solidFill>
                  <a:srgbClr val="FFFFFF"/>
                </a:solidFill>
                <a:latin typeface="SimHei" charset="0"/>
                <a:cs typeface="Arial" charset="0"/>
              </a:rPr>
              <a:t>2</a:t>
            </a:r>
            <a:r>
              <a:rPr lang="zh-CN" altLang="en-US" sz="3200">
                <a:solidFill>
                  <a:srgbClr val="FFFFFF"/>
                </a:solidFill>
                <a:latin typeface="SimHei" charset="0"/>
                <a:cs typeface="SimHei" charset="0"/>
              </a:rPr>
              <a:t>份作业评分准则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3" name="Picture 5" descr="bible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让我们尝试以马太福音</a:t>
            </a:r>
            <a:r>
              <a:rPr lang="en-US" altLang="ja-JP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18:15-20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ea typeface="MS PGothic" charset="0"/>
                <a:cs typeface="SimHei" charset="0"/>
              </a:rPr>
              <a:t>为例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42988" y="23876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b.	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如何解经？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27</a:t>
            </a:r>
            <a:endParaRPr lang="en-US" altLang="zh-C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97013" y="2465388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0850" indent="-4508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1)	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祷告求上帝赐智慧，阅读教会会友最常用的圣经译本，列出大多数会友可能发问的问题（不然，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15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小时的研究后你将有许多的答案却忘了你的问题），尝试回答这些问题。</a:t>
            </a:r>
            <a:endParaRPr lang="en-US" altLang="ja-JP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2)	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阅读和比较其他圣经译本，再列出问题。</a:t>
            </a:r>
            <a:endParaRPr lang="en-US" altLang="ja-JP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Arial" charset="0"/>
              </a:rPr>
              <a:t>3)	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charset="0"/>
                <a:cs typeface="SimHei" charset="0"/>
              </a:rPr>
              <a:t>若你能够，阅读圣经原文，简略研究重要的词汇和用语。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2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0" lang="zh-CN" altLang="en-US" sz="3600">
                <a:latin typeface="黑体" charset="0"/>
                <a:ea typeface="黑体" charset="0"/>
                <a:cs typeface="黑体" charset="0"/>
              </a:rPr>
              <a:t>马太福音</a:t>
            </a:r>
            <a:r>
              <a:rPr kumimoji="0" lang="en-US" altLang="ja-JP" sz="3600">
                <a:latin typeface="黑体" charset="0"/>
                <a:ea typeface="黑体" charset="0"/>
                <a:cs typeface="黑体" charset="0"/>
              </a:rPr>
              <a:t>18:15-20</a:t>
            </a:r>
            <a:endParaRPr kumimoji="0" lang="en-US" altLang="zh-CN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  <a:extLst/>
        </p:spPr>
        <p:txBody>
          <a:bodyPr anchor="ctr"/>
          <a:lstStyle/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所以你在祭坛上献礼物的时候，若想起弟兄向你怀怨，就把礼物留在坛前，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先去同弟兄和好，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然后来献礼物。 倘若你的弟兄得罪你，你就去趁着只有他和你在一处的时候，指出他的错来。他若听你，你便得了你的弟兄。他若不听，你就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另外带一两个人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同去，要凭两三个人的口作见证，句句都可定准。若是不听他们，就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告诉教会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。若是不听教会，就看他像</a:t>
            </a:r>
            <a:r>
              <a:rPr lang="zh-CN" altLang="en-US" sz="3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外邦人和税吏</a:t>
            </a:r>
            <a:r>
              <a:rPr lang="zh-CN" altLang="en-US" sz="300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一样。我实在告诉你们，凡你们在地上所捆绑的，在天上也要捆绑。凡你们在地上所释放的，在天上也要释放。我又告诉你们，若是你们中间有两个人在地上，同心合意地求什么事，我在天上的父，必为他们成全。因为无论在哪里，有两三个人奉我的名聚会，那里就有我在他们中间。</a:t>
            </a: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如何</a:t>
            </a:r>
            <a:r>
              <a:rPr lang="zh-CN" alt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挽回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为何</a:t>
            </a:r>
            <a:r>
              <a:rPr lang="zh-CN" alt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SimHei" pitchFamily="49" charset="-122"/>
                <a:ea typeface="SimHei" pitchFamily="49" charset="-122"/>
                <a:cs typeface="ＭＳ Ｐゴシック"/>
              </a:rPr>
              <a:t>挽回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94374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2" grpId="0" build="p" autoUpdateAnimBg="0"/>
      <p:bldP spid="106807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773113"/>
            <a:ext cx="7239000" cy="1143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latin typeface="SimHei" charset="0"/>
                <a:ea typeface="MS PGothic" charset="0"/>
                <a:cs typeface="SimHei" charset="0"/>
              </a:rPr>
              <a:t>马太福音</a:t>
            </a:r>
            <a:r>
              <a:rPr lang="en-US" altLang="ja-JP" sz="4800" b="1">
                <a:latin typeface="SimHei" charset="0"/>
                <a:ea typeface="MS PGothic" charset="0"/>
                <a:cs typeface="SimHei" charset="0"/>
              </a:rPr>
              <a:t> 5:23-24</a:t>
            </a:r>
            <a:endParaRPr lang="en-US" altLang="zh-CN" sz="4800" b="1">
              <a:latin typeface="SimHei" charset="0"/>
              <a:ea typeface="MS PGothic" charset="0"/>
              <a:cs typeface="SimHei" charset="0"/>
            </a:endParaRPr>
          </a:p>
        </p:txBody>
      </p:sp>
      <p:sp>
        <p:nvSpPr>
          <p:cNvPr id="320514" name="Rectangle 4"/>
          <p:cNvSpPr>
            <a:spLocks noChangeArrowheads="1"/>
          </p:cNvSpPr>
          <p:nvPr/>
        </p:nvSpPr>
        <p:spPr bwMode="auto">
          <a:xfrm>
            <a:off x="2133600" y="2133600"/>
            <a:ext cx="701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SimHei" charset="0"/>
                <a:cs typeface="SimHei" charset="0"/>
              </a:rPr>
              <a:t>“</a:t>
            </a:r>
            <a:r>
              <a:rPr lang="zh-CN" altLang="en-US" sz="4000">
                <a:solidFill>
                  <a:srgbClr val="000000"/>
                </a:solidFill>
                <a:latin typeface="SimHei" charset="0"/>
                <a:cs typeface="SimHei" charset="0"/>
              </a:rPr>
              <a:t>所以你在祭坛上献礼物的时候，若想起弟兄向你怀怨，就把礼物留在坛前，先去同弟兄和好，然后来献礼物。”</a:t>
            </a:r>
            <a:r>
              <a:rPr lang="en-US" altLang="ja-JP" sz="4000" b="1">
                <a:solidFill>
                  <a:srgbClr val="000000"/>
                </a:solidFill>
                <a:latin typeface="SimHei" charset="0"/>
                <a:cs typeface="SimHei" charset="0"/>
              </a:rPr>
              <a:t> </a:t>
            </a:r>
            <a:endParaRPr lang="zh-CN" altLang="en-US" sz="4000" b="1">
              <a:solidFill>
                <a:srgbClr val="000000"/>
              </a:solidFill>
              <a:latin typeface="SimHei" charset="0"/>
              <a:cs typeface="SimHei" charset="0"/>
            </a:endParaRPr>
          </a:p>
        </p:txBody>
      </p:sp>
      <p:sp>
        <p:nvSpPr>
          <p:cNvPr id="892934" name="Oval 6"/>
          <p:cNvSpPr>
            <a:spLocks noChangeArrowheads="1"/>
          </p:cNvSpPr>
          <p:nvPr/>
        </p:nvSpPr>
        <p:spPr bwMode="auto">
          <a:xfrm>
            <a:off x="4643438" y="3213100"/>
            <a:ext cx="1584325" cy="7699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2935" name="Text Box 7"/>
          <p:cNvSpPr txBox="1">
            <a:spLocks noChangeArrowheads="1"/>
          </p:cNvSpPr>
          <p:nvPr/>
        </p:nvSpPr>
        <p:spPr bwMode="auto">
          <a:xfrm>
            <a:off x="5076825" y="4024313"/>
            <a:ext cx="933450" cy="170815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00" smtClean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4" grpId="0" animBg="1"/>
      <p:bldP spid="892935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9_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5B87F2"/>
      </a:accent1>
      <a:accent2>
        <a:srgbClr val="333399"/>
      </a:accent2>
      <a:accent3>
        <a:srgbClr val="AAAAAA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kyline">
  <a:themeElements>
    <a:clrScheme name="Skyline 2">
      <a:dk1>
        <a:srgbClr val="000000"/>
      </a:dk1>
      <a:lt1>
        <a:srgbClr val="2A3377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CADB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kylin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kyline 1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2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DBD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3">
        <a:dk1>
          <a:srgbClr val="000000"/>
        </a:dk1>
        <a:lt1>
          <a:srgbClr val="2A337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ADBD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4150</TotalTime>
  <Words>2247</Words>
  <Application>Microsoft Macintosh PowerPoint</Application>
  <PresentationFormat>On-screen Show (4:3)</PresentationFormat>
  <Paragraphs>556</Paragraphs>
  <Slides>71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71</vt:i4>
      </vt:variant>
    </vt:vector>
  </HeadingPairs>
  <TitlesOfParts>
    <vt:vector size="98" baseType="lpstr">
      <vt:lpstr>Blank Presentation</vt:lpstr>
      <vt:lpstr>3_Bar Code</vt:lpstr>
      <vt:lpstr>2_untitled 1</vt:lpstr>
      <vt:lpstr>1_Calm</vt:lpstr>
      <vt:lpstr>2_Default Design</vt:lpstr>
      <vt:lpstr>2_Pulse</vt:lpstr>
      <vt:lpstr>1_Skyline</vt:lpstr>
      <vt:lpstr>3_Default Design</vt:lpstr>
      <vt:lpstr>1_Alchemy</vt:lpstr>
      <vt:lpstr>2_Blends</vt:lpstr>
      <vt:lpstr>2_Schmooze</vt:lpstr>
      <vt:lpstr>3_Blank Presentation</vt:lpstr>
      <vt:lpstr>2_Expedition</vt:lpstr>
      <vt:lpstr>1_Justice</vt:lpstr>
      <vt:lpstr>3_Expedition</vt:lpstr>
      <vt:lpstr>1_Network</vt:lpstr>
      <vt:lpstr>4_Bar Code</vt:lpstr>
      <vt:lpstr>2_Blank Presentation</vt:lpstr>
      <vt:lpstr>1_Blank Presentation</vt:lpstr>
      <vt:lpstr>5_Bar Code</vt:lpstr>
      <vt:lpstr>1_Bar Code</vt:lpstr>
      <vt:lpstr>1_Bold Stripes</vt:lpstr>
      <vt:lpstr>2_Bold Stripes</vt:lpstr>
      <vt:lpstr>3_Bold Stripes</vt:lpstr>
      <vt:lpstr>Schmooze</vt:lpstr>
      <vt:lpstr>Justice</vt:lpstr>
      <vt:lpstr>59_Default Design</vt:lpstr>
      <vt:lpstr>解经大纲</vt:lpstr>
      <vt:lpstr>让我们先概览释经讲道整个准备过程...</vt:lpstr>
      <vt:lpstr>准备释经讲道的过程</vt:lpstr>
      <vt:lpstr>1.  研读经文</vt:lpstr>
      <vt:lpstr>1.  研读经文</vt:lpstr>
      <vt:lpstr>1.  研读经文</vt:lpstr>
      <vt:lpstr>让我们尝试以马太福音18:15-20为例</vt:lpstr>
      <vt:lpstr>马太福音18:15-20</vt:lpstr>
      <vt:lpstr>马太福音 5:23-24</vt:lpstr>
      <vt:lpstr>Matthew's Relational Pillars</vt:lpstr>
      <vt:lpstr>马太福音 5:23-24</vt:lpstr>
      <vt:lpstr>Matthew's Relational Pillars</vt:lpstr>
      <vt:lpstr>如何正确地挽回犯罪的基督徒?</vt:lpstr>
      <vt:lpstr>马太福音第18节</vt:lpstr>
      <vt:lpstr>马太福音18:15-20</vt:lpstr>
      <vt:lpstr>The Point of Verses 15-17</vt:lpstr>
      <vt:lpstr>PowerPoint Presentation</vt:lpstr>
      <vt:lpstr>Restore People in Sin</vt:lpstr>
      <vt:lpstr>神挽回的 四个步骤：</vt:lpstr>
      <vt:lpstr>挽回的第一步： 你亲自向他说</vt:lpstr>
      <vt:lpstr>Matthew's Relational Pillars</vt:lpstr>
      <vt:lpstr>亲自去</vt:lpstr>
      <vt:lpstr>Matthew's Relational Pillars</vt:lpstr>
      <vt:lpstr>为何不面对面交锋?</vt:lpstr>
      <vt:lpstr>挽回的第一步： 你亲自向他说</vt:lpstr>
      <vt:lpstr>挽回的第二步： 带一两个人同去</vt:lpstr>
      <vt:lpstr>第二步骤的问题</vt:lpstr>
      <vt:lpstr>民数记 19:15</vt:lpstr>
      <vt:lpstr>挽回的第三步： 告知教会全体</vt:lpstr>
      <vt:lpstr>为什么要告知教会全体？</vt:lpstr>
      <vt:lpstr>挽回的第四步： 看他作外邦人</vt:lpstr>
      <vt:lpstr>Sins Worthy of Discipline</vt:lpstr>
      <vt:lpstr>Sins Worthy of Discipline</vt:lpstr>
      <vt:lpstr>The Point of Verses 15-17</vt:lpstr>
      <vt:lpstr>神挽回的 四个步骤：</vt:lpstr>
      <vt:lpstr>第二个问题的答案在第18-20节： 为何要正确地挽回犯罪跌倒的基督徒？</vt:lpstr>
      <vt:lpstr>第18-20节的重点：</vt:lpstr>
      <vt:lpstr>为何要执行处分?   当我们尝试挽回…</vt:lpstr>
      <vt:lpstr>A Better Translation…</vt:lpstr>
      <vt:lpstr>马太18:19</vt:lpstr>
      <vt:lpstr>诗篇  82:1, 6  (给以色列的统治者／神明) </vt:lpstr>
      <vt:lpstr>为何要执行处分?   当我们尝试挽回…</vt:lpstr>
      <vt:lpstr>马太18:20</vt:lpstr>
      <vt:lpstr>主旨：</vt:lpstr>
      <vt:lpstr>我们也可以从音乐中“解经”</vt:lpstr>
      <vt:lpstr>第1节</vt:lpstr>
      <vt:lpstr>第2节</vt:lpstr>
      <vt:lpstr>第3节</vt:lpstr>
      <vt:lpstr>第4节</vt:lpstr>
      <vt:lpstr>每个演讲都需要重点!</vt:lpstr>
      <vt:lpstr>What do you do for a living?</vt:lpstr>
      <vt:lpstr>Could you be more vague?</vt:lpstr>
      <vt:lpstr>准备释经讲道的过程</vt:lpstr>
      <vt:lpstr>经文解经 大纲</vt:lpstr>
      <vt:lpstr>一个好的过程能够帮助取得经文正确的意思。</vt:lpstr>
      <vt:lpstr>撰写解经大纲的三个步骤（基本形式）</vt:lpstr>
      <vt:lpstr>土耳其的Aphek堡垒</vt:lpstr>
      <vt:lpstr>Nimrod 城堡</vt:lpstr>
      <vt:lpstr>第1节</vt:lpstr>
      <vt:lpstr>第1节</vt:lpstr>
      <vt:lpstr>撰写解经大纲的三个步骤 （基本形式）</vt:lpstr>
      <vt:lpstr>第1节</vt:lpstr>
      <vt:lpstr>把第1-2节组成重点</vt:lpstr>
      <vt:lpstr>你的中心意思要有：</vt:lpstr>
      <vt:lpstr>第1节</vt:lpstr>
      <vt:lpstr>第2节</vt:lpstr>
      <vt:lpstr>第3节</vt:lpstr>
      <vt:lpstr>第4节</vt:lpstr>
      <vt:lpstr>你的中心意思要有：</vt:lpstr>
      <vt:lpstr>Black</vt:lpstr>
      <vt:lpstr>讲道链接地址 BibleStudyDownloads.org</vt:lpstr>
    </vt:vector>
  </TitlesOfParts>
  <Company>McGraw-Hill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Jason</dc:creator>
  <cp:lastModifiedBy>Rick Griffith</cp:lastModifiedBy>
  <cp:revision>106</cp:revision>
  <cp:lastPrinted>2006-08-09T22:14:23Z</cp:lastPrinted>
  <dcterms:created xsi:type="dcterms:W3CDTF">2010-04-13T03:18:02Z</dcterms:created>
  <dcterms:modified xsi:type="dcterms:W3CDTF">2016-11-30T22:44:57Z</dcterms:modified>
</cp:coreProperties>
</file>