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22" r:id="rId2"/>
    <p:sldMasterId id="2147483720" r:id="rId3"/>
    <p:sldMasterId id="2147483718" r:id="rId4"/>
    <p:sldMasterId id="2147483660" r:id="rId5"/>
    <p:sldMasterId id="2147483649" r:id="rId6"/>
    <p:sldMasterId id="2147484440" r:id="rId7"/>
    <p:sldMasterId id="2147484464" r:id="rId8"/>
  </p:sldMasterIdLst>
  <p:notesMasterIdLst>
    <p:notesMasterId r:id="rId35"/>
  </p:notesMasterIdLst>
  <p:sldIdLst>
    <p:sldId id="322" r:id="rId9"/>
    <p:sldId id="349" r:id="rId10"/>
    <p:sldId id="330" r:id="rId11"/>
    <p:sldId id="402" r:id="rId12"/>
    <p:sldId id="350" r:id="rId13"/>
    <p:sldId id="334" r:id="rId14"/>
    <p:sldId id="324" r:id="rId15"/>
    <p:sldId id="333" r:id="rId16"/>
    <p:sldId id="264" r:id="rId17"/>
    <p:sldId id="331" r:id="rId18"/>
    <p:sldId id="256" r:id="rId19"/>
    <p:sldId id="335" r:id="rId20"/>
    <p:sldId id="269" r:id="rId21"/>
    <p:sldId id="336" r:id="rId22"/>
    <p:sldId id="332" r:id="rId23"/>
    <p:sldId id="328" r:id="rId24"/>
    <p:sldId id="337" r:id="rId25"/>
    <p:sldId id="329" r:id="rId26"/>
    <p:sldId id="338" r:id="rId27"/>
    <p:sldId id="327" r:id="rId28"/>
    <p:sldId id="263" r:id="rId29"/>
    <p:sldId id="339" r:id="rId30"/>
    <p:sldId id="340" r:id="rId31"/>
    <p:sldId id="341" r:id="rId32"/>
    <p:sldId id="305" r:id="rId33"/>
    <p:sldId id="352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F13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46"/>
    <p:restoredTop sz="94745"/>
  </p:normalViewPr>
  <p:slideViewPr>
    <p:cSldViewPr>
      <p:cViewPr varScale="1">
        <p:scale>
          <a:sx n="102" d="100"/>
          <a:sy n="102" d="100"/>
        </p:scale>
        <p:origin x="28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5E187C-D12A-A545-AD5F-CF5A8CD7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68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08A264-A3BE-B94C-B766-5ED7E8AD65A8}" type="slidenum">
              <a:rPr lang="zh-CN" altLang="en-US" sz="1200"/>
              <a:pPr/>
              <a:t>1</a:t>
            </a:fld>
            <a:endParaRPr lang="en-US" altLang="zh-CN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6391CD-A0F7-AF41-B7F2-76E3775C86E2}" type="slidenum">
              <a:rPr lang="zh-CN" altLang="en-US" sz="1200"/>
              <a:pPr/>
              <a:t>10</a:t>
            </a:fld>
            <a:endParaRPr lang="en-US" altLang="zh-CN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6C8FC6-DF2E-7C43-8D56-E5A136BBE1DC}" type="slidenum">
              <a:rPr lang="zh-CN" altLang="en-US" sz="1200"/>
              <a:pPr/>
              <a:t>11</a:t>
            </a:fld>
            <a:endParaRPr lang="en-US" altLang="zh-CN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A0C661-B5CC-7048-A534-7559657E33D6}" type="slidenum">
              <a:rPr lang="zh-CN" altLang="en-US" sz="1200"/>
              <a:pPr/>
              <a:t>12</a:t>
            </a:fld>
            <a:endParaRPr lang="en-US" altLang="zh-CN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675527-DC46-804B-8F32-358DA46CD69A}" type="slidenum">
              <a:rPr lang="zh-CN" altLang="en-US" sz="1200"/>
              <a:pPr/>
              <a:t>13</a:t>
            </a:fld>
            <a:endParaRPr lang="en-US" altLang="zh-CN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90AA01-2719-754C-97B7-372DE4179737}" type="slidenum">
              <a:rPr lang="zh-CN" altLang="en-US" sz="1200"/>
              <a:pPr/>
              <a:t>14</a:t>
            </a:fld>
            <a:endParaRPr lang="en-US" altLang="zh-CN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DC5F96-E475-3E46-B173-36B22634AE0F}" type="slidenum">
              <a:rPr lang="zh-CN" altLang="en-US" sz="1200"/>
              <a:pPr/>
              <a:t>15</a:t>
            </a:fld>
            <a:endParaRPr lang="en-US" altLang="zh-CN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8F470F-0C45-A349-BE67-5A4246019522}" type="slidenum">
              <a:rPr lang="zh-CN" altLang="en-US" sz="1200"/>
              <a:pPr/>
              <a:t>16</a:t>
            </a:fld>
            <a:endParaRPr lang="en-US" altLang="zh-CN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714EAA-B3A7-C440-A07F-4A9CED72D8AF}" type="slidenum">
              <a:rPr lang="zh-CN" altLang="en-US" sz="1200"/>
              <a:pPr/>
              <a:t>17</a:t>
            </a:fld>
            <a:endParaRPr lang="en-US" altLang="zh-CN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9A6199-97A5-6C48-B63F-D785ADE8A59E}" type="slidenum">
              <a:rPr lang="zh-CN" altLang="en-US" sz="1200"/>
              <a:pPr/>
              <a:t>18</a:t>
            </a:fld>
            <a:endParaRPr lang="en-US" altLang="zh-CN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CN">
                <a:ea typeface="ＭＳ Ｐゴシック" charset="0"/>
                <a:cs typeface="ＭＳ Ｐゴシック" charset="0"/>
              </a:rPr>
              <a:t>"The Gong Show" in the USA is known for short acts where a judge can immediately stop the singer or speaker by hitting the gong if the act is too painful!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DF077C-B25B-7747-9DA1-B68CF1F1C897}" type="slidenum">
              <a:rPr lang="zh-CN" altLang="en-US" sz="1200"/>
              <a:pPr/>
              <a:t>19</a:t>
            </a:fld>
            <a:endParaRPr lang="en-US" altLang="zh-CN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3C2FED-D4D9-9146-9A4D-BB0469443CF6}" type="slidenum">
              <a:rPr lang="zh-CN" altLang="en-US" sz="1200"/>
              <a:pPr/>
              <a:t>2</a:t>
            </a:fld>
            <a:endParaRPr lang="en-US" altLang="zh-CN" sz="1200"/>
          </a:p>
        </p:txBody>
      </p:sp>
      <p:sp>
        <p:nvSpPr>
          <p:cNvPr id="79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8210E9-8E4A-1A40-9C52-1CEF62357BA5}" type="slidenum">
              <a:rPr lang="zh-CN" altLang="en-US" sz="1200"/>
              <a:pPr/>
              <a:t>20</a:t>
            </a:fld>
            <a:endParaRPr lang="en-US" altLang="zh-CN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3573A8-BB1F-AD4A-BDEA-009E7213B4B0}" type="slidenum">
              <a:rPr lang="zh-CN" altLang="en-US" sz="1200"/>
              <a:pPr/>
              <a:t>21</a:t>
            </a:fld>
            <a:endParaRPr lang="en-US" altLang="zh-CN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DA5A33-1C6F-0F42-A52C-3F215A2E7A2E}" type="slidenum">
              <a:rPr lang="zh-CN" altLang="en-US" sz="1200"/>
              <a:pPr/>
              <a:t>22</a:t>
            </a:fld>
            <a:endParaRPr lang="en-US" altLang="zh-CN" sz="1200"/>
          </a:p>
        </p:txBody>
      </p:sp>
      <p:sp>
        <p:nvSpPr>
          <p:cNvPr id="1187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CN">
                <a:ea typeface="ＭＳ Ｐゴシック" charset="0"/>
                <a:cs typeface="ＭＳ Ｐゴシック" charset="0"/>
              </a:rPr>
              <a:t>Tell your neighbor two ideas HOW you can better know your people.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3E0FD0-8344-8346-9476-D29EF8DD3D94}" type="slidenum">
              <a:rPr lang="zh-CN" altLang="en-US" sz="1200"/>
              <a:pPr/>
              <a:t>23</a:t>
            </a:fld>
            <a:endParaRPr lang="en-US" altLang="zh-CN" sz="1200"/>
          </a:p>
        </p:txBody>
      </p:sp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BE7612-1077-544A-92DD-F99BEC89E03D}" type="slidenum">
              <a:rPr lang="zh-CN" altLang="en-US" sz="1200"/>
              <a:pPr/>
              <a:t>24</a:t>
            </a:fld>
            <a:endParaRPr lang="en-US" altLang="zh-CN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67C7AF-5DA5-5D4C-A72F-095FC70CEFEE}" type="slidenum">
              <a:rPr lang="zh-CN" altLang="en-US" sz="1200"/>
              <a:pPr/>
              <a:t>25</a:t>
            </a:fld>
            <a:endParaRPr lang="en-US" altLang="zh-CN" sz="120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26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Preaching/Homiletics link address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CDA26C-BC28-3D41-9B1D-4B45F02EDA1E}" type="slidenum">
              <a:rPr lang="zh-CN" altLang="en-US" sz="1200"/>
              <a:pPr/>
              <a:t>3</a:t>
            </a:fld>
            <a:endParaRPr lang="en-US" altLang="zh-CN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EA6143-2CAC-9049-9ECC-A67C587F052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3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FB99E5-6616-6444-B914-D6C299DFC0AD}" type="slidenum">
              <a:rPr lang="zh-CN" altLang="en-US" sz="1200"/>
              <a:pPr/>
              <a:t>5</a:t>
            </a:fld>
            <a:endParaRPr lang="en-US" altLang="zh-CN" sz="1200"/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CN">
                <a:ea typeface="ＭＳ Ｐゴシック" charset="0"/>
                <a:cs typeface="ＭＳ Ｐゴシック" charset="0"/>
              </a:rPr>
              <a:t>Translate the two titles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E3AEDA-07B6-6D4D-B450-003307F6A618}" type="slidenum">
              <a:rPr lang="zh-CN" altLang="en-US" sz="1200"/>
              <a:pPr/>
              <a:t>6</a:t>
            </a:fld>
            <a:endParaRPr lang="en-US" altLang="zh-CN" sz="1200"/>
          </a:p>
        </p:txBody>
      </p:sp>
      <p:sp>
        <p:nvSpPr>
          <p:cNvPr id="860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93FAF2-15EC-8846-83D6-DD60877D5CF9}" type="slidenum">
              <a:rPr lang="zh-CN" altLang="en-US" sz="1200"/>
              <a:pPr/>
              <a:t>7</a:t>
            </a:fld>
            <a:endParaRPr lang="en-US" altLang="zh-CN" sz="1200"/>
          </a:p>
        </p:txBody>
      </p:sp>
      <p:sp>
        <p:nvSpPr>
          <p:cNvPr id="880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E71A52-4A41-9247-8EA4-E35CA51D14D1}" type="slidenum">
              <a:rPr lang="zh-CN" altLang="en-US" sz="1200"/>
              <a:pPr/>
              <a:t>8</a:t>
            </a:fld>
            <a:endParaRPr lang="en-US" altLang="zh-CN" sz="1200"/>
          </a:p>
        </p:txBody>
      </p:sp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40EDD1-7EB5-5B49-A663-E7DF5BA268F5}" type="slidenum">
              <a:rPr lang="zh-CN" altLang="en-US" sz="1200"/>
              <a:pPr/>
              <a:t>9</a:t>
            </a:fld>
            <a:endParaRPr lang="en-US" altLang="zh-CN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A9CB7-C19C-A947-9AD1-F10A8B55D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7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07C6-883C-D444-AEBF-03A6CD5AE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0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3E200-1AEE-B548-908B-70886EA63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9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676400"/>
          </a:xfrm>
          <a:effectLst>
            <a:outerShdw blurRad="38100" dist="253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29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F4ADB-98EC-CF44-9979-F4D8B92BC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24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8771E-C7ED-0443-96D1-E7377DAD7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9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294D1-C931-EB49-ADCB-D573C6D66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0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ED68B-26CE-0341-B885-102C17003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95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AD3AB-5278-F44C-9F43-30D3808A2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4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EF4A9-2125-AB46-AD72-F83297D86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02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5B2F4-9768-BC4C-BDB8-CA71906F0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87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377A5-C9FB-AE44-A483-F34DF7009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07BBB-3244-EC46-B034-15AE05938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9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A0E7C-2225-8740-89AF-4362672FD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05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1F1C2-A3F5-9842-A0BD-AFAE03CC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68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8B2F7-065F-5549-B049-8A7155B2F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06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31EE6-0243-364E-84BA-363FAFF80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15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C36D-3ADF-4C4D-B6E5-19117519F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86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DCB66-2B1E-7745-ACB9-8CBC1555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2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22D5B-1B58-594C-A09C-BAFD6898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91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4265C-7E13-5A46-988A-64D91BAA3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2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1ECA-DAEB-2849-821E-5349A34F6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76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8A8E9-8F28-D144-8D55-F7244B27E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6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207FD-97A9-444E-85FD-742FF37ED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93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FA824-A350-F049-ABB6-C0C059324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85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AE570-BB9E-2D46-B560-C8FACEF1F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23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3AE9-5E3E-4C44-82DE-AA218EC3D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46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53866-8672-784E-B6F7-4993B1771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50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04821-59D3-5545-BEFC-44130D99C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77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447800"/>
            <a:ext cx="5257800" cy="175577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581400"/>
            <a:ext cx="5257800" cy="1522413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AF14-5CEC-284E-A3DE-F0A5EF466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06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221EF-FEE7-224E-90DC-F403CA2D2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7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1D9A0-8C0D-2F48-8668-C6743CA3F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99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84338"/>
            <a:ext cx="35052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84338"/>
            <a:ext cx="35052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CD3EE-5C39-F24A-8108-D1325BF2E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81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C470C-6D44-7244-9B8F-2B019373D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6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4E21F-0CC9-3C4B-B034-1E99B2E18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25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B1E07-AC0B-D349-AAFD-DF9994FA6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14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66CD0-CF35-3E47-BCD2-3ED786F6F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15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9D740-228B-6F40-9358-7FA8ADFFE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97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743AF-4847-0346-AB4A-A3453085F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31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8DB4-EC9F-2C4A-ABF8-9E0287DE4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25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44500"/>
            <a:ext cx="1981200" cy="5694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44500"/>
            <a:ext cx="5791200" cy="5694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429FB-2F6E-7841-89E3-C7EB0E94E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51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2192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AD64A-FEAB-514D-A3F1-EC2CB558D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551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E1BB4-25CA-EB42-9730-7696CE8F9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05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EE1C7-5A99-B54F-9BD7-CE289DBCD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173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1E62F-E42D-BC4E-83D6-AD7E7A0C1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4C136-A63A-9B44-8045-640211417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07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0F286-187C-404D-98B3-1E34FC024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32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EDC17-7385-594D-8208-8CDD4AF19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942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05716-5B44-7E4C-8264-B3280C1AC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424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094BF-5308-D149-AB49-D85B4F060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70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5157-EACC-4C4F-B447-EAD0BEAB4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68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44BFA-EDB0-AB48-9729-30BFB6875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13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55745-ABF1-704A-9D21-63E7B1BF5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324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D4CF8-5720-C94F-BCBD-3CB37C14C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09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1FB28-2790-AE4B-89D6-79964803B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538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17452-F66B-FA4F-A804-9EA410193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8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A1E2-5499-2E45-A697-8254BAD68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17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99568-A9C8-E549-AA8B-7A974A9A7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002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4C43A-C8E7-8245-99DF-E4C03EFC9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7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9035E-F3BF-9F46-A465-1B46291E0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704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9AF29-B6A0-1145-BEB0-0CDBDC8EB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036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00998-7CF0-F84E-912B-88029990E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112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04D7E-B9F2-0349-86C0-E74339EE6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618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9906B-D103-C24D-A01E-3819C1446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853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7D83C-18C1-754A-A515-97B956A30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62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199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2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DC311-5544-A247-A491-C9011C974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900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476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947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95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442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9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76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67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038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0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41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7CB89-1C95-2B43-8FAA-A6F9A3F7A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457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2565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911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4490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51386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33776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26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7796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2555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99672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935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E51B5-547A-1D43-A4C2-DDE143668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0007D7B-360E-D44B-A30F-F76480413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19194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194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194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pPr>
              <a:defRPr/>
            </a:pPr>
            <a:fld id="{AFC1EE44-B24A-AD4D-BB4D-729ABA5AE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30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0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0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1BAAF30-2097-E845-BFCC-F1D71509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7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fld id="{6765410F-F2F7-B04C-8391-9D2959339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84338"/>
            <a:ext cx="71628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44500"/>
            <a:ext cx="7924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1264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8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04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06B235B-F2B3-0945-8CA3-306B2489B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9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 b="1" i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 b="1" i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 b="1" i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 b="1" i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ADEEBD0-86D9-EF44-93B9-3898DC08D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ea typeface="MS PGothic" charset="0"/>
                <a:cs typeface="MS PGothic" charset="0"/>
              </a:rPr>
              <a:pPr/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8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62469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70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62471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472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62478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79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473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62476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77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474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5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8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8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85578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5" descr="Gareth Preaching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848600" cy="2667000"/>
          </a:xfrm>
          <a:effectLst>
            <a:outerShdw blurRad="63500" dist="107763" dir="135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10000" dirty="0">
                <a:latin typeface="黑体" charset="0"/>
                <a:ea typeface="黑体" charset="0"/>
                <a:cs typeface="黑体" charset="0"/>
              </a:rPr>
              <a:t>释经讲道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060575"/>
            <a:ext cx="7772400" cy="3671888"/>
          </a:xfrm>
          <a:effectLst/>
        </p:spPr>
        <p:txBody>
          <a:bodyPr/>
          <a:lstStyle/>
          <a:p>
            <a:pPr marL="609600" indent="-609600" algn="l">
              <a:buFont typeface="Arial" charset="0"/>
              <a:buAutoNum type="arabicPeriod"/>
              <a:defRPr/>
            </a:pPr>
            <a:r>
              <a:rPr lang="zh-CN" altLang="en-US" sz="5400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好处</a:t>
            </a:r>
            <a:endParaRPr lang="en-US" altLang="zh-CN" sz="5400"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cs typeface="Arial" charset="0"/>
            </a:endParaRPr>
          </a:p>
          <a:p>
            <a:pPr marL="609600" indent="-609600" algn="l">
              <a:buFont typeface="Arial" charset="0"/>
              <a:buAutoNum type="arabicPeriod"/>
              <a:defRPr/>
            </a:pPr>
            <a:r>
              <a:rPr lang="zh-CN" altLang="en-US" sz="5400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目标</a:t>
            </a:r>
            <a:endParaRPr lang="en-US" altLang="ja-JP" sz="5400"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cs typeface="Arial" charset="0"/>
            </a:endParaRPr>
          </a:p>
          <a:p>
            <a:pPr marL="609600" indent="-609600" algn="l">
              <a:buFont typeface="Arial" charset="0"/>
              <a:buAutoNum type="arabicPeriod"/>
              <a:defRPr/>
            </a:pPr>
            <a:r>
              <a:rPr lang="zh-CN" altLang="en-US" sz="5400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困难</a:t>
            </a:r>
            <a:endParaRPr lang="en-US" altLang="zh-CN" sz="5400"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cs typeface="Arial" charset="0"/>
            </a:endParaRPr>
          </a:p>
          <a:p>
            <a:pPr marL="609600" indent="-609600" algn="l">
              <a:buFont typeface="Arial" charset="0"/>
              <a:buAutoNum type="arabicPeriod"/>
              <a:defRPr/>
            </a:pPr>
            <a:r>
              <a:rPr lang="zh-CN" altLang="en-US" sz="5400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适合现代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b="1">
                <a:cs typeface="Arial" charset="0"/>
              </a:rPr>
              <a:t>3</a:t>
            </a:r>
            <a:endParaRPr lang="en-US" altLang="zh-CN"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 • 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新加坡神学院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7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5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2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6600">
                <a:latin typeface="黑体" charset="0"/>
                <a:ea typeface="黑体" charset="0"/>
                <a:cs typeface="黑体" charset="0"/>
              </a:rPr>
              <a:t>释经讲道的目标</a:t>
            </a: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57313"/>
            <a:ext cx="8382000" cy="4267200"/>
          </a:xfrm>
          <a:effectLst/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zh-CN" altLang="en-US" sz="4000" b="1">
                <a:latin typeface="黑体" charset="0"/>
                <a:ea typeface="黑体" charset="0"/>
                <a:cs typeface="黑体" charset="0"/>
              </a:rPr>
              <a:t>传福音</a:t>
            </a:r>
            <a:endParaRPr lang="en-US" altLang="ja-JP" sz="4000" b="1">
              <a:latin typeface="黑体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zh-CN" altLang="en-US" sz="4000" b="1">
                <a:latin typeface="黑体" charset="0"/>
                <a:ea typeface="黑体" charset="0"/>
                <a:cs typeface="黑体" charset="0"/>
              </a:rPr>
              <a:t>满足听众的需要</a:t>
            </a:r>
            <a:endParaRPr lang="en-US" altLang="ja-JP" sz="4000" b="1">
              <a:latin typeface="黑体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zh-CN" altLang="en-US" sz="4000" b="1">
                <a:latin typeface="黑体" charset="0"/>
                <a:ea typeface="黑体" charset="0"/>
                <a:cs typeface="黑体" charset="0"/>
              </a:rPr>
              <a:t>宣扬神的旨意</a:t>
            </a:r>
            <a:endParaRPr lang="en-US" altLang="ja-JP" sz="4000" b="1">
              <a:latin typeface="黑体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endParaRPr lang="zh-CN" altLang="en-US" sz="4400" b="1">
              <a:latin typeface="黑体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endParaRPr lang="zh-CN" altLang="en-US" sz="4400" b="1">
              <a:latin typeface="黑体" charset="0"/>
              <a:cs typeface="Arial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b="1">
                <a:solidFill>
                  <a:schemeClr val="bg2"/>
                </a:solidFill>
                <a:cs typeface="Arial" charset="0"/>
              </a:rPr>
              <a:t>3</a:t>
            </a:r>
            <a:endParaRPr lang="en-US" altLang="zh-CN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altLang="zh-CN" sz="6000" b="1">
                <a:latin typeface="Arial" charset="0"/>
                <a:ea typeface="ＭＳ Ｐゴシック" charset="0"/>
                <a:cs typeface="ＭＳ Ｐゴシック" charset="0"/>
              </a:rPr>
              <a:t>Decisions</a:t>
            </a:r>
          </a:p>
        </p:txBody>
      </p:sp>
      <p:pic>
        <p:nvPicPr>
          <p:cNvPr id="95234" name="Picture 5" descr="SermonCartoons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1" r="50243" b="61630"/>
          <a:stretch>
            <a:fillRect/>
          </a:stretch>
        </p:blipFill>
        <p:spPr bwMode="auto">
          <a:xfrm>
            <a:off x="1979613" y="260350"/>
            <a:ext cx="5624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Box 1"/>
          <p:cNvSpPr txBox="1">
            <a:spLocks noChangeArrowheads="1"/>
          </p:cNvSpPr>
          <p:nvPr/>
        </p:nvSpPr>
        <p:spPr bwMode="auto">
          <a:xfrm>
            <a:off x="34925" y="-26988"/>
            <a:ext cx="10225088" cy="23082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b="1">
                <a:latin typeface="黑体" charset="0"/>
                <a:ea typeface="黑体" charset="0"/>
                <a:cs typeface="黑体" charset="0"/>
              </a:rPr>
              <a:t>“巴克莱（</a:t>
            </a:r>
            <a:r>
              <a:rPr lang="en-US" altLang="ja-JP" b="1">
                <a:latin typeface="黑体" charset="0"/>
                <a:ea typeface="黑体" charset="0"/>
                <a:cs typeface="黑体" charset="0"/>
              </a:rPr>
              <a:t>BARCLAY</a:t>
            </a:r>
            <a:r>
              <a:rPr lang="zh-CN" altLang="en-US" b="1">
                <a:latin typeface="黑体" charset="0"/>
                <a:ea typeface="黑体" charset="0"/>
                <a:cs typeface="黑体" charset="0"/>
              </a:rPr>
              <a:t>）还是布特文（</a:t>
            </a:r>
            <a:r>
              <a:rPr lang="en-US" altLang="ja-JP" b="1">
                <a:latin typeface="黑体" charset="0"/>
                <a:ea typeface="黑体" charset="0"/>
                <a:cs typeface="黑体" charset="0"/>
              </a:rPr>
              <a:t> BROADMAN</a:t>
            </a:r>
            <a:r>
              <a:rPr lang="zh-CN" altLang="en-US" b="1">
                <a:latin typeface="黑体" charset="0"/>
                <a:ea typeface="黑体" charset="0"/>
                <a:cs typeface="黑体" charset="0"/>
              </a:rPr>
              <a:t>）</a:t>
            </a:r>
            <a:r>
              <a:rPr lang="en-US" altLang="ja-JP" b="1">
                <a:latin typeface="黑体" charset="0"/>
                <a:ea typeface="黑体" charset="0"/>
                <a:cs typeface="黑体" charset="0"/>
              </a:rPr>
              <a:t>?</a:t>
            </a:r>
            <a:br>
              <a:rPr lang="en-US" altLang="ja-JP" b="1">
                <a:latin typeface="黑体" charset="0"/>
                <a:ea typeface="黑体" charset="0"/>
                <a:cs typeface="黑体" charset="0"/>
              </a:rPr>
            </a:br>
            <a:r>
              <a:rPr lang="zh-CN" altLang="en-US" b="1">
                <a:latin typeface="黑体" charset="0"/>
                <a:ea typeface="黑体" charset="0"/>
                <a:cs typeface="黑体" charset="0"/>
              </a:rPr>
              <a:t>司布真（</a:t>
            </a:r>
            <a:r>
              <a:rPr lang="en-US" altLang="ja-JP" b="1">
                <a:latin typeface="黑体" charset="0"/>
                <a:ea typeface="黑体" charset="0"/>
                <a:cs typeface="黑体" charset="0"/>
              </a:rPr>
              <a:t>SPURGEON</a:t>
            </a:r>
            <a:r>
              <a:rPr lang="zh-CN" altLang="en-US" b="1">
                <a:latin typeface="黑体" charset="0"/>
                <a:ea typeface="黑体" charset="0"/>
                <a:cs typeface="黑体" charset="0"/>
              </a:rPr>
              <a:t>）还是威斯比（</a:t>
            </a:r>
            <a:r>
              <a:rPr lang="en-US" altLang="ja-JP" b="1">
                <a:latin typeface="黑体" charset="0"/>
                <a:ea typeface="黑体" charset="0"/>
                <a:cs typeface="黑体" charset="0"/>
              </a:rPr>
              <a:t>WIERSBE</a:t>
            </a:r>
            <a:r>
              <a:rPr lang="zh-CN" altLang="en-US" b="1">
                <a:latin typeface="黑体" charset="0"/>
                <a:ea typeface="黑体" charset="0"/>
                <a:cs typeface="黑体" charset="0"/>
              </a:rPr>
              <a:t>）</a:t>
            </a:r>
            <a:r>
              <a:rPr lang="en-US" altLang="ja-JP" b="1">
                <a:latin typeface="黑体" charset="0"/>
                <a:ea typeface="黑体" charset="0"/>
                <a:cs typeface="黑体" charset="0"/>
              </a:rPr>
              <a:t>?</a:t>
            </a:r>
            <a:br>
              <a:rPr lang="en-US" altLang="ja-JP" b="1">
                <a:latin typeface="黑体" charset="0"/>
                <a:ea typeface="黑体" charset="0"/>
                <a:cs typeface="黑体" charset="0"/>
              </a:rPr>
            </a:br>
            <a:r>
              <a:rPr lang="zh-CN" altLang="en-US" b="1">
                <a:latin typeface="黑体" charset="0"/>
                <a:ea typeface="黑体" charset="0"/>
                <a:cs typeface="黑体" charset="0"/>
              </a:rPr>
              <a:t>罗伯逊（</a:t>
            </a:r>
            <a:r>
              <a:rPr lang="en-US" altLang="ja-JP" b="1">
                <a:latin typeface="黑体" charset="0"/>
                <a:ea typeface="黑体" charset="0"/>
                <a:cs typeface="黑体" charset="0"/>
              </a:rPr>
              <a:t>ROBERTSON</a:t>
            </a:r>
            <a:r>
              <a:rPr lang="zh-CN" altLang="en-US" b="1">
                <a:latin typeface="黑体" charset="0"/>
                <a:ea typeface="黑体" charset="0"/>
                <a:cs typeface="黑体" charset="0"/>
              </a:rPr>
              <a:t>）还是基特尔（</a:t>
            </a:r>
            <a:r>
              <a:rPr lang="en-US" altLang="ja-JP" b="1">
                <a:latin typeface="黑体" charset="0"/>
                <a:ea typeface="黑体" charset="0"/>
                <a:cs typeface="黑体" charset="0"/>
              </a:rPr>
              <a:t>KITTEL</a:t>
            </a:r>
            <a:r>
              <a:rPr lang="zh-CN" altLang="en-US" b="1">
                <a:latin typeface="黑体" charset="0"/>
                <a:ea typeface="黑体" charset="0"/>
                <a:cs typeface="黑体" charset="0"/>
              </a:rPr>
              <a:t>）</a:t>
            </a:r>
            <a:r>
              <a:rPr lang="en-US" altLang="ja-JP" b="1">
                <a:latin typeface="黑体" charset="0"/>
                <a:ea typeface="黑体" charset="0"/>
                <a:cs typeface="黑体" charset="0"/>
              </a:rPr>
              <a:t>?</a:t>
            </a:r>
            <a:br>
              <a:rPr lang="en-US" altLang="ja-JP" b="1">
                <a:latin typeface="黑体" charset="0"/>
                <a:ea typeface="黑体" charset="0"/>
                <a:cs typeface="黑体" charset="0"/>
              </a:rPr>
            </a:br>
            <a:r>
              <a:rPr lang="zh-CN" altLang="en-US" b="1">
                <a:latin typeface="黑体" charset="0"/>
                <a:ea typeface="黑体" charset="0"/>
                <a:cs typeface="黑体" charset="0"/>
              </a:rPr>
              <a:t>先知还是传道者？</a:t>
            </a:r>
            <a:br>
              <a:rPr lang="en-US" altLang="ja-JP" b="1">
                <a:latin typeface="黑体" charset="0"/>
                <a:ea typeface="黑体" charset="0"/>
                <a:cs typeface="黑体" charset="0"/>
              </a:rPr>
            </a:br>
            <a:r>
              <a:rPr lang="zh-CN" altLang="en-US" b="1">
                <a:latin typeface="黑体" charset="0"/>
                <a:ea typeface="黑体" charset="0"/>
                <a:cs typeface="黑体" charset="0"/>
              </a:rPr>
              <a:t>悔改还是爱？</a:t>
            </a:r>
            <a:br>
              <a:rPr lang="en-US" altLang="ja-JP" b="1">
                <a:latin typeface="黑体" charset="0"/>
                <a:ea typeface="黑体" charset="0"/>
                <a:cs typeface="黑体" charset="0"/>
              </a:rPr>
            </a:br>
            <a:r>
              <a:rPr lang="zh-CN" altLang="en-US" b="1">
                <a:latin typeface="黑体" charset="0"/>
                <a:ea typeface="黑体" charset="0"/>
                <a:cs typeface="黑体" charset="0"/>
              </a:rPr>
              <a:t>讨教会领袖的欢心还是传讲神的话语？”</a:t>
            </a:r>
          </a:p>
        </p:txBody>
      </p:sp>
      <p:sp>
        <p:nvSpPr>
          <p:cNvPr id="95236" name="TextBox 2"/>
          <p:cNvSpPr txBox="1">
            <a:spLocks noChangeArrowheads="1"/>
          </p:cNvSpPr>
          <p:nvPr/>
        </p:nvSpPr>
        <p:spPr bwMode="auto">
          <a:xfrm>
            <a:off x="1762125" y="6172200"/>
            <a:ext cx="6697663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3600" b="1">
                <a:latin typeface="黑体" charset="0"/>
                <a:ea typeface="黑体" charset="0"/>
                <a:cs typeface="黑体" charset="0"/>
              </a:rPr>
              <a:t>选择、选择、选择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0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6600">
                <a:latin typeface="黑体" charset="0"/>
                <a:ea typeface="黑体" charset="0"/>
                <a:cs typeface="黑体" charset="0"/>
              </a:rPr>
              <a:t>释经讲道的目标</a:t>
            </a:r>
            <a:endParaRPr lang="zh-CN" altLang="en-US">
              <a:latin typeface="Arial" charset="0"/>
              <a:ea typeface="黑体" charset="0"/>
              <a:cs typeface="黑体" charset="0"/>
            </a:endParaRP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214438"/>
            <a:ext cx="8382000" cy="4267200"/>
          </a:xfrm>
          <a:effectLst/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zh-CN" altLang="en-US" sz="4000" b="1">
                <a:latin typeface="黑体" charset="0"/>
                <a:ea typeface="黑体" charset="0"/>
                <a:cs typeface="黑体" charset="0"/>
              </a:rPr>
              <a:t>传福音</a:t>
            </a:r>
            <a:endParaRPr lang="en-US" altLang="ja-JP" sz="4000" b="1">
              <a:latin typeface="黑体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zh-CN" altLang="en-US" sz="4000" b="1">
                <a:latin typeface="黑体" charset="0"/>
                <a:ea typeface="黑体" charset="0"/>
                <a:cs typeface="黑体" charset="0"/>
              </a:rPr>
              <a:t>满足听众的需要</a:t>
            </a:r>
            <a:endParaRPr lang="en-US" altLang="ja-JP" sz="4000" b="1">
              <a:latin typeface="黑体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zh-CN" altLang="en-US" sz="4000" b="1">
                <a:latin typeface="黑体" charset="0"/>
                <a:ea typeface="黑体" charset="0"/>
                <a:cs typeface="黑体" charset="0"/>
              </a:rPr>
              <a:t>宣扬神的旨意</a:t>
            </a:r>
            <a:endParaRPr lang="en-US" altLang="zh-CN" sz="4000" b="1">
              <a:latin typeface="黑体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zh-CN" altLang="en-US" sz="4000" b="1">
                <a:latin typeface="黑体" charset="0"/>
                <a:ea typeface="黑体" charset="0"/>
                <a:cs typeface="黑体" charset="0"/>
              </a:rPr>
              <a:t>增强信心、顺服、成长</a:t>
            </a:r>
            <a:endParaRPr lang="en-US" altLang="ja-JP" sz="4000" b="1">
              <a:latin typeface="黑体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zh-CN" altLang="en-US" sz="4000" b="1">
                <a:latin typeface="黑体" charset="0"/>
                <a:ea typeface="黑体" charset="0"/>
                <a:cs typeface="黑体" charset="0"/>
              </a:rPr>
              <a:t>教导教义或神学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b="1">
                <a:solidFill>
                  <a:schemeClr val="bg2"/>
                </a:solidFill>
                <a:cs typeface="Arial" charset="0"/>
              </a:rPr>
              <a:t>3</a:t>
            </a:r>
            <a:endParaRPr lang="en-US" altLang="zh-CN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4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altLang="zh-CN" sz="6000" b="1">
                <a:solidFill>
                  <a:schemeClr val="bg1"/>
                </a:solidFill>
                <a:latin typeface="Arial" charset="0"/>
              </a:rPr>
              <a:t>Sermon Block</a:t>
            </a:r>
            <a:endParaRPr lang="en-US" altLang="zh-CN" sz="54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99330" name="Group 5"/>
          <p:cNvGrpSpPr>
            <a:grpSpLocks/>
          </p:cNvGrpSpPr>
          <p:nvPr/>
        </p:nvGrpSpPr>
        <p:grpSpPr bwMode="auto">
          <a:xfrm>
            <a:off x="1447800" y="0"/>
            <a:ext cx="6445250" cy="6832600"/>
            <a:chOff x="1447800" y="0"/>
            <a:chExt cx="6445250" cy="6832600"/>
          </a:xfrm>
        </p:grpSpPr>
        <p:pic>
          <p:nvPicPr>
            <p:cNvPr id="99332" name="Picture 4" descr="SermonCartoons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0"/>
              <a:ext cx="6445250" cy="683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3" name="Rectangle 7"/>
            <p:cNvSpPr>
              <a:spLocks noChangeArrowheads="1"/>
            </p:cNvSpPr>
            <p:nvPr/>
          </p:nvSpPr>
          <p:spPr bwMode="auto">
            <a:xfrm>
              <a:off x="4211960" y="2348880"/>
              <a:ext cx="1440160" cy="936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9331" name="TextBox 5"/>
          <p:cNvSpPr txBox="1">
            <a:spLocks noChangeArrowheads="1"/>
          </p:cNvSpPr>
          <p:nvPr/>
        </p:nvSpPr>
        <p:spPr bwMode="auto">
          <a:xfrm>
            <a:off x="4143375" y="2428875"/>
            <a:ext cx="1431925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b="1">
                <a:latin typeface="黑体" charset="0"/>
                <a:ea typeface="黑体" charset="0"/>
                <a:cs typeface="黑体" charset="0"/>
              </a:rPr>
              <a:t>不讲道的传道人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27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6600">
                <a:latin typeface="黑体" charset="0"/>
                <a:ea typeface="黑体" charset="0"/>
                <a:cs typeface="黑体" charset="0"/>
              </a:rPr>
              <a:t>释经讲道的目标</a:t>
            </a:r>
            <a:endParaRPr lang="zh-CN" altLang="en-US">
              <a:latin typeface="Arial" charset="0"/>
              <a:ea typeface="黑体" charset="0"/>
              <a:cs typeface="黑体" charset="0"/>
            </a:endParaRPr>
          </a:p>
        </p:txBody>
      </p:sp>
      <p:sp>
        <p:nvSpPr>
          <p:cNvPr id="11427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382000" cy="4267200"/>
          </a:xfrm>
          <a:effectLst/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zh-CN" altLang="en-US" sz="4000" b="1">
                <a:latin typeface="黑体" charset="0"/>
                <a:ea typeface="黑体" charset="0"/>
                <a:cs typeface="黑体" charset="0"/>
              </a:rPr>
              <a:t>传福音</a:t>
            </a:r>
            <a:endParaRPr lang="en-US" altLang="ja-JP" sz="4000" b="1">
              <a:latin typeface="黑体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zh-CN" altLang="en-US" sz="4000" b="1">
                <a:latin typeface="黑体" charset="0"/>
                <a:ea typeface="黑体" charset="0"/>
                <a:cs typeface="黑体" charset="0"/>
              </a:rPr>
              <a:t>满足听众的需要</a:t>
            </a:r>
            <a:endParaRPr lang="en-US" altLang="ja-JP" sz="4000" b="1">
              <a:latin typeface="黑体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zh-CN" altLang="en-US" sz="4000" b="1">
                <a:latin typeface="黑体" charset="0"/>
                <a:ea typeface="黑体" charset="0"/>
                <a:cs typeface="黑体" charset="0"/>
              </a:rPr>
              <a:t>宣扬神的旨意</a:t>
            </a:r>
            <a:endParaRPr lang="en-US" altLang="zh-CN" sz="4000" b="1">
              <a:latin typeface="黑体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zh-CN" altLang="en-US" sz="4000" b="1">
                <a:latin typeface="黑体" charset="0"/>
                <a:ea typeface="黑体" charset="0"/>
                <a:cs typeface="黑体" charset="0"/>
              </a:rPr>
              <a:t>增强信心、顺服、成长</a:t>
            </a:r>
            <a:endParaRPr lang="en-US" altLang="ja-JP" sz="4000" b="1">
              <a:latin typeface="黑体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zh-CN" altLang="en-US" sz="4000" b="1">
                <a:latin typeface="黑体" charset="0"/>
                <a:ea typeface="黑体" charset="0"/>
                <a:cs typeface="黑体" charset="0"/>
              </a:rPr>
              <a:t>教导教义或神学</a:t>
            </a:r>
            <a:endParaRPr lang="en-US" altLang="ja-JP" sz="4000" b="1">
              <a:latin typeface="黑体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zh-CN" altLang="en-US" sz="4000" b="1">
                <a:latin typeface="黑体" charset="0"/>
                <a:ea typeface="黑体" charset="0"/>
                <a:cs typeface="黑体" charset="0"/>
              </a:rPr>
              <a:t>敬拜神和高举神的名</a:t>
            </a:r>
            <a:endParaRPr lang="en-US" altLang="zh-CN" sz="4000" b="1">
              <a:latin typeface="黑体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zh-CN" altLang="en-US" sz="4000" b="1">
                <a:latin typeface="黑体" charset="0"/>
                <a:ea typeface="黑体" charset="0"/>
                <a:cs typeface="黑体" charset="0"/>
              </a:rPr>
              <a:t>认罪和在恩典上被重建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b="1">
                <a:solidFill>
                  <a:schemeClr val="bg2"/>
                </a:solidFill>
                <a:cs typeface="Arial" charset="0"/>
              </a:rPr>
              <a:t>3</a:t>
            </a:r>
            <a:endParaRPr lang="en-US" altLang="zh-CN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8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zh-CN" altLang="en-US" sz="5400">
                <a:latin typeface="黑体" charset="0"/>
                <a:ea typeface="黑体" charset="0"/>
                <a:cs typeface="黑体" charset="0"/>
              </a:rPr>
              <a:t>释经讲道的困难</a:t>
            </a:r>
            <a:endParaRPr lang="zh-CN" altLang="en-US" sz="5400">
              <a:latin typeface="Arial" charset="0"/>
              <a:ea typeface="黑体" charset="0"/>
              <a:cs typeface="黑体" charset="0"/>
            </a:endParaRP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267200"/>
          </a:xfrm>
          <a:effectLst/>
        </p:spPr>
        <p:txBody>
          <a:bodyPr/>
          <a:lstStyle/>
          <a:p>
            <a:pPr>
              <a:defRPr/>
            </a:pPr>
            <a:r>
              <a:rPr lang="zh-CN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需要更多准备</a:t>
            </a:r>
            <a:endParaRPr lang="en-US" altLang="zh-CN" sz="4000"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cs typeface="Arial" charset="0"/>
            </a:endParaRPr>
          </a:p>
          <a:p>
            <a:pPr>
              <a:defRPr/>
            </a:pPr>
            <a:r>
              <a:rPr lang="zh-CN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需要更好的释经</a:t>
            </a:r>
          </a:p>
        </p:txBody>
      </p:sp>
      <p:sp>
        <p:nvSpPr>
          <p:cNvPr id="103427" name="Rectangle 4"/>
          <p:cNvSpPr>
            <a:spLocks noChangeArrowheads="1"/>
          </p:cNvSpPr>
          <p:nvPr/>
        </p:nvSpPr>
        <p:spPr bwMode="auto">
          <a:xfrm>
            <a:off x="8655050" y="76200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>
                <a:cs typeface="Arial" charset="0"/>
              </a:rPr>
              <a:t>4</a:t>
            </a:r>
          </a:p>
        </p:txBody>
      </p:sp>
      <p:pic>
        <p:nvPicPr>
          <p:cNvPr id="103428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150" y="1905000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060575"/>
            <a:ext cx="8305800" cy="1371600"/>
          </a:xfrm>
        </p:spPr>
        <p:txBody>
          <a:bodyPr/>
          <a:lstStyle/>
          <a:p>
            <a:pPr eaLnBrk="1" hangingPunct="1"/>
            <a:r>
              <a:rPr lang="en-US" altLang="zh-CN" sz="6000" b="1">
                <a:latin typeface="Arial" charset="0"/>
                <a:ea typeface="ＭＳ Ｐゴシック" charset="0"/>
                <a:cs typeface="ＭＳ Ｐゴシック" charset="0"/>
              </a:rPr>
              <a:t>Hermeneutics</a:t>
            </a:r>
          </a:p>
        </p:txBody>
      </p:sp>
      <p:pic>
        <p:nvPicPr>
          <p:cNvPr id="105474" name="Picture 3" descr="SermonCartoons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138" y="-3175"/>
            <a:ext cx="7027862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extBox 3"/>
          <p:cNvSpPr txBox="1">
            <a:spLocks noChangeArrowheads="1"/>
          </p:cNvSpPr>
          <p:nvPr/>
        </p:nvSpPr>
        <p:spPr bwMode="auto">
          <a:xfrm rot="-683046">
            <a:off x="4211638" y="2952750"/>
            <a:ext cx="917575" cy="706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2000" b="1">
                <a:latin typeface="黑体" charset="0"/>
                <a:ea typeface="黑体" charset="0"/>
                <a:cs typeface="黑体" charset="0"/>
              </a:rPr>
              <a:t>如何讲道</a:t>
            </a:r>
          </a:p>
        </p:txBody>
      </p:sp>
      <p:sp>
        <p:nvSpPr>
          <p:cNvPr id="105476" name="Rectangle 1"/>
          <p:cNvSpPr>
            <a:spLocks noChangeArrowheads="1"/>
          </p:cNvSpPr>
          <p:nvPr/>
        </p:nvSpPr>
        <p:spPr bwMode="auto">
          <a:xfrm>
            <a:off x="3492500" y="549275"/>
            <a:ext cx="1943100" cy="86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477" name="TextBox 4"/>
          <p:cNvSpPr txBox="1">
            <a:spLocks noChangeArrowheads="1"/>
          </p:cNvSpPr>
          <p:nvPr/>
        </p:nvSpPr>
        <p:spPr bwMode="auto">
          <a:xfrm>
            <a:off x="3571875" y="571500"/>
            <a:ext cx="1728788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2000" b="1">
                <a:latin typeface="黑体" charset="0"/>
                <a:ea typeface="黑体" charset="0"/>
                <a:cs typeface="黑体" charset="0"/>
              </a:rPr>
              <a:t>我爱</a:t>
            </a:r>
            <a:endParaRPr lang="en-US" altLang="zh-CN" sz="2000" b="1">
              <a:latin typeface="黑体" charset="0"/>
              <a:ea typeface="黑体" charset="0"/>
              <a:cs typeface="黑体" charset="0"/>
            </a:endParaRPr>
          </a:p>
          <a:p>
            <a:pPr algn="ctr"/>
            <a:r>
              <a:rPr lang="zh-CN" altLang="en-US" sz="2000" b="1">
                <a:latin typeface="黑体" charset="0"/>
                <a:ea typeface="黑体" charset="0"/>
                <a:cs typeface="黑体" charset="0"/>
              </a:rPr>
              <a:t>释经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zh-CN" altLang="en-US" sz="5400">
                <a:latin typeface="黑体" charset="0"/>
                <a:ea typeface="黑体" charset="0"/>
                <a:cs typeface="黑体" charset="0"/>
              </a:rPr>
              <a:t>释经讲道的困难</a:t>
            </a:r>
            <a:endParaRPr lang="zh-CN" altLang="en-US" sz="5400">
              <a:latin typeface="Arial" charset="0"/>
              <a:ea typeface="黑体" charset="0"/>
              <a:cs typeface="黑体" charset="0"/>
            </a:endParaRP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267200"/>
          </a:xfrm>
          <a:effectLst/>
        </p:spPr>
        <p:txBody>
          <a:bodyPr/>
          <a:lstStyle/>
          <a:p>
            <a:pPr>
              <a:defRPr/>
            </a:pPr>
            <a:r>
              <a:rPr lang="zh-CN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需要更多研读</a:t>
            </a:r>
            <a:endParaRPr lang="en-US" altLang="zh-CN" sz="4000"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cs typeface="Arial" charset="0"/>
            </a:endParaRPr>
          </a:p>
          <a:p>
            <a:pPr>
              <a:defRPr/>
            </a:pPr>
            <a:r>
              <a:rPr lang="zh-CN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需要更好的释经</a:t>
            </a:r>
            <a:endParaRPr lang="en-US" altLang="ja-JP" sz="4000"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cs typeface="Arial" charset="0"/>
            </a:endParaRPr>
          </a:p>
          <a:p>
            <a:pPr>
              <a:defRPr/>
            </a:pPr>
            <a:r>
              <a:rPr lang="zh-CN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需要了解上下文</a:t>
            </a:r>
            <a:endParaRPr lang="en-US" altLang="zh-CN" sz="4000"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cs typeface="Arial" charset="0"/>
            </a:endParaRPr>
          </a:p>
          <a:p>
            <a:pPr>
              <a:defRPr/>
            </a:pPr>
            <a:r>
              <a:rPr lang="zh-CN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需要经文的文学体裁</a:t>
            </a:r>
            <a:endParaRPr lang="en-US" altLang="zh-CN" sz="4000"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cs typeface="Arial" charset="0"/>
            </a:endParaRPr>
          </a:p>
          <a:p>
            <a:pPr>
              <a:defRPr/>
            </a:pPr>
            <a:r>
              <a:rPr lang="zh-CN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需要分析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8655050" y="76200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>
                <a:cs typeface="Arial" charset="0"/>
              </a:rPr>
              <a:t>4</a:t>
            </a:r>
          </a:p>
        </p:txBody>
      </p:sp>
      <p:pic>
        <p:nvPicPr>
          <p:cNvPr id="107524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350" y="1905000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altLang="zh-CN" sz="6000" b="1">
                <a:latin typeface="Arial" charset="0"/>
                <a:ea typeface="ＭＳ Ｐゴシック" charset="0"/>
                <a:cs typeface="ＭＳ Ｐゴシック" charset="0"/>
              </a:rPr>
              <a:t>Gong Church</a:t>
            </a:r>
          </a:p>
        </p:txBody>
      </p:sp>
      <p:grpSp>
        <p:nvGrpSpPr>
          <p:cNvPr id="109570" name="Group 5"/>
          <p:cNvGrpSpPr>
            <a:grpSpLocks/>
          </p:cNvGrpSpPr>
          <p:nvPr/>
        </p:nvGrpSpPr>
        <p:grpSpPr bwMode="auto">
          <a:xfrm>
            <a:off x="66675" y="-228600"/>
            <a:ext cx="8848725" cy="7086600"/>
            <a:chOff x="42" y="-336"/>
            <a:chExt cx="5800" cy="4656"/>
          </a:xfrm>
        </p:grpSpPr>
        <p:pic>
          <p:nvPicPr>
            <p:cNvPr id="109572" name="Picture 3" descr="SermonCartoons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0"/>
              <a:ext cx="579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573" name="Picture 4" descr="SermonCartoons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-336"/>
              <a:ext cx="579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9571" name="TextBox 1"/>
          <p:cNvSpPr txBox="1">
            <a:spLocks noChangeArrowheads="1"/>
          </p:cNvSpPr>
          <p:nvPr/>
        </p:nvSpPr>
        <p:spPr bwMode="auto">
          <a:xfrm>
            <a:off x="0" y="6280150"/>
            <a:ext cx="915511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2800" b="1" i="1">
                <a:latin typeface="黑体" charset="0"/>
                <a:ea typeface="黑体" charset="0"/>
                <a:cs typeface="黑体" charset="0"/>
              </a:rPr>
              <a:t>“他们都说在这教会讲道非常困难！”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zh-CN" altLang="en-US" sz="4800">
                <a:latin typeface="黑体" charset="0"/>
                <a:ea typeface="黑体" charset="0"/>
                <a:cs typeface="黑体" charset="0"/>
              </a:rPr>
              <a:t>释经讲道的困难</a:t>
            </a:r>
            <a:endParaRPr lang="zh-CN" altLang="en-US">
              <a:latin typeface="Arial" charset="0"/>
              <a:ea typeface="黑体" charset="0"/>
              <a:cs typeface="黑体" charset="0"/>
            </a:endParaRP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534400" cy="4267200"/>
          </a:xfrm>
          <a:effectLst/>
        </p:spPr>
        <p:txBody>
          <a:bodyPr/>
          <a:lstStyle/>
          <a:p>
            <a:pPr>
              <a:defRPr/>
            </a:pPr>
            <a:r>
              <a:rPr lang="zh-CN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需要更多研读</a:t>
            </a:r>
            <a:endParaRPr lang="en-US" altLang="zh-CN" sz="4000"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cs typeface="Arial" charset="0"/>
            </a:endParaRPr>
          </a:p>
          <a:p>
            <a:pPr>
              <a:defRPr/>
            </a:pPr>
            <a:r>
              <a:rPr lang="zh-CN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需要更好的释经</a:t>
            </a:r>
            <a:endParaRPr lang="en-US" altLang="ja-JP" sz="4000"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cs typeface="Arial" charset="0"/>
            </a:endParaRPr>
          </a:p>
          <a:p>
            <a:pPr>
              <a:defRPr/>
            </a:pPr>
            <a:r>
              <a:rPr lang="zh-CN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需要了解上下文</a:t>
            </a:r>
            <a:endParaRPr lang="en-US" altLang="zh-CN" sz="4000"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cs typeface="Arial" charset="0"/>
            </a:endParaRPr>
          </a:p>
          <a:p>
            <a:pPr>
              <a:defRPr/>
            </a:pPr>
            <a:r>
              <a:rPr lang="zh-CN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需要经文的文学体裁</a:t>
            </a:r>
            <a:endParaRPr lang="en-US" altLang="zh-CN" sz="4000"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cs typeface="Arial" charset="0"/>
            </a:endParaRPr>
          </a:p>
          <a:p>
            <a:pPr>
              <a:defRPr/>
            </a:pPr>
            <a:r>
              <a:rPr lang="zh-CN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需要分析</a:t>
            </a:r>
            <a:endParaRPr lang="en-US" altLang="ja-JP" sz="4000"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cs typeface="Arial" charset="0"/>
            </a:endParaRPr>
          </a:p>
          <a:p>
            <a:pPr>
              <a:defRPr/>
            </a:pPr>
            <a:r>
              <a:rPr lang="zh-CN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需要找出经文的中心意思（主旨）</a:t>
            </a:r>
          </a:p>
        </p:txBody>
      </p:sp>
      <p:sp>
        <p:nvSpPr>
          <p:cNvPr id="111619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>
                <a:cs typeface="Arial" charset="0"/>
              </a:rPr>
              <a:t>4</a:t>
            </a:r>
          </a:p>
        </p:txBody>
      </p:sp>
      <p:pic>
        <p:nvPicPr>
          <p:cNvPr id="111620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350" y="1905000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zh-CN" altLang="en-US" sz="1400">
              <a:cs typeface="Arial" charset="0"/>
            </a:endParaRPr>
          </a:p>
        </p:txBody>
      </p:sp>
      <p:pic>
        <p:nvPicPr>
          <p:cNvPr id="1193986" name="Picture 2" descr="RameshPESBoo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2623">
            <a:off x="838200" y="2209800"/>
            <a:ext cx="3136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823913"/>
            <a:ext cx="7772400" cy="785812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zh-CN" altLang="en-US" sz="4800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阅读回顾</a:t>
            </a:r>
          </a:p>
        </p:txBody>
      </p:sp>
      <p:sp>
        <p:nvSpPr>
          <p:cNvPr id="1193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0" y="2057400"/>
            <a:ext cx="4953000" cy="3692525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zh-CN" altLang="en-US" sz="4000">
                <a:solidFill>
                  <a:srgbClr val="FFF9FC"/>
                </a:solidFill>
                <a:latin typeface="黑体" charset="0"/>
                <a:ea typeface="黑体" charset="0"/>
                <a:cs typeface="黑体" charset="0"/>
              </a:rPr>
              <a:t>从今天的阅读中有什么学习是对你最有帮助？</a:t>
            </a:r>
            <a:endParaRPr lang="en-US" altLang="zh-CN" sz="4000">
              <a:solidFill>
                <a:srgbClr val="FFF9FC"/>
              </a:solidFill>
              <a:latin typeface="黑体" charset="0"/>
              <a:ea typeface="ＭＳ Ｐゴシック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zh-CN" altLang="en-US" sz="4000">
                <a:solidFill>
                  <a:srgbClr val="FFF9FC"/>
                </a:solidFill>
                <a:latin typeface="黑体" charset="0"/>
                <a:ea typeface="黑体" charset="0"/>
                <a:cs typeface="黑体" charset="0"/>
              </a:rPr>
              <a:t>你有什么问题？</a:t>
            </a:r>
          </a:p>
        </p:txBody>
      </p:sp>
      <p:pic>
        <p:nvPicPr>
          <p:cNvPr id="1193987" name="Picture 3" descr="Ram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altLang="zh-CN" sz="6000" b="1">
                <a:latin typeface="Arial" charset="0"/>
                <a:ea typeface="ＭＳ Ｐゴシック" charset="0"/>
                <a:cs typeface="ＭＳ Ｐゴシック" charset="0"/>
              </a:rPr>
              <a:t>Desert Sermon</a:t>
            </a:r>
          </a:p>
        </p:txBody>
      </p:sp>
      <p:pic>
        <p:nvPicPr>
          <p:cNvPr id="113666" name="Picture 3" descr="SermonCartoons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-44450"/>
            <a:ext cx="6513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Box 1"/>
          <p:cNvSpPr txBox="1">
            <a:spLocks noChangeArrowheads="1"/>
          </p:cNvSpPr>
          <p:nvPr/>
        </p:nvSpPr>
        <p:spPr bwMode="auto">
          <a:xfrm>
            <a:off x="1619250" y="3563938"/>
            <a:ext cx="1873250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zh-CN" altLang="en-US" sz="3200" b="1" i="1">
                <a:latin typeface="黑体" charset="0"/>
                <a:ea typeface="黑体" charset="0"/>
                <a:cs typeface="黑体" charset="0"/>
              </a:rPr>
              <a:t>你在这里</a:t>
            </a:r>
          </a:p>
        </p:txBody>
      </p:sp>
      <p:sp>
        <p:nvSpPr>
          <p:cNvPr id="113668" name="Rectangle 1"/>
          <p:cNvSpPr>
            <a:spLocks noChangeArrowheads="1"/>
          </p:cNvSpPr>
          <p:nvPr/>
        </p:nvSpPr>
        <p:spPr bwMode="auto">
          <a:xfrm rot="-236336">
            <a:off x="2052638" y="4978400"/>
            <a:ext cx="1081087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669" name="TextBox 1"/>
          <p:cNvSpPr txBox="1">
            <a:spLocks noChangeArrowheads="1"/>
          </p:cNvSpPr>
          <p:nvPr/>
        </p:nvSpPr>
        <p:spPr bwMode="auto">
          <a:xfrm rot="-231150">
            <a:off x="1978025" y="4908550"/>
            <a:ext cx="1141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1800" b="1" i="1">
                <a:latin typeface="黑体" charset="0"/>
                <a:ea typeface="黑体" charset="0"/>
                <a:cs typeface="黑体" charset="0"/>
              </a:rPr>
              <a:t>讲道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14400" y="2514600"/>
            <a:ext cx="7620000" cy="1446213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如何从圣经时代跨越到现代的世界，使信息对现代听众有用</a:t>
            </a:r>
            <a:r>
              <a:rPr lang="en-US" altLang="zh-CN" sz="4400" b="1">
                <a:solidFill>
                  <a:schemeClr val="bg1"/>
                </a:solidFill>
                <a:latin typeface="黑体" charset="0"/>
                <a:cs typeface="Arial" charset="0"/>
              </a:rPr>
              <a:t>?</a:t>
            </a:r>
          </a:p>
        </p:txBody>
      </p:sp>
      <p:sp>
        <p:nvSpPr>
          <p:cNvPr id="115715" name="Text Box 12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1571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释经讲道如何能适合现代？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8931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762000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chemeClr val="bg1"/>
                </a:solidFill>
                <a:cs typeface="Arial" charset="0"/>
              </a:rPr>
              <a:t>A.  </a:t>
            </a:r>
            <a:r>
              <a:rPr lang="zh-CN" altLang="en-US" sz="4400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同时熟悉</a:t>
            </a:r>
            <a:r>
              <a:rPr lang="zh-CN" altLang="en-US" sz="4400" b="1">
                <a:solidFill>
                  <a:srgbClr val="F1FF13"/>
                </a:solidFill>
                <a:latin typeface="黑体" charset="0"/>
                <a:ea typeface="黑体" charset="0"/>
                <a:cs typeface="黑体" charset="0"/>
              </a:rPr>
              <a:t>两个不同的文化</a:t>
            </a:r>
          </a:p>
        </p:txBody>
      </p:sp>
      <p:sp>
        <p:nvSpPr>
          <p:cNvPr id="117763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1776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释经讲道如何能适合现代？</a:t>
            </a:r>
            <a:endParaRPr lang="zh-CN" altLang="en-US" sz="4800" b="1">
              <a:solidFill>
                <a:srgbClr val="FF0000"/>
              </a:solidFill>
              <a:latin typeface="Arial" charset="0"/>
              <a:ea typeface="黑体" charset="0"/>
              <a:cs typeface="黑体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" y="4525963"/>
            <a:ext cx="3124200" cy="2332037"/>
            <a:chOff x="48" y="2851"/>
            <a:chExt cx="1968" cy="1469"/>
          </a:xfrm>
        </p:grpSpPr>
        <p:pic>
          <p:nvPicPr>
            <p:cNvPr id="117770" name="Picture 6" descr="images-14"/>
            <p:cNvPicPr>
              <a:picLocks noChangeAspect="1" noChangeArrowheads="1"/>
            </p:cNvPicPr>
            <p:nvPr/>
          </p:nvPicPr>
          <p:blipFill>
            <a:blip r:embed="rId4">
              <a:lum bright="-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882"/>
              <a:ext cx="1968" cy="1438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771" name="Text Box 8"/>
            <p:cNvSpPr txBox="1">
              <a:spLocks noChangeArrowheads="1"/>
            </p:cNvSpPr>
            <p:nvPr/>
          </p:nvSpPr>
          <p:spPr bwMode="auto">
            <a:xfrm>
              <a:off x="433" y="2851"/>
              <a:ext cx="827" cy="485"/>
            </a:xfrm>
            <a:prstGeom prst="rect">
              <a:avLst/>
            </a:prstGeom>
            <a:noFill/>
            <a:ln>
              <a:noFill/>
            </a:ln>
            <a:effectLst>
              <a:outerShdw dist="38099" dir="2700000" algn="ctr" rotWithShape="0">
                <a:schemeClr val="tx2">
                  <a:alpha val="74997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4400" b="1">
                  <a:solidFill>
                    <a:schemeClr val="bg1"/>
                  </a:solidFill>
                  <a:latin typeface="黑体" charset="0"/>
                  <a:ea typeface="黑体" charset="0"/>
                  <a:cs typeface="黑体" charset="0"/>
                </a:rPr>
                <a:t>古代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05513" y="4494213"/>
            <a:ext cx="3138487" cy="2363787"/>
            <a:chOff x="3783" y="2831"/>
            <a:chExt cx="1977" cy="1489"/>
          </a:xfrm>
        </p:grpSpPr>
        <p:pic>
          <p:nvPicPr>
            <p:cNvPr id="117768" name="Picture 7" descr="TV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" y="2831"/>
              <a:ext cx="1977" cy="1489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769" name="Text Box 9"/>
            <p:cNvSpPr txBox="1">
              <a:spLocks noChangeArrowheads="1"/>
            </p:cNvSpPr>
            <p:nvPr/>
          </p:nvSpPr>
          <p:spPr bwMode="auto">
            <a:xfrm>
              <a:off x="4320" y="2880"/>
              <a:ext cx="827" cy="485"/>
            </a:xfrm>
            <a:prstGeom prst="rect">
              <a:avLst/>
            </a:prstGeom>
            <a:noFill/>
            <a:ln>
              <a:noFill/>
            </a:ln>
            <a:effectLst>
              <a:outerShdw dist="38099" dir="2700000" algn="ctr" rotWithShape="0">
                <a:schemeClr val="tx2">
                  <a:alpha val="74997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4400">
                  <a:solidFill>
                    <a:schemeClr val="bg1"/>
                  </a:solidFill>
                  <a:latin typeface="黑体" charset="0"/>
                  <a:ea typeface="黑体" charset="0"/>
                  <a:cs typeface="黑体" charset="0"/>
                </a:rPr>
                <a:t>现代</a:t>
              </a:r>
            </a:p>
          </p:txBody>
        </p:sp>
      </p:grpSp>
      <p:sp>
        <p:nvSpPr>
          <p:cNvPr id="1148938" name="WordArt 10"/>
          <p:cNvSpPr>
            <a:spLocks noChangeArrowheads="1" noChangeShapeType="1" noTextEdit="1"/>
          </p:cNvSpPr>
          <p:nvPr/>
        </p:nvSpPr>
        <p:spPr bwMode="auto">
          <a:xfrm>
            <a:off x="2819400" y="3886200"/>
            <a:ext cx="3962400" cy="2684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HT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ＭＳ Ｐゴシック"/>
                <a:ea typeface="ＭＳ Ｐゴシック"/>
                <a:cs typeface="ＭＳ Ｐゴシック"/>
              </a:rPr>
              <a:t>如何？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ＭＳ Ｐゴシック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4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1" grpId="0"/>
      <p:bldP spid="11489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979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2101850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0900" indent="-850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chemeClr val="bg1"/>
                </a:solidFill>
                <a:cs typeface="Arial" charset="0"/>
              </a:rPr>
              <a:t>B.  </a:t>
            </a:r>
            <a:r>
              <a:rPr lang="zh-CN" altLang="en-US" sz="4400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先解释经文在圣经时代的</a:t>
            </a:r>
            <a:r>
              <a:rPr lang="zh-CN" altLang="en-US" sz="4400" b="1">
                <a:solidFill>
                  <a:srgbClr val="F1FF13"/>
                </a:solidFill>
                <a:latin typeface="黑体" charset="0"/>
                <a:ea typeface="黑体" charset="0"/>
                <a:cs typeface="黑体" charset="0"/>
              </a:rPr>
              <a:t>处境</a:t>
            </a:r>
            <a:r>
              <a:rPr lang="zh-CN" altLang="en-US" sz="4400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，再告诉会众经文中的圣经原则。</a:t>
            </a:r>
          </a:p>
        </p:txBody>
      </p:sp>
      <p:sp>
        <p:nvSpPr>
          <p:cNvPr id="119811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1981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释经讲道如何能适合现代？</a:t>
            </a:r>
            <a:endParaRPr lang="zh-CN" altLang="en-US" sz="4800" b="1">
              <a:solidFill>
                <a:srgbClr val="FF0000"/>
              </a:solidFill>
              <a:latin typeface="Arial" charset="0"/>
              <a:ea typeface="黑体" charset="0"/>
              <a:cs typeface="黑体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9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3027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1446213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0900" indent="-850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chemeClr val="bg1"/>
                </a:solidFill>
                <a:cs typeface="Arial" charset="0"/>
              </a:rPr>
              <a:t>C. </a:t>
            </a:r>
            <a:r>
              <a:rPr lang="zh-CN" altLang="en-US" sz="4400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解释和比较古代处境和现代处境有什么</a:t>
            </a:r>
            <a:r>
              <a:rPr lang="zh-CN" altLang="en-US" sz="4400" b="1">
                <a:solidFill>
                  <a:srgbClr val="F1FF13"/>
                </a:solidFill>
                <a:latin typeface="黑体" charset="0"/>
                <a:ea typeface="黑体" charset="0"/>
                <a:cs typeface="黑体" charset="0"/>
              </a:rPr>
              <a:t>相似。</a:t>
            </a:r>
          </a:p>
        </p:txBody>
      </p:sp>
      <p:sp>
        <p:nvSpPr>
          <p:cNvPr id="121859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释经讲道如何能适合现代？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altLang="zh-CN" b="1">
                <a:solidFill>
                  <a:schemeClr val="tx1"/>
                </a:solidFill>
                <a:latin typeface="Arial" charset="0"/>
              </a:rPr>
              <a:t>Black</a:t>
            </a:r>
            <a:endParaRPr lang="en-US" altLang="zh-CN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1397732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8" descr="billyGrahamPreaching_pr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9271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480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释经讲道的好处</a:t>
            </a: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5626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44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自信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8655050" y="76200"/>
            <a:ext cx="336550" cy="457200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Times New Roman" charset="0"/>
              </a:rPr>
              <a:t>3</a:t>
            </a:r>
            <a:endParaRPr lang="en-US" altLang="zh-CN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09600"/>
            <a:ext cx="7921625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zh-CN" alt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准备释经讲道过程</a:t>
            </a:r>
            <a:endParaRPr lang="en-US" sz="2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3234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 useBgFill="1">
        <p:nvSpPr>
          <p:cNvPr id="1137668" name="Rectangle 4"/>
          <p:cNvSpPr>
            <a:spLocks noChangeArrowheads="1"/>
          </p:cNvSpPr>
          <p:nvPr/>
        </p:nvSpPr>
        <p:spPr bwMode="auto">
          <a:xfrm>
            <a:off x="995363" y="1447800"/>
            <a:ext cx="723265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基于对拉梅什理查德的文本，准备释经讲道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69" name="Rectangle 5"/>
          <p:cNvSpPr>
            <a:spLocks noChangeArrowheads="1"/>
          </p:cNvSpPr>
          <p:nvPr/>
        </p:nvSpPr>
        <p:spPr bwMode="auto">
          <a:xfrm>
            <a:off x="2401888" y="5146675"/>
            <a:ext cx="80168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研究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3237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38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39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37673" name="Rectangle 9"/>
          <p:cNvSpPr>
            <a:spLocks noChangeArrowheads="1"/>
          </p:cNvSpPr>
          <p:nvPr/>
        </p:nvSpPr>
        <p:spPr bwMode="auto">
          <a:xfrm>
            <a:off x="2339975" y="4419600"/>
            <a:ext cx="8016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结构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74" name="Rectangle 10"/>
          <p:cNvSpPr>
            <a:spLocks noChangeArrowheads="1"/>
          </p:cNvSpPr>
          <p:nvPr/>
        </p:nvSpPr>
        <p:spPr bwMode="auto">
          <a:xfrm>
            <a:off x="6075363" y="5181600"/>
            <a:ext cx="8001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讲道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75" name="Rectangle 11"/>
          <p:cNvSpPr>
            <a:spLocks noChangeArrowheads="1"/>
          </p:cNvSpPr>
          <p:nvPr/>
        </p:nvSpPr>
        <p:spPr bwMode="auto">
          <a:xfrm>
            <a:off x="6075363" y="4419600"/>
            <a:ext cx="8001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结构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3243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37677" name="Rectangle 13"/>
          <p:cNvSpPr>
            <a:spLocks noChangeArrowheads="1"/>
          </p:cNvSpPr>
          <p:nvPr/>
        </p:nvSpPr>
        <p:spPr bwMode="auto">
          <a:xfrm>
            <a:off x="2124075" y="3643313"/>
            <a:ext cx="14128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Hei" pitchFamily="49" charset="-122"/>
                <a:ea typeface="SimHei" pitchFamily="49" charset="-122"/>
                <a:cs typeface="Arial" charset="0"/>
              </a:rPr>
              <a:t>经文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Hei" pitchFamily="49" charset="-122"/>
                <a:ea typeface="SimHei" pitchFamily="49" charset="-122"/>
                <a:cs typeface="Arial" charset="0"/>
              </a:rPr>
              <a:t>主旨</a:t>
            </a:r>
          </a:p>
        </p:txBody>
      </p:sp>
      <p:sp>
        <p:nvSpPr>
          <p:cNvPr id="223245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46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37680" name="Rectangle 16"/>
          <p:cNvSpPr>
            <a:spLocks noChangeArrowheads="1"/>
          </p:cNvSpPr>
          <p:nvPr/>
        </p:nvSpPr>
        <p:spPr bwMode="auto">
          <a:xfrm>
            <a:off x="5651500" y="3643313"/>
            <a:ext cx="141446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Hei" pitchFamily="49" charset="-122"/>
                <a:ea typeface="SimHei" pitchFamily="49" charset="-122"/>
                <a:cs typeface="Arial" charset="0"/>
              </a:rPr>
              <a:t>信息主旨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1137681" name="Rectangle 17"/>
          <p:cNvSpPr>
            <a:spLocks noChangeArrowheads="1"/>
          </p:cNvSpPr>
          <p:nvPr/>
        </p:nvSpPr>
        <p:spPr bwMode="auto">
          <a:xfrm>
            <a:off x="3862388" y="2805113"/>
            <a:ext cx="141922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目的之桥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82" name="Rectangle 18"/>
          <p:cNvSpPr>
            <a:spLocks noChangeArrowheads="1"/>
          </p:cNvSpPr>
          <p:nvPr/>
        </p:nvSpPr>
        <p:spPr bwMode="auto">
          <a:xfrm>
            <a:off x="4395788" y="2336800"/>
            <a:ext cx="49212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脑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83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心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84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骨架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85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肉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3253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54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55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56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57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58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37692" name="Rectangle 28"/>
          <p:cNvSpPr>
            <a:spLocks noChangeArrowheads="1"/>
          </p:cNvSpPr>
          <p:nvPr/>
        </p:nvSpPr>
        <p:spPr bwMode="auto">
          <a:xfrm>
            <a:off x="2189163" y="1884363"/>
            <a:ext cx="801687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Hei" pitchFamily="49" charset="-122"/>
                <a:ea typeface="SimHei" pitchFamily="49" charset="-122"/>
                <a:cs typeface="Arial" pitchFamily="34" charset="0"/>
              </a:rPr>
              <a:t>文本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1137693" name="Rectangle 29"/>
          <p:cNvSpPr>
            <a:spLocks noChangeArrowheads="1"/>
          </p:cNvSpPr>
          <p:nvPr/>
        </p:nvSpPr>
        <p:spPr bwMode="auto">
          <a:xfrm>
            <a:off x="5770563" y="1884363"/>
            <a:ext cx="801687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Hei" pitchFamily="49" charset="-122"/>
                <a:ea typeface="SimHei" pitchFamily="49" charset="-122"/>
                <a:cs typeface="Arial" pitchFamily="34" charset="0"/>
              </a:rPr>
              <a:t>讲道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1137694" name="Rectangle 30"/>
          <p:cNvSpPr>
            <a:spLocks noChangeArrowheads="1"/>
          </p:cNvSpPr>
          <p:nvPr/>
        </p:nvSpPr>
        <p:spPr bwMode="auto">
          <a:xfrm>
            <a:off x="519113" y="5486400"/>
            <a:ext cx="10493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1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选择文本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95" name="Rectangle 31"/>
          <p:cNvSpPr>
            <a:spLocks noChangeArrowheads="1"/>
          </p:cNvSpPr>
          <p:nvPr/>
        </p:nvSpPr>
        <p:spPr bwMode="auto">
          <a:xfrm>
            <a:off x="519113" y="5181600"/>
            <a:ext cx="10493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2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分析文本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96" name="Rectangle 32"/>
          <p:cNvSpPr>
            <a:spLocks noChangeArrowheads="1"/>
          </p:cNvSpPr>
          <p:nvPr/>
        </p:nvSpPr>
        <p:spPr bwMode="auto">
          <a:xfrm>
            <a:off x="595313" y="4443413"/>
            <a:ext cx="11985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3.1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训诂大纲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97" name="Rectangle 33"/>
          <p:cNvSpPr>
            <a:spLocks noChangeArrowheads="1"/>
          </p:cNvSpPr>
          <p:nvPr/>
        </p:nvSpPr>
        <p:spPr bwMode="auto">
          <a:xfrm>
            <a:off x="671513" y="3757613"/>
            <a:ext cx="11985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3.2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训诂理念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698" name="Rectangle 34"/>
          <p:cNvSpPr>
            <a:spLocks noChangeArrowheads="1"/>
          </p:cNvSpPr>
          <p:nvPr/>
        </p:nvSpPr>
        <p:spPr bwMode="auto">
          <a:xfrm>
            <a:off x="1281113" y="2690813"/>
            <a:ext cx="1500187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4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Hei" pitchFamily="49" charset="-122"/>
                <a:ea typeface="SimHei" pitchFamily="49" charset="-122"/>
                <a:cs typeface="Arial" charset="0"/>
              </a:rPr>
              <a:t>三个进一步的问题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sp>
        <p:nvSpPr>
          <p:cNvPr id="1137699" name="Rectangle 35"/>
          <p:cNvSpPr>
            <a:spLocks noChangeArrowheads="1"/>
          </p:cNvSpPr>
          <p:nvPr/>
        </p:nvSpPr>
        <p:spPr bwMode="auto">
          <a:xfrm>
            <a:off x="3924300" y="2157413"/>
            <a:ext cx="1538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5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Hei" pitchFamily="49" charset="-122"/>
                <a:ea typeface="SimHei" pitchFamily="49" charset="-122"/>
                <a:cs typeface="Arial" charset="0"/>
              </a:rPr>
              <a:t>听众所要的回应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700" name="Rectangle 36"/>
          <p:cNvSpPr>
            <a:spLocks noChangeArrowheads="1"/>
          </p:cNvSpPr>
          <p:nvPr/>
        </p:nvSpPr>
        <p:spPr bwMode="auto">
          <a:xfrm>
            <a:off x="6843713" y="3757613"/>
            <a:ext cx="10493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6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讲道理念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701" name="Rectangle 37"/>
          <p:cNvSpPr>
            <a:spLocks noChangeArrowheads="1"/>
          </p:cNvSpPr>
          <p:nvPr/>
        </p:nvSpPr>
        <p:spPr bwMode="auto">
          <a:xfrm>
            <a:off x="7339013" y="4191000"/>
            <a:ext cx="1198562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7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讲道大纲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8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清晰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9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介绍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/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总结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37702" name="Rectangle 38"/>
          <p:cNvSpPr>
            <a:spLocks noChangeArrowheads="1"/>
          </p:cNvSpPr>
          <p:nvPr/>
        </p:nvSpPr>
        <p:spPr bwMode="auto">
          <a:xfrm>
            <a:off x="7377113" y="5281613"/>
            <a:ext cx="900887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Hei" pitchFamily="49" charset="-122"/>
                <a:ea typeface="SimHei" pitchFamily="49" charset="-122"/>
                <a:cs typeface="Arial" pitchFamily="34" charset="0"/>
              </a:rPr>
              <a:t>10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Hei" pitchFamily="49" charset="-122"/>
                <a:ea typeface="SimHei" pitchFamily="49" charset="-122"/>
                <a:cs typeface="Arial" pitchFamily="34" charset="0"/>
              </a:rPr>
              <a:t> </a:t>
            </a:r>
            <a:r>
              <a:rPr lang="zh-C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手稿</a:t>
            </a:r>
            <a:endParaRPr lang="en-SG" altLang="zh-CN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  <a:cs typeface="Arial" pitchFamily="34" charset="0"/>
            </a:endParaRPr>
          </a:p>
          <a:p>
            <a:pPr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Hei" pitchFamily="49" charset="-122"/>
                <a:ea typeface="SimHei" pitchFamily="49" charset="-122"/>
                <a:cs typeface="Arial" pitchFamily="34" charset="0"/>
              </a:rPr>
              <a:t>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Hei" pitchFamily="49" charset="-122"/>
                <a:ea typeface="SimHei" pitchFamily="49" charset="-122"/>
                <a:cs typeface="Arial" pitchFamily="34" charset="0"/>
              </a:rPr>
              <a:t>&amp;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Hei" pitchFamily="49" charset="-122"/>
                <a:ea typeface="SimHei" pitchFamily="49" charset="-122"/>
                <a:cs typeface="Arial" pitchFamily="34" charset="0"/>
              </a:rPr>
              <a:t>讲道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1137703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白色文本显示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10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个步骤改编自哈顿罗宾逊，圣经讲道（笔记，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105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）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2" name="Text Box 41">
            <a:extLst>
              <a:ext uri="{FF2B5EF4-FFF2-40B4-BE49-F238E27FC236}">
                <a16:creationId xmlns:a16="http://schemas.microsoft.com/office/drawing/2014/main" id="{D529570C-613B-4B4D-83E6-DD3E5D90B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851" y="-26988"/>
            <a:ext cx="47526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251 (cf. 27-28)</a:t>
            </a:r>
          </a:p>
        </p:txBody>
      </p:sp>
    </p:spTree>
    <p:extLst>
      <p:ext uri="{BB962C8B-B14F-4D97-AF65-F5344CB8AC3E}">
        <p14:creationId xmlns:p14="http://schemas.microsoft.com/office/powerpoint/2010/main" val="34703321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altLang="zh-CN" sz="6000" b="1">
                <a:solidFill>
                  <a:schemeClr val="bg1"/>
                </a:solidFill>
                <a:latin typeface="Arial" charset="0"/>
              </a:rPr>
              <a:t>20 Never Miss Sermons</a:t>
            </a:r>
            <a:endParaRPr lang="en-US" altLang="zh-CN" sz="5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 sz="40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2947" name="Picture 4" descr="SermonCartoon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4516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Box 5"/>
          <p:cNvSpPr txBox="1">
            <a:spLocks noChangeArrowheads="1"/>
          </p:cNvSpPr>
          <p:nvPr/>
        </p:nvSpPr>
        <p:spPr bwMode="auto">
          <a:xfrm>
            <a:off x="4787900" y="727075"/>
            <a:ext cx="1152525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1600" b="1"/>
              <a:t>如遇险情请打碎</a:t>
            </a:r>
          </a:p>
          <a:p>
            <a:pPr algn="ctr"/>
            <a:r>
              <a:rPr lang="zh-CN" altLang="en-US" sz="1600" b="1"/>
              <a:t>玻璃</a:t>
            </a:r>
          </a:p>
        </p:txBody>
      </p:sp>
      <p:grpSp>
        <p:nvGrpSpPr>
          <p:cNvPr id="82949" name="Group 3"/>
          <p:cNvGrpSpPr>
            <a:grpSpLocks/>
          </p:cNvGrpSpPr>
          <p:nvPr/>
        </p:nvGrpSpPr>
        <p:grpSpPr bwMode="auto">
          <a:xfrm>
            <a:off x="5003800" y="1844675"/>
            <a:ext cx="936625" cy="1223963"/>
            <a:chOff x="5004048" y="1844824"/>
            <a:chExt cx="936104" cy="1224136"/>
          </a:xfrm>
        </p:grpSpPr>
        <p:sp>
          <p:nvSpPr>
            <p:cNvPr id="82952" name="Rectangle 1"/>
            <p:cNvSpPr>
              <a:spLocks noChangeArrowheads="1"/>
            </p:cNvSpPr>
            <p:nvPr/>
          </p:nvSpPr>
          <p:spPr bwMode="auto">
            <a:xfrm rot="1389218">
              <a:off x="5148064" y="2083596"/>
              <a:ext cx="720080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3" name="Rectangle 7"/>
            <p:cNvSpPr>
              <a:spLocks noChangeArrowheads="1"/>
            </p:cNvSpPr>
            <p:nvPr/>
          </p:nvSpPr>
          <p:spPr bwMode="auto">
            <a:xfrm rot="1389218">
              <a:off x="5053230" y="2423819"/>
              <a:ext cx="820883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4" name="Rounded Rectangle 2"/>
            <p:cNvSpPr>
              <a:spLocks noChangeArrowheads="1"/>
            </p:cNvSpPr>
            <p:nvPr/>
          </p:nvSpPr>
          <p:spPr bwMode="auto">
            <a:xfrm>
              <a:off x="5004048" y="1844824"/>
              <a:ext cx="936104" cy="1224136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 rot="1054495">
            <a:off x="4978400" y="2055813"/>
            <a:ext cx="1069975" cy="9540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1400" b="1" spc="-100" dirty="0"/>
              <a:t>20 </a:t>
            </a:r>
            <a:br>
              <a:rPr lang="en-US" sz="1400" b="1" spc="-100" dirty="0"/>
            </a:br>
            <a:r>
              <a:rPr lang="en-US" sz="1400" b="1" spc="-100" dirty="0"/>
              <a:t>NEVER MISS SERMONS</a:t>
            </a:r>
          </a:p>
        </p:txBody>
      </p:sp>
      <p:sp>
        <p:nvSpPr>
          <p:cNvPr id="82951" name="TextBox 5"/>
          <p:cNvSpPr txBox="1">
            <a:spLocks noChangeArrowheads="1"/>
          </p:cNvSpPr>
          <p:nvPr/>
        </p:nvSpPr>
        <p:spPr bwMode="auto">
          <a:xfrm rot="1499323">
            <a:off x="5072063" y="2085975"/>
            <a:ext cx="792162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1600" b="1">
                <a:latin typeface="华文行楷" charset="0"/>
                <a:ea typeface="华文行楷" charset="0"/>
                <a:cs typeface="华文行楷" charset="0"/>
              </a:rPr>
              <a:t>20</a:t>
            </a:r>
            <a:r>
              <a:rPr lang="zh-CN" altLang="en-US" sz="1600" b="1">
                <a:latin typeface="华文行楷" charset="0"/>
                <a:ea typeface="华文行楷" charset="0"/>
                <a:cs typeface="华文行楷" charset="0"/>
              </a:rPr>
              <a:t>篇</a:t>
            </a:r>
          </a:p>
          <a:p>
            <a:pPr algn="ctr"/>
            <a:r>
              <a:rPr lang="zh-CN" altLang="en-US" sz="1600" b="1">
                <a:latin typeface="华文行楷" charset="0"/>
                <a:ea typeface="华文行楷" charset="0"/>
                <a:cs typeface="华文行楷" charset="0"/>
              </a:rPr>
              <a:t>万能</a:t>
            </a:r>
          </a:p>
          <a:p>
            <a:pPr algn="ctr"/>
            <a:r>
              <a:rPr lang="zh-CN" altLang="en-US" sz="1600" b="1">
                <a:latin typeface="华文行楷" charset="0"/>
                <a:ea typeface="华文行楷" charset="0"/>
                <a:cs typeface="华文行楷" charset="0"/>
              </a:rPr>
              <a:t>讲章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billyGrahamPreaching_pr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9271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480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释经讲道的好处</a:t>
            </a: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5626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zh-CN" altLang="en-US" sz="44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自信</a:t>
            </a:r>
            <a:endParaRPr lang="en-US" altLang="ja-JP" sz="4400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sz="44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比较客观</a:t>
            </a:r>
            <a:endParaRPr lang="en-US" altLang="zh-CN" sz="4400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sz="44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平衡</a:t>
            </a:r>
            <a:endParaRPr lang="en-US" altLang="zh-CN" sz="4400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sz="44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应用</a:t>
            </a:r>
            <a:endParaRPr lang="en-US" altLang="ja-JP" sz="4400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sz="44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结构</a:t>
            </a: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8655050" y="76200"/>
            <a:ext cx="336550" cy="457200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Times New Roman" charset="0"/>
              </a:rPr>
              <a:t>3</a:t>
            </a:r>
            <a:endParaRPr lang="en-US" altLang="zh-CN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3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altLang="zh-CN" sz="6000" b="1">
                <a:solidFill>
                  <a:schemeClr val="bg1"/>
                </a:solidFill>
                <a:latin typeface="Arial" charset="0"/>
              </a:rPr>
              <a:t>Bird Delivery</a:t>
            </a:r>
            <a:endParaRPr lang="en-US" altLang="zh-CN" sz="5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 sz="40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7043" name="Picture 4" descr="SermonCartoon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9063" y="0"/>
            <a:ext cx="6535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Box 6"/>
          <p:cNvSpPr txBox="1">
            <a:spLocks noChangeArrowheads="1"/>
          </p:cNvSpPr>
          <p:nvPr/>
        </p:nvSpPr>
        <p:spPr bwMode="auto">
          <a:xfrm rot="543364">
            <a:off x="5392738" y="2624138"/>
            <a:ext cx="7747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zh-CN" altLang="en-US" sz="1400" b="1"/>
          </a:p>
        </p:txBody>
      </p:sp>
      <p:sp>
        <p:nvSpPr>
          <p:cNvPr id="87045" name="TextBox 4"/>
          <p:cNvSpPr txBox="1">
            <a:spLocks noChangeArrowheads="1"/>
          </p:cNvSpPr>
          <p:nvPr/>
        </p:nvSpPr>
        <p:spPr bwMode="auto">
          <a:xfrm rot="510794">
            <a:off x="5284788" y="2586038"/>
            <a:ext cx="1068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1400" b="1"/>
              <a:t>讲章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billyGrahamPreaching_pr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9271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540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释经讲道的好处</a:t>
            </a:r>
            <a:endParaRPr lang="zh-CN" altLang="en-US" sz="4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36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5626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zh-CN" altLang="en-US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自信</a:t>
            </a:r>
            <a:endParaRPr lang="en-US" altLang="ja-JP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比较客观</a:t>
            </a:r>
            <a:endParaRPr lang="en-US" altLang="zh-CN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平衡</a:t>
            </a:r>
            <a:endParaRPr lang="en-US" altLang="zh-CN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应用</a:t>
            </a:r>
            <a:endParaRPr lang="en-US" altLang="ja-JP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结构</a:t>
            </a:r>
            <a:endParaRPr lang="en-US" altLang="ja-JP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避免争议性</a:t>
            </a:r>
            <a:endParaRPr lang="en-US" altLang="zh-CN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有示范的作用</a:t>
            </a:r>
            <a:endParaRPr lang="en-US" altLang="zh-CN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节省时间</a:t>
            </a:r>
            <a:endParaRPr lang="en-US" altLang="zh-CN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传道者本身的发展</a:t>
            </a:r>
            <a:endParaRPr lang="en-US" altLang="zh-CN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预备会众</a:t>
            </a:r>
            <a:endParaRPr lang="en-US" altLang="zh-CN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对羊群更有益</a:t>
            </a:r>
          </a:p>
        </p:txBody>
      </p:sp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8655050" y="76200"/>
            <a:ext cx="336550" cy="457200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Times New Roman" charset="0"/>
              </a:rPr>
              <a:t>3</a:t>
            </a:r>
            <a:endParaRPr lang="en-US" altLang="zh-CN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6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36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6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36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366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274638"/>
            <a:ext cx="3581400" cy="2773362"/>
          </a:xfrm>
          <a:noFill/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释经讲道是学习来的技巧</a:t>
            </a:r>
            <a:endParaRPr lang="zh-CN" altLang="en-US" sz="600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5029200"/>
            <a:ext cx="3200400" cy="1371600"/>
          </a:xfrm>
        </p:spPr>
        <p:txBody>
          <a:bodyPr/>
          <a:lstStyle/>
          <a:p>
            <a:pPr eaLnBrk="1" hangingPunct="1"/>
            <a:r>
              <a:rPr lang="zh-CN" altLang="en-US" sz="2800" b="1" i="1">
                <a:solidFill>
                  <a:schemeClr val="bg1"/>
                </a:solidFill>
                <a:latin typeface="Arial" charset="0"/>
              </a:rPr>
              <a:t>木偶也做得到！</a:t>
            </a:r>
          </a:p>
        </p:txBody>
      </p:sp>
      <p:pic>
        <p:nvPicPr>
          <p:cNvPr id="91139" name="Picture 4" descr="Erni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ght Fountain">
  <a:themeElements>
    <a:clrScheme name="Light Fountain 1">
      <a:dk1>
        <a:srgbClr val="003366"/>
      </a:dk1>
      <a:lt1>
        <a:srgbClr val="FFFF66"/>
      </a:lt1>
      <a:dk2>
        <a:srgbClr val="B9152F"/>
      </a:dk2>
      <a:lt2>
        <a:srgbClr val="FFFF66"/>
      </a:lt2>
      <a:accent1>
        <a:srgbClr val="3366CC"/>
      </a:accent1>
      <a:accent2>
        <a:srgbClr val="CA314F"/>
      </a:accent2>
      <a:accent3>
        <a:srgbClr val="D9AAAD"/>
      </a:accent3>
      <a:accent4>
        <a:srgbClr val="DADA56"/>
      </a:accent4>
      <a:accent5>
        <a:srgbClr val="ADB8E2"/>
      </a:accent5>
      <a:accent6>
        <a:srgbClr val="B72B47"/>
      </a:accent6>
      <a:hlink>
        <a:srgbClr val="66CCFF"/>
      </a:hlink>
      <a:folHlink>
        <a:srgbClr val="FFE701"/>
      </a:folHlink>
    </a:clrScheme>
    <a:fontScheme name="Light Fountai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ight Fountain 1">
        <a:dk1>
          <a:srgbClr val="003366"/>
        </a:dk1>
        <a:lt1>
          <a:srgbClr val="FFFF66"/>
        </a:lt1>
        <a:dk2>
          <a:srgbClr val="B9152F"/>
        </a:dk2>
        <a:lt2>
          <a:srgbClr val="FFFF66"/>
        </a:lt2>
        <a:accent1>
          <a:srgbClr val="3366CC"/>
        </a:accent1>
        <a:accent2>
          <a:srgbClr val="CA314F"/>
        </a:accent2>
        <a:accent3>
          <a:srgbClr val="D9AAAD"/>
        </a:accent3>
        <a:accent4>
          <a:srgbClr val="DADA56"/>
        </a:accent4>
        <a:accent5>
          <a:srgbClr val="ADB8E2"/>
        </a:accent5>
        <a:accent6>
          <a:srgbClr val="B72B47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dical Glass">
  <a:themeElements>
    <a:clrScheme name="Medical Glass 4">
      <a:dk1>
        <a:srgbClr val="000000"/>
      </a:dk1>
      <a:lt1>
        <a:srgbClr val="99C7E8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CAE0F2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Medical Gla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Medical Glass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2">
        <a:dk1>
          <a:srgbClr val="000000"/>
        </a:dk1>
        <a:lt1>
          <a:srgbClr val="99BFE3"/>
        </a:lt1>
        <a:dk2>
          <a:srgbClr val="000000"/>
        </a:dk2>
        <a:lt2>
          <a:srgbClr val="808080"/>
        </a:lt2>
        <a:accent1>
          <a:srgbClr val="B2DEDC"/>
        </a:accent1>
        <a:accent2>
          <a:srgbClr val="6571C7"/>
        </a:accent2>
        <a:accent3>
          <a:srgbClr val="CADCEF"/>
        </a:accent3>
        <a:accent4>
          <a:srgbClr val="000000"/>
        </a:accent4>
        <a:accent5>
          <a:srgbClr val="D5ECEB"/>
        </a:accent5>
        <a:accent6>
          <a:srgbClr val="5B66B4"/>
        </a:accent6>
        <a:hlink>
          <a:srgbClr val="C6D6E8"/>
        </a:hlink>
        <a:folHlink>
          <a:srgbClr val="AFA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3">
        <a:dk1>
          <a:srgbClr val="000000"/>
        </a:dk1>
        <a:lt1>
          <a:srgbClr val="9AC0E4"/>
        </a:lt1>
        <a:dk2>
          <a:srgbClr val="000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CADCEF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4">
        <a:dk1>
          <a:srgbClr val="000000"/>
        </a:dk1>
        <a:lt1>
          <a:srgbClr val="99C7E8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CAE0F2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rame">
  <a:themeElements>
    <a:clrScheme name="Frame 1">
      <a:dk1>
        <a:srgbClr val="000000"/>
      </a:dk1>
      <a:lt1>
        <a:srgbClr val="FFFFFF"/>
      </a:lt1>
      <a:dk2>
        <a:srgbClr val="4E1192"/>
      </a:dk2>
      <a:lt2>
        <a:srgbClr val="FFD467"/>
      </a:lt2>
      <a:accent1>
        <a:srgbClr val="C88F00"/>
      </a:accent1>
      <a:accent2>
        <a:srgbClr val="FAB300"/>
      </a:accent2>
      <a:accent3>
        <a:srgbClr val="B2AAC7"/>
      </a:accent3>
      <a:accent4>
        <a:srgbClr val="DADADA"/>
      </a:accent4>
      <a:accent5>
        <a:srgbClr val="E0C6AA"/>
      </a:accent5>
      <a:accent6>
        <a:srgbClr val="E3A200"/>
      </a:accent6>
      <a:hlink>
        <a:srgbClr val="D4B158"/>
      </a:hlink>
      <a:folHlink>
        <a:srgbClr val="FFE091"/>
      </a:folHlink>
    </a:clrScheme>
    <a:fontScheme name="Fra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rame 1">
        <a:dk1>
          <a:srgbClr val="000000"/>
        </a:dk1>
        <a:lt1>
          <a:srgbClr val="FFFFFF"/>
        </a:lt1>
        <a:dk2>
          <a:srgbClr val="4E1192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B2AAC7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D4B158"/>
        </a:hlink>
        <a:folHlink>
          <a:srgbClr val="FFE0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674</Words>
  <Application>Microsoft Macintosh PowerPoint</Application>
  <PresentationFormat>On-screen Show (4:3)</PresentationFormat>
  <Paragraphs>177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47" baseType="lpstr">
      <vt:lpstr>ＭＳ Ｐゴシック</vt:lpstr>
      <vt:lpstr>ＭＳ Ｐゴシック</vt:lpstr>
      <vt:lpstr>SimHei</vt:lpstr>
      <vt:lpstr>SimHei</vt:lpstr>
      <vt:lpstr>SimSun</vt:lpstr>
      <vt:lpstr>华文行楷</vt:lpstr>
      <vt:lpstr>Arial</vt:lpstr>
      <vt:lpstr>Book Antiqua</vt:lpstr>
      <vt:lpstr>Monotype Sorts</vt:lpstr>
      <vt:lpstr>Times</vt:lpstr>
      <vt:lpstr>Times New Roman</vt:lpstr>
      <vt:lpstr>Verdana</vt:lpstr>
      <vt:lpstr>Wingdings</vt:lpstr>
      <vt:lpstr>Blank Presentation</vt:lpstr>
      <vt:lpstr>Light Fountain</vt:lpstr>
      <vt:lpstr>Northern Lights</vt:lpstr>
      <vt:lpstr>Medical Glass</vt:lpstr>
      <vt:lpstr>Frame</vt:lpstr>
      <vt:lpstr>Default Design</vt:lpstr>
      <vt:lpstr>20_Default Design</vt:lpstr>
      <vt:lpstr>1_untitled 1</vt:lpstr>
      <vt:lpstr>释经讲道</vt:lpstr>
      <vt:lpstr>阅读回顾</vt:lpstr>
      <vt:lpstr>释经讲道的好处</vt:lpstr>
      <vt:lpstr>准备释经讲道过程</vt:lpstr>
      <vt:lpstr>20 Never Miss Sermons</vt:lpstr>
      <vt:lpstr>释经讲道的好处</vt:lpstr>
      <vt:lpstr>Bird Delivery</vt:lpstr>
      <vt:lpstr>释经讲道的好处</vt:lpstr>
      <vt:lpstr>释经讲道是学习来的技巧</vt:lpstr>
      <vt:lpstr>释经讲道的目标</vt:lpstr>
      <vt:lpstr>Decisions</vt:lpstr>
      <vt:lpstr>释经讲道的目标</vt:lpstr>
      <vt:lpstr>Sermon Block</vt:lpstr>
      <vt:lpstr>释经讲道的目标</vt:lpstr>
      <vt:lpstr>释经讲道的困难</vt:lpstr>
      <vt:lpstr>Hermeneutics</vt:lpstr>
      <vt:lpstr>释经讲道的困难</vt:lpstr>
      <vt:lpstr>Gong Church</vt:lpstr>
      <vt:lpstr>释经讲道的困难</vt:lpstr>
      <vt:lpstr>Desert Sermon</vt:lpstr>
      <vt:lpstr>释经讲道如何能适合现代？</vt:lpstr>
      <vt:lpstr>释经讲道如何能适合现代？</vt:lpstr>
      <vt:lpstr>释经讲道如何能适合现代？</vt:lpstr>
      <vt:lpstr>释经讲道如何能适合现代？</vt:lpstr>
      <vt:lpstr>Black</vt:lpstr>
      <vt:lpstr>讲道链接地址 BibleStudyDownloads.org</vt:lpstr>
    </vt:vector>
  </TitlesOfParts>
  <Company>SBC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Philo Lo</cp:lastModifiedBy>
  <cp:revision>110</cp:revision>
  <dcterms:created xsi:type="dcterms:W3CDTF">2004-09-11T01:03:24Z</dcterms:created>
  <dcterms:modified xsi:type="dcterms:W3CDTF">2020-05-26T08:05:49Z</dcterms:modified>
</cp:coreProperties>
</file>